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58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68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26917" y="2296744"/>
            <a:ext cx="2090165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32607" y="461899"/>
            <a:ext cx="3478784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26489"/>
            <a:ext cx="8376919" cy="4781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990600" y="2296744"/>
            <a:ext cx="7391399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spc="-5" dirty="0"/>
              <a:t>HISTOLOGY OF TESTIS AND OVARY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219200" y="3888104"/>
            <a:ext cx="54102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b="1" spc="-10" dirty="0">
                <a:solidFill>
                  <a:srgbClr val="001F5F"/>
                </a:solidFill>
                <a:latin typeface="Carlito"/>
                <a:cs typeface="Carlito"/>
              </a:rPr>
              <a:t>SURESH BABU K</a:t>
            </a:r>
            <a:endParaRPr sz="40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5610" y="461899"/>
            <a:ext cx="31921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25" dirty="0">
                <a:latin typeface="Carlito"/>
                <a:cs typeface="Carlito"/>
              </a:rPr>
              <a:t>Antral</a:t>
            </a:r>
            <a:r>
              <a:rPr b="1" spc="-85" dirty="0">
                <a:latin typeface="Carlito"/>
                <a:cs typeface="Carlito"/>
              </a:rPr>
              <a:t> </a:t>
            </a:r>
            <a:r>
              <a:rPr b="1" spc="-10" dirty="0">
                <a:latin typeface="Carlito"/>
                <a:cs typeface="Carlito"/>
              </a:rPr>
              <a:t>Follicle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1607261"/>
            <a:ext cx="4182745" cy="5001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70485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An </a:t>
            </a:r>
            <a:r>
              <a:rPr sz="3200" spc="-15" dirty="0">
                <a:latin typeface="Carlito"/>
                <a:cs typeface="Carlito"/>
              </a:rPr>
              <a:t>antral follicle </a:t>
            </a:r>
            <a:r>
              <a:rPr sz="3200" spc="-5" dirty="0">
                <a:latin typeface="Carlito"/>
                <a:cs typeface="Carlito"/>
              </a:rPr>
              <a:t>with  </a:t>
            </a:r>
            <a:r>
              <a:rPr sz="3200" spc="-15" dirty="0">
                <a:latin typeface="Carlito"/>
                <a:cs typeface="Carlito"/>
              </a:rPr>
              <a:t>large, </a:t>
            </a:r>
            <a:r>
              <a:rPr sz="3200" spc="-5" dirty="0">
                <a:latin typeface="Carlito"/>
                <a:cs typeface="Carlito"/>
              </a:rPr>
              <a:t>fluid-filled </a:t>
            </a:r>
            <a:r>
              <a:rPr sz="3200" spc="-20" dirty="0">
                <a:latin typeface="Carlito"/>
                <a:cs typeface="Carlito"/>
              </a:rPr>
              <a:t>antral  </a:t>
            </a:r>
            <a:r>
              <a:rPr sz="3200" spc="-10" dirty="0">
                <a:latin typeface="Carlito"/>
                <a:cs typeface="Carlito"/>
              </a:rPr>
              <a:t>cavities </a:t>
            </a:r>
            <a:r>
              <a:rPr sz="3200" spc="-5" dirty="0">
                <a:latin typeface="Carlito"/>
                <a:cs typeface="Carlito"/>
              </a:rPr>
              <a:t>or vesicles </a:t>
            </a:r>
            <a:r>
              <a:rPr sz="3200" spc="-10" dirty="0">
                <a:latin typeface="Carlito"/>
                <a:cs typeface="Carlito"/>
              </a:rPr>
              <a:t>(A)  </a:t>
            </a:r>
            <a:r>
              <a:rPr sz="3200" spc="-15" dirty="0">
                <a:latin typeface="Carlito"/>
                <a:cs typeface="Carlito"/>
              </a:rPr>
              <a:t>forming </a:t>
            </a:r>
            <a:r>
              <a:rPr sz="3200" spc="-5" dirty="0">
                <a:latin typeface="Carlito"/>
                <a:cs typeface="Carlito"/>
              </a:rPr>
              <a:t>within  granulosa </a:t>
            </a:r>
            <a:r>
              <a:rPr sz="3200" spc="-20" dirty="0">
                <a:latin typeface="Carlito"/>
                <a:cs typeface="Carlito"/>
              </a:rPr>
              <a:t>layer </a:t>
            </a:r>
            <a:r>
              <a:rPr sz="3200" spc="-10" dirty="0">
                <a:latin typeface="Carlito"/>
                <a:cs typeface="Carlito"/>
              </a:rPr>
              <a:t>by </a:t>
            </a:r>
            <a:r>
              <a:rPr sz="3200" dirty="0">
                <a:latin typeface="Carlito"/>
                <a:cs typeface="Carlito"/>
              </a:rPr>
              <a:t>the  </a:t>
            </a:r>
            <a:r>
              <a:rPr sz="3200" spc="-15" dirty="0">
                <a:latin typeface="Carlito"/>
                <a:cs typeface="Carlito"/>
              </a:rPr>
              <a:t>follicular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cells.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The </a:t>
            </a:r>
            <a:r>
              <a:rPr sz="3200" spc="-10" dirty="0">
                <a:latin typeface="Carlito"/>
                <a:cs typeface="Carlito"/>
              </a:rPr>
              <a:t>oocyte </a:t>
            </a:r>
            <a:r>
              <a:rPr sz="3200" spc="-5" dirty="0">
                <a:latin typeface="Carlito"/>
                <a:cs typeface="Carlito"/>
              </a:rPr>
              <a:t>(O) </a:t>
            </a:r>
            <a:r>
              <a:rPr sz="3200" dirty="0">
                <a:latin typeface="Carlito"/>
                <a:cs typeface="Carlito"/>
              </a:rPr>
              <a:t>is  </a:t>
            </a:r>
            <a:r>
              <a:rPr sz="3200" spc="-10" dirty="0">
                <a:latin typeface="Carlito"/>
                <a:cs typeface="Carlito"/>
              </a:rPr>
              <a:t>surrounded by </a:t>
            </a:r>
            <a:r>
              <a:rPr sz="3200" dirty="0">
                <a:latin typeface="Carlito"/>
                <a:cs typeface="Carlito"/>
              </a:rPr>
              <a:t>the  </a:t>
            </a:r>
            <a:r>
              <a:rPr sz="3200" spc="-25" dirty="0">
                <a:latin typeface="Carlito"/>
                <a:cs typeface="Carlito"/>
              </a:rPr>
              <a:t>zona </a:t>
            </a:r>
            <a:r>
              <a:rPr sz="3200" spc="-5" dirty="0">
                <a:latin typeface="Carlito"/>
                <a:cs typeface="Carlito"/>
              </a:rPr>
              <a:t>pellucida (ZP) </a:t>
            </a:r>
            <a:r>
              <a:rPr sz="3200" dirty="0">
                <a:latin typeface="Carlito"/>
                <a:cs typeface="Carlito"/>
              </a:rPr>
              <a:t>and  </a:t>
            </a:r>
            <a:r>
              <a:rPr sz="3200" spc="-5" dirty="0">
                <a:latin typeface="Carlito"/>
                <a:cs typeface="Carlito"/>
              </a:rPr>
              <a:t>granulosa </a:t>
            </a:r>
            <a:r>
              <a:rPr sz="3200" dirty="0">
                <a:latin typeface="Carlito"/>
                <a:cs typeface="Carlito"/>
              </a:rPr>
              <a:t>cells</a:t>
            </a:r>
            <a:r>
              <a:rPr sz="3200" spc="-3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(G).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0600" y="1371600"/>
            <a:ext cx="3962400" cy="5196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5610" y="461899"/>
            <a:ext cx="31921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25" dirty="0">
                <a:latin typeface="Carlito"/>
                <a:cs typeface="Carlito"/>
              </a:rPr>
              <a:t>Antral</a:t>
            </a:r>
            <a:r>
              <a:rPr b="1" spc="-85" dirty="0">
                <a:latin typeface="Carlito"/>
                <a:cs typeface="Carlito"/>
              </a:rPr>
              <a:t> </a:t>
            </a:r>
            <a:r>
              <a:rPr b="1" spc="-10" dirty="0">
                <a:latin typeface="Carlito"/>
                <a:cs typeface="Carlito"/>
              </a:rPr>
              <a:t>Follicle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290574"/>
            <a:ext cx="4360545" cy="422148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55600" marR="62230" indent="-342900">
              <a:lnSpc>
                <a:spcPts val="3070"/>
              </a:lnSpc>
              <a:spcBef>
                <a:spcPts val="84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Granulosa </a:t>
            </a:r>
            <a:r>
              <a:rPr sz="3200" dirty="0">
                <a:latin typeface="Carlito"/>
                <a:cs typeface="Carlito"/>
              </a:rPr>
              <a:t>cells </a:t>
            </a:r>
            <a:r>
              <a:rPr sz="3200" spc="-5" dirty="0">
                <a:latin typeface="Carlito"/>
                <a:cs typeface="Carlito"/>
              </a:rPr>
              <a:t>also line  </a:t>
            </a:r>
            <a:r>
              <a:rPr sz="3200" spc="-10" dirty="0">
                <a:latin typeface="Carlito"/>
                <a:cs typeface="Carlito"/>
              </a:rPr>
              <a:t>wall </a:t>
            </a:r>
            <a:r>
              <a:rPr sz="3200" dirty="0">
                <a:latin typeface="Carlito"/>
                <a:cs typeface="Carlito"/>
              </a:rPr>
              <a:t>of</a:t>
            </a:r>
            <a:r>
              <a:rPr sz="3200" spc="-5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follicle.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ts val="307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10" dirty="0">
                <a:latin typeface="Carlito"/>
                <a:cs typeface="Carlito"/>
              </a:rPr>
              <a:t>Granulosa </a:t>
            </a:r>
            <a:r>
              <a:rPr sz="3200" dirty="0">
                <a:latin typeface="Carlito"/>
                <a:cs typeface="Carlito"/>
              </a:rPr>
              <a:t>cells </a:t>
            </a:r>
            <a:r>
              <a:rPr sz="3200" spc="-30" dirty="0">
                <a:latin typeface="Carlito"/>
                <a:cs typeface="Carlito"/>
              </a:rPr>
              <a:t>make </a:t>
            </a:r>
            <a:r>
              <a:rPr sz="3200" spc="-5" dirty="0">
                <a:latin typeface="Carlito"/>
                <a:cs typeface="Carlito"/>
              </a:rPr>
              <a:t>up 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b="1" spc="-10" dirty="0">
                <a:latin typeface="Carlito"/>
                <a:cs typeface="Carlito"/>
              </a:rPr>
              <a:t>corona</a:t>
            </a:r>
            <a:r>
              <a:rPr sz="3200" b="1" spc="-40" dirty="0">
                <a:latin typeface="Carlito"/>
                <a:cs typeface="Carlito"/>
              </a:rPr>
              <a:t> </a:t>
            </a:r>
            <a:r>
              <a:rPr sz="3200" b="1" spc="-20" dirty="0">
                <a:latin typeface="Carlito"/>
                <a:cs typeface="Carlito"/>
              </a:rPr>
              <a:t>radiata</a:t>
            </a:r>
            <a:r>
              <a:rPr sz="3200" spc="-20" dirty="0">
                <a:latin typeface="Carlito"/>
                <a:cs typeface="Carlito"/>
              </a:rPr>
              <a:t>.</a:t>
            </a:r>
            <a:endParaRPr sz="3200">
              <a:latin typeface="Carlito"/>
              <a:cs typeface="Carlito"/>
            </a:endParaRPr>
          </a:p>
          <a:p>
            <a:pPr marL="355600" marR="186055" indent="-342900">
              <a:lnSpc>
                <a:spcPct val="80000"/>
              </a:lnSpc>
              <a:spcBef>
                <a:spcPts val="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The </a:t>
            </a:r>
            <a:r>
              <a:rPr sz="3200" spc="-15" dirty="0">
                <a:latin typeface="Carlito"/>
                <a:cs typeface="Carlito"/>
              </a:rPr>
              <a:t>corona </a:t>
            </a:r>
            <a:r>
              <a:rPr sz="3200" spc="-20" dirty="0">
                <a:latin typeface="Carlito"/>
                <a:cs typeface="Carlito"/>
              </a:rPr>
              <a:t>radiata </a:t>
            </a:r>
            <a:r>
              <a:rPr sz="3200" dirty="0">
                <a:latin typeface="Carlito"/>
                <a:cs typeface="Carlito"/>
              </a:rPr>
              <a:t>and  </a:t>
            </a:r>
            <a:r>
              <a:rPr sz="3200" spc="-5" dirty="0">
                <a:latin typeface="Carlito"/>
                <a:cs typeface="Carlito"/>
              </a:rPr>
              <a:t>oocyte </a:t>
            </a:r>
            <a:r>
              <a:rPr sz="3200" spc="-15" dirty="0">
                <a:latin typeface="Carlito"/>
                <a:cs typeface="Carlito"/>
              </a:rPr>
              <a:t>are attached </a:t>
            </a:r>
            <a:r>
              <a:rPr sz="3200" spc="-25" dirty="0">
                <a:latin typeface="Carlito"/>
                <a:cs typeface="Carlito"/>
              </a:rPr>
              <a:t>to 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spc="-5" dirty="0">
                <a:latin typeface="Carlito"/>
                <a:cs typeface="Carlito"/>
              </a:rPr>
              <a:t>side </a:t>
            </a:r>
            <a:r>
              <a:rPr sz="3200" dirty="0">
                <a:latin typeface="Carlito"/>
                <a:cs typeface="Carlito"/>
              </a:rPr>
              <a:t>of </a:t>
            </a:r>
            <a:r>
              <a:rPr sz="3200" spc="-10" dirty="0">
                <a:latin typeface="Carlito"/>
                <a:cs typeface="Carlito"/>
              </a:rPr>
              <a:t>the </a:t>
            </a:r>
            <a:r>
              <a:rPr sz="3200" spc="-15" dirty="0">
                <a:latin typeface="Carlito"/>
                <a:cs typeface="Carlito"/>
              </a:rPr>
              <a:t>follicle  </a:t>
            </a:r>
            <a:r>
              <a:rPr sz="3200" spc="-5" dirty="0">
                <a:latin typeface="Carlito"/>
                <a:cs typeface="Carlito"/>
              </a:rPr>
              <a:t>within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15" dirty="0">
                <a:latin typeface="Carlito"/>
                <a:cs typeface="Carlito"/>
              </a:rPr>
              <a:t>larger </a:t>
            </a:r>
            <a:r>
              <a:rPr sz="3200" dirty="0">
                <a:latin typeface="Carlito"/>
                <a:cs typeface="Carlito"/>
              </a:rPr>
              <a:t>mass </a:t>
            </a:r>
            <a:r>
              <a:rPr sz="3200" spc="-5" dirty="0">
                <a:latin typeface="Carlito"/>
                <a:cs typeface="Carlito"/>
              </a:rPr>
              <a:t>of  granulosa cells called  </a:t>
            </a:r>
            <a:r>
              <a:rPr sz="3200" dirty="0">
                <a:latin typeface="Carlito"/>
                <a:cs typeface="Carlito"/>
              </a:rPr>
              <a:t>the </a:t>
            </a:r>
            <a:r>
              <a:rPr sz="3200" b="1" spc="-5" dirty="0">
                <a:latin typeface="Carlito"/>
                <a:cs typeface="Carlito"/>
              </a:rPr>
              <a:t>cumulus</a:t>
            </a:r>
            <a:r>
              <a:rPr sz="3200" b="1" spc="-65" dirty="0">
                <a:latin typeface="Carlito"/>
                <a:cs typeface="Carlito"/>
              </a:rPr>
              <a:t> </a:t>
            </a:r>
            <a:r>
              <a:rPr sz="3200" b="1" dirty="0">
                <a:latin typeface="Carlito"/>
                <a:cs typeface="Carlito"/>
              </a:rPr>
              <a:t>oophorus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0" y="1371600"/>
            <a:ext cx="365760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77697"/>
            <a:ext cx="366522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20" dirty="0">
                <a:latin typeface="Carlito"/>
                <a:cs typeface="Carlito"/>
              </a:rPr>
              <a:t>Graafian</a:t>
            </a:r>
            <a:r>
              <a:rPr b="1" spc="-50" dirty="0">
                <a:latin typeface="Carlito"/>
                <a:cs typeface="Carlito"/>
              </a:rPr>
              <a:t> </a:t>
            </a:r>
            <a:r>
              <a:rPr b="1" spc="-15" dirty="0">
                <a:latin typeface="Carlito"/>
                <a:cs typeface="Carlito"/>
              </a:rPr>
              <a:t>follicle</a:t>
            </a:r>
          </a:p>
        </p:txBody>
      </p:sp>
      <p:sp>
        <p:nvSpPr>
          <p:cNvPr id="3" name="object 3"/>
          <p:cNvSpPr/>
          <p:nvPr/>
        </p:nvSpPr>
        <p:spPr>
          <a:xfrm>
            <a:off x="5599288" y="228600"/>
            <a:ext cx="2935111" cy="6557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361389"/>
            <a:ext cx="4850130" cy="469011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469900" marR="5080" indent="-457834">
              <a:lnSpc>
                <a:spcPct val="80000"/>
              </a:lnSpc>
              <a:spcBef>
                <a:spcPts val="819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000" spc="-5" dirty="0">
                <a:latin typeface="Carlito"/>
                <a:cs typeface="Carlito"/>
              </a:rPr>
              <a:t>When </a:t>
            </a:r>
            <a:r>
              <a:rPr sz="3000" spc="-25" dirty="0">
                <a:latin typeface="Carlito"/>
                <a:cs typeface="Carlito"/>
              </a:rPr>
              <a:t>size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10" dirty="0">
                <a:latin typeface="Carlito"/>
                <a:cs typeface="Carlito"/>
              </a:rPr>
              <a:t>growing  </a:t>
            </a:r>
            <a:r>
              <a:rPr sz="3000" spc="-15" dirty="0">
                <a:latin typeface="Carlito"/>
                <a:cs typeface="Carlito"/>
              </a:rPr>
              <a:t>follicle </a:t>
            </a:r>
            <a:r>
              <a:rPr sz="3000" spc="-10" dirty="0">
                <a:latin typeface="Carlito"/>
                <a:cs typeface="Carlito"/>
              </a:rPr>
              <a:t>reaches </a:t>
            </a:r>
            <a:r>
              <a:rPr sz="3000" dirty="0">
                <a:latin typeface="Carlito"/>
                <a:cs typeface="Carlito"/>
              </a:rPr>
              <a:t>10mm </a:t>
            </a:r>
            <a:r>
              <a:rPr sz="3000" spc="-5" dirty="0">
                <a:latin typeface="Carlito"/>
                <a:cs typeface="Carlito"/>
              </a:rPr>
              <a:t>called  </a:t>
            </a:r>
            <a:r>
              <a:rPr sz="3000" spc="-10" dirty="0">
                <a:latin typeface="Carlito"/>
                <a:cs typeface="Carlito"/>
              </a:rPr>
              <a:t>Graafian</a:t>
            </a:r>
            <a:r>
              <a:rPr sz="3000" spc="-35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follicle</a:t>
            </a:r>
            <a:endParaRPr sz="3000">
              <a:latin typeface="Carlito"/>
              <a:cs typeface="Carlito"/>
            </a:endParaRPr>
          </a:p>
          <a:p>
            <a:pPr marL="469900" indent="-457834">
              <a:lnSpc>
                <a:spcPct val="100000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000" spc="-10" dirty="0">
                <a:latin typeface="Carlito"/>
                <a:cs typeface="Carlito"/>
              </a:rPr>
              <a:t>Oocyte</a:t>
            </a:r>
            <a:r>
              <a:rPr sz="3000" spc="-20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development:</a:t>
            </a:r>
            <a:endParaRPr sz="3000">
              <a:latin typeface="Carlito"/>
              <a:cs typeface="Carlito"/>
            </a:endParaRPr>
          </a:p>
          <a:p>
            <a:pPr marL="469900" marR="1145540" indent="-457834">
              <a:lnSpc>
                <a:spcPts val="2880"/>
              </a:lnSpc>
              <a:spcBef>
                <a:spcPts val="700"/>
              </a:spcBef>
              <a:buFont typeface="Wingdings"/>
              <a:buChar char=""/>
              <a:tabLst>
                <a:tab pos="469900" algn="l"/>
                <a:tab pos="470534" algn="l"/>
              </a:tabLst>
            </a:pPr>
            <a:r>
              <a:rPr sz="3000" spc="-10" dirty="0">
                <a:latin typeface="Carlito"/>
                <a:cs typeface="Carlito"/>
              </a:rPr>
              <a:t>Formation </a:t>
            </a:r>
            <a:r>
              <a:rPr sz="3000" spc="-5" dirty="0">
                <a:latin typeface="Carlito"/>
                <a:cs typeface="Carlito"/>
              </a:rPr>
              <a:t>of</a:t>
            </a:r>
            <a:r>
              <a:rPr sz="3000" spc="-7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cortical  granules</a:t>
            </a:r>
            <a:endParaRPr sz="3000">
              <a:latin typeface="Carlito"/>
              <a:cs typeface="Carlito"/>
            </a:endParaRPr>
          </a:p>
          <a:p>
            <a:pPr marL="469900" indent="-457834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469900" algn="l"/>
                <a:tab pos="470534" algn="l"/>
              </a:tabLst>
            </a:pPr>
            <a:r>
              <a:rPr sz="3000" spc="-10" dirty="0">
                <a:latin typeface="Carlito"/>
                <a:cs typeface="Carlito"/>
              </a:rPr>
              <a:t>Formation </a:t>
            </a:r>
            <a:r>
              <a:rPr sz="3000" spc="-5" dirty="0">
                <a:latin typeface="Carlito"/>
                <a:cs typeface="Carlito"/>
              </a:rPr>
              <a:t>of</a:t>
            </a:r>
            <a:r>
              <a:rPr sz="3000" spc="-1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microvilli</a:t>
            </a:r>
            <a:endParaRPr sz="3000">
              <a:latin typeface="Carlito"/>
              <a:cs typeface="Carlito"/>
            </a:endParaRPr>
          </a:p>
          <a:p>
            <a:pPr marL="469900" indent="-457834">
              <a:lnSpc>
                <a:spcPct val="100000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000" spc="-10" dirty="0">
                <a:latin typeface="Carlito"/>
                <a:cs typeface="Carlito"/>
              </a:rPr>
              <a:t>Follicular development:</a:t>
            </a:r>
            <a:endParaRPr sz="3000">
              <a:latin typeface="Carlito"/>
              <a:cs typeface="Carlito"/>
            </a:endParaRPr>
          </a:p>
          <a:p>
            <a:pPr marL="469900" indent="-457834">
              <a:lnSpc>
                <a:spcPct val="100000"/>
              </a:lnSpc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000" spc="-10" dirty="0">
                <a:latin typeface="Carlito"/>
                <a:cs typeface="Carlito"/>
              </a:rPr>
              <a:t>Single </a:t>
            </a:r>
            <a:r>
              <a:rPr sz="3000" spc="-25" dirty="0">
                <a:latin typeface="Carlito"/>
                <a:cs typeface="Carlito"/>
              </a:rPr>
              <a:t>layer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15" dirty="0">
                <a:latin typeface="Carlito"/>
                <a:cs typeface="Carlito"/>
              </a:rPr>
              <a:t>corona</a:t>
            </a:r>
            <a:r>
              <a:rPr sz="3000" spc="5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cells</a:t>
            </a:r>
            <a:endParaRPr sz="3000">
              <a:latin typeface="Carlito"/>
              <a:cs typeface="Carlito"/>
            </a:endParaRPr>
          </a:p>
          <a:p>
            <a:pPr marL="469900" marR="71755" indent="-457834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000" spc="-5" dirty="0">
                <a:latin typeface="Carlito"/>
                <a:cs typeface="Carlito"/>
              </a:rPr>
              <a:t>Accumulation of </a:t>
            </a:r>
            <a:r>
              <a:rPr sz="3000" spc="-10" dirty="0">
                <a:latin typeface="Carlito"/>
                <a:cs typeface="Carlito"/>
              </a:rPr>
              <a:t>fluid </a:t>
            </a:r>
            <a:r>
              <a:rPr sz="3000" dirty="0">
                <a:latin typeface="Carlito"/>
                <a:cs typeface="Carlito"/>
              </a:rPr>
              <a:t>with  </a:t>
            </a:r>
            <a:r>
              <a:rPr sz="3000" spc="-10" dirty="0">
                <a:latin typeface="Carlito"/>
                <a:cs typeface="Carlito"/>
              </a:rPr>
              <a:t>increase </a:t>
            </a:r>
            <a:r>
              <a:rPr sz="3000" dirty="0">
                <a:latin typeface="Carlito"/>
                <a:cs typeface="Carlito"/>
              </a:rPr>
              <a:t>in </a:t>
            </a:r>
            <a:r>
              <a:rPr sz="3000" spc="-20" dirty="0">
                <a:latin typeface="Carlito"/>
                <a:cs typeface="Carlito"/>
              </a:rPr>
              <a:t>size </a:t>
            </a:r>
            <a:r>
              <a:rPr sz="3000" spc="-15" dirty="0">
                <a:latin typeface="Carlito"/>
                <a:cs typeface="Carlito"/>
              </a:rPr>
              <a:t>upto</a:t>
            </a:r>
            <a:r>
              <a:rPr sz="3000" spc="-65" dirty="0">
                <a:latin typeface="Carlito"/>
                <a:cs typeface="Carlito"/>
              </a:rPr>
              <a:t> </a:t>
            </a:r>
            <a:r>
              <a:rPr sz="3000" dirty="0">
                <a:latin typeface="Carlito"/>
                <a:cs typeface="Carlito"/>
              </a:rPr>
              <a:t>10mm.</a:t>
            </a:r>
            <a:endParaRPr sz="3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67029"/>
            <a:ext cx="33362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0" dirty="0">
                <a:latin typeface="Carlito"/>
                <a:cs typeface="Carlito"/>
              </a:rPr>
              <a:t>Graafian</a:t>
            </a:r>
            <a:r>
              <a:rPr sz="4000" b="1" spc="-10" dirty="0">
                <a:latin typeface="Carlito"/>
                <a:cs typeface="Carlito"/>
              </a:rPr>
              <a:t> </a:t>
            </a:r>
            <a:r>
              <a:rPr sz="4000" b="1" spc="-15" dirty="0">
                <a:latin typeface="Carlito"/>
                <a:cs typeface="Carlito"/>
              </a:rPr>
              <a:t>follicle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0" y="1371600"/>
            <a:ext cx="4983480" cy="396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1442720"/>
            <a:ext cx="3188970" cy="4123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218440" indent="-457834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200" dirty="0">
                <a:latin typeface="Carlito"/>
                <a:cs typeface="Carlito"/>
              </a:rPr>
              <a:t>A </a:t>
            </a:r>
            <a:r>
              <a:rPr sz="3200" spc="-10" dirty="0">
                <a:latin typeface="Carlito"/>
                <a:cs typeface="Carlito"/>
              </a:rPr>
              <a:t>buldge </a:t>
            </a:r>
            <a:r>
              <a:rPr sz="3200" spc="-5" dirty="0">
                <a:latin typeface="Carlito"/>
                <a:cs typeface="Carlito"/>
              </a:rPr>
              <a:t>on  </a:t>
            </a:r>
            <a:r>
              <a:rPr sz="3200" spc="-15" dirty="0">
                <a:latin typeface="Carlito"/>
                <a:cs typeface="Carlito"/>
              </a:rPr>
              <a:t>suface </a:t>
            </a:r>
            <a:r>
              <a:rPr sz="3200" spc="-5" dirty="0">
                <a:latin typeface="Carlito"/>
                <a:cs typeface="Carlito"/>
              </a:rPr>
              <a:t>of</a:t>
            </a:r>
            <a:r>
              <a:rPr sz="3200" spc="-6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ovary</a:t>
            </a:r>
            <a:endParaRPr sz="3200">
              <a:latin typeface="Carlito"/>
              <a:cs typeface="Carlito"/>
            </a:endParaRPr>
          </a:p>
          <a:p>
            <a:pPr marL="469900" marR="50165" indent="-457834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200" spc="-10" dirty="0">
                <a:latin typeface="Carlito"/>
                <a:cs typeface="Carlito"/>
              </a:rPr>
              <a:t>Development</a:t>
            </a:r>
            <a:r>
              <a:rPr sz="3200" spc="-5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of  theca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cells</a:t>
            </a:r>
            <a:endParaRPr sz="3200">
              <a:latin typeface="Carlito"/>
              <a:cs typeface="Carlito"/>
            </a:endParaRPr>
          </a:p>
          <a:p>
            <a:pPr marL="469900" marR="5080" indent="-457834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469900" algn="l"/>
                <a:tab pos="470534" algn="l"/>
              </a:tabLst>
            </a:pPr>
            <a:r>
              <a:rPr sz="3200" spc="-5" dirty="0">
                <a:latin typeface="Carlito"/>
                <a:cs typeface="Carlito"/>
              </a:rPr>
              <a:t>Accumulation</a:t>
            </a:r>
            <a:r>
              <a:rPr sz="3200" spc="-6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of  lipid </a:t>
            </a:r>
            <a:r>
              <a:rPr sz="3200" spc="-15" dirty="0">
                <a:latin typeface="Carlito"/>
                <a:cs typeface="Carlito"/>
              </a:rPr>
              <a:t>drolets </a:t>
            </a:r>
            <a:r>
              <a:rPr sz="3200" dirty="0">
                <a:latin typeface="Carlito"/>
                <a:cs typeface="Carlito"/>
              </a:rPr>
              <a:t>in  </a:t>
            </a:r>
            <a:r>
              <a:rPr sz="3200" spc="-5" dirty="0">
                <a:latin typeface="Carlito"/>
                <a:cs typeface="Carlito"/>
              </a:rPr>
              <a:t>theca </a:t>
            </a:r>
            <a:r>
              <a:rPr sz="3200" spc="-10" dirty="0">
                <a:latin typeface="Carlito"/>
                <a:cs typeface="Carlito"/>
              </a:rPr>
              <a:t>interna  </a:t>
            </a:r>
            <a:r>
              <a:rPr sz="3200" dirty="0">
                <a:latin typeface="Carlito"/>
                <a:cs typeface="Carlito"/>
              </a:rPr>
              <a:t>cells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5817" y="461899"/>
            <a:ext cx="4450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Ovulation </a:t>
            </a:r>
            <a:r>
              <a:rPr dirty="0"/>
              <a:t>&amp;</a:t>
            </a:r>
            <a:r>
              <a:rPr spc="-60" dirty="0"/>
              <a:t> </a:t>
            </a:r>
            <a:r>
              <a:rPr spc="-30" dirty="0"/>
              <a:t>Atresia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526489"/>
            <a:ext cx="8159115" cy="478155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355600" marR="5080" indent="-342900">
              <a:lnSpc>
                <a:spcPts val="2880"/>
              </a:lnSpc>
              <a:spcBef>
                <a:spcPts val="7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rlito"/>
                <a:cs typeface="Carlito"/>
              </a:rPr>
              <a:t>Release </a:t>
            </a:r>
            <a:r>
              <a:rPr sz="3000" spc="-5" dirty="0">
                <a:latin typeface="Carlito"/>
                <a:cs typeface="Carlito"/>
              </a:rPr>
              <a:t>of secondary oocyte </a:t>
            </a:r>
            <a:r>
              <a:rPr sz="3000" spc="-20" dirty="0">
                <a:latin typeface="Carlito"/>
                <a:cs typeface="Carlito"/>
              </a:rPr>
              <a:t>from </a:t>
            </a:r>
            <a:r>
              <a:rPr sz="3000" spc="-10" dirty="0">
                <a:latin typeface="Carlito"/>
                <a:cs typeface="Carlito"/>
              </a:rPr>
              <a:t>mature graafian  </a:t>
            </a:r>
            <a:r>
              <a:rPr sz="3000" spc="-15" dirty="0">
                <a:latin typeface="Carlito"/>
                <a:cs typeface="Carlito"/>
              </a:rPr>
              <a:t>follicle, </a:t>
            </a:r>
            <a:r>
              <a:rPr sz="3000" spc="-10" dirty="0">
                <a:latin typeface="Carlito"/>
                <a:cs typeface="Carlito"/>
              </a:rPr>
              <a:t>during </a:t>
            </a:r>
            <a:r>
              <a:rPr sz="3000" spc="-5" dirty="0">
                <a:latin typeface="Carlito"/>
                <a:cs typeface="Carlito"/>
              </a:rPr>
              <a:t>LH</a:t>
            </a:r>
            <a:r>
              <a:rPr sz="3000" spc="30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surge.</a:t>
            </a:r>
            <a:endParaRPr sz="30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5" dirty="0">
                <a:latin typeface="Carlito"/>
                <a:cs typeface="Carlito"/>
              </a:rPr>
              <a:t>Factors </a:t>
            </a:r>
            <a:r>
              <a:rPr sz="3000" spc="-5" dirty="0">
                <a:latin typeface="Carlito"/>
                <a:cs typeface="Carlito"/>
              </a:rPr>
              <a:t>responsible</a:t>
            </a:r>
            <a:r>
              <a:rPr sz="3000" spc="-10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are</a:t>
            </a:r>
            <a:endParaRPr sz="3000">
              <a:latin typeface="Carlito"/>
              <a:cs typeface="Carlito"/>
            </a:endParaRPr>
          </a:p>
          <a:p>
            <a:pPr marL="756285" lvl="1" indent="-287020">
              <a:lnSpc>
                <a:spcPct val="100000"/>
              </a:lnSpc>
              <a:spcBef>
                <a:spcPts val="15"/>
              </a:spcBef>
              <a:buFont typeface="Wingdings"/>
              <a:buChar char=""/>
              <a:tabLst>
                <a:tab pos="756920" algn="l"/>
              </a:tabLst>
            </a:pPr>
            <a:r>
              <a:rPr sz="2600" spc="-5" dirty="0">
                <a:latin typeface="Carlito"/>
                <a:cs typeface="Carlito"/>
              </a:rPr>
              <a:t>Increase </a:t>
            </a:r>
            <a:r>
              <a:rPr sz="2600" dirty="0">
                <a:latin typeface="Carlito"/>
                <a:cs typeface="Carlito"/>
              </a:rPr>
              <a:t>in </a:t>
            </a:r>
            <a:r>
              <a:rPr sz="2600" spc="-10" dirty="0">
                <a:latin typeface="Carlito"/>
                <a:cs typeface="Carlito"/>
              </a:rPr>
              <a:t>volume </a:t>
            </a:r>
            <a:r>
              <a:rPr sz="2600" dirty="0">
                <a:latin typeface="Carlito"/>
                <a:cs typeface="Carlito"/>
              </a:rPr>
              <a:t>&amp; </a:t>
            </a:r>
            <a:r>
              <a:rPr sz="2600" spc="-10" dirty="0">
                <a:latin typeface="Carlito"/>
                <a:cs typeface="Carlito"/>
              </a:rPr>
              <a:t>pressure </a:t>
            </a:r>
            <a:r>
              <a:rPr sz="2600" spc="-5" dirty="0">
                <a:latin typeface="Carlito"/>
                <a:cs typeface="Carlito"/>
              </a:rPr>
              <a:t>of </a:t>
            </a:r>
            <a:r>
              <a:rPr sz="2600" spc="-15" dirty="0">
                <a:latin typeface="Carlito"/>
                <a:cs typeface="Carlito"/>
              </a:rPr>
              <a:t>follicular</a:t>
            </a:r>
            <a:r>
              <a:rPr sz="2600" spc="-45" dirty="0">
                <a:latin typeface="Carlito"/>
                <a:cs typeface="Carlito"/>
              </a:rPr>
              <a:t> </a:t>
            </a:r>
            <a:r>
              <a:rPr sz="2600" spc="-5" dirty="0">
                <a:latin typeface="Carlito"/>
                <a:cs typeface="Carlito"/>
              </a:rPr>
              <a:t>fliud</a:t>
            </a:r>
            <a:endParaRPr sz="2600">
              <a:latin typeface="Carlito"/>
              <a:cs typeface="Carlito"/>
            </a:endParaRPr>
          </a:p>
          <a:p>
            <a:pPr marL="756285" lvl="1" indent="-287020">
              <a:lnSpc>
                <a:spcPct val="100000"/>
              </a:lnSpc>
              <a:buFont typeface="Wingdings"/>
              <a:buChar char=""/>
              <a:tabLst>
                <a:tab pos="756920" algn="l"/>
              </a:tabLst>
            </a:pPr>
            <a:r>
              <a:rPr sz="2600" spc="-30" dirty="0">
                <a:latin typeface="Carlito"/>
                <a:cs typeface="Carlito"/>
              </a:rPr>
              <a:t>Lysis </a:t>
            </a:r>
            <a:r>
              <a:rPr sz="2600" spc="-5" dirty="0">
                <a:latin typeface="Carlito"/>
                <a:cs typeface="Carlito"/>
              </a:rPr>
              <a:t>of </a:t>
            </a:r>
            <a:r>
              <a:rPr sz="2600" spc="-15" dirty="0">
                <a:latin typeface="Carlito"/>
                <a:cs typeface="Carlito"/>
              </a:rPr>
              <a:t>follicular </a:t>
            </a:r>
            <a:r>
              <a:rPr sz="2600" spc="-5" dirty="0">
                <a:latin typeface="Carlito"/>
                <a:cs typeface="Carlito"/>
              </a:rPr>
              <a:t>by </a:t>
            </a:r>
            <a:r>
              <a:rPr sz="2600" spc="-10" dirty="0">
                <a:latin typeface="Carlito"/>
                <a:cs typeface="Carlito"/>
              </a:rPr>
              <a:t>activated </a:t>
            </a:r>
            <a:r>
              <a:rPr sz="2600" spc="-5" dirty="0">
                <a:latin typeface="Carlito"/>
                <a:cs typeface="Carlito"/>
              </a:rPr>
              <a:t>plasminogen</a:t>
            </a:r>
            <a:endParaRPr sz="2600">
              <a:latin typeface="Carlito"/>
              <a:cs typeface="Carlito"/>
            </a:endParaRPr>
          </a:p>
          <a:p>
            <a:pPr marL="756285" lvl="1" indent="-287020">
              <a:lnSpc>
                <a:spcPts val="3110"/>
              </a:lnSpc>
              <a:buFont typeface="Wingdings"/>
              <a:buChar char=""/>
              <a:tabLst>
                <a:tab pos="756920" algn="l"/>
              </a:tabLst>
            </a:pPr>
            <a:r>
              <a:rPr sz="2600" spc="-10" dirty="0">
                <a:latin typeface="Carlito"/>
                <a:cs typeface="Carlito"/>
              </a:rPr>
              <a:t>Contraction </a:t>
            </a:r>
            <a:r>
              <a:rPr sz="2600" spc="-5" dirty="0">
                <a:latin typeface="Carlito"/>
                <a:cs typeface="Carlito"/>
              </a:rPr>
              <a:t>of smooth </a:t>
            </a:r>
            <a:r>
              <a:rPr sz="2600" dirty="0">
                <a:latin typeface="Carlito"/>
                <a:cs typeface="Carlito"/>
              </a:rPr>
              <a:t>muscles in </a:t>
            </a:r>
            <a:r>
              <a:rPr sz="2600" spc="-5" dirty="0">
                <a:latin typeface="Carlito"/>
                <a:cs typeface="Carlito"/>
              </a:rPr>
              <a:t>theca</a:t>
            </a:r>
            <a:r>
              <a:rPr sz="2600" spc="-45" dirty="0">
                <a:latin typeface="Carlito"/>
                <a:cs typeface="Carlito"/>
              </a:rPr>
              <a:t> </a:t>
            </a:r>
            <a:r>
              <a:rPr sz="2600" spc="-10" dirty="0">
                <a:latin typeface="Carlito"/>
                <a:cs typeface="Carlito"/>
              </a:rPr>
              <a:t>externa</a:t>
            </a:r>
            <a:endParaRPr sz="2600">
              <a:latin typeface="Carlito"/>
              <a:cs typeface="Carlito"/>
            </a:endParaRPr>
          </a:p>
          <a:p>
            <a:pPr marL="355600" marR="30480" indent="-342900">
              <a:lnSpc>
                <a:spcPct val="80000"/>
              </a:lnSpc>
              <a:spcBef>
                <a:spcPts val="7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rlito"/>
                <a:cs typeface="Carlito"/>
              </a:rPr>
              <a:t>Only </a:t>
            </a:r>
            <a:r>
              <a:rPr sz="3000" dirty="0">
                <a:latin typeface="Carlito"/>
                <a:cs typeface="Carlito"/>
              </a:rPr>
              <a:t>one </a:t>
            </a:r>
            <a:r>
              <a:rPr sz="3000" spc="-15" dirty="0">
                <a:latin typeface="Carlito"/>
                <a:cs typeface="Carlito"/>
              </a:rPr>
              <a:t>follicle </a:t>
            </a:r>
            <a:r>
              <a:rPr sz="3000" spc="-10" dirty="0">
                <a:latin typeface="Carlito"/>
                <a:cs typeface="Carlito"/>
              </a:rPr>
              <a:t>reaches </a:t>
            </a:r>
            <a:r>
              <a:rPr sz="3000" dirty="0">
                <a:latin typeface="Carlito"/>
                <a:cs typeface="Carlito"/>
              </a:rPr>
              <a:t>this </a:t>
            </a:r>
            <a:r>
              <a:rPr sz="3000" spc="-35" dirty="0">
                <a:latin typeface="Carlito"/>
                <a:cs typeface="Carlito"/>
              </a:rPr>
              <a:t>fate </a:t>
            </a:r>
            <a:r>
              <a:rPr sz="3000" spc="-15" dirty="0">
                <a:latin typeface="Carlito"/>
                <a:cs typeface="Carlito"/>
              </a:rPr>
              <a:t>others undergo  atretic </a:t>
            </a:r>
            <a:r>
              <a:rPr sz="3000" spc="-5" dirty="0">
                <a:latin typeface="Carlito"/>
                <a:cs typeface="Carlito"/>
              </a:rPr>
              <a:t>changes. </a:t>
            </a:r>
            <a:r>
              <a:rPr sz="3000" spc="-20" dirty="0">
                <a:latin typeface="Carlito"/>
                <a:cs typeface="Carlito"/>
              </a:rPr>
              <a:t>Atresia involves </a:t>
            </a:r>
            <a:r>
              <a:rPr sz="3000" spc="-10" dirty="0">
                <a:latin typeface="Carlito"/>
                <a:cs typeface="Carlito"/>
              </a:rPr>
              <a:t>apoptosis </a:t>
            </a:r>
            <a:r>
              <a:rPr sz="3000" dirty="0">
                <a:latin typeface="Carlito"/>
                <a:cs typeface="Carlito"/>
              </a:rPr>
              <a:t>and  </a:t>
            </a:r>
            <a:r>
              <a:rPr sz="3000" spc="-10" dirty="0">
                <a:latin typeface="Carlito"/>
                <a:cs typeface="Carlito"/>
              </a:rPr>
              <a:t>detachment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dirty="0">
                <a:latin typeface="Carlito"/>
                <a:cs typeface="Carlito"/>
              </a:rPr>
              <a:t>the </a:t>
            </a:r>
            <a:r>
              <a:rPr sz="3000" spc="-10" dirty="0">
                <a:latin typeface="Carlito"/>
                <a:cs typeface="Carlito"/>
              </a:rPr>
              <a:t>granulosa </a:t>
            </a:r>
            <a:r>
              <a:rPr sz="3000" spc="-5" dirty="0">
                <a:latin typeface="Carlito"/>
                <a:cs typeface="Carlito"/>
              </a:rPr>
              <a:t>cells, </a:t>
            </a:r>
            <a:r>
              <a:rPr sz="3000" spc="-10" dirty="0">
                <a:latin typeface="Carlito"/>
                <a:cs typeface="Carlito"/>
              </a:rPr>
              <a:t>autolysis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dirty="0">
                <a:latin typeface="Carlito"/>
                <a:cs typeface="Carlito"/>
              </a:rPr>
              <a:t>the  </a:t>
            </a:r>
            <a:r>
              <a:rPr sz="3000" spc="-5" dirty="0">
                <a:latin typeface="Carlito"/>
                <a:cs typeface="Carlito"/>
              </a:rPr>
              <a:t>oocyte, </a:t>
            </a:r>
            <a:r>
              <a:rPr sz="3000" dirty="0">
                <a:latin typeface="Carlito"/>
                <a:cs typeface="Carlito"/>
              </a:rPr>
              <a:t>and </a:t>
            </a:r>
            <a:r>
              <a:rPr sz="3000" spc="-10" dirty="0">
                <a:latin typeface="Carlito"/>
                <a:cs typeface="Carlito"/>
              </a:rPr>
              <a:t>collapse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dirty="0">
                <a:latin typeface="Carlito"/>
                <a:cs typeface="Carlito"/>
              </a:rPr>
              <a:t>the </a:t>
            </a:r>
            <a:r>
              <a:rPr sz="3000" spc="-20" dirty="0">
                <a:latin typeface="Carlito"/>
                <a:cs typeface="Carlito"/>
              </a:rPr>
              <a:t>zona </a:t>
            </a:r>
            <a:r>
              <a:rPr sz="3000" spc="-10" dirty="0">
                <a:latin typeface="Carlito"/>
                <a:cs typeface="Carlito"/>
              </a:rPr>
              <a:t>pellucida.  Macrophages </a:t>
            </a:r>
            <a:r>
              <a:rPr sz="3000" spc="-20" dirty="0">
                <a:latin typeface="Carlito"/>
                <a:cs typeface="Carlito"/>
              </a:rPr>
              <a:t>invade </a:t>
            </a:r>
            <a:r>
              <a:rPr sz="3000" dirty="0">
                <a:latin typeface="Carlito"/>
                <a:cs typeface="Carlito"/>
              </a:rPr>
              <a:t>the </a:t>
            </a:r>
            <a:r>
              <a:rPr sz="3000" spc="-15" dirty="0">
                <a:latin typeface="Carlito"/>
                <a:cs typeface="Carlito"/>
              </a:rPr>
              <a:t>degenerating follicle </a:t>
            </a:r>
            <a:r>
              <a:rPr sz="3000" dirty="0">
                <a:latin typeface="Carlito"/>
                <a:cs typeface="Carlito"/>
              </a:rPr>
              <a:t>and  </a:t>
            </a:r>
            <a:r>
              <a:rPr sz="3000" spc="-10" dirty="0">
                <a:latin typeface="Carlito"/>
                <a:cs typeface="Carlito"/>
              </a:rPr>
              <a:t>phagocytose </a:t>
            </a:r>
            <a:r>
              <a:rPr sz="3000" dirty="0">
                <a:latin typeface="Carlito"/>
                <a:cs typeface="Carlito"/>
              </a:rPr>
              <a:t>the</a:t>
            </a:r>
            <a:r>
              <a:rPr sz="3000" spc="-10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debris</a:t>
            </a:r>
            <a:endParaRPr sz="3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5"/>
              </a:spcBef>
            </a:pPr>
            <a:r>
              <a:rPr dirty="0"/>
              <a:t>Corpus</a:t>
            </a:r>
            <a:r>
              <a:rPr spc="-70" dirty="0"/>
              <a:t> </a:t>
            </a:r>
            <a:r>
              <a:rPr spc="-10" dirty="0"/>
              <a:t>Luteum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186942"/>
            <a:ext cx="4328795" cy="501840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73025" indent="-3429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After ovulation  </a:t>
            </a:r>
            <a:r>
              <a:rPr sz="2800" spc="-15" dirty="0">
                <a:latin typeface="Carlito"/>
                <a:cs typeface="Carlito"/>
              </a:rPr>
              <a:t>reorganization </a:t>
            </a:r>
            <a:r>
              <a:rPr sz="2800" spc="-5" dirty="0">
                <a:latin typeface="Carlito"/>
                <a:cs typeface="Carlito"/>
              </a:rPr>
              <a:t>of</a:t>
            </a:r>
            <a:r>
              <a:rPr sz="2800" spc="-7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collapsed  follicular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wall</a:t>
            </a:r>
            <a:endParaRPr sz="2800">
              <a:latin typeface="Carlito"/>
              <a:cs typeface="Carlito"/>
            </a:endParaRPr>
          </a:p>
          <a:p>
            <a:pPr marL="355600" marR="397510" indent="-342900">
              <a:lnSpc>
                <a:spcPts val="302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  <a:tab pos="2388235" algn="l"/>
              </a:tabLst>
            </a:pPr>
            <a:r>
              <a:rPr sz="2800" spc="-10" dirty="0">
                <a:latin typeface="Carlito"/>
                <a:cs typeface="Carlito"/>
              </a:rPr>
              <a:t>Formation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of	the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corpus  hemorrhagicum</a:t>
            </a:r>
            <a:endParaRPr sz="2800">
              <a:latin typeface="Carlito"/>
              <a:cs typeface="Carlito"/>
            </a:endParaRPr>
          </a:p>
          <a:p>
            <a:pPr marL="355600" marR="744855" indent="-342900">
              <a:lnSpc>
                <a:spcPts val="303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Invasion </a:t>
            </a:r>
            <a:r>
              <a:rPr sz="2800" spc="-5" dirty="0">
                <a:latin typeface="Carlito"/>
                <a:cs typeface="Carlito"/>
              </a:rPr>
              <a:t>of </a:t>
            </a:r>
            <a:r>
              <a:rPr sz="2800" spc="-10" dirty="0">
                <a:latin typeface="Carlito"/>
                <a:cs typeface="Carlito"/>
              </a:rPr>
              <a:t>connective  </a:t>
            </a:r>
            <a:r>
              <a:rPr sz="2800" spc="-5" dirty="0">
                <a:latin typeface="Carlito"/>
                <a:cs typeface="Carlito"/>
              </a:rPr>
              <a:t>tissue</a:t>
            </a: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ts val="302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Differentiation </a:t>
            </a:r>
            <a:r>
              <a:rPr sz="2800" spc="-5" dirty="0">
                <a:latin typeface="Carlito"/>
                <a:cs typeface="Carlito"/>
              </a:rPr>
              <a:t>of</a:t>
            </a:r>
            <a:r>
              <a:rPr sz="2800" spc="-7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granulosa  </a:t>
            </a:r>
            <a:r>
              <a:rPr sz="2800" spc="-5" dirty="0">
                <a:latin typeface="Carlito"/>
                <a:cs typeface="Carlito"/>
              </a:rPr>
              <a:t>&amp; theca </a:t>
            </a:r>
            <a:r>
              <a:rPr sz="2800" spc="-15" dirty="0">
                <a:latin typeface="Carlito"/>
                <a:cs typeface="Carlito"/>
              </a:rPr>
              <a:t>interna </a:t>
            </a:r>
            <a:r>
              <a:rPr sz="2800" spc="-5" dirty="0">
                <a:latin typeface="Carlito"/>
                <a:cs typeface="Carlito"/>
              </a:rPr>
              <a:t>cells </a:t>
            </a:r>
            <a:r>
              <a:rPr sz="2800" spc="-20" dirty="0">
                <a:latin typeface="Carlito"/>
                <a:cs typeface="Carlito"/>
              </a:rPr>
              <a:t>into  </a:t>
            </a:r>
            <a:r>
              <a:rPr sz="2800" spc="-10" dirty="0">
                <a:latin typeface="Carlito"/>
                <a:cs typeface="Carlito"/>
              </a:rPr>
              <a:t>luteal </a:t>
            </a:r>
            <a:r>
              <a:rPr sz="2800" spc="-5" dirty="0">
                <a:latin typeface="Carlito"/>
                <a:cs typeface="Carlito"/>
              </a:rPr>
              <a:t>cells –</a:t>
            </a:r>
            <a:r>
              <a:rPr sz="2800" spc="-20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luteinization</a:t>
            </a:r>
            <a:endParaRPr sz="2800">
              <a:latin typeface="Carlito"/>
              <a:cs typeface="Carlito"/>
            </a:endParaRPr>
          </a:p>
          <a:p>
            <a:pPr marL="355600" marR="41275" indent="-342900">
              <a:lnSpc>
                <a:spcPts val="3020"/>
              </a:lnSpc>
              <a:spcBef>
                <a:spcPts val="6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Leuteal </a:t>
            </a:r>
            <a:r>
              <a:rPr sz="2800" spc="-5" dirty="0">
                <a:latin typeface="Carlito"/>
                <a:cs typeface="Carlito"/>
              </a:rPr>
              <a:t>cells </a:t>
            </a:r>
            <a:r>
              <a:rPr sz="2800" spc="-25" dirty="0">
                <a:latin typeface="Carlito"/>
                <a:cs typeface="Carlito"/>
              </a:rPr>
              <a:t>have </a:t>
            </a:r>
            <a:r>
              <a:rPr sz="2800" spc="-15" dirty="0">
                <a:latin typeface="Carlito"/>
                <a:cs typeface="Carlito"/>
              </a:rPr>
              <a:t>structure  </a:t>
            </a:r>
            <a:r>
              <a:rPr sz="2800" spc="-5" dirty="0">
                <a:latin typeface="Carlito"/>
                <a:cs typeface="Carlito"/>
              </a:rPr>
              <a:t>of </a:t>
            </a:r>
            <a:r>
              <a:rPr sz="2800" spc="-20" dirty="0">
                <a:latin typeface="Carlito"/>
                <a:cs typeface="Carlito"/>
              </a:rPr>
              <a:t>steroid </a:t>
            </a:r>
            <a:r>
              <a:rPr sz="2800" spc="-10" dirty="0">
                <a:latin typeface="Carlito"/>
                <a:cs typeface="Carlito"/>
              </a:rPr>
              <a:t>secreting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cells.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71871" y="1219198"/>
            <a:ext cx="3988308" cy="5571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968" y="0"/>
            <a:ext cx="8983980" cy="6807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129269" y="5662929"/>
            <a:ext cx="609600" cy="647700"/>
            <a:chOff x="8129269" y="5662929"/>
            <a:chExt cx="609600" cy="647700"/>
          </a:xfrm>
        </p:grpSpPr>
        <p:sp>
          <p:nvSpPr>
            <p:cNvPr id="8" name="object 8"/>
            <p:cNvSpPr/>
            <p:nvPr/>
          </p:nvSpPr>
          <p:spPr>
            <a:xfrm>
              <a:off x="8155939" y="5714999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09" h="549910">
                  <a:moveTo>
                    <a:pt x="275589" y="0"/>
                  </a:moveTo>
                  <a:lnTo>
                    <a:pt x="224997" y="4306"/>
                  </a:lnTo>
                  <a:lnTo>
                    <a:pt x="177812" y="16766"/>
                  </a:lnTo>
                  <a:lnTo>
                    <a:pt x="134714" y="36688"/>
                  </a:lnTo>
                  <a:lnTo>
                    <a:pt x="96382" y="63385"/>
                  </a:lnTo>
                  <a:lnTo>
                    <a:pt x="63496" y="96164"/>
                  </a:lnTo>
                  <a:lnTo>
                    <a:pt x="36735" y="134337"/>
                  </a:lnTo>
                  <a:lnTo>
                    <a:pt x="16780" y="177214"/>
                  </a:lnTo>
                  <a:lnTo>
                    <a:pt x="4308" y="224105"/>
                  </a:lnTo>
                  <a:lnTo>
                    <a:pt x="0" y="274319"/>
                  </a:lnTo>
                  <a:lnTo>
                    <a:pt x="4308" y="324912"/>
                  </a:lnTo>
                  <a:lnTo>
                    <a:pt x="16780" y="372097"/>
                  </a:lnTo>
                  <a:lnTo>
                    <a:pt x="36735" y="415195"/>
                  </a:lnTo>
                  <a:lnTo>
                    <a:pt x="63496" y="453527"/>
                  </a:lnTo>
                  <a:lnTo>
                    <a:pt x="96382" y="486413"/>
                  </a:lnTo>
                  <a:lnTo>
                    <a:pt x="134714" y="513174"/>
                  </a:lnTo>
                  <a:lnTo>
                    <a:pt x="177812" y="533129"/>
                  </a:lnTo>
                  <a:lnTo>
                    <a:pt x="224997" y="545601"/>
                  </a:lnTo>
                  <a:lnTo>
                    <a:pt x="275589" y="549910"/>
                  </a:lnTo>
                  <a:lnTo>
                    <a:pt x="325804" y="545601"/>
                  </a:lnTo>
                  <a:lnTo>
                    <a:pt x="372695" y="533129"/>
                  </a:lnTo>
                  <a:lnTo>
                    <a:pt x="415572" y="513174"/>
                  </a:lnTo>
                  <a:lnTo>
                    <a:pt x="453745" y="486413"/>
                  </a:lnTo>
                  <a:lnTo>
                    <a:pt x="486524" y="453527"/>
                  </a:lnTo>
                  <a:lnTo>
                    <a:pt x="513221" y="415195"/>
                  </a:lnTo>
                  <a:lnTo>
                    <a:pt x="533143" y="372097"/>
                  </a:lnTo>
                  <a:lnTo>
                    <a:pt x="545603" y="324912"/>
                  </a:lnTo>
                  <a:lnTo>
                    <a:pt x="549909" y="274319"/>
                  </a:lnTo>
                  <a:lnTo>
                    <a:pt x="545603" y="224105"/>
                  </a:lnTo>
                  <a:lnTo>
                    <a:pt x="533143" y="177214"/>
                  </a:lnTo>
                  <a:lnTo>
                    <a:pt x="513221" y="134337"/>
                  </a:lnTo>
                  <a:lnTo>
                    <a:pt x="486524" y="96164"/>
                  </a:lnTo>
                  <a:lnTo>
                    <a:pt x="453745" y="63385"/>
                  </a:lnTo>
                  <a:lnTo>
                    <a:pt x="415572" y="36688"/>
                  </a:lnTo>
                  <a:lnTo>
                    <a:pt x="372695" y="16766"/>
                  </a:lnTo>
                  <a:lnTo>
                    <a:pt x="325804" y="4306"/>
                  </a:lnTo>
                  <a:lnTo>
                    <a:pt x="275589" y="0"/>
                  </a:lnTo>
                  <a:close/>
                </a:path>
              </a:pathLst>
            </a:custGeom>
            <a:solidFill>
              <a:srgbClr val="330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29269" y="5662929"/>
              <a:ext cx="609600" cy="647700"/>
            </a:xfrm>
            <a:custGeom>
              <a:avLst/>
              <a:gdLst/>
              <a:ahLst/>
              <a:cxnLst/>
              <a:rect l="l" t="t" r="r" b="b"/>
              <a:pathLst>
                <a:path w="609600" h="647700">
                  <a:moveTo>
                    <a:pt x="60960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609600" y="647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54250" y="241300"/>
            <a:ext cx="43237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50" dirty="0"/>
              <a:t>IN</a:t>
            </a:r>
            <a:r>
              <a:rPr spc="105" dirty="0"/>
              <a:t>T</a:t>
            </a:r>
            <a:r>
              <a:rPr spc="375" dirty="0"/>
              <a:t>RO</a:t>
            </a:r>
            <a:r>
              <a:rPr spc="330" dirty="0"/>
              <a:t>DUCTIO</a:t>
            </a:r>
            <a:r>
              <a:rPr spc="625" dirty="0"/>
              <a:t>N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461452" y="1184970"/>
            <a:ext cx="4853305" cy="4147820"/>
            <a:chOff x="1461452" y="1184970"/>
            <a:chExt cx="4853305" cy="4147820"/>
          </a:xfrm>
        </p:grpSpPr>
        <p:sp>
          <p:nvSpPr>
            <p:cNvPr id="12" name="object 12"/>
            <p:cNvSpPr/>
            <p:nvPr/>
          </p:nvSpPr>
          <p:spPr>
            <a:xfrm>
              <a:off x="2543870" y="1184970"/>
              <a:ext cx="3336169" cy="4147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5739" y="1628139"/>
              <a:ext cx="4824730" cy="3242310"/>
            </a:xfrm>
            <a:custGeom>
              <a:avLst/>
              <a:gdLst/>
              <a:ahLst/>
              <a:cxnLst/>
              <a:rect l="l" t="t" r="r" b="b"/>
              <a:pathLst>
                <a:path w="4824730" h="3242310">
                  <a:moveTo>
                    <a:pt x="1944370" y="1657350"/>
                  </a:moveTo>
                  <a:lnTo>
                    <a:pt x="0" y="2810510"/>
                  </a:lnTo>
                </a:path>
                <a:path w="4824730" h="3242310">
                  <a:moveTo>
                    <a:pt x="1944370" y="721360"/>
                  </a:moveTo>
                  <a:lnTo>
                    <a:pt x="937260" y="0"/>
                  </a:lnTo>
                </a:path>
                <a:path w="4824730" h="3242310">
                  <a:moveTo>
                    <a:pt x="2809240" y="2738120"/>
                  </a:moveTo>
                  <a:lnTo>
                    <a:pt x="4824730" y="3242310"/>
                  </a:lnTo>
                </a:path>
                <a:path w="4824730" h="3242310">
                  <a:moveTo>
                    <a:pt x="3096260" y="505460"/>
                  </a:moveTo>
                  <a:lnTo>
                    <a:pt x="4608830" y="144780"/>
                  </a:lnTo>
                </a:path>
                <a:path w="4824730" h="3242310">
                  <a:moveTo>
                    <a:pt x="2951480" y="721360"/>
                  </a:moveTo>
                  <a:lnTo>
                    <a:pt x="4608830" y="1008380"/>
                  </a:lnTo>
                </a:path>
                <a:path w="4824730" h="3242310">
                  <a:moveTo>
                    <a:pt x="1440180" y="1584960"/>
                  </a:moveTo>
                  <a:lnTo>
                    <a:pt x="431799" y="158496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05131" y="4688840"/>
            <a:ext cx="7750799" cy="1755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07720" algn="r">
              <a:lnSpc>
                <a:spcPct val="100000"/>
              </a:lnSpc>
              <a:spcBef>
                <a:spcPts val="100"/>
              </a:spcBef>
            </a:pPr>
            <a:r>
              <a:rPr sz="2000" spc="-70" dirty="0">
                <a:latin typeface="Trebuchet MS"/>
                <a:cs typeface="Trebuchet MS"/>
              </a:rPr>
              <a:t>E</a:t>
            </a:r>
            <a:r>
              <a:rPr sz="2000" spc="-110" dirty="0">
                <a:latin typeface="Trebuchet MS"/>
                <a:cs typeface="Trebuchet MS"/>
              </a:rPr>
              <a:t>p</a:t>
            </a:r>
            <a:r>
              <a:rPr sz="2000" spc="-114" dirty="0">
                <a:latin typeface="Trebuchet MS"/>
                <a:cs typeface="Trebuchet MS"/>
              </a:rPr>
              <a:t>idid</a:t>
            </a:r>
            <a:r>
              <a:rPr sz="2000" spc="-130" dirty="0">
                <a:latin typeface="Trebuchet MS"/>
                <a:cs typeface="Trebuchet MS"/>
              </a:rPr>
              <a:t>y</a:t>
            </a:r>
            <a:r>
              <a:rPr sz="2000" spc="-114" dirty="0">
                <a:latin typeface="Trebuchet MS"/>
                <a:cs typeface="Trebuchet MS"/>
              </a:rPr>
              <a:t>m</a:t>
            </a:r>
            <a:r>
              <a:rPr sz="2000" spc="-95" dirty="0">
                <a:latin typeface="Trebuchet MS"/>
                <a:cs typeface="Trebuchet MS"/>
              </a:rPr>
              <a:t>is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 dirty="0">
              <a:latin typeface="Trebuchet MS"/>
              <a:cs typeface="Trebuchet MS"/>
            </a:endParaRPr>
          </a:p>
          <a:p>
            <a:pPr marL="12700" marR="5080" indent="414655">
              <a:lnSpc>
                <a:spcPct val="100000"/>
              </a:lnSpc>
            </a:pPr>
            <a:r>
              <a:rPr sz="2400" spc="-70" dirty="0">
                <a:latin typeface="Trebuchet MS"/>
                <a:cs typeface="Trebuchet MS"/>
              </a:rPr>
              <a:t>The </a:t>
            </a:r>
            <a:r>
              <a:rPr sz="2400" spc="-185" dirty="0">
                <a:latin typeface="Trebuchet MS"/>
                <a:cs typeface="Trebuchet MS"/>
              </a:rPr>
              <a:t>male </a:t>
            </a:r>
            <a:r>
              <a:rPr sz="2400" spc="-105" dirty="0">
                <a:latin typeface="Trebuchet MS"/>
                <a:cs typeface="Trebuchet MS"/>
              </a:rPr>
              <a:t>reproductive </a:t>
            </a:r>
            <a:r>
              <a:rPr sz="2400" spc="-114" dirty="0">
                <a:latin typeface="Trebuchet MS"/>
                <a:cs typeface="Trebuchet MS"/>
              </a:rPr>
              <a:t>system </a:t>
            </a:r>
            <a:r>
              <a:rPr sz="2400" spc="-85" dirty="0">
                <a:latin typeface="Trebuchet MS"/>
                <a:cs typeface="Trebuchet MS"/>
              </a:rPr>
              <a:t>consists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65" dirty="0">
                <a:latin typeface="Trebuchet MS"/>
                <a:cs typeface="Trebuchet MS"/>
              </a:rPr>
              <a:t>two </a:t>
            </a:r>
            <a:r>
              <a:rPr sz="2400" spc="-120" dirty="0">
                <a:latin typeface="Trebuchet MS"/>
                <a:cs typeface="Trebuchet MS"/>
              </a:rPr>
              <a:t>testes  </a:t>
            </a:r>
            <a:r>
              <a:rPr sz="2400" spc="-185" dirty="0">
                <a:latin typeface="Trebuchet MS"/>
                <a:cs typeface="Trebuchet MS"/>
              </a:rPr>
              <a:t>male </a:t>
            </a:r>
            <a:r>
              <a:rPr sz="2400" spc="-145" dirty="0">
                <a:latin typeface="Trebuchet MS"/>
                <a:cs typeface="Trebuchet MS"/>
              </a:rPr>
              <a:t>gonads), </a:t>
            </a:r>
            <a:r>
              <a:rPr sz="2400" spc="-240" dirty="0">
                <a:latin typeface="Trebuchet MS"/>
                <a:cs typeface="Trebuchet MS"/>
              </a:rPr>
              <a:t>a </a:t>
            </a:r>
            <a:r>
              <a:rPr sz="2400" spc="-114" dirty="0">
                <a:latin typeface="Trebuchet MS"/>
                <a:cs typeface="Trebuchet MS"/>
              </a:rPr>
              <a:t>system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70" dirty="0">
                <a:latin typeface="Trebuchet MS"/>
                <a:cs typeface="Trebuchet MS"/>
              </a:rPr>
              <a:t>genital </a:t>
            </a:r>
            <a:r>
              <a:rPr sz="2400" spc="-155" dirty="0">
                <a:latin typeface="Trebuchet MS"/>
                <a:cs typeface="Trebuchet MS"/>
              </a:rPr>
              <a:t>ducts, </a:t>
            </a:r>
            <a:r>
              <a:rPr sz="2400" spc="-100" dirty="0">
                <a:latin typeface="Trebuchet MS"/>
                <a:cs typeface="Trebuchet MS"/>
              </a:rPr>
              <a:t>accessory</a:t>
            </a:r>
            <a:r>
              <a:rPr sz="2400" spc="215" dirty="0">
                <a:latin typeface="Trebuchet MS"/>
                <a:cs typeface="Trebuchet MS"/>
              </a:rPr>
              <a:t> </a:t>
            </a:r>
            <a:r>
              <a:rPr sz="2400" spc="-180" dirty="0">
                <a:latin typeface="Trebuchet MS"/>
                <a:cs typeface="Trebuchet MS"/>
              </a:rPr>
              <a:t>glands,</a:t>
            </a:r>
            <a:endParaRPr sz="2400" dirty="0">
              <a:latin typeface="Trebuchet MS"/>
              <a:cs typeface="Trebuchet MS"/>
            </a:endParaRPr>
          </a:p>
          <a:p>
            <a:pPr marL="52705">
              <a:lnSpc>
                <a:spcPct val="100000"/>
              </a:lnSpc>
            </a:pPr>
            <a:r>
              <a:rPr sz="2400" spc="-140" dirty="0">
                <a:latin typeface="Trebuchet MS"/>
                <a:cs typeface="Trebuchet MS"/>
              </a:rPr>
              <a:t>he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65" dirty="0">
                <a:latin typeface="Trebuchet MS"/>
                <a:cs typeface="Trebuchet MS"/>
              </a:rPr>
              <a:t>penis.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9609" y="4255770"/>
            <a:ext cx="7029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latin typeface="Trebuchet MS"/>
                <a:cs typeface="Trebuchet MS"/>
              </a:rPr>
              <a:t>Test</a:t>
            </a:r>
            <a:r>
              <a:rPr sz="2000" spc="-90" dirty="0">
                <a:latin typeface="Trebuchet MS"/>
                <a:cs typeface="Trebuchet MS"/>
              </a:rPr>
              <a:t>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9609" y="2815590"/>
            <a:ext cx="10788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0" dirty="0">
                <a:latin typeface="Trebuchet MS"/>
                <a:cs typeface="Trebuchet MS"/>
              </a:rPr>
              <a:t>Penis</a:t>
            </a:r>
            <a:r>
              <a:rPr sz="2000" spc="-135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with  </a:t>
            </a:r>
            <a:r>
              <a:rPr sz="2000" spc="-90" dirty="0">
                <a:latin typeface="Trebuchet MS"/>
                <a:cs typeface="Trebuchet MS"/>
              </a:rPr>
              <a:t>urethra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56529" y="2454909"/>
            <a:ext cx="1681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0" dirty="0">
                <a:latin typeface="Trebuchet MS"/>
                <a:cs typeface="Trebuchet MS"/>
              </a:rPr>
              <a:t>Ejaculatory</a:t>
            </a:r>
            <a:r>
              <a:rPr sz="2000" spc="-125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duct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51450" y="1518920"/>
            <a:ext cx="15532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5" dirty="0">
                <a:latin typeface="Trebuchet MS"/>
                <a:cs typeface="Trebuchet MS"/>
              </a:rPr>
              <a:t>Seminal</a:t>
            </a:r>
            <a:r>
              <a:rPr sz="2000" spc="-114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vesicle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1189" y="1375409"/>
            <a:ext cx="1894079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95" dirty="0">
                <a:latin typeface="Trebuchet MS"/>
                <a:cs typeface="Trebuchet MS"/>
              </a:rPr>
              <a:t>Du</a:t>
            </a:r>
            <a:r>
              <a:rPr sz="2000" spc="-95" dirty="0">
                <a:latin typeface="Trebuchet MS"/>
                <a:cs typeface="Trebuchet MS"/>
              </a:rPr>
              <a:t>ctus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deferens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56100" y="2491739"/>
            <a:ext cx="1873250" cy="1731010"/>
          </a:xfrm>
          <a:custGeom>
            <a:avLst/>
            <a:gdLst/>
            <a:ahLst/>
            <a:cxnLst/>
            <a:rect l="l" t="t" r="r" b="b"/>
            <a:pathLst>
              <a:path w="1873250" h="1731010">
                <a:moveTo>
                  <a:pt x="71120" y="0"/>
                </a:moveTo>
                <a:lnTo>
                  <a:pt x="1873250" y="793750"/>
                </a:lnTo>
              </a:path>
              <a:path w="1873250" h="1731010">
                <a:moveTo>
                  <a:pt x="0" y="217170"/>
                </a:moveTo>
                <a:lnTo>
                  <a:pt x="1873250" y="173101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322570" y="3103879"/>
            <a:ext cx="1492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latin typeface="Trebuchet MS"/>
                <a:cs typeface="Trebuchet MS"/>
              </a:rPr>
              <a:t>Prostate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gland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6229" y="4110990"/>
            <a:ext cx="20466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latin typeface="Trebuchet MS"/>
                <a:cs typeface="Trebuchet MS"/>
              </a:rPr>
              <a:t>Bulbourethral</a:t>
            </a:r>
            <a:r>
              <a:rPr sz="2000" spc="-130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gland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60140" y="170179"/>
            <a:ext cx="15144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/>
              <a:t>T</a:t>
            </a:r>
            <a:r>
              <a:rPr spc="-90" dirty="0"/>
              <a:t>e</a:t>
            </a:r>
            <a:r>
              <a:rPr spc="-195" dirty="0"/>
              <a:t>stes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07695" y="896680"/>
            <a:ext cx="3978970" cy="5499735"/>
            <a:chOff x="529650" y="896680"/>
            <a:chExt cx="4057015" cy="5499735"/>
          </a:xfrm>
        </p:grpSpPr>
        <p:sp>
          <p:nvSpPr>
            <p:cNvPr id="10" name="object 10"/>
            <p:cNvSpPr/>
            <p:nvPr/>
          </p:nvSpPr>
          <p:spPr>
            <a:xfrm>
              <a:off x="529650" y="896680"/>
              <a:ext cx="4056259" cy="50671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19250" y="4293869"/>
              <a:ext cx="2952750" cy="2087880"/>
            </a:xfrm>
            <a:custGeom>
              <a:avLst/>
              <a:gdLst/>
              <a:ahLst/>
              <a:cxnLst/>
              <a:rect l="l" t="t" r="r" b="b"/>
              <a:pathLst>
                <a:path w="2952750" h="2087879">
                  <a:moveTo>
                    <a:pt x="2449829" y="647699"/>
                  </a:moveTo>
                  <a:lnTo>
                    <a:pt x="2952750" y="1944369"/>
                  </a:lnTo>
                </a:path>
                <a:path w="2952750" h="2087879">
                  <a:moveTo>
                    <a:pt x="1009650" y="0"/>
                  </a:moveTo>
                  <a:lnTo>
                    <a:pt x="0" y="1799589"/>
                  </a:lnTo>
                </a:path>
                <a:path w="2952750" h="2087879">
                  <a:moveTo>
                    <a:pt x="1367789" y="720089"/>
                  </a:moveTo>
                  <a:lnTo>
                    <a:pt x="935989" y="1943099"/>
                  </a:lnTo>
                </a:path>
                <a:path w="2952750" h="2087879">
                  <a:moveTo>
                    <a:pt x="1657350" y="1008379"/>
                  </a:moveTo>
                  <a:lnTo>
                    <a:pt x="2089150" y="2087879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989070" y="1159509"/>
            <a:ext cx="4547235" cy="5281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3125" marR="1778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873760" algn="l"/>
              </a:tabLst>
            </a:pPr>
            <a:r>
              <a:rPr sz="2400" spc="-145" dirty="0">
                <a:latin typeface="Trebuchet MS"/>
                <a:cs typeface="Trebuchet MS"/>
              </a:rPr>
              <a:t>Each </a:t>
            </a:r>
            <a:r>
              <a:rPr sz="2400" spc="-125" dirty="0">
                <a:latin typeface="Trebuchet MS"/>
                <a:cs typeface="Trebuchet MS"/>
              </a:rPr>
              <a:t>testis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80" dirty="0">
                <a:latin typeface="Trebuchet MS"/>
                <a:cs typeface="Trebuchet MS"/>
              </a:rPr>
              <a:t>an </a:t>
            </a:r>
            <a:r>
              <a:rPr sz="2400" spc="-135" dirty="0">
                <a:latin typeface="Trebuchet MS"/>
                <a:cs typeface="Trebuchet MS"/>
              </a:rPr>
              <a:t>oval  </a:t>
            </a:r>
            <a:r>
              <a:rPr sz="2400" spc="-95" dirty="0">
                <a:latin typeface="Trebuchet MS"/>
                <a:cs typeface="Trebuchet MS"/>
              </a:rPr>
              <a:t>structure </a:t>
            </a:r>
            <a:r>
              <a:rPr sz="2400" spc="-85" dirty="0">
                <a:latin typeface="Trebuchet MS"/>
                <a:cs typeface="Trebuchet MS"/>
              </a:rPr>
              <a:t>housed </a:t>
            </a:r>
            <a:r>
              <a:rPr sz="2400" spc="-135" dirty="0">
                <a:latin typeface="Trebuchet MS"/>
                <a:cs typeface="Trebuchet MS"/>
              </a:rPr>
              <a:t>in </a:t>
            </a:r>
            <a:r>
              <a:rPr sz="2400" spc="-120" dirty="0">
                <a:latin typeface="Trebuchet MS"/>
                <a:cs typeface="Trebuchet MS"/>
              </a:rPr>
              <a:t>its  </a:t>
            </a:r>
            <a:r>
              <a:rPr sz="2400" spc="-145" dirty="0">
                <a:latin typeface="Trebuchet MS"/>
                <a:cs typeface="Trebuchet MS"/>
              </a:rPr>
              <a:t>separate </a:t>
            </a:r>
            <a:r>
              <a:rPr sz="2400" spc="-125" dirty="0">
                <a:latin typeface="Trebuchet MS"/>
                <a:cs typeface="Trebuchet MS"/>
              </a:rPr>
              <a:t>compartment </a:t>
            </a:r>
            <a:r>
              <a:rPr sz="2400" spc="-130" dirty="0">
                <a:latin typeface="Trebuchet MS"/>
                <a:cs typeface="Trebuchet MS"/>
              </a:rPr>
              <a:t>within  </a:t>
            </a:r>
            <a:r>
              <a:rPr sz="2400" spc="-140" dirty="0">
                <a:latin typeface="Trebuchet MS"/>
                <a:cs typeface="Trebuchet MS"/>
              </a:rPr>
              <a:t>the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scrotum.</a:t>
            </a:r>
            <a:endParaRPr sz="2400">
              <a:latin typeface="Trebuchet MS"/>
              <a:cs typeface="Trebuchet MS"/>
            </a:endParaRPr>
          </a:p>
          <a:p>
            <a:pPr marL="873125" marR="1778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873760" algn="l"/>
              </a:tabLst>
            </a:pPr>
            <a:r>
              <a:rPr sz="2400" spc="-70" dirty="0">
                <a:latin typeface="Trebuchet MS"/>
                <a:cs typeface="Trebuchet MS"/>
              </a:rPr>
              <a:t>The </a:t>
            </a:r>
            <a:r>
              <a:rPr sz="2400" spc="-155" dirty="0">
                <a:latin typeface="Trebuchet MS"/>
                <a:cs typeface="Trebuchet MS"/>
              </a:rPr>
              <a:t>tunica </a:t>
            </a:r>
            <a:r>
              <a:rPr sz="2400" spc="-190" dirty="0">
                <a:latin typeface="Trebuchet MS"/>
                <a:cs typeface="Trebuchet MS"/>
              </a:rPr>
              <a:t>albuginea, </a:t>
            </a:r>
            <a:r>
              <a:rPr sz="2400" spc="-145" dirty="0">
                <a:latin typeface="Trebuchet MS"/>
                <a:cs typeface="Trebuchet MS"/>
              </a:rPr>
              <a:t>the  </a:t>
            </a:r>
            <a:r>
              <a:rPr sz="2400" spc="-120" dirty="0">
                <a:latin typeface="Trebuchet MS"/>
                <a:cs typeface="Trebuchet MS"/>
              </a:rPr>
              <a:t>fibromuscular </a:t>
            </a:r>
            <a:r>
              <a:rPr sz="2400" spc="-125" dirty="0">
                <a:latin typeface="Trebuchet MS"/>
                <a:cs typeface="Trebuchet MS"/>
              </a:rPr>
              <a:t>connective  </a:t>
            </a:r>
            <a:r>
              <a:rPr sz="2400" spc="-114" dirty="0">
                <a:latin typeface="Trebuchet MS"/>
                <a:cs typeface="Trebuchet MS"/>
              </a:rPr>
              <a:t>tissue </a:t>
            </a:r>
            <a:r>
              <a:rPr sz="2400" spc="-150" dirty="0">
                <a:latin typeface="Trebuchet MS"/>
                <a:cs typeface="Trebuchet MS"/>
              </a:rPr>
              <a:t>capsule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155" dirty="0">
                <a:latin typeface="Trebuchet MS"/>
                <a:cs typeface="Trebuchet MS"/>
              </a:rPr>
              <a:t>testis, </a:t>
            </a:r>
            <a:r>
              <a:rPr sz="2400" spc="-105" dirty="0">
                <a:latin typeface="Trebuchet MS"/>
                <a:cs typeface="Trebuchet MS"/>
              </a:rPr>
              <a:t>is  </a:t>
            </a:r>
            <a:r>
              <a:rPr sz="2400" spc="-130" dirty="0">
                <a:latin typeface="Trebuchet MS"/>
                <a:cs typeface="Trebuchet MS"/>
              </a:rPr>
              <a:t>thickened </a:t>
            </a:r>
            <a:r>
              <a:rPr sz="2400" spc="-200" dirty="0">
                <a:latin typeface="Trebuchet MS"/>
                <a:cs typeface="Trebuchet MS"/>
              </a:rPr>
              <a:t>at </a:t>
            </a:r>
            <a:r>
              <a:rPr sz="2400" spc="-145" dirty="0">
                <a:latin typeface="Trebuchet MS"/>
                <a:cs typeface="Trebuchet MS"/>
              </a:rPr>
              <a:t>the mediastinum  </a:t>
            </a:r>
            <a:r>
              <a:rPr sz="2400" spc="-155" dirty="0">
                <a:latin typeface="Trebuchet MS"/>
                <a:cs typeface="Trebuchet MS"/>
              </a:rPr>
              <a:t>testis, </a:t>
            </a:r>
            <a:r>
              <a:rPr sz="2400" spc="-95" dirty="0">
                <a:latin typeface="Trebuchet MS"/>
                <a:cs typeface="Trebuchet MS"/>
              </a:rPr>
              <a:t>from </a:t>
            </a:r>
            <a:r>
              <a:rPr sz="2400" spc="-120" dirty="0">
                <a:latin typeface="Trebuchet MS"/>
                <a:cs typeface="Trebuchet MS"/>
              </a:rPr>
              <a:t>which </a:t>
            </a:r>
            <a:r>
              <a:rPr sz="2400" spc="-150" dirty="0">
                <a:latin typeface="Trebuchet MS"/>
                <a:cs typeface="Trebuchet MS"/>
              </a:rPr>
              <a:t>septa </a:t>
            </a:r>
            <a:r>
              <a:rPr sz="2400" spc="-135" dirty="0">
                <a:latin typeface="Trebuchet MS"/>
                <a:cs typeface="Trebuchet MS"/>
              </a:rPr>
              <a:t>are  </a:t>
            </a:r>
            <a:r>
              <a:rPr sz="2400" spc="-120" dirty="0">
                <a:latin typeface="Trebuchet MS"/>
                <a:cs typeface="Trebuchet MS"/>
              </a:rPr>
              <a:t>derived </a:t>
            </a:r>
            <a:r>
              <a:rPr sz="2400" spc="-60" dirty="0">
                <a:latin typeface="Trebuchet MS"/>
                <a:cs typeface="Trebuchet MS"/>
              </a:rPr>
              <a:t>to </a:t>
            </a:r>
            <a:r>
              <a:rPr sz="2400" spc="-130" dirty="0">
                <a:latin typeface="Trebuchet MS"/>
                <a:cs typeface="Trebuchet MS"/>
              </a:rPr>
              <a:t>subdivide </a:t>
            </a:r>
            <a:r>
              <a:rPr sz="2400" spc="-140" dirty="0">
                <a:latin typeface="Trebuchet MS"/>
                <a:cs typeface="Trebuchet MS"/>
              </a:rPr>
              <a:t>the  </a:t>
            </a:r>
            <a:r>
              <a:rPr sz="2400" spc="-120" dirty="0">
                <a:latin typeface="Trebuchet MS"/>
                <a:cs typeface="Trebuchet MS"/>
              </a:rPr>
              <a:t>testis </a:t>
            </a:r>
            <a:r>
              <a:rPr sz="2400" spc="-100" dirty="0">
                <a:latin typeface="Trebuchet MS"/>
                <a:cs typeface="Trebuchet MS"/>
              </a:rPr>
              <a:t>into </a:t>
            </a:r>
            <a:r>
              <a:rPr sz="2400" spc="-130" dirty="0">
                <a:latin typeface="Trebuchet MS"/>
                <a:cs typeface="Trebuchet MS"/>
              </a:rPr>
              <a:t>approximately </a:t>
            </a:r>
            <a:r>
              <a:rPr sz="2400" spc="-60" dirty="0">
                <a:latin typeface="Trebuchet MS"/>
                <a:cs typeface="Trebuchet MS"/>
              </a:rPr>
              <a:t>250  </a:t>
            </a:r>
            <a:r>
              <a:rPr sz="2400" spc="-195" dirty="0">
                <a:latin typeface="Trebuchet MS"/>
                <a:cs typeface="Trebuchet MS"/>
              </a:rPr>
              <a:t>small, </a:t>
            </a:r>
            <a:r>
              <a:rPr sz="2400" spc="-135" dirty="0">
                <a:latin typeface="Trebuchet MS"/>
                <a:cs typeface="Trebuchet MS"/>
              </a:rPr>
              <a:t>incomplete  </a:t>
            </a:r>
            <a:r>
              <a:rPr sz="2400" spc="-140" dirty="0">
                <a:latin typeface="Trebuchet MS"/>
                <a:cs typeface="Trebuchet MS"/>
              </a:rPr>
              <a:t>compartments, </a:t>
            </a:r>
            <a:r>
              <a:rPr sz="2400" spc="-65" dirty="0">
                <a:latin typeface="Trebuchet MS"/>
                <a:cs typeface="Trebuchet MS"/>
              </a:rPr>
              <a:t>known </a:t>
            </a:r>
            <a:r>
              <a:rPr sz="2400" spc="-145" dirty="0">
                <a:latin typeface="Trebuchet MS"/>
                <a:cs typeface="Trebuchet MS"/>
              </a:rPr>
              <a:t>as</a:t>
            </a:r>
            <a:r>
              <a:rPr sz="2400" dirty="0">
                <a:latin typeface="Trebuchet MS"/>
                <a:cs typeface="Trebuchet MS"/>
              </a:rPr>
              <a:t> </a:t>
            </a:r>
            <a:r>
              <a:rPr sz="2400" spc="-140" dirty="0">
                <a:latin typeface="Trebuchet MS"/>
                <a:cs typeface="Trebuchet MS"/>
              </a:rPr>
              <a:t>the</a:t>
            </a:r>
            <a:endParaRPr sz="24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470"/>
              </a:spcBef>
            </a:pPr>
            <a:r>
              <a:rPr sz="1800" spc="-90" dirty="0">
                <a:latin typeface="Trebuchet MS"/>
                <a:cs typeface="Trebuchet MS"/>
              </a:rPr>
              <a:t>Tunica </a:t>
            </a:r>
            <a:r>
              <a:rPr sz="1800" spc="-484" dirty="0">
                <a:latin typeface="Trebuchet MS"/>
                <a:cs typeface="Trebuchet MS"/>
              </a:rPr>
              <a:t>alb</a:t>
            </a:r>
            <a:r>
              <a:rPr sz="3600" spc="-727" baseline="10416" dirty="0">
                <a:latin typeface="Trebuchet MS"/>
                <a:cs typeface="Trebuchet MS"/>
              </a:rPr>
              <a:t>lo</a:t>
            </a:r>
            <a:r>
              <a:rPr sz="1800" spc="-484" dirty="0">
                <a:latin typeface="Trebuchet MS"/>
                <a:cs typeface="Trebuchet MS"/>
              </a:rPr>
              <a:t>ug</a:t>
            </a:r>
            <a:r>
              <a:rPr sz="3600" spc="-727" baseline="10416" dirty="0">
                <a:latin typeface="Trebuchet MS"/>
                <a:cs typeface="Trebuchet MS"/>
              </a:rPr>
              <a:t>b</a:t>
            </a:r>
            <a:r>
              <a:rPr sz="1800" spc="-484" dirty="0">
                <a:latin typeface="Trebuchet MS"/>
                <a:cs typeface="Trebuchet MS"/>
              </a:rPr>
              <a:t>in</a:t>
            </a:r>
            <a:r>
              <a:rPr sz="3600" spc="-727" baseline="10416" dirty="0">
                <a:latin typeface="Trebuchet MS"/>
                <a:cs typeface="Trebuchet MS"/>
              </a:rPr>
              <a:t>u</a:t>
            </a:r>
            <a:r>
              <a:rPr sz="1800" spc="-484" dirty="0">
                <a:latin typeface="Trebuchet MS"/>
                <a:cs typeface="Trebuchet MS"/>
              </a:rPr>
              <a:t>e</a:t>
            </a:r>
            <a:r>
              <a:rPr sz="3600" spc="-727" baseline="10416" dirty="0">
                <a:latin typeface="Trebuchet MS"/>
                <a:cs typeface="Trebuchet MS"/>
              </a:rPr>
              <a:t>l</a:t>
            </a:r>
            <a:r>
              <a:rPr sz="1800" spc="-484" dirty="0">
                <a:latin typeface="Trebuchet MS"/>
                <a:cs typeface="Trebuchet MS"/>
              </a:rPr>
              <a:t>a</a:t>
            </a:r>
            <a:r>
              <a:rPr sz="3600" spc="-727" baseline="10416" dirty="0">
                <a:latin typeface="Trebuchet MS"/>
                <a:cs typeface="Trebuchet MS"/>
              </a:rPr>
              <a:t>i</a:t>
            </a:r>
            <a:r>
              <a:rPr sz="3600" spc="-375" baseline="10416" dirty="0">
                <a:latin typeface="Trebuchet MS"/>
                <a:cs typeface="Trebuchet MS"/>
              </a:rPr>
              <a:t> </a:t>
            </a:r>
            <a:r>
              <a:rPr sz="3600" spc="-232" baseline="10416" dirty="0">
                <a:latin typeface="Trebuchet MS"/>
                <a:cs typeface="Trebuchet MS"/>
              </a:rPr>
              <a:t>testis.</a:t>
            </a:r>
            <a:endParaRPr sz="3600" baseline="10416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7139" y="6416040"/>
            <a:ext cx="1144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Trebuchet MS"/>
                <a:cs typeface="Trebuchet MS"/>
              </a:rPr>
              <a:t>Lobuli</a:t>
            </a:r>
            <a:r>
              <a:rPr sz="1800" spc="-95" dirty="0">
                <a:latin typeface="Trebuchet MS"/>
                <a:cs typeface="Trebuchet MS"/>
              </a:rPr>
              <a:t> testis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91589" y="6271259"/>
            <a:ext cx="637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Trebuchet MS"/>
                <a:cs typeface="Trebuchet MS"/>
              </a:rPr>
              <a:t>S</a:t>
            </a:r>
            <a:r>
              <a:rPr sz="1800" spc="-114" dirty="0">
                <a:latin typeface="Trebuchet MS"/>
                <a:cs typeface="Trebuchet MS"/>
              </a:rPr>
              <a:t>e</a:t>
            </a:r>
            <a:r>
              <a:rPr sz="1800" spc="-135" dirty="0">
                <a:latin typeface="Trebuchet MS"/>
                <a:cs typeface="Trebuchet MS"/>
              </a:rPr>
              <a:t>pta</a:t>
            </a:r>
            <a:r>
              <a:rPr sz="1800" spc="-120" dirty="0">
                <a:latin typeface="Trebuchet MS"/>
                <a:cs typeface="Trebuchet MS"/>
              </a:rPr>
              <a:t>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87" y="6055359"/>
            <a:ext cx="791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0" dirty="0">
                <a:latin typeface="Trebuchet MS"/>
                <a:cs typeface="Trebuchet MS"/>
              </a:rPr>
              <a:t>iastinum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-25858" y="6329679"/>
            <a:ext cx="240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Trebuchet MS"/>
                <a:cs typeface="Trebuchet MS"/>
              </a:rPr>
              <a:t>ti</a:t>
            </a:r>
            <a:r>
              <a:rPr sz="1800" spc="-40" dirty="0">
                <a:latin typeface="Trebuchet MS"/>
                <a:cs typeface="Trebuchet MS"/>
              </a:rPr>
              <a:t>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23160" y="170179"/>
            <a:ext cx="4415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/>
              <a:t>Coverings </a:t>
            </a:r>
            <a:r>
              <a:rPr spc="-229" dirty="0"/>
              <a:t>of</a:t>
            </a:r>
            <a:r>
              <a:rPr spc="-155" dirty="0"/>
              <a:t> </a:t>
            </a:r>
            <a:r>
              <a:rPr spc="-225" dirty="0"/>
              <a:t>testes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487670" y="1447799"/>
            <a:ext cx="2674620" cy="2995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785" marR="30480" indent="-274320">
              <a:lnSpc>
                <a:spcPct val="150000"/>
              </a:lnSpc>
              <a:spcBef>
                <a:spcPts val="100"/>
              </a:spcBef>
            </a:pPr>
            <a:r>
              <a:rPr sz="2475" spc="-209" baseline="15151" dirty="0">
                <a:solidFill>
                  <a:srgbClr val="33003E"/>
                </a:solidFill>
                <a:latin typeface="UnDotum"/>
                <a:cs typeface="UnDotum"/>
              </a:rPr>
              <a:t> </a:t>
            </a: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95" dirty="0">
                <a:latin typeface="Trebuchet MS"/>
                <a:cs typeface="Trebuchet MS"/>
              </a:rPr>
              <a:t>covered </a:t>
            </a:r>
            <a:r>
              <a:rPr sz="2400" spc="-100" dirty="0">
                <a:latin typeface="Trebuchet MS"/>
                <a:cs typeface="Trebuchet MS"/>
              </a:rPr>
              <a:t>from  </a:t>
            </a:r>
            <a:r>
              <a:rPr sz="2400" spc="-105" dirty="0">
                <a:latin typeface="Trebuchet MS"/>
                <a:cs typeface="Trebuchet MS"/>
              </a:rPr>
              <a:t>outside inwards</a:t>
            </a:r>
            <a:r>
              <a:rPr sz="2400" spc="-85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by</a:t>
            </a:r>
            <a:endParaRPr sz="2400">
              <a:latin typeface="Trebuchet MS"/>
              <a:cs typeface="Trebuchet MS"/>
            </a:endParaRPr>
          </a:p>
          <a:p>
            <a:pPr marL="297815" indent="-260350">
              <a:lnSpc>
                <a:spcPct val="100000"/>
              </a:lnSpc>
              <a:spcBef>
                <a:spcPts val="2030"/>
              </a:spcBef>
              <a:buAutoNum type="romanUcParenR"/>
              <a:tabLst>
                <a:tab pos="298450" algn="l"/>
              </a:tabLst>
            </a:pPr>
            <a:r>
              <a:rPr sz="2400" spc="-120" dirty="0">
                <a:latin typeface="Trebuchet MS"/>
                <a:cs typeface="Trebuchet MS"/>
              </a:rPr>
              <a:t>Tunica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Vaginalis</a:t>
            </a:r>
            <a:endParaRPr sz="2400">
              <a:latin typeface="Trebuchet MS"/>
              <a:cs typeface="Trebuchet MS"/>
            </a:endParaRPr>
          </a:p>
          <a:p>
            <a:pPr marL="374015" indent="-336550">
              <a:lnSpc>
                <a:spcPct val="100000"/>
              </a:lnSpc>
              <a:spcBef>
                <a:spcPts val="2040"/>
              </a:spcBef>
              <a:buAutoNum type="romanUcParenR"/>
              <a:tabLst>
                <a:tab pos="374650" algn="l"/>
              </a:tabLst>
            </a:pPr>
            <a:r>
              <a:rPr sz="2400" spc="-120" dirty="0">
                <a:latin typeface="Trebuchet MS"/>
                <a:cs typeface="Trebuchet MS"/>
              </a:rPr>
              <a:t>Tunica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75" dirty="0">
                <a:latin typeface="Trebuchet MS"/>
                <a:cs typeface="Trebuchet MS"/>
              </a:rPr>
              <a:t>albuginea</a:t>
            </a:r>
            <a:endParaRPr sz="2400">
              <a:latin typeface="Trebuchet MS"/>
              <a:cs typeface="Trebuchet MS"/>
            </a:endParaRPr>
          </a:p>
          <a:p>
            <a:pPr marL="450215" indent="-412750">
              <a:lnSpc>
                <a:spcPct val="100000"/>
              </a:lnSpc>
              <a:spcBef>
                <a:spcPts val="2039"/>
              </a:spcBef>
              <a:buAutoNum type="romanUcParenR"/>
              <a:tabLst>
                <a:tab pos="450850" algn="l"/>
              </a:tabLst>
            </a:pPr>
            <a:r>
              <a:rPr sz="2400" spc="-120" dirty="0">
                <a:latin typeface="Trebuchet MS"/>
                <a:cs typeface="Trebuchet MS"/>
              </a:rPr>
              <a:t>Tunica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vasculosa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6430" y="1112580"/>
            <a:ext cx="5065909" cy="5281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0197" y="461899"/>
            <a:ext cx="1402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rlito"/>
                <a:cs typeface="Carlito"/>
              </a:rPr>
              <a:t>O</a:t>
            </a:r>
            <a:r>
              <a:rPr b="1" spc="-60" dirty="0">
                <a:latin typeface="Carlito"/>
                <a:cs typeface="Carlito"/>
              </a:rPr>
              <a:t>v</a:t>
            </a:r>
            <a:r>
              <a:rPr b="1" dirty="0">
                <a:latin typeface="Carlito"/>
                <a:cs typeface="Carlito"/>
              </a:rPr>
              <a:t>a</a:t>
            </a:r>
            <a:r>
              <a:rPr b="1" spc="10" dirty="0">
                <a:latin typeface="Carlito"/>
                <a:cs typeface="Carlito"/>
              </a:rPr>
              <a:t>r</a:t>
            </a:r>
            <a:r>
              <a:rPr b="1" dirty="0">
                <a:latin typeface="Carlito"/>
                <a:cs typeface="Carlito"/>
              </a:rPr>
              <a:t>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213191"/>
            <a:ext cx="3642360" cy="450659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0" dirty="0">
                <a:latin typeface="Carlito"/>
                <a:cs typeface="Carlito"/>
              </a:rPr>
              <a:t>Size: </a:t>
            </a:r>
            <a:r>
              <a:rPr sz="3000" dirty="0">
                <a:latin typeface="Carlito"/>
                <a:cs typeface="Carlito"/>
              </a:rPr>
              <a:t>3x1.5x1</a:t>
            </a:r>
            <a:r>
              <a:rPr sz="3000" spc="5" dirty="0">
                <a:latin typeface="Carlito"/>
                <a:cs typeface="Carlito"/>
              </a:rPr>
              <a:t> </a:t>
            </a:r>
            <a:r>
              <a:rPr sz="3000" dirty="0">
                <a:latin typeface="Carlito"/>
                <a:cs typeface="Carlito"/>
              </a:rPr>
              <a:t>cm</a:t>
            </a:r>
            <a:endParaRPr sz="3000">
              <a:latin typeface="Carlito"/>
              <a:cs typeface="Carlito"/>
            </a:endParaRPr>
          </a:p>
          <a:p>
            <a:pPr marL="355600" marR="728980" indent="-342900">
              <a:lnSpc>
                <a:spcPts val="324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rlito"/>
                <a:cs typeface="Carlito"/>
              </a:rPr>
              <a:t>Location:</a:t>
            </a:r>
            <a:r>
              <a:rPr sz="3000" spc="-80" dirty="0">
                <a:latin typeface="Carlito"/>
                <a:cs typeface="Carlito"/>
              </a:rPr>
              <a:t> </a:t>
            </a:r>
            <a:r>
              <a:rPr sz="3000" spc="-20" dirty="0">
                <a:latin typeface="Carlito"/>
                <a:cs typeface="Carlito"/>
              </a:rPr>
              <a:t>Lateral  </a:t>
            </a:r>
            <a:r>
              <a:rPr sz="3000" spc="-5" dirty="0">
                <a:latin typeface="Carlito"/>
                <a:cs typeface="Carlito"/>
              </a:rPr>
              <a:t>pelvic</a:t>
            </a:r>
            <a:r>
              <a:rPr sz="3000" spc="-20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wall</a:t>
            </a:r>
            <a:endParaRPr sz="3000">
              <a:latin typeface="Carlito"/>
              <a:cs typeface="Carlito"/>
            </a:endParaRPr>
          </a:p>
          <a:p>
            <a:pPr marL="355600" marR="5080" indent="-342900">
              <a:lnSpc>
                <a:spcPct val="9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rlito"/>
                <a:cs typeface="Carlito"/>
              </a:rPr>
              <a:t>Coverings:Extension 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10" dirty="0">
                <a:latin typeface="Carlito"/>
                <a:cs typeface="Carlito"/>
              </a:rPr>
              <a:t>mesovarium  </a:t>
            </a:r>
            <a:r>
              <a:rPr sz="3000" spc="-15" dirty="0">
                <a:latin typeface="Carlito"/>
                <a:cs typeface="Carlito"/>
              </a:rPr>
              <a:t>forming </a:t>
            </a:r>
            <a:r>
              <a:rPr sz="3000" spc="-5" dirty="0">
                <a:latin typeface="Carlito"/>
                <a:cs typeface="Carlito"/>
              </a:rPr>
              <a:t>germinal  epithelium, </a:t>
            </a:r>
            <a:r>
              <a:rPr sz="3000" spc="-10" dirty="0">
                <a:latin typeface="Carlito"/>
                <a:cs typeface="Carlito"/>
              </a:rPr>
              <a:t>overlying  </a:t>
            </a:r>
            <a:r>
              <a:rPr sz="3000" spc="-5" dirty="0">
                <a:latin typeface="Carlito"/>
                <a:cs typeface="Carlito"/>
              </a:rPr>
              <a:t>tunica</a:t>
            </a:r>
            <a:r>
              <a:rPr sz="3000" spc="-35" dirty="0">
                <a:latin typeface="Carlito"/>
                <a:cs typeface="Carlito"/>
              </a:rPr>
              <a:t> </a:t>
            </a:r>
            <a:r>
              <a:rPr sz="3000" spc="-5" dirty="0">
                <a:latin typeface="Carlito"/>
                <a:cs typeface="Carlito"/>
              </a:rPr>
              <a:t>albuginea</a:t>
            </a:r>
            <a:endParaRPr sz="3000">
              <a:latin typeface="Carlito"/>
              <a:cs typeface="Carlito"/>
            </a:endParaRPr>
          </a:p>
          <a:p>
            <a:pPr marL="355600" marR="1039494" indent="-342900">
              <a:lnSpc>
                <a:spcPts val="324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rlito"/>
                <a:cs typeface="Carlito"/>
              </a:rPr>
              <a:t>Parts:Cortex</a:t>
            </a:r>
            <a:r>
              <a:rPr sz="3000" spc="-65" dirty="0">
                <a:latin typeface="Carlito"/>
                <a:cs typeface="Carlito"/>
              </a:rPr>
              <a:t> </a:t>
            </a:r>
            <a:r>
              <a:rPr sz="3000" dirty="0">
                <a:latin typeface="Carlito"/>
                <a:cs typeface="Carlito"/>
              </a:rPr>
              <a:t>&amp;  </a:t>
            </a:r>
            <a:r>
              <a:rPr sz="3000" spc="-5" dirty="0">
                <a:latin typeface="Carlito"/>
                <a:cs typeface="Carlito"/>
              </a:rPr>
              <a:t>Medulla</a:t>
            </a:r>
            <a:endParaRPr sz="30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95775" y="1674927"/>
            <a:ext cx="4993360" cy="4344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4403" y="461899"/>
            <a:ext cx="3200395" cy="69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Testes</a:t>
            </a:r>
            <a:r>
              <a:rPr spc="-130" dirty="0"/>
              <a:t> </a:t>
            </a:r>
            <a:r>
              <a:rPr spc="-330" dirty="0"/>
              <a:t>(contd...)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27659" y="1264919"/>
            <a:ext cx="21780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40" dirty="0">
                <a:solidFill>
                  <a:srgbClr val="33003E"/>
                </a:solidFill>
                <a:latin typeface="UnDotum"/>
                <a:cs typeface="UnDotum"/>
              </a:rPr>
              <a:t></a:t>
            </a:r>
            <a:endParaRPr sz="1650">
              <a:latin typeface="UnDotum"/>
              <a:cs typeface="UnDot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2259" y="1230629"/>
            <a:ext cx="3689985" cy="4643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0515" marR="30480" indent="85090">
              <a:lnSpc>
                <a:spcPct val="100000"/>
              </a:lnSpc>
              <a:spcBef>
                <a:spcPts val="100"/>
              </a:spcBef>
            </a:pPr>
            <a:r>
              <a:rPr sz="2400" spc="-145" dirty="0">
                <a:latin typeface="Trebuchet MS"/>
                <a:cs typeface="Trebuchet MS"/>
              </a:rPr>
              <a:t>Each </a:t>
            </a:r>
            <a:r>
              <a:rPr sz="2400" spc="-125" dirty="0">
                <a:latin typeface="Trebuchet MS"/>
                <a:cs typeface="Trebuchet MS"/>
              </a:rPr>
              <a:t>lobule </a:t>
            </a:r>
            <a:r>
              <a:rPr sz="2400" spc="-120" dirty="0">
                <a:latin typeface="Trebuchet MS"/>
                <a:cs typeface="Trebuchet MS"/>
              </a:rPr>
              <a:t>contains </a:t>
            </a:r>
            <a:r>
              <a:rPr sz="2400" spc="-60" dirty="0">
                <a:latin typeface="Trebuchet MS"/>
                <a:cs typeface="Trebuchet MS"/>
              </a:rPr>
              <a:t>1 to  4 </a:t>
            </a:r>
            <a:r>
              <a:rPr sz="2400" spc="-155" dirty="0">
                <a:latin typeface="Trebuchet MS"/>
                <a:cs typeface="Trebuchet MS"/>
              </a:rPr>
              <a:t>tightly </a:t>
            </a:r>
            <a:r>
              <a:rPr sz="2400" spc="-120" dirty="0">
                <a:latin typeface="Trebuchet MS"/>
                <a:cs typeface="Trebuchet MS"/>
              </a:rPr>
              <a:t>coiled </a:t>
            </a:r>
            <a:r>
              <a:rPr sz="2400" spc="-160" dirty="0">
                <a:latin typeface="Trebuchet MS"/>
                <a:cs typeface="Trebuchet MS"/>
              </a:rPr>
              <a:t>tubules, </a:t>
            </a:r>
            <a:r>
              <a:rPr sz="2400" spc="-140" dirty="0">
                <a:latin typeface="Trebuchet MS"/>
                <a:cs typeface="Trebuchet MS"/>
              </a:rPr>
              <a:t>the  </a:t>
            </a:r>
            <a:r>
              <a:rPr sz="2400" spc="-114" dirty="0">
                <a:latin typeface="Trebuchet MS"/>
                <a:cs typeface="Trebuchet MS"/>
              </a:rPr>
              <a:t>seminiferous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60" dirty="0">
                <a:latin typeface="Trebuchet MS"/>
                <a:cs typeface="Trebuchet MS"/>
              </a:rPr>
              <a:t>tubules.</a:t>
            </a:r>
            <a:endParaRPr sz="2400">
              <a:latin typeface="Trebuchet MS"/>
              <a:cs typeface="Trebuchet MS"/>
            </a:endParaRPr>
          </a:p>
          <a:p>
            <a:pPr marL="310515" marR="109855" indent="-273050" algn="just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11150" algn="l"/>
              </a:tabLst>
            </a:pPr>
            <a:r>
              <a:rPr sz="2400" spc="-145" dirty="0">
                <a:latin typeface="Trebuchet MS"/>
                <a:cs typeface="Trebuchet MS"/>
              </a:rPr>
              <a:t>Each </a:t>
            </a:r>
            <a:r>
              <a:rPr sz="2400" spc="-114" dirty="0">
                <a:latin typeface="Trebuchet MS"/>
                <a:cs typeface="Trebuchet MS"/>
              </a:rPr>
              <a:t>seminiferous </a:t>
            </a:r>
            <a:r>
              <a:rPr sz="2400" spc="-130" dirty="0">
                <a:latin typeface="Trebuchet MS"/>
                <a:cs typeface="Trebuchet MS"/>
              </a:rPr>
              <a:t>tubules 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25" dirty="0">
                <a:latin typeface="Trebuchet MS"/>
                <a:cs typeface="Trebuchet MS"/>
              </a:rPr>
              <a:t>about </a:t>
            </a:r>
            <a:r>
              <a:rPr sz="2400" spc="-90" dirty="0">
                <a:latin typeface="Trebuchet MS"/>
                <a:cs typeface="Trebuchet MS"/>
              </a:rPr>
              <a:t>30-70cm </a:t>
            </a:r>
            <a:r>
              <a:rPr sz="2400" spc="-114" dirty="0">
                <a:latin typeface="Trebuchet MS"/>
                <a:cs typeface="Trebuchet MS"/>
              </a:rPr>
              <a:t>long </a:t>
            </a:r>
            <a:r>
              <a:rPr sz="2400" spc="-160" dirty="0">
                <a:latin typeface="Trebuchet MS"/>
                <a:cs typeface="Trebuchet MS"/>
              </a:rPr>
              <a:t>and  </a:t>
            </a:r>
            <a:r>
              <a:rPr sz="2400" spc="-40" dirty="0">
                <a:latin typeface="Trebuchet MS"/>
                <a:cs typeface="Trebuchet MS"/>
              </a:rPr>
              <a:t>200</a:t>
            </a:r>
            <a:r>
              <a:rPr sz="2400" spc="-40" dirty="0">
                <a:latin typeface="Carlito"/>
                <a:cs typeface="Carlito"/>
              </a:rPr>
              <a:t>μm </a:t>
            </a:r>
            <a:r>
              <a:rPr sz="2400" spc="-5" dirty="0">
                <a:latin typeface="Carlito"/>
                <a:cs typeface="Carlito"/>
              </a:rPr>
              <a:t>in</a:t>
            </a:r>
            <a:r>
              <a:rPr sz="2400" spc="2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diameter.</a:t>
            </a:r>
            <a:endParaRPr sz="2400">
              <a:latin typeface="Carlito"/>
              <a:cs typeface="Carlito"/>
            </a:endParaRPr>
          </a:p>
          <a:p>
            <a:pPr marL="310515" marR="179070" indent="-273050" algn="just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11150" algn="l"/>
              </a:tabLst>
            </a:pPr>
            <a:r>
              <a:rPr sz="2400" spc="-5" dirty="0">
                <a:latin typeface="Carlito"/>
                <a:cs typeface="Carlito"/>
              </a:rPr>
              <a:t>In between seminiferous  tubules there is presence  of </a:t>
            </a:r>
            <a:r>
              <a:rPr sz="2400" spc="-10" dirty="0">
                <a:latin typeface="Carlito"/>
                <a:cs typeface="Carlito"/>
              </a:rPr>
              <a:t>loose </a:t>
            </a:r>
            <a:r>
              <a:rPr sz="2400" spc="-5" dirty="0">
                <a:latin typeface="Carlito"/>
                <a:cs typeface="Carlito"/>
              </a:rPr>
              <a:t>connective </a:t>
            </a:r>
            <a:r>
              <a:rPr sz="2400" spc="-10" dirty="0">
                <a:latin typeface="Carlito"/>
                <a:cs typeface="Carlito"/>
              </a:rPr>
              <a:t>tissue  </a:t>
            </a:r>
            <a:r>
              <a:rPr sz="2400" dirty="0">
                <a:latin typeface="Carlito"/>
                <a:cs typeface="Carlito"/>
              </a:rPr>
              <a:t>and </a:t>
            </a:r>
            <a:r>
              <a:rPr sz="2400" spc="-10" dirty="0">
                <a:latin typeface="Carlito"/>
                <a:cs typeface="Carlito"/>
              </a:rPr>
              <a:t>blood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vessels.</a:t>
            </a:r>
            <a:endParaRPr sz="2400">
              <a:latin typeface="Carlito"/>
              <a:cs typeface="Carlito"/>
            </a:endParaRPr>
          </a:p>
          <a:p>
            <a:pPr marL="310515" marR="360680" indent="-273050" algn="just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11150" algn="l"/>
              </a:tabLst>
            </a:pPr>
            <a:r>
              <a:rPr sz="2400" spc="-5" dirty="0">
                <a:latin typeface="Carlito"/>
                <a:cs typeface="Carlito"/>
              </a:rPr>
              <a:t>Interstial tissue contains  interstitial cells</a:t>
            </a:r>
            <a:r>
              <a:rPr sz="2400" spc="-25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(Leydig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0709" y="5848350"/>
            <a:ext cx="2559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rlito"/>
                <a:cs typeface="Carlito"/>
              </a:rPr>
              <a:t>cells) which</a:t>
            </a:r>
            <a:r>
              <a:rPr sz="2400" spc="-60" dirty="0">
                <a:latin typeface="Carlito"/>
                <a:cs typeface="Carlito"/>
              </a:rPr>
              <a:t> </a:t>
            </a:r>
            <a:r>
              <a:rPr sz="2400" spc="-5" dirty="0">
                <a:latin typeface="Carlito"/>
                <a:cs typeface="Carlito"/>
              </a:rPr>
              <a:t>produce  testosterone.</a:t>
            </a:r>
            <a:endParaRPr sz="2400" dirty="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82780" y="1350644"/>
            <a:ext cx="4578350" cy="4324033"/>
            <a:chOff x="3982780" y="964882"/>
            <a:chExt cx="4578350" cy="4709795"/>
          </a:xfrm>
        </p:grpSpPr>
        <p:sp>
          <p:nvSpPr>
            <p:cNvPr id="13" name="object 13"/>
            <p:cNvSpPr/>
            <p:nvPr/>
          </p:nvSpPr>
          <p:spPr>
            <a:xfrm>
              <a:off x="3982780" y="1328480"/>
              <a:ext cx="4578229" cy="43458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72859" y="979169"/>
              <a:ext cx="1513840" cy="938530"/>
            </a:xfrm>
            <a:custGeom>
              <a:avLst/>
              <a:gdLst/>
              <a:ahLst/>
              <a:cxnLst/>
              <a:rect l="l" t="t" r="r" b="b"/>
              <a:pathLst>
                <a:path w="1513840" h="938530">
                  <a:moveTo>
                    <a:pt x="0" y="721359"/>
                  </a:moveTo>
                  <a:lnTo>
                    <a:pt x="287019" y="361950"/>
                  </a:lnTo>
                </a:path>
                <a:path w="1513840" h="938530">
                  <a:moveTo>
                    <a:pt x="720089" y="938529"/>
                  </a:moveTo>
                  <a:lnTo>
                    <a:pt x="1513839" y="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014978" y="938281"/>
            <a:ext cx="1566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Trebuchet MS"/>
                <a:cs typeface="Trebuchet MS"/>
              </a:rPr>
              <a:t>Tunica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vasculosa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78879" y="4292600"/>
            <a:ext cx="1607820" cy="1944370"/>
          </a:xfrm>
          <a:custGeom>
            <a:avLst/>
            <a:gdLst/>
            <a:ahLst/>
            <a:cxnLst/>
            <a:rect l="l" t="t" r="r" b="b"/>
            <a:pathLst>
              <a:path w="1607820" h="1944370">
                <a:moveTo>
                  <a:pt x="1319529" y="0"/>
                </a:moveTo>
                <a:lnTo>
                  <a:pt x="1607820" y="1944370"/>
                </a:lnTo>
              </a:path>
              <a:path w="1607820" h="1944370">
                <a:moveTo>
                  <a:pt x="308610" y="721360"/>
                </a:moveTo>
                <a:lnTo>
                  <a:pt x="0" y="164211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396480" y="6153920"/>
            <a:ext cx="721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Trebuchet MS"/>
                <a:cs typeface="Trebuchet MS"/>
              </a:rPr>
              <a:t>Septum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82944" y="5776118"/>
            <a:ext cx="10883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Trebuchet MS"/>
                <a:cs typeface="Trebuchet MS"/>
              </a:rPr>
              <a:t>Interstitial  </a:t>
            </a:r>
            <a:r>
              <a:rPr sz="1800" spc="190" dirty="0">
                <a:latin typeface="Trebuchet MS"/>
                <a:cs typeface="Trebuchet MS"/>
              </a:rPr>
              <a:t>C</a:t>
            </a:r>
            <a:r>
              <a:rPr sz="1800" spc="30" dirty="0">
                <a:latin typeface="Trebuchet MS"/>
                <a:cs typeface="Trebuchet MS"/>
              </a:rPr>
              <a:t>o</a:t>
            </a:r>
            <a:r>
              <a:rPr sz="1800" spc="-100" dirty="0">
                <a:latin typeface="Trebuchet MS"/>
                <a:cs typeface="Trebuchet MS"/>
              </a:rPr>
              <a:t>nn</a:t>
            </a:r>
            <a:r>
              <a:rPr sz="1800" spc="-105" dirty="0">
                <a:latin typeface="Trebuchet MS"/>
                <a:cs typeface="Trebuchet MS"/>
              </a:rPr>
              <a:t>ec</a:t>
            </a:r>
            <a:r>
              <a:rPr sz="1800" spc="-120" dirty="0">
                <a:latin typeface="Trebuchet MS"/>
                <a:cs typeface="Trebuchet MS"/>
              </a:rPr>
              <a:t>ti</a:t>
            </a:r>
            <a:r>
              <a:rPr sz="1800" spc="-95" dirty="0">
                <a:latin typeface="Trebuchet MS"/>
                <a:cs typeface="Trebuchet MS"/>
              </a:rPr>
              <a:t>v</a:t>
            </a:r>
            <a:r>
              <a:rPr sz="1800" spc="-85" dirty="0">
                <a:latin typeface="Trebuchet MS"/>
                <a:cs typeface="Trebuchet MS"/>
              </a:rPr>
              <a:t>e  tissue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16779" y="1484630"/>
            <a:ext cx="1079500" cy="4465320"/>
          </a:xfrm>
          <a:custGeom>
            <a:avLst/>
            <a:gdLst/>
            <a:ahLst/>
            <a:cxnLst/>
            <a:rect l="l" t="t" r="r" b="b"/>
            <a:pathLst>
              <a:path w="1079500" h="4465320">
                <a:moveTo>
                  <a:pt x="934720" y="2376170"/>
                </a:moveTo>
                <a:lnTo>
                  <a:pt x="0" y="4465320"/>
                </a:lnTo>
              </a:path>
              <a:path w="1079500" h="4465320">
                <a:moveTo>
                  <a:pt x="1079500" y="1007110"/>
                </a:moveTo>
                <a:lnTo>
                  <a:pt x="575310" y="0"/>
                </a:lnTo>
              </a:path>
              <a:path w="1079500" h="4465320">
                <a:moveTo>
                  <a:pt x="71120" y="1658620"/>
                </a:moveTo>
                <a:lnTo>
                  <a:pt x="575310" y="127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00864" y="5848350"/>
            <a:ext cx="12077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Trebuchet MS"/>
                <a:cs typeface="Trebuchet MS"/>
              </a:rPr>
              <a:t>Interstitial  </a:t>
            </a:r>
            <a:r>
              <a:rPr sz="1800" spc="-50" dirty="0">
                <a:latin typeface="Trebuchet MS"/>
                <a:cs typeface="Trebuchet MS"/>
              </a:rPr>
              <a:t>Cells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(Leydig  </a:t>
            </a:r>
            <a:r>
              <a:rPr sz="1800" spc="-55" dirty="0">
                <a:latin typeface="Trebuchet MS"/>
                <a:cs typeface="Trebuchet MS"/>
              </a:rPr>
              <a:t>Cells)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7490" y="943609"/>
            <a:ext cx="2767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2700" baseline="-16975" dirty="0" err="1">
                <a:latin typeface="Trebuchet MS"/>
                <a:cs typeface="Trebuchet MS"/>
              </a:rPr>
              <a:t>Semineferous</a:t>
            </a:r>
            <a:r>
              <a:rPr lang="en-US" sz="2700" baseline="-16975" dirty="0">
                <a:latin typeface="Trebuchet MS"/>
                <a:cs typeface="Trebuchet MS"/>
              </a:rPr>
              <a:t> tubule</a:t>
            </a:r>
            <a:endParaRPr sz="2700" baseline="-16975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81300" y="96520"/>
            <a:ext cx="37001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Testes</a:t>
            </a:r>
            <a:r>
              <a:rPr spc="-135" dirty="0"/>
              <a:t> </a:t>
            </a:r>
            <a:r>
              <a:rPr spc="-330" dirty="0"/>
              <a:t>(contd...)</a:t>
            </a:r>
          </a:p>
        </p:txBody>
      </p:sp>
      <p:sp>
        <p:nvSpPr>
          <p:cNvPr id="9" name="object 9"/>
          <p:cNvSpPr/>
          <p:nvPr/>
        </p:nvSpPr>
        <p:spPr>
          <a:xfrm>
            <a:off x="1979929" y="835660"/>
            <a:ext cx="5544820" cy="5868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140" y="1372869"/>
            <a:ext cx="3455670" cy="361950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90"/>
              </a:spcBef>
            </a:pPr>
            <a:r>
              <a:rPr sz="2400" spc="-114" dirty="0">
                <a:solidFill>
                  <a:srgbClr val="BF0000"/>
                </a:solidFill>
                <a:latin typeface="Trebuchet MS"/>
                <a:cs typeface="Trebuchet MS"/>
              </a:rPr>
              <a:t>Seminiferous</a:t>
            </a:r>
            <a:r>
              <a:rPr sz="2400" spc="-55" dirty="0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sz="2400" spc="-175" dirty="0">
                <a:solidFill>
                  <a:srgbClr val="BF0000"/>
                </a:solidFill>
                <a:latin typeface="Trebuchet MS"/>
                <a:cs typeface="Trebuchet MS"/>
              </a:rPr>
              <a:t>tubule:</a:t>
            </a:r>
            <a:endParaRPr sz="2400">
              <a:latin typeface="Trebuchet MS"/>
              <a:cs typeface="Trebuchet MS"/>
            </a:endParaRPr>
          </a:p>
          <a:p>
            <a:pPr marL="311150" marR="30480" indent="-273050">
              <a:lnSpc>
                <a:spcPct val="100000"/>
              </a:lnSpc>
              <a:spcBef>
                <a:spcPts val="590"/>
              </a:spcBef>
            </a:pPr>
            <a:r>
              <a:rPr sz="2475" spc="-209" baseline="15151" dirty="0">
                <a:solidFill>
                  <a:srgbClr val="33003E"/>
                </a:solidFill>
                <a:latin typeface="UnDotum"/>
                <a:cs typeface="UnDotum"/>
              </a:rPr>
              <a:t> </a:t>
            </a:r>
            <a:r>
              <a:rPr sz="2400" spc="-75" dirty="0">
                <a:latin typeface="Trebuchet MS"/>
                <a:cs typeface="Trebuchet MS"/>
              </a:rPr>
              <a:t>The </a:t>
            </a:r>
            <a:r>
              <a:rPr sz="2400" spc="-114" dirty="0">
                <a:latin typeface="Trebuchet MS"/>
                <a:cs typeface="Trebuchet MS"/>
              </a:rPr>
              <a:t>seminiferous </a:t>
            </a:r>
            <a:r>
              <a:rPr sz="2400" spc="-130" dirty="0">
                <a:latin typeface="Trebuchet MS"/>
                <a:cs typeface="Trebuchet MS"/>
              </a:rPr>
              <a:t>tubules  are </a:t>
            </a:r>
            <a:r>
              <a:rPr sz="2400" spc="-145" dirty="0">
                <a:latin typeface="Trebuchet MS"/>
                <a:cs typeface="Trebuchet MS"/>
              </a:rPr>
              <a:t>lined </a:t>
            </a:r>
            <a:r>
              <a:rPr sz="2400" spc="-140" dirty="0">
                <a:latin typeface="Trebuchet MS"/>
                <a:cs typeface="Trebuchet MS"/>
              </a:rPr>
              <a:t>by </a:t>
            </a:r>
            <a:r>
              <a:rPr sz="2400" spc="-105" dirty="0">
                <a:latin typeface="Trebuchet MS"/>
                <a:cs typeface="Trebuchet MS"/>
              </a:rPr>
              <a:t>complex  </a:t>
            </a:r>
            <a:r>
              <a:rPr sz="2400" spc="-150" dirty="0">
                <a:latin typeface="Trebuchet MS"/>
                <a:cs typeface="Trebuchet MS"/>
              </a:rPr>
              <a:t>stratified epithelium  </a:t>
            </a:r>
            <a:r>
              <a:rPr sz="2400" spc="-120" dirty="0">
                <a:latin typeface="Trebuchet MS"/>
                <a:cs typeface="Trebuchet MS"/>
              </a:rPr>
              <a:t>which </a:t>
            </a:r>
            <a:r>
              <a:rPr sz="2400" spc="-85" dirty="0">
                <a:latin typeface="Trebuchet MS"/>
                <a:cs typeface="Trebuchet MS"/>
              </a:rPr>
              <a:t>consists </a:t>
            </a:r>
            <a:r>
              <a:rPr sz="2400" spc="-135" dirty="0">
                <a:latin typeface="Trebuchet MS"/>
                <a:cs typeface="Trebuchet MS"/>
              </a:rPr>
              <a:t>of </a:t>
            </a:r>
            <a:r>
              <a:rPr sz="2400" spc="-60" dirty="0">
                <a:latin typeface="Trebuchet MS"/>
                <a:cs typeface="Trebuchet MS"/>
              </a:rPr>
              <a:t>two  </a:t>
            </a:r>
            <a:r>
              <a:rPr sz="2400" spc="-140" dirty="0">
                <a:latin typeface="Trebuchet MS"/>
                <a:cs typeface="Trebuchet MS"/>
              </a:rPr>
              <a:t>major </a:t>
            </a:r>
            <a:r>
              <a:rPr sz="2400" spc="-135" dirty="0">
                <a:latin typeface="Trebuchet MS"/>
                <a:cs typeface="Trebuchet MS"/>
              </a:rPr>
              <a:t>class </a:t>
            </a:r>
            <a:r>
              <a:rPr sz="2400" spc="-130" dirty="0">
                <a:latin typeface="Trebuchet MS"/>
                <a:cs typeface="Trebuchet MS"/>
              </a:rPr>
              <a:t>of</a:t>
            </a:r>
            <a:r>
              <a:rPr sz="2400" spc="7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cells</a:t>
            </a:r>
            <a:endParaRPr sz="2400">
              <a:latin typeface="Trebuchet MS"/>
              <a:cs typeface="Trebuchet MS"/>
            </a:endParaRPr>
          </a:p>
          <a:p>
            <a:pPr marL="311150" marR="225425" indent="-273050">
              <a:lnSpc>
                <a:spcPct val="100000"/>
              </a:lnSpc>
              <a:spcBef>
                <a:spcPts val="600"/>
              </a:spcBef>
              <a:buAutoNum type="romanUcParenR"/>
              <a:tabLst>
                <a:tab pos="298450" algn="l"/>
              </a:tabLst>
            </a:pPr>
            <a:r>
              <a:rPr sz="2400" spc="-100" dirty="0">
                <a:latin typeface="Trebuchet MS"/>
                <a:cs typeface="Trebuchet MS"/>
              </a:rPr>
              <a:t>Supporting </a:t>
            </a:r>
            <a:r>
              <a:rPr sz="2400" spc="-145" dirty="0">
                <a:latin typeface="Trebuchet MS"/>
                <a:cs typeface="Trebuchet MS"/>
              </a:rPr>
              <a:t>cells </a:t>
            </a:r>
            <a:r>
              <a:rPr sz="2400" spc="-100" dirty="0">
                <a:latin typeface="Trebuchet MS"/>
                <a:cs typeface="Trebuchet MS"/>
              </a:rPr>
              <a:t>(sertoli  </a:t>
            </a:r>
            <a:r>
              <a:rPr sz="2400" spc="-135" dirty="0">
                <a:latin typeface="Trebuchet MS"/>
                <a:cs typeface="Trebuchet MS"/>
              </a:rPr>
              <a:t>cells)</a:t>
            </a:r>
            <a:endParaRPr sz="2400">
              <a:latin typeface="Trebuchet MS"/>
              <a:cs typeface="Trebuchet MS"/>
            </a:endParaRPr>
          </a:p>
          <a:p>
            <a:pPr marL="374015" indent="-336550">
              <a:lnSpc>
                <a:spcPct val="100000"/>
              </a:lnSpc>
              <a:spcBef>
                <a:spcPts val="600"/>
              </a:spcBef>
              <a:buAutoNum type="romanUcParenR"/>
              <a:tabLst>
                <a:tab pos="374650" algn="l"/>
              </a:tabLst>
            </a:pPr>
            <a:r>
              <a:rPr sz="2400" spc="-125" dirty="0">
                <a:latin typeface="Trebuchet MS"/>
                <a:cs typeface="Trebuchet MS"/>
              </a:rPr>
              <a:t>Spermatogenic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cells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540" y="5076190"/>
            <a:ext cx="21780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40" dirty="0">
                <a:solidFill>
                  <a:srgbClr val="33003E"/>
                </a:solidFill>
                <a:latin typeface="UnDotum"/>
                <a:cs typeface="UnDotum"/>
              </a:rPr>
              <a:t></a:t>
            </a:r>
            <a:endParaRPr sz="1650">
              <a:latin typeface="UnDotum"/>
              <a:cs typeface="UnDot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9590" y="5043170"/>
            <a:ext cx="31362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75" dirty="0">
                <a:latin typeface="Trebuchet MS"/>
                <a:cs typeface="Trebuchet MS"/>
              </a:rPr>
              <a:t>surrounded </a:t>
            </a:r>
            <a:r>
              <a:rPr sz="2400" spc="-135" dirty="0">
                <a:latin typeface="Trebuchet MS"/>
                <a:cs typeface="Trebuchet MS"/>
              </a:rPr>
              <a:t>by </a:t>
            </a:r>
            <a:r>
              <a:rPr sz="2400" spc="-140" dirty="0">
                <a:latin typeface="Trebuchet MS"/>
                <a:cs typeface="Trebuchet MS"/>
              </a:rPr>
              <a:t>layer 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25" dirty="0">
                <a:latin typeface="Trebuchet MS"/>
                <a:cs typeface="Trebuchet MS"/>
              </a:rPr>
              <a:t>connective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tissue.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19440" y="5802694"/>
            <a:ext cx="1276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dirty="0"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04643" y="893853"/>
            <a:ext cx="5141595" cy="5428615"/>
            <a:chOff x="3404643" y="893853"/>
            <a:chExt cx="5141595" cy="5428615"/>
          </a:xfrm>
        </p:grpSpPr>
        <p:sp>
          <p:nvSpPr>
            <p:cNvPr id="13" name="object 13"/>
            <p:cNvSpPr/>
            <p:nvPr/>
          </p:nvSpPr>
          <p:spPr>
            <a:xfrm>
              <a:off x="3768150" y="1041460"/>
              <a:ext cx="4777619" cy="51370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18840" y="908049"/>
              <a:ext cx="3817620" cy="5400040"/>
            </a:xfrm>
            <a:custGeom>
              <a:avLst/>
              <a:gdLst/>
              <a:ahLst/>
              <a:cxnLst/>
              <a:rect l="l" t="t" r="r" b="b"/>
              <a:pathLst>
                <a:path w="3817620" h="5400040">
                  <a:moveTo>
                    <a:pt x="1657350" y="4177029"/>
                  </a:moveTo>
                  <a:lnTo>
                    <a:pt x="0" y="5257800"/>
                  </a:lnTo>
                </a:path>
                <a:path w="3817620" h="5400040">
                  <a:moveTo>
                    <a:pt x="3313430" y="4536440"/>
                  </a:moveTo>
                  <a:lnTo>
                    <a:pt x="3601719" y="5400040"/>
                  </a:lnTo>
                </a:path>
                <a:path w="3817620" h="5400040">
                  <a:moveTo>
                    <a:pt x="3097530" y="864870"/>
                  </a:moveTo>
                  <a:lnTo>
                    <a:pt x="3817619" y="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07489" y="6127750"/>
            <a:ext cx="1795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Trebuchet MS"/>
                <a:cs typeface="Trebuchet MS"/>
              </a:rPr>
              <a:t>connective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100" dirty="0">
                <a:latin typeface="Trebuchet MS"/>
                <a:cs typeface="Trebuchet MS"/>
              </a:rPr>
              <a:t>tissue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27650" y="6271259"/>
            <a:ext cx="20586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5" dirty="0">
                <a:latin typeface="Trebuchet MS"/>
                <a:cs typeface="Trebuchet MS"/>
              </a:rPr>
              <a:t>Spermatogenic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cells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56540" y="241300"/>
            <a:ext cx="8289223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T</a:t>
            </a:r>
            <a:r>
              <a:rPr spc="-235" dirty="0"/>
              <a:t>es</a:t>
            </a:r>
            <a:r>
              <a:rPr spc="-200" dirty="0"/>
              <a:t>t</a:t>
            </a:r>
            <a:r>
              <a:rPr spc="-195" dirty="0"/>
              <a:t>es</a:t>
            </a:r>
            <a:r>
              <a:rPr spc="-105" dirty="0"/>
              <a:t> </a:t>
            </a:r>
            <a:r>
              <a:rPr spc="-195" dirty="0"/>
              <a:t>(</a:t>
            </a:r>
            <a:r>
              <a:rPr spc="-254" dirty="0"/>
              <a:t>c</a:t>
            </a:r>
            <a:r>
              <a:rPr spc="70" dirty="0"/>
              <a:t>o</a:t>
            </a:r>
            <a:r>
              <a:rPr spc="-204" dirty="0"/>
              <a:t>n</a:t>
            </a:r>
            <a:r>
              <a:rPr spc="-285" dirty="0"/>
              <a:t>t</a:t>
            </a:r>
            <a:r>
              <a:rPr spc="-525" dirty="0"/>
              <a:t>d</a:t>
            </a:r>
            <a:r>
              <a:rPr spc="-355" dirty="0"/>
              <a:t>.</a:t>
            </a:r>
            <a:r>
              <a:rPr spc="-665" dirty="0"/>
              <a:t>..</a:t>
            </a:r>
            <a:r>
              <a:rPr spc="-1150" dirty="0"/>
              <a:t>)</a:t>
            </a:r>
            <a:r>
              <a:rPr lang="en-US" spc="-1150" dirty="0"/>
              <a:t>     </a:t>
            </a:r>
            <a:r>
              <a:rPr sz="3000" spc="-75" baseline="-8333" dirty="0">
                <a:solidFill>
                  <a:srgbClr val="000000"/>
                </a:solidFill>
              </a:rPr>
              <a:t>S</a:t>
            </a:r>
            <a:endParaRPr sz="3000" baseline="-8333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91739" y="241300"/>
            <a:ext cx="37014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Testes</a:t>
            </a:r>
            <a:r>
              <a:rPr spc="-135" dirty="0"/>
              <a:t> </a:t>
            </a:r>
            <a:r>
              <a:rPr spc="-330" dirty="0"/>
              <a:t>(contd...)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01320" y="1301750"/>
            <a:ext cx="1518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95" dirty="0">
                <a:solidFill>
                  <a:srgbClr val="BF0000"/>
                </a:solidFill>
                <a:latin typeface="Trebuchet MS"/>
                <a:cs typeface="Trebuchet MS"/>
              </a:rPr>
              <a:t>Sertoli</a:t>
            </a:r>
            <a:r>
              <a:rPr sz="2400" spc="-125" dirty="0">
                <a:solidFill>
                  <a:srgbClr val="BF0000"/>
                </a:solidFill>
                <a:latin typeface="Trebuchet MS"/>
                <a:cs typeface="Trebuchet MS"/>
              </a:rPr>
              <a:t> </a:t>
            </a:r>
            <a:r>
              <a:rPr sz="2400" spc="-180" dirty="0">
                <a:solidFill>
                  <a:srgbClr val="BF0000"/>
                </a:solidFill>
                <a:latin typeface="Trebuchet MS"/>
                <a:cs typeface="Trebuchet MS"/>
              </a:rPr>
              <a:t>cells: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1320" y="1776730"/>
            <a:ext cx="21780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40" dirty="0">
                <a:solidFill>
                  <a:srgbClr val="33003E"/>
                </a:solidFill>
                <a:latin typeface="UnDotum"/>
                <a:cs typeface="UnDotum"/>
              </a:rPr>
              <a:t></a:t>
            </a:r>
            <a:endParaRPr sz="1650">
              <a:latin typeface="UnDotum"/>
              <a:cs typeface="UnDotu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5920" y="1743709"/>
            <a:ext cx="3371850" cy="339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0" marR="163195" indent="85090">
              <a:lnSpc>
                <a:spcPct val="100000"/>
              </a:lnSpc>
              <a:spcBef>
                <a:spcPts val="100"/>
              </a:spcBef>
            </a:pPr>
            <a:r>
              <a:rPr sz="2400" spc="-140" dirty="0">
                <a:latin typeface="Trebuchet MS"/>
                <a:cs typeface="Trebuchet MS"/>
              </a:rPr>
              <a:t>Tall </a:t>
            </a:r>
            <a:r>
              <a:rPr sz="2400" spc="-114" dirty="0">
                <a:latin typeface="Trebuchet MS"/>
                <a:cs typeface="Trebuchet MS"/>
              </a:rPr>
              <a:t>columnar </a:t>
            </a:r>
            <a:r>
              <a:rPr sz="2400" spc="-145" dirty="0">
                <a:latin typeface="Trebuchet MS"/>
                <a:cs typeface="Trebuchet MS"/>
              </a:rPr>
              <a:t>cells  </a:t>
            </a:r>
            <a:r>
              <a:rPr sz="2400" spc="-130" dirty="0">
                <a:latin typeface="Trebuchet MS"/>
                <a:cs typeface="Trebuchet MS"/>
              </a:rPr>
              <a:t>extending </a:t>
            </a:r>
            <a:r>
              <a:rPr sz="2400" spc="-95" dirty="0">
                <a:latin typeface="Trebuchet MS"/>
                <a:cs typeface="Trebuchet MS"/>
              </a:rPr>
              <a:t>from </a:t>
            </a:r>
            <a:r>
              <a:rPr sz="2400" spc="-175" dirty="0">
                <a:latin typeface="Trebuchet MS"/>
                <a:cs typeface="Trebuchet MS"/>
              </a:rPr>
              <a:t>basal  </a:t>
            </a:r>
            <a:r>
              <a:rPr sz="2400" spc="-185" dirty="0">
                <a:latin typeface="Trebuchet MS"/>
                <a:cs typeface="Trebuchet MS"/>
              </a:rPr>
              <a:t>lamina </a:t>
            </a:r>
            <a:r>
              <a:rPr sz="2400" spc="-60" dirty="0">
                <a:latin typeface="Trebuchet MS"/>
                <a:cs typeface="Trebuchet MS"/>
              </a:rPr>
              <a:t>to </a:t>
            </a:r>
            <a:r>
              <a:rPr sz="2400" spc="-150" dirty="0">
                <a:latin typeface="Trebuchet MS"/>
                <a:cs typeface="Trebuchet MS"/>
              </a:rPr>
              <a:t>free </a:t>
            </a:r>
            <a:r>
              <a:rPr sz="2400" spc="-165" dirty="0">
                <a:latin typeface="Trebuchet MS"/>
                <a:cs typeface="Trebuchet MS"/>
              </a:rPr>
              <a:t>epithelial  </a:t>
            </a:r>
            <a:r>
              <a:rPr sz="2400" spc="-170" dirty="0">
                <a:latin typeface="Trebuchet MS"/>
                <a:cs typeface="Trebuchet MS"/>
              </a:rPr>
              <a:t>surface.</a:t>
            </a:r>
            <a:endParaRPr sz="2400">
              <a:latin typeface="Trebuchet MS"/>
              <a:cs typeface="Trebuchet MS"/>
            </a:endParaRPr>
          </a:p>
          <a:p>
            <a:pPr marL="311150" marR="30480" indent="-273050">
              <a:lnSpc>
                <a:spcPct val="100000"/>
              </a:lnSpc>
              <a:spcBef>
                <a:spcPts val="600"/>
              </a:spcBef>
            </a:pPr>
            <a:r>
              <a:rPr sz="2475" spc="-209" baseline="15151" dirty="0">
                <a:solidFill>
                  <a:srgbClr val="33003E"/>
                </a:solidFill>
                <a:latin typeface="UnDotum"/>
                <a:cs typeface="UnDotum"/>
              </a:rPr>
              <a:t> </a:t>
            </a:r>
            <a:r>
              <a:rPr sz="2400" spc="-90" dirty="0">
                <a:latin typeface="Trebuchet MS"/>
                <a:cs typeface="Trebuchet MS"/>
              </a:rPr>
              <a:t>They </a:t>
            </a:r>
            <a:r>
              <a:rPr sz="2400" spc="-165" dirty="0">
                <a:latin typeface="Trebuchet MS"/>
                <a:cs typeface="Trebuchet MS"/>
              </a:rPr>
              <a:t>have </a:t>
            </a:r>
            <a:r>
              <a:rPr sz="2400" spc="-114" dirty="0">
                <a:latin typeface="Trebuchet MS"/>
                <a:cs typeface="Trebuchet MS"/>
              </a:rPr>
              <a:t>irregular  outlines </a:t>
            </a:r>
            <a:r>
              <a:rPr sz="2400" spc="-145" dirty="0">
                <a:latin typeface="Trebuchet MS"/>
                <a:cs typeface="Trebuchet MS"/>
              </a:rPr>
              <a:t>as </a:t>
            </a:r>
            <a:r>
              <a:rPr sz="2400" spc="-140" dirty="0">
                <a:latin typeface="Trebuchet MS"/>
                <a:cs typeface="Trebuchet MS"/>
              </a:rPr>
              <a:t>they </a:t>
            </a:r>
            <a:r>
              <a:rPr sz="2400" spc="-160" dirty="0">
                <a:latin typeface="Trebuchet MS"/>
                <a:cs typeface="Trebuchet MS"/>
              </a:rPr>
              <a:t>have  </a:t>
            </a:r>
            <a:r>
              <a:rPr sz="2400" spc="-165" dirty="0">
                <a:latin typeface="Trebuchet MS"/>
                <a:cs typeface="Trebuchet MS"/>
              </a:rPr>
              <a:t>lateral </a:t>
            </a:r>
            <a:r>
              <a:rPr sz="2400" spc="-80" dirty="0">
                <a:latin typeface="Trebuchet MS"/>
                <a:cs typeface="Trebuchet MS"/>
              </a:rPr>
              <a:t>processes </a:t>
            </a:r>
            <a:r>
              <a:rPr sz="2400" spc="-120" dirty="0">
                <a:latin typeface="Trebuchet MS"/>
                <a:cs typeface="Trebuchet MS"/>
              </a:rPr>
              <a:t>which  </a:t>
            </a:r>
            <a:r>
              <a:rPr sz="2400" spc="-55" dirty="0">
                <a:latin typeface="Trebuchet MS"/>
                <a:cs typeface="Trebuchet MS"/>
              </a:rPr>
              <a:t>surround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spermatogenic  </a:t>
            </a:r>
            <a:r>
              <a:rPr sz="2400" spc="-180" dirty="0">
                <a:latin typeface="Trebuchet MS"/>
                <a:cs typeface="Trebuchet MS"/>
              </a:rPr>
              <a:t>cells.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06740" y="576834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40200" y="1412239"/>
            <a:ext cx="4608830" cy="5111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76069" y="241300"/>
            <a:ext cx="55264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5" dirty="0"/>
              <a:t>Functions </a:t>
            </a:r>
            <a:r>
              <a:rPr spc="-235" dirty="0"/>
              <a:t>of </a:t>
            </a:r>
            <a:r>
              <a:rPr spc="-175" dirty="0"/>
              <a:t>sertoli</a:t>
            </a:r>
            <a:r>
              <a:rPr spc="70" dirty="0"/>
              <a:t> </a:t>
            </a:r>
            <a:r>
              <a:rPr spc="-265" dirty="0"/>
              <a:t>cells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1969" y="1159509"/>
            <a:ext cx="7539355" cy="457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62357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  <a:tab pos="1523365" algn="l"/>
              </a:tabLst>
            </a:pPr>
            <a:r>
              <a:rPr sz="2400" spc="-114" dirty="0">
                <a:solidFill>
                  <a:srgbClr val="001F5F"/>
                </a:solidFill>
                <a:latin typeface="Trebuchet MS"/>
                <a:cs typeface="Trebuchet MS"/>
              </a:rPr>
              <a:t>Support:	</a:t>
            </a:r>
            <a:r>
              <a:rPr sz="2400" spc="-90" dirty="0">
                <a:latin typeface="Trebuchet MS"/>
                <a:cs typeface="Trebuchet MS"/>
              </a:rPr>
              <a:t>provides </a:t>
            </a:r>
            <a:r>
              <a:rPr sz="2400" spc="-114" dirty="0">
                <a:latin typeface="Trebuchet MS"/>
                <a:cs typeface="Trebuchet MS"/>
              </a:rPr>
              <a:t>structural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70" dirty="0">
                <a:latin typeface="Trebuchet MS"/>
                <a:cs typeface="Trebuchet MS"/>
              </a:rPr>
              <a:t>metablic </a:t>
            </a:r>
            <a:r>
              <a:rPr sz="2400" spc="-80" dirty="0">
                <a:latin typeface="Trebuchet MS"/>
                <a:cs typeface="Trebuchet MS"/>
              </a:rPr>
              <a:t>support </a:t>
            </a:r>
            <a:r>
              <a:rPr sz="2400" spc="-60" dirty="0">
                <a:latin typeface="Trebuchet MS"/>
                <a:cs typeface="Trebuchet MS"/>
              </a:rPr>
              <a:t>to  </a:t>
            </a:r>
            <a:r>
              <a:rPr sz="2400" spc="-125" dirty="0">
                <a:latin typeface="Trebuchet MS"/>
                <a:cs typeface="Trebuchet MS"/>
              </a:rPr>
              <a:t>spermatogenic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cells</a:t>
            </a:r>
            <a:endParaRPr sz="2400">
              <a:latin typeface="Trebuchet MS"/>
              <a:cs typeface="Trebuchet MS"/>
            </a:endParaRPr>
          </a:p>
          <a:p>
            <a:pPr marL="29845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95" dirty="0">
                <a:solidFill>
                  <a:srgbClr val="001F5F"/>
                </a:solidFill>
                <a:latin typeface="Trebuchet MS"/>
                <a:cs typeface="Trebuchet MS"/>
              </a:rPr>
              <a:t>Protection </a:t>
            </a:r>
            <a:r>
              <a:rPr sz="2400" spc="-155" dirty="0">
                <a:solidFill>
                  <a:srgbClr val="001F5F"/>
                </a:solidFill>
                <a:latin typeface="Trebuchet MS"/>
                <a:cs typeface="Trebuchet MS"/>
              </a:rPr>
              <a:t>and</a:t>
            </a:r>
            <a:r>
              <a:rPr sz="2400" spc="-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05" dirty="0">
                <a:solidFill>
                  <a:srgbClr val="001F5F"/>
                </a:solidFill>
                <a:latin typeface="Trebuchet MS"/>
                <a:cs typeface="Trebuchet MS"/>
              </a:rPr>
              <a:t>nutrition</a:t>
            </a:r>
            <a:endParaRPr sz="2400">
              <a:latin typeface="Trebuchet MS"/>
              <a:cs typeface="Trebuchet MS"/>
            </a:endParaRPr>
          </a:p>
          <a:p>
            <a:pPr marL="297815" marR="17780" indent="-273050">
              <a:lnSpc>
                <a:spcPct val="100000"/>
              </a:lnSpc>
              <a:spcBef>
                <a:spcPts val="59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Phagocytosis: </a:t>
            </a:r>
            <a:r>
              <a:rPr sz="2400" spc="-114" dirty="0">
                <a:latin typeface="Trebuchet MS"/>
                <a:cs typeface="Trebuchet MS"/>
              </a:rPr>
              <a:t>phagocytose </a:t>
            </a:r>
            <a:r>
              <a:rPr sz="2400" spc="-95" dirty="0">
                <a:latin typeface="Trebuchet MS"/>
                <a:cs typeface="Trebuchet MS"/>
              </a:rPr>
              <a:t>excess </a:t>
            </a:r>
            <a:r>
              <a:rPr sz="2400" spc="-130" dirty="0">
                <a:latin typeface="Trebuchet MS"/>
                <a:cs typeface="Trebuchet MS"/>
              </a:rPr>
              <a:t>cytoplasm </a:t>
            </a:r>
            <a:r>
              <a:rPr sz="2400" spc="-114" dirty="0">
                <a:latin typeface="Trebuchet MS"/>
                <a:cs typeface="Trebuchet MS"/>
              </a:rPr>
              <a:t>which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10" dirty="0">
                <a:latin typeface="Trebuchet MS"/>
                <a:cs typeface="Trebuchet MS"/>
              </a:rPr>
              <a:t>shed  </a:t>
            </a:r>
            <a:r>
              <a:rPr sz="2400" spc="-95" dirty="0">
                <a:latin typeface="Trebuchet MS"/>
                <a:cs typeface="Trebuchet MS"/>
              </a:rPr>
              <a:t>from </a:t>
            </a:r>
            <a:r>
              <a:rPr sz="2400" spc="-165" dirty="0">
                <a:latin typeface="Trebuchet MS"/>
                <a:cs typeface="Trebuchet MS"/>
              </a:rPr>
              <a:t>differentiating </a:t>
            </a:r>
            <a:r>
              <a:rPr sz="2400" spc="-120" dirty="0">
                <a:latin typeface="Trebuchet MS"/>
                <a:cs typeface="Trebuchet MS"/>
              </a:rPr>
              <a:t>spermatids </a:t>
            </a:r>
            <a:r>
              <a:rPr sz="2400" spc="-114" dirty="0">
                <a:latin typeface="Trebuchet MS"/>
                <a:cs typeface="Trebuchet MS"/>
              </a:rPr>
              <a:t>during</a:t>
            </a:r>
            <a:r>
              <a:rPr sz="2400" spc="165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spermiogenesis.</a:t>
            </a:r>
            <a:endParaRPr sz="2400">
              <a:latin typeface="Trebuchet MS"/>
              <a:cs typeface="Trebuchet MS"/>
            </a:endParaRPr>
          </a:p>
          <a:p>
            <a:pPr marL="29845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25" dirty="0">
                <a:solidFill>
                  <a:srgbClr val="001F5F"/>
                </a:solidFill>
                <a:latin typeface="Trebuchet MS"/>
                <a:cs typeface="Trebuchet MS"/>
              </a:rPr>
              <a:t>Secretion:</a:t>
            </a:r>
            <a:endParaRPr sz="2400">
              <a:latin typeface="Trebuchet MS"/>
              <a:cs typeface="Trebuchet MS"/>
            </a:endParaRPr>
          </a:p>
          <a:p>
            <a:pPr marL="285115" indent="-260350">
              <a:lnSpc>
                <a:spcPct val="100000"/>
              </a:lnSpc>
              <a:spcBef>
                <a:spcPts val="600"/>
              </a:spcBef>
              <a:buAutoNum type="romanUcParenR"/>
              <a:tabLst>
                <a:tab pos="285750" algn="l"/>
              </a:tabLst>
            </a:pPr>
            <a:r>
              <a:rPr sz="2400" spc="-85" dirty="0">
                <a:latin typeface="Trebuchet MS"/>
                <a:cs typeface="Trebuchet MS"/>
              </a:rPr>
              <a:t>Some </a:t>
            </a:r>
            <a:r>
              <a:rPr sz="2400" spc="-95" dirty="0">
                <a:latin typeface="Trebuchet MS"/>
                <a:cs typeface="Trebuchet MS"/>
              </a:rPr>
              <a:t>components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35" dirty="0">
                <a:latin typeface="Trebuchet MS"/>
                <a:cs typeface="Trebuchet MS"/>
              </a:rPr>
              <a:t>testicular</a:t>
            </a:r>
            <a:r>
              <a:rPr sz="2400" spc="70" dirty="0">
                <a:latin typeface="Trebuchet MS"/>
                <a:cs typeface="Trebuchet MS"/>
              </a:rPr>
              <a:t> </a:t>
            </a:r>
            <a:r>
              <a:rPr sz="2400" spc="-175" dirty="0">
                <a:latin typeface="Trebuchet MS"/>
                <a:cs typeface="Trebuchet MS"/>
              </a:rPr>
              <a:t>fluid</a:t>
            </a:r>
            <a:endParaRPr sz="2400">
              <a:latin typeface="Trebuchet MS"/>
              <a:cs typeface="Trebuchet MS"/>
            </a:endParaRPr>
          </a:p>
          <a:p>
            <a:pPr marL="297815" marR="1208405" indent="-273050">
              <a:lnSpc>
                <a:spcPct val="100000"/>
              </a:lnSpc>
              <a:spcBef>
                <a:spcPts val="600"/>
              </a:spcBef>
              <a:buAutoNum type="romanUcParenR"/>
              <a:tabLst>
                <a:tab pos="361950" algn="l"/>
              </a:tabLst>
            </a:pPr>
            <a:r>
              <a:rPr sz="2400" spc="-120" dirty="0">
                <a:latin typeface="Trebuchet MS"/>
                <a:cs typeface="Trebuchet MS"/>
              </a:rPr>
              <a:t>Secrete </a:t>
            </a:r>
            <a:r>
              <a:rPr sz="2400" spc="-110" dirty="0">
                <a:latin typeface="Trebuchet MS"/>
                <a:cs typeface="Trebuchet MS"/>
              </a:rPr>
              <a:t>androgen </a:t>
            </a:r>
            <a:r>
              <a:rPr sz="2400" spc="-140" dirty="0">
                <a:latin typeface="Trebuchet MS"/>
                <a:cs typeface="Trebuchet MS"/>
              </a:rPr>
              <a:t>binding </a:t>
            </a:r>
            <a:r>
              <a:rPr sz="2400" spc="-90" dirty="0">
                <a:latin typeface="Trebuchet MS"/>
                <a:cs typeface="Trebuchet MS"/>
              </a:rPr>
              <a:t>proteins </a:t>
            </a:r>
            <a:r>
              <a:rPr sz="2400" spc="-120" dirty="0">
                <a:latin typeface="Trebuchet MS"/>
                <a:cs typeface="Trebuchet MS"/>
              </a:rPr>
              <a:t>which </a:t>
            </a:r>
            <a:r>
              <a:rPr sz="2400" spc="-150" dirty="0">
                <a:latin typeface="Trebuchet MS"/>
                <a:cs typeface="Trebuchet MS"/>
              </a:rPr>
              <a:t>help </a:t>
            </a:r>
            <a:r>
              <a:rPr sz="2400" spc="-135" dirty="0">
                <a:latin typeface="Trebuchet MS"/>
                <a:cs typeface="Trebuchet MS"/>
              </a:rPr>
              <a:t>in  </a:t>
            </a:r>
            <a:r>
              <a:rPr sz="2400" spc="-110" dirty="0">
                <a:latin typeface="Trebuchet MS"/>
                <a:cs typeface="Trebuchet MS"/>
              </a:rPr>
              <a:t>concentration </a:t>
            </a:r>
            <a:r>
              <a:rPr sz="2400" spc="-130" dirty="0">
                <a:latin typeface="Trebuchet MS"/>
                <a:cs typeface="Trebuchet MS"/>
              </a:rPr>
              <a:t>of</a:t>
            </a:r>
            <a:r>
              <a:rPr sz="2400" spc="-5" dirty="0">
                <a:latin typeface="Trebuchet MS"/>
                <a:cs typeface="Trebuchet MS"/>
              </a:rPr>
              <a:t> </a:t>
            </a:r>
            <a:r>
              <a:rPr sz="2400" spc="-90" dirty="0">
                <a:latin typeface="Trebuchet MS"/>
                <a:cs typeface="Trebuchet MS"/>
              </a:rPr>
              <a:t>testosterone</a:t>
            </a:r>
            <a:endParaRPr sz="2400">
              <a:latin typeface="Trebuchet MS"/>
              <a:cs typeface="Trebuchet MS"/>
            </a:endParaRPr>
          </a:p>
          <a:p>
            <a:pPr marL="437515" indent="-412750">
              <a:lnSpc>
                <a:spcPct val="100000"/>
              </a:lnSpc>
              <a:spcBef>
                <a:spcPts val="600"/>
              </a:spcBef>
              <a:buAutoNum type="romanUcParenR"/>
              <a:tabLst>
                <a:tab pos="438150" algn="l"/>
              </a:tabLst>
            </a:pPr>
            <a:r>
              <a:rPr sz="2400" spc="-114" dirty="0">
                <a:latin typeface="Trebuchet MS"/>
                <a:cs typeface="Trebuchet MS"/>
              </a:rPr>
              <a:t>Secrete </a:t>
            </a:r>
            <a:r>
              <a:rPr sz="2400" spc="-140" dirty="0">
                <a:latin typeface="Trebuchet MS"/>
                <a:cs typeface="Trebuchet MS"/>
              </a:rPr>
              <a:t>inhibin </a:t>
            </a:r>
            <a:r>
              <a:rPr sz="2400" spc="-165" dirty="0">
                <a:latin typeface="Trebuchet MS"/>
                <a:cs typeface="Trebuchet MS"/>
              </a:rPr>
              <a:t>that </a:t>
            </a:r>
            <a:r>
              <a:rPr sz="2400" spc="-130" dirty="0">
                <a:latin typeface="Trebuchet MS"/>
                <a:cs typeface="Trebuchet MS"/>
              </a:rPr>
              <a:t>inhibits </a:t>
            </a:r>
            <a:r>
              <a:rPr sz="2400" spc="-5" dirty="0">
                <a:latin typeface="Trebuchet MS"/>
                <a:cs typeface="Trebuchet MS"/>
              </a:rPr>
              <a:t>FSH </a:t>
            </a:r>
            <a:r>
              <a:rPr sz="2400" spc="-100" dirty="0">
                <a:latin typeface="Trebuchet MS"/>
                <a:cs typeface="Trebuchet MS"/>
              </a:rPr>
              <a:t>secretion </a:t>
            </a:r>
            <a:r>
              <a:rPr sz="2400" spc="-95" dirty="0">
                <a:latin typeface="Trebuchet MS"/>
                <a:cs typeface="Trebuchet MS"/>
              </a:rPr>
              <a:t>from</a:t>
            </a:r>
            <a:r>
              <a:rPr sz="2400" spc="235" dirty="0">
                <a:latin typeface="Trebuchet MS"/>
                <a:cs typeface="Trebuchet MS"/>
              </a:rPr>
              <a:t> </a:t>
            </a:r>
            <a:r>
              <a:rPr sz="2400" spc="-140" dirty="0">
                <a:latin typeface="Trebuchet MS"/>
                <a:cs typeface="Trebuchet MS"/>
              </a:rPr>
              <a:t>pituitary</a:t>
            </a:r>
            <a:endParaRPr sz="24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590"/>
              </a:spcBef>
            </a:pPr>
            <a:r>
              <a:rPr sz="2475" spc="-209" baseline="15151" dirty="0">
                <a:solidFill>
                  <a:srgbClr val="33003E"/>
                </a:solidFill>
                <a:latin typeface="UnDotum"/>
                <a:cs typeface="UnDotum"/>
              </a:rPr>
              <a:t> </a:t>
            </a:r>
            <a:r>
              <a:rPr sz="2400" spc="-60" dirty="0">
                <a:solidFill>
                  <a:srgbClr val="001F5F"/>
                </a:solidFill>
                <a:latin typeface="Trebuchet MS"/>
                <a:cs typeface="Trebuchet MS"/>
              </a:rPr>
              <a:t>Form </a:t>
            </a:r>
            <a:r>
              <a:rPr sz="2400" spc="-75" dirty="0">
                <a:solidFill>
                  <a:srgbClr val="001F5F"/>
                </a:solidFill>
                <a:latin typeface="Trebuchet MS"/>
                <a:cs typeface="Trebuchet MS"/>
              </a:rPr>
              <a:t>blood </a:t>
            </a:r>
            <a:r>
              <a:rPr sz="2400" spc="315" dirty="0">
                <a:solidFill>
                  <a:srgbClr val="001F5F"/>
                </a:solidFill>
                <a:latin typeface="Trebuchet MS"/>
                <a:cs typeface="Trebuchet MS"/>
              </a:rPr>
              <a:t>– </a:t>
            </a: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testes</a:t>
            </a:r>
            <a:r>
              <a:rPr sz="2400" spc="-49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95" dirty="0">
                <a:solidFill>
                  <a:srgbClr val="001F5F"/>
                </a:solidFill>
                <a:latin typeface="Trebuchet MS"/>
                <a:cs typeface="Trebuchet MS"/>
              </a:rPr>
              <a:t>barrier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46200" y="170179"/>
            <a:ext cx="65665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60" dirty="0"/>
              <a:t>BLOOD </a:t>
            </a:r>
            <a:r>
              <a:rPr spc="580" dirty="0"/>
              <a:t>–</a:t>
            </a:r>
            <a:r>
              <a:rPr spc="-650" dirty="0"/>
              <a:t> </a:t>
            </a:r>
            <a:r>
              <a:rPr spc="-55" dirty="0"/>
              <a:t>TESTES </a:t>
            </a:r>
            <a:r>
              <a:rPr spc="45" dirty="0"/>
              <a:t>BARRIER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61179" y="1120139"/>
            <a:ext cx="21780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40" dirty="0">
                <a:solidFill>
                  <a:srgbClr val="33003E"/>
                </a:solidFill>
                <a:latin typeface="UnDotum"/>
                <a:cs typeface="UnDotum"/>
              </a:rPr>
              <a:t></a:t>
            </a:r>
            <a:endParaRPr sz="1650">
              <a:latin typeface="UnDotum"/>
              <a:cs typeface="UnDot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5779" y="1087120"/>
            <a:ext cx="4249420" cy="5297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0" marR="520065" indent="85090">
              <a:lnSpc>
                <a:spcPct val="100000"/>
              </a:lnSpc>
              <a:spcBef>
                <a:spcPts val="100"/>
              </a:spcBef>
            </a:pPr>
            <a:r>
              <a:rPr sz="2400" spc="-140" dirty="0">
                <a:latin typeface="Trebuchet MS"/>
                <a:cs typeface="Trebuchet MS"/>
              </a:rPr>
              <a:t>Adjacent </a:t>
            </a:r>
            <a:r>
              <a:rPr sz="2400" spc="-95" dirty="0">
                <a:latin typeface="Trebuchet MS"/>
                <a:cs typeface="Trebuchet MS"/>
              </a:rPr>
              <a:t>sertoli </a:t>
            </a:r>
            <a:r>
              <a:rPr sz="2400" spc="-145" dirty="0">
                <a:latin typeface="Trebuchet MS"/>
                <a:cs typeface="Trebuchet MS"/>
              </a:rPr>
              <a:t>cells </a:t>
            </a:r>
            <a:r>
              <a:rPr sz="2400" spc="-135" dirty="0">
                <a:latin typeface="Trebuchet MS"/>
                <a:cs typeface="Trebuchet MS"/>
              </a:rPr>
              <a:t>are  </a:t>
            </a:r>
            <a:r>
              <a:rPr sz="2400" spc="-145" dirty="0">
                <a:latin typeface="Trebuchet MS"/>
                <a:cs typeface="Trebuchet MS"/>
              </a:rPr>
              <a:t>joined </a:t>
            </a:r>
            <a:r>
              <a:rPr sz="2400" spc="-110" dirty="0">
                <a:latin typeface="Trebuchet MS"/>
                <a:cs typeface="Trebuchet MS"/>
              </a:rPr>
              <a:t>together </a:t>
            </a:r>
            <a:r>
              <a:rPr sz="2400" spc="-135" dirty="0">
                <a:latin typeface="Trebuchet MS"/>
                <a:cs typeface="Trebuchet MS"/>
              </a:rPr>
              <a:t>by </a:t>
            </a:r>
            <a:r>
              <a:rPr sz="2400" spc="-155" dirty="0">
                <a:latin typeface="Trebuchet MS"/>
                <a:cs typeface="Trebuchet MS"/>
              </a:rPr>
              <a:t>tight  </a:t>
            </a:r>
            <a:r>
              <a:rPr sz="2400" spc="-140" dirty="0">
                <a:latin typeface="Trebuchet MS"/>
                <a:cs typeface="Trebuchet MS"/>
              </a:rPr>
              <a:t>junction </a:t>
            </a:r>
            <a:r>
              <a:rPr sz="2400" spc="-90" dirty="0">
                <a:latin typeface="Trebuchet MS"/>
                <a:cs typeface="Trebuchet MS"/>
              </a:rPr>
              <a:t>through </a:t>
            </a:r>
            <a:r>
              <a:rPr sz="2400" spc="-114" dirty="0">
                <a:latin typeface="Trebuchet MS"/>
                <a:cs typeface="Trebuchet MS"/>
              </a:rPr>
              <a:t>their </a:t>
            </a:r>
            <a:r>
              <a:rPr sz="2400" spc="-175" dirty="0">
                <a:latin typeface="Trebuchet MS"/>
                <a:cs typeface="Trebuchet MS"/>
              </a:rPr>
              <a:t>basal  </a:t>
            </a:r>
            <a:r>
              <a:rPr sz="2400" spc="-135" dirty="0">
                <a:latin typeface="Trebuchet MS"/>
                <a:cs typeface="Trebuchet MS"/>
              </a:rPr>
              <a:t>cytoplasmic </a:t>
            </a:r>
            <a:r>
              <a:rPr sz="2400" spc="-80" dirty="0">
                <a:latin typeface="Trebuchet MS"/>
                <a:cs typeface="Trebuchet MS"/>
              </a:rPr>
              <a:t>processes </a:t>
            </a:r>
            <a:r>
              <a:rPr sz="2400" spc="-65" dirty="0">
                <a:latin typeface="Trebuchet MS"/>
                <a:cs typeface="Trebuchet MS"/>
              </a:rPr>
              <a:t>over  </a:t>
            </a:r>
            <a:r>
              <a:rPr sz="2400" spc="-135" dirty="0">
                <a:latin typeface="Trebuchet MS"/>
                <a:cs typeface="Trebuchet MS"/>
              </a:rPr>
              <a:t>spermatogonia.</a:t>
            </a:r>
            <a:endParaRPr sz="2400">
              <a:latin typeface="Trebuchet MS"/>
              <a:cs typeface="Trebuchet MS"/>
            </a:endParaRPr>
          </a:p>
          <a:p>
            <a:pPr marL="311150" marR="665480" indent="-273050">
              <a:lnSpc>
                <a:spcPct val="100000"/>
              </a:lnSpc>
              <a:spcBef>
                <a:spcPts val="59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11150" algn="l"/>
              </a:tabLst>
            </a:pPr>
            <a:r>
              <a:rPr sz="2400" spc="-85" dirty="0">
                <a:latin typeface="Trebuchet MS"/>
                <a:cs typeface="Trebuchet MS"/>
              </a:rPr>
              <a:t>These </a:t>
            </a:r>
            <a:r>
              <a:rPr sz="2400" spc="-155" dirty="0">
                <a:latin typeface="Trebuchet MS"/>
                <a:cs typeface="Trebuchet MS"/>
              </a:rPr>
              <a:t>tight </a:t>
            </a:r>
            <a:r>
              <a:rPr sz="2400" spc="-130" dirty="0">
                <a:latin typeface="Trebuchet MS"/>
                <a:cs typeface="Trebuchet MS"/>
              </a:rPr>
              <a:t>junctions </a:t>
            </a:r>
            <a:r>
              <a:rPr sz="2400" spc="-100" dirty="0">
                <a:latin typeface="Trebuchet MS"/>
                <a:cs typeface="Trebuchet MS"/>
              </a:rPr>
              <a:t>form  blood-testes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barrier.</a:t>
            </a:r>
            <a:endParaRPr sz="2400">
              <a:latin typeface="Trebuchet MS"/>
              <a:cs typeface="Trebuchet MS"/>
            </a:endParaRPr>
          </a:p>
          <a:p>
            <a:pPr marL="311150" marR="3048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11150" algn="l"/>
              </a:tabLst>
            </a:pPr>
            <a:r>
              <a:rPr sz="2400" spc="-70" dirty="0">
                <a:solidFill>
                  <a:srgbClr val="001F5F"/>
                </a:solidFill>
                <a:latin typeface="Trebuchet MS"/>
                <a:cs typeface="Trebuchet MS"/>
              </a:rPr>
              <a:t>The </a:t>
            </a:r>
            <a:r>
              <a:rPr sz="2400" spc="-100" dirty="0">
                <a:solidFill>
                  <a:srgbClr val="001F5F"/>
                </a:solidFill>
                <a:latin typeface="Trebuchet MS"/>
                <a:cs typeface="Trebuchet MS"/>
              </a:rPr>
              <a:t>blood-testes </a:t>
            </a:r>
            <a:r>
              <a:rPr sz="2400" spc="-95" dirty="0">
                <a:solidFill>
                  <a:srgbClr val="001F5F"/>
                </a:solidFill>
                <a:latin typeface="Trebuchet MS"/>
                <a:cs typeface="Trebuchet MS"/>
              </a:rPr>
              <a:t>barrier  </a:t>
            </a: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prevents entry </a:t>
            </a: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of </a:t>
            </a:r>
            <a:r>
              <a:rPr sz="2400" spc="-155" dirty="0">
                <a:solidFill>
                  <a:srgbClr val="001F5F"/>
                </a:solidFill>
                <a:latin typeface="Trebuchet MS"/>
                <a:cs typeface="Trebuchet MS"/>
              </a:rPr>
              <a:t>harmful  </a:t>
            </a: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substances </a:t>
            </a:r>
            <a:r>
              <a:rPr sz="2400" spc="-95" dirty="0">
                <a:solidFill>
                  <a:srgbClr val="001F5F"/>
                </a:solidFill>
                <a:latin typeface="Trebuchet MS"/>
                <a:cs typeface="Trebuchet MS"/>
              </a:rPr>
              <a:t>from </a:t>
            </a: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blood </a:t>
            </a:r>
            <a:r>
              <a:rPr sz="2400" spc="-190" dirty="0">
                <a:solidFill>
                  <a:srgbClr val="001F5F"/>
                </a:solidFill>
                <a:latin typeface="Trebuchet MS"/>
                <a:cs typeface="Trebuchet MS"/>
              </a:rPr>
              <a:t>affecting  </a:t>
            </a: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developing </a:t>
            </a:r>
            <a:r>
              <a:rPr sz="2400" spc="-90" dirty="0">
                <a:solidFill>
                  <a:srgbClr val="001F5F"/>
                </a:solidFill>
                <a:latin typeface="Trebuchet MS"/>
                <a:cs typeface="Trebuchet MS"/>
              </a:rPr>
              <a:t>sperms </a:t>
            </a:r>
            <a:r>
              <a:rPr sz="2400" spc="-160" dirty="0">
                <a:solidFill>
                  <a:srgbClr val="001F5F"/>
                </a:solidFill>
                <a:latin typeface="Trebuchet MS"/>
                <a:cs typeface="Trebuchet MS"/>
              </a:rPr>
              <a:t>and </a:t>
            </a:r>
            <a:r>
              <a:rPr sz="2400" spc="-200" dirty="0">
                <a:solidFill>
                  <a:srgbClr val="001F5F"/>
                </a:solidFill>
                <a:latin typeface="Trebuchet MS"/>
                <a:cs typeface="Trebuchet MS"/>
              </a:rPr>
              <a:t>at </a:t>
            </a:r>
            <a:r>
              <a:rPr sz="2400" spc="-145" dirty="0">
                <a:solidFill>
                  <a:srgbClr val="001F5F"/>
                </a:solidFill>
                <a:latin typeface="Trebuchet MS"/>
                <a:cs typeface="Trebuchet MS"/>
              </a:rPr>
              <a:t>the  </a:t>
            </a:r>
            <a:r>
              <a:rPr sz="2400" spc="-150" dirty="0">
                <a:solidFill>
                  <a:srgbClr val="001F5F"/>
                </a:solidFill>
                <a:latin typeface="Trebuchet MS"/>
                <a:cs typeface="Trebuchet MS"/>
              </a:rPr>
              <a:t>same </a:t>
            </a:r>
            <a:r>
              <a:rPr sz="2400" spc="-155" dirty="0">
                <a:solidFill>
                  <a:srgbClr val="001F5F"/>
                </a:solidFill>
                <a:latin typeface="Trebuchet MS"/>
                <a:cs typeface="Trebuchet MS"/>
              </a:rPr>
              <a:t>time </a:t>
            </a: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preventing </a:t>
            </a:r>
            <a:r>
              <a:rPr sz="2400" spc="-90" dirty="0">
                <a:solidFill>
                  <a:srgbClr val="001F5F"/>
                </a:solidFill>
                <a:latin typeface="Trebuchet MS"/>
                <a:cs typeface="Trebuchet MS"/>
              </a:rPr>
              <a:t>sperms  </a:t>
            </a:r>
            <a:r>
              <a:rPr sz="2400" spc="-145" dirty="0">
                <a:solidFill>
                  <a:srgbClr val="001F5F"/>
                </a:solidFill>
                <a:latin typeface="Trebuchet MS"/>
                <a:cs typeface="Trebuchet MS"/>
              </a:rPr>
              <a:t>related </a:t>
            </a:r>
            <a:r>
              <a:rPr sz="2400" spc="-95" dirty="0">
                <a:solidFill>
                  <a:srgbClr val="001F5F"/>
                </a:solidFill>
                <a:latin typeface="Trebuchet MS"/>
                <a:cs typeface="Trebuchet MS"/>
              </a:rPr>
              <a:t>proteins </a:t>
            </a:r>
            <a:r>
              <a:rPr sz="2400" spc="-60" dirty="0">
                <a:solidFill>
                  <a:srgbClr val="001F5F"/>
                </a:solidFill>
                <a:latin typeface="Trebuchet MS"/>
                <a:cs typeface="Trebuchet MS"/>
              </a:rPr>
              <a:t>to </a:t>
            </a:r>
            <a:r>
              <a:rPr sz="2400" spc="-114" dirty="0">
                <a:solidFill>
                  <a:srgbClr val="001F5F"/>
                </a:solidFill>
                <a:latin typeface="Trebuchet MS"/>
                <a:cs typeface="Trebuchet MS"/>
              </a:rPr>
              <a:t>enter  </a:t>
            </a:r>
            <a:r>
              <a:rPr sz="2400" spc="-145" dirty="0">
                <a:solidFill>
                  <a:srgbClr val="001F5F"/>
                </a:solidFill>
                <a:latin typeface="Trebuchet MS"/>
                <a:cs typeface="Trebuchet MS"/>
              </a:rPr>
              <a:t>circulation</a:t>
            </a:r>
            <a:r>
              <a:rPr sz="2400" spc="-145" dirty="0">
                <a:latin typeface="Trebuchet MS"/>
                <a:cs typeface="Trebuchet MS"/>
              </a:rPr>
              <a:t>.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51459" y="1196339"/>
            <a:ext cx="4104640" cy="5343525"/>
            <a:chOff x="251459" y="1196339"/>
            <a:chExt cx="4104640" cy="5343525"/>
          </a:xfrm>
        </p:grpSpPr>
        <p:sp>
          <p:nvSpPr>
            <p:cNvPr id="12" name="object 12"/>
            <p:cNvSpPr/>
            <p:nvPr/>
          </p:nvSpPr>
          <p:spPr>
            <a:xfrm>
              <a:off x="251459" y="1196339"/>
              <a:ext cx="4104640" cy="51117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58570" y="5300980"/>
              <a:ext cx="864869" cy="1224280"/>
            </a:xfrm>
            <a:custGeom>
              <a:avLst/>
              <a:gdLst/>
              <a:ahLst/>
              <a:cxnLst/>
              <a:rect l="l" t="t" r="r" b="b"/>
              <a:pathLst>
                <a:path w="864869" h="1224279">
                  <a:moveTo>
                    <a:pt x="0" y="0"/>
                  </a:moveTo>
                  <a:lnTo>
                    <a:pt x="864869" y="122428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9850" y="6492240"/>
            <a:ext cx="209486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latin typeface="Trebuchet MS"/>
                <a:cs typeface="Trebuchet MS"/>
              </a:rPr>
              <a:t>blood-testes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barrier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272340" y="969070"/>
            <a:ext cx="4433570" cy="5880100"/>
            <a:chOff x="4272340" y="969070"/>
            <a:chExt cx="4433570" cy="5880100"/>
          </a:xfrm>
        </p:grpSpPr>
        <p:sp>
          <p:nvSpPr>
            <p:cNvPr id="8" name="object 8"/>
            <p:cNvSpPr/>
            <p:nvPr/>
          </p:nvSpPr>
          <p:spPr>
            <a:xfrm>
              <a:off x="8155940" y="5715000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09" h="549910">
                  <a:moveTo>
                    <a:pt x="275589" y="0"/>
                  </a:moveTo>
                  <a:lnTo>
                    <a:pt x="224997" y="4306"/>
                  </a:lnTo>
                  <a:lnTo>
                    <a:pt x="177812" y="16766"/>
                  </a:lnTo>
                  <a:lnTo>
                    <a:pt x="134714" y="36688"/>
                  </a:lnTo>
                  <a:lnTo>
                    <a:pt x="96382" y="63385"/>
                  </a:lnTo>
                  <a:lnTo>
                    <a:pt x="63496" y="96164"/>
                  </a:lnTo>
                  <a:lnTo>
                    <a:pt x="36735" y="134337"/>
                  </a:lnTo>
                  <a:lnTo>
                    <a:pt x="16780" y="177214"/>
                  </a:lnTo>
                  <a:lnTo>
                    <a:pt x="4308" y="224105"/>
                  </a:lnTo>
                  <a:lnTo>
                    <a:pt x="0" y="274319"/>
                  </a:lnTo>
                  <a:lnTo>
                    <a:pt x="4308" y="324912"/>
                  </a:lnTo>
                  <a:lnTo>
                    <a:pt x="16780" y="372097"/>
                  </a:lnTo>
                  <a:lnTo>
                    <a:pt x="36735" y="415195"/>
                  </a:lnTo>
                  <a:lnTo>
                    <a:pt x="63496" y="453527"/>
                  </a:lnTo>
                  <a:lnTo>
                    <a:pt x="96382" y="486413"/>
                  </a:lnTo>
                  <a:lnTo>
                    <a:pt x="134714" y="513174"/>
                  </a:lnTo>
                  <a:lnTo>
                    <a:pt x="177812" y="533129"/>
                  </a:lnTo>
                  <a:lnTo>
                    <a:pt x="224997" y="545601"/>
                  </a:lnTo>
                  <a:lnTo>
                    <a:pt x="275589" y="549910"/>
                  </a:lnTo>
                  <a:lnTo>
                    <a:pt x="325804" y="545601"/>
                  </a:lnTo>
                  <a:lnTo>
                    <a:pt x="372695" y="533129"/>
                  </a:lnTo>
                  <a:lnTo>
                    <a:pt x="415572" y="513174"/>
                  </a:lnTo>
                  <a:lnTo>
                    <a:pt x="453745" y="486413"/>
                  </a:lnTo>
                  <a:lnTo>
                    <a:pt x="486524" y="453527"/>
                  </a:lnTo>
                  <a:lnTo>
                    <a:pt x="513221" y="415195"/>
                  </a:lnTo>
                  <a:lnTo>
                    <a:pt x="533143" y="372097"/>
                  </a:lnTo>
                  <a:lnTo>
                    <a:pt x="545603" y="324912"/>
                  </a:lnTo>
                  <a:lnTo>
                    <a:pt x="549909" y="274319"/>
                  </a:lnTo>
                  <a:lnTo>
                    <a:pt x="545603" y="224105"/>
                  </a:lnTo>
                  <a:lnTo>
                    <a:pt x="533143" y="177214"/>
                  </a:lnTo>
                  <a:lnTo>
                    <a:pt x="513221" y="134337"/>
                  </a:lnTo>
                  <a:lnTo>
                    <a:pt x="486524" y="96164"/>
                  </a:lnTo>
                  <a:lnTo>
                    <a:pt x="453745" y="63385"/>
                  </a:lnTo>
                  <a:lnTo>
                    <a:pt x="415572" y="36688"/>
                  </a:lnTo>
                  <a:lnTo>
                    <a:pt x="372695" y="16766"/>
                  </a:lnTo>
                  <a:lnTo>
                    <a:pt x="325804" y="4306"/>
                  </a:lnTo>
                  <a:lnTo>
                    <a:pt x="275589" y="0"/>
                  </a:lnTo>
                  <a:close/>
                </a:path>
              </a:pathLst>
            </a:custGeom>
            <a:solidFill>
              <a:srgbClr val="330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72340" y="969070"/>
              <a:ext cx="3986409" cy="30504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72340" y="4064060"/>
              <a:ext cx="3986409" cy="27849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29350" y="4436109"/>
              <a:ext cx="1440180" cy="433070"/>
            </a:xfrm>
            <a:custGeom>
              <a:avLst/>
              <a:gdLst/>
              <a:ahLst/>
              <a:cxnLst/>
              <a:rect l="l" t="t" r="r" b="b"/>
              <a:pathLst>
                <a:path w="1440179" h="433070">
                  <a:moveTo>
                    <a:pt x="0" y="433069"/>
                  </a:moveTo>
                  <a:lnTo>
                    <a:pt x="360679" y="73659"/>
                  </a:lnTo>
                </a:path>
                <a:path w="1440179" h="433070">
                  <a:moveTo>
                    <a:pt x="718820" y="143509"/>
                  </a:moveTo>
                  <a:lnTo>
                    <a:pt x="1440179" y="0"/>
                  </a:lnTo>
                </a:path>
                <a:path w="1440179" h="433070">
                  <a:moveTo>
                    <a:pt x="863600" y="288289"/>
                  </a:moveTo>
                  <a:lnTo>
                    <a:pt x="1366520" y="1269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83689" y="170179"/>
            <a:ext cx="60928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SPERMATOGENIC</a:t>
            </a:r>
            <a:r>
              <a:rPr spc="-170" dirty="0"/>
              <a:t> </a:t>
            </a:r>
            <a:r>
              <a:rPr spc="10" dirty="0"/>
              <a:t>CELLS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7469" y="904239"/>
            <a:ext cx="21780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40" dirty="0">
                <a:solidFill>
                  <a:srgbClr val="33003E"/>
                </a:solidFill>
                <a:latin typeface="UnDotum"/>
                <a:cs typeface="UnDotum"/>
              </a:rPr>
              <a:t></a:t>
            </a:r>
            <a:endParaRPr sz="1650">
              <a:latin typeface="UnDotum"/>
              <a:cs typeface="UnDot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0520" y="871220"/>
            <a:ext cx="3472179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30" dirty="0">
                <a:latin typeface="Trebuchet MS"/>
                <a:cs typeface="Trebuchet MS"/>
              </a:rPr>
              <a:t>arranged </a:t>
            </a:r>
            <a:r>
              <a:rPr sz="2400" spc="-145" dirty="0">
                <a:latin typeface="Trebuchet MS"/>
                <a:cs typeface="Trebuchet MS"/>
              </a:rPr>
              <a:t>as </a:t>
            </a:r>
            <a:r>
              <a:rPr sz="2400" spc="-105" dirty="0">
                <a:latin typeface="Trebuchet MS"/>
                <a:cs typeface="Trebuchet MS"/>
              </a:rPr>
              <a:t>complex  </a:t>
            </a:r>
            <a:r>
              <a:rPr sz="2400" spc="-150" dirty="0">
                <a:latin typeface="Trebuchet MS"/>
                <a:cs typeface="Trebuchet MS"/>
              </a:rPr>
              <a:t>stratified epithelium </a:t>
            </a:r>
            <a:r>
              <a:rPr sz="2400" spc="-114" dirty="0">
                <a:latin typeface="Trebuchet MS"/>
                <a:cs typeface="Trebuchet MS"/>
              </a:rPr>
              <a:t>which  </a:t>
            </a:r>
            <a:r>
              <a:rPr sz="2400" spc="-85" dirty="0">
                <a:latin typeface="Trebuchet MS"/>
                <a:cs typeface="Trebuchet MS"/>
              </a:rPr>
              <a:t>consists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25" dirty="0">
                <a:latin typeface="Trebuchet MS"/>
                <a:cs typeface="Trebuchet MS"/>
              </a:rPr>
              <a:t>stem </a:t>
            </a:r>
            <a:r>
              <a:rPr sz="2400" spc="-145" dirty="0">
                <a:latin typeface="Trebuchet MS"/>
                <a:cs typeface="Trebuchet MS"/>
              </a:rPr>
              <a:t>cells  </a:t>
            </a:r>
            <a:r>
              <a:rPr sz="2400" spc="-114" dirty="0">
                <a:latin typeface="Trebuchet MS"/>
                <a:cs typeface="Trebuchet MS"/>
              </a:rPr>
              <a:t>(spermatogonia) </a:t>
            </a:r>
            <a:r>
              <a:rPr sz="2400" spc="-200" dirty="0">
                <a:latin typeface="Trebuchet MS"/>
                <a:cs typeface="Trebuchet MS"/>
              </a:rPr>
              <a:t>at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150" dirty="0">
                <a:latin typeface="Trebuchet MS"/>
                <a:cs typeface="Trebuchet MS"/>
              </a:rPr>
              <a:t>base 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45" dirty="0">
                <a:latin typeface="Trebuchet MS"/>
                <a:cs typeface="Trebuchet MS"/>
              </a:rPr>
              <a:t>the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170" dirty="0">
                <a:latin typeface="Trebuchet MS"/>
                <a:cs typeface="Trebuchet MS"/>
              </a:rPr>
              <a:t>epithelium.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069" y="2776220"/>
            <a:ext cx="3870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75" spc="-209" baseline="15151" dirty="0">
                <a:solidFill>
                  <a:srgbClr val="33003E"/>
                </a:solidFill>
                <a:latin typeface="UnDotum"/>
                <a:cs typeface="UnDotum"/>
              </a:rPr>
              <a:t> </a:t>
            </a:r>
            <a:r>
              <a:rPr sz="2400" spc="-75" dirty="0">
                <a:latin typeface="Trebuchet MS"/>
                <a:cs typeface="Trebuchet MS"/>
              </a:rPr>
              <a:t>The other </a:t>
            </a:r>
            <a:r>
              <a:rPr sz="2400" spc="-145" dirty="0">
                <a:latin typeface="Trebuchet MS"/>
                <a:cs typeface="Trebuchet MS"/>
              </a:rPr>
              <a:t>cells </a:t>
            </a:r>
            <a:r>
              <a:rPr sz="2400" spc="-130" dirty="0">
                <a:latin typeface="Trebuchet MS"/>
                <a:cs typeface="Trebuchet MS"/>
              </a:rPr>
              <a:t>are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arranged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0520" y="3141979"/>
            <a:ext cx="361061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40" dirty="0">
                <a:latin typeface="Trebuchet MS"/>
                <a:cs typeface="Trebuchet MS"/>
              </a:rPr>
              <a:t>in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45" dirty="0">
                <a:latin typeface="Trebuchet MS"/>
                <a:cs typeface="Trebuchet MS"/>
              </a:rPr>
              <a:t>order </a:t>
            </a:r>
            <a:r>
              <a:rPr sz="2400" spc="-130" dirty="0">
                <a:latin typeface="Trebuchet MS"/>
                <a:cs typeface="Trebuchet MS"/>
              </a:rPr>
              <a:t>of</a:t>
            </a:r>
            <a:r>
              <a:rPr sz="2400" spc="85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development.</a:t>
            </a:r>
            <a:endParaRPr sz="2400">
              <a:latin typeface="Trebuchet MS"/>
              <a:cs typeface="Trebuchet MS"/>
            </a:endParaRPr>
          </a:p>
          <a:p>
            <a:pPr marL="12700" marR="224790">
              <a:lnSpc>
                <a:spcPct val="100000"/>
              </a:lnSpc>
            </a:pPr>
            <a:r>
              <a:rPr sz="2400" spc="-229" dirty="0">
                <a:latin typeface="Trebuchet MS"/>
                <a:cs typeface="Trebuchet MS"/>
              </a:rPr>
              <a:t>i.e </a:t>
            </a:r>
            <a:r>
              <a:rPr sz="2400" spc="-135" dirty="0">
                <a:latin typeface="Trebuchet MS"/>
                <a:cs typeface="Trebuchet MS"/>
              </a:rPr>
              <a:t>spermatogonia,  spermatocytes, </a:t>
            </a:r>
            <a:r>
              <a:rPr sz="2400" spc="-145" dirty="0">
                <a:latin typeface="Trebuchet MS"/>
                <a:cs typeface="Trebuchet MS"/>
              </a:rPr>
              <a:t>spermatids,  </a:t>
            </a:r>
            <a:r>
              <a:rPr sz="2400" spc="-130" dirty="0">
                <a:latin typeface="Trebuchet MS"/>
                <a:cs typeface="Trebuchet MS"/>
              </a:rPr>
              <a:t>spermatozoa.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069" y="4679950"/>
            <a:ext cx="4051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75" spc="-209" baseline="15151" dirty="0">
                <a:solidFill>
                  <a:srgbClr val="33003E"/>
                </a:solidFill>
                <a:latin typeface="UnDotum"/>
                <a:cs typeface="UnDotum"/>
              </a:rPr>
              <a:t> </a:t>
            </a:r>
            <a:r>
              <a:rPr sz="2400" spc="-70" dirty="0">
                <a:latin typeface="Trebuchet MS"/>
                <a:cs typeface="Trebuchet MS"/>
              </a:rPr>
              <a:t>This process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50" dirty="0">
                <a:latin typeface="Trebuchet MS"/>
                <a:cs typeface="Trebuchet MS"/>
              </a:rPr>
              <a:t>differentiation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0520" y="5045709"/>
            <a:ext cx="317436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20" dirty="0">
                <a:latin typeface="Trebuchet MS"/>
                <a:cs typeface="Trebuchet MS"/>
              </a:rPr>
              <a:t>spermatogonia </a:t>
            </a:r>
            <a:r>
              <a:rPr sz="2400" spc="-60" dirty="0">
                <a:latin typeface="Trebuchet MS"/>
                <a:cs typeface="Trebuchet MS"/>
              </a:rPr>
              <a:t>to  </a:t>
            </a:r>
            <a:r>
              <a:rPr sz="2400" spc="-110" dirty="0">
                <a:latin typeface="Trebuchet MS"/>
                <a:cs typeface="Trebuchet MS"/>
              </a:rPr>
              <a:t>spermatozoa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70" dirty="0">
                <a:latin typeface="Trebuchet MS"/>
                <a:cs typeface="Trebuchet MS"/>
              </a:rPr>
              <a:t>called  </a:t>
            </a:r>
            <a:r>
              <a:rPr sz="2400" spc="-125" dirty="0">
                <a:latin typeface="Trebuchet MS"/>
                <a:cs typeface="Trebuchet MS"/>
              </a:rPr>
              <a:t>spermiogenesis. </a:t>
            </a: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35" dirty="0">
                <a:latin typeface="Trebuchet MS"/>
                <a:cs typeface="Trebuchet MS"/>
              </a:rPr>
              <a:t>takes  </a:t>
            </a:r>
            <a:r>
              <a:rPr sz="2400" spc="-145" dirty="0">
                <a:latin typeface="Trebuchet MS"/>
                <a:cs typeface="Trebuchet MS"/>
              </a:rPr>
              <a:t>usually </a:t>
            </a:r>
            <a:r>
              <a:rPr sz="2400" spc="-10" dirty="0">
                <a:latin typeface="Trebuchet MS"/>
                <a:cs typeface="Trebuchet MS"/>
              </a:rPr>
              <a:t>64±4 </a:t>
            </a:r>
            <a:r>
              <a:rPr sz="2400" spc="-135" dirty="0">
                <a:latin typeface="Trebuchet MS"/>
                <a:cs typeface="Trebuchet MS"/>
              </a:rPr>
              <a:t>days </a:t>
            </a:r>
            <a:r>
              <a:rPr sz="2400" spc="-140" dirty="0">
                <a:latin typeface="Trebuchet MS"/>
                <a:cs typeface="Trebuchet MS"/>
              </a:rPr>
              <a:t>in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200" dirty="0">
                <a:latin typeface="Trebuchet MS"/>
                <a:cs typeface="Trebuchet MS"/>
              </a:rPr>
              <a:t>men.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05550" y="4255770"/>
            <a:ext cx="1155700" cy="153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late</a:t>
            </a:r>
            <a:r>
              <a:rPr sz="900" b="1" spc="7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spermatogonia</a:t>
            </a:r>
            <a:endParaRPr sz="900">
              <a:latin typeface="Arial"/>
              <a:cs typeface="Arial"/>
            </a:endParaRPr>
          </a:p>
          <a:p>
            <a:pPr marL="927100" marR="11811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s  p  e  r  m  a  t</a:t>
            </a:r>
            <a:endParaRPr sz="900">
              <a:latin typeface="Arial"/>
              <a:cs typeface="Arial"/>
            </a:endParaRPr>
          </a:p>
          <a:p>
            <a:pPr marL="927100" marR="150495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i  d  s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23890" y="4870450"/>
            <a:ext cx="1944370" cy="1295400"/>
          </a:xfrm>
          <a:custGeom>
            <a:avLst/>
            <a:gdLst/>
            <a:ahLst/>
            <a:cxnLst/>
            <a:rect l="l" t="t" r="r" b="b"/>
            <a:pathLst>
              <a:path w="1944370" h="1295400">
                <a:moveTo>
                  <a:pt x="1296669" y="1007110"/>
                </a:moveTo>
                <a:lnTo>
                  <a:pt x="1727200" y="0"/>
                </a:lnTo>
              </a:path>
              <a:path w="1944370" h="1295400">
                <a:moveTo>
                  <a:pt x="0" y="1150620"/>
                </a:moveTo>
                <a:lnTo>
                  <a:pt x="1727200" y="0"/>
                </a:lnTo>
              </a:path>
              <a:path w="1944370" h="1295400">
                <a:moveTo>
                  <a:pt x="1800860" y="863600"/>
                </a:moveTo>
                <a:lnTo>
                  <a:pt x="1079500" y="1295400"/>
                </a:lnTo>
              </a:path>
              <a:path w="1944370" h="1295400">
                <a:moveTo>
                  <a:pt x="1079500" y="1295400"/>
                </a:moveTo>
                <a:lnTo>
                  <a:pt x="1944369" y="93726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542530" y="4765040"/>
            <a:ext cx="3695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" dirty="0">
                <a:latin typeface="Arial"/>
                <a:cs typeface="Arial"/>
              </a:rPr>
              <a:t>s</a:t>
            </a:r>
            <a:r>
              <a:rPr sz="900" b="1" spc="-5" dirty="0">
                <a:latin typeface="Arial"/>
                <a:cs typeface="Arial"/>
              </a:rPr>
              <a:t>ertoli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56930" y="4902200"/>
            <a:ext cx="895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c  e  l  l  s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33159" y="6127750"/>
            <a:ext cx="6394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leydig</a:t>
            </a:r>
            <a:r>
              <a:rPr sz="900" b="1" spc="-7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cells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715509" y="4436109"/>
            <a:ext cx="648970" cy="505459"/>
          </a:xfrm>
          <a:custGeom>
            <a:avLst/>
            <a:gdLst/>
            <a:ahLst/>
            <a:cxnLst/>
            <a:rect l="l" t="t" r="r" b="b"/>
            <a:pathLst>
              <a:path w="648970" h="505460">
                <a:moveTo>
                  <a:pt x="647700" y="1269"/>
                </a:moveTo>
                <a:lnTo>
                  <a:pt x="0" y="505459"/>
                </a:lnTo>
              </a:path>
              <a:path w="648970" h="505460">
                <a:moveTo>
                  <a:pt x="576579" y="144779"/>
                </a:moveTo>
                <a:lnTo>
                  <a:pt x="648969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394959" y="4250690"/>
            <a:ext cx="765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primary  </a:t>
            </a:r>
            <a:r>
              <a:rPr sz="900" b="1" spc="5" dirty="0">
                <a:latin typeface="Arial"/>
                <a:cs typeface="Arial"/>
              </a:rPr>
              <a:t>s</a:t>
            </a:r>
            <a:r>
              <a:rPr sz="900" b="1" spc="-5" dirty="0">
                <a:latin typeface="Arial"/>
                <a:cs typeface="Arial"/>
              </a:rPr>
              <a:t>perm</a:t>
            </a:r>
            <a:r>
              <a:rPr sz="900" b="1" spc="5" dirty="0">
                <a:latin typeface="Arial"/>
                <a:cs typeface="Arial"/>
              </a:rPr>
              <a:t>a</a:t>
            </a:r>
            <a:r>
              <a:rPr sz="900" b="1" dirty="0">
                <a:latin typeface="Arial"/>
                <a:cs typeface="Arial"/>
              </a:rPr>
              <a:t>toc</a:t>
            </a:r>
            <a:r>
              <a:rPr sz="900" b="1" spc="-45" dirty="0">
                <a:latin typeface="Arial"/>
                <a:cs typeface="Arial"/>
              </a:rPr>
              <a:t>y</a:t>
            </a:r>
            <a:r>
              <a:rPr sz="900" b="1" dirty="0">
                <a:latin typeface="Arial"/>
                <a:cs typeface="Arial"/>
              </a:rPr>
              <a:t>te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32679" y="5447029"/>
            <a:ext cx="143510" cy="575310"/>
          </a:xfrm>
          <a:custGeom>
            <a:avLst/>
            <a:gdLst/>
            <a:ahLst/>
            <a:cxnLst/>
            <a:rect l="l" t="t" r="r" b="b"/>
            <a:pathLst>
              <a:path w="143510" h="575310">
                <a:moveTo>
                  <a:pt x="0" y="0"/>
                </a:moveTo>
                <a:lnTo>
                  <a:pt x="71120" y="575310"/>
                </a:lnTo>
              </a:path>
              <a:path w="143510" h="575310">
                <a:moveTo>
                  <a:pt x="143510" y="142240"/>
                </a:moveTo>
                <a:lnTo>
                  <a:pt x="71120" y="57404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758690" y="6186170"/>
            <a:ext cx="867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early</a:t>
            </a:r>
            <a:r>
              <a:rPr sz="900" b="1" spc="-8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sprmatids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22600" y="170179"/>
            <a:ext cx="33629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0" dirty="0"/>
              <a:t>spermatogonia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780279" y="1159509"/>
            <a:ext cx="3777615" cy="237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7780" indent="-273050">
              <a:lnSpc>
                <a:spcPct val="100000"/>
              </a:lnSpc>
              <a:spcBef>
                <a:spcPts val="100"/>
              </a:spcBef>
            </a:pPr>
            <a:r>
              <a:rPr sz="2475" spc="-209" baseline="15151" dirty="0">
                <a:solidFill>
                  <a:srgbClr val="33003E"/>
                </a:solidFill>
                <a:latin typeface="UnDotum"/>
                <a:cs typeface="UnDotum"/>
              </a:rPr>
              <a:t> </a:t>
            </a:r>
            <a:r>
              <a:rPr sz="2400" spc="-85" dirty="0">
                <a:latin typeface="Trebuchet MS"/>
                <a:cs typeface="Trebuchet MS"/>
              </a:rPr>
              <a:t>These </a:t>
            </a:r>
            <a:r>
              <a:rPr sz="2400" spc="-130" dirty="0">
                <a:latin typeface="Trebuchet MS"/>
                <a:cs typeface="Trebuchet MS"/>
              </a:rPr>
              <a:t>are </a:t>
            </a:r>
            <a:r>
              <a:rPr sz="2400" spc="-140" dirty="0">
                <a:latin typeface="Trebuchet MS"/>
                <a:cs typeface="Trebuchet MS"/>
              </a:rPr>
              <a:t>immature  </a:t>
            </a:r>
            <a:r>
              <a:rPr sz="2400" spc="-125" dirty="0">
                <a:latin typeface="Trebuchet MS"/>
                <a:cs typeface="Trebuchet MS"/>
              </a:rPr>
              <a:t>spermatogenic </a:t>
            </a:r>
            <a:r>
              <a:rPr sz="2400" spc="-145" dirty="0">
                <a:latin typeface="Trebuchet MS"/>
                <a:cs typeface="Trebuchet MS"/>
              </a:rPr>
              <a:t>cells </a:t>
            </a:r>
            <a:r>
              <a:rPr sz="2400" spc="-155" dirty="0">
                <a:latin typeface="Trebuchet MS"/>
                <a:cs typeface="Trebuchet MS"/>
              </a:rPr>
              <a:t>lying </a:t>
            </a:r>
            <a:r>
              <a:rPr sz="2400" spc="-40" dirty="0">
                <a:latin typeface="Trebuchet MS"/>
                <a:cs typeface="Trebuchet MS"/>
              </a:rPr>
              <a:t>on 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145" dirty="0">
                <a:latin typeface="Trebuchet MS"/>
                <a:cs typeface="Trebuchet MS"/>
              </a:rPr>
              <a:t>basement </a:t>
            </a:r>
            <a:r>
              <a:rPr sz="2400" spc="-140" dirty="0">
                <a:latin typeface="Trebuchet MS"/>
                <a:cs typeface="Trebuchet MS"/>
              </a:rPr>
              <a:t>membrane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14" dirty="0">
                <a:latin typeface="Trebuchet MS"/>
                <a:cs typeface="Trebuchet MS"/>
              </a:rPr>
              <a:t>seminiferous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75" dirty="0">
                <a:latin typeface="Trebuchet MS"/>
                <a:cs typeface="Trebuchet MS"/>
              </a:rPr>
              <a:t>tubule.</a:t>
            </a:r>
            <a:endParaRPr sz="2400">
              <a:latin typeface="Trebuchet MS"/>
              <a:cs typeface="Trebuchet MS"/>
            </a:endParaRPr>
          </a:p>
          <a:p>
            <a:pPr marL="1414780" marR="760730" indent="-246379">
              <a:lnSpc>
                <a:spcPct val="120500"/>
              </a:lnSpc>
              <a:spcBef>
                <a:spcPts val="10"/>
              </a:spcBef>
            </a:pPr>
            <a:r>
              <a:rPr sz="2400" spc="-55" dirty="0">
                <a:solidFill>
                  <a:srgbClr val="001F5F"/>
                </a:solidFill>
                <a:latin typeface="Trebuchet MS"/>
                <a:cs typeface="Trebuchet MS"/>
              </a:rPr>
              <a:t>S</a:t>
            </a:r>
            <a:r>
              <a:rPr sz="2400" spc="-135" dirty="0">
                <a:solidFill>
                  <a:srgbClr val="001F5F"/>
                </a:solidFill>
                <a:latin typeface="Trebuchet MS"/>
                <a:cs typeface="Trebuchet MS"/>
              </a:rPr>
              <a:t>perm</a:t>
            </a:r>
            <a:r>
              <a:rPr sz="2400" spc="-140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2400" spc="-150" dirty="0">
                <a:solidFill>
                  <a:srgbClr val="001F5F"/>
                </a:solidFill>
                <a:latin typeface="Trebuchet MS"/>
                <a:cs typeface="Trebuchet MS"/>
              </a:rPr>
              <a:t>t</a:t>
            </a:r>
            <a:r>
              <a:rPr sz="2400" spc="3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400" spc="-190" dirty="0">
                <a:solidFill>
                  <a:srgbClr val="001F5F"/>
                </a:solidFill>
                <a:latin typeface="Trebuchet MS"/>
                <a:cs typeface="Trebuchet MS"/>
              </a:rPr>
              <a:t>g</a:t>
            </a:r>
            <a:r>
              <a:rPr sz="2400" spc="3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400" spc="-135" dirty="0">
                <a:solidFill>
                  <a:srgbClr val="001F5F"/>
                </a:solidFill>
                <a:latin typeface="Trebuchet MS"/>
                <a:cs typeface="Trebuchet MS"/>
              </a:rPr>
              <a:t>ni</a:t>
            </a:r>
            <a:r>
              <a:rPr sz="2400" spc="-170" dirty="0">
                <a:solidFill>
                  <a:srgbClr val="001F5F"/>
                </a:solidFill>
                <a:latin typeface="Trebuchet MS"/>
                <a:cs typeface="Trebuchet MS"/>
              </a:rPr>
              <a:t>a  </a:t>
            </a:r>
            <a:r>
              <a:rPr sz="2400" spc="-65" dirty="0">
                <a:solidFill>
                  <a:srgbClr val="001F5F"/>
                </a:solidFill>
                <a:latin typeface="Trebuchet MS"/>
                <a:cs typeface="Trebuchet MS"/>
              </a:rPr>
              <a:t>(Mitosis)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19440" y="5802694"/>
            <a:ext cx="2546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5" dirty="0">
                <a:latin typeface="Arial"/>
                <a:cs typeface="Arial"/>
              </a:rPr>
              <a:t>12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1459" y="1267460"/>
            <a:ext cx="4439258" cy="5316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71590" y="3500120"/>
            <a:ext cx="937260" cy="360680"/>
          </a:xfrm>
          <a:custGeom>
            <a:avLst/>
            <a:gdLst/>
            <a:ahLst/>
            <a:cxnLst/>
            <a:rect l="l" t="t" r="r" b="b"/>
            <a:pathLst>
              <a:path w="937259" h="360679">
                <a:moveTo>
                  <a:pt x="431800" y="0"/>
                </a:moveTo>
                <a:lnTo>
                  <a:pt x="0" y="360679"/>
                </a:lnTo>
              </a:path>
              <a:path w="937259" h="360679">
                <a:moveTo>
                  <a:pt x="431800" y="0"/>
                </a:moveTo>
                <a:lnTo>
                  <a:pt x="937260" y="360679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31359" y="3822700"/>
            <a:ext cx="1543050" cy="636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2000" spc="-80" dirty="0">
                <a:solidFill>
                  <a:srgbClr val="001F5F"/>
                </a:solidFill>
                <a:latin typeface="Trebuchet MS"/>
                <a:cs typeface="Trebuchet MS"/>
              </a:rPr>
              <a:t>Type </a:t>
            </a:r>
            <a:r>
              <a:rPr sz="2000" spc="150" dirty="0">
                <a:solidFill>
                  <a:srgbClr val="001F5F"/>
                </a:solidFill>
                <a:latin typeface="Trebuchet MS"/>
                <a:cs typeface="Trebuchet MS"/>
              </a:rPr>
              <a:t>A  </a:t>
            </a: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s</a:t>
            </a:r>
            <a:r>
              <a:rPr sz="2000" spc="-85" dirty="0">
                <a:solidFill>
                  <a:srgbClr val="001F5F"/>
                </a:solidFill>
                <a:latin typeface="Trebuchet MS"/>
                <a:cs typeface="Trebuchet MS"/>
              </a:rPr>
              <a:t>p</a:t>
            </a:r>
            <a:r>
              <a:rPr sz="2000" spc="-65" dirty="0">
                <a:solidFill>
                  <a:srgbClr val="001F5F"/>
                </a:solidFill>
                <a:latin typeface="Trebuchet MS"/>
                <a:cs typeface="Trebuchet MS"/>
              </a:rPr>
              <a:t>er</a:t>
            </a:r>
            <a:r>
              <a:rPr sz="2000" spc="-110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2000" spc="-130" dirty="0">
                <a:solidFill>
                  <a:srgbClr val="001F5F"/>
                </a:solidFill>
                <a:latin typeface="Trebuchet MS"/>
                <a:cs typeface="Trebuchet MS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g</a:t>
            </a:r>
            <a:r>
              <a:rPr sz="2000" spc="25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000" spc="-90" dirty="0">
                <a:solidFill>
                  <a:srgbClr val="001F5F"/>
                </a:solidFill>
                <a:latin typeface="Trebuchet MS"/>
                <a:cs typeface="Trebuchet MS"/>
              </a:rPr>
              <a:t>n</a:t>
            </a:r>
            <a:r>
              <a:rPr sz="2000" spc="-170" dirty="0">
                <a:solidFill>
                  <a:srgbClr val="001F5F"/>
                </a:solidFill>
                <a:latin typeface="Trebuchet MS"/>
                <a:cs typeface="Trebuchet MS"/>
              </a:rPr>
              <a:t>ia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59829" y="3895090"/>
            <a:ext cx="15443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80" dirty="0">
                <a:solidFill>
                  <a:srgbClr val="001F5F"/>
                </a:solidFill>
                <a:latin typeface="Trebuchet MS"/>
                <a:cs typeface="Trebuchet MS"/>
              </a:rPr>
              <a:t>Type </a:t>
            </a:r>
            <a:r>
              <a:rPr sz="2000" spc="-10" dirty="0">
                <a:solidFill>
                  <a:srgbClr val="001F5F"/>
                </a:solidFill>
                <a:latin typeface="Trebuchet MS"/>
                <a:cs typeface="Trebuchet MS"/>
              </a:rPr>
              <a:t>B  </a:t>
            </a:r>
            <a:r>
              <a:rPr sz="2000" spc="-70" dirty="0">
                <a:solidFill>
                  <a:srgbClr val="001F5F"/>
                </a:solidFill>
                <a:latin typeface="Trebuchet MS"/>
                <a:cs typeface="Trebuchet MS"/>
              </a:rPr>
              <a:t>s</a:t>
            </a:r>
            <a:r>
              <a:rPr sz="2000" spc="-85" dirty="0">
                <a:solidFill>
                  <a:srgbClr val="001F5F"/>
                </a:solidFill>
                <a:latin typeface="Trebuchet MS"/>
                <a:cs typeface="Trebuchet MS"/>
              </a:rPr>
              <a:t>p</a:t>
            </a:r>
            <a:r>
              <a:rPr sz="2000" spc="-65" dirty="0">
                <a:solidFill>
                  <a:srgbClr val="001F5F"/>
                </a:solidFill>
                <a:latin typeface="Trebuchet MS"/>
                <a:cs typeface="Trebuchet MS"/>
              </a:rPr>
              <a:t>er</a:t>
            </a:r>
            <a:r>
              <a:rPr sz="2000" spc="-110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2000" spc="-130" dirty="0">
                <a:solidFill>
                  <a:srgbClr val="001F5F"/>
                </a:solidFill>
                <a:latin typeface="Trebuchet MS"/>
                <a:cs typeface="Trebuchet MS"/>
              </a:rPr>
              <a:t>t</a:t>
            </a:r>
            <a:r>
              <a:rPr sz="2000" spc="3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000" spc="-160" dirty="0">
                <a:solidFill>
                  <a:srgbClr val="001F5F"/>
                </a:solidFill>
                <a:latin typeface="Trebuchet MS"/>
                <a:cs typeface="Trebuchet MS"/>
              </a:rPr>
              <a:t>g</a:t>
            </a:r>
            <a:r>
              <a:rPr sz="2000" spc="25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000" spc="-90" dirty="0">
                <a:solidFill>
                  <a:srgbClr val="001F5F"/>
                </a:solidFill>
                <a:latin typeface="Trebuchet MS"/>
                <a:cs typeface="Trebuchet MS"/>
              </a:rPr>
              <a:t>n</a:t>
            </a:r>
            <a:r>
              <a:rPr sz="2000" spc="-130" dirty="0">
                <a:solidFill>
                  <a:srgbClr val="001F5F"/>
                </a:solidFill>
                <a:latin typeface="Trebuchet MS"/>
                <a:cs typeface="Trebuchet MS"/>
              </a:rPr>
              <a:t>i</a:t>
            </a:r>
            <a:r>
              <a:rPr sz="2000" spc="-200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39790" y="4508500"/>
            <a:ext cx="0" cy="360680"/>
          </a:xfrm>
          <a:custGeom>
            <a:avLst/>
            <a:gdLst/>
            <a:ahLst/>
            <a:cxnLst/>
            <a:rect l="l" t="t" r="r" b="b"/>
            <a:pathLst>
              <a:path h="360679">
                <a:moveTo>
                  <a:pt x="0" y="0"/>
                </a:moveTo>
                <a:lnTo>
                  <a:pt x="0" y="36068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08879" y="4903470"/>
            <a:ext cx="185801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85" dirty="0">
                <a:solidFill>
                  <a:srgbClr val="001F5F"/>
                </a:solidFill>
                <a:latin typeface="Trebuchet MS"/>
                <a:cs typeface="Trebuchet MS"/>
              </a:rPr>
              <a:t>Serve </a:t>
            </a:r>
            <a:r>
              <a:rPr sz="2000" spc="-120" dirty="0">
                <a:solidFill>
                  <a:srgbClr val="001F5F"/>
                </a:solidFill>
                <a:latin typeface="Trebuchet MS"/>
                <a:cs typeface="Trebuchet MS"/>
              </a:rPr>
              <a:t>as </a:t>
            </a:r>
            <a:r>
              <a:rPr sz="2000" spc="-105" dirty="0">
                <a:solidFill>
                  <a:srgbClr val="001F5F"/>
                </a:solidFill>
                <a:latin typeface="Trebuchet MS"/>
                <a:cs typeface="Trebuchet MS"/>
              </a:rPr>
              <a:t>stem </a:t>
            </a:r>
            <a:r>
              <a:rPr sz="2000" spc="-140" dirty="0">
                <a:solidFill>
                  <a:srgbClr val="001F5F"/>
                </a:solidFill>
                <a:latin typeface="Trebuchet MS"/>
                <a:cs typeface="Trebuchet MS"/>
              </a:rPr>
              <a:t>cell  </a:t>
            </a:r>
            <a:r>
              <a:rPr sz="2000" spc="25" dirty="0">
                <a:solidFill>
                  <a:srgbClr val="001F5F"/>
                </a:solidFill>
                <a:latin typeface="Trebuchet MS"/>
                <a:cs typeface="Trebuchet MS"/>
              </a:rPr>
              <a:t>Of</a:t>
            </a:r>
            <a:r>
              <a:rPr sz="2000" spc="-6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001F5F"/>
                </a:solidFill>
                <a:latin typeface="Trebuchet MS"/>
                <a:cs typeface="Trebuchet MS"/>
              </a:rPr>
              <a:t>Germinal</a:t>
            </a:r>
            <a:endParaRPr sz="2000">
              <a:latin typeface="Trebuchet MS"/>
              <a:cs typeface="Trebuchet MS"/>
            </a:endParaRPr>
          </a:p>
          <a:p>
            <a:pPr marL="927100" marR="43180">
              <a:lnSpc>
                <a:spcPct val="100000"/>
              </a:lnSpc>
            </a:pPr>
            <a:r>
              <a:rPr sz="2000" spc="-125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000" spc="-120" dirty="0">
                <a:solidFill>
                  <a:srgbClr val="001F5F"/>
                </a:solidFill>
                <a:latin typeface="Trebuchet MS"/>
                <a:cs typeface="Trebuchet MS"/>
              </a:rPr>
              <a:t>p</a:t>
            </a:r>
            <a:r>
              <a:rPr sz="2000" spc="-130" dirty="0">
                <a:solidFill>
                  <a:srgbClr val="001F5F"/>
                </a:solidFill>
                <a:latin typeface="Trebuchet MS"/>
                <a:cs typeface="Trebuchet MS"/>
              </a:rPr>
              <a:t>it</a:t>
            </a:r>
            <a:r>
              <a:rPr sz="2000" spc="-90" dirty="0">
                <a:solidFill>
                  <a:srgbClr val="001F5F"/>
                </a:solidFill>
                <a:latin typeface="Trebuchet MS"/>
                <a:cs typeface="Trebuchet MS"/>
              </a:rPr>
              <a:t>h</a:t>
            </a:r>
            <a:r>
              <a:rPr sz="2000" spc="-145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000" spc="-150" dirty="0">
                <a:solidFill>
                  <a:srgbClr val="001F5F"/>
                </a:solidFill>
                <a:latin typeface="Trebuchet MS"/>
                <a:cs typeface="Trebuchet MS"/>
              </a:rPr>
              <a:t>l</a:t>
            </a:r>
            <a:r>
              <a:rPr sz="2000" spc="-105" dirty="0">
                <a:solidFill>
                  <a:srgbClr val="001F5F"/>
                </a:solidFill>
                <a:latin typeface="Trebuchet MS"/>
                <a:cs typeface="Trebuchet MS"/>
              </a:rPr>
              <a:t>iu  </a:t>
            </a:r>
            <a:r>
              <a:rPr sz="2000" spc="-120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811769" y="4580890"/>
            <a:ext cx="2540" cy="360680"/>
          </a:xfrm>
          <a:custGeom>
            <a:avLst/>
            <a:gdLst/>
            <a:ahLst/>
            <a:cxnLst/>
            <a:rect l="l" t="t" r="r" b="b"/>
            <a:pathLst>
              <a:path w="2540" h="360679">
                <a:moveTo>
                  <a:pt x="0" y="0"/>
                </a:moveTo>
                <a:lnTo>
                  <a:pt x="2539" y="36068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48169" y="5012690"/>
            <a:ext cx="1799589" cy="1845310"/>
          </a:xfrm>
          <a:custGeom>
            <a:avLst/>
            <a:gdLst/>
            <a:ahLst/>
            <a:cxnLst/>
            <a:rect l="l" t="t" r="r" b="b"/>
            <a:pathLst>
              <a:path w="1799590" h="1845309">
                <a:moveTo>
                  <a:pt x="1799589" y="1845310"/>
                </a:moveTo>
                <a:lnTo>
                  <a:pt x="0" y="1845310"/>
                </a:lnTo>
                <a:lnTo>
                  <a:pt x="0" y="0"/>
                </a:lnTo>
                <a:lnTo>
                  <a:pt x="1799589" y="0"/>
                </a:lnTo>
                <a:lnTo>
                  <a:pt x="1799589" y="18453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025640" y="5046979"/>
            <a:ext cx="9328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Undergo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5508" y="5351779"/>
            <a:ext cx="1198907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5" dirty="0" err="1">
                <a:solidFill>
                  <a:srgbClr val="001F5F"/>
                </a:solidFill>
                <a:latin typeface="Trebuchet MS"/>
                <a:cs typeface="Trebuchet MS"/>
              </a:rPr>
              <a:t>matur</a:t>
            </a:r>
            <a:r>
              <a:rPr sz="2000" spc="-10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000" spc="-105" dirty="0" err="1">
                <a:solidFill>
                  <a:srgbClr val="001F5F"/>
                </a:solidFill>
                <a:latin typeface="Trebuchet MS"/>
                <a:cs typeface="Trebuchet MS"/>
              </a:rPr>
              <a:t>ation</a:t>
            </a:r>
            <a:r>
              <a:rPr sz="2000" spc="-105" dirty="0">
                <a:solidFill>
                  <a:srgbClr val="001F5F"/>
                </a:solidFill>
                <a:latin typeface="Trebuchet MS"/>
                <a:cs typeface="Trebuchet MS"/>
              </a:rPr>
              <a:t>  </a:t>
            </a:r>
            <a:r>
              <a:rPr sz="2000" spc="-50" dirty="0">
                <a:solidFill>
                  <a:srgbClr val="001F5F"/>
                </a:solidFill>
                <a:latin typeface="Trebuchet MS"/>
                <a:cs typeface="Trebuchet MS"/>
              </a:rPr>
              <a:t>to  </a:t>
            </a:r>
            <a:r>
              <a:rPr sz="2000" spc="-80" dirty="0">
                <a:solidFill>
                  <a:srgbClr val="001F5F"/>
                </a:solidFill>
                <a:latin typeface="Trebuchet MS"/>
                <a:cs typeface="Trebuchet MS"/>
              </a:rPr>
              <a:t>form  </a:t>
            </a:r>
            <a:r>
              <a:rPr sz="2000" spc="-110" dirty="0">
                <a:solidFill>
                  <a:srgbClr val="001F5F"/>
                </a:solidFill>
                <a:latin typeface="Trebuchet MS"/>
                <a:cs typeface="Trebuchet MS"/>
              </a:rPr>
              <a:t>p</a:t>
            </a:r>
            <a:r>
              <a:rPr sz="2000" spc="-60" dirty="0">
                <a:solidFill>
                  <a:srgbClr val="001F5F"/>
                </a:solidFill>
                <a:latin typeface="Trebuchet MS"/>
                <a:cs typeface="Trebuchet MS"/>
              </a:rPr>
              <a:t>ri</a:t>
            </a:r>
            <a:r>
              <a:rPr sz="2000" spc="-125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r>
              <a:rPr sz="2000" spc="-204" dirty="0">
                <a:solidFill>
                  <a:srgbClr val="001F5F"/>
                </a:solidFill>
                <a:latin typeface="Trebuchet MS"/>
                <a:cs typeface="Trebuchet MS"/>
              </a:rPr>
              <a:t>a</a:t>
            </a:r>
            <a:r>
              <a:rPr sz="2000" spc="10" dirty="0">
                <a:solidFill>
                  <a:srgbClr val="001F5F"/>
                </a:solidFill>
                <a:latin typeface="Trebuchet MS"/>
                <a:cs typeface="Trebuchet MS"/>
              </a:rPr>
              <a:t>r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127560" y="969069"/>
            <a:ext cx="4578350" cy="5718751"/>
            <a:chOff x="4127560" y="969070"/>
            <a:chExt cx="4578350" cy="5295900"/>
          </a:xfrm>
        </p:grpSpPr>
        <p:sp>
          <p:nvSpPr>
            <p:cNvPr id="8" name="object 8"/>
            <p:cNvSpPr/>
            <p:nvPr/>
          </p:nvSpPr>
          <p:spPr>
            <a:xfrm>
              <a:off x="8155940" y="5715000"/>
              <a:ext cx="549910" cy="549910"/>
            </a:xfrm>
            <a:custGeom>
              <a:avLst/>
              <a:gdLst/>
              <a:ahLst/>
              <a:cxnLst/>
              <a:rect l="l" t="t" r="r" b="b"/>
              <a:pathLst>
                <a:path w="549909" h="549910">
                  <a:moveTo>
                    <a:pt x="275589" y="0"/>
                  </a:moveTo>
                  <a:lnTo>
                    <a:pt x="224997" y="4306"/>
                  </a:lnTo>
                  <a:lnTo>
                    <a:pt x="177812" y="16766"/>
                  </a:lnTo>
                  <a:lnTo>
                    <a:pt x="134714" y="36688"/>
                  </a:lnTo>
                  <a:lnTo>
                    <a:pt x="96382" y="63385"/>
                  </a:lnTo>
                  <a:lnTo>
                    <a:pt x="63496" y="96164"/>
                  </a:lnTo>
                  <a:lnTo>
                    <a:pt x="36735" y="134337"/>
                  </a:lnTo>
                  <a:lnTo>
                    <a:pt x="16780" y="177214"/>
                  </a:lnTo>
                  <a:lnTo>
                    <a:pt x="4308" y="224105"/>
                  </a:lnTo>
                  <a:lnTo>
                    <a:pt x="0" y="274319"/>
                  </a:lnTo>
                  <a:lnTo>
                    <a:pt x="4308" y="324912"/>
                  </a:lnTo>
                  <a:lnTo>
                    <a:pt x="16780" y="372097"/>
                  </a:lnTo>
                  <a:lnTo>
                    <a:pt x="36735" y="415195"/>
                  </a:lnTo>
                  <a:lnTo>
                    <a:pt x="63496" y="453527"/>
                  </a:lnTo>
                  <a:lnTo>
                    <a:pt x="96382" y="486413"/>
                  </a:lnTo>
                  <a:lnTo>
                    <a:pt x="134714" y="513174"/>
                  </a:lnTo>
                  <a:lnTo>
                    <a:pt x="177812" y="533129"/>
                  </a:lnTo>
                  <a:lnTo>
                    <a:pt x="224997" y="545601"/>
                  </a:lnTo>
                  <a:lnTo>
                    <a:pt x="275589" y="549910"/>
                  </a:lnTo>
                  <a:lnTo>
                    <a:pt x="325804" y="545601"/>
                  </a:lnTo>
                  <a:lnTo>
                    <a:pt x="372695" y="533129"/>
                  </a:lnTo>
                  <a:lnTo>
                    <a:pt x="415572" y="513174"/>
                  </a:lnTo>
                  <a:lnTo>
                    <a:pt x="453745" y="486413"/>
                  </a:lnTo>
                  <a:lnTo>
                    <a:pt x="486524" y="453527"/>
                  </a:lnTo>
                  <a:lnTo>
                    <a:pt x="513221" y="415195"/>
                  </a:lnTo>
                  <a:lnTo>
                    <a:pt x="533143" y="372097"/>
                  </a:lnTo>
                  <a:lnTo>
                    <a:pt x="545603" y="324912"/>
                  </a:lnTo>
                  <a:lnTo>
                    <a:pt x="549909" y="274319"/>
                  </a:lnTo>
                  <a:lnTo>
                    <a:pt x="545603" y="224105"/>
                  </a:lnTo>
                  <a:lnTo>
                    <a:pt x="533143" y="177214"/>
                  </a:lnTo>
                  <a:lnTo>
                    <a:pt x="513221" y="134337"/>
                  </a:lnTo>
                  <a:lnTo>
                    <a:pt x="486524" y="96164"/>
                  </a:lnTo>
                  <a:lnTo>
                    <a:pt x="453745" y="63385"/>
                  </a:lnTo>
                  <a:lnTo>
                    <a:pt x="415572" y="36688"/>
                  </a:lnTo>
                  <a:lnTo>
                    <a:pt x="372695" y="16766"/>
                  </a:lnTo>
                  <a:lnTo>
                    <a:pt x="325804" y="4306"/>
                  </a:lnTo>
                  <a:lnTo>
                    <a:pt x="275589" y="0"/>
                  </a:lnTo>
                  <a:close/>
                </a:path>
              </a:pathLst>
            </a:custGeom>
            <a:solidFill>
              <a:srgbClr val="330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27560" y="969070"/>
              <a:ext cx="4321689" cy="47776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56789" y="170179"/>
            <a:ext cx="50342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4" dirty="0"/>
              <a:t>Primary</a:t>
            </a:r>
            <a:r>
              <a:rPr spc="-110" dirty="0"/>
              <a:t> </a:t>
            </a:r>
            <a:r>
              <a:rPr spc="-220" dirty="0"/>
              <a:t>spermatocyte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987550" y="4653279"/>
            <a:ext cx="127000" cy="721360"/>
            <a:chOff x="1987550" y="4653279"/>
            <a:chExt cx="127000" cy="721360"/>
          </a:xfrm>
        </p:grpSpPr>
        <p:sp>
          <p:nvSpPr>
            <p:cNvPr id="12" name="object 12"/>
            <p:cNvSpPr/>
            <p:nvPr/>
          </p:nvSpPr>
          <p:spPr>
            <a:xfrm>
              <a:off x="2051050" y="4653279"/>
              <a:ext cx="0" cy="601980"/>
            </a:xfrm>
            <a:custGeom>
              <a:avLst/>
              <a:gdLst/>
              <a:ahLst/>
              <a:cxnLst/>
              <a:rect l="l" t="t" r="r" b="b"/>
              <a:pathLst>
                <a:path h="601979">
                  <a:moveTo>
                    <a:pt x="0" y="0"/>
                  </a:moveTo>
                  <a:lnTo>
                    <a:pt x="0" y="601980"/>
                  </a:lnTo>
                </a:path>
              </a:pathLst>
            </a:custGeom>
            <a:ln w="27940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87550" y="5246369"/>
              <a:ext cx="127000" cy="1282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1756" y="1159509"/>
            <a:ext cx="3844290" cy="4931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00" marR="3048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572135" algn="l"/>
              </a:tabLst>
            </a:pPr>
            <a:r>
              <a:rPr sz="2400" spc="-85" dirty="0">
                <a:latin typeface="Trebuchet MS"/>
                <a:cs typeface="Trebuchet MS"/>
              </a:rPr>
              <a:t>These </a:t>
            </a:r>
            <a:r>
              <a:rPr sz="2400" spc="-130" dirty="0">
                <a:latin typeface="Trebuchet MS"/>
                <a:cs typeface="Trebuchet MS"/>
              </a:rPr>
              <a:t>are </a:t>
            </a:r>
            <a:r>
              <a:rPr sz="2400" spc="-140" dirty="0">
                <a:latin typeface="Trebuchet MS"/>
                <a:cs typeface="Trebuchet MS"/>
              </a:rPr>
              <a:t>largest </a:t>
            </a:r>
            <a:r>
              <a:rPr sz="2400" spc="-125" dirty="0">
                <a:latin typeface="Trebuchet MS"/>
                <a:cs typeface="Trebuchet MS"/>
              </a:rPr>
              <a:t>germ  </a:t>
            </a:r>
            <a:r>
              <a:rPr sz="2400" spc="-145" dirty="0">
                <a:latin typeface="Trebuchet MS"/>
                <a:cs typeface="Trebuchet MS"/>
              </a:rPr>
              <a:t>cells </a:t>
            </a:r>
            <a:r>
              <a:rPr sz="2400" spc="-120" dirty="0">
                <a:latin typeface="Trebuchet MS"/>
                <a:cs typeface="Trebuchet MS"/>
              </a:rPr>
              <a:t>occupying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150" dirty="0">
                <a:latin typeface="Trebuchet MS"/>
                <a:cs typeface="Trebuchet MS"/>
              </a:rPr>
              <a:t>middle  </a:t>
            </a:r>
            <a:r>
              <a:rPr sz="2400" spc="-100" dirty="0">
                <a:latin typeface="Trebuchet MS"/>
                <a:cs typeface="Trebuchet MS"/>
              </a:rPr>
              <a:t>region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14" dirty="0">
                <a:latin typeface="Trebuchet MS"/>
                <a:cs typeface="Trebuchet MS"/>
              </a:rPr>
              <a:t>seminiferous  </a:t>
            </a:r>
            <a:r>
              <a:rPr sz="2400" spc="-175" dirty="0">
                <a:latin typeface="Trebuchet MS"/>
                <a:cs typeface="Trebuchet MS"/>
              </a:rPr>
              <a:t>tubule.</a:t>
            </a:r>
            <a:endParaRPr sz="2400">
              <a:latin typeface="Trebuchet MS"/>
              <a:cs typeface="Trebuchet MS"/>
            </a:endParaRPr>
          </a:p>
          <a:p>
            <a:pPr marL="571500" marR="316865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572135" algn="l"/>
              </a:tabLst>
            </a:pPr>
            <a:r>
              <a:rPr sz="2400" spc="-90" dirty="0">
                <a:latin typeface="Trebuchet MS"/>
                <a:cs typeface="Trebuchet MS"/>
              </a:rPr>
              <a:t>They </a:t>
            </a:r>
            <a:r>
              <a:rPr sz="2400" spc="-165" dirty="0">
                <a:latin typeface="Trebuchet MS"/>
                <a:cs typeface="Trebuchet MS"/>
              </a:rPr>
              <a:t>have </a:t>
            </a:r>
            <a:r>
              <a:rPr sz="2400" spc="-155" dirty="0">
                <a:latin typeface="Trebuchet MS"/>
                <a:cs typeface="Trebuchet MS"/>
              </a:rPr>
              <a:t>large </a:t>
            </a:r>
            <a:r>
              <a:rPr sz="2400" spc="-125" dirty="0">
                <a:latin typeface="Trebuchet MS"/>
                <a:cs typeface="Trebuchet MS"/>
              </a:rPr>
              <a:t>nucleus  with </a:t>
            </a:r>
            <a:r>
              <a:rPr sz="2400" spc="-95" dirty="0">
                <a:latin typeface="Trebuchet MS"/>
                <a:cs typeface="Trebuchet MS"/>
              </a:rPr>
              <a:t>coarse </a:t>
            </a:r>
            <a:r>
              <a:rPr sz="2400" spc="-114" dirty="0">
                <a:latin typeface="Trebuchet MS"/>
                <a:cs typeface="Trebuchet MS"/>
              </a:rPr>
              <a:t>chromatin  </a:t>
            </a:r>
            <a:r>
              <a:rPr sz="2400" spc="-160" dirty="0">
                <a:latin typeface="Trebuchet MS"/>
                <a:cs typeface="Trebuchet MS"/>
              </a:rPr>
              <a:t>clumps.</a:t>
            </a:r>
            <a:endParaRPr sz="2400">
              <a:latin typeface="Trebuchet MS"/>
              <a:cs typeface="Trebuchet MS"/>
            </a:endParaRPr>
          </a:p>
          <a:p>
            <a:pPr marL="1005840" marR="259079" indent="-278130">
              <a:lnSpc>
                <a:spcPct val="120500"/>
              </a:lnSpc>
              <a:spcBef>
                <a:spcPts val="10"/>
              </a:spcBef>
            </a:pP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Primary </a:t>
            </a:r>
            <a:r>
              <a:rPr sz="2400" spc="-114" dirty="0">
                <a:solidFill>
                  <a:srgbClr val="001F5F"/>
                </a:solidFill>
                <a:latin typeface="Trebuchet MS"/>
                <a:cs typeface="Trebuchet MS"/>
              </a:rPr>
              <a:t>spermatocytes  </a:t>
            </a:r>
            <a:r>
              <a:rPr sz="2400" spc="-90" dirty="0">
                <a:solidFill>
                  <a:srgbClr val="001F5F"/>
                </a:solidFill>
                <a:latin typeface="Trebuchet MS"/>
                <a:cs typeface="Trebuchet MS"/>
              </a:rPr>
              <a:t>(I </a:t>
            </a:r>
            <a:r>
              <a:rPr sz="2400" spc="-85" dirty="0">
                <a:solidFill>
                  <a:srgbClr val="001F5F"/>
                </a:solidFill>
                <a:latin typeface="Trebuchet MS"/>
                <a:cs typeface="Trebuchet MS"/>
              </a:rPr>
              <a:t>Meiotic</a:t>
            </a:r>
            <a:r>
              <a:rPr sz="2400" spc="-2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division)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800">
              <a:latin typeface="Trebuchet MS"/>
              <a:cs typeface="Trebuchet MS"/>
            </a:endParaRPr>
          </a:p>
          <a:p>
            <a:pPr marL="60325" marR="293370" indent="-35560">
              <a:lnSpc>
                <a:spcPct val="100000"/>
              </a:lnSpc>
              <a:spcBef>
                <a:spcPts val="1905"/>
              </a:spcBef>
            </a:pPr>
            <a:r>
              <a:rPr sz="2400" spc="-100" dirty="0">
                <a:solidFill>
                  <a:srgbClr val="001F5F"/>
                </a:solidFill>
                <a:latin typeface="Trebuchet MS"/>
                <a:cs typeface="Trebuchet MS"/>
              </a:rPr>
              <a:t>condary </a:t>
            </a:r>
            <a:r>
              <a:rPr sz="2400" spc="-114" dirty="0">
                <a:solidFill>
                  <a:srgbClr val="001F5F"/>
                </a:solidFill>
                <a:latin typeface="Trebuchet MS"/>
                <a:cs typeface="Trebuchet MS"/>
              </a:rPr>
              <a:t>spermatocytes  </a:t>
            </a:r>
            <a:r>
              <a:rPr sz="2400" spc="-135" dirty="0">
                <a:solidFill>
                  <a:srgbClr val="001F5F"/>
                </a:solidFill>
                <a:latin typeface="Trebuchet MS"/>
                <a:cs typeface="Trebuchet MS"/>
              </a:rPr>
              <a:t>aploid </a:t>
            </a:r>
            <a:r>
              <a:rPr sz="2400" spc="-145" dirty="0">
                <a:solidFill>
                  <a:srgbClr val="001F5F"/>
                </a:solidFill>
                <a:latin typeface="Trebuchet MS"/>
                <a:cs typeface="Trebuchet MS"/>
              </a:rPr>
              <a:t>no. </a:t>
            </a: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of</a:t>
            </a:r>
            <a:r>
              <a:rPr sz="2400" spc="5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001F5F"/>
                </a:solidFill>
                <a:latin typeface="Trebuchet MS"/>
                <a:cs typeface="Trebuchet MS"/>
              </a:rPr>
              <a:t>chromosomes)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94410" y="302259"/>
            <a:ext cx="71259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265" dirty="0"/>
              <a:t>SECONDARY</a:t>
            </a:r>
            <a:r>
              <a:rPr sz="4000" spc="-150" dirty="0"/>
              <a:t> </a:t>
            </a:r>
            <a:r>
              <a:rPr sz="4000" spc="100" dirty="0"/>
              <a:t>SPERMATOCYTES</a:t>
            </a:r>
            <a:endParaRPr sz="4000"/>
          </a:p>
        </p:txBody>
      </p:sp>
      <p:sp>
        <p:nvSpPr>
          <p:cNvPr id="9" name="object 9"/>
          <p:cNvSpPr txBox="1"/>
          <p:nvPr/>
        </p:nvSpPr>
        <p:spPr>
          <a:xfrm>
            <a:off x="4794250" y="1192530"/>
            <a:ext cx="217804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40" dirty="0">
                <a:solidFill>
                  <a:srgbClr val="33003E"/>
                </a:solidFill>
                <a:latin typeface="UnDotum"/>
                <a:cs typeface="UnDotum"/>
              </a:rPr>
              <a:t></a:t>
            </a:r>
            <a:endParaRPr sz="1650">
              <a:latin typeface="UnDotum"/>
              <a:cs typeface="UnDotu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63490" y="1159509"/>
            <a:ext cx="3193415" cy="2005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 marR="178435" indent="8636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latin typeface="Trebuchet MS"/>
                <a:cs typeface="Trebuchet MS"/>
              </a:rPr>
              <a:t>Are </a:t>
            </a:r>
            <a:r>
              <a:rPr sz="2400" spc="-140" dirty="0">
                <a:latin typeface="Trebuchet MS"/>
                <a:cs typeface="Trebuchet MS"/>
              </a:rPr>
              <a:t>smaller </a:t>
            </a:r>
            <a:r>
              <a:rPr sz="2400" spc="-135" dirty="0">
                <a:latin typeface="Trebuchet MS"/>
                <a:cs typeface="Trebuchet MS"/>
              </a:rPr>
              <a:t>in </a:t>
            </a:r>
            <a:r>
              <a:rPr sz="2400" spc="-130" dirty="0">
                <a:latin typeface="Trebuchet MS"/>
                <a:cs typeface="Trebuchet MS"/>
              </a:rPr>
              <a:t>size </a:t>
            </a:r>
            <a:r>
              <a:rPr sz="2400" spc="-125" dirty="0">
                <a:latin typeface="Trebuchet MS"/>
                <a:cs typeface="Trebuchet MS"/>
              </a:rPr>
              <a:t>with  </a:t>
            </a:r>
            <a:r>
              <a:rPr sz="2400" spc="-114" dirty="0">
                <a:latin typeface="Trebuchet MS"/>
                <a:cs typeface="Trebuchet MS"/>
              </a:rPr>
              <a:t>their </a:t>
            </a:r>
            <a:r>
              <a:rPr sz="2400" spc="-145" dirty="0">
                <a:latin typeface="Trebuchet MS"/>
                <a:cs typeface="Trebuchet MS"/>
              </a:rPr>
              <a:t>nuclei </a:t>
            </a:r>
            <a:r>
              <a:rPr sz="2400" spc="-155" dirty="0">
                <a:latin typeface="Trebuchet MS"/>
                <a:cs typeface="Trebuchet MS"/>
              </a:rPr>
              <a:t>having </a:t>
            </a:r>
            <a:r>
              <a:rPr sz="2400" spc="-114" dirty="0">
                <a:latin typeface="Trebuchet MS"/>
                <a:cs typeface="Trebuchet MS"/>
              </a:rPr>
              <a:t>less  </a:t>
            </a:r>
            <a:r>
              <a:rPr sz="2400" spc="-120" dirty="0">
                <a:latin typeface="Trebuchet MS"/>
                <a:cs typeface="Trebuchet MS"/>
              </a:rPr>
              <a:t>dense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40" dirty="0">
                <a:latin typeface="Trebuchet MS"/>
                <a:cs typeface="Trebuchet MS"/>
              </a:rPr>
              <a:t>chromatin.</a:t>
            </a:r>
            <a:endParaRPr sz="2400">
              <a:latin typeface="Trebuchet MS"/>
              <a:cs typeface="Trebuchet MS"/>
            </a:endParaRPr>
          </a:p>
          <a:p>
            <a:pPr marL="411480" marR="5080" indent="-398780">
              <a:lnSpc>
                <a:spcPct val="120500"/>
              </a:lnSpc>
              <a:spcBef>
                <a:spcPts val="10"/>
              </a:spcBef>
            </a:pPr>
            <a:r>
              <a:rPr sz="2400" spc="-105" dirty="0">
                <a:solidFill>
                  <a:srgbClr val="001F5F"/>
                </a:solidFill>
                <a:latin typeface="Trebuchet MS"/>
                <a:cs typeface="Trebuchet MS"/>
              </a:rPr>
              <a:t>Secondary </a:t>
            </a:r>
            <a:r>
              <a:rPr sz="2400" spc="-114" dirty="0">
                <a:solidFill>
                  <a:srgbClr val="001F5F"/>
                </a:solidFill>
                <a:latin typeface="Trebuchet MS"/>
                <a:cs typeface="Trebuchet MS"/>
              </a:rPr>
              <a:t>spermatocytes  </a:t>
            </a:r>
            <a:r>
              <a:rPr sz="2400" spc="-85" dirty="0">
                <a:solidFill>
                  <a:srgbClr val="001F5F"/>
                </a:solidFill>
                <a:latin typeface="Trebuchet MS"/>
                <a:cs typeface="Trebuchet MS"/>
              </a:rPr>
              <a:t>(II Meiotic</a:t>
            </a:r>
            <a:r>
              <a:rPr sz="2400" spc="-3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division)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59450" y="4023359"/>
            <a:ext cx="1978660" cy="127508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indent="205740">
              <a:lnSpc>
                <a:spcPct val="100000"/>
              </a:lnSpc>
              <a:spcBef>
                <a:spcPts val="700"/>
              </a:spcBef>
            </a:pP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Spermatids</a:t>
            </a:r>
            <a:endParaRPr sz="2400">
              <a:latin typeface="Trebuchet MS"/>
              <a:cs typeface="Trebuchet MS"/>
            </a:endParaRPr>
          </a:p>
          <a:p>
            <a:pPr marL="107950" marR="5080" indent="-95250">
              <a:lnSpc>
                <a:spcPct val="100000"/>
              </a:lnSpc>
              <a:spcBef>
                <a:spcPts val="600"/>
              </a:spcBef>
            </a:pPr>
            <a:r>
              <a:rPr sz="2400" spc="-95" dirty="0">
                <a:solidFill>
                  <a:srgbClr val="001F5F"/>
                </a:solidFill>
                <a:latin typeface="Trebuchet MS"/>
                <a:cs typeface="Trebuchet MS"/>
              </a:rPr>
              <a:t>(Haploid </a:t>
            </a:r>
            <a:r>
              <a:rPr sz="2400" spc="-140" dirty="0">
                <a:solidFill>
                  <a:srgbClr val="001F5F"/>
                </a:solidFill>
                <a:latin typeface="Trebuchet MS"/>
                <a:cs typeface="Trebuchet MS"/>
              </a:rPr>
              <a:t>no.of  </a:t>
            </a:r>
            <a:r>
              <a:rPr sz="2400" spc="-135" dirty="0">
                <a:solidFill>
                  <a:srgbClr val="001F5F"/>
                </a:solidFill>
                <a:latin typeface="Trebuchet MS"/>
                <a:cs typeface="Trebuchet MS"/>
              </a:rPr>
              <a:t>c</a:t>
            </a:r>
            <a:r>
              <a:rPr sz="2400" spc="-55" dirty="0">
                <a:solidFill>
                  <a:srgbClr val="001F5F"/>
                </a:solidFill>
                <a:latin typeface="Trebuchet MS"/>
                <a:cs typeface="Trebuchet MS"/>
              </a:rPr>
              <a:t>h</a:t>
            </a:r>
            <a:r>
              <a:rPr sz="2400" spc="-50" dirty="0">
                <a:solidFill>
                  <a:srgbClr val="001F5F"/>
                </a:solidFill>
                <a:latin typeface="Trebuchet MS"/>
                <a:cs typeface="Trebuchet MS"/>
              </a:rPr>
              <a:t>r</a:t>
            </a:r>
            <a:r>
              <a:rPr sz="2400" spc="3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400" spc="-60" dirty="0">
                <a:solidFill>
                  <a:srgbClr val="001F5F"/>
                </a:solidFill>
                <a:latin typeface="Trebuchet MS"/>
                <a:cs typeface="Trebuchet MS"/>
              </a:rPr>
              <a:t>mo</a:t>
            </a:r>
            <a:r>
              <a:rPr sz="2400" spc="-45" dirty="0">
                <a:solidFill>
                  <a:srgbClr val="001F5F"/>
                </a:solidFill>
                <a:latin typeface="Trebuchet MS"/>
                <a:cs typeface="Trebuchet MS"/>
              </a:rPr>
              <a:t>s</a:t>
            </a:r>
            <a:r>
              <a:rPr sz="2400" spc="20" dirty="0">
                <a:solidFill>
                  <a:srgbClr val="001F5F"/>
                </a:solidFill>
                <a:latin typeface="Trebuchet MS"/>
                <a:cs typeface="Trebuchet MS"/>
              </a:rPr>
              <a:t>o</a:t>
            </a:r>
            <a:r>
              <a:rPr sz="2400" spc="-190" dirty="0">
                <a:solidFill>
                  <a:srgbClr val="001F5F"/>
                </a:solidFill>
                <a:latin typeface="Trebuchet MS"/>
                <a:cs typeface="Trebuchet MS"/>
              </a:rPr>
              <a:t>m</a:t>
            </a: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e</a:t>
            </a:r>
            <a:r>
              <a:rPr sz="2400" spc="-55" dirty="0">
                <a:solidFill>
                  <a:srgbClr val="001F5F"/>
                </a:solidFill>
                <a:latin typeface="Trebuchet MS"/>
                <a:cs typeface="Trebuchet MS"/>
              </a:rPr>
              <a:t>s</a:t>
            </a: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0090" y="1041460"/>
            <a:ext cx="4442339" cy="52106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523990" y="3199129"/>
            <a:ext cx="128270" cy="877569"/>
            <a:chOff x="6523990" y="3199129"/>
            <a:chExt cx="128270" cy="877569"/>
          </a:xfrm>
        </p:grpSpPr>
        <p:sp>
          <p:nvSpPr>
            <p:cNvPr id="14" name="object 14"/>
            <p:cNvSpPr/>
            <p:nvPr/>
          </p:nvSpPr>
          <p:spPr>
            <a:xfrm>
              <a:off x="6587490" y="3213099"/>
              <a:ext cx="1270" cy="744220"/>
            </a:xfrm>
            <a:custGeom>
              <a:avLst/>
              <a:gdLst/>
              <a:ahLst/>
              <a:cxnLst/>
              <a:rect l="l" t="t" r="r" b="b"/>
              <a:pathLst>
                <a:path w="1270" h="744220">
                  <a:moveTo>
                    <a:pt x="0" y="0"/>
                  </a:moveTo>
                  <a:lnTo>
                    <a:pt x="1269" y="744219"/>
                  </a:lnTo>
                </a:path>
              </a:pathLst>
            </a:custGeom>
            <a:ln w="27940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23990" y="3948429"/>
              <a:ext cx="128269" cy="1282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669493"/>
            <a:ext cx="14033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rlito"/>
                <a:cs typeface="Carlito"/>
              </a:rPr>
              <a:t>O</a:t>
            </a:r>
            <a:r>
              <a:rPr b="1" spc="-60" dirty="0">
                <a:latin typeface="Carlito"/>
                <a:cs typeface="Carlito"/>
              </a:rPr>
              <a:t>v</a:t>
            </a:r>
            <a:r>
              <a:rPr b="1" dirty="0">
                <a:latin typeface="Carlito"/>
                <a:cs typeface="Carlito"/>
              </a:rPr>
              <a:t>a</a:t>
            </a:r>
            <a:r>
              <a:rPr b="1" spc="10" dirty="0">
                <a:latin typeface="Carlito"/>
                <a:cs typeface="Carlito"/>
              </a:rPr>
              <a:t>r</a:t>
            </a:r>
            <a:r>
              <a:rPr b="1" dirty="0">
                <a:latin typeface="Carlito"/>
                <a:cs typeface="Carlito"/>
              </a:rPr>
              <a:t>y</a:t>
            </a:r>
          </a:p>
        </p:txBody>
      </p:sp>
      <p:sp>
        <p:nvSpPr>
          <p:cNvPr id="3" name="object 3"/>
          <p:cNvSpPr/>
          <p:nvPr/>
        </p:nvSpPr>
        <p:spPr>
          <a:xfrm>
            <a:off x="3505200" y="228600"/>
            <a:ext cx="5638800" cy="6440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" y="1393951"/>
            <a:ext cx="3100705" cy="46596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469900" marR="5080" indent="-457200">
              <a:lnSpc>
                <a:spcPts val="3460"/>
              </a:lnSpc>
              <a:spcBef>
                <a:spcPts val="535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spc="-15" dirty="0">
                <a:latin typeface="Carlito"/>
                <a:cs typeface="Carlito"/>
              </a:rPr>
              <a:t>Cortex: </a:t>
            </a:r>
            <a:r>
              <a:rPr sz="3200" spc="-10" dirty="0">
                <a:latin typeface="Carlito"/>
                <a:cs typeface="Carlito"/>
              </a:rPr>
              <a:t>outer  </a:t>
            </a:r>
            <a:r>
              <a:rPr sz="3200" spc="-5" dirty="0">
                <a:latin typeface="Carlito"/>
                <a:cs typeface="Carlito"/>
              </a:rPr>
              <a:t>part </a:t>
            </a:r>
            <a:r>
              <a:rPr sz="3200" spc="-10" dirty="0">
                <a:latin typeface="Carlito"/>
                <a:cs typeface="Carlito"/>
              </a:rPr>
              <a:t>consists</a:t>
            </a:r>
            <a:r>
              <a:rPr sz="3200" spc="-60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of:</a:t>
            </a:r>
            <a:endParaRPr sz="3200">
              <a:latin typeface="Carlito"/>
              <a:cs typeface="Carlito"/>
            </a:endParaRPr>
          </a:p>
          <a:p>
            <a:pPr marL="469900" marR="555625" indent="-457200">
              <a:lnSpc>
                <a:spcPct val="90000"/>
              </a:lnSpc>
              <a:spcBef>
                <a:spcPts val="710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spc="-10" dirty="0">
                <a:latin typeface="Carlito"/>
                <a:cs typeface="Carlito"/>
              </a:rPr>
              <a:t>Stroma:  connective  </a:t>
            </a:r>
            <a:r>
              <a:rPr sz="3200" spc="-5" dirty="0">
                <a:latin typeface="Carlito"/>
                <a:cs typeface="Carlito"/>
              </a:rPr>
              <a:t>tissue </a:t>
            </a:r>
            <a:r>
              <a:rPr sz="3200" dirty="0">
                <a:latin typeface="Carlito"/>
                <a:cs typeface="Carlito"/>
              </a:rPr>
              <a:t>&amp;  </a:t>
            </a:r>
            <a:r>
              <a:rPr sz="3200" spc="-15" dirty="0">
                <a:latin typeface="Carlito"/>
                <a:cs typeface="Carlito"/>
              </a:rPr>
              <a:t>stromal</a:t>
            </a:r>
            <a:r>
              <a:rPr sz="3200" spc="-7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cells</a:t>
            </a:r>
            <a:endParaRPr sz="3200">
              <a:latin typeface="Carlito"/>
              <a:cs typeface="Carlito"/>
            </a:endParaRPr>
          </a:p>
          <a:p>
            <a:pPr marL="469900" marR="62865" indent="-457200">
              <a:lnSpc>
                <a:spcPct val="90000"/>
              </a:lnSpc>
              <a:spcBef>
                <a:spcPts val="770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spc="-20" dirty="0">
                <a:latin typeface="Carlito"/>
                <a:cs typeface="Carlito"/>
              </a:rPr>
              <a:t>Paranchyma:  </a:t>
            </a:r>
            <a:r>
              <a:rPr sz="3200" spc="-25" dirty="0">
                <a:latin typeface="Carlito"/>
                <a:cs typeface="Carlito"/>
              </a:rPr>
              <a:t>different  </a:t>
            </a:r>
            <a:r>
              <a:rPr sz="3200" spc="-5" dirty="0">
                <a:latin typeface="Carlito"/>
                <a:cs typeface="Carlito"/>
              </a:rPr>
              <a:t>phases of  </a:t>
            </a:r>
            <a:r>
              <a:rPr sz="3200" spc="-10" dirty="0">
                <a:latin typeface="Carlito"/>
                <a:cs typeface="Carlito"/>
              </a:rPr>
              <a:t>ovarian</a:t>
            </a:r>
            <a:r>
              <a:rPr sz="3200" spc="-30" dirty="0">
                <a:latin typeface="Carlito"/>
                <a:cs typeface="Carlito"/>
              </a:rPr>
              <a:t> </a:t>
            </a:r>
            <a:r>
              <a:rPr sz="3200" spc="-15" dirty="0">
                <a:latin typeface="Carlito"/>
                <a:cs typeface="Carlito"/>
              </a:rPr>
              <a:t>follicles</a:t>
            </a:r>
            <a:endParaRPr sz="3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43529" y="241300"/>
            <a:ext cx="31464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0" dirty="0"/>
              <a:t>S</a:t>
            </a:r>
            <a:r>
              <a:rPr spc="-215" dirty="0"/>
              <a:t>P</a:t>
            </a:r>
            <a:r>
              <a:rPr spc="-160" dirty="0"/>
              <a:t>E</a:t>
            </a:r>
            <a:r>
              <a:rPr spc="204" dirty="0"/>
              <a:t>RM</a:t>
            </a:r>
            <a:r>
              <a:rPr spc="335" dirty="0"/>
              <a:t>A</a:t>
            </a:r>
            <a:r>
              <a:rPr spc="105" dirty="0"/>
              <a:t>T</a:t>
            </a:r>
            <a:r>
              <a:rPr spc="125" dirty="0"/>
              <a:t>IDS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4959" y="942340"/>
            <a:ext cx="3516629" cy="4352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38862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90" dirty="0">
                <a:latin typeface="Trebuchet MS"/>
                <a:cs typeface="Trebuchet MS"/>
              </a:rPr>
              <a:t>They </a:t>
            </a:r>
            <a:r>
              <a:rPr sz="2400" spc="-135" dirty="0">
                <a:latin typeface="Trebuchet MS"/>
                <a:cs typeface="Trebuchet MS"/>
              </a:rPr>
              <a:t>are </a:t>
            </a:r>
            <a:r>
              <a:rPr sz="2400" spc="-130" dirty="0">
                <a:latin typeface="Trebuchet MS"/>
                <a:cs typeface="Trebuchet MS"/>
              </a:rPr>
              <a:t>much </a:t>
            </a:r>
            <a:r>
              <a:rPr sz="2400" spc="-135" dirty="0">
                <a:latin typeface="Trebuchet MS"/>
                <a:cs typeface="Trebuchet MS"/>
              </a:rPr>
              <a:t>smaller 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70" dirty="0">
                <a:latin typeface="Trebuchet MS"/>
                <a:cs typeface="Trebuchet MS"/>
              </a:rPr>
              <a:t>lie </a:t>
            </a:r>
            <a:r>
              <a:rPr sz="2400" spc="-135" dirty="0">
                <a:latin typeface="Trebuchet MS"/>
                <a:cs typeface="Trebuchet MS"/>
              </a:rPr>
              <a:t>in </a:t>
            </a:r>
            <a:r>
              <a:rPr sz="2400" spc="-75" dirty="0">
                <a:latin typeface="Trebuchet MS"/>
                <a:cs typeface="Trebuchet MS"/>
              </a:rPr>
              <a:t>groups </a:t>
            </a:r>
            <a:r>
              <a:rPr sz="2400" spc="-135" dirty="0">
                <a:latin typeface="Trebuchet MS"/>
                <a:cs typeface="Trebuchet MS"/>
              </a:rPr>
              <a:t>in  </a:t>
            </a:r>
            <a:r>
              <a:rPr sz="2400" spc="-95" dirty="0">
                <a:latin typeface="Trebuchet MS"/>
                <a:cs typeface="Trebuchet MS"/>
              </a:rPr>
              <a:t>sertoli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spc="-180" dirty="0">
                <a:latin typeface="Trebuchet MS"/>
                <a:cs typeface="Trebuchet MS"/>
              </a:rPr>
              <a:t>cells.</a:t>
            </a:r>
            <a:endParaRPr sz="2400">
              <a:latin typeface="Trebuchet MS"/>
              <a:cs typeface="Trebuchet MS"/>
            </a:endParaRPr>
          </a:p>
          <a:p>
            <a:pPr marL="297815" marR="31115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5" dirty="0">
                <a:latin typeface="Trebuchet MS"/>
                <a:cs typeface="Trebuchet MS"/>
              </a:rPr>
              <a:t>With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114" dirty="0">
                <a:latin typeface="Trebuchet MS"/>
                <a:cs typeface="Trebuchet MS"/>
              </a:rPr>
              <a:t>formation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20" dirty="0">
                <a:latin typeface="Trebuchet MS"/>
                <a:cs typeface="Trebuchet MS"/>
              </a:rPr>
              <a:t>spermatids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130" dirty="0">
                <a:latin typeface="Trebuchet MS"/>
                <a:cs typeface="Trebuchet MS"/>
              </a:rPr>
              <a:t>first </a:t>
            </a:r>
            <a:r>
              <a:rPr sz="2400" spc="-140" dirty="0">
                <a:latin typeface="Trebuchet MS"/>
                <a:cs typeface="Trebuchet MS"/>
              </a:rPr>
              <a:t>phase 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14" dirty="0">
                <a:latin typeface="Trebuchet MS"/>
                <a:cs typeface="Trebuchet MS"/>
              </a:rPr>
              <a:t>spermatogenesis </a:t>
            </a:r>
            <a:r>
              <a:rPr sz="2400" spc="-225" dirty="0">
                <a:latin typeface="Trebuchet MS"/>
                <a:cs typeface="Trebuchet MS"/>
              </a:rPr>
              <a:t>i.e  </a:t>
            </a:r>
            <a:r>
              <a:rPr sz="2400" spc="-114" dirty="0">
                <a:latin typeface="Trebuchet MS"/>
                <a:cs typeface="Trebuchet MS"/>
              </a:rPr>
              <a:t>spermatocytogenesis </a:t>
            </a:r>
            <a:r>
              <a:rPr sz="2400" spc="-110" dirty="0">
                <a:latin typeface="Trebuchet MS"/>
                <a:cs typeface="Trebuchet MS"/>
              </a:rPr>
              <a:t>is  </a:t>
            </a:r>
            <a:r>
              <a:rPr sz="2400" spc="-155" dirty="0">
                <a:latin typeface="Trebuchet MS"/>
                <a:cs typeface="Trebuchet MS"/>
              </a:rPr>
              <a:t>completed.</a:t>
            </a:r>
            <a:endParaRPr sz="2400">
              <a:latin typeface="Trebuchet MS"/>
              <a:cs typeface="Trebuchet MS"/>
            </a:endParaRPr>
          </a:p>
          <a:p>
            <a:pPr marL="298450" indent="-298450">
              <a:lnSpc>
                <a:spcPct val="100000"/>
              </a:lnSpc>
              <a:spcBef>
                <a:spcPts val="59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70" dirty="0">
                <a:solidFill>
                  <a:srgbClr val="001F5F"/>
                </a:solidFill>
                <a:latin typeface="Trebuchet MS"/>
                <a:cs typeface="Trebuchet MS"/>
              </a:rPr>
              <a:t>II </a:t>
            </a:r>
            <a:r>
              <a:rPr sz="2400" spc="-140" dirty="0">
                <a:solidFill>
                  <a:srgbClr val="001F5F"/>
                </a:solidFill>
                <a:latin typeface="Trebuchet MS"/>
                <a:cs typeface="Trebuchet MS"/>
              </a:rPr>
              <a:t>Phase</a:t>
            </a:r>
            <a:r>
              <a:rPr sz="2400" spc="-1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(Spermiogenesis):</a:t>
            </a:r>
            <a:endParaRPr sz="2400">
              <a:latin typeface="Trebuchet MS"/>
              <a:cs typeface="Trebuchet MS"/>
            </a:endParaRPr>
          </a:p>
          <a:p>
            <a:pPr marL="833119" marR="813435" indent="248920">
              <a:lnSpc>
                <a:spcPct val="120800"/>
              </a:lnSpc>
            </a:pP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Spermatids  </a:t>
            </a:r>
            <a:r>
              <a:rPr sz="2400" spc="35" dirty="0">
                <a:solidFill>
                  <a:srgbClr val="001F5F"/>
                </a:solidFill>
                <a:latin typeface="Trebuchet MS"/>
                <a:cs typeface="Trebuchet MS"/>
              </a:rPr>
              <a:t>(Non </a:t>
            </a:r>
            <a:r>
              <a:rPr sz="2400" spc="315" dirty="0">
                <a:solidFill>
                  <a:srgbClr val="001F5F"/>
                </a:solidFill>
                <a:latin typeface="Trebuchet MS"/>
                <a:cs typeface="Trebuchet MS"/>
              </a:rPr>
              <a:t>–</a:t>
            </a:r>
            <a:r>
              <a:rPr sz="2400" spc="-20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motile)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580" y="5711190"/>
            <a:ext cx="2496185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>
              <a:lnSpc>
                <a:spcPct val="120800"/>
              </a:lnSpc>
              <a:spcBef>
                <a:spcPts val="100"/>
              </a:spcBef>
            </a:pP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Motile </a:t>
            </a: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spermatozoa  </a:t>
            </a: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(By</a:t>
            </a:r>
            <a:r>
              <a:rPr sz="2400" spc="-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spermiogenesis)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15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01220" y="1112580"/>
            <a:ext cx="4489329" cy="52640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059939" y="5285740"/>
            <a:ext cx="128270" cy="591820"/>
            <a:chOff x="2059939" y="5285740"/>
            <a:chExt cx="128270" cy="591820"/>
          </a:xfrm>
        </p:grpSpPr>
        <p:sp>
          <p:nvSpPr>
            <p:cNvPr id="14" name="object 14"/>
            <p:cNvSpPr/>
            <p:nvPr/>
          </p:nvSpPr>
          <p:spPr>
            <a:xfrm>
              <a:off x="2123439" y="5299710"/>
              <a:ext cx="1270" cy="458470"/>
            </a:xfrm>
            <a:custGeom>
              <a:avLst/>
              <a:gdLst/>
              <a:ahLst/>
              <a:cxnLst/>
              <a:rect l="l" t="t" r="r" b="b"/>
              <a:pathLst>
                <a:path w="1269" h="458470">
                  <a:moveTo>
                    <a:pt x="0" y="0"/>
                  </a:moveTo>
                  <a:lnTo>
                    <a:pt x="1270" y="458469"/>
                  </a:lnTo>
                </a:path>
              </a:pathLst>
            </a:custGeom>
            <a:ln w="27940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59939" y="5749290"/>
              <a:ext cx="128270" cy="1282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4" name="object 4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9480" y="13969"/>
            <a:ext cx="6844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5" dirty="0">
                <a:solidFill>
                  <a:srgbClr val="FF0000"/>
                </a:solidFill>
              </a:rPr>
              <a:t>Spermatogenic </a:t>
            </a:r>
            <a:r>
              <a:rPr sz="2400" spc="-65" dirty="0">
                <a:solidFill>
                  <a:srgbClr val="FF0000"/>
                </a:solidFill>
              </a:rPr>
              <a:t>Cells </a:t>
            </a:r>
            <a:r>
              <a:rPr sz="2400" spc="-135" dirty="0">
                <a:solidFill>
                  <a:srgbClr val="FF0000"/>
                </a:solidFill>
              </a:rPr>
              <a:t>in </a:t>
            </a:r>
            <a:r>
              <a:rPr sz="2400" spc="-160" dirty="0">
                <a:solidFill>
                  <a:srgbClr val="FF0000"/>
                </a:solidFill>
              </a:rPr>
              <a:t>different </a:t>
            </a:r>
            <a:r>
              <a:rPr sz="2400" spc="-140" dirty="0">
                <a:solidFill>
                  <a:srgbClr val="FF0000"/>
                </a:solidFill>
              </a:rPr>
              <a:t>Stages </a:t>
            </a:r>
            <a:r>
              <a:rPr sz="2400" spc="-130" dirty="0">
                <a:solidFill>
                  <a:srgbClr val="FF0000"/>
                </a:solidFill>
              </a:rPr>
              <a:t>of</a:t>
            </a:r>
            <a:r>
              <a:rPr sz="2400" spc="280" dirty="0">
                <a:solidFill>
                  <a:srgbClr val="FF0000"/>
                </a:solidFill>
              </a:rPr>
              <a:t> </a:t>
            </a:r>
            <a:r>
              <a:rPr sz="2400" spc="-130" dirty="0">
                <a:solidFill>
                  <a:srgbClr val="FF0000"/>
                </a:solidFill>
              </a:rPr>
              <a:t>development</a:t>
            </a:r>
            <a:endParaRPr sz="2400"/>
          </a:p>
        </p:txBody>
      </p:sp>
      <p:grpSp>
        <p:nvGrpSpPr>
          <p:cNvPr id="8" name="object 8"/>
          <p:cNvGrpSpPr/>
          <p:nvPr/>
        </p:nvGrpSpPr>
        <p:grpSpPr>
          <a:xfrm>
            <a:off x="966787" y="1126489"/>
            <a:ext cx="6628130" cy="4751070"/>
            <a:chOff x="966787" y="1126489"/>
            <a:chExt cx="6628130" cy="4751070"/>
          </a:xfrm>
        </p:grpSpPr>
        <p:sp>
          <p:nvSpPr>
            <p:cNvPr id="9" name="object 9"/>
            <p:cNvSpPr/>
            <p:nvPr/>
          </p:nvSpPr>
          <p:spPr>
            <a:xfrm>
              <a:off x="1332229" y="1126489"/>
              <a:ext cx="6262370" cy="47510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1550" y="1414779"/>
              <a:ext cx="864869" cy="576580"/>
            </a:xfrm>
            <a:custGeom>
              <a:avLst/>
              <a:gdLst/>
              <a:ahLst/>
              <a:cxnLst/>
              <a:rect l="l" t="t" r="r" b="b"/>
              <a:pathLst>
                <a:path w="864869" h="576580">
                  <a:moveTo>
                    <a:pt x="0" y="0"/>
                  </a:moveTo>
                  <a:lnTo>
                    <a:pt x="864869" y="576580"/>
                  </a:lnTo>
                </a:path>
              </a:pathLst>
            </a:custGeom>
            <a:ln w="93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6540" y="1126490"/>
            <a:ext cx="1066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spematids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9310" y="1413510"/>
            <a:ext cx="1870710" cy="3096260"/>
          </a:xfrm>
          <a:custGeom>
            <a:avLst/>
            <a:gdLst/>
            <a:ahLst/>
            <a:cxnLst/>
            <a:rect l="l" t="t" r="r" b="b"/>
            <a:pathLst>
              <a:path w="1870710" h="3096260">
                <a:moveTo>
                  <a:pt x="0" y="0"/>
                </a:moveTo>
                <a:lnTo>
                  <a:pt x="646430" y="1512569"/>
                </a:lnTo>
              </a:path>
              <a:path w="1870710" h="3096260">
                <a:moveTo>
                  <a:pt x="71120" y="0"/>
                </a:moveTo>
                <a:lnTo>
                  <a:pt x="1150620" y="1799589"/>
                </a:lnTo>
              </a:path>
              <a:path w="1870710" h="3096260">
                <a:moveTo>
                  <a:pt x="142240" y="2664460"/>
                </a:moveTo>
                <a:lnTo>
                  <a:pt x="1870710" y="2663190"/>
                </a:lnTo>
              </a:path>
              <a:path w="1870710" h="3096260">
                <a:moveTo>
                  <a:pt x="1438910" y="3096260"/>
                </a:moveTo>
                <a:lnTo>
                  <a:pt x="142240" y="266319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3370" y="3558540"/>
            <a:ext cx="8483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pimary 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5" dirty="0">
                <a:latin typeface="Arial"/>
                <a:cs typeface="Arial"/>
              </a:rPr>
              <a:t>p</a:t>
            </a:r>
            <a:r>
              <a:rPr sz="1800" spc="-5" dirty="0">
                <a:latin typeface="Arial"/>
                <a:cs typeface="Arial"/>
              </a:rPr>
              <a:t>erm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20469" y="4107179"/>
            <a:ext cx="12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o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0469" y="4381500"/>
            <a:ext cx="1276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  y  t  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67400" y="1485900"/>
            <a:ext cx="2160270" cy="3671570"/>
          </a:xfrm>
          <a:custGeom>
            <a:avLst/>
            <a:gdLst/>
            <a:ahLst/>
            <a:cxnLst/>
            <a:rect l="l" t="t" r="r" b="b"/>
            <a:pathLst>
              <a:path w="2160270" h="3671570">
                <a:moveTo>
                  <a:pt x="144779" y="3166110"/>
                </a:moveTo>
                <a:lnTo>
                  <a:pt x="2160270" y="0"/>
                </a:lnTo>
              </a:path>
              <a:path w="2160270" h="3671570">
                <a:moveTo>
                  <a:pt x="0" y="3671570"/>
                </a:moveTo>
                <a:lnTo>
                  <a:pt x="216027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602218" y="889000"/>
            <a:ext cx="11563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con</a:t>
            </a:r>
            <a:r>
              <a:rPr sz="1800" spc="-15" dirty="0">
                <a:latin typeface="Arial"/>
                <a:cs typeface="Arial"/>
              </a:rPr>
              <a:t>d</a:t>
            </a:r>
            <a:r>
              <a:rPr sz="1800" spc="-5" dirty="0">
                <a:latin typeface="Arial"/>
                <a:cs typeface="Arial"/>
              </a:rPr>
              <a:t>ary  </a:t>
            </a:r>
            <a:r>
              <a:rPr sz="1800" dirty="0">
                <a:latin typeface="Arial"/>
                <a:cs typeface="Arial"/>
              </a:rPr>
              <a:t>s</a:t>
            </a:r>
            <a:r>
              <a:rPr sz="1800" spc="-15" dirty="0">
                <a:latin typeface="Arial"/>
                <a:cs typeface="Arial"/>
              </a:rPr>
              <a:t>p</a:t>
            </a:r>
            <a:r>
              <a:rPr sz="1800" spc="-5" dirty="0">
                <a:latin typeface="Arial"/>
                <a:cs typeface="Arial"/>
              </a:rPr>
              <a:t>ermatoc</a:t>
            </a:r>
            <a:endParaRPr sz="1800" dirty="0">
              <a:latin typeface="Arial"/>
              <a:cs typeface="Arial"/>
            </a:endParaRPr>
          </a:p>
          <a:p>
            <a:pPr marL="927100" marR="5080" algn="r">
              <a:lnSpc>
                <a:spcPct val="100000"/>
              </a:lnSpc>
            </a:pPr>
            <a:r>
              <a:rPr sz="1800" spc="-35" dirty="0">
                <a:latin typeface="Arial"/>
                <a:cs typeface="Arial"/>
              </a:rPr>
              <a:t>y</a:t>
            </a:r>
            <a:r>
              <a:rPr sz="1800" dirty="0">
                <a:latin typeface="Arial"/>
                <a:cs typeface="Arial"/>
              </a:rPr>
              <a:t>t  e</a:t>
            </a:r>
          </a:p>
        </p:txBody>
      </p:sp>
      <p:sp>
        <p:nvSpPr>
          <p:cNvPr id="18" name="object 18"/>
          <p:cNvSpPr/>
          <p:nvPr/>
        </p:nvSpPr>
        <p:spPr>
          <a:xfrm>
            <a:off x="6445250" y="3717290"/>
            <a:ext cx="1295400" cy="718820"/>
          </a:xfrm>
          <a:custGeom>
            <a:avLst/>
            <a:gdLst/>
            <a:ahLst/>
            <a:cxnLst/>
            <a:rect l="l" t="t" r="r" b="b"/>
            <a:pathLst>
              <a:path w="1295400" h="718820">
                <a:moveTo>
                  <a:pt x="0" y="575310"/>
                </a:moveTo>
                <a:lnTo>
                  <a:pt x="1295400" y="1270"/>
                </a:lnTo>
              </a:path>
              <a:path w="1295400" h="718820">
                <a:moveTo>
                  <a:pt x="718820" y="718820"/>
                </a:moveTo>
                <a:lnTo>
                  <a:pt x="129540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713980" y="3460750"/>
            <a:ext cx="634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serto</a:t>
            </a:r>
            <a:r>
              <a:rPr sz="1800" spc="-10" dirty="0">
                <a:latin typeface="Arial"/>
                <a:cs typeface="Arial"/>
              </a:rPr>
              <a:t>l</a:t>
            </a:r>
            <a:r>
              <a:rPr sz="1800" dirty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05520" y="3722368"/>
            <a:ext cx="153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  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628380" y="4283709"/>
            <a:ext cx="76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l  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28380" y="4832350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81910" y="170179"/>
            <a:ext cx="42411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0" dirty="0"/>
              <a:t>GENITAL</a:t>
            </a:r>
            <a:r>
              <a:rPr spc="-180" dirty="0"/>
              <a:t> </a:t>
            </a:r>
            <a:r>
              <a:rPr spc="270" dirty="0"/>
              <a:t>DUCTS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8620" y="1159509"/>
            <a:ext cx="3041650" cy="2523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778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25" dirty="0">
                <a:latin typeface="Trebuchet MS"/>
                <a:cs typeface="Trebuchet MS"/>
              </a:rPr>
              <a:t>Genital </a:t>
            </a:r>
            <a:r>
              <a:rPr sz="2400" spc="-114" dirty="0">
                <a:latin typeface="Trebuchet MS"/>
                <a:cs typeface="Trebuchet MS"/>
              </a:rPr>
              <a:t>ducts </a:t>
            </a:r>
            <a:r>
              <a:rPr sz="2400" spc="-110" dirty="0">
                <a:latin typeface="Trebuchet MS"/>
                <a:cs typeface="Trebuchet MS"/>
              </a:rPr>
              <a:t>conduct  </a:t>
            </a:r>
            <a:r>
              <a:rPr sz="2400" spc="-90" dirty="0">
                <a:latin typeface="Trebuchet MS"/>
                <a:cs typeface="Trebuchet MS"/>
              </a:rPr>
              <a:t>sperms </a:t>
            </a:r>
            <a:r>
              <a:rPr sz="2400" spc="-60" dirty="0">
                <a:latin typeface="Trebuchet MS"/>
                <a:cs typeface="Trebuchet MS"/>
              </a:rPr>
              <a:t>to</a:t>
            </a:r>
            <a:r>
              <a:rPr sz="2400" spc="-50" dirty="0">
                <a:latin typeface="Trebuchet MS"/>
                <a:cs typeface="Trebuchet MS"/>
              </a:rPr>
              <a:t> </a:t>
            </a:r>
            <a:r>
              <a:rPr sz="2400" spc="-140" dirty="0">
                <a:latin typeface="Trebuchet MS"/>
                <a:cs typeface="Trebuchet MS"/>
              </a:rPr>
              <a:t>urethra.</a:t>
            </a:r>
            <a:endParaRPr sz="2400">
              <a:latin typeface="Trebuchet MS"/>
              <a:cs typeface="Trebuchet MS"/>
            </a:endParaRPr>
          </a:p>
          <a:p>
            <a:pPr marL="29845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90" dirty="0">
                <a:latin typeface="Trebuchet MS"/>
                <a:cs typeface="Trebuchet MS"/>
              </a:rPr>
              <a:t>They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are</a:t>
            </a:r>
            <a:endParaRPr sz="2400">
              <a:latin typeface="Trebuchet MS"/>
              <a:cs typeface="Trebuchet MS"/>
            </a:endParaRPr>
          </a:p>
          <a:p>
            <a:pPr marL="285115" indent="-260350">
              <a:lnSpc>
                <a:spcPct val="100000"/>
              </a:lnSpc>
              <a:spcBef>
                <a:spcPts val="600"/>
              </a:spcBef>
              <a:buAutoNum type="romanUcParenR"/>
              <a:tabLst>
                <a:tab pos="285750" algn="l"/>
              </a:tabLst>
            </a:pPr>
            <a:r>
              <a:rPr sz="2400" spc="-130" dirty="0">
                <a:latin typeface="Trebuchet MS"/>
                <a:cs typeface="Trebuchet MS"/>
              </a:rPr>
              <a:t>Epididymis</a:t>
            </a:r>
            <a:endParaRPr sz="2400">
              <a:latin typeface="Trebuchet MS"/>
              <a:cs typeface="Trebuchet MS"/>
            </a:endParaRPr>
          </a:p>
          <a:p>
            <a:pPr marL="361315" indent="-336550">
              <a:lnSpc>
                <a:spcPct val="100000"/>
              </a:lnSpc>
              <a:spcBef>
                <a:spcPts val="590"/>
              </a:spcBef>
              <a:buAutoNum type="romanUcParenR"/>
              <a:tabLst>
                <a:tab pos="361950" algn="l"/>
              </a:tabLst>
            </a:pPr>
            <a:r>
              <a:rPr sz="2400" spc="-40" dirty="0">
                <a:latin typeface="Trebuchet MS"/>
                <a:cs typeface="Trebuchet MS"/>
              </a:rPr>
              <a:t>Ductus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deferens</a:t>
            </a:r>
            <a:endParaRPr sz="2400">
              <a:latin typeface="Trebuchet MS"/>
              <a:cs typeface="Trebuchet MS"/>
            </a:endParaRPr>
          </a:p>
          <a:p>
            <a:pPr marL="437515" indent="-412750">
              <a:lnSpc>
                <a:spcPct val="100000"/>
              </a:lnSpc>
              <a:spcBef>
                <a:spcPts val="600"/>
              </a:spcBef>
              <a:buAutoNum type="romanUcParenR"/>
              <a:tabLst>
                <a:tab pos="438150" algn="l"/>
              </a:tabLst>
            </a:pPr>
            <a:r>
              <a:rPr sz="2400" spc="-150" dirty="0">
                <a:latin typeface="Trebuchet MS"/>
                <a:cs typeface="Trebuchet MS"/>
              </a:rPr>
              <a:t>Ejaculatory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duct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18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79860" y="1112580"/>
            <a:ext cx="5064639" cy="5281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7626" y="0"/>
            <a:ext cx="4465955" cy="6858000"/>
            <a:chOff x="47626" y="0"/>
            <a:chExt cx="4465955" cy="6858000"/>
          </a:xfrm>
        </p:grpSpPr>
        <p:sp>
          <p:nvSpPr>
            <p:cNvPr id="4" name="object 4"/>
            <p:cNvSpPr/>
            <p:nvPr/>
          </p:nvSpPr>
          <p:spPr>
            <a:xfrm>
              <a:off x="762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57146">
              <a:solidFill>
                <a:srgbClr val="ABA8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310" y="1184970"/>
              <a:ext cx="4418209" cy="54062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58570" y="835660"/>
              <a:ext cx="576580" cy="1369060"/>
            </a:xfrm>
            <a:custGeom>
              <a:avLst/>
              <a:gdLst/>
              <a:ahLst/>
              <a:cxnLst/>
              <a:rect l="l" t="t" r="r" b="b"/>
              <a:pathLst>
                <a:path w="576580" h="1369060">
                  <a:moveTo>
                    <a:pt x="576580" y="1369060"/>
                  </a:moveTo>
                  <a:lnTo>
                    <a:pt x="0" y="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8" name="object 8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76600" y="241300"/>
            <a:ext cx="28790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EPIDIDYMIS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07890" y="1087120"/>
            <a:ext cx="3874770" cy="4718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63881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240" dirty="0">
                <a:latin typeface="Trebuchet MS"/>
                <a:cs typeface="Trebuchet MS"/>
              </a:rPr>
              <a:t>a </a:t>
            </a:r>
            <a:r>
              <a:rPr sz="2400" spc="-130" dirty="0">
                <a:latin typeface="Trebuchet MS"/>
                <a:cs typeface="Trebuchet MS"/>
              </a:rPr>
              <a:t>comma </a:t>
            </a:r>
            <a:r>
              <a:rPr sz="2400" spc="-135" dirty="0">
                <a:latin typeface="Trebuchet MS"/>
                <a:cs typeface="Trebuchet MS"/>
              </a:rPr>
              <a:t>shaped  </a:t>
            </a:r>
            <a:r>
              <a:rPr sz="2400" spc="-95" dirty="0">
                <a:latin typeface="Trebuchet MS"/>
                <a:cs typeface="Trebuchet MS"/>
              </a:rPr>
              <a:t>structure </a:t>
            </a:r>
            <a:r>
              <a:rPr sz="2400" spc="-40" dirty="0">
                <a:latin typeface="Trebuchet MS"/>
                <a:cs typeface="Trebuchet MS"/>
              </a:rPr>
              <a:t>on </a:t>
            </a:r>
            <a:r>
              <a:rPr sz="2400" spc="-145" dirty="0">
                <a:latin typeface="Trebuchet MS"/>
                <a:cs typeface="Trebuchet MS"/>
              </a:rPr>
              <a:t>the  </a:t>
            </a:r>
            <a:r>
              <a:rPr sz="2400" spc="-114" dirty="0">
                <a:latin typeface="Trebuchet MS"/>
                <a:cs typeface="Trebuchet MS"/>
              </a:rPr>
              <a:t>posterolateral </a:t>
            </a:r>
            <a:r>
              <a:rPr sz="2400" spc="-150" dirty="0">
                <a:latin typeface="Trebuchet MS"/>
                <a:cs typeface="Trebuchet MS"/>
              </a:rPr>
              <a:t>aspect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55" dirty="0">
                <a:latin typeface="Trebuchet MS"/>
                <a:cs typeface="Trebuchet MS"/>
              </a:rPr>
              <a:t>testes.</a:t>
            </a:r>
            <a:endParaRPr sz="2400">
              <a:latin typeface="Trebuchet MS"/>
              <a:cs typeface="Trebuchet MS"/>
            </a:endParaRPr>
          </a:p>
          <a:p>
            <a:pPr marL="298450" marR="339090" indent="-273050" algn="just">
              <a:lnSpc>
                <a:spcPct val="100000"/>
              </a:lnSpc>
              <a:spcBef>
                <a:spcPts val="59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6m </a:t>
            </a:r>
            <a:r>
              <a:rPr sz="2400" spc="-165" dirty="0">
                <a:latin typeface="Trebuchet MS"/>
                <a:cs typeface="Trebuchet MS"/>
              </a:rPr>
              <a:t>long, </a:t>
            </a:r>
            <a:r>
              <a:rPr sz="2400" spc="-150" dirty="0">
                <a:latin typeface="Trebuchet MS"/>
                <a:cs typeface="Trebuchet MS"/>
              </a:rPr>
              <a:t>highly </a:t>
            </a:r>
            <a:r>
              <a:rPr sz="2400" spc="-125" dirty="0">
                <a:latin typeface="Trebuchet MS"/>
                <a:cs typeface="Trebuchet MS"/>
              </a:rPr>
              <a:t>coiled 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95" dirty="0">
                <a:latin typeface="Trebuchet MS"/>
                <a:cs typeface="Trebuchet MS"/>
              </a:rPr>
              <a:t>supported </a:t>
            </a:r>
            <a:r>
              <a:rPr sz="2400" spc="-140" dirty="0">
                <a:latin typeface="Trebuchet MS"/>
                <a:cs typeface="Trebuchet MS"/>
              </a:rPr>
              <a:t>by </a:t>
            </a:r>
            <a:r>
              <a:rPr sz="2400" spc="-135" dirty="0">
                <a:latin typeface="Trebuchet MS"/>
                <a:cs typeface="Trebuchet MS"/>
              </a:rPr>
              <a:t>vascular  </a:t>
            </a:r>
            <a:r>
              <a:rPr sz="2400" spc="-125" dirty="0">
                <a:latin typeface="Trebuchet MS"/>
                <a:cs typeface="Trebuchet MS"/>
              </a:rPr>
              <a:t>connective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tissue.</a:t>
            </a:r>
            <a:endParaRPr sz="2400">
              <a:latin typeface="Trebuchet MS"/>
              <a:cs typeface="Trebuchet MS"/>
            </a:endParaRPr>
          </a:p>
          <a:p>
            <a:pPr marL="298450" marR="1778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50" dirty="0">
                <a:latin typeface="Trebuchet MS"/>
                <a:cs typeface="Trebuchet MS"/>
              </a:rPr>
              <a:t>lined </a:t>
            </a:r>
            <a:r>
              <a:rPr sz="2400" spc="-135" dirty="0">
                <a:latin typeface="Trebuchet MS"/>
                <a:cs typeface="Trebuchet MS"/>
              </a:rPr>
              <a:t>by </a:t>
            </a:r>
            <a:r>
              <a:rPr sz="2400" spc="-130" dirty="0">
                <a:latin typeface="Trebuchet MS"/>
                <a:cs typeface="Trebuchet MS"/>
              </a:rPr>
              <a:t>pseudostratified  </a:t>
            </a:r>
            <a:r>
              <a:rPr sz="2400" spc="-114" dirty="0">
                <a:latin typeface="Trebuchet MS"/>
                <a:cs typeface="Trebuchet MS"/>
              </a:rPr>
              <a:t>columnar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70" dirty="0">
                <a:latin typeface="Trebuchet MS"/>
                <a:cs typeface="Trebuchet MS"/>
              </a:rPr>
              <a:t>epithelium.</a:t>
            </a:r>
            <a:endParaRPr sz="2400">
              <a:latin typeface="Trebuchet MS"/>
              <a:cs typeface="Trebuchet MS"/>
            </a:endParaRPr>
          </a:p>
          <a:p>
            <a:pPr marL="298450" marR="361315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85" dirty="0">
                <a:latin typeface="Trebuchet MS"/>
                <a:cs typeface="Trebuchet MS"/>
              </a:rPr>
              <a:t>consists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60" dirty="0">
                <a:latin typeface="Trebuchet MS"/>
                <a:cs typeface="Trebuchet MS"/>
              </a:rPr>
              <a:t>two </a:t>
            </a:r>
            <a:r>
              <a:rPr sz="2400" spc="-125" dirty="0">
                <a:latin typeface="Trebuchet MS"/>
                <a:cs typeface="Trebuchet MS"/>
              </a:rPr>
              <a:t>types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45" dirty="0">
                <a:latin typeface="Trebuchet MS"/>
                <a:cs typeface="Trebuchet MS"/>
              </a:rPr>
              <a:t>cells</a:t>
            </a:r>
            <a:endParaRPr sz="2400">
              <a:latin typeface="Trebuchet MS"/>
              <a:cs typeface="Trebuchet MS"/>
            </a:endParaRPr>
          </a:p>
          <a:p>
            <a:pPr marL="25400">
              <a:lnSpc>
                <a:spcPct val="100000"/>
              </a:lnSpc>
              <a:spcBef>
                <a:spcPts val="600"/>
              </a:spcBef>
            </a:pPr>
            <a:r>
              <a:rPr sz="2400" spc="-90" dirty="0">
                <a:latin typeface="Trebuchet MS"/>
                <a:cs typeface="Trebuchet MS"/>
              </a:rPr>
              <a:t>I) </a:t>
            </a:r>
            <a:r>
              <a:rPr sz="2400" spc="-140" dirty="0">
                <a:latin typeface="Trebuchet MS"/>
                <a:cs typeface="Trebuchet MS"/>
              </a:rPr>
              <a:t>Tall </a:t>
            </a:r>
            <a:r>
              <a:rPr sz="2400" spc="-114" dirty="0">
                <a:latin typeface="Trebuchet MS"/>
                <a:cs typeface="Trebuchet MS"/>
              </a:rPr>
              <a:t>columnar </a:t>
            </a:r>
            <a:r>
              <a:rPr sz="2400" spc="-130" dirty="0">
                <a:latin typeface="Trebuchet MS"/>
                <a:cs typeface="Trebuchet MS"/>
              </a:rPr>
              <a:t>principle</a:t>
            </a:r>
            <a:r>
              <a:rPr sz="2400" spc="9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cells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0590" y="5855970"/>
            <a:ext cx="2296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85" dirty="0">
                <a:latin typeface="Trebuchet MS"/>
                <a:cs typeface="Trebuchet MS"/>
              </a:rPr>
              <a:t>II) </a:t>
            </a:r>
            <a:r>
              <a:rPr sz="2400" spc="-165" dirty="0">
                <a:latin typeface="Trebuchet MS"/>
                <a:cs typeface="Trebuchet MS"/>
              </a:rPr>
              <a:t>Small </a:t>
            </a:r>
            <a:r>
              <a:rPr sz="2400" spc="-175" dirty="0">
                <a:latin typeface="Trebuchet MS"/>
                <a:cs typeface="Trebuchet MS"/>
              </a:rPr>
              <a:t>basal</a:t>
            </a:r>
            <a:r>
              <a:rPr sz="2400" spc="60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cells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19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-37083" y="510540"/>
            <a:ext cx="2170681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10" dirty="0" err="1">
                <a:latin typeface="Trebuchet MS"/>
                <a:cs typeface="Trebuchet MS"/>
              </a:rPr>
              <a:t>epididysmu</a:t>
            </a:r>
            <a:r>
              <a:rPr sz="2000" spc="-110" dirty="0" err="1">
                <a:latin typeface="Trebuchet MS"/>
                <a:cs typeface="Trebuchet MS"/>
              </a:rPr>
              <a:t>s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1305" cy="4806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5" dirty="0">
                <a:latin typeface="Arial"/>
                <a:cs typeface="Arial"/>
              </a:rPr>
              <a:t>3</a:t>
            </a:r>
            <a:r>
              <a:rPr sz="1800" spc="-5" dirty="0">
                <a:latin typeface="Arial"/>
                <a:cs typeface="Arial"/>
              </a:rPr>
              <a:t>1</a:t>
            </a:r>
            <a:r>
              <a:rPr sz="1800" spc="-15" dirty="0">
                <a:latin typeface="Arial"/>
                <a:cs typeface="Arial"/>
              </a:rPr>
              <a:t>-</a:t>
            </a:r>
            <a:r>
              <a:rPr sz="180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52936" y="812439"/>
            <a:ext cx="257175" cy="710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5"/>
              </a:lnSpc>
            </a:pPr>
            <a:r>
              <a:rPr sz="1800" dirty="0"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27800"/>
              </a:lnSpc>
              <a:spcBef>
                <a:spcPts val="545"/>
              </a:spcBef>
            </a:pPr>
            <a:r>
              <a:rPr sz="1800" dirty="0">
                <a:latin typeface="Arial"/>
                <a:cs typeface="Arial"/>
              </a:rPr>
              <a:t>-  2</a:t>
            </a:r>
            <a:endParaRPr sz="1800">
              <a:latin typeface="Arial"/>
              <a:cs typeface="Arial"/>
            </a:endParaRPr>
          </a:p>
          <a:p>
            <a:pPr marL="635">
              <a:lnSpc>
                <a:spcPts val="409"/>
              </a:lnSpc>
            </a:pPr>
            <a:r>
              <a:rPr sz="180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 marL="1270">
              <a:lnSpc>
                <a:spcPts val="1000"/>
              </a:lnSpc>
            </a:pPr>
            <a:r>
              <a:rPr sz="180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">
              <a:lnSpc>
                <a:spcPts val="1580"/>
              </a:lnSpc>
            </a:pPr>
            <a:r>
              <a:rPr sz="1800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6" name="object 6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336290" y="96520"/>
            <a:ext cx="28784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0" dirty="0"/>
              <a:t>E</a:t>
            </a:r>
            <a:r>
              <a:rPr spc="-229" dirty="0"/>
              <a:t>P</a:t>
            </a:r>
            <a:r>
              <a:rPr spc="-114" dirty="0"/>
              <a:t>I</a:t>
            </a:r>
            <a:r>
              <a:rPr spc="295" dirty="0"/>
              <a:t>DID</a:t>
            </a:r>
            <a:r>
              <a:rPr spc="340" dirty="0"/>
              <a:t>Y</a:t>
            </a:r>
            <a:r>
              <a:rPr spc="310" dirty="0"/>
              <a:t>M</a:t>
            </a:r>
            <a:r>
              <a:rPr spc="-114" dirty="0"/>
              <a:t>IS</a:t>
            </a:r>
          </a:p>
        </p:txBody>
      </p:sp>
      <p:sp>
        <p:nvSpPr>
          <p:cNvPr id="10" name="object 10"/>
          <p:cNvSpPr/>
          <p:nvPr/>
        </p:nvSpPr>
        <p:spPr>
          <a:xfrm>
            <a:off x="311210" y="824290"/>
            <a:ext cx="8292979" cy="3914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26" y="1303020"/>
            <a:ext cx="67119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latin typeface="Trebuchet MS"/>
                <a:cs typeface="Trebuchet MS"/>
              </a:rPr>
              <a:t>s</a:t>
            </a:r>
            <a:r>
              <a:rPr sz="2000" b="1" dirty="0">
                <a:latin typeface="Trebuchet MS"/>
                <a:cs typeface="Trebuchet MS"/>
              </a:rPr>
              <a:t>p</a:t>
            </a:r>
            <a:r>
              <a:rPr sz="2000" b="1" spc="-55" dirty="0">
                <a:latin typeface="Trebuchet MS"/>
                <a:cs typeface="Trebuchet MS"/>
              </a:rPr>
              <a:t>e</a:t>
            </a:r>
            <a:r>
              <a:rPr sz="2000" b="1" spc="40" dirty="0">
                <a:latin typeface="Trebuchet MS"/>
                <a:cs typeface="Trebuchet MS"/>
              </a:rPr>
              <a:t>r</a:t>
            </a:r>
            <a:r>
              <a:rPr sz="2000" b="1" spc="195" dirty="0">
                <a:latin typeface="Trebuchet MS"/>
                <a:cs typeface="Trebuchet MS"/>
              </a:rPr>
              <a:t>m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58569" y="2923539"/>
            <a:ext cx="5834380" cy="1225550"/>
          </a:xfrm>
          <a:custGeom>
            <a:avLst/>
            <a:gdLst/>
            <a:ahLst/>
            <a:cxnLst/>
            <a:rect l="l" t="t" r="r" b="b"/>
            <a:pathLst>
              <a:path w="5834380" h="1225550">
                <a:moveTo>
                  <a:pt x="4465320" y="434339"/>
                </a:moveTo>
                <a:lnTo>
                  <a:pt x="5689600" y="360680"/>
                </a:lnTo>
              </a:path>
              <a:path w="5834380" h="1225550">
                <a:moveTo>
                  <a:pt x="289560" y="73660"/>
                </a:moveTo>
                <a:lnTo>
                  <a:pt x="1369060" y="0"/>
                </a:lnTo>
              </a:path>
              <a:path w="5834380" h="1225550">
                <a:moveTo>
                  <a:pt x="648969" y="1009650"/>
                </a:moveTo>
                <a:lnTo>
                  <a:pt x="0" y="1225550"/>
                </a:lnTo>
              </a:path>
              <a:path w="5834380" h="1225550">
                <a:moveTo>
                  <a:pt x="4969509" y="1225550"/>
                </a:moveTo>
                <a:lnTo>
                  <a:pt x="5834380" y="84963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-6933" y="2670809"/>
            <a:ext cx="62547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>
              <a:lnSpc>
                <a:spcPct val="100000"/>
              </a:lnSpc>
              <a:spcBef>
                <a:spcPts val="100"/>
              </a:spcBef>
            </a:pPr>
            <a:r>
              <a:rPr lang="en-US" sz="2000" spc="-105" dirty="0">
                <a:latin typeface="Trebuchet MS"/>
                <a:cs typeface="Trebuchet MS"/>
              </a:rPr>
              <a:t>pri</a:t>
            </a:r>
            <a:r>
              <a:rPr sz="2000" spc="-105" dirty="0">
                <a:latin typeface="Trebuchet MS"/>
                <a:cs typeface="Trebuchet MS"/>
              </a:rPr>
              <a:t>nc</a:t>
            </a:r>
            <a:r>
              <a:rPr sz="2000" spc="-90" dirty="0">
                <a:latin typeface="Trebuchet MS"/>
                <a:cs typeface="Trebuchet MS"/>
              </a:rPr>
              <a:t>i</a:t>
            </a:r>
            <a:r>
              <a:rPr sz="2000" spc="-160" dirty="0">
                <a:latin typeface="Trebuchet MS"/>
                <a:cs typeface="Trebuchet MS"/>
              </a:rPr>
              <a:t>p</a:t>
            </a:r>
            <a:r>
              <a:rPr sz="2000" spc="-130" dirty="0">
                <a:latin typeface="Trebuchet MS"/>
                <a:cs typeface="Trebuchet MS"/>
              </a:rPr>
              <a:t>le </a:t>
            </a:r>
            <a:r>
              <a:rPr lang="en-US" sz="2000" spc="-130" dirty="0">
                <a:latin typeface="Trebuchet MS"/>
                <a:cs typeface="Trebuchet MS"/>
              </a:rPr>
              <a:t> </a:t>
            </a:r>
            <a:r>
              <a:rPr lang="en-US" sz="2000" spc="-130" dirty="0" err="1">
                <a:latin typeface="Trebuchet MS"/>
                <a:cs typeface="Trebuchet MS"/>
              </a:rPr>
              <a:t>cel</a:t>
            </a:r>
            <a:r>
              <a:rPr sz="2000" spc="-130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ls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46" y="4110990"/>
            <a:ext cx="467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5" dirty="0">
                <a:latin typeface="Trebuchet MS"/>
                <a:cs typeface="Trebuchet MS"/>
              </a:rPr>
              <a:t>c</a:t>
            </a:r>
            <a:r>
              <a:rPr sz="2000" spc="-185" dirty="0">
                <a:latin typeface="Trebuchet MS"/>
                <a:cs typeface="Trebuchet MS"/>
              </a:rPr>
              <a:t>e</a:t>
            </a:r>
            <a:r>
              <a:rPr sz="2000" spc="-90" dirty="0">
                <a:latin typeface="Trebuchet MS"/>
                <a:cs typeface="Trebuchet MS"/>
              </a:rPr>
              <a:t>l</a:t>
            </a:r>
            <a:r>
              <a:rPr sz="2000" spc="-105" dirty="0">
                <a:latin typeface="Trebuchet MS"/>
                <a:cs typeface="Trebuchet MS"/>
              </a:rPr>
              <a:t>ls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62370" y="2957829"/>
            <a:ext cx="1708785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38735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latin typeface="Trebuchet MS"/>
                <a:cs typeface="Trebuchet MS"/>
              </a:rPr>
              <a:t>Pseu</a:t>
            </a:r>
            <a:r>
              <a:rPr sz="2000" spc="-40" dirty="0">
                <a:latin typeface="Trebuchet MS"/>
                <a:cs typeface="Trebuchet MS"/>
              </a:rPr>
              <a:t>do</a:t>
            </a:r>
            <a:r>
              <a:rPr sz="2000" spc="-90" dirty="0">
                <a:latin typeface="Trebuchet MS"/>
                <a:cs typeface="Trebuchet MS"/>
              </a:rPr>
              <a:t>s</a:t>
            </a:r>
            <a:r>
              <a:rPr sz="2000" spc="-85" dirty="0">
                <a:latin typeface="Trebuchet MS"/>
                <a:cs typeface="Trebuchet MS"/>
              </a:rPr>
              <a:t>tr</a:t>
            </a:r>
            <a:r>
              <a:rPr sz="2000" spc="-105" dirty="0">
                <a:latin typeface="Trebuchet MS"/>
                <a:cs typeface="Trebuchet MS"/>
              </a:rPr>
              <a:t>a</a:t>
            </a:r>
            <a:r>
              <a:rPr sz="2000" spc="-130" dirty="0">
                <a:latin typeface="Trebuchet MS"/>
                <a:cs typeface="Trebuchet MS"/>
              </a:rPr>
              <a:t>t</a:t>
            </a:r>
            <a:r>
              <a:rPr sz="2000" spc="-170" dirty="0">
                <a:latin typeface="Trebuchet MS"/>
                <a:cs typeface="Trebuchet MS"/>
              </a:rPr>
              <a:t>i</a:t>
            </a:r>
            <a:r>
              <a:rPr sz="2000" spc="-204" dirty="0">
                <a:latin typeface="Trebuchet MS"/>
                <a:cs typeface="Trebuchet MS"/>
              </a:rPr>
              <a:t>f</a:t>
            </a:r>
            <a:r>
              <a:rPr sz="2000" spc="-110" dirty="0">
                <a:latin typeface="Trebuchet MS"/>
                <a:cs typeface="Trebuchet MS"/>
              </a:rPr>
              <a:t>ied  </a:t>
            </a:r>
            <a:r>
              <a:rPr sz="2000" spc="-125" dirty="0">
                <a:latin typeface="Trebuchet MS"/>
                <a:cs typeface="Trebuchet MS"/>
              </a:rPr>
              <a:t>epithelium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2000" spc="-55" dirty="0">
                <a:latin typeface="Trebuchet MS"/>
                <a:cs typeface="Trebuchet MS"/>
              </a:rPr>
              <a:t>Smooth</a:t>
            </a:r>
            <a:r>
              <a:rPr sz="2000" spc="-135" dirty="0">
                <a:latin typeface="Trebuchet MS"/>
                <a:cs typeface="Trebuchet MS"/>
              </a:rPr>
              <a:t> </a:t>
            </a:r>
            <a:r>
              <a:rPr sz="2000" spc="-100" dirty="0">
                <a:latin typeface="Trebuchet MS"/>
                <a:cs typeface="Trebuchet MS"/>
              </a:rPr>
              <a:t>muscles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07539" y="835660"/>
            <a:ext cx="576580" cy="360680"/>
          </a:xfrm>
          <a:custGeom>
            <a:avLst/>
            <a:gdLst/>
            <a:ahLst/>
            <a:cxnLst/>
            <a:rect l="l" t="t" r="r" b="b"/>
            <a:pathLst>
              <a:path w="576580" h="360680">
                <a:moveTo>
                  <a:pt x="576580" y="360679"/>
                </a:moveTo>
                <a:lnTo>
                  <a:pt x="0" y="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7160" y="510540"/>
            <a:ext cx="10979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Trebuchet MS"/>
                <a:cs typeface="Trebuchet MS"/>
              </a:rPr>
              <a:t>S</a:t>
            </a:r>
            <a:r>
              <a:rPr sz="2000" spc="-130" dirty="0">
                <a:latin typeface="Trebuchet MS"/>
                <a:cs typeface="Trebuchet MS"/>
              </a:rPr>
              <a:t>t</a:t>
            </a:r>
            <a:r>
              <a:rPr sz="2000" spc="-55" dirty="0">
                <a:latin typeface="Trebuchet MS"/>
                <a:cs typeface="Trebuchet MS"/>
              </a:rPr>
              <a:t>ereo</a:t>
            </a:r>
            <a:r>
              <a:rPr sz="2000" spc="-125" dirty="0">
                <a:latin typeface="Trebuchet MS"/>
                <a:cs typeface="Trebuchet MS"/>
              </a:rPr>
              <a:t>c</a:t>
            </a:r>
            <a:r>
              <a:rPr sz="2000" spc="-130" dirty="0">
                <a:latin typeface="Trebuchet MS"/>
                <a:cs typeface="Trebuchet MS"/>
              </a:rPr>
              <a:t>i</a:t>
            </a:r>
            <a:r>
              <a:rPr sz="2000" spc="-170" dirty="0">
                <a:latin typeface="Trebuchet MS"/>
                <a:cs typeface="Trebuchet MS"/>
              </a:rPr>
              <a:t>lia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-77469" y="4871720"/>
            <a:ext cx="30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UnDotum"/>
                <a:cs typeface="UnDotum"/>
              </a:rPr>
              <a:t></a:t>
            </a:r>
            <a:endParaRPr sz="2400">
              <a:latin typeface="UnDotum"/>
              <a:cs typeface="UnDot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2019" y="4903470"/>
            <a:ext cx="8260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40" dirty="0">
                <a:latin typeface="Trebuchet MS"/>
                <a:cs typeface="Trebuchet MS"/>
              </a:rPr>
              <a:t>Tall </a:t>
            </a:r>
            <a:r>
              <a:rPr sz="2400" spc="-114" dirty="0">
                <a:latin typeface="Trebuchet MS"/>
                <a:cs typeface="Trebuchet MS"/>
              </a:rPr>
              <a:t>columnar </a:t>
            </a:r>
            <a:r>
              <a:rPr sz="2400" spc="-130" dirty="0">
                <a:latin typeface="Trebuchet MS"/>
                <a:cs typeface="Trebuchet MS"/>
              </a:rPr>
              <a:t>principle </a:t>
            </a:r>
            <a:r>
              <a:rPr sz="2400" spc="-145" dirty="0">
                <a:latin typeface="Trebuchet MS"/>
                <a:cs typeface="Trebuchet MS"/>
              </a:rPr>
              <a:t>cells </a:t>
            </a:r>
            <a:r>
              <a:rPr sz="2400" spc="-135" dirty="0">
                <a:latin typeface="Trebuchet MS"/>
                <a:cs typeface="Trebuchet MS"/>
              </a:rPr>
              <a:t>bear </a:t>
            </a:r>
            <a:r>
              <a:rPr sz="2400" spc="-125" dirty="0">
                <a:latin typeface="Trebuchet MS"/>
                <a:cs typeface="Trebuchet MS"/>
              </a:rPr>
              <a:t>microvilli </a:t>
            </a:r>
            <a:r>
              <a:rPr sz="2400" spc="-170" dirty="0">
                <a:latin typeface="Trebuchet MS"/>
                <a:cs typeface="Trebuchet MS"/>
              </a:rPr>
              <a:t>called </a:t>
            </a:r>
            <a:r>
              <a:rPr sz="2400" spc="-125" dirty="0">
                <a:latin typeface="Trebuchet MS"/>
                <a:cs typeface="Trebuchet MS"/>
              </a:rPr>
              <a:t>stereocilia</a:t>
            </a:r>
            <a:r>
              <a:rPr sz="2400" spc="-40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which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4159" y="5269229"/>
            <a:ext cx="5733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35" dirty="0">
                <a:latin typeface="Trebuchet MS"/>
                <a:cs typeface="Trebuchet MS"/>
              </a:rPr>
              <a:t>are </a:t>
            </a:r>
            <a:r>
              <a:rPr sz="2400" spc="-120" dirty="0">
                <a:latin typeface="Trebuchet MS"/>
                <a:cs typeface="Trebuchet MS"/>
              </a:rPr>
              <a:t>involved </a:t>
            </a:r>
            <a:r>
              <a:rPr sz="2400" spc="-140" dirty="0">
                <a:latin typeface="Trebuchet MS"/>
                <a:cs typeface="Trebuchet MS"/>
              </a:rPr>
              <a:t>in </a:t>
            </a:r>
            <a:r>
              <a:rPr sz="2400" spc="-95" dirty="0">
                <a:latin typeface="Trebuchet MS"/>
                <a:cs typeface="Trebuchet MS"/>
              </a:rPr>
              <a:t>both </a:t>
            </a:r>
            <a:r>
              <a:rPr sz="2400" spc="-100" dirty="0">
                <a:latin typeface="Trebuchet MS"/>
                <a:cs typeface="Trebuchet MS"/>
              </a:rPr>
              <a:t>secretion </a:t>
            </a:r>
            <a:r>
              <a:rPr sz="2400" spc="-160" dirty="0">
                <a:latin typeface="Trebuchet MS"/>
                <a:cs typeface="Trebuchet MS"/>
              </a:rPr>
              <a:t>and</a:t>
            </a:r>
            <a:r>
              <a:rPr sz="2400" spc="225" dirty="0">
                <a:latin typeface="Trebuchet MS"/>
                <a:cs typeface="Trebuchet MS"/>
              </a:rPr>
              <a:t> </a:t>
            </a:r>
            <a:r>
              <a:rPr sz="2400" spc="-114" dirty="0">
                <a:latin typeface="Trebuchet MS"/>
                <a:cs typeface="Trebuchet MS"/>
              </a:rPr>
              <a:t>absorption.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77469" y="5603240"/>
            <a:ext cx="30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UnDotum"/>
                <a:cs typeface="UnDotum"/>
              </a:rPr>
              <a:t></a:t>
            </a:r>
            <a:endParaRPr sz="2400">
              <a:latin typeface="UnDotum"/>
              <a:cs typeface="UnDotu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6619" y="5634990"/>
            <a:ext cx="76155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135" dirty="0">
                <a:latin typeface="Trebuchet MS"/>
                <a:cs typeface="Trebuchet MS"/>
              </a:rPr>
              <a:t>Beneath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150" dirty="0">
                <a:latin typeface="Trebuchet MS"/>
                <a:cs typeface="Trebuchet MS"/>
              </a:rPr>
              <a:t>epithelium </a:t>
            </a:r>
            <a:r>
              <a:rPr sz="2400" spc="-114" dirty="0">
                <a:latin typeface="Trebuchet MS"/>
                <a:cs typeface="Trebuchet MS"/>
              </a:rPr>
              <a:t>there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240" dirty="0">
                <a:latin typeface="Trebuchet MS"/>
                <a:cs typeface="Trebuchet MS"/>
              </a:rPr>
              <a:t>a </a:t>
            </a:r>
            <a:r>
              <a:rPr sz="2400" spc="-130" dirty="0">
                <a:latin typeface="Trebuchet MS"/>
                <a:cs typeface="Trebuchet MS"/>
              </a:rPr>
              <a:t>circularly arranged</a:t>
            </a:r>
            <a:r>
              <a:rPr sz="2400" spc="120" dirty="0">
                <a:latin typeface="Trebuchet MS"/>
                <a:cs typeface="Trebuchet MS"/>
              </a:rPr>
              <a:t> </a:t>
            </a:r>
            <a:r>
              <a:rPr sz="2400" spc="-265" dirty="0">
                <a:latin typeface="Trebuchet MS"/>
                <a:cs typeface="Trebuchet MS"/>
              </a:rPr>
              <a:t>smoot</a:t>
            </a:r>
            <a:r>
              <a:rPr sz="2700" spc="-397" baseline="-13888" dirty="0">
                <a:latin typeface="Arial"/>
                <a:cs typeface="Arial"/>
              </a:rPr>
              <a:t>2</a:t>
            </a:r>
            <a:r>
              <a:rPr sz="2400" spc="-265" dirty="0">
                <a:latin typeface="Trebuchet MS"/>
                <a:cs typeface="Trebuchet MS"/>
              </a:rPr>
              <a:t>h</a:t>
            </a:r>
            <a:r>
              <a:rPr sz="2700" spc="-397" baseline="-13888" dirty="0">
                <a:latin typeface="Arial"/>
                <a:cs typeface="Arial"/>
              </a:rPr>
              <a:t>0</a:t>
            </a:r>
            <a:endParaRPr sz="2700" baseline="-13888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4159" y="6000750"/>
            <a:ext cx="17075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35" dirty="0">
                <a:latin typeface="Trebuchet MS"/>
                <a:cs typeface="Trebuchet MS"/>
              </a:rPr>
              <a:t>muscle</a:t>
            </a:r>
            <a:r>
              <a:rPr sz="2400" spc="-114" dirty="0">
                <a:latin typeface="Trebuchet MS"/>
                <a:cs typeface="Trebuchet MS"/>
              </a:rPr>
              <a:t> </a:t>
            </a:r>
            <a:r>
              <a:rPr sz="2400" spc="-165" dirty="0">
                <a:latin typeface="Trebuchet MS"/>
                <a:cs typeface="Trebuchet MS"/>
              </a:rPr>
              <a:t>fibres.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96010" y="412750"/>
            <a:ext cx="64903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0" dirty="0"/>
              <a:t>EPIDIDYMIS </a:t>
            </a:r>
            <a:r>
              <a:rPr spc="-195" dirty="0"/>
              <a:t>-</a:t>
            </a:r>
            <a:r>
              <a:rPr spc="-340" dirty="0"/>
              <a:t> </a:t>
            </a:r>
            <a:r>
              <a:rPr spc="250" dirty="0"/>
              <a:t>FUNCTIONS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5459" y="1230629"/>
            <a:ext cx="7720330" cy="526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marR="30480" indent="-273050">
              <a:lnSpc>
                <a:spcPct val="15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23850" algn="l"/>
              </a:tabLst>
            </a:pPr>
            <a:r>
              <a:rPr sz="2400" spc="-110" dirty="0">
                <a:latin typeface="Trebuchet MS"/>
                <a:cs typeface="Trebuchet MS"/>
              </a:rPr>
              <a:t>Storage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10" dirty="0">
                <a:latin typeface="Trebuchet MS"/>
                <a:cs typeface="Trebuchet MS"/>
              </a:rPr>
              <a:t>spermatozoa </a:t>
            </a:r>
            <a:r>
              <a:rPr sz="2400" spc="315" dirty="0">
                <a:latin typeface="Trebuchet MS"/>
                <a:cs typeface="Trebuchet MS"/>
              </a:rPr>
              <a:t>– </a:t>
            </a:r>
            <a:r>
              <a:rPr sz="2400" spc="-130" dirty="0">
                <a:latin typeface="Trebuchet MS"/>
                <a:cs typeface="Trebuchet MS"/>
              </a:rPr>
              <a:t>Epididymis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5" dirty="0">
                <a:latin typeface="Trebuchet MS"/>
                <a:cs typeface="Trebuchet MS"/>
              </a:rPr>
              <a:t>so </a:t>
            </a:r>
            <a:r>
              <a:rPr sz="2400" spc="-114" dirty="0">
                <a:latin typeface="Trebuchet MS"/>
                <a:cs typeface="Trebuchet MS"/>
              </a:rPr>
              <a:t>long </a:t>
            </a:r>
            <a:r>
              <a:rPr sz="2400" spc="-165" dirty="0">
                <a:latin typeface="Trebuchet MS"/>
                <a:cs typeface="Trebuchet MS"/>
              </a:rPr>
              <a:t>that </a:t>
            </a:r>
            <a:r>
              <a:rPr sz="2400" spc="-160" dirty="0">
                <a:latin typeface="Trebuchet MS"/>
                <a:cs typeface="Trebuchet MS"/>
              </a:rPr>
              <a:t>it </a:t>
            </a:r>
            <a:r>
              <a:rPr sz="2400" spc="-135" dirty="0">
                <a:latin typeface="Trebuchet MS"/>
                <a:cs typeface="Trebuchet MS"/>
              </a:rPr>
              <a:t>takes  </a:t>
            </a:r>
            <a:r>
              <a:rPr sz="2400" spc="-240" dirty="0">
                <a:latin typeface="Trebuchet MS"/>
                <a:cs typeface="Trebuchet MS"/>
              </a:rPr>
              <a:t>a </a:t>
            </a:r>
            <a:r>
              <a:rPr sz="2400" spc="-100" dirty="0">
                <a:latin typeface="Trebuchet MS"/>
                <a:cs typeface="Trebuchet MS"/>
              </a:rPr>
              <a:t>month </a:t>
            </a:r>
            <a:r>
              <a:rPr sz="2400" spc="-80" dirty="0">
                <a:latin typeface="Trebuchet MS"/>
                <a:cs typeface="Trebuchet MS"/>
              </a:rPr>
              <a:t>for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95" dirty="0">
                <a:latin typeface="Trebuchet MS"/>
                <a:cs typeface="Trebuchet MS"/>
              </a:rPr>
              <a:t>sperm </a:t>
            </a:r>
            <a:r>
              <a:rPr sz="2400" spc="-60" dirty="0">
                <a:latin typeface="Trebuchet MS"/>
                <a:cs typeface="Trebuchet MS"/>
              </a:rPr>
              <a:t>to </a:t>
            </a:r>
            <a:r>
              <a:rPr sz="2400" spc="-155" dirty="0">
                <a:latin typeface="Trebuchet MS"/>
                <a:cs typeface="Trebuchet MS"/>
              </a:rPr>
              <a:t>make </a:t>
            </a:r>
            <a:r>
              <a:rPr sz="2400" spc="-145" dirty="0">
                <a:latin typeface="Trebuchet MS"/>
                <a:cs typeface="Trebuchet MS"/>
              </a:rPr>
              <a:t>the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journey.</a:t>
            </a:r>
            <a:endParaRPr sz="2400">
              <a:latin typeface="Trebuchet MS"/>
              <a:cs typeface="Trebuchet MS"/>
            </a:endParaRPr>
          </a:p>
          <a:p>
            <a:pPr marL="323850" marR="329565" indent="-273050">
              <a:lnSpc>
                <a:spcPct val="15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23850" algn="l"/>
              </a:tabLst>
            </a:pPr>
            <a:r>
              <a:rPr sz="2400" spc="-70" dirty="0">
                <a:latin typeface="Trebuchet MS"/>
                <a:cs typeface="Trebuchet MS"/>
              </a:rPr>
              <a:t>Smooth </a:t>
            </a:r>
            <a:r>
              <a:rPr sz="2400" spc="-120" dirty="0">
                <a:latin typeface="Trebuchet MS"/>
                <a:cs typeface="Trebuchet MS"/>
              </a:rPr>
              <a:t>muscles </a:t>
            </a:r>
            <a:r>
              <a:rPr sz="2400" spc="-135" dirty="0">
                <a:latin typeface="Trebuchet MS"/>
                <a:cs typeface="Trebuchet MS"/>
              </a:rPr>
              <a:t>in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170" dirty="0">
                <a:latin typeface="Trebuchet MS"/>
                <a:cs typeface="Trebuchet MS"/>
              </a:rPr>
              <a:t>wall </a:t>
            </a:r>
            <a:r>
              <a:rPr sz="2400" spc="-105" dirty="0">
                <a:latin typeface="Trebuchet MS"/>
                <a:cs typeface="Trebuchet MS"/>
              </a:rPr>
              <a:t>contracts </a:t>
            </a:r>
            <a:r>
              <a:rPr sz="2400" spc="-140" dirty="0">
                <a:latin typeface="Trebuchet MS"/>
                <a:cs typeface="Trebuchet MS"/>
              </a:rPr>
              <a:t>rhythmically </a:t>
            </a:r>
            <a:r>
              <a:rPr sz="2400" spc="-114" dirty="0">
                <a:latin typeface="Trebuchet MS"/>
                <a:cs typeface="Trebuchet MS"/>
              </a:rPr>
              <a:t>during  </a:t>
            </a:r>
            <a:r>
              <a:rPr sz="2400" spc="-170" dirty="0">
                <a:latin typeface="Trebuchet MS"/>
                <a:cs typeface="Trebuchet MS"/>
              </a:rPr>
              <a:t>ejaculation </a:t>
            </a:r>
            <a:r>
              <a:rPr sz="2400" spc="-60" dirty="0">
                <a:latin typeface="Trebuchet MS"/>
                <a:cs typeface="Trebuchet MS"/>
              </a:rPr>
              <a:t>to </a:t>
            </a:r>
            <a:r>
              <a:rPr sz="2400" spc="-100" dirty="0">
                <a:latin typeface="Trebuchet MS"/>
                <a:cs typeface="Trebuchet MS"/>
              </a:rPr>
              <a:t>move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95" dirty="0">
                <a:latin typeface="Trebuchet MS"/>
                <a:cs typeface="Trebuchet MS"/>
              </a:rPr>
              <a:t>sperm</a:t>
            </a:r>
            <a:r>
              <a:rPr sz="2400" spc="175" dirty="0">
                <a:latin typeface="Trebuchet MS"/>
                <a:cs typeface="Trebuchet MS"/>
              </a:rPr>
              <a:t> </a:t>
            </a:r>
            <a:r>
              <a:rPr sz="2400" spc="-180" dirty="0">
                <a:latin typeface="Trebuchet MS"/>
                <a:cs typeface="Trebuchet MS"/>
              </a:rPr>
              <a:t>along.</a:t>
            </a:r>
            <a:endParaRPr sz="2400">
              <a:latin typeface="Trebuchet MS"/>
              <a:cs typeface="Trebuchet MS"/>
            </a:endParaRPr>
          </a:p>
          <a:p>
            <a:pPr marL="323850" marR="361315" indent="-273050">
              <a:lnSpc>
                <a:spcPct val="15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23850" algn="l"/>
              </a:tabLst>
            </a:pPr>
            <a:r>
              <a:rPr sz="2400" spc="-160" dirty="0">
                <a:latin typeface="Trebuchet MS"/>
                <a:cs typeface="Trebuchet MS"/>
              </a:rPr>
              <a:t>Epithelial </a:t>
            </a:r>
            <a:r>
              <a:rPr sz="2400" spc="-145" dirty="0">
                <a:latin typeface="Trebuchet MS"/>
                <a:cs typeface="Trebuchet MS"/>
              </a:rPr>
              <a:t>cells </a:t>
            </a:r>
            <a:r>
              <a:rPr sz="2400" spc="-130" dirty="0">
                <a:latin typeface="Trebuchet MS"/>
                <a:cs typeface="Trebuchet MS"/>
              </a:rPr>
              <a:t>are </a:t>
            </a:r>
            <a:r>
              <a:rPr sz="2400" spc="-140" dirty="0">
                <a:latin typeface="Trebuchet MS"/>
                <a:cs typeface="Trebuchet MS"/>
              </a:rPr>
              <a:t>phagocytic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45" dirty="0">
                <a:latin typeface="Trebuchet MS"/>
                <a:cs typeface="Trebuchet MS"/>
              </a:rPr>
              <a:t>degenerate the </a:t>
            </a:r>
            <a:r>
              <a:rPr sz="2400" spc="-90" dirty="0">
                <a:latin typeface="Trebuchet MS"/>
                <a:cs typeface="Trebuchet MS"/>
              </a:rPr>
              <a:t>sperms 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30" dirty="0">
                <a:latin typeface="Trebuchet MS"/>
                <a:cs typeface="Trebuchet MS"/>
              </a:rPr>
              <a:t>residual</a:t>
            </a:r>
            <a:r>
              <a:rPr sz="2400" spc="50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bodies.</a:t>
            </a:r>
            <a:endParaRPr sz="2400">
              <a:latin typeface="Trebuchet MS"/>
              <a:cs typeface="Trebuchet MS"/>
            </a:endParaRPr>
          </a:p>
          <a:p>
            <a:pPr marL="323850" indent="-273050">
              <a:lnSpc>
                <a:spcPct val="100000"/>
              </a:lnSpc>
              <a:spcBef>
                <a:spcPts val="2039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23850" algn="l"/>
              </a:tabLst>
            </a:pPr>
            <a:r>
              <a:rPr sz="2400" spc="-100" dirty="0">
                <a:latin typeface="Trebuchet MS"/>
                <a:cs typeface="Trebuchet MS"/>
              </a:rPr>
              <a:t>Maturation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10" dirty="0">
                <a:latin typeface="Trebuchet MS"/>
                <a:cs typeface="Trebuchet MS"/>
              </a:rPr>
              <a:t>spermatozoa </a:t>
            </a:r>
            <a:r>
              <a:rPr sz="2400" spc="315" dirty="0">
                <a:latin typeface="Trebuchet MS"/>
                <a:cs typeface="Trebuchet MS"/>
              </a:rPr>
              <a:t>– </a:t>
            </a:r>
            <a:r>
              <a:rPr sz="2400" spc="-140" dirty="0">
                <a:latin typeface="Trebuchet MS"/>
                <a:cs typeface="Trebuchet MS"/>
              </a:rPr>
              <a:t>they </a:t>
            </a:r>
            <a:r>
              <a:rPr sz="2400" spc="-120" dirty="0">
                <a:latin typeface="Trebuchet MS"/>
                <a:cs typeface="Trebuchet MS"/>
              </a:rPr>
              <a:t>become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motile</a:t>
            </a:r>
            <a:endParaRPr sz="2400">
              <a:latin typeface="Trebuchet MS"/>
              <a:cs typeface="Trebuchet MS"/>
            </a:endParaRPr>
          </a:p>
          <a:p>
            <a:pPr marL="323850" marR="579120" indent="-273050">
              <a:lnSpc>
                <a:spcPct val="15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23850" algn="l"/>
              </a:tabLst>
            </a:pPr>
            <a:r>
              <a:rPr sz="2400" spc="-55" dirty="0">
                <a:latin typeface="Trebuchet MS"/>
                <a:cs typeface="Trebuchet MS"/>
              </a:rPr>
              <a:t>Absorption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35" dirty="0">
                <a:latin typeface="Trebuchet MS"/>
                <a:cs typeface="Trebuchet MS"/>
              </a:rPr>
              <a:t>testicular </a:t>
            </a:r>
            <a:r>
              <a:rPr sz="2400" spc="-175" dirty="0">
                <a:latin typeface="Trebuchet MS"/>
                <a:cs typeface="Trebuchet MS"/>
              </a:rPr>
              <a:t>fluid </a:t>
            </a:r>
            <a:r>
              <a:rPr sz="2400" spc="315" dirty="0">
                <a:latin typeface="Trebuchet MS"/>
                <a:cs typeface="Trebuchet MS"/>
              </a:rPr>
              <a:t>– </a:t>
            </a:r>
            <a:r>
              <a:rPr sz="2400" spc="20" dirty="0">
                <a:latin typeface="Trebuchet MS"/>
                <a:cs typeface="Trebuchet MS"/>
              </a:rPr>
              <a:t>90%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35" dirty="0">
                <a:latin typeface="Trebuchet MS"/>
                <a:cs typeface="Trebuchet MS"/>
              </a:rPr>
              <a:t>testicular </a:t>
            </a:r>
            <a:r>
              <a:rPr sz="2400" spc="-175" dirty="0">
                <a:latin typeface="Trebuchet MS"/>
                <a:cs typeface="Trebuchet MS"/>
              </a:rPr>
              <a:t>fluid </a:t>
            </a:r>
            <a:r>
              <a:rPr sz="2400" spc="-105" dirty="0">
                <a:latin typeface="Trebuchet MS"/>
                <a:cs typeface="Trebuchet MS"/>
              </a:rPr>
              <a:t>is  </a:t>
            </a:r>
            <a:r>
              <a:rPr sz="2400" spc="-100" dirty="0">
                <a:latin typeface="Trebuchet MS"/>
                <a:cs typeface="Trebuchet MS"/>
              </a:rPr>
              <a:t>absorbed</a:t>
            </a:r>
            <a:r>
              <a:rPr sz="2400" spc="-70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here.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01330" y="5661659"/>
            <a:ext cx="608330" cy="593090"/>
          </a:xfrm>
          <a:custGeom>
            <a:avLst/>
            <a:gdLst/>
            <a:ahLst/>
            <a:cxnLst/>
            <a:rect l="l" t="t" r="r" b="b"/>
            <a:pathLst>
              <a:path w="608329" h="593089">
                <a:moveTo>
                  <a:pt x="608329" y="0"/>
                </a:moveTo>
                <a:lnTo>
                  <a:pt x="0" y="0"/>
                </a:lnTo>
                <a:lnTo>
                  <a:pt x="0" y="593089"/>
                </a:lnTo>
                <a:lnTo>
                  <a:pt x="608329" y="593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04239" y="220979"/>
            <a:ext cx="67017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65" dirty="0"/>
              <a:t>EPIDIDYMIS </a:t>
            </a:r>
            <a:r>
              <a:rPr sz="3600" spc="475" dirty="0"/>
              <a:t>–</a:t>
            </a:r>
            <a:r>
              <a:rPr sz="3600" spc="-620" dirty="0"/>
              <a:t> </a:t>
            </a:r>
            <a:r>
              <a:rPr sz="3600" spc="220" dirty="0"/>
              <a:t>PANORAMIC </a:t>
            </a:r>
            <a:r>
              <a:rPr sz="3600" spc="125" dirty="0"/>
              <a:t>VIEW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8820" y="824290"/>
            <a:ext cx="8522849" cy="5857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04670" y="170179"/>
            <a:ext cx="4932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5" dirty="0"/>
              <a:t>DUCTUS</a:t>
            </a:r>
            <a:r>
              <a:rPr spc="-150" dirty="0"/>
              <a:t> </a:t>
            </a:r>
            <a:r>
              <a:rPr spc="60" dirty="0"/>
              <a:t>DEFERENS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8620" y="1303020"/>
            <a:ext cx="3500754" cy="456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1778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240" dirty="0">
                <a:latin typeface="Trebuchet MS"/>
                <a:cs typeface="Trebuchet MS"/>
              </a:rPr>
              <a:t>a </a:t>
            </a:r>
            <a:r>
              <a:rPr sz="2400" spc="-125" dirty="0">
                <a:latin typeface="Trebuchet MS"/>
                <a:cs typeface="Trebuchet MS"/>
              </a:rPr>
              <a:t>thick muscular </a:t>
            </a:r>
            <a:r>
              <a:rPr sz="2400" spc="-140" dirty="0">
                <a:latin typeface="Trebuchet MS"/>
                <a:cs typeface="Trebuchet MS"/>
              </a:rPr>
              <a:t>tube  </a:t>
            </a:r>
            <a:r>
              <a:rPr sz="2400" spc="-130" dirty="0">
                <a:latin typeface="Trebuchet MS"/>
                <a:cs typeface="Trebuchet MS"/>
              </a:rPr>
              <a:t>extending </a:t>
            </a:r>
            <a:r>
              <a:rPr sz="2400" spc="-95" dirty="0">
                <a:latin typeface="Trebuchet MS"/>
                <a:cs typeface="Trebuchet MS"/>
              </a:rPr>
              <a:t>from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185" dirty="0">
                <a:latin typeface="Trebuchet MS"/>
                <a:cs typeface="Trebuchet MS"/>
              </a:rPr>
              <a:t>tail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35" dirty="0">
                <a:latin typeface="Trebuchet MS"/>
                <a:cs typeface="Trebuchet MS"/>
              </a:rPr>
              <a:t>epididymis </a:t>
            </a:r>
            <a:r>
              <a:rPr sz="2400" spc="-60" dirty="0">
                <a:latin typeface="Trebuchet MS"/>
                <a:cs typeface="Trebuchet MS"/>
              </a:rPr>
              <a:t>to </a:t>
            </a:r>
            <a:r>
              <a:rPr sz="2400" spc="-110" dirty="0">
                <a:latin typeface="Trebuchet MS"/>
                <a:cs typeface="Trebuchet MS"/>
              </a:rPr>
              <a:t>prostatic  </a:t>
            </a:r>
            <a:r>
              <a:rPr sz="2400" spc="-140" dirty="0">
                <a:latin typeface="Trebuchet MS"/>
                <a:cs typeface="Trebuchet MS"/>
              </a:rPr>
              <a:t>urethra.</a:t>
            </a:r>
            <a:endParaRPr sz="2400">
              <a:latin typeface="Trebuchet MS"/>
              <a:cs typeface="Trebuchet MS"/>
            </a:endParaRPr>
          </a:p>
          <a:p>
            <a:pPr marL="298450" marR="114300" indent="-273050">
              <a:lnSpc>
                <a:spcPct val="100000"/>
              </a:lnSpc>
              <a:spcBef>
                <a:spcPts val="59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75" dirty="0">
                <a:latin typeface="Trebuchet MS"/>
                <a:cs typeface="Trebuchet MS"/>
              </a:rPr>
              <a:t>The </a:t>
            </a:r>
            <a:r>
              <a:rPr sz="2400" spc="-150" dirty="0">
                <a:latin typeface="Trebuchet MS"/>
                <a:cs typeface="Trebuchet MS"/>
              </a:rPr>
              <a:t>distal </a:t>
            </a:r>
            <a:r>
              <a:rPr sz="2400" spc="-130" dirty="0">
                <a:latin typeface="Trebuchet MS"/>
                <a:cs typeface="Trebuchet MS"/>
              </a:rPr>
              <a:t>end of </a:t>
            </a:r>
            <a:r>
              <a:rPr sz="2400" spc="-114" dirty="0">
                <a:latin typeface="Trebuchet MS"/>
                <a:cs typeface="Trebuchet MS"/>
              </a:rPr>
              <a:t>ductus  </a:t>
            </a:r>
            <a:r>
              <a:rPr sz="2400" spc="-130" dirty="0">
                <a:latin typeface="Trebuchet MS"/>
                <a:cs typeface="Trebuchet MS"/>
              </a:rPr>
              <a:t>deferens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65" dirty="0">
                <a:latin typeface="Trebuchet MS"/>
                <a:cs typeface="Trebuchet MS"/>
              </a:rPr>
              <a:t>dilated </a:t>
            </a:r>
            <a:r>
              <a:rPr sz="2400" spc="-60" dirty="0">
                <a:latin typeface="Trebuchet MS"/>
                <a:cs typeface="Trebuchet MS"/>
              </a:rPr>
              <a:t>to  </a:t>
            </a:r>
            <a:r>
              <a:rPr sz="2400" spc="-100" dirty="0">
                <a:latin typeface="Trebuchet MS"/>
                <a:cs typeface="Trebuchet MS"/>
              </a:rPr>
              <a:t>form </a:t>
            </a:r>
            <a:r>
              <a:rPr sz="2400" spc="-180" dirty="0">
                <a:latin typeface="Trebuchet MS"/>
                <a:cs typeface="Trebuchet MS"/>
              </a:rPr>
              <a:t>ampulla </a:t>
            </a:r>
            <a:r>
              <a:rPr sz="2400" spc="-120" dirty="0">
                <a:latin typeface="Trebuchet MS"/>
                <a:cs typeface="Trebuchet MS"/>
              </a:rPr>
              <a:t>which </a:t>
            </a:r>
            <a:r>
              <a:rPr sz="2400" spc="-135" dirty="0">
                <a:latin typeface="Trebuchet MS"/>
                <a:cs typeface="Trebuchet MS"/>
              </a:rPr>
              <a:t>joins  </a:t>
            </a:r>
            <a:r>
              <a:rPr sz="2400" spc="-125" dirty="0">
                <a:latin typeface="Trebuchet MS"/>
                <a:cs typeface="Trebuchet MS"/>
              </a:rPr>
              <a:t>with </a:t>
            </a:r>
            <a:r>
              <a:rPr sz="2400" spc="-130" dirty="0">
                <a:latin typeface="Trebuchet MS"/>
                <a:cs typeface="Trebuchet MS"/>
              </a:rPr>
              <a:t>duct of </a:t>
            </a:r>
            <a:r>
              <a:rPr sz="2400" spc="-150" dirty="0">
                <a:latin typeface="Trebuchet MS"/>
                <a:cs typeface="Trebuchet MS"/>
              </a:rPr>
              <a:t>seminal  </a:t>
            </a:r>
            <a:r>
              <a:rPr sz="2400" spc="-140" dirty="0">
                <a:latin typeface="Trebuchet MS"/>
                <a:cs typeface="Trebuchet MS"/>
              </a:rPr>
              <a:t>vesicle </a:t>
            </a:r>
            <a:r>
              <a:rPr sz="2400" spc="-60" dirty="0">
                <a:latin typeface="Trebuchet MS"/>
                <a:cs typeface="Trebuchet MS"/>
              </a:rPr>
              <a:t>to </a:t>
            </a:r>
            <a:r>
              <a:rPr sz="2400" spc="-100" dirty="0">
                <a:latin typeface="Trebuchet MS"/>
                <a:cs typeface="Trebuchet MS"/>
              </a:rPr>
              <a:t>form  </a:t>
            </a:r>
            <a:r>
              <a:rPr sz="2400" spc="-155" dirty="0">
                <a:latin typeface="Trebuchet MS"/>
                <a:cs typeface="Trebuchet MS"/>
              </a:rPr>
              <a:t>ejaculatory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75" dirty="0">
                <a:latin typeface="Trebuchet MS"/>
                <a:cs typeface="Trebuchet MS"/>
              </a:rPr>
              <a:t>duct.</a:t>
            </a:r>
            <a:endParaRPr sz="2400">
              <a:latin typeface="Trebuchet MS"/>
              <a:cs typeface="Trebuchet MS"/>
            </a:endParaRPr>
          </a:p>
          <a:p>
            <a:pPr marL="298450" marR="32512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40" dirty="0">
                <a:latin typeface="Trebuchet MS"/>
                <a:cs typeface="Trebuchet MS"/>
              </a:rPr>
              <a:t>Ductus </a:t>
            </a:r>
            <a:r>
              <a:rPr sz="2400" spc="-130" dirty="0">
                <a:latin typeface="Trebuchet MS"/>
                <a:cs typeface="Trebuchet MS"/>
              </a:rPr>
              <a:t>deferens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10" dirty="0">
                <a:latin typeface="Trebuchet MS"/>
                <a:cs typeface="Trebuchet MS"/>
              </a:rPr>
              <a:t>also  </a:t>
            </a:r>
            <a:r>
              <a:rPr sz="2400" spc="-170" dirty="0">
                <a:latin typeface="Trebuchet MS"/>
                <a:cs typeface="Trebuchet MS"/>
              </a:rPr>
              <a:t>called </a:t>
            </a:r>
            <a:r>
              <a:rPr sz="2400" spc="-140" dirty="0">
                <a:latin typeface="Trebuchet MS"/>
                <a:cs typeface="Trebuchet MS"/>
              </a:rPr>
              <a:t>vas</a:t>
            </a:r>
            <a:r>
              <a:rPr sz="2400" spc="35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deferens.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71070" y="1616770"/>
            <a:ext cx="4504569" cy="3769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24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1210" y="247710"/>
            <a:ext cx="3986529" cy="4861560"/>
            <a:chOff x="311210" y="247710"/>
            <a:chExt cx="3986529" cy="4861560"/>
          </a:xfrm>
        </p:grpSpPr>
        <p:sp>
          <p:nvSpPr>
            <p:cNvPr id="10" name="object 10"/>
            <p:cNvSpPr/>
            <p:nvPr/>
          </p:nvSpPr>
          <p:spPr>
            <a:xfrm>
              <a:off x="311210" y="247710"/>
              <a:ext cx="3986409" cy="48614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59840" y="621029"/>
              <a:ext cx="1870710" cy="215900"/>
            </a:xfrm>
            <a:custGeom>
              <a:avLst/>
              <a:gdLst/>
              <a:ahLst/>
              <a:cxnLst/>
              <a:rect l="l" t="t" r="r" b="b"/>
              <a:pathLst>
                <a:path w="1870710" h="215900">
                  <a:moveTo>
                    <a:pt x="1870710" y="215900"/>
                  </a:moveTo>
                  <a:lnTo>
                    <a:pt x="1440180" y="0"/>
                  </a:lnTo>
                </a:path>
                <a:path w="1870710" h="215900">
                  <a:moveTo>
                    <a:pt x="0" y="215900"/>
                  </a:moveTo>
                  <a:lnTo>
                    <a:pt x="360679" y="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5928420" y="247710"/>
            <a:ext cx="1753749" cy="4903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27990" y="223520"/>
            <a:ext cx="17202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solidFill>
                  <a:srgbClr val="000000"/>
                </a:solidFill>
              </a:rPr>
              <a:t>Ductus</a:t>
            </a:r>
            <a:r>
              <a:rPr sz="2000" spc="-95" dirty="0">
                <a:solidFill>
                  <a:srgbClr val="000000"/>
                </a:solidFill>
              </a:rPr>
              <a:t> </a:t>
            </a:r>
            <a:r>
              <a:rPr sz="2000" spc="-110" dirty="0">
                <a:solidFill>
                  <a:srgbClr val="000000"/>
                </a:solidFill>
              </a:rPr>
              <a:t>deferens</a:t>
            </a:r>
            <a:endParaRPr sz="2000"/>
          </a:p>
        </p:txBody>
      </p:sp>
      <p:sp>
        <p:nvSpPr>
          <p:cNvPr id="14" name="object 14"/>
          <p:cNvSpPr txBox="1"/>
          <p:nvPr/>
        </p:nvSpPr>
        <p:spPr>
          <a:xfrm rot="21540000">
            <a:off x="2548008" y="1870636"/>
            <a:ext cx="825541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55" dirty="0">
                <a:latin typeface="Trebuchet MS"/>
                <a:cs typeface="Trebuchet MS"/>
              </a:rPr>
              <a:t>Sem</a:t>
            </a:r>
            <a:r>
              <a:rPr sz="3000" spc="-232" baseline="1388" dirty="0">
                <a:latin typeface="Trebuchet MS"/>
                <a:cs typeface="Trebuchet MS"/>
              </a:rPr>
              <a:t>inal</a:t>
            </a:r>
            <a:endParaRPr sz="3000" baseline="1388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1540000">
            <a:off x="3463822" y="2149442"/>
            <a:ext cx="6132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45" dirty="0">
                <a:latin typeface="Trebuchet MS"/>
                <a:cs typeface="Trebuchet MS"/>
              </a:rPr>
              <a:t>ves</a:t>
            </a:r>
            <a:r>
              <a:rPr sz="3000" spc="-217" baseline="1388" dirty="0">
                <a:latin typeface="Trebuchet MS"/>
                <a:cs typeface="Trebuchet MS"/>
              </a:rPr>
              <a:t>icl</a:t>
            </a:r>
            <a:endParaRPr sz="3000" baseline="1388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1540000">
            <a:off x="3422936" y="2460825"/>
            <a:ext cx="283697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35" dirty="0">
                <a:latin typeface="Trebuchet MS"/>
                <a:cs typeface="Trebuchet MS"/>
              </a:rPr>
              <a:t>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32230" y="2924810"/>
            <a:ext cx="1654810" cy="1512570"/>
          </a:xfrm>
          <a:custGeom>
            <a:avLst/>
            <a:gdLst/>
            <a:ahLst/>
            <a:cxnLst/>
            <a:rect l="l" t="t" r="r" b="b"/>
            <a:pathLst>
              <a:path w="1654810" h="1512570">
                <a:moveTo>
                  <a:pt x="1438909" y="0"/>
                </a:moveTo>
                <a:lnTo>
                  <a:pt x="0" y="1512570"/>
                </a:lnTo>
              </a:path>
              <a:path w="1654810" h="1512570">
                <a:moveTo>
                  <a:pt x="1654809" y="143510"/>
                </a:moveTo>
                <a:lnTo>
                  <a:pt x="1150620" y="288289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-27300" y="4471670"/>
            <a:ext cx="127698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95" dirty="0">
                <a:latin typeface="Trebuchet MS"/>
                <a:cs typeface="Trebuchet MS"/>
              </a:rPr>
              <a:t>ovu</a:t>
            </a:r>
            <a:r>
              <a:rPr sz="2000" spc="-95" dirty="0">
                <a:latin typeface="Trebuchet MS"/>
                <a:cs typeface="Trebuchet MS"/>
              </a:rPr>
              <a:t>latory</a:t>
            </a:r>
            <a:r>
              <a:rPr sz="2000" spc="-110" dirty="0">
                <a:latin typeface="Trebuchet MS"/>
                <a:cs typeface="Trebuchet MS"/>
              </a:rPr>
              <a:t> duct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74840" y="1733550"/>
            <a:ext cx="82041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Trebuchet MS"/>
                <a:cs typeface="Trebuchet MS"/>
              </a:rPr>
              <a:t>Ductus  </a:t>
            </a:r>
            <a:r>
              <a:rPr sz="1800" spc="-100" dirty="0">
                <a:latin typeface="Trebuchet MS"/>
                <a:cs typeface="Trebuchet MS"/>
              </a:rPr>
              <a:t>d</a:t>
            </a:r>
            <a:r>
              <a:rPr sz="1800" spc="-114" dirty="0">
                <a:latin typeface="Trebuchet MS"/>
                <a:cs typeface="Trebuchet MS"/>
              </a:rPr>
              <a:t>e</a:t>
            </a:r>
            <a:r>
              <a:rPr sz="1800" spc="-140" dirty="0">
                <a:latin typeface="Trebuchet MS"/>
                <a:cs typeface="Trebuchet MS"/>
              </a:rPr>
              <a:t>f</a:t>
            </a:r>
            <a:r>
              <a:rPr sz="1800" spc="-195" dirty="0">
                <a:latin typeface="Trebuchet MS"/>
                <a:cs typeface="Trebuchet MS"/>
              </a:rPr>
              <a:t>e</a:t>
            </a:r>
            <a:r>
              <a:rPr sz="1800" spc="-5" dirty="0">
                <a:latin typeface="Trebuchet MS"/>
                <a:cs typeface="Trebuchet MS"/>
              </a:rPr>
              <a:t>r</a:t>
            </a:r>
            <a:r>
              <a:rPr sz="1800" spc="-114" dirty="0">
                <a:latin typeface="Trebuchet MS"/>
                <a:cs typeface="Trebuchet MS"/>
              </a:rPr>
              <a:t>e</a:t>
            </a:r>
            <a:r>
              <a:rPr sz="1800" spc="-60" dirty="0">
                <a:latin typeface="Trebuchet MS"/>
                <a:cs typeface="Trebuchet MS"/>
              </a:rPr>
              <a:t>ns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51500" y="2053589"/>
            <a:ext cx="2160270" cy="3103880"/>
          </a:xfrm>
          <a:custGeom>
            <a:avLst/>
            <a:gdLst/>
            <a:ahLst/>
            <a:cxnLst/>
            <a:rect l="l" t="t" r="r" b="b"/>
            <a:pathLst>
              <a:path w="2160270" h="3103879">
                <a:moveTo>
                  <a:pt x="1799590" y="7620"/>
                </a:moveTo>
                <a:lnTo>
                  <a:pt x="2160270" y="0"/>
                </a:lnTo>
              </a:path>
              <a:path w="2160270" h="3103879">
                <a:moveTo>
                  <a:pt x="935990" y="871220"/>
                </a:moveTo>
                <a:lnTo>
                  <a:pt x="0" y="1591310"/>
                </a:lnTo>
              </a:path>
              <a:path w="2160270" h="3103879">
                <a:moveTo>
                  <a:pt x="1079500" y="3103880"/>
                </a:moveTo>
                <a:lnTo>
                  <a:pt x="1270" y="288798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79850" y="3390900"/>
            <a:ext cx="7289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latin typeface="Trebuchet MS"/>
                <a:cs typeface="Trebuchet MS"/>
              </a:rPr>
              <a:t>S</a:t>
            </a:r>
            <a:r>
              <a:rPr sz="1800" spc="-125" dirty="0">
                <a:latin typeface="Trebuchet MS"/>
                <a:cs typeface="Trebuchet MS"/>
              </a:rPr>
              <a:t>e</a:t>
            </a:r>
            <a:r>
              <a:rPr sz="1800" spc="-110" dirty="0">
                <a:latin typeface="Trebuchet MS"/>
                <a:cs typeface="Trebuchet MS"/>
              </a:rPr>
              <a:t>m</a:t>
            </a:r>
            <a:r>
              <a:rPr sz="1800" spc="-120" dirty="0">
                <a:latin typeface="Trebuchet MS"/>
                <a:cs typeface="Trebuchet MS"/>
              </a:rPr>
              <a:t>i</a:t>
            </a:r>
            <a:r>
              <a:rPr sz="1800" spc="-135" dirty="0">
                <a:latin typeface="Trebuchet MS"/>
                <a:cs typeface="Trebuchet MS"/>
              </a:rPr>
              <a:t>na</a:t>
            </a:r>
            <a:r>
              <a:rPr sz="1800" spc="-140" dirty="0">
                <a:latin typeface="Trebuchet MS"/>
                <a:cs typeface="Trebuchet MS"/>
              </a:rPr>
              <a:t>l  </a:t>
            </a:r>
            <a:r>
              <a:rPr sz="1800" spc="-105" dirty="0">
                <a:latin typeface="Trebuchet MS"/>
                <a:cs typeface="Trebuchet MS"/>
              </a:rPr>
              <a:t>vesicle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77079" y="4470400"/>
            <a:ext cx="12712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0" dirty="0">
                <a:latin typeface="Trebuchet MS"/>
                <a:cs typeface="Trebuchet MS"/>
              </a:rPr>
              <a:t>Ejaculatory</a:t>
            </a:r>
            <a:endParaRPr sz="1800">
              <a:latin typeface="Trebuchet MS"/>
              <a:cs typeface="Trebuchet MS"/>
            </a:endParaRPr>
          </a:p>
          <a:p>
            <a:pPr marL="927100" marR="5080">
              <a:lnSpc>
                <a:spcPct val="100000"/>
              </a:lnSpc>
            </a:pPr>
            <a:r>
              <a:rPr sz="1800" spc="-90" dirty="0">
                <a:latin typeface="Trebuchet MS"/>
                <a:cs typeface="Trebuchet MS"/>
              </a:rPr>
              <a:t>d</a:t>
            </a:r>
            <a:r>
              <a:rPr sz="1800" spc="-75" dirty="0">
                <a:latin typeface="Trebuchet MS"/>
                <a:cs typeface="Trebuchet MS"/>
              </a:rPr>
              <a:t>uc  </a:t>
            </a:r>
            <a:r>
              <a:rPr sz="1800" spc="-114" dirty="0">
                <a:latin typeface="Trebuchet MS"/>
                <a:cs typeface="Trebuchet MS"/>
              </a:rPr>
              <a:t>t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51090" y="4580890"/>
            <a:ext cx="289560" cy="433070"/>
          </a:xfrm>
          <a:custGeom>
            <a:avLst/>
            <a:gdLst/>
            <a:ahLst/>
            <a:cxnLst/>
            <a:rect l="l" t="t" r="r" b="b"/>
            <a:pathLst>
              <a:path w="289559" h="433070">
                <a:moveTo>
                  <a:pt x="0" y="0"/>
                </a:moveTo>
                <a:lnTo>
                  <a:pt x="289559" y="43307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818119" y="4975859"/>
            <a:ext cx="780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Trebuchet MS"/>
                <a:cs typeface="Trebuchet MS"/>
              </a:rPr>
              <a:t>A</a:t>
            </a:r>
            <a:r>
              <a:rPr sz="1800" spc="15" dirty="0">
                <a:latin typeface="Trebuchet MS"/>
                <a:cs typeface="Trebuchet MS"/>
              </a:rPr>
              <a:t>m</a:t>
            </a:r>
            <a:r>
              <a:rPr sz="1800" spc="-110" dirty="0">
                <a:latin typeface="Trebuchet MS"/>
                <a:cs typeface="Trebuchet MS"/>
              </a:rPr>
              <a:t>pul</a:t>
            </a:r>
            <a:r>
              <a:rPr sz="1800" spc="-145" dirty="0">
                <a:latin typeface="Trebuchet MS"/>
                <a:cs typeface="Trebuchet MS"/>
              </a:rPr>
              <a:t>l</a:t>
            </a:r>
            <a:r>
              <a:rPr sz="1800" spc="-180" dirty="0">
                <a:latin typeface="Trebuchet MS"/>
                <a:cs typeface="Trebuchet MS"/>
              </a:rPr>
              <a:t>a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-25247" y="5321300"/>
            <a:ext cx="805560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0" dirty="0">
                <a:latin typeface="Trebuchet MS"/>
                <a:cs typeface="Trebuchet MS"/>
              </a:rPr>
              <a:t>ejacul</a:t>
            </a:r>
            <a:r>
              <a:rPr sz="2400" spc="-100" dirty="0">
                <a:latin typeface="Trebuchet MS"/>
                <a:cs typeface="Trebuchet MS"/>
              </a:rPr>
              <a:t>atory </a:t>
            </a:r>
            <a:r>
              <a:rPr sz="2400" spc="-130" dirty="0">
                <a:latin typeface="Trebuchet MS"/>
                <a:cs typeface="Trebuchet MS"/>
              </a:rPr>
              <a:t>duct </a:t>
            </a:r>
            <a:r>
              <a:rPr sz="2400" spc="-114" dirty="0">
                <a:latin typeface="Trebuchet MS"/>
                <a:cs typeface="Trebuchet MS"/>
              </a:rPr>
              <a:t>pierces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110" dirty="0">
                <a:latin typeface="Trebuchet MS"/>
                <a:cs typeface="Trebuchet MS"/>
              </a:rPr>
              <a:t>prostate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85" dirty="0">
                <a:latin typeface="Trebuchet MS"/>
                <a:cs typeface="Trebuchet MS"/>
              </a:rPr>
              <a:t>opens </a:t>
            </a:r>
            <a:r>
              <a:rPr sz="2400" spc="-100" dirty="0">
                <a:latin typeface="Trebuchet MS"/>
                <a:cs typeface="Trebuchet MS"/>
              </a:rPr>
              <a:t>into </a:t>
            </a:r>
            <a:r>
              <a:rPr sz="2400" spc="-110" dirty="0">
                <a:latin typeface="Trebuchet MS"/>
                <a:cs typeface="Trebuchet MS"/>
              </a:rPr>
              <a:t>prostatic</a:t>
            </a:r>
            <a:r>
              <a:rPr sz="2400" spc="-95" dirty="0">
                <a:latin typeface="Trebuchet MS"/>
                <a:cs typeface="Trebuchet MS"/>
              </a:rPr>
              <a:t> </a:t>
            </a:r>
            <a:r>
              <a:rPr sz="2400" spc="-140" dirty="0">
                <a:latin typeface="Trebuchet MS"/>
                <a:cs typeface="Trebuchet MS"/>
              </a:rPr>
              <a:t>urethra.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174" y="5687059"/>
            <a:ext cx="41643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latin typeface="Trebuchet MS"/>
                <a:cs typeface="Trebuchet MS"/>
              </a:rPr>
              <a:t>s </a:t>
            </a:r>
            <a:r>
              <a:rPr sz="2400" spc="-130" dirty="0">
                <a:latin typeface="Trebuchet MS"/>
                <a:cs typeface="Trebuchet MS"/>
              </a:rPr>
              <a:t>deferens </a:t>
            </a:r>
            <a:r>
              <a:rPr sz="2400" spc="-85" dirty="0">
                <a:latin typeface="Trebuchet MS"/>
                <a:cs typeface="Trebuchet MS"/>
              </a:rPr>
              <a:t>consists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14" dirty="0">
                <a:latin typeface="Trebuchet MS"/>
                <a:cs typeface="Trebuchet MS"/>
              </a:rPr>
              <a:t>three</a:t>
            </a:r>
            <a:r>
              <a:rPr sz="2400" spc="60" dirty="0">
                <a:latin typeface="Trebuchet MS"/>
                <a:cs typeface="Trebuchet MS"/>
              </a:rPr>
              <a:t> </a:t>
            </a:r>
            <a:r>
              <a:rPr sz="2400" spc="-110" dirty="0">
                <a:latin typeface="Trebuchet MS"/>
                <a:cs typeface="Trebuchet MS"/>
              </a:rPr>
              <a:t>coats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-76837" y="6052820"/>
            <a:ext cx="4543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>
                <a:latin typeface="Trebuchet MS"/>
                <a:cs typeface="Trebuchet MS"/>
              </a:rPr>
              <a:t>cosa </a:t>
            </a:r>
            <a:r>
              <a:rPr sz="2400" spc="-85" dirty="0">
                <a:latin typeface="Trebuchet MS"/>
                <a:cs typeface="Trebuchet MS"/>
              </a:rPr>
              <a:t>II) Muscular </a:t>
            </a:r>
            <a:r>
              <a:rPr sz="2400" spc="-145" dirty="0">
                <a:latin typeface="Trebuchet MS"/>
                <a:cs typeface="Trebuchet MS"/>
              </a:rPr>
              <a:t>layer </a:t>
            </a:r>
            <a:r>
              <a:rPr sz="2400" spc="-80" dirty="0">
                <a:latin typeface="Trebuchet MS"/>
                <a:cs typeface="Trebuchet MS"/>
              </a:rPr>
              <a:t>III)</a:t>
            </a:r>
            <a:r>
              <a:rPr sz="2400" spc="120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Adventitia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91689" y="241300"/>
            <a:ext cx="4932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5" dirty="0"/>
              <a:t>DUCTUS</a:t>
            </a:r>
            <a:r>
              <a:rPr spc="-155" dirty="0"/>
              <a:t> </a:t>
            </a:r>
            <a:r>
              <a:rPr spc="60" dirty="0"/>
              <a:t>DEFERENS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0090" y="896680"/>
            <a:ext cx="8160899" cy="4043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03750" y="1734820"/>
            <a:ext cx="8083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20" dirty="0">
                <a:latin typeface="Trebuchet MS"/>
                <a:cs typeface="Trebuchet MS"/>
              </a:rPr>
              <a:t>M</a:t>
            </a:r>
            <a:r>
              <a:rPr sz="2000" spc="25" dirty="0">
                <a:latin typeface="Trebuchet MS"/>
                <a:cs typeface="Trebuchet MS"/>
              </a:rPr>
              <a:t>u</a:t>
            </a:r>
            <a:r>
              <a:rPr sz="2000" spc="-114" dirty="0">
                <a:latin typeface="Trebuchet MS"/>
                <a:cs typeface="Trebuchet MS"/>
              </a:rPr>
              <a:t>c</a:t>
            </a:r>
            <a:r>
              <a:rPr sz="2000" spc="25" dirty="0">
                <a:latin typeface="Trebuchet MS"/>
                <a:cs typeface="Trebuchet MS"/>
              </a:rPr>
              <a:t>o</a:t>
            </a:r>
            <a:r>
              <a:rPr sz="2000" spc="-125" dirty="0">
                <a:latin typeface="Trebuchet MS"/>
                <a:cs typeface="Trebuchet MS"/>
              </a:rPr>
              <a:t>sa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21300000">
            <a:off x="1747413" y="1172900"/>
            <a:ext cx="1812396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85" dirty="0">
                <a:latin typeface="Trebuchet MS"/>
                <a:cs typeface="Trebuchet MS"/>
              </a:rPr>
              <a:t>Inner</a:t>
            </a:r>
            <a:r>
              <a:rPr sz="2000" spc="-125" dirty="0">
                <a:latin typeface="Trebuchet MS"/>
                <a:cs typeface="Trebuchet MS"/>
              </a:rPr>
              <a:t> l</a:t>
            </a:r>
            <a:r>
              <a:rPr sz="3000" spc="-187" baseline="1388" dirty="0">
                <a:latin typeface="Trebuchet MS"/>
                <a:cs typeface="Trebuchet MS"/>
              </a:rPr>
              <a:t>ongitudinal</a:t>
            </a:r>
            <a:endParaRPr sz="3000" baseline="1388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21120000">
            <a:off x="530731" y="2117271"/>
            <a:ext cx="16252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90" dirty="0">
                <a:latin typeface="Trebuchet MS"/>
                <a:cs typeface="Trebuchet MS"/>
              </a:rPr>
              <a:t>Middle </a:t>
            </a:r>
            <a:r>
              <a:rPr sz="3000" spc="-165" baseline="1388" dirty="0">
                <a:latin typeface="Trebuchet MS"/>
                <a:cs typeface="Trebuchet MS"/>
              </a:rPr>
              <a:t>circular</a:t>
            </a:r>
            <a:endParaRPr sz="3000" baseline="1388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20820000">
            <a:off x="-78389" y="2621144"/>
            <a:ext cx="400676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30" dirty="0">
                <a:latin typeface="Trebuchet MS"/>
                <a:cs typeface="Trebuchet MS"/>
              </a:rPr>
              <a:t>t</a:t>
            </a:r>
            <a:r>
              <a:rPr sz="2000" spc="-150" dirty="0">
                <a:latin typeface="Trebuchet MS"/>
                <a:cs typeface="Trebuchet MS"/>
              </a:rPr>
              <a:t>e</a:t>
            </a:r>
            <a:r>
              <a:rPr sz="2000" spc="10" dirty="0">
                <a:latin typeface="Trebuchet MS"/>
                <a:cs typeface="Trebuchet MS"/>
              </a:rPr>
              <a:t>r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20820000">
            <a:off x="-55592" y="2854676"/>
            <a:ext cx="101772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40" dirty="0">
                <a:latin typeface="Trebuchet MS"/>
                <a:cs typeface="Trebuchet MS"/>
              </a:rPr>
              <a:t>ngitud</a:t>
            </a:r>
            <a:r>
              <a:rPr sz="3000" spc="-209" baseline="1388" dirty="0">
                <a:latin typeface="Trebuchet MS"/>
                <a:cs typeface="Trebuchet MS"/>
              </a:rPr>
              <a:t>inal</a:t>
            </a:r>
            <a:endParaRPr sz="3000" baseline="1388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1560000">
            <a:off x="-51320" y="4075618"/>
            <a:ext cx="795391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20" dirty="0">
                <a:latin typeface="Trebuchet MS"/>
                <a:cs typeface="Trebuchet MS"/>
              </a:rPr>
              <a:t>v</a:t>
            </a:r>
            <a:r>
              <a:rPr sz="2000" spc="-135" dirty="0">
                <a:latin typeface="Trebuchet MS"/>
                <a:cs typeface="Trebuchet MS"/>
              </a:rPr>
              <a:t>e</a:t>
            </a:r>
            <a:r>
              <a:rPr sz="2000" spc="-100" dirty="0">
                <a:latin typeface="Trebuchet MS"/>
                <a:cs typeface="Trebuchet MS"/>
              </a:rPr>
              <a:t>n</a:t>
            </a:r>
            <a:r>
              <a:rPr sz="2000" spc="-140" dirty="0">
                <a:latin typeface="Trebuchet MS"/>
                <a:cs typeface="Trebuchet MS"/>
              </a:rPr>
              <a:t>t</a:t>
            </a:r>
            <a:r>
              <a:rPr sz="2000" spc="-130" dirty="0">
                <a:latin typeface="Trebuchet MS"/>
                <a:cs typeface="Trebuchet MS"/>
              </a:rPr>
              <a:t>i</a:t>
            </a:r>
            <a:r>
              <a:rPr sz="2000" spc="-135" dirty="0">
                <a:latin typeface="Trebuchet MS"/>
                <a:cs typeface="Trebuchet MS"/>
              </a:rPr>
              <a:t>t</a:t>
            </a:r>
            <a:r>
              <a:rPr sz="2000" spc="-150" dirty="0">
                <a:latin typeface="Trebuchet MS"/>
                <a:cs typeface="Trebuchet MS"/>
              </a:rPr>
              <a:t>i</a:t>
            </a:r>
            <a:r>
              <a:rPr sz="2000" spc="-200" dirty="0">
                <a:latin typeface="Trebuchet MS"/>
                <a:cs typeface="Trebuchet MS"/>
              </a:rPr>
              <a:t>a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6540" y="4975859"/>
            <a:ext cx="82575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60" dirty="0">
                <a:solidFill>
                  <a:srgbClr val="001F5F"/>
                </a:solidFill>
                <a:latin typeface="Trebuchet MS"/>
                <a:cs typeface="Trebuchet MS"/>
              </a:rPr>
              <a:t>Mucosa </a:t>
            </a:r>
            <a:r>
              <a:rPr sz="2400" spc="315" dirty="0">
                <a:latin typeface="Trebuchet MS"/>
                <a:cs typeface="Trebuchet MS"/>
              </a:rPr>
              <a:t>– </a:t>
            </a: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14" dirty="0">
                <a:latin typeface="Trebuchet MS"/>
                <a:cs typeface="Trebuchet MS"/>
              </a:rPr>
              <a:t>irregular </a:t>
            </a:r>
            <a:r>
              <a:rPr sz="2400" spc="-110" dirty="0">
                <a:latin typeface="Trebuchet MS"/>
                <a:cs typeface="Trebuchet MS"/>
              </a:rPr>
              <a:t>star </a:t>
            </a:r>
            <a:r>
              <a:rPr sz="2400" spc="-140" dirty="0">
                <a:latin typeface="Trebuchet MS"/>
                <a:cs typeface="Trebuchet MS"/>
              </a:rPr>
              <a:t>shaped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50" dirty="0">
                <a:latin typeface="Trebuchet MS"/>
                <a:cs typeface="Trebuchet MS"/>
              </a:rPr>
              <a:t>lined </a:t>
            </a:r>
            <a:r>
              <a:rPr sz="2400" spc="-135" dirty="0">
                <a:latin typeface="Trebuchet MS"/>
                <a:cs typeface="Trebuchet MS"/>
              </a:rPr>
              <a:t>by </a:t>
            </a:r>
            <a:r>
              <a:rPr sz="2400" spc="-130" dirty="0">
                <a:latin typeface="Trebuchet MS"/>
                <a:cs typeface="Trebuchet MS"/>
              </a:rPr>
              <a:t>pseudostratified  </a:t>
            </a:r>
            <a:r>
              <a:rPr sz="2400" spc="-114" dirty="0">
                <a:latin typeface="Trebuchet MS"/>
                <a:cs typeface="Trebuchet MS"/>
              </a:rPr>
              <a:t>columnar </a:t>
            </a:r>
            <a:r>
              <a:rPr sz="2400" spc="-150" dirty="0">
                <a:latin typeface="Trebuchet MS"/>
                <a:cs typeface="Trebuchet MS"/>
              </a:rPr>
              <a:t>epithelium </a:t>
            </a:r>
            <a:r>
              <a:rPr sz="2400" spc="-125" dirty="0">
                <a:latin typeface="Trebuchet MS"/>
                <a:cs typeface="Trebuchet MS"/>
              </a:rPr>
              <a:t>with </a:t>
            </a:r>
            <a:r>
              <a:rPr sz="2400" spc="-145" dirty="0">
                <a:latin typeface="Trebuchet MS"/>
                <a:cs typeface="Trebuchet MS"/>
              </a:rPr>
              <a:t>stereocilia. </a:t>
            </a:r>
            <a:r>
              <a:rPr sz="2400" spc="-160" dirty="0">
                <a:latin typeface="Trebuchet MS"/>
                <a:cs typeface="Trebuchet MS"/>
              </a:rPr>
              <a:t>Lamina </a:t>
            </a:r>
            <a:r>
              <a:rPr sz="2400" spc="-90" dirty="0">
                <a:latin typeface="Trebuchet MS"/>
                <a:cs typeface="Trebuchet MS"/>
              </a:rPr>
              <a:t>propria</a:t>
            </a:r>
            <a:r>
              <a:rPr sz="2400" spc="360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contains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6540" y="5707379"/>
            <a:ext cx="73101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0" dirty="0">
                <a:latin typeface="Trebuchet MS"/>
                <a:cs typeface="Trebuchet MS"/>
              </a:rPr>
              <a:t>collagen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55" dirty="0">
                <a:latin typeface="Trebuchet MS"/>
                <a:cs typeface="Trebuchet MS"/>
              </a:rPr>
              <a:t>elastic</a:t>
            </a:r>
            <a:r>
              <a:rPr sz="2400" spc="130" dirty="0">
                <a:latin typeface="Trebuchet MS"/>
                <a:cs typeface="Trebuchet MS"/>
              </a:rPr>
              <a:t> </a:t>
            </a:r>
            <a:r>
              <a:rPr sz="2400" spc="-165" dirty="0">
                <a:latin typeface="Trebuchet MS"/>
                <a:cs typeface="Trebuchet MS"/>
              </a:rPr>
              <a:t>fibres.</a:t>
            </a: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Muscle </a:t>
            </a:r>
            <a:r>
              <a:rPr sz="2400" spc="-140" dirty="0">
                <a:solidFill>
                  <a:srgbClr val="001F5F"/>
                </a:solidFill>
                <a:latin typeface="Trebuchet MS"/>
                <a:cs typeface="Trebuchet MS"/>
              </a:rPr>
              <a:t>layer </a:t>
            </a:r>
            <a:r>
              <a:rPr sz="2400" spc="315" dirty="0">
                <a:latin typeface="Trebuchet MS"/>
                <a:cs typeface="Trebuchet MS"/>
              </a:rPr>
              <a:t>– </a:t>
            </a:r>
            <a:r>
              <a:rPr sz="2400" spc="-90" dirty="0">
                <a:latin typeface="Trebuchet MS"/>
                <a:cs typeface="Trebuchet MS"/>
              </a:rPr>
              <a:t>Inner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75" dirty="0">
                <a:latin typeface="Trebuchet MS"/>
                <a:cs typeface="Trebuchet MS"/>
              </a:rPr>
              <a:t>outer </a:t>
            </a:r>
            <a:r>
              <a:rPr sz="2400" spc="-160" dirty="0">
                <a:latin typeface="Trebuchet MS"/>
                <a:cs typeface="Trebuchet MS"/>
              </a:rPr>
              <a:t>longitudinal, </a:t>
            </a:r>
            <a:r>
              <a:rPr sz="2400" spc="-150" dirty="0">
                <a:latin typeface="Trebuchet MS"/>
                <a:cs typeface="Trebuchet MS"/>
              </a:rPr>
              <a:t>middle </a:t>
            </a:r>
            <a:r>
              <a:rPr sz="2400" spc="-120" dirty="0">
                <a:latin typeface="Trebuchet MS"/>
                <a:cs typeface="Trebuchet MS"/>
              </a:rPr>
              <a:t>circular  </a:t>
            </a: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Adventitia </a:t>
            </a:r>
            <a:r>
              <a:rPr sz="2400" spc="315" dirty="0">
                <a:latin typeface="Trebuchet MS"/>
                <a:cs typeface="Trebuchet MS"/>
              </a:rPr>
              <a:t>– </a:t>
            </a:r>
            <a:r>
              <a:rPr sz="2400" spc="-135" dirty="0">
                <a:latin typeface="Trebuchet MS"/>
                <a:cs typeface="Trebuchet MS"/>
              </a:rPr>
              <a:t>fibroelastic </a:t>
            </a:r>
            <a:r>
              <a:rPr sz="2400" spc="160" dirty="0">
                <a:latin typeface="Trebuchet MS"/>
                <a:cs typeface="Trebuchet MS"/>
              </a:rPr>
              <a:t>CT </a:t>
            </a:r>
            <a:r>
              <a:rPr sz="2400" spc="-125" dirty="0">
                <a:latin typeface="Trebuchet MS"/>
                <a:cs typeface="Trebuchet MS"/>
              </a:rPr>
              <a:t>with </a:t>
            </a:r>
            <a:r>
              <a:rPr sz="2400" spc="-75" dirty="0">
                <a:latin typeface="Trebuchet MS"/>
                <a:cs typeface="Trebuchet MS"/>
              </a:rPr>
              <a:t>blood </a:t>
            </a:r>
            <a:r>
              <a:rPr sz="2400" spc="-114" dirty="0">
                <a:latin typeface="Trebuchet MS"/>
                <a:cs typeface="Trebuchet MS"/>
              </a:rPr>
              <a:t>vessels </a:t>
            </a:r>
            <a:r>
              <a:rPr sz="2400" spc="-160" dirty="0">
                <a:latin typeface="Trebuchet MS"/>
                <a:cs typeface="Trebuchet MS"/>
              </a:rPr>
              <a:t>and</a:t>
            </a:r>
            <a:r>
              <a:rPr sz="2400" spc="-370" dirty="0">
                <a:latin typeface="Trebuchet MS"/>
                <a:cs typeface="Trebuchet MS"/>
              </a:rPr>
              <a:t> </a:t>
            </a:r>
            <a:r>
              <a:rPr sz="2400" spc="-100" dirty="0">
                <a:latin typeface="Trebuchet MS"/>
                <a:cs typeface="Trebuchet MS"/>
              </a:rPr>
              <a:t>nerves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0197" y="461899"/>
            <a:ext cx="14027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rlito"/>
                <a:cs typeface="Carlito"/>
              </a:rPr>
              <a:t>O</a:t>
            </a:r>
            <a:r>
              <a:rPr b="1" spc="-60" dirty="0">
                <a:latin typeface="Carlito"/>
                <a:cs typeface="Carlito"/>
              </a:rPr>
              <a:t>v</a:t>
            </a:r>
            <a:r>
              <a:rPr b="1" dirty="0">
                <a:latin typeface="Carlito"/>
                <a:cs typeface="Carlito"/>
              </a:rPr>
              <a:t>a</a:t>
            </a:r>
            <a:r>
              <a:rPr b="1" spc="10" dirty="0">
                <a:latin typeface="Carlito"/>
                <a:cs typeface="Carlito"/>
              </a:rPr>
              <a:t>r</a:t>
            </a:r>
            <a:r>
              <a:rPr b="1" dirty="0">
                <a:latin typeface="Carlito"/>
                <a:cs typeface="Carlito"/>
              </a:rPr>
              <a:t>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261"/>
            <a:ext cx="3510279" cy="39293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Medulla: </a:t>
            </a:r>
            <a:r>
              <a:rPr sz="3200" spc="-10" dirty="0">
                <a:latin typeface="Carlito"/>
                <a:cs typeface="Carlito"/>
              </a:rPr>
              <a:t>Most  internal </a:t>
            </a:r>
            <a:r>
              <a:rPr sz="3200" spc="-5" dirty="0">
                <a:latin typeface="Carlito"/>
                <a:cs typeface="Carlito"/>
              </a:rPr>
              <a:t>part of </a:t>
            </a:r>
            <a:r>
              <a:rPr sz="3200" dirty="0">
                <a:latin typeface="Carlito"/>
                <a:cs typeface="Carlito"/>
              </a:rPr>
              <a:t>the  </a:t>
            </a:r>
            <a:r>
              <a:rPr sz="3200" spc="-45" dirty="0">
                <a:latin typeface="Carlito"/>
                <a:cs typeface="Carlito"/>
              </a:rPr>
              <a:t>ovary, </a:t>
            </a:r>
            <a:r>
              <a:rPr sz="3200" spc="-10" dirty="0">
                <a:latin typeface="Carlito"/>
                <a:cs typeface="Carlito"/>
              </a:rPr>
              <a:t>consists </a:t>
            </a:r>
            <a:r>
              <a:rPr sz="3200" spc="-5" dirty="0">
                <a:latin typeface="Carlito"/>
                <a:cs typeface="Carlito"/>
              </a:rPr>
              <a:t>of  </a:t>
            </a:r>
            <a:r>
              <a:rPr sz="3200" dirty="0">
                <a:latin typeface="Carlito"/>
                <a:cs typeface="Carlito"/>
              </a:rPr>
              <a:t>loose </a:t>
            </a:r>
            <a:r>
              <a:rPr sz="3200" spc="-5" dirty="0">
                <a:latin typeface="Carlito"/>
                <a:cs typeface="Carlito"/>
              </a:rPr>
              <a:t>con. </a:t>
            </a:r>
            <a:r>
              <a:rPr sz="3200" spc="-85" dirty="0">
                <a:latin typeface="Carlito"/>
                <a:cs typeface="Carlito"/>
              </a:rPr>
              <a:t>Ts. </a:t>
            </a:r>
            <a:r>
              <a:rPr sz="3200" dirty="0">
                <a:latin typeface="Carlito"/>
                <a:cs typeface="Carlito"/>
              </a:rPr>
              <a:t>and  </a:t>
            </a:r>
            <a:r>
              <a:rPr sz="3200" spc="-5" dirty="0">
                <a:latin typeface="Carlito"/>
                <a:cs typeface="Carlito"/>
              </a:rPr>
              <a:t>blood vessels  </a:t>
            </a:r>
            <a:r>
              <a:rPr sz="3200" spc="-10" dirty="0">
                <a:latin typeface="Carlito"/>
                <a:cs typeface="Carlito"/>
              </a:rPr>
              <a:t>entering through  </a:t>
            </a:r>
            <a:r>
              <a:rPr sz="3200" spc="-5" dirty="0">
                <a:latin typeface="Carlito"/>
                <a:cs typeface="Carlito"/>
              </a:rPr>
              <a:t>hilum </a:t>
            </a:r>
            <a:r>
              <a:rPr sz="3200" spc="-20" dirty="0">
                <a:latin typeface="Carlito"/>
                <a:cs typeface="Carlito"/>
              </a:rPr>
              <a:t>from  </a:t>
            </a:r>
            <a:r>
              <a:rPr sz="3200" spc="-5" dirty="0">
                <a:latin typeface="Carlito"/>
                <a:cs typeface="Carlito"/>
              </a:rPr>
              <a:t>mesenteries.</a:t>
            </a:r>
            <a:endParaRPr sz="32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81500" y="1981200"/>
            <a:ext cx="4646676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46810" y="412750"/>
            <a:ext cx="65322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04" dirty="0"/>
              <a:t>ACCESSORY </a:t>
            </a:r>
            <a:r>
              <a:rPr spc="130" dirty="0"/>
              <a:t>SEX</a:t>
            </a:r>
            <a:r>
              <a:rPr spc="-475" dirty="0"/>
              <a:t> </a:t>
            </a:r>
            <a:r>
              <a:rPr spc="275" dirty="0"/>
              <a:t>GLANDS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marR="99695" indent="-271780">
              <a:lnSpc>
                <a:spcPct val="15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09880" algn="l"/>
              </a:tabLst>
            </a:pPr>
            <a:r>
              <a:rPr sz="2400" spc="-85" dirty="0"/>
              <a:t>These </a:t>
            </a:r>
            <a:r>
              <a:rPr sz="2400" spc="-150" dirty="0"/>
              <a:t>glands </a:t>
            </a:r>
            <a:r>
              <a:rPr sz="2400" spc="-135" dirty="0"/>
              <a:t>are </a:t>
            </a:r>
            <a:r>
              <a:rPr sz="2400" spc="-114" dirty="0"/>
              <a:t>androgen </a:t>
            </a:r>
            <a:r>
              <a:rPr sz="2400" spc="-145" dirty="0"/>
              <a:t>dependant </a:t>
            </a:r>
            <a:r>
              <a:rPr sz="2400" spc="-95" dirty="0"/>
              <a:t>organs </a:t>
            </a:r>
            <a:r>
              <a:rPr sz="2400" spc="-70" dirty="0"/>
              <a:t>whose  </a:t>
            </a:r>
            <a:r>
              <a:rPr sz="2400" spc="-95" dirty="0"/>
              <a:t>secretions provide </a:t>
            </a:r>
            <a:r>
              <a:rPr sz="2400" spc="-140" dirty="0"/>
              <a:t>medium </a:t>
            </a:r>
            <a:r>
              <a:rPr sz="2400" spc="-80" dirty="0"/>
              <a:t>for </a:t>
            </a:r>
            <a:r>
              <a:rPr sz="2400" spc="-90" dirty="0"/>
              <a:t>transport </a:t>
            </a:r>
            <a:r>
              <a:rPr sz="2400" spc="-160" dirty="0"/>
              <a:t>and </a:t>
            </a:r>
            <a:r>
              <a:rPr sz="2400" spc="-100" dirty="0"/>
              <a:t>nourishment </a:t>
            </a:r>
            <a:r>
              <a:rPr sz="2400" spc="-130" dirty="0"/>
              <a:t>of  </a:t>
            </a:r>
            <a:r>
              <a:rPr sz="2400" spc="-90" dirty="0"/>
              <a:t>sperms </a:t>
            </a:r>
            <a:r>
              <a:rPr sz="2400" spc="-160" dirty="0"/>
              <a:t>and </a:t>
            </a:r>
            <a:r>
              <a:rPr sz="2400" spc="-120" dirty="0"/>
              <a:t>constitute </a:t>
            </a:r>
            <a:r>
              <a:rPr sz="2400" spc="-140" dirty="0"/>
              <a:t>the </a:t>
            </a:r>
            <a:r>
              <a:rPr sz="2400" spc="-125" dirty="0"/>
              <a:t>bulk </a:t>
            </a:r>
            <a:r>
              <a:rPr sz="2400" spc="-130" dirty="0"/>
              <a:t>of </a:t>
            </a:r>
            <a:r>
              <a:rPr sz="2400" spc="-125" dirty="0"/>
              <a:t>semen </a:t>
            </a:r>
            <a:r>
              <a:rPr sz="2400" spc="-145" dirty="0"/>
              <a:t>(Seminal</a:t>
            </a:r>
            <a:r>
              <a:rPr sz="2400" spc="-135" dirty="0"/>
              <a:t> </a:t>
            </a:r>
            <a:r>
              <a:rPr sz="2400" spc="-190" dirty="0"/>
              <a:t>fluid).</a:t>
            </a:r>
            <a:endParaRPr sz="2400"/>
          </a:p>
          <a:p>
            <a:pPr marL="309880" indent="-271780">
              <a:lnSpc>
                <a:spcPct val="100000"/>
              </a:lnSpc>
              <a:spcBef>
                <a:spcPts val="203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309880" algn="l"/>
              </a:tabLst>
            </a:pPr>
            <a:r>
              <a:rPr sz="2400" spc="-90" dirty="0"/>
              <a:t>They</a:t>
            </a:r>
            <a:r>
              <a:rPr sz="2400" spc="-55" dirty="0"/>
              <a:t> </a:t>
            </a:r>
            <a:r>
              <a:rPr sz="2400" spc="-135" dirty="0"/>
              <a:t>are</a:t>
            </a:r>
            <a:endParaRPr sz="2400"/>
          </a:p>
          <a:p>
            <a:pPr marL="297815" indent="-260350">
              <a:lnSpc>
                <a:spcPct val="100000"/>
              </a:lnSpc>
              <a:spcBef>
                <a:spcPts val="2039"/>
              </a:spcBef>
              <a:buAutoNum type="romanUcParenR"/>
              <a:tabLst>
                <a:tab pos="298450" algn="l"/>
              </a:tabLst>
            </a:pPr>
            <a:r>
              <a:rPr spc="-150" dirty="0"/>
              <a:t>Seminal </a:t>
            </a:r>
            <a:r>
              <a:rPr spc="-140" dirty="0"/>
              <a:t>vesicle </a:t>
            </a:r>
            <a:r>
              <a:rPr spc="-70" dirty="0"/>
              <a:t>(Accounts </a:t>
            </a:r>
            <a:r>
              <a:rPr spc="-80" dirty="0"/>
              <a:t>for </a:t>
            </a:r>
            <a:r>
              <a:rPr spc="15" dirty="0"/>
              <a:t>30% </a:t>
            </a:r>
            <a:r>
              <a:rPr spc="-130" dirty="0"/>
              <a:t>of </a:t>
            </a:r>
            <a:r>
              <a:rPr spc="-155" dirty="0"/>
              <a:t>seminal</a:t>
            </a:r>
            <a:r>
              <a:rPr spc="170" dirty="0"/>
              <a:t> </a:t>
            </a:r>
            <a:r>
              <a:rPr spc="-165" dirty="0"/>
              <a:t>fluid)</a:t>
            </a:r>
          </a:p>
          <a:p>
            <a:pPr marL="373380" indent="-335915">
              <a:lnSpc>
                <a:spcPct val="100000"/>
              </a:lnSpc>
              <a:spcBef>
                <a:spcPts val="2039"/>
              </a:spcBef>
              <a:buAutoNum type="romanUcParenR"/>
              <a:tabLst>
                <a:tab pos="374015" algn="l"/>
              </a:tabLst>
            </a:pPr>
            <a:r>
              <a:rPr spc="-105" dirty="0"/>
              <a:t>Prostate </a:t>
            </a:r>
            <a:r>
              <a:rPr spc="-170" dirty="0"/>
              <a:t>gland </a:t>
            </a:r>
            <a:r>
              <a:rPr spc="-70" dirty="0"/>
              <a:t>(Accounts </a:t>
            </a:r>
            <a:r>
              <a:rPr spc="-80" dirty="0"/>
              <a:t>for </a:t>
            </a:r>
            <a:r>
              <a:rPr spc="20" dirty="0"/>
              <a:t>60% </a:t>
            </a:r>
            <a:r>
              <a:rPr spc="-130" dirty="0"/>
              <a:t>of </a:t>
            </a:r>
            <a:r>
              <a:rPr spc="-150" dirty="0"/>
              <a:t>seminal</a:t>
            </a:r>
            <a:r>
              <a:rPr spc="145" dirty="0"/>
              <a:t> </a:t>
            </a:r>
            <a:r>
              <a:rPr spc="-165" dirty="0"/>
              <a:t>fluid)</a:t>
            </a:r>
          </a:p>
          <a:p>
            <a:pPr marL="449580" indent="-412115">
              <a:lnSpc>
                <a:spcPct val="100000"/>
              </a:lnSpc>
              <a:spcBef>
                <a:spcPts val="2039"/>
              </a:spcBef>
              <a:buAutoNum type="romanUcParenR"/>
              <a:tabLst>
                <a:tab pos="450215" algn="l"/>
              </a:tabLst>
            </a:pPr>
            <a:r>
              <a:rPr spc="-105" dirty="0"/>
              <a:t>Bulbourethral </a:t>
            </a:r>
            <a:r>
              <a:rPr spc="-150" dirty="0"/>
              <a:t>glands </a:t>
            </a:r>
            <a:r>
              <a:rPr spc="-70" dirty="0"/>
              <a:t>(Accounts </a:t>
            </a:r>
            <a:r>
              <a:rPr spc="-80" dirty="0"/>
              <a:t>for </a:t>
            </a:r>
            <a:r>
              <a:rPr spc="20" dirty="0"/>
              <a:t>10% </a:t>
            </a:r>
            <a:r>
              <a:rPr spc="-130" dirty="0"/>
              <a:t>of </a:t>
            </a:r>
            <a:r>
              <a:rPr spc="-150" dirty="0"/>
              <a:t>seminal</a:t>
            </a:r>
            <a:r>
              <a:rPr spc="105" dirty="0"/>
              <a:t> </a:t>
            </a:r>
            <a:r>
              <a:rPr spc="-160" dirty="0"/>
              <a:t>fluid)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/>
          </a:p>
          <a:p>
            <a:pPr marR="17780" algn="r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26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00579" y="99059"/>
            <a:ext cx="43395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SEMINAL</a:t>
            </a:r>
            <a:r>
              <a:rPr spc="-160" dirty="0"/>
              <a:t> </a:t>
            </a:r>
            <a:r>
              <a:rPr spc="-10" dirty="0"/>
              <a:t>VESICLE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13350" y="1303020"/>
            <a:ext cx="3491865" cy="419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268605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90" dirty="0">
                <a:latin typeface="Trebuchet MS"/>
                <a:cs typeface="Trebuchet MS"/>
              </a:rPr>
              <a:t>These </a:t>
            </a:r>
            <a:r>
              <a:rPr sz="2400" spc="-130" dirty="0">
                <a:latin typeface="Trebuchet MS"/>
                <a:cs typeface="Trebuchet MS"/>
              </a:rPr>
              <a:t>are </a:t>
            </a:r>
            <a:r>
              <a:rPr sz="2400" spc="-135" dirty="0">
                <a:latin typeface="Trebuchet MS"/>
                <a:cs typeface="Trebuchet MS"/>
              </a:rPr>
              <a:t>paired </a:t>
            </a:r>
            <a:r>
              <a:rPr sz="2400" spc="-150" dirty="0">
                <a:latin typeface="Trebuchet MS"/>
                <a:cs typeface="Trebuchet MS"/>
              </a:rPr>
              <a:t>glands  </a:t>
            </a:r>
            <a:r>
              <a:rPr sz="2400" spc="-110" dirty="0">
                <a:latin typeface="Trebuchet MS"/>
                <a:cs typeface="Trebuchet MS"/>
              </a:rPr>
              <a:t>present </a:t>
            </a:r>
            <a:r>
              <a:rPr sz="2400" spc="-200" dirty="0">
                <a:latin typeface="Trebuchet MS"/>
                <a:cs typeface="Trebuchet MS"/>
              </a:rPr>
              <a:t>at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150" dirty="0">
                <a:latin typeface="Trebuchet MS"/>
                <a:cs typeface="Trebuchet MS"/>
              </a:rPr>
              <a:t>base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10" dirty="0">
                <a:latin typeface="Trebuchet MS"/>
                <a:cs typeface="Trebuchet MS"/>
              </a:rPr>
              <a:t>urinary</a:t>
            </a:r>
            <a:r>
              <a:rPr sz="2400" spc="-55" dirty="0">
                <a:latin typeface="Trebuchet MS"/>
                <a:cs typeface="Trebuchet MS"/>
              </a:rPr>
              <a:t> </a:t>
            </a:r>
            <a:r>
              <a:rPr sz="2400" spc="-165" dirty="0">
                <a:latin typeface="Trebuchet MS"/>
                <a:cs typeface="Trebuchet MS"/>
              </a:rPr>
              <a:t>bladder.</a:t>
            </a:r>
            <a:endParaRPr sz="2400">
              <a:latin typeface="Trebuchet MS"/>
              <a:cs typeface="Trebuchet MS"/>
            </a:endParaRPr>
          </a:p>
          <a:p>
            <a:pPr marL="298450" marR="349885" indent="-273050">
              <a:lnSpc>
                <a:spcPct val="100000"/>
              </a:lnSpc>
              <a:spcBef>
                <a:spcPts val="59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50" dirty="0">
                <a:latin typeface="Trebuchet MS"/>
                <a:cs typeface="Trebuchet MS"/>
              </a:rPr>
              <a:t>Each </a:t>
            </a:r>
            <a:r>
              <a:rPr sz="2400" spc="-170" dirty="0">
                <a:latin typeface="Trebuchet MS"/>
                <a:cs typeface="Trebuchet MS"/>
              </a:rPr>
              <a:t>gland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45" dirty="0">
                <a:latin typeface="Trebuchet MS"/>
                <a:cs typeface="Trebuchet MS"/>
              </a:rPr>
              <a:t>elongated  blind </a:t>
            </a:r>
            <a:r>
              <a:rPr sz="2400" spc="-140" dirty="0">
                <a:latin typeface="Trebuchet MS"/>
                <a:cs typeface="Trebuchet MS"/>
              </a:rPr>
              <a:t>tube</a:t>
            </a:r>
            <a:r>
              <a:rPr sz="2400" spc="1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(12-15cm)</a:t>
            </a:r>
            <a:endParaRPr sz="2400">
              <a:latin typeface="Trebuchet MS"/>
              <a:cs typeface="Trebuchet MS"/>
            </a:endParaRPr>
          </a:p>
          <a:p>
            <a:pPr marL="298450" marR="1778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0" dirty="0">
                <a:latin typeface="Trebuchet MS"/>
                <a:cs typeface="Trebuchet MS"/>
              </a:rPr>
              <a:t>Secretes </a:t>
            </a:r>
            <a:r>
              <a:rPr sz="2400" spc="-125" dirty="0">
                <a:latin typeface="Trebuchet MS"/>
                <a:cs typeface="Trebuchet MS"/>
              </a:rPr>
              <a:t>thick </a:t>
            </a:r>
            <a:r>
              <a:rPr sz="2400" spc="-114" dirty="0">
                <a:latin typeface="Trebuchet MS"/>
                <a:cs typeface="Trebuchet MS"/>
              </a:rPr>
              <a:t>yellow  </a:t>
            </a:r>
            <a:r>
              <a:rPr sz="2400" spc="-90" dirty="0">
                <a:latin typeface="Trebuchet MS"/>
                <a:cs typeface="Trebuchet MS"/>
              </a:rPr>
              <a:t>viscous </a:t>
            </a:r>
            <a:r>
              <a:rPr sz="2400" spc="-170" dirty="0">
                <a:latin typeface="Trebuchet MS"/>
                <a:cs typeface="Trebuchet MS"/>
              </a:rPr>
              <a:t>alkaline </a:t>
            </a:r>
            <a:r>
              <a:rPr sz="2400" spc="-175" dirty="0">
                <a:latin typeface="Trebuchet MS"/>
                <a:cs typeface="Trebuchet MS"/>
              </a:rPr>
              <a:t>fluid </a:t>
            </a:r>
            <a:r>
              <a:rPr sz="2400" spc="-100" dirty="0">
                <a:latin typeface="Trebuchet MS"/>
                <a:cs typeface="Trebuchet MS"/>
              </a:rPr>
              <a:t>rich  </a:t>
            </a:r>
            <a:r>
              <a:rPr sz="2400" spc="-140" dirty="0">
                <a:latin typeface="Trebuchet MS"/>
                <a:cs typeface="Trebuchet MS"/>
              </a:rPr>
              <a:t>in </a:t>
            </a:r>
            <a:r>
              <a:rPr sz="2400" spc="-110" dirty="0">
                <a:latin typeface="Trebuchet MS"/>
                <a:cs typeface="Trebuchet MS"/>
              </a:rPr>
              <a:t>fructose </a:t>
            </a:r>
            <a:r>
              <a:rPr sz="2400" spc="-165" dirty="0">
                <a:latin typeface="Trebuchet MS"/>
                <a:cs typeface="Trebuchet MS"/>
              </a:rPr>
              <a:t>that </a:t>
            </a:r>
            <a:r>
              <a:rPr sz="2400" spc="-80" dirty="0">
                <a:latin typeface="Trebuchet MS"/>
                <a:cs typeface="Trebuchet MS"/>
              </a:rPr>
              <a:t>nourishes 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140" dirty="0">
                <a:latin typeface="Trebuchet MS"/>
                <a:cs typeface="Trebuchet MS"/>
              </a:rPr>
              <a:t>sperm. </a:t>
            </a: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10" dirty="0">
                <a:latin typeface="Trebuchet MS"/>
                <a:cs typeface="Trebuchet MS"/>
              </a:rPr>
              <a:t>also  </a:t>
            </a:r>
            <a:r>
              <a:rPr sz="2400" spc="-120" dirty="0">
                <a:latin typeface="Trebuchet MS"/>
                <a:cs typeface="Trebuchet MS"/>
              </a:rPr>
              <a:t>contains </a:t>
            </a:r>
            <a:r>
              <a:rPr sz="2400" spc="-105" dirty="0">
                <a:latin typeface="Trebuchet MS"/>
                <a:cs typeface="Trebuchet MS"/>
              </a:rPr>
              <a:t>ascorbic </a:t>
            </a:r>
            <a:r>
              <a:rPr sz="2400" spc="-165" dirty="0">
                <a:latin typeface="Trebuchet MS"/>
                <a:cs typeface="Trebuchet MS"/>
              </a:rPr>
              <a:t>acid  </a:t>
            </a:r>
            <a:r>
              <a:rPr sz="2400" spc="-160" dirty="0">
                <a:latin typeface="Trebuchet MS"/>
                <a:cs typeface="Trebuchet MS"/>
              </a:rPr>
              <a:t>and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prostaglandin.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9070" y="1196339"/>
            <a:ext cx="5025390" cy="4753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 rot="19860000">
            <a:off x="2413229" y="3065287"/>
            <a:ext cx="155316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40" dirty="0">
                <a:latin typeface="Trebuchet MS"/>
                <a:cs typeface="Trebuchet MS"/>
              </a:rPr>
              <a:t>Semin</a:t>
            </a:r>
            <a:r>
              <a:rPr sz="3000" spc="-209" baseline="1388" dirty="0">
                <a:latin typeface="Trebuchet MS"/>
                <a:cs typeface="Trebuchet MS"/>
              </a:rPr>
              <a:t>al</a:t>
            </a:r>
            <a:r>
              <a:rPr sz="3000" spc="-179" baseline="1388" dirty="0">
                <a:latin typeface="Trebuchet MS"/>
                <a:cs typeface="Trebuchet MS"/>
              </a:rPr>
              <a:t> </a:t>
            </a:r>
            <a:r>
              <a:rPr sz="3000" spc="-195" baseline="1388" dirty="0">
                <a:latin typeface="Trebuchet MS"/>
                <a:cs typeface="Trebuchet MS"/>
              </a:rPr>
              <a:t>vesicle</a:t>
            </a:r>
            <a:endParaRPr sz="3000" baseline="1388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1740000">
            <a:off x="101091" y="2236110"/>
            <a:ext cx="1551912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30" dirty="0">
                <a:latin typeface="Trebuchet MS"/>
                <a:cs typeface="Trebuchet MS"/>
              </a:rPr>
              <a:t>Seminal</a:t>
            </a:r>
            <a:r>
              <a:rPr sz="2000" spc="-114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vesicle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768" y="5839459"/>
            <a:ext cx="44405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100"/>
              </a:spcBef>
            </a:pPr>
            <a:r>
              <a:rPr sz="2400" spc="-170" dirty="0">
                <a:solidFill>
                  <a:srgbClr val="001F5F"/>
                </a:solidFill>
                <a:latin typeface="Trebuchet MS"/>
                <a:cs typeface="Trebuchet MS"/>
              </a:rPr>
              <a:t>made </a:t>
            </a:r>
            <a:r>
              <a:rPr sz="2400" spc="-125" dirty="0">
                <a:solidFill>
                  <a:srgbClr val="001F5F"/>
                </a:solidFill>
                <a:latin typeface="Trebuchet MS"/>
                <a:cs typeface="Trebuchet MS"/>
              </a:rPr>
              <a:t>up </a:t>
            </a: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of </a:t>
            </a:r>
            <a:r>
              <a:rPr sz="2400" spc="-114" dirty="0">
                <a:solidFill>
                  <a:srgbClr val="001F5F"/>
                </a:solidFill>
                <a:latin typeface="Trebuchet MS"/>
                <a:cs typeface="Trebuchet MS"/>
              </a:rPr>
              <a:t>three</a:t>
            </a:r>
            <a:r>
              <a:rPr sz="2400" spc="175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001F5F"/>
                </a:solidFill>
                <a:latin typeface="Trebuchet MS"/>
                <a:cs typeface="Trebuchet MS"/>
              </a:rPr>
              <a:t>coats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spc="-100" dirty="0">
                <a:solidFill>
                  <a:srgbClr val="001F5F"/>
                </a:solidFill>
                <a:latin typeface="Trebuchet MS"/>
                <a:cs typeface="Trebuchet MS"/>
              </a:rPr>
              <a:t>ucosa </a:t>
            </a:r>
            <a:r>
              <a:rPr sz="2400" spc="-85" dirty="0">
                <a:solidFill>
                  <a:srgbClr val="001F5F"/>
                </a:solidFill>
                <a:latin typeface="Trebuchet MS"/>
                <a:cs typeface="Trebuchet MS"/>
              </a:rPr>
              <a:t>II) </a:t>
            </a: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Muscle </a:t>
            </a:r>
            <a:r>
              <a:rPr sz="2400" spc="-145" dirty="0">
                <a:solidFill>
                  <a:srgbClr val="001F5F"/>
                </a:solidFill>
                <a:latin typeface="Trebuchet MS"/>
                <a:cs typeface="Trebuchet MS"/>
              </a:rPr>
              <a:t>layer </a:t>
            </a:r>
            <a:r>
              <a:rPr sz="2400" spc="-80" dirty="0">
                <a:solidFill>
                  <a:srgbClr val="001F5F"/>
                </a:solidFill>
                <a:latin typeface="Trebuchet MS"/>
                <a:cs typeface="Trebuchet MS"/>
              </a:rPr>
              <a:t>III)</a:t>
            </a:r>
            <a:r>
              <a:rPr sz="2400" spc="9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20" dirty="0">
                <a:solidFill>
                  <a:srgbClr val="001F5F"/>
                </a:solidFill>
                <a:latin typeface="Trebuchet MS"/>
                <a:cs typeface="Trebuchet MS"/>
              </a:rPr>
              <a:t>Adventitia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 rot="18600000">
            <a:off x="2079142" y="2742073"/>
            <a:ext cx="1718766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240" dirty="0">
                <a:latin typeface="Trebuchet MS"/>
                <a:cs typeface="Trebuchet MS"/>
              </a:rPr>
              <a:t>D</a:t>
            </a:r>
            <a:r>
              <a:rPr sz="2000" spc="-125" dirty="0">
                <a:latin typeface="Trebuchet MS"/>
                <a:cs typeface="Trebuchet MS"/>
              </a:rPr>
              <a:t>u</a:t>
            </a:r>
            <a:r>
              <a:rPr sz="3000" spc="-225" baseline="1388" dirty="0">
                <a:latin typeface="Trebuchet MS"/>
                <a:cs typeface="Trebuchet MS"/>
              </a:rPr>
              <a:t>c</a:t>
            </a:r>
            <a:r>
              <a:rPr sz="3000" spc="-240" baseline="1388" dirty="0">
                <a:latin typeface="Trebuchet MS"/>
                <a:cs typeface="Trebuchet MS"/>
              </a:rPr>
              <a:t>t</a:t>
            </a:r>
            <a:r>
              <a:rPr sz="3000" spc="-172" baseline="1388" dirty="0">
                <a:latin typeface="Trebuchet MS"/>
                <a:cs typeface="Trebuchet MS"/>
              </a:rPr>
              <a:t>u</a:t>
            </a:r>
            <a:r>
              <a:rPr sz="3000" spc="-60" baseline="1388" dirty="0">
                <a:latin typeface="Trebuchet MS"/>
                <a:cs typeface="Trebuchet MS"/>
              </a:rPr>
              <a:t>s</a:t>
            </a:r>
            <a:r>
              <a:rPr sz="3000" spc="-120" baseline="1388" dirty="0">
                <a:latin typeface="Trebuchet MS"/>
                <a:cs typeface="Trebuchet MS"/>
              </a:rPr>
              <a:t> </a:t>
            </a:r>
            <a:r>
              <a:rPr sz="3000" spc="-195" baseline="1388" dirty="0">
                <a:latin typeface="Trebuchet MS"/>
                <a:cs typeface="Trebuchet MS"/>
              </a:rPr>
              <a:t>d</a:t>
            </a:r>
            <a:r>
              <a:rPr sz="3000" spc="-247" baseline="2777" dirty="0">
                <a:latin typeface="Trebuchet MS"/>
                <a:cs typeface="Trebuchet MS"/>
              </a:rPr>
              <a:t>e</a:t>
            </a:r>
            <a:r>
              <a:rPr sz="3000" spc="-390" baseline="2777" dirty="0">
                <a:latin typeface="Trebuchet MS"/>
                <a:cs typeface="Trebuchet MS"/>
              </a:rPr>
              <a:t>f</a:t>
            </a:r>
            <a:r>
              <a:rPr sz="3000" spc="-247" baseline="2777" dirty="0">
                <a:latin typeface="Trebuchet MS"/>
                <a:cs typeface="Trebuchet MS"/>
              </a:rPr>
              <a:t>e</a:t>
            </a:r>
            <a:r>
              <a:rPr sz="3000" spc="-37" baseline="2777" dirty="0">
                <a:latin typeface="Trebuchet MS"/>
                <a:cs typeface="Trebuchet MS"/>
              </a:rPr>
              <a:t>r</a:t>
            </a:r>
            <a:r>
              <a:rPr sz="3000" spc="-232" baseline="4166" dirty="0">
                <a:latin typeface="Trebuchet MS"/>
                <a:cs typeface="Trebuchet MS"/>
              </a:rPr>
              <a:t>e</a:t>
            </a:r>
            <a:r>
              <a:rPr sz="3000" spc="-172" baseline="4166" dirty="0">
                <a:latin typeface="Trebuchet MS"/>
                <a:cs typeface="Trebuchet MS"/>
              </a:rPr>
              <a:t>n</a:t>
            </a:r>
            <a:r>
              <a:rPr sz="3000" spc="-60" baseline="4166" dirty="0">
                <a:latin typeface="Trebuchet MS"/>
                <a:cs typeface="Trebuchet MS"/>
              </a:rPr>
              <a:t>s</a:t>
            </a:r>
            <a:endParaRPr sz="3000" baseline="4166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3600000">
            <a:off x="1580647" y="1697842"/>
            <a:ext cx="922131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spc="-114" dirty="0">
                <a:latin typeface="Trebuchet MS"/>
                <a:cs typeface="Trebuchet MS"/>
              </a:rPr>
              <a:t>d</a:t>
            </a:r>
            <a:r>
              <a:rPr sz="2000" spc="-145" dirty="0">
                <a:latin typeface="Trebuchet MS"/>
                <a:cs typeface="Trebuchet MS"/>
              </a:rPr>
              <a:t>e</a:t>
            </a:r>
            <a:r>
              <a:rPr sz="2000" spc="-245" dirty="0">
                <a:latin typeface="Trebuchet MS"/>
                <a:cs typeface="Trebuchet MS"/>
              </a:rPr>
              <a:t>f</a:t>
            </a:r>
            <a:r>
              <a:rPr sz="2000" spc="-150" dirty="0">
                <a:latin typeface="Trebuchet MS"/>
                <a:cs typeface="Trebuchet MS"/>
              </a:rPr>
              <a:t>e</a:t>
            </a:r>
            <a:r>
              <a:rPr sz="2000" spc="5" dirty="0">
                <a:latin typeface="Trebuchet MS"/>
                <a:cs typeface="Trebuchet MS"/>
              </a:rPr>
              <a:t>r</a:t>
            </a:r>
            <a:r>
              <a:rPr sz="2000" spc="-150" dirty="0">
                <a:latin typeface="Trebuchet MS"/>
                <a:cs typeface="Trebuchet MS"/>
              </a:rPr>
              <a:t>e</a:t>
            </a:r>
            <a:r>
              <a:rPr sz="2000" spc="-90" dirty="0">
                <a:latin typeface="Trebuchet MS"/>
                <a:cs typeface="Trebuchet MS"/>
              </a:rPr>
              <a:t>n</a:t>
            </a:r>
            <a:r>
              <a:rPr sz="2000" spc="-40" dirty="0">
                <a:latin typeface="Trebuchet MS"/>
                <a:cs typeface="Trebuchet MS"/>
              </a:rPr>
              <a:t>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 rot="1140000">
            <a:off x="578578" y="1620757"/>
            <a:ext cx="785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3000" spc="-82" baseline="1388" dirty="0">
                <a:latin typeface="Trebuchet MS"/>
                <a:cs typeface="Trebuchet MS"/>
              </a:rPr>
              <a:t>Duc</a:t>
            </a:r>
            <a:r>
              <a:rPr sz="2000" spc="-55" dirty="0">
                <a:latin typeface="Trebuchet MS"/>
                <a:cs typeface="Trebuchet MS"/>
              </a:rPr>
              <a:t>tus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16479" y="412750"/>
            <a:ext cx="43395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4" dirty="0"/>
              <a:t>SEMINAL</a:t>
            </a:r>
            <a:r>
              <a:rPr spc="-165" dirty="0"/>
              <a:t> </a:t>
            </a:r>
            <a:r>
              <a:rPr spc="-10" dirty="0"/>
              <a:t>VESICLE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28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070" y="1123950"/>
            <a:ext cx="8566150" cy="5734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59610" y="170179"/>
            <a:ext cx="47650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PROSTATE</a:t>
            </a:r>
            <a:r>
              <a:rPr spc="-165" dirty="0"/>
              <a:t> </a:t>
            </a:r>
            <a:r>
              <a:rPr spc="355" dirty="0"/>
              <a:t>GLAND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29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3850" y="980439"/>
            <a:ext cx="6047740" cy="5342255"/>
            <a:chOff x="323850" y="980439"/>
            <a:chExt cx="6047740" cy="5342255"/>
          </a:xfrm>
        </p:grpSpPr>
        <p:sp>
          <p:nvSpPr>
            <p:cNvPr id="11" name="object 11"/>
            <p:cNvSpPr/>
            <p:nvPr/>
          </p:nvSpPr>
          <p:spPr>
            <a:xfrm>
              <a:off x="323850" y="980439"/>
              <a:ext cx="6047740" cy="51930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47720" y="2852419"/>
              <a:ext cx="1871980" cy="3455670"/>
            </a:xfrm>
            <a:custGeom>
              <a:avLst/>
              <a:gdLst/>
              <a:ahLst/>
              <a:cxnLst/>
              <a:rect l="l" t="t" r="r" b="b"/>
              <a:pathLst>
                <a:path w="1871979" h="3455670">
                  <a:moveTo>
                    <a:pt x="863600" y="1008379"/>
                  </a:moveTo>
                  <a:lnTo>
                    <a:pt x="144779" y="3455669"/>
                  </a:lnTo>
                </a:path>
                <a:path w="1871979" h="3455670">
                  <a:moveTo>
                    <a:pt x="0" y="1224279"/>
                  </a:moveTo>
                  <a:lnTo>
                    <a:pt x="144779" y="3455669"/>
                  </a:lnTo>
                </a:path>
                <a:path w="1871979" h="3455670">
                  <a:moveTo>
                    <a:pt x="1800859" y="0"/>
                  </a:moveTo>
                  <a:lnTo>
                    <a:pt x="1871979" y="338455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22120" y="6271259"/>
            <a:ext cx="1492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latin typeface="Trebuchet MS"/>
                <a:cs typeface="Trebuchet MS"/>
              </a:rPr>
              <a:t>Prostate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gland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40150" y="6200140"/>
            <a:ext cx="15538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30" dirty="0">
                <a:latin typeface="Trebuchet MS"/>
                <a:cs typeface="Trebuchet MS"/>
              </a:rPr>
              <a:t>Seminal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vesicle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60270" y="1951990"/>
            <a:ext cx="16516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0" dirty="0">
                <a:latin typeface="Trebuchet MS"/>
                <a:cs typeface="Trebuchet MS"/>
              </a:rPr>
              <a:t>Urinary</a:t>
            </a:r>
            <a:r>
              <a:rPr sz="2000" spc="-110" dirty="0">
                <a:latin typeface="Trebuchet MS"/>
                <a:cs typeface="Trebuchet MS"/>
              </a:rPr>
              <a:t> </a:t>
            </a:r>
            <a:r>
              <a:rPr sz="2000" spc="-114" dirty="0">
                <a:latin typeface="Trebuchet MS"/>
                <a:cs typeface="Trebuchet MS"/>
              </a:rPr>
              <a:t>bladder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93840" y="1631950"/>
            <a:ext cx="30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UnDotum"/>
                <a:cs typeface="UnDotum"/>
              </a:rPr>
              <a:t></a:t>
            </a:r>
            <a:endParaRPr sz="2400">
              <a:latin typeface="UnDotum"/>
              <a:cs typeface="UnDot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08240" y="1662429"/>
            <a:ext cx="981075" cy="404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 </a:t>
            </a:r>
            <a:r>
              <a:rPr sz="2400" spc="-110" dirty="0">
                <a:latin typeface="Trebuchet MS"/>
                <a:cs typeface="Trebuchet MS"/>
              </a:rPr>
              <a:t>present  </a:t>
            </a:r>
            <a:r>
              <a:rPr sz="2400" spc="-200" dirty="0">
                <a:latin typeface="Trebuchet MS"/>
                <a:cs typeface="Trebuchet MS"/>
              </a:rPr>
              <a:t>at </a:t>
            </a:r>
            <a:r>
              <a:rPr sz="2400" spc="-145" dirty="0">
                <a:latin typeface="Trebuchet MS"/>
                <a:cs typeface="Trebuchet MS"/>
              </a:rPr>
              <a:t>the  </a:t>
            </a:r>
            <a:r>
              <a:rPr sz="2400" spc="-150" dirty="0">
                <a:latin typeface="Trebuchet MS"/>
                <a:cs typeface="Trebuchet MS"/>
              </a:rPr>
              <a:t>beginin  </a:t>
            </a:r>
            <a:r>
              <a:rPr sz="2400" spc="-185" dirty="0">
                <a:latin typeface="Trebuchet MS"/>
                <a:cs typeface="Trebuchet MS"/>
              </a:rPr>
              <a:t>g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85" dirty="0">
                <a:latin typeface="Trebuchet MS"/>
                <a:cs typeface="Trebuchet MS"/>
              </a:rPr>
              <a:t>male  </a:t>
            </a:r>
            <a:r>
              <a:rPr sz="2400" spc="-110" dirty="0">
                <a:latin typeface="Trebuchet MS"/>
                <a:cs typeface="Trebuchet MS"/>
              </a:rPr>
              <a:t>urethra  </a:t>
            </a: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30" dirty="0">
                <a:latin typeface="Trebuchet MS"/>
                <a:cs typeface="Trebuchet MS"/>
              </a:rPr>
              <a:t>of  </a:t>
            </a:r>
            <a:r>
              <a:rPr sz="2400" spc="-145" dirty="0">
                <a:latin typeface="Trebuchet MS"/>
                <a:cs typeface="Trebuchet MS"/>
              </a:rPr>
              <a:t>the </a:t>
            </a:r>
            <a:r>
              <a:rPr sz="2400" spc="-130" dirty="0">
                <a:latin typeface="Trebuchet MS"/>
                <a:cs typeface="Trebuchet MS"/>
              </a:rPr>
              <a:t>size  of  </a:t>
            </a:r>
            <a:r>
              <a:rPr sz="2400" spc="-135" dirty="0">
                <a:latin typeface="Trebuchet MS"/>
                <a:cs typeface="Trebuchet MS"/>
              </a:rPr>
              <a:t>c</a:t>
            </a:r>
            <a:r>
              <a:rPr sz="2400" spc="-125" dirty="0">
                <a:latin typeface="Trebuchet MS"/>
                <a:cs typeface="Trebuchet MS"/>
              </a:rPr>
              <a:t>h</a:t>
            </a:r>
            <a:r>
              <a:rPr sz="2400" spc="-155" dirty="0">
                <a:latin typeface="Trebuchet MS"/>
                <a:cs typeface="Trebuchet MS"/>
              </a:rPr>
              <a:t>e</a:t>
            </a:r>
            <a:r>
              <a:rPr sz="2400" spc="-55" dirty="0">
                <a:latin typeface="Trebuchet MS"/>
                <a:cs typeface="Trebuchet MS"/>
              </a:rPr>
              <a:t>s</a:t>
            </a:r>
            <a:r>
              <a:rPr sz="2400" spc="-125" dirty="0">
                <a:latin typeface="Trebuchet MS"/>
                <a:cs typeface="Trebuchet MS"/>
              </a:rPr>
              <a:t>tnu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93840" y="4192270"/>
            <a:ext cx="30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UnDotum"/>
                <a:cs typeface="UnDotum"/>
              </a:rPr>
              <a:t></a:t>
            </a:r>
            <a:endParaRPr sz="2400">
              <a:latin typeface="UnDotum"/>
              <a:cs typeface="UnDotum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08240" y="5685790"/>
            <a:ext cx="194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4" dirty="0">
                <a:latin typeface="Trebuchet MS"/>
                <a:cs typeface="Trebuchet MS"/>
              </a:rPr>
              <a:t>t.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3840" y="6021070"/>
            <a:ext cx="30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UnDotum"/>
                <a:cs typeface="UnDotum"/>
              </a:rPr>
              <a:t></a:t>
            </a:r>
            <a:endParaRPr sz="2400">
              <a:latin typeface="UnDotum"/>
              <a:cs typeface="UnDot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8240" y="6051550"/>
            <a:ext cx="992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105" dirty="0">
                <a:latin typeface="Trebuchet MS"/>
                <a:cs typeface="Trebuchet MS"/>
              </a:rPr>
              <a:t>is </a:t>
            </a:r>
            <a:r>
              <a:rPr sz="2400" spc="-100" dirty="0">
                <a:latin typeface="Trebuchet MS"/>
                <a:cs typeface="Trebuchet MS"/>
              </a:rPr>
              <a:t>20g  </a:t>
            </a:r>
            <a:r>
              <a:rPr sz="2400" spc="-135" dirty="0">
                <a:latin typeface="Trebuchet MS"/>
                <a:cs typeface="Trebuchet MS"/>
              </a:rPr>
              <a:t>in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1305" cy="81089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0" dirty="0">
                <a:latin typeface="Arial"/>
                <a:cs typeface="Arial"/>
              </a:rPr>
              <a:t>31-03-2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04389" y="241300"/>
            <a:ext cx="47656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PROSTATE</a:t>
            </a:r>
            <a:r>
              <a:rPr spc="-145" dirty="0"/>
              <a:t> </a:t>
            </a:r>
            <a:r>
              <a:rPr spc="350" dirty="0"/>
              <a:t>GLAND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4959" y="1230629"/>
            <a:ext cx="3734435" cy="2296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17780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0" dirty="0">
                <a:latin typeface="Trebuchet MS"/>
                <a:cs typeface="Trebuchet MS"/>
              </a:rPr>
              <a:t>Histologically prostate  </a:t>
            </a:r>
            <a:r>
              <a:rPr sz="2400" spc="-85" dirty="0">
                <a:latin typeface="Trebuchet MS"/>
                <a:cs typeface="Trebuchet MS"/>
              </a:rPr>
              <a:t>consists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45" dirty="0">
                <a:latin typeface="Trebuchet MS"/>
                <a:cs typeface="Trebuchet MS"/>
              </a:rPr>
              <a:t>parenchyma  </a:t>
            </a:r>
            <a:r>
              <a:rPr sz="2400" spc="-125" dirty="0">
                <a:latin typeface="Trebuchet MS"/>
                <a:cs typeface="Trebuchet MS"/>
              </a:rPr>
              <a:t>(tubulo-alveolar </a:t>
            </a:r>
            <a:r>
              <a:rPr sz="2400" spc="-145" dirty="0">
                <a:latin typeface="Trebuchet MS"/>
                <a:cs typeface="Trebuchet MS"/>
              </a:rPr>
              <a:t>glands) </a:t>
            </a:r>
            <a:r>
              <a:rPr sz="2400" spc="-160" dirty="0">
                <a:latin typeface="Trebuchet MS"/>
                <a:cs typeface="Trebuchet MS"/>
              </a:rPr>
              <a:t>and  </a:t>
            </a:r>
            <a:r>
              <a:rPr sz="2400" spc="-240" dirty="0">
                <a:latin typeface="Trebuchet MS"/>
                <a:cs typeface="Trebuchet MS"/>
              </a:rPr>
              <a:t>a </a:t>
            </a:r>
            <a:r>
              <a:rPr sz="2400" spc="-135" dirty="0">
                <a:latin typeface="Trebuchet MS"/>
                <a:cs typeface="Trebuchet MS"/>
              </a:rPr>
              <a:t>characteristic  </a:t>
            </a:r>
            <a:r>
              <a:rPr sz="2400" spc="-120" dirty="0">
                <a:latin typeface="Trebuchet MS"/>
                <a:cs typeface="Trebuchet MS"/>
              </a:rPr>
              <a:t>fibromuscular</a:t>
            </a:r>
            <a:r>
              <a:rPr sz="2400" spc="-75" dirty="0">
                <a:latin typeface="Trebuchet MS"/>
                <a:cs typeface="Trebuchet MS"/>
              </a:rPr>
              <a:t> </a:t>
            </a:r>
            <a:r>
              <a:rPr sz="2400" spc="-130" dirty="0">
                <a:latin typeface="Trebuchet MS"/>
                <a:cs typeface="Trebuchet MS"/>
              </a:rPr>
              <a:t>stroma.</a:t>
            </a:r>
            <a:endParaRPr sz="2400">
              <a:latin typeface="Trebuchet MS"/>
              <a:cs typeface="Trebuchet MS"/>
            </a:endParaRPr>
          </a:p>
          <a:p>
            <a:pPr marL="298450" indent="-273050">
              <a:lnSpc>
                <a:spcPct val="100000"/>
              </a:lnSpc>
              <a:spcBef>
                <a:spcPts val="6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298450" algn="l"/>
              </a:tabLst>
            </a:pPr>
            <a:r>
              <a:rPr sz="2400" spc="-114" dirty="0">
                <a:solidFill>
                  <a:srgbClr val="001F5F"/>
                </a:solidFill>
                <a:latin typeface="Trebuchet MS"/>
                <a:cs typeface="Trebuchet MS"/>
              </a:rPr>
              <a:t>Glandular</a:t>
            </a:r>
            <a:r>
              <a:rPr sz="2400" spc="-7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65" dirty="0">
                <a:solidFill>
                  <a:srgbClr val="001F5F"/>
                </a:solidFill>
                <a:latin typeface="Trebuchet MS"/>
                <a:cs typeface="Trebuchet MS"/>
              </a:rPr>
              <a:t>parenchyma: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19440" y="1141369"/>
            <a:ext cx="490855" cy="4916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315">
              <a:lnSpc>
                <a:spcPts val="215"/>
              </a:lnSpc>
            </a:pPr>
            <a:r>
              <a:rPr sz="180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 marL="234315">
              <a:lnSpc>
                <a:spcPts val="785"/>
              </a:lnSpc>
            </a:pPr>
            <a:r>
              <a:rPr sz="180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234315">
              <a:lnSpc>
                <a:spcPts val="1580"/>
              </a:lnSpc>
            </a:pPr>
            <a:r>
              <a:rPr sz="1800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r>
              <a:rPr sz="1800" spc="-5" dirty="0">
                <a:latin typeface="Arial"/>
                <a:cs typeface="Arial"/>
              </a:rPr>
              <a:t>30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659" y="3610610"/>
            <a:ext cx="10350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040" dirty="0">
                <a:solidFill>
                  <a:srgbClr val="33003E"/>
                </a:solidFill>
                <a:latin typeface="UnDotum"/>
                <a:cs typeface="UnDotum"/>
              </a:rPr>
              <a:t></a:t>
            </a:r>
            <a:endParaRPr sz="1650">
              <a:latin typeface="UnDotum"/>
              <a:cs typeface="UnDot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7659" y="4784090"/>
            <a:ext cx="103505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040" dirty="0">
                <a:solidFill>
                  <a:srgbClr val="33003E"/>
                </a:solidFill>
                <a:latin typeface="UnDotum"/>
                <a:cs typeface="UnDotum"/>
              </a:rPr>
              <a:t></a:t>
            </a:r>
            <a:endParaRPr sz="1650">
              <a:latin typeface="UnDotum"/>
              <a:cs typeface="UnDotum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82780" y="1112580"/>
            <a:ext cx="4734560" cy="5428615"/>
            <a:chOff x="3982780" y="1112580"/>
            <a:chExt cx="4734560" cy="5428615"/>
          </a:xfrm>
        </p:grpSpPr>
        <p:sp>
          <p:nvSpPr>
            <p:cNvPr id="14" name="object 14"/>
            <p:cNvSpPr/>
            <p:nvPr/>
          </p:nvSpPr>
          <p:spPr>
            <a:xfrm>
              <a:off x="3982780" y="1112580"/>
              <a:ext cx="4734439" cy="49935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16779" y="4654550"/>
              <a:ext cx="2952750" cy="1871980"/>
            </a:xfrm>
            <a:custGeom>
              <a:avLst/>
              <a:gdLst/>
              <a:ahLst/>
              <a:cxnLst/>
              <a:rect l="l" t="t" r="r" b="b"/>
              <a:pathLst>
                <a:path w="2952750" h="1871979">
                  <a:moveTo>
                    <a:pt x="0" y="1079500"/>
                  </a:moveTo>
                  <a:lnTo>
                    <a:pt x="144780" y="1870710"/>
                  </a:lnTo>
                </a:path>
                <a:path w="2952750" h="1871979">
                  <a:moveTo>
                    <a:pt x="2807970" y="0"/>
                  </a:moveTo>
                  <a:lnTo>
                    <a:pt x="2952750" y="1871980"/>
                  </a:lnTo>
                </a:path>
                <a:path w="2952750" h="1871979">
                  <a:moveTo>
                    <a:pt x="2015490" y="863600"/>
                  </a:moveTo>
                  <a:lnTo>
                    <a:pt x="2952750" y="187198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00709" y="3577590"/>
            <a:ext cx="7153909" cy="3244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80485">
              <a:lnSpc>
                <a:spcPct val="100000"/>
              </a:lnSpc>
              <a:spcBef>
                <a:spcPts val="100"/>
              </a:spcBef>
            </a:pPr>
            <a:r>
              <a:rPr sz="2400" spc="-90" dirty="0">
                <a:latin typeface="Trebuchet MS"/>
                <a:cs typeface="Trebuchet MS"/>
              </a:rPr>
              <a:t>Formed </a:t>
            </a:r>
            <a:r>
              <a:rPr sz="2400" spc="-135" dirty="0">
                <a:latin typeface="Trebuchet MS"/>
                <a:cs typeface="Trebuchet MS"/>
              </a:rPr>
              <a:t>by </a:t>
            </a:r>
            <a:r>
              <a:rPr sz="2400" spc="-114" dirty="0">
                <a:latin typeface="Trebuchet MS"/>
                <a:cs typeface="Trebuchet MS"/>
              </a:rPr>
              <a:t>irregular  </a:t>
            </a:r>
            <a:r>
              <a:rPr sz="2400" spc="-110" dirty="0">
                <a:latin typeface="Trebuchet MS"/>
                <a:cs typeface="Trebuchet MS"/>
              </a:rPr>
              <a:t>prostatic </a:t>
            </a:r>
            <a:r>
              <a:rPr sz="2400" spc="-150" dirty="0">
                <a:latin typeface="Trebuchet MS"/>
                <a:cs typeface="Trebuchet MS"/>
              </a:rPr>
              <a:t>alveoli </a:t>
            </a:r>
            <a:r>
              <a:rPr sz="2400" spc="-125" dirty="0">
                <a:latin typeface="Trebuchet MS"/>
                <a:cs typeface="Trebuchet MS"/>
              </a:rPr>
              <a:t>with </a:t>
            </a:r>
            <a:r>
              <a:rPr sz="2400" spc="-130" dirty="0">
                <a:latin typeface="Trebuchet MS"/>
                <a:cs typeface="Trebuchet MS"/>
              </a:rPr>
              <a:t>wide  </a:t>
            </a:r>
            <a:r>
              <a:rPr sz="2400" spc="-180" dirty="0">
                <a:latin typeface="Trebuchet MS"/>
                <a:cs typeface="Trebuchet MS"/>
              </a:rPr>
              <a:t>lumen.</a:t>
            </a:r>
            <a:endParaRPr sz="2400">
              <a:latin typeface="Trebuchet MS"/>
              <a:cs typeface="Trebuchet MS"/>
            </a:endParaRPr>
          </a:p>
          <a:p>
            <a:pPr marL="12700" marR="3923029">
              <a:lnSpc>
                <a:spcPct val="100000"/>
              </a:lnSpc>
              <a:spcBef>
                <a:spcPts val="600"/>
              </a:spcBef>
            </a:pPr>
            <a:r>
              <a:rPr sz="2400" spc="-85" dirty="0">
                <a:latin typeface="Trebuchet MS"/>
                <a:cs typeface="Trebuchet MS"/>
              </a:rPr>
              <a:t>Secretory </a:t>
            </a:r>
            <a:r>
              <a:rPr sz="2400" spc="-155" dirty="0">
                <a:latin typeface="Trebuchet MS"/>
                <a:cs typeface="Trebuchet MS"/>
              </a:rPr>
              <a:t>lining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45" dirty="0">
                <a:latin typeface="Trebuchet MS"/>
                <a:cs typeface="Trebuchet MS"/>
              </a:rPr>
              <a:t>alveoli  </a:t>
            </a:r>
            <a:r>
              <a:rPr sz="2400" spc="-120" dirty="0">
                <a:latin typeface="Trebuchet MS"/>
                <a:cs typeface="Trebuchet MS"/>
              </a:rPr>
              <a:t>varies </a:t>
            </a:r>
            <a:r>
              <a:rPr sz="2400" spc="-95" dirty="0">
                <a:latin typeface="Trebuchet MS"/>
                <a:cs typeface="Trebuchet MS"/>
              </a:rPr>
              <a:t>from </a:t>
            </a:r>
            <a:r>
              <a:rPr sz="2400" spc="-135" dirty="0">
                <a:latin typeface="Trebuchet MS"/>
                <a:cs typeface="Trebuchet MS"/>
              </a:rPr>
              <a:t>cuboidal </a:t>
            </a:r>
            <a:r>
              <a:rPr sz="2400" spc="-60" dirty="0">
                <a:latin typeface="Trebuchet MS"/>
                <a:cs typeface="Trebuchet MS"/>
              </a:rPr>
              <a:t>to  </a:t>
            </a:r>
            <a:r>
              <a:rPr sz="2400" spc="-110" dirty="0">
                <a:latin typeface="Trebuchet MS"/>
                <a:cs typeface="Trebuchet MS"/>
              </a:rPr>
              <a:t>columnar </a:t>
            </a:r>
            <a:r>
              <a:rPr sz="2400" spc="-140" dirty="0">
                <a:latin typeface="Trebuchet MS"/>
                <a:cs typeface="Trebuchet MS"/>
              </a:rPr>
              <a:t>depending </a:t>
            </a:r>
            <a:r>
              <a:rPr sz="2400" spc="-85" dirty="0">
                <a:latin typeface="Trebuchet MS"/>
                <a:cs typeface="Trebuchet MS"/>
              </a:rPr>
              <a:t>upon  </a:t>
            </a:r>
            <a:r>
              <a:rPr sz="2400" spc="-180" dirty="0">
                <a:latin typeface="Trebuchet MS"/>
                <a:cs typeface="Trebuchet MS"/>
              </a:rPr>
              <a:t>activity.</a:t>
            </a:r>
            <a:endParaRPr sz="2400">
              <a:latin typeface="Trebuchet MS"/>
              <a:cs typeface="Trebuchet MS"/>
            </a:endParaRPr>
          </a:p>
          <a:p>
            <a:pPr marL="2426970">
              <a:lnSpc>
                <a:spcPct val="100000"/>
              </a:lnSpc>
              <a:spcBef>
                <a:spcPts val="2190"/>
              </a:spcBef>
              <a:tabLst>
                <a:tab pos="4874895" algn="l"/>
              </a:tabLst>
            </a:pPr>
            <a:r>
              <a:rPr sz="2000" spc="-95" dirty="0">
                <a:latin typeface="Trebuchet MS"/>
                <a:cs typeface="Trebuchet MS"/>
              </a:rPr>
              <a:t>Glandular</a:t>
            </a:r>
            <a:r>
              <a:rPr sz="2000" spc="-35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parenchyma	</a:t>
            </a:r>
            <a:r>
              <a:rPr sz="2000" spc="-90" dirty="0">
                <a:latin typeface="Trebuchet MS"/>
                <a:cs typeface="Trebuchet MS"/>
              </a:rPr>
              <a:t>Fibromuscular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stroma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88489" y="99059"/>
            <a:ext cx="47656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0" dirty="0"/>
              <a:t>PROSTATE</a:t>
            </a:r>
            <a:r>
              <a:rPr spc="-145" dirty="0"/>
              <a:t> </a:t>
            </a:r>
            <a:r>
              <a:rPr spc="350" dirty="0"/>
              <a:t>GLAND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31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1210" y="895410"/>
            <a:ext cx="8089779" cy="37628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9911" y="4686300"/>
            <a:ext cx="79717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1290" algn="just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latin typeface="Trebuchet MS"/>
                <a:cs typeface="Trebuchet MS"/>
              </a:rPr>
              <a:t>The </a:t>
            </a:r>
            <a:r>
              <a:rPr sz="2400" spc="-145" dirty="0">
                <a:latin typeface="Trebuchet MS"/>
                <a:cs typeface="Trebuchet MS"/>
              </a:rPr>
              <a:t>lumen </a:t>
            </a:r>
            <a:r>
              <a:rPr sz="2400" spc="-120" dirty="0">
                <a:latin typeface="Trebuchet MS"/>
                <a:cs typeface="Trebuchet MS"/>
              </a:rPr>
              <a:t>contains </a:t>
            </a:r>
            <a:r>
              <a:rPr sz="2400" spc="-130" dirty="0">
                <a:latin typeface="Trebuchet MS"/>
                <a:cs typeface="Trebuchet MS"/>
              </a:rPr>
              <a:t>spherical </a:t>
            </a:r>
            <a:r>
              <a:rPr sz="2400" spc="-110" dirty="0">
                <a:latin typeface="Trebuchet MS"/>
                <a:cs typeface="Trebuchet MS"/>
              </a:rPr>
              <a:t>prostatic </a:t>
            </a:r>
            <a:r>
              <a:rPr sz="2400" spc="-90" dirty="0">
                <a:latin typeface="Trebuchet MS"/>
                <a:cs typeface="Trebuchet MS"/>
              </a:rPr>
              <a:t>concretions </a:t>
            </a:r>
            <a:r>
              <a:rPr sz="2400" spc="20" dirty="0">
                <a:latin typeface="Trebuchet MS"/>
                <a:cs typeface="Trebuchet MS"/>
              </a:rPr>
              <a:t>or </a:t>
            </a:r>
            <a:r>
              <a:rPr sz="2400" spc="-65" dirty="0">
                <a:latin typeface="Trebuchet MS"/>
                <a:cs typeface="Trebuchet MS"/>
              </a:rPr>
              <a:t>corpora  </a:t>
            </a:r>
            <a:r>
              <a:rPr sz="2400" spc="-195" dirty="0">
                <a:latin typeface="Trebuchet MS"/>
                <a:cs typeface="Trebuchet MS"/>
              </a:rPr>
              <a:t>lacea </a:t>
            </a:r>
            <a:r>
              <a:rPr sz="2400" spc="-120" dirty="0">
                <a:latin typeface="Trebuchet MS"/>
                <a:cs typeface="Trebuchet MS"/>
              </a:rPr>
              <a:t>which </a:t>
            </a:r>
            <a:r>
              <a:rPr sz="2400" spc="-130" dirty="0">
                <a:latin typeface="Trebuchet MS"/>
                <a:cs typeface="Trebuchet MS"/>
              </a:rPr>
              <a:t>are </a:t>
            </a:r>
            <a:r>
              <a:rPr sz="2400" spc="-114" dirty="0">
                <a:latin typeface="Trebuchet MS"/>
                <a:cs typeface="Trebuchet MS"/>
              </a:rPr>
              <a:t>formed </a:t>
            </a:r>
            <a:r>
              <a:rPr sz="2400" spc="-135" dirty="0">
                <a:latin typeface="Trebuchet MS"/>
                <a:cs typeface="Trebuchet MS"/>
              </a:rPr>
              <a:t>by </a:t>
            </a:r>
            <a:r>
              <a:rPr sz="2400" spc="-110" dirty="0">
                <a:latin typeface="Trebuchet MS"/>
                <a:cs typeface="Trebuchet MS"/>
              </a:rPr>
              <a:t>condensation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10" dirty="0">
                <a:latin typeface="Trebuchet MS"/>
                <a:cs typeface="Trebuchet MS"/>
              </a:rPr>
              <a:t>prostatic </a:t>
            </a:r>
            <a:r>
              <a:rPr sz="2400" spc="-120" dirty="0">
                <a:latin typeface="Trebuchet MS"/>
                <a:cs typeface="Trebuchet MS"/>
              </a:rPr>
              <a:t>secretions.  </a:t>
            </a:r>
            <a:r>
              <a:rPr sz="2400" spc="-75" dirty="0">
                <a:latin typeface="Trebuchet MS"/>
                <a:cs typeface="Trebuchet MS"/>
              </a:rPr>
              <a:t>The </a:t>
            </a:r>
            <a:r>
              <a:rPr sz="2400" spc="-110" dirty="0">
                <a:latin typeface="Trebuchet MS"/>
                <a:cs typeface="Trebuchet MS"/>
              </a:rPr>
              <a:t>number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85" dirty="0">
                <a:latin typeface="Trebuchet MS"/>
                <a:cs typeface="Trebuchet MS"/>
              </a:rPr>
              <a:t>concretions </a:t>
            </a:r>
            <a:r>
              <a:rPr sz="2400" spc="-130" dirty="0">
                <a:latin typeface="Trebuchet MS"/>
                <a:cs typeface="Trebuchet MS"/>
              </a:rPr>
              <a:t>increase </a:t>
            </a:r>
            <a:r>
              <a:rPr sz="2400" spc="-120" dirty="0">
                <a:latin typeface="Trebuchet MS"/>
                <a:cs typeface="Trebuchet MS"/>
              </a:rPr>
              <a:t>with </a:t>
            </a:r>
            <a:r>
              <a:rPr sz="2400" spc="-200" dirty="0">
                <a:latin typeface="Trebuchet MS"/>
                <a:cs typeface="Trebuchet MS"/>
              </a:rPr>
              <a:t>age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80" dirty="0">
                <a:latin typeface="Trebuchet MS"/>
                <a:cs typeface="Trebuchet MS"/>
              </a:rPr>
              <a:t>may</a:t>
            </a:r>
            <a:r>
              <a:rPr sz="2400" spc="-35" dirty="0">
                <a:latin typeface="Trebuchet MS"/>
                <a:cs typeface="Trebuchet MS"/>
              </a:rPr>
              <a:t> </a:t>
            </a:r>
            <a:r>
              <a:rPr sz="2400" spc="-120" dirty="0">
                <a:latin typeface="Trebuchet MS"/>
                <a:cs typeface="Trebuchet MS"/>
              </a:rPr>
              <a:t>become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-13309" y="5783579"/>
            <a:ext cx="603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0" dirty="0">
                <a:latin typeface="Trebuchet MS"/>
                <a:cs typeface="Trebuchet MS"/>
              </a:rPr>
              <a:t>i</a:t>
            </a:r>
            <a:r>
              <a:rPr sz="2400" spc="-225" dirty="0">
                <a:latin typeface="Trebuchet MS"/>
                <a:cs typeface="Trebuchet MS"/>
              </a:rPr>
              <a:t>fi</a:t>
            </a:r>
            <a:r>
              <a:rPr sz="2400" spc="-140" dirty="0">
                <a:latin typeface="Trebuchet MS"/>
                <a:cs typeface="Trebuchet MS"/>
              </a:rPr>
              <a:t>e</a:t>
            </a:r>
            <a:r>
              <a:rPr sz="2400" spc="-145" dirty="0">
                <a:latin typeface="Trebuchet MS"/>
                <a:cs typeface="Trebuchet MS"/>
              </a:rPr>
              <a:t>d</a:t>
            </a:r>
            <a:r>
              <a:rPr sz="2400" spc="-360" dirty="0">
                <a:latin typeface="Trebuchet MS"/>
                <a:cs typeface="Trebuchet MS"/>
              </a:rPr>
              <a:t>.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24750" y="908050"/>
            <a:ext cx="287020" cy="1369060"/>
          </a:xfrm>
          <a:custGeom>
            <a:avLst/>
            <a:gdLst/>
            <a:ahLst/>
            <a:cxnLst/>
            <a:rect l="l" t="t" r="r" b="b"/>
            <a:pathLst>
              <a:path w="287020" h="1369060">
                <a:moveTo>
                  <a:pt x="0" y="1369060"/>
                </a:moveTo>
                <a:lnTo>
                  <a:pt x="287020" y="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57440" y="223520"/>
            <a:ext cx="17532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Trebuchet MS"/>
                <a:cs typeface="Trebuchet MS"/>
              </a:rPr>
              <a:t>Corpora</a:t>
            </a:r>
            <a:endParaRPr sz="2000">
              <a:latin typeface="Trebuchet MS"/>
              <a:cs typeface="Trebuchet MS"/>
            </a:endParaRPr>
          </a:p>
          <a:p>
            <a:pPr marL="927100">
              <a:lnSpc>
                <a:spcPct val="100000"/>
              </a:lnSpc>
            </a:pPr>
            <a:r>
              <a:rPr sz="2000" spc="-204" dirty="0">
                <a:latin typeface="Trebuchet MS"/>
                <a:cs typeface="Trebuchet MS"/>
              </a:rPr>
              <a:t>a</a:t>
            </a:r>
            <a:r>
              <a:rPr sz="2000" spc="-114" dirty="0">
                <a:latin typeface="Trebuchet MS"/>
                <a:cs typeface="Trebuchet MS"/>
              </a:rPr>
              <a:t>my</a:t>
            </a:r>
            <a:r>
              <a:rPr sz="2000" spc="-180" dirty="0">
                <a:latin typeface="Trebuchet MS"/>
                <a:cs typeface="Trebuchet MS"/>
              </a:rPr>
              <a:t>la</a:t>
            </a:r>
            <a:r>
              <a:rPr sz="2000" spc="-114" dirty="0">
                <a:latin typeface="Trebuchet MS"/>
                <a:cs typeface="Trebuchet MS"/>
              </a:rPr>
              <a:t>c</a:t>
            </a:r>
            <a:r>
              <a:rPr sz="2000" spc="-135" dirty="0">
                <a:latin typeface="Trebuchet MS"/>
                <a:cs typeface="Trebuchet MS"/>
              </a:rPr>
              <a:t>e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1305" cy="2787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spc="-15" dirty="0">
                <a:latin typeface="Arial"/>
                <a:cs typeface="Arial"/>
              </a:rPr>
              <a:t>3</a:t>
            </a:r>
            <a:r>
              <a:rPr sz="180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52936" y="610509"/>
            <a:ext cx="257175" cy="912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0"/>
              </a:lnSpc>
            </a:pPr>
            <a:r>
              <a:rPr sz="1800" dirty="0">
                <a:latin typeface="Arial"/>
                <a:cs typeface="Arial"/>
              </a:rPr>
              <a:t>-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375"/>
              </a:lnSpc>
            </a:pPr>
            <a:r>
              <a:rPr sz="180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>
              <a:lnSpc>
                <a:spcPts val="1000"/>
              </a:lnSpc>
            </a:pPr>
            <a:r>
              <a:rPr sz="1800" dirty="0"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27800"/>
              </a:lnSpc>
              <a:spcBef>
                <a:spcPts val="555"/>
              </a:spcBef>
            </a:pPr>
            <a:r>
              <a:rPr sz="1800" dirty="0">
                <a:latin typeface="Arial"/>
                <a:cs typeface="Arial"/>
              </a:rPr>
              <a:t>-  2</a:t>
            </a:r>
            <a:endParaRPr sz="1800">
              <a:latin typeface="Arial"/>
              <a:cs typeface="Arial"/>
            </a:endParaRPr>
          </a:p>
          <a:p>
            <a:pPr marL="1270">
              <a:lnSpc>
                <a:spcPts val="409"/>
              </a:lnSpc>
            </a:pPr>
            <a:r>
              <a:rPr sz="1800" dirty="0">
                <a:latin typeface="Arial"/>
                <a:cs typeface="Arial"/>
              </a:rPr>
              <a:t>0</a:t>
            </a:r>
            <a:endParaRPr sz="1800">
              <a:latin typeface="Arial"/>
              <a:cs typeface="Arial"/>
            </a:endParaRPr>
          </a:p>
          <a:p>
            <a:pPr marL="1270">
              <a:lnSpc>
                <a:spcPts val="1000"/>
              </a:lnSpc>
            </a:pPr>
            <a:r>
              <a:rPr sz="180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">
              <a:lnSpc>
                <a:spcPts val="1580"/>
              </a:lnSpc>
            </a:pPr>
            <a:r>
              <a:rPr sz="1800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6" name="object 6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32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6430" y="389663"/>
            <a:ext cx="8420100" cy="4060825"/>
            <a:chOff x="166430" y="389663"/>
            <a:chExt cx="8420100" cy="4060825"/>
          </a:xfrm>
        </p:grpSpPr>
        <p:sp>
          <p:nvSpPr>
            <p:cNvPr id="11" name="object 11"/>
            <p:cNvSpPr/>
            <p:nvPr/>
          </p:nvSpPr>
          <p:spPr>
            <a:xfrm>
              <a:off x="166430" y="537270"/>
              <a:ext cx="8419979" cy="39127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27630" y="403859"/>
              <a:ext cx="2807970" cy="1729739"/>
            </a:xfrm>
            <a:custGeom>
              <a:avLst/>
              <a:gdLst/>
              <a:ahLst/>
              <a:cxnLst/>
              <a:rect l="l" t="t" r="r" b="b"/>
              <a:pathLst>
                <a:path w="2807970" h="1729739">
                  <a:moveTo>
                    <a:pt x="0" y="1729739"/>
                  </a:moveTo>
                  <a:lnTo>
                    <a:pt x="1654809" y="0"/>
                  </a:lnTo>
                </a:path>
                <a:path w="2807970" h="1729739">
                  <a:moveTo>
                    <a:pt x="1654809" y="1269"/>
                  </a:moveTo>
                  <a:lnTo>
                    <a:pt x="2807970" y="935989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6540" y="4616450"/>
            <a:ext cx="2805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>
                <a:solidFill>
                  <a:srgbClr val="001F5F"/>
                </a:solidFill>
                <a:latin typeface="Trebuchet MS"/>
                <a:cs typeface="Trebuchet MS"/>
              </a:rPr>
              <a:t>Fibromuscular</a:t>
            </a:r>
            <a:r>
              <a:rPr sz="2400" spc="-140" dirty="0">
                <a:solidFill>
                  <a:srgbClr val="001F5F"/>
                </a:solidFill>
                <a:latin typeface="Trebuchet MS"/>
                <a:cs typeface="Trebuchet MS"/>
              </a:rPr>
              <a:t> </a:t>
            </a:r>
            <a:r>
              <a:rPr sz="2400" spc="-130" dirty="0">
                <a:solidFill>
                  <a:srgbClr val="001F5F"/>
                </a:solidFill>
                <a:latin typeface="Trebuchet MS"/>
                <a:cs typeface="Trebuchet MS"/>
              </a:rPr>
              <a:t>stroma: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6540" y="4951729"/>
            <a:ext cx="30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UnDotum"/>
                <a:cs typeface="UnDotum"/>
              </a:rPr>
              <a:t></a:t>
            </a:r>
            <a:endParaRPr sz="2400">
              <a:latin typeface="UnDotum"/>
              <a:cs typeface="UnDot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6030" y="4982209"/>
            <a:ext cx="7258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14" dirty="0">
                <a:latin typeface="Trebuchet MS"/>
                <a:cs typeface="Trebuchet MS"/>
              </a:rPr>
              <a:t>It </a:t>
            </a:r>
            <a:r>
              <a:rPr sz="2400" spc="-75" dirty="0">
                <a:latin typeface="Trebuchet MS"/>
                <a:cs typeface="Trebuchet MS"/>
              </a:rPr>
              <a:t>supports </a:t>
            </a:r>
            <a:r>
              <a:rPr sz="2400" spc="-145" dirty="0">
                <a:latin typeface="Trebuchet MS"/>
                <a:cs typeface="Trebuchet MS"/>
              </a:rPr>
              <a:t>the parenchyma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10" dirty="0">
                <a:latin typeface="Trebuchet MS"/>
                <a:cs typeface="Trebuchet MS"/>
              </a:rPr>
              <a:t>is </a:t>
            </a:r>
            <a:r>
              <a:rPr sz="2400" spc="-170" dirty="0">
                <a:latin typeface="Trebuchet MS"/>
                <a:cs typeface="Trebuchet MS"/>
              </a:rPr>
              <a:t>made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70" dirty="0">
                <a:latin typeface="Trebuchet MS"/>
                <a:cs typeface="Trebuchet MS"/>
              </a:rPr>
              <a:t>smooth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muscle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0939" y="5347970"/>
            <a:ext cx="705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25" dirty="0">
                <a:latin typeface="Trebuchet MS"/>
                <a:cs typeface="Trebuchet MS"/>
              </a:rPr>
              <a:t>fi</a:t>
            </a:r>
            <a:r>
              <a:rPr sz="2400" spc="-85" dirty="0">
                <a:latin typeface="Trebuchet MS"/>
                <a:cs typeface="Trebuchet MS"/>
              </a:rPr>
              <a:t>bres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6540" y="6414770"/>
            <a:ext cx="300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40" dirty="0">
                <a:latin typeface="UnDotum"/>
                <a:cs typeface="UnDotum"/>
              </a:rPr>
              <a:t></a:t>
            </a:r>
            <a:endParaRPr sz="2400">
              <a:latin typeface="UnDotum"/>
              <a:cs typeface="UnDotum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8169" y="5713729"/>
            <a:ext cx="74828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5470" marR="668020" indent="-572770">
              <a:lnSpc>
                <a:spcPct val="100000"/>
              </a:lnSpc>
              <a:spcBef>
                <a:spcPts val="100"/>
              </a:spcBef>
            </a:pPr>
            <a:r>
              <a:rPr sz="2400" spc="-120" dirty="0">
                <a:latin typeface="Trebuchet MS"/>
                <a:cs typeface="Trebuchet MS"/>
              </a:rPr>
              <a:t>mixed </a:t>
            </a:r>
            <a:r>
              <a:rPr sz="2400" spc="-125" dirty="0">
                <a:latin typeface="Trebuchet MS"/>
                <a:cs typeface="Trebuchet MS"/>
              </a:rPr>
              <a:t>with connective </a:t>
            </a:r>
            <a:r>
              <a:rPr sz="2400" spc="-114" dirty="0">
                <a:latin typeface="Trebuchet MS"/>
                <a:cs typeface="Trebuchet MS"/>
              </a:rPr>
              <a:t>tissue </a:t>
            </a:r>
            <a:r>
              <a:rPr sz="2400" spc="-130" dirty="0">
                <a:latin typeface="Trebuchet MS"/>
                <a:cs typeface="Trebuchet MS"/>
              </a:rPr>
              <a:t>fibres </a:t>
            </a:r>
            <a:r>
              <a:rPr sz="2400" spc="-114" dirty="0">
                <a:latin typeface="Trebuchet MS"/>
                <a:cs typeface="Trebuchet MS"/>
              </a:rPr>
              <a:t>running </a:t>
            </a:r>
            <a:r>
              <a:rPr sz="2400" spc="-140" dirty="0">
                <a:latin typeface="Trebuchet MS"/>
                <a:cs typeface="Trebuchet MS"/>
              </a:rPr>
              <a:t>in </a:t>
            </a:r>
            <a:r>
              <a:rPr sz="2400" spc="-160" dirty="0">
                <a:latin typeface="Trebuchet MS"/>
                <a:cs typeface="Trebuchet MS"/>
              </a:rPr>
              <a:t>different  </a:t>
            </a:r>
            <a:r>
              <a:rPr sz="2400" spc="-125" dirty="0">
                <a:latin typeface="Trebuchet MS"/>
                <a:cs typeface="Trebuchet MS"/>
              </a:rPr>
              <a:t>directions.</a:t>
            </a:r>
            <a:endParaRPr sz="2400">
              <a:latin typeface="Trebuchet MS"/>
              <a:cs typeface="Trebuchet MS"/>
            </a:endParaRPr>
          </a:p>
          <a:p>
            <a:pPr marL="670560">
              <a:lnSpc>
                <a:spcPct val="100000"/>
              </a:lnSpc>
            </a:pPr>
            <a:r>
              <a:rPr sz="2400" spc="-70" dirty="0">
                <a:latin typeface="Trebuchet MS"/>
                <a:cs typeface="Trebuchet MS"/>
              </a:rPr>
              <a:t>The </a:t>
            </a:r>
            <a:r>
              <a:rPr sz="2400" spc="-95" dirty="0">
                <a:latin typeface="Trebuchet MS"/>
                <a:cs typeface="Trebuchet MS"/>
              </a:rPr>
              <a:t>stroma </a:t>
            </a:r>
            <a:r>
              <a:rPr sz="2400" spc="-110" dirty="0">
                <a:latin typeface="Trebuchet MS"/>
                <a:cs typeface="Trebuchet MS"/>
              </a:rPr>
              <a:t>also </a:t>
            </a:r>
            <a:r>
              <a:rPr sz="2400" spc="-120" dirty="0">
                <a:latin typeface="Trebuchet MS"/>
                <a:cs typeface="Trebuchet MS"/>
              </a:rPr>
              <a:t>contains </a:t>
            </a:r>
            <a:r>
              <a:rPr sz="2400" spc="-75" dirty="0">
                <a:latin typeface="Trebuchet MS"/>
                <a:cs typeface="Trebuchet MS"/>
              </a:rPr>
              <a:t>blood </a:t>
            </a:r>
            <a:r>
              <a:rPr sz="2400" spc="-145" dirty="0">
                <a:latin typeface="Trebuchet MS"/>
                <a:cs typeface="Trebuchet MS"/>
              </a:rPr>
              <a:t>vessels, </a:t>
            </a:r>
            <a:r>
              <a:rPr sz="2400" spc="-150" dirty="0">
                <a:latin typeface="Trebuchet MS"/>
                <a:cs typeface="Trebuchet MS"/>
              </a:rPr>
              <a:t>lymphatics</a:t>
            </a:r>
            <a:r>
              <a:rPr sz="2400" spc="235" dirty="0">
                <a:latin typeface="Trebuchet MS"/>
                <a:cs typeface="Trebuchet MS"/>
              </a:rPr>
              <a:t> </a:t>
            </a:r>
            <a:r>
              <a:rPr sz="2400" spc="-160" dirty="0">
                <a:latin typeface="Trebuchet MS"/>
                <a:cs typeface="Trebuchet MS"/>
              </a:rPr>
              <a:t>and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55189" y="34290"/>
            <a:ext cx="42506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0" dirty="0">
                <a:solidFill>
                  <a:srgbClr val="000000"/>
                </a:solidFill>
              </a:rPr>
              <a:t>Fibromuscular </a:t>
            </a:r>
            <a:r>
              <a:rPr sz="2000" spc="-75" dirty="0">
                <a:solidFill>
                  <a:srgbClr val="000000"/>
                </a:solidFill>
              </a:rPr>
              <a:t>stroma </a:t>
            </a:r>
            <a:r>
              <a:rPr sz="2000" spc="-105" dirty="0">
                <a:solidFill>
                  <a:srgbClr val="000000"/>
                </a:solidFill>
              </a:rPr>
              <a:t>with </a:t>
            </a:r>
            <a:r>
              <a:rPr sz="2000" spc="-60" dirty="0">
                <a:solidFill>
                  <a:srgbClr val="000000"/>
                </a:solidFill>
              </a:rPr>
              <a:t>blood</a:t>
            </a:r>
            <a:r>
              <a:rPr sz="2000" spc="50" dirty="0">
                <a:solidFill>
                  <a:srgbClr val="000000"/>
                </a:solidFill>
              </a:rPr>
              <a:t> </a:t>
            </a:r>
            <a:r>
              <a:rPr sz="2000" spc="-95" dirty="0">
                <a:solidFill>
                  <a:srgbClr val="000000"/>
                </a:solidFill>
              </a:rPr>
              <a:t>vessels</a:t>
            </a:r>
            <a:endParaRPr sz="2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99769" y="784859"/>
            <a:ext cx="72834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70" dirty="0"/>
              <a:t>PROSTATE </a:t>
            </a:r>
            <a:r>
              <a:rPr sz="3200" spc="254" dirty="0"/>
              <a:t>GLAND </a:t>
            </a:r>
            <a:r>
              <a:rPr sz="3200" spc="165" dirty="0"/>
              <a:t>(PANORAMIC</a:t>
            </a:r>
            <a:r>
              <a:rPr sz="3200" spc="-600" dirty="0"/>
              <a:t> </a:t>
            </a:r>
            <a:r>
              <a:rPr sz="3200" spc="60" dirty="0"/>
              <a:t>VIEW)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33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3850" y="1483360"/>
            <a:ext cx="8425180" cy="4969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19440" y="5802694"/>
            <a:ext cx="1276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5" dirty="0"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6430" y="1184970"/>
            <a:ext cx="3961009" cy="5498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704140" y="1184970"/>
            <a:ext cx="3738879" cy="5436870"/>
            <a:chOff x="4704140" y="1184970"/>
            <a:chExt cx="3738879" cy="5436870"/>
          </a:xfrm>
        </p:grpSpPr>
        <p:sp>
          <p:nvSpPr>
            <p:cNvPr id="11" name="object 11"/>
            <p:cNvSpPr/>
            <p:nvPr/>
          </p:nvSpPr>
          <p:spPr>
            <a:xfrm>
              <a:off x="4704140" y="1184970"/>
              <a:ext cx="3738759" cy="54367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19700" y="4870450"/>
              <a:ext cx="864869" cy="1151890"/>
            </a:xfrm>
            <a:custGeom>
              <a:avLst/>
              <a:gdLst/>
              <a:ahLst/>
              <a:cxnLst/>
              <a:rect l="l" t="t" r="r" b="b"/>
              <a:pathLst>
                <a:path w="864870" h="1151889">
                  <a:moveTo>
                    <a:pt x="215900" y="215900"/>
                  </a:moveTo>
                  <a:lnTo>
                    <a:pt x="0" y="1150620"/>
                  </a:lnTo>
                </a:path>
                <a:path w="864870" h="1151889">
                  <a:moveTo>
                    <a:pt x="864870" y="0"/>
                  </a:moveTo>
                  <a:lnTo>
                    <a:pt x="0" y="115189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56129" y="3822700"/>
            <a:ext cx="4610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latin typeface="Arial"/>
                <a:cs typeface="Arial"/>
              </a:rPr>
              <a:t>P</a:t>
            </a:r>
            <a:r>
              <a:rPr sz="2400" b="1" spc="114" dirty="0">
                <a:latin typeface="Arial"/>
                <a:cs typeface="Arial"/>
              </a:rPr>
              <a:t>C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300000">
            <a:off x="573147" y="2705932"/>
            <a:ext cx="1232946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3000" b="1" baseline="1388" dirty="0">
                <a:latin typeface="Arial"/>
                <a:cs typeface="Arial"/>
              </a:rPr>
              <a:t>Colum</a:t>
            </a:r>
            <a:r>
              <a:rPr sz="2000" b="1" dirty="0">
                <a:latin typeface="Arial"/>
                <a:cs typeface="Arial"/>
              </a:rPr>
              <a:t>nar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1500000">
            <a:off x="1910835" y="2603585"/>
            <a:ext cx="574217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sz="2000" b="1" spc="-125" dirty="0">
                <a:latin typeface="Arial"/>
                <a:cs typeface="Arial"/>
              </a:rPr>
              <a:t>c</a:t>
            </a:r>
            <a:r>
              <a:rPr sz="2000" b="1" spc="-30" dirty="0">
                <a:latin typeface="Arial"/>
                <a:cs typeface="Arial"/>
              </a:rPr>
              <a:t>e</a:t>
            </a:r>
            <a:r>
              <a:rPr sz="2000" b="1" spc="-20" dirty="0">
                <a:latin typeface="Arial"/>
                <a:cs typeface="Arial"/>
              </a:rPr>
              <a:t>l</a:t>
            </a:r>
            <a:r>
              <a:rPr sz="2000" b="1" spc="-40" dirty="0">
                <a:latin typeface="Arial"/>
                <a:cs typeface="Arial"/>
              </a:rPr>
              <a:t>l</a:t>
            </a:r>
            <a:r>
              <a:rPr sz="2000" b="1" spc="-260" dirty="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39" y="1662429"/>
            <a:ext cx="26784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latin typeface="Arial"/>
                <a:cs typeface="Arial"/>
              </a:rPr>
              <a:t>Fibromuscular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stroma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12540" y="5984240"/>
            <a:ext cx="12719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Arial"/>
                <a:cs typeface="Arial"/>
              </a:rPr>
              <a:t>Prostatic  </a:t>
            </a:r>
            <a:r>
              <a:rPr sz="1800" b="1" spc="-60" dirty="0">
                <a:latin typeface="Arial"/>
                <a:cs typeface="Arial"/>
              </a:rPr>
              <a:t>co</a:t>
            </a:r>
            <a:r>
              <a:rPr sz="1800" b="1" spc="-75" dirty="0">
                <a:latin typeface="Arial"/>
                <a:cs typeface="Arial"/>
              </a:rPr>
              <a:t>n</a:t>
            </a:r>
            <a:r>
              <a:rPr sz="1800" b="1" dirty="0">
                <a:latin typeface="Arial"/>
                <a:cs typeface="Arial"/>
              </a:rPr>
              <a:t>c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spc="55" dirty="0">
                <a:latin typeface="Arial"/>
                <a:cs typeface="Arial"/>
              </a:rPr>
              <a:t>t</a:t>
            </a:r>
            <a:r>
              <a:rPr sz="1800" b="1" spc="50" dirty="0">
                <a:latin typeface="Arial"/>
                <a:cs typeface="Arial"/>
              </a:rPr>
              <a:t>i</a:t>
            </a:r>
            <a:r>
              <a:rPr sz="1800" b="1" spc="-110" dirty="0">
                <a:latin typeface="Arial"/>
                <a:cs typeface="Arial"/>
              </a:rPr>
              <a:t>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04239" y="281940"/>
            <a:ext cx="7283450" cy="775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675"/>
              </a:lnSpc>
              <a:spcBef>
                <a:spcPts val="100"/>
              </a:spcBef>
            </a:pPr>
            <a:r>
              <a:rPr sz="3200" spc="70" dirty="0"/>
              <a:t>PROSTATE </a:t>
            </a:r>
            <a:r>
              <a:rPr sz="3200" spc="254" dirty="0"/>
              <a:t>GLAND </a:t>
            </a:r>
            <a:r>
              <a:rPr sz="3200" spc="165" dirty="0"/>
              <a:t>(PANORAMIC</a:t>
            </a:r>
            <a:r>
              <a:rPr sz="3200" spc="-600" dirty="0"/>
              <a:t> </a:t>
            </a:r>
            <a:r>
              <a:rPr sz="3200" spc="60" dirty="0"/>
              <a:t>VIEW)</a:t>
            </a:r>
            <a:endParaRPr sz="3200"/>
          </a:p>
          <a:p>
            <a:pPr marL="4210050">
              <a:lnSpc>
                <a:spcPts val="2235"/>
              </a:lnSpc>
            </a:pPr>
            <a:r>
              <a:rPr sz="1800" b="1" spc="-15" dirty="0">
                <a:solidFill>
                  <a:srgbClr val="000000"/>
                </a:solidFill>
                <a:latin typeface="Arial"/>
                <a:cs typeface="Arial"/>
              </a:rPr>
              <a:t>Glandular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000000"/>
                </a:solidFill>
                <a:latin typeface="Arial"/>
                <a:cs typeface="Arial"/>
              </a:rPr>
              <a:t>parenchyma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39790" y="1052830"/>
            <a:ext cx="2159000" cy="3455670"/>
          </a:xfrm>
          <a:custGeom>
            <a:avLst/>
            <a:gdLst/>
            <a:ahLst/>
            <a:cxnLst/>
            <a:rect l="l" t="t" r="r" b="b"/>
            <a:pathLst>
              <a:path w="2159000" h="3455670">
                <a:moveTo>
                  <a:pt x="793750" y="2663190"/>
                </a:moveTo>
                <a:lnTo>
                  <a:pt x="1729739" y="1270"/>
                </a:lnTo>
              </a:path>
              <a:path w="2159000" h="3455670">
                <a:moveTo>
                  <a:pt x="0" y="1800860"/>
                </a:moveTo>
                <a:lnTo>
                  <a:pt x="1729739" y="0"/>
                </a:lnTo>
              </a:path>
              <a:path w="2159000" h="3455670">
                <a:moveTo>
                  <a:pt x="1728469" y="2736850"/>
                </a:moveTo>
                <a:lnTo>
                  <a:pt x="2159000" y="3455670"/>
                </a:lnTo>
              </a:path>
            </a:pathLst>
          </a:custGeom>
          <a:ln w="28393">
            <a:solidFill>
              <a:srgbClr val="3300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981190" y="4542790"/>
            <a:ext cx="1505585" cy="1525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165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Fibro  </a:t>
            </a:r>
            <a:r>
              <a:rPr sz="1800" b="1" spc="120" dirty="0">
                <a:latin typeface="Arial"/>
                <a:cs typeface="Arial"/>
              </a:rPr>
              <a:t>m</a:t>
            </a:r>
            <a:r>
              <a:rPr sz="1800" b="1" spc="-65" dirty="0">
                <a:latin typeface="Arial"/>
                <a:cs typeface="Arial"/>
              </a:rPr>
              <a:t>u</a:t>
            </a:r>
            <a:r>
              <a:rPr sz="1800" b="1" spc="-235" dirty="0">
                <a:latin typeface="Arial"/>
                <a:cs typeface="Arial"/>
              </a:rPr>
              <a:t>s</a:t>
            </a:r>
            <a:r>
              <a:rPr sz="1800" b="1" spc="-75" dirty="0">
                <a:latin typeface="Arial"/>
                <a:cs typeface="Arial"/>
              </a:rPr>
              <a:t>c</a:t>
            </a:r>
            <a:r>
              <a:rPr sz="1800" b="1" spc="-90" dirty="0">
                <a:latin typeface="Arial"/>
                <a:cs typeface="Arial"/>
              </a:rPr>
              <a:t>u</a:t>
            </a:r>
            <a:r>
              <a:rPr sz="1800" b="1" spc="-15" dirty="0">
                <a:latin typeface="Arial"/>
                <a:cs typeface="Arial"/>
              </a:rPr>
              <a:t>l</a:t>
            </a:r>
            <a:r>
              <a:rPr sz="1800" b="1" spc="-40" dirty="0">
                <a:latin typeface="Arial"/>
                <a:cs typeface="Arial"/>
              </a:rPr>
              <a:t>a</a:t>
            </a:r>
            <a:r>
              <a:rPr sz="1800" b="1" spc="85" dirty="0">
                <a:latin typeface="Arial"/>
                <a:cs typeface="Arial"/>
              </a:rPr>
              <a:t>r  </a:t>
            </a:r>
            <a:r>
              <a:rPr sz="1800" b="1" spc="5" dirty="0">
                <a:latin typeface="Arial"/>
                <a:cs typeface="Arial"/>
              </a:rPr>
              <a:t>stroma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59459" y="412750"/>
            <a:ext cx="68586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0" dirty="0"/>
              <a:t>BULBOURETHRAL</a:t>
            </a:r>
            <a:r>
              <a:rPr spc="-165" dirty="0"/>
              <a:t> </a:t>
            </a:r>
            <a:r>
              <a:rPr spc="275" dirty="0"/>
              <a:t>GLANDS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311210" y="1184970"/>
            <a:ext cx="5713730" cy="5137785"/>
            <a:chOff x="311210" y="1184970"/>
            <a:chExt cx="5713730" cy="5137785"/>
          </a:xfrm>
        </p:grpSpPr>
        <p:sp>
          <p:nvSpPr>
            <p:cNvPr id="10" name="object 10"/>
            <p:cNvSpPr/>
            <p:nvPr/>
          </p:nvSpPr>
          <p:spPr>
            <a:xfrm>
              <a:off x="311210" y="1184970"/>
              <a:ext cx="5713609" cy="49084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51910" y="5013959"/>
              <a:ext cx="430530" cy="1294130"/>
            </a:xfrm>
            <a:custGeom>
              <a:avLst/>
              <a:gdLst/>
              <a:ahLst/>
              <a:cxnLst/>
              <a:rect l="l" t="t" r="r" b="b"/>
              <a:pathLst>
                <a:path w="430529" h="1294129">
                  <a:moveTo>
                    <a:pt x="0" y="0"/>
                  </a:moveTo>
                  <a:lnTo>
                    <a:pt x="430529" y="1294130"/>
                  </a:lnTo>
                </a:path>
              </a:pathLst>
            </a:custGeom>
            <a:ln w="28393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21229" y="1447800"/>
            <a:ext cx="6499225" cy="5214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52900" marR="38735" indent="-273050">
              <a:lnSpc>
                <a:spcPct val="100000"/>
              </a:lnSpc>
              <a:spcBef>
                <a:spcPts val="10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4152900" algn="l"/>
              </a:tabLst>
            </a:pPr>
            <a:r>
              <a:rPr sz="2400" spc="-85" dirty="0">
                <a:latin typeface="Trebuchet MS"/>
                <a:cs typeface="Trebuchet MS"/>
              </a:rPr>
              <a:t>These </a:t>
            </a:r>
            <a:r>
              <a:rPr sz="2400" spc="-150" dirty="0">
                <a:latin typeface="Trebuchet MS"/>
                <a:cs typeface="Trebuchet MS"/>
              </a:rPr>
              <a:t>glands </a:t>
            </a:r>
            <a:r>
              <a:rPr sz="2400" spc="-130" dirty="0">
                <a:latin typeface="Trebuchet MS"/>
                <a:cs typeface="Trebuchet MS"/>
              </a:rPr>
              <a:t>are </a:t>
            </a:r>
            <a:r>
              <a:rPr sz="2400" spc="-60" dirty="0">
                <a:latin typeface="Trebuchet MS"/>
                <a:cs typeface="Trebuchet MS"/>
              </a:rPr>
              <a:t>2  </a:t>
            </a:r>
            <a:r>
              <a:rPr sz="2400" spc="-135" dirty="0">
                <a:latin typeface="Trebuchet MS"/>
                <a:cs typeface="Trebuchet MS"/>
              </a:rPr>
              <a:t>in </a:t>
            </a:r>
            <a:r>
              <a:rPr sz="2400" spc="-110" dirty="0">
                <a:latin typeface="Trebuchet MS"/>
                <a:cs typeface="Trebuchet MS"/>
              </a:rPr>
              <a:t>number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35" dirty="0">
                <a:latin typeface="Trebuchet MS"/>
                <a:cs typeface="Trebuchet MS"/>
              </a:rPr>
              <a:t>are  </a:t>
            </a:r>
            <a:r>
              <a:rPr sz="2400" spc="-130" dirty="0">
                <a:latin typeface="Trebuchet MS"/>
                <a:cs typeface="Trebuchet MS"/>
              </a:rPr>
              <a:t>of </a:t>
            </a:r>
            <a:r>
              <a:rPr sz="2400" spc="-140" dirty="0">
                <a:latin typeface="Trebuchet MS"/>
                <a:cs typeface="Trebuchet MS"/>
              </a:rPr>
              <a:t>the </a:t>
            </a:r>
            <a:r>
              <a:rPr sz="2400" spc="-130" dirty="0">
                <a:latin typeface="Trebuchet MS"/>
                <a:cs typeface="Trebuchet MS"/>
              </a:rPr>
              <a:t>size of </a:t>
            </a:r>
            <a:r>
              <a:rPr sz="2400" spc="-240" dirty="0">
                <a:latin typeface="Trebuchet MS"/>
                <a:cs typeface="Trebuchet MS"/>
              </a:rPr>
              <a:t>a  </a:t>
            </a:r>
            <a:r>
              <a:rPr sz="2400" spc="-225" dirty="0">
                <a:latin typeface="Trebuchet MS"/>
                <a:cs typeface="Trebuchet MS"/>
              </a:rPr>
              <a:t>pea.</a:t>
            </a:r>
            <a:endParaRPr sz="2400">
              <a:latin typeface="Trebuchet MS"/>
              <a:cs typeface="Trebuchet MS"/>
            </a:endParaRPr>
          </a:p>
          <a:p>
            <a:pPr marL="4152900" marR="30480" indent="-273050">
              <a:lnSpc>
                <a:spcPct val="100000"/>
              </a:lnSpc>
              <a:spcBef>
                <a:spcPts val="590"/>
              </a:spcBef>
              <a:buClr>
                <a:srgbClr val="33003E"/>
              </a:buClr>
              <a:buSzPct val="68750"/>
              <a:buFont typeface="UnDotum"/>
              <a:buChar char=""/>
              <a:tabLst>
                <a:tab pos="4152900" algn="l"/>
              </a:tabLst>
            </a:pPr>
            <a:r>
              <a:rPr sz="2400" spc="-90" dirty="0">
                <a:latin typeface="Trebuchet MS"/>
                <a:cs typeface="Trebuchet MS"/>
              </a:rPr>
              <a:t>They </a:t>
            </a:r>
            <a:r>
              <a:rPr sz="2400" spc="-170" dirty="0">
                <a:latin typeface="Trebuchet MS"/>
                <a:cs typeface="Trebuchet MS"/>
              </a:rPr>
              <a:t>lie </a:t>
            </a:r>
            <a:r>
              <a:rPr sz="2400" spc="-140" dirty="0">
                <a:latin typeface="Trebuchet MS"/>
                <a:cs typeface="Trebuchet MS"/>
              </a:rPr>
              <a:t>in </a:t>
            </a:r>
            <a:r>
              <a:rPr sz="2400" spc="-145" dirty="0">
                <a:latin typeface="Trebuchet MS"/>
                <a:cs typeface="Trebuchet MS"/>
              </a:rPr>
              <a:t>deep  perineal </a:t>
            </a:r>
            <a:r>
              <a:rPr sz="2400" spc="-95" dirty="0">
                <a:latin typeface="Trebuchet MS"/>
                <a:cs typeface="Trebuchet MS"/>
              </a:rPr>
              <a:t>pouch  </a:t>
            </a:r>
            <a:r>
              <a:rPr sz="2400" spc="-160" dirty="0">
                <a:latin typeface="Trebuchet MS"/>
                <a:cs typeface="Trebuchet MS"/>
              </a:rPr>
              <a:t>and </a:t>
            </a:r>
            <a:r>
              <a:rPr sz="2400" spc="-120" dirty="0">
                <a:latin typeface="Trebuchet MS"/>
                <a:cs typeface="Trebuchet MS"/>
              </a:rPr>
              <a:t>secrete </a:t>
            </a:r>
            <a:r>
              <a:rPr sz="2400" spc="-114" dirty="0">
                <a:latin typeface="Trebuchet MS"/>
                <a:cs typeface="Trebuchet MS"/>
              </a:rPr>
              <a:t>mucus  </a:t>
            </a:r>
            <a:r>
              <a:rPr sz="2400" spc="-140" dirty="0">
                <a:latin typeface="Trebuchet MS"/>
                <a:cs typeface="Trebuchet MS"/>
              </a:rPr>
              <a:t>like </a:t>
            </a:r>
            <a:r>
              <a:rPr sz="2400" spc="-175" dirty="0">
                <a:latin typeface="Trebuchet MS"/>
                <a:cs typeface="Trebuchet MS"/>
              </a:rPr>
              <a:t>fluid </a:t>
            </a:r>
            <a:r>
              <a:rPr sz="2400" spc="-165" dirty="0">
                <a:latin typeface="Trebuchet MS"/>
                <a:cs typeface="Trebuchet MS"/>
              </a:rPr>
              <a:t>that  </a:t>
            </a:r>
            <a:r>
              <a:rPr sz="2400" spc="-135" dirty="0">
                <a:latin typeface="Trebuchet MS"/>
                <a:cs typeface="Trebuchet MS"/>
              </a:rPr>
              <a:t>lubricates </a:t>
            </a:r>
            <a:r>
              <a:rPr sz="2400" spc="-155" dirty="0">
                <a:latin typeface="Trebuchet MS"/>
                <a:cs typeface="Trebuchet MS"/>
              </a:rPr>
              <a:t>penile  </a:t>
            </a:r>
            <a:r>
              <a:rPr sz="2400" spc="-105" dirty="0">
                <a:latin typeface="Trebuchet MS"/>
                <a:cs typeface="Trebuchet MS"/>
              </a:rPr>
              <a:t>urethra </a:t>
            </a:r>
            <a:r>
              <a:rPr sz="2400" spc="-120" dirty="0">
                <a:latin typeface="Trebuchet MS"/>
                <a:cs typeface="Trebuchet MS"/>
              </a:rPr>
              <a:t>before  </a:t>
            </a:r>
            <a:r>
              <a:rPr sz="2400" spc="-185" dirty="0">
                <a:latin typeface="Trebuchet MS"/>
                <a:cs typeface="Trebuchet MS"/>
              </a:rPr>
              <a:t>ejaculation.</a:t>
            </a:r>
            <a:endParaRPr sz="2400">
              <a:latin typeface="Trebuchet MS"/>
              <a:cs typeface="Trebuchet MS"/>
            </a:endParaRPr>
          </a:p>
          <a:p>
            <a:pPr marR="238760" algn="r">
              <a:lnSpc>
                <a:spcPct val="100000"/>
              </a:lnSpc>
              <a:spcBef>
                <a:spcPts val="1750"/>
              </a:spcBef>
            </a:pPr>
            <a:r>
              <a:rPr sz="1800" spc="-5" dirty="0">
                <a:latin typeface="Arial"/>
                <a:cs typeface="Arial"/>
              </a:rPr>
              <a:t>35</a:t>
            </a:r>
            <a:endParaRPr sz="18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1800"/>
              </a:spcBef>
            </a:pPr>
            <a:r>
              <a:rPr sz="2400" spc="-105" dirty="0">
                <a:latin typeface="Trebuchet MS"/>
                <a:cs typeface="Trebuchet MS"/>
              </a:rPr>
              <a:t>Bulbourethral</a:t>
            </a:r>
            <a:r>
              <a:rPr sz="2400" spc="-60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glands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152400"/>
            <a:ext cx="6100572" cy="4575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4340" y="4602860"/>
            <a:ext cx="8181340" cy="1906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4900">
              <a:lnSpc>
                <a:spcPct val="100000"/>
              </a:lnSpc>
              <a:spcBef>
                <a:spcPts val="100"/>
              </a:spcBef>
            </a:pPr>
            <a:r>
              <a:rPr sz="4400" b="1" spc="-10" dirty="0">
                <a:latin typeface="Carlito"/>
                <a:cs typeface="Carlito"/>
              </a:rPr>
              <a:t>Primordial</a:t>
            </a:r>
            <a:r>
              <a:rPr sz="4400" b="1" spc="-40" dirty="0">
                <a:latin typeface="Carlito"/>
                <a:cs typeface="Carlito"/>
              </a:rPr>
              <a:t> </a:t>
            </a:r>
            <a:r>
              <a:rPr sz="4400" b="1" spc="-10" dirty="0">
                <a:latin typeface="Carlito"/>
                <a:cs typeface="Carlito"/>
              </a:rPr>
              <a:t>Follicle</a:t>
            </a:r>
            <a:endParaRPr sz="4400">
              <a:latin typeface="Carlito"/>
              <a:cs typeface="Carlito"/>
            </a:endParaRPr>
          </a:p>
          <a:p>
            <a:pPr marL="38100" marR="30480">
              <a:lnSpc>
                <a:spcPct val="80000"/>
              </a:lnSpc>
              <a:spcBef>
                <a:spcPts val="885"/>
              </a:spcBef>
            </a:pPr>
            <a:r>
              <a:rPr sz="3000" spc="-5" dirty="0">
                <a:latin typeface="Carlito"/>
                <a:cs typeface="Carlito"/>
              </a:rPr>
              <a:t>Prim. Oocyte </a:t>
            </a:r>
            <a:r>
              <a:rPr sz="3000" dirty="0">
                <a:latin typeface="Carlito"/>
                <a:cs typeface="Carlito"/>
              </a:rPr>
              <a:t>25 </a:t>
            </a:r>
            <a:r>
              <a:rPr sz="3000" spc="-5" dirty="0">
                <a:latin typeface="Carlito"/>
                <a:cs typeface="Carlito"/>
              </a:rPr>
              <a:t>μm </a:t>
            </a:r>
            <a:r>
              <a:rPr sz="3000" dirty="0">
                <a:latin typeface="Carlito"/>
                <a:cs typeface="Carlito"/>
              </a:rPr>
              <a:t>in </a:t>
            </a:r>
            <a:r>
              <a:rPr sz="3000" spc="-10" dirty="0">
                <a:latin typeface="Carlito"/>
                <a:cs typeface="Carlito"/>
              </a:rPr>
              <a:t>diameter </a:t>
            </a:r>
            <a:r>
              <a:rPr sz="3000" dirty="0">
                <a:latin typeface="Carlito"/>
                <a:cs typeface="Carlito"/>
              </a:rPr>
              <a:t>with </a:t>
            </a:r>
            <a:r>
              <a:rPr sz="3000" spc="-5" dirty="0">
                <a:latin typeface="Carlito"/>
                <a:cs typeface="Carlito"/>
              </a:rPr>
              <a:t>pale </a:t>
            </a:r>
            <a:r>
              <a:rPr sz="3000" spc="-15" dirty="0">
                <a:latin typeface="Carlito"/>
                <a:cs typeface="Carlito"/>
              </a:rPr>
              <a:t>staining  large </a:t>
            </a:r>
            <a:r>
              <a:rPr sz="3000" spc="-10" dirty="0">
                <a:latin typeface="Carlito"/>
                <a:cs typeface="Carlito"/>
              </a:rPr>
              <a:t>nucleus in 1</a:t>
            </a:r>
            <a:r>
              <a:rPr sz="3000" spc="-15" baseline="25000" dirty="0">
                <a:latin typeface="Carlito"/>
                <a:cs typeface="Carlito"/>
              </a:rPr>
              <a:t>st </a:t>
            </a:r>
            <a:r>
              <a:rPr sz="3000" spc="-5" dirty="0">
                <a:latin typeface="Carlito"/>
                <a:cs typeface="Carlito"/>
              </a:rPr>
              <a:t>Meiotic </a:t>
            </a:r>
            <a:r>
              <a:rPr sz="3000" spc="-10" dirty="0">
                <a:latin typeface="Carlito"/>
                <a:cs typeface="Carlito"/>
              </a:rPr>
              <a:t>prophase, surrounded by  </a:t>
            </a:r>
            <a:r>
              <a:rPr sz="3000" dirty="0">
                <a:latin typeface="Carlito"/>
                <a:cs typeface="Carlito"/>
              </a:rPr>
              <a:t>a </a:t>
            </a:r>
            <a:r>
              <a:rPr sz="3000" spc="-10" dirty="0">
                <a:latin typeface="Carlito"/>
                <a:cs typeface="Carlito"/>
              </a:rPr>
              <a:t>single </a:t>
            </a:r>
            <a:r>
              <a:rPr sz="3000" spc="-25" dirty="0">
                <a:latin typeface="Carlito"/>
                <a:cs typeface="Carlito"/>
              </a:rPr>
              <a:t>layer </a:t>
            </a:r>
            <a:r>
              <a:rPr sz="3000" spc="-5" dirty="0">
                <a:latin typeface="Carlito"/>
                <a:cs typeface="Carlito"/>
              </a:rPr>
              <a:t>of </a:t>
            </a:r>
            <a:r>
              <a:rPr sz="3000" spc="-10" dirty="0">
                <a:latin typeface="Carlito"/>
                <a:cs typeface="Carlito"/>
              </a:rPr>
              <a:t>follicular </a:t>
            </a:r>
            <a:r>
              <a:rPr sz="3000" spc="-5" dirty="0">
                <a:latin typeface="Carlito"/>
                <a:cs typeface="Carlito"/>
              </a:rPr>
              <a:t>cells </a:t>
            </a:r>
            <a:r>
              <a:rPr sz="3000" spc="-15" dirty="0">
                <a:latin typeface="Carlito"/>
                <a:cs typeface="Carlito"/>
              </a:rPr>
              <a:t>resting </a:t>
            </a:r>
            <a:r>
              <a:rPr sz="3000" spc="-5" dirty="0">
                <a:latin typeface="Carlito"/>
                <a:cs typeface="Carlito"/>
              </a:rPr>
              <a:t>on</a:t>
            </a:r>
            <a:r>
              <a:rPr sz="3000" spc="35" dirty="0">
                <a:latin typeface="Carlito"/>
                <a:cs typeface="Carlito"/>
              </a:rPr>
              <a:t> </a:t>
            </a:r>
            <a:r>
              <a:rPr sz="3000" dirty="0">
                <a:latin typeface="Carlito"/>
                <a:cs typeface="Carlito"/>
              </a:rPr>
              <a:t>B/M</a:t>
            </a:r>
            <a:endParaRPr sz="3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4250" y="412750"/>
            <a:ext cx="68573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0" dirty="0"/>
              <a:t>BULBOURETHRAL</a:t>
            </a:r>
            <a:r>
              <a:rPr spc="-170" dirty="0"/>
              <a:t> </a:t>
            </a:r>
            <a:r>
              <a:rPr spc="275" dirty="0"/>
              <a:t>GLANDS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36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6487" y="1403757"/>
            <a:ext cx="8371024" cy="5129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40236" y="345079"/>
            <a:ext cx="282575" cy="11906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100"/>
              </a:lnSpc>
            </a:pPr>
            <a:r>
              <a:rPr sz="1800" spc="-10" dirty="0">
                <a:latin typeface="Arial"/>
                <a:cs typeface="Arial"/>
              </a:rPr>
              <a:t>31-03-2014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57146">
            <a:solidFill>
              <a:srgbClr val="ABA8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839200" y="0"/>
            <a:ext cx="304800" cy="6858000"/>
            <a:chOff x="8839200" y="0"/>
            <a:chExt cx="304800" cy="6858000"/>
          </a:xfrm>
        </p:grpSpPr>
        <p:sp>
          <p:nvSpPr>
            <p:cNvPr id="5" name="object 5"/>
            <p:cNvSpPr/>
            <p:nvPr/>
          </p:nvSpPr>
          <p:spPr>
            <a:xfrm>
              <a:off x="8839200" y="0"/>
              <a:ext cx="304800" cy="6858000"/>
            </a:xfrm>
            <a:custGeom>
              <a:avLst/>
              <a:gdLst/>
              <a:ahLst/>
              <a:cxnLst/>
              <a:rect l="l" t="t" r="r" b="b"/>
              <a:pathLst>
                <a:path w="304800" h="6858000">
                  <a:moveTo>
                    <a:pt x="3048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04800" y="6858000"/>
                  </a:lnTo>
                  <a:close/>
                </a:path>
              </a:pathLst>
            </a:custGeom>
            <a:solidFill>
              <a:srgbClr val="ABA8AD">
                <a:alpha val="86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1540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8000"/>
                  </a:lnTo>
                </a:path>
              </a:pathLst>
            </a:custGeom>
            <a:ln w="9344">
              <a:solidFill>
                <a:srgbClr val="3300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155940" y="5715000"/>
            <a:ext cx="549910" cy="549910"/>
          </a:xfrm>
          <a:custGeom>
            <a:avLst/>
            <a:gdLst/>
            <a:ahLst/>
            <a:cxnLst/>
            <a:rect l="l" t="t" r="r" b="b"/>
            <a:pathLst>
              <a:path w="549909" h="549910">
                <a:moveTo>
                  <a:pt x="275589" y="0"/>
                </a:moveTo>
                <a:lnTo>
                  <a:pt x="224997" y="4306"/>
                </a:lnTo>
                <a:lnTo>
                  <a:pt x="177812" y="16766"/>
                </a:lnTo>
                <a:lnTo>
                  <a:pt x="134714" y="36688"/>
                </a:lnTo>
                <a:lnTo>
                  <a:pt x="96382" y="63385"/>
                </a:lnTo>
                <a:lnTo>
                  <a:pt x="63496" y="96164"/>
                </a:lnTo>
                <a:lnTo>
                  <a:pt x="36735" y="134337"/>
                </a:lnTo>
                <a:lnTo>
                  <a:pt x="16780" y="177214"/>
                </a:lnTo>
                <a:lnTo>
                  <a:pt x="4308" y="224105"/>
                </a:lnTo>
                <a:lnTo>
                  <a:pt x="0" y="274319"/>
                </a:lnTo>
                <a:lnTo>
                  <a:pt x="4308" y="324912"/>
                </a:lnTo>
                <a:lnTo>
                  <a:pt x="16780" y="372097"/>
                </a:lnTo>
                <a:lnTo>
                  <a:pt x="36735" y="415195"/>
                </a:lnTo>
                <a:lnTo>
                  <a:pt x="63496" y="453527"/>
                </a:lnTo>
                <a:lnTo>
                  <a:pt x="96382" y="486413"/>
                </a:lnTo>
                <a:lnTo>
                  <a:pt x="134714" y="513174"/>
                </a:lnTo>
                <a:lnTo>
                  <a:pt x="177812" y="533129"/>
                </a:lnTo>
                <a:lnTo>
                  <a:pt x="224997" y="545601"/>
                </a:lnTo>
                <a:lnTo>
                  <a:pt x="275589" y="549910"/>
                </a:lnTo>
                <a:lnTo>
                  <a:pt x="325804" y="545601"/>
                </a:lnTo>
                <a:lnTo>
                  <a:pt x="372695" y="533129"/>
                </a:lnTo>
                <a:lnTo>
                  <a:pt x="415572" y="513174"/>
                </a:lnTo>
                <a:lnTo>
                  <a:pt x="453745" y="486413"/>
                </a:lnTo>
                <a:lnTo>
                  <a:pt x="486524" y="453527"/>
                </a:lnTo>
                <a:lnTo>
                  <a:pt x="513221" y="415195"/>
                </a:lnTo>
                <a:lnTo>
                  <a:pt x="533143" y="372097"/>
                </a:lnTo>
                <a:lnTo>
                  <a:pt x="545603" y="324912"/>
                </a:lnTo>
                <a:lnTo>
                  <a:pt x="549909" y="274319"/>
                </a:lnTo>
                <a:lnTo>
                  <a:pt x="545603" y="224105"/>
                </a:lnTo>
                <a:lnTo>
                  <a:pt x="533143" y="177214"/>
                </a:lnTo>
                <a:lnTo>
                  <a:pt x="513221" y="134337"/>
                </a:lnTo>
                <a:lnTo>
                  <a:pt x="486524" y="96164"/>
                </a:lnTo>
                <a:lnTo>
                  <a:pt x="453745" y="63385"/>
                </a:lnTo>
                <a:lnTo>
                  <a:pt x="415572" y="36688"/>
                </a:lnTo>
                <a:lnTo>
                  <a:pt x="372695" y="16766"/>
                </a:lnTo>
                <a:lnTo>
                  <a:pt x="325804" y="4306"/>
                </a:lnTo>
                <a:lnTo>
                  <a:pt x="275589" y="0"/>
                </a:lnTo>
                <a:close/>
              </a:path>
            </a:pathLst>
          </a:custGeom>
          <a:solidFill>
            <a:srgbClr val="3300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48100" y="170179"/>
            <a:ext cx="14224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15" dirty="0"/>
              <a:t>P</a:t>
            </a:r>
            <a:r>
              <a:rPr spc="-160" dirty="0"/>
              <a:t>E</a:t>
            </a:r>
            <a:r>
              <a:rPr spc="625" dirty="0"/>
              <a:t>N</a:t>
            </a:r>
            <a:r>
              <a:rPr spc="-114" dirty="0"/>
              <a:t>IS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206740" y="5768340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37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1210" y="824290"/>
            <a:ext cx="8450459" cy="5713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4442" y="400253"/>
            <a:ext cx="359600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rlito"/>
                <a:cs typeface="Carlito"/>
              </a:rPr>
              <a:t>Primary</a:t>
            </a:r>
            <a:r>
              <a:rPr b="1" spc="-50" dirty="0">
                <a:latin typeface="Carlito"/>
                <a:cs typeface="Carlito"/>
              </a:rPr>
              <a:t> </a:t>
            </a:r>
            <a:r>
              <a:rPr b="1" spc="-10" dirty="0">
                <a:latin typeface="Carlito"/>
                <a:cs typeface="Carlito"/>
              </a:rPr>
              <a:t>Follicle</a:t>
            </a:r>
          </a:p>
        </p:txBody>
      </p:sp>
      <p:sp>
        <p:nvSpPr>
          <p:cNvPr id="3" name="object 3"/>
          <p:cNvSpPr/>
          <p:nvPr/>
        </p:nvSpPr>
        <p:spPr>
          <a:xfrm>
            <a:off x="609600" y="1219200"/>
            <a:ext cx="3886200" cy="5343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75175" y="1144002"/>
            <a:ext cx="4090035" cy="493331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Growing follicles</a:t>
            </a:r>
            <a:r>
              <a:rPr sz="280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include:</a:t>
            </a:r>
            <a:endParaRPr sz="2800">
              <a:latin typeface="Carlito"/>
              <a:cs typeface="Carlito"/>
            </a:endParaRPr>
          </a:p>
          <a:p>
            <a:pPr marL="355600" marR="812800" indent="-342900">
              <a:lnSpc>
                <a:spcPts val="303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Uni-laminar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primary  </a:t>
            </a:r>
            <a:r>
              <a:rPr sz="2800" spc="-15" dirty="0">
                <a:latin typeface="Carlito"/>
                <a:cs typeface="Carlito"/>
              </a:rPr>
              <a:t>follicle</a:t>
            </a:r>
            <a:endParaRPr sz="2800">
              <a:latin typeface="Carlito"/>
              <a:cs typeface="Carlito"/>
            </a:endParaRPr>
          </a:p>
          <a:p>
            <a:pPr marL="355600" marR="535940" indent="-342900">
              <a:lnSpc>
                <a:spcPts val="302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Multi-laminar </a:t>
            </a:r>
            <a:r>
              <a:rPr sz="2800" spc="-5" dirty="0">
                <a:latin typeface="Carlito"/>
                <a:cs typeface="Carlito"/>
              </a:rPr>
              <a:t>primary  </a:t>
            </a:r>
            <a:r>
              <a:rPr sz="2800" spc="-15" dirty="0">
                <a:latin typeface="Carlito"/>
                <a:cs typeface="Carlito"/>
              </a:rPr>
              <a:t>follicle</a:t>
            </a: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0" dirty="0">
                <a:latin typeface="Carlito"/>
                <a:cs typeface="Carlito"/>
              </a:rPr>
              <a:t>Antral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follicle</a:t>
            </a: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ts val="302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As </a:t>
            </a:r>
            <a:r>
              <a:rPr sz="2800" spc="-15" dirty="0">
                <a:latin typeface="Carlito"/>
                <a:cs typeface="Carlito"/>
              </a:rPr>
              <a:t>follicles </a:t>
            </a:r>
            <a:r>
              <a:rPr sz="2800" spc="-20" dirty="0">
                <a:latin typeface="Carlito"/>
                <a:cs typeface="Carlito"/>
              </a:rPr>
              <a:t>started </a:t>
            </a:r>
            <a:r>
              <a:rPr sz="2800" spc="-15" dirty="0">
                <a:latin typeface="Carlito"/>
                <a:cs typeface="Carlito"/>
              </a:rPr>
              <a:t>growth  three </a:t>
            </a:r>
            <a:r>
              <a:rPr sz="2800" spc="-10" dirty="0">
                <a:latin typeface="Carlito"/>
                <a:cs typeface="Carlito"/>
              </a:rPr>
              <a:t>things</a:t>
            </a:r>
            <a:r>
              <a:rPr sz="2800" spc="3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change:</a:t>
            </a: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Oocyte</a:t>
            </a: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Follicular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cells</a:t>
            </a:r>
            <a:endParaRPr sz="2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Surrounding</a:t>
            </a:r>
            <a:r>
              <a:rPr sz="2800" spc="45" dirty="0">
                <a:latin typeface="Carlito"/>
                <a:cs typeface="Carlito"/>
              </a:rPr>
              <a:t> </a:t>
            </a:r>
            <a:r>
              <a:rPr sz="2800" spc="-25" dirty="0">
                <a:latin typeface="Carlito"/>
                <a:cs typeface="Carlito"/>
              </a:rPr>
              <a:t>stroma</a:t>
            </a:r>
            <a:endParaRPr sz="2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4442" y="461899"/>
            <a:ext cx="35934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rlito"/>
                <a:cs typeface="Carlito"/>
              </a:rPr>
              <a:t>Primary</a:t>
            </a:r>
            <a:r>
              <a:rPr b="1" spc="-40" dirty="0">
                <a:latin typeface="Carlito"/>
                <a:cs typeface="Carlito"/>
              </a:rPr>
              <a:t> </a:t>
            </a:r>
            <a:r>
              <a:rPr b="1" spc="-15" dirty="0">
                <a:latin typeface="Carlito"/>
                <a:cs typeface="Carlito"/>
              </a:rPr>
              <a:t>Follicle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567637"/>
            <a:ext cx="3839210" cy="446405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55600" marR="389890" indent="-342900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0" dirty="0">
                <a:latin typeface="Carlito"/>
                <a:cs typeface="Carlito"/>
              </a:rPr>
              <a:t>Formation </a:t>
            </a:r>
            <a:r>
              <a:rPr sz="2800" spc="-5" dirty="0">
                <a:latin typeface="Carlito"/>
                <a:cs typeface="Carlito"/>
              </a:rPr>
              <a:t>of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primary  </a:t>
            </a:r>
            <a:r>
              <a:rPr sz="2800" spc="-15" dirty="0">
                <a:latin typeface="Carlito"/>
                <a:cs typeface="Carlito"/>
              </a:rPr>
              <a:t>follicle </a:t>
            </a:r>
            <a:r>
              <a:rPr sz="2800" spc="-5" dirty="0">
                <a:latin typeface="Carlito"/>
                <a:cs typeface="Carlito"/>
              </a:rPr>
              <a:t>– </a:t>
            </a:r>
            <a:r>
              <a:rPr sz="2800" spc="-20" dirty="0">
                <a:latin typeface="Carlito"/>
                <a:cs typeface="Carlito"/>
              </a:rPr>
              <a:t>marked</a:t>
            </a:r>
            <a:r>
              <a:rPr sz="2800" spc="5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by</a:t>
            </a:r>
            <a:endParaRPr sz="2800">
              <a:latin typeface="Carlito"/>
              <a:cs typeface="Carlito"/>
            </a:endParaRPr>
          </a:p>
          <a:p>
            <a:pPr marL="355600" marR="337185" indent="-342900">
              <a:lnSpc>
                <a:spcPts val="302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Growth </a:t>
            </a:r>
            <a:r>
              <a:rPr sz="2800" spc="-5" dirty="0">
                <a:latin typeface="Carlito"/>
                <a:cs typeface="Carlito"/>
              </a:rPr>
              <a:t>of oocyte </a:t>
            </a:r>
            <a:r>
              <a:rPr sz="2800" spc="-25" dirty="0">
                <a:latin typeface="Carlito"/>
                <a:cs typeface="Carlito"/>
              </a:rPr>
              <a:t>size  </a:t>
            </a:r>
            <a:r>
              <a:rPr sz="2800" spc="-20" dirty="0">
                <a:latin typeface="Carlito"/>
                <a:cs typeface="Carlito"/>
              </a:rPr>
              <a:t>from </a:t>
            </a:r>
            <a:r>
              <a:rPr sz="2800" spc="-5" dirty="0">
                <a:latin typeface="Carlito"/>
                <a:cs typeface="Carlito"/>
              </a:rPr>
              <a:t>25-30µm </a:t>
            </a:r>
            <a:r>
              <a:rPr sz="2800" spc="-20" dirty="0">
                <a:latin typeface="Carlito"/>
                <a:cs typeface="Carlito"/>
              </a:rPr>
              <a:t>to </a:t>
            </a:r>
            <a:r>
              <a:rPr sz="2800" spc="-5" dirty="0">
                <a:latin typeface="Carlito"/>
                <a:cs typeface="Carlito"/>
              </a:rPr>
              <a:t>50  then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80µm</a:t>
            </a: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ct val="90000"/>
              </a:lnSpc>
              <a:spcBef>
                <a:spcPts val="6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5" dirty="0">
                <a:latin typeface="Carlito"/>
                <a:cs typeface="Carlito"/>
              </a:rPr>
              <a:t>Flattened </a:t>
            </a:r>
            <a:r>
              <a:rPr sz="2800" spc="-10" dirty="0">
                <a:latin typeface="Carlito"/>
                <a:cs typeface="Carlito"/>
              </a:rPr>
              <a:t>follicular </a:t>
            </a:r>
            <a:r>
              <a:rPr sz="2800" spc="-5" dirty="0">
                <a:latin typeface="Carlito"/>
                <a:cs typeface="Carlito"/>
              </a:rPr>
              <a:t>cells  </a:t>
            </a:r>
            <a:r>
              <a:rPr sz="2800" spc="-20" dirty="0">
                <a:latin typeface="Carlito"/>
                <a:cs typeface="Carlito"/>
              </a:rPr>
              <a:t>start </a:t>
            </a:r>
            <a:r>
              <a:rPr sz="2800" spc="-10" dirty="0">
                <a:latin typeface="Carlito"/>
                <a:cs typeface="Carlito"/>
              </a:rPr>
              <a:t>mitosis </a:t>
            </a:r>
            <a:r>
              <a:rPr sz="2800" spc="-5" dirty="0">
                <a:latin typeface="Carlito"/>
                <a:cs typeface="Carlito"/>
              </a:rPr>
              <a:t>and  </a:t>
            </a:r>
            <a:r>
              <a:rPr sz="2800" spc="-10" dirty="0">
                <a:latin typeface="Carlito"/>
                <a:cs typeface="Carlito"/>
              </a:rPr>
              <a:t>become </a:t>
            </a:r>
            <a:r>
              <a:rPr sz="2800" spc="-5" dirty="0">
                <a:latin typeface="Carlito"/>
                <a:cs typeface="Carlito"/>
              </a:rPr>
              <a:t>cuboidal then  </a:t>
            </a:r>
            <a:r>
              <a:rPr sz="2800" spc="-10" dirty="0">
                <a:latin typeface="Carlito"/>
                <a:cs typeface="Carlito"/>
              </a:rPr>
              <a:t>single </a:t>
            </a:r>
            <a:r>
              <a:rPr sz="2800" spc="-20" dirty="0">
                <a:latin typeface="Carlito"/>
                <a:cs typeface="Carlito"/>
              </a:rPr>
              <a:t>layer </a:t>
            </a:r>
            <a:r>
              <a:rPr sz="2800" spc="-5" dirty="0">
                <a:latin typeface="Carlito"/>
                <a:cs typeface="Carlito"/>
              </a:rPr>
              <a:t>of </a:t>
            </a:r>
            <a:r>
              <a:rPr sz="2800" spc="-10" dirty="0">
                <a:latin typeface="Carlito"/>
                <a:cs typeface="Carlito"/>
              </a:rPr>
              <a:t>columnar  </a:t>
            </a:r>
            <a:r>
              <a:rPr sz="2800" spc="-5" dirty="0">
                <a:latin typeface="Carlito"/>
                <a:cs typeface="Carlito"/>
              </a:rPr>
              <a:t>cells </a:t>
            </a:r>
            <a:r>
              <a:rPr sz="2800" spc="-15" dirty="0">
                <a:latin typeface="Carlito"/>
                <a:cs typeface="Carlito"/>
              </a:rPr>
              <a:t>forming </a:t>
            </a:r>
            <a:r>
              <a:rPr sz="2800" spc="-10" dirty="0">
                <a:latin typeface="Carlito"/>
                <a:cs typeface="Carlito"/>
              </a:rPr>
              <a:t>unilaminar  </a:t>
            </a:r>
            <a:r>
              <a:rPr sz="2800" spc="-5" dirty="0">
                <a:latin typeface="Carlito"/>
                <a:cs typeface="Carlito"/>
              </a:rPr>
              <a:t>primary</a:t>
            </a:r>
            <a:r>
              <a:rPr sz="2800" spc="15" dirty="0">
                <a:latin typeface="Carlito"/>
                <a:cs typeface="Carlito"/>
              </a:rPr>
              <a:t> </a:t>
            </a:r>
            <a:r>
              <a:rPr sz="2800" spc="-15" dirty="0">
                <a:latin typeface="Carlito"/>
                <a:cs typeface="Carlito"/>
              </a:rPr>
              <a:t>follicle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91811" y="2133600"/>
            <a:ext cx="4515612" cy="3200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4442" y="461899"/>
            <a:ext cx="35934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Carlito"/>
                <a:cs typeface="Carlito"/>
              </a:rPr>
              <a:t>Primary</a:t>
            </a:r>
            <a:r>
              <a:rPr b="1" spc="-40" dirty="0">
                <a:latin typeface="Carlito"/>
                <a:cs typeface="Carlito"/>
              </a:rPr>
              <a:t> </a:t>
            </a:r>
            <a:r>
              <a:rPr b="1" spc="-15" dirty="0">
                <a:latin typeface="Carlito"/>
                <a:cs typeface="Carlito"/>
              </a:rPr>
              <a:t>Follicle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10309"/>
            <a:ext cx="3825240" cy="4378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31445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Further </a:t>
            </a:r>
            <a:r>
              <a:rPr sz="2800" spc="-20" dirty="0">
                <a:latin typeface="Carlito"/>
                <a:cs typeface="Carlito"/>
              </a:rPr>
              <a:t>proliferation </a:t>
            </a:r>
            <a:r>
              <a:rPr sz="2800" spc="-10" dirty="0">
                <a:latin typeface="Carlito"/>
                <a:cs typeface="Carlito"/>
              </a:rPr>
              <a:t>of  follicular </a:t>
            </a:r>
            <a:r>
              <a:rPr sz="2800" spc="-5" dirty="0">
                <a:latin typeface="Carlito"/>
                <a:cs typeface="Carlito"/>
              </a:rPr>
              <a:t>cells </a:t>
            </a:r>
            <a:r>
              <a:rPr sz="2800" spc="-15" dirty="0">
                <a:latin typeface="Carlito"/>
                <a:cs typeface="Carlito"/>
              </a:rPr>
              <a:t>forming  </a:t>
            </a:r>
            <a:r>
              <a:rPr sz="2800" spc="-5" dirty="0">
                <a:latin typeface="Carlito"/>
                <a:cs typeface="Carlito"/>
              </a:rPr>
              <a:t>multilaminar primary  </a:t>
            </a:r>
            <a:r>
              <a:rPr sz="2800" spc="-15" dirty="0">
                <a:latin typeface="Carlito"/>
                <a:cs typeface="Carlito"/>
              </a:rPr>
              <a:t>follicle- </a:t>
            </a:r>
            <a:r>
              <a:rPr sz="2800" spc="-20" dirty="0">
                <a:latin typeface="Carlito"/>
                <a:cs typeface="Carlito"/>
              </a:rPr>
              <a:t>stratum  </a:t>
            </a:r>
            <a:r>
              <a:rPr sz="2800" spc="-10" dirty="0">
                <a:latin typeface="Carlito"/>
                <a:cs typeface="Carlito"/>
              </a:rPr>
              <a:t>granulosum</a:t>
            </a:r>
            <a:endParaRPr sz="28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With </a:t>
            </a:r>
            <a:r>
              <a:rPr sz="2800" spc="-15" dirty="0">
                <a:latin typeface="Carlito"/>
                <a:cs typeface="Carlito"/>
              </a:rPr>
              <a:t>growth </a:t>
            </a:r>
            <a:r>
              <a:rPr sz="2800" spc="-5" dirty="0">
                <a:latin typeface="Carlito"/>
                <a:cs typeface="Carlito"/>
              </a:rPr>
              <a:t>of oocyte  it </a:t>
            </a:r>
            <a:r>
              <a:rPr sz="2800" spc="-15" dirty="0">
                <a:latin typeface="Carlito"/>
                <a:cs typeface="Carlito"/>
              </a:rPr>
              <a:t>started </a:t>
            </a:r>
            <a:r>
              <a:rPr sz="2800" spc="-10" dirty="0">
                <a:latin typeface="Carlito"/>
                <a:cs typeface="Carlito"/>
              </a:rPr>
              <a:t>secreting </a:t>
            </a:r>
            <a:r>
              <a:rPr sz="2800" spc="-25" dirty="0">
                <a:latin typeface="Carlito"/>
                <a:cs typeface="Carlito"/>
              </a:rPr>
              <a:t>zona  </a:t>
            </a:r>
            <a:r>
              <a:rPr sz="2800" spc="-10" dirty="0">
                <a:latin typeface="Carlito"/>
                <a:cs typeface="Carlito"/>
              </a:rPr>
              <a:t>pellucida </a:t>
            </a:r>
            <a:r>
              <a:rPr sz="2800" spc="-5" dirty="0">
                <a:latin typeface="Carlito"/>
                <a:cs typeface="Carlito"/>
              </a:rPr>
              <a:t>– </a:t>
            </a:r>
            <a:r>
              <a:rPr sz="2800" spc="-10" dirty="0">
                <a:latin typeface="Carlito"/>
                <a:cs typeface="Carlito"/>
              </a:rPr>
              <a:t>gel </a:t>
            </a:r>
            <a:r>
              <a:rPr sz="2800" spc="-30" dirty="0">
                <a:latin typeface="Carlito"/>
                <a:cs typeface="Carlito"/>
              </a:rPr>
              <a:t>like  </a:t>
            </a:r>
            <a:r>
              <a:rPr sz="2800" spc="-10" dirty="0">
                <a:latin typeface="Carlito"/>
                <a:cs typeface="Carlito"/>
              </a:rPr>
              <a:t>material </a:t>
            </a:r>
            <a:r>
              <a:rPr sz="2800" spc="-5" dirty="0">
                <a:latin typeface="Carlito"/>
                <a:cs typeface="Carlito"/>
              </a:rPr>
              <a:t>rich in </a:t>
            </a:r>
            <a:r>
              <a:rPr sz="2800" spc="-50" dirty="0">
                <a:latin typeface="Carlito"/>
                <a:cs typeface="Carlito"/>
              </a:rPr>
              <a:t>glycopr.  </a:t>
            </a:r>
            <a:r>
              <a:rPr sz="2800" spc="-5" dirty="0">
                <a:latin typeface="Carlito"/>
                <a:cs typeface="Carlito"/>
              </a:rPr>
              <a:t>&amp;</a:t>
            </a:r>
            <a:r>
              <a:rPr sz="2800" spc="-10" dirty="0">
                <a:latin typeface="Carlito"/>
                <a:cs typeface="Carlito"/>
              </a:rPr>
              <a:t> glycosaminoglycans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0600" y="1371600"/>
            <a:ext cx="4114800" cy="5329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5480" y="461899"/>
            <a:ext cx="37344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15" dirty="0">
                <a:latin typeface="Carlito"/>
                <a:cs typeface="Carlito"/>
              </a:rPr>
              <a:t>Growing</a:t>
            </a:r>
            <a:r>
              <a:rPr b="1" spc="-50" dirty="0">
                <a:latin typeface="Carlito"/>
                <a:cs typeface="Carlito"/>
              </a:rPr>
              <a:t> </a:t>
            </a:r>
            <a:r>
              <a:rPr b="1" spc="-10" dirty="0">
                <a:latin typeface="Carlito"/>
                <a:cs typeface="Carlito"/>
              </a:rPr>
              <a:t>Follicle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63142"/>
            <a:ext cx="4267200" cy="523176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With </a:t>
            </a:r>
            <a:r>
              <a:rPr sz="2800" spc="-10" dirty="0">
                <a:latin typeface="Carlito"/>
                <a:cs typeface="Carlito"/>
              </a:rPr>
              <a:t>further </a:t>
            </a:r>
            <a:r>
              <a:rPr sz="2800" spc="-15" dirty="0">
                <a:latin typeface="Carlito"/>
                <a:cs typeface="Carlito"/>
              </a:rPr>
              <a:t>growth  surrounding </a:t>
            </a:r>
            <a:r>
              <a:rPr sz="2800" spc="-10" dirty="0">
                <a:latin typeface="Carlito"/>
                <a:cs typeface="Carlito"/>
              </a:rPr>
              <a:t>connective  </a:t>
            </a:r>
            <a:r>
              <a:rPr sz="2800" spc="-5" dirty="0">
                <a:latin typeface="Carlito"/>
                <a:cs typeface="Carlito"/>
              </a:rPr>
              <a:t>tissue </a:t>
            </a:r>
            <a:r>
              <a:rPr sz="2800" spc="-20" dirty="0">
                <a:latin typeface="Carlito"/>
                <a:cs typeface="Carlito"/>
              </a:rPr>
              <a:t>stroal </a:t>
            </a:r>
            <a:r>
              <a:rPr sz="2800" spc="-5" dirty="0">
                <a:latin typeface="Carlito"/>
                <a:cs typeface="Carlito"/>
              </a:rPr>
              <a:t>cells </a:t>
            </a:r>
            <a:r>
              <a:rPr sz="2800" spc="-15" dirty="0">
                <a:latin typeface="Carlito"/>
                <a:cs typeface="Carlito"/>
              </a:rPr>
              <a:t>specialize  forming </a:t>
            </a:r>
            <a:r>
              <a:rPr sz="2800" spc="-5" dirty="0">
                <a:latin typeface="Carlito"/>
                <a:cs typeface="Carlito"/>
              </a:rPr>
              <a:t>a </a:t>
            </a:r>
            <a:r>
              <a:rPr sz="2800" spc="-10" dirty="0">
                <a:latin typeface="Carlito"/>
                <a:cs typeface="Carlito"/>
              </a:rPr>
              <a:t>sheath “</a:t>
            </a:r>
            <a:r>
              <a:rPr sz="2800" b="1" spc="-10" dirty="0">
                <a:latin typeface="Carlito"/>
                <a:cs typeface="Carlito"/>
              </a:rPr>
              <a:t>Theca  </a:t>
            </a:r>
            <a:r>
              <a:rPr sz="2800" b="1" spc="-5" dirty="0">
                <a:latin typeface="Carlito"/>
                <a:cs typeface="Carlito"/>
              </a:rPr>
              <a:t>folliculi”</a:t>
            </a:r>
            <a:endParaRPr sz="2800">
              <a:latin typeface="Carlito"/>
              <a:cs typeface="Carlito"/>
            </a:endParaRPr>
          </a:p>
          <a:p>
            <a:pPr marL="355600" marR="27940" indent="-342900">
              <a:lnSpc>
                <a:spcPct val="9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spc="-10" dirty="0">
                <a:latin typeface="Carlito"/>
                <a:cs typeface="Carlito"/>
              </a:rPr>
              <a:t>Fibroblasts </a:t>
            </a:r>
            <a:r>
              <a:rPr sz="2800" spc="-10" dirty="0">
                <a:latin typeface="Carlito"/>
                <a:cs typeface="Carlito"/>
              </a:rPr>
              <a:t>outside </a:t>
            </a:r>
            <a:r>
              <a:rPr sz="2800" spc="-5" dirty="0">
                <a:latin typeface="Carlito"/>
                <a:cs typeface="Carlito"/>
              </a:rPr>
              <a:t>the  </a:t>
            </a:r>
            <a:r>
              <a:rPr sz="2800" spc="-15" dirty="0">
                <a:latin typeface="Carlito"/>
                <a:cs typeface="Carlito"/>
              </a:rPr>
              <a:t>growing follicles </a:t>
            </a:r>
            <a:r>
              <a:rPr sz="2800" spc="-25" dirty="0">
                <a:latin typeface="Carlito"/>
                <a:cs typeface="Carlito"/>
              </a:rPr>
              <a:t>have  </a:t>
            </a:r>
            <a:r>
              <a:rPr sz="2800" spc="-10" dirty="0">
                <a:latin typeface="Carlito"/>
                <a:cs typeface="Carlito"/>
              </a:rPr>
              <a:t>developed </a:t>
            </a:r>
            <a:r>
              <a:rPr sz="2800" spc="-5" dirty="0">
                <a:latin typeface="Carlito"/>
                <a:cs typeface="Carlito"/>
              </a:rPr>
              <a:t>as a </a:t>
            </a:r>
            <a:r>
              <a:rPr sz="2800" spc="-25" dirty="0">
                <a:latin typeface="Carlito"/>
                <a:cs typeface="Carlito"/>
              </a:rPr>
              <a:t>steroid-  </a:t>
            </a:r>
            <a:r>
              <a:rPr sz="2800" spc="-10" dirty="0">
                <a:latin typeface="Carlito"/>
                <a:cs typeface="Carlito"/>
              </a:rPr>
              <a:t>secreting theca </a:t>
            </a:r>
            <a:r>
              <a:rPr sz="2800" spc="-15" dirty="0">
                <a:latin typeface="Carlito"/>
                <a:cs typeface="Carlito"/>
              </a:rPr>
              <a:t>interna</a:t>
            </a:r>
            <a:r>
              <a:rPr sz="2800" dirty="0">
                <a:latin typeface="Carlito"/>
                <a:cs typeface="Carlito"/>
              </a:rPr>
              <a:t> </a:t>
            </a:r>
            <a:r>
              <a:rPr sz="2800" spc="-5" dirty="0">
                <a:latin typeface="Carlito"/>
                <a:cs typeface="Carlito"/>
              </a:rPr>
              <a:t>(TI)</a:t>
            </a:r>
            <a:endParaRPr sz="2800">
              <a:latin typeface="Carlito"/>
              <a:cs typeface="Carlito"/>
            </a:endParaRPr>
          </a:p>
          <a:p>
            <a:pPr marL="355600" marR="232410" indent="-342900">
              <a:lnSpc>
                <a:spcPct val="9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5" dirty="0">
                <a:latin typeface="Carlito"/>
                <a:cs typeface="Carlito"/>
              </a:rPr>
              <a:t>A </a:t>
            </a:r>
            <a:r>
              <a:rPr sz="2800" spc="-15" dirty="0">
                <a:latin typeface="Carlito"/>
                <a:cs typeface="Carlito"/>
              </a:rPr>
              <a:t>covering </a:t>
            </a:r>
            <a:r>
              <a:rPr sz="2800" spc="-10" dirty="0">
                <a:latin typeface="Carlito"/>
                <a:cs typeface="Carlito"/>
              </a:rPr>
              <a:t>theca </a:t>
            </a:r>
            <a:r>
              <a:rPr sz="2800" spc="-15" dirty="0">
                <a:latin typeface="Carlito"/>
                <a:cs typeface="Carlito"/>
              </a:rPr>
              <a:t>externa  </a:t>
            </a:r>
            <a:r>
              <a:rPr sz="2800" spc="-10" dirty="0">
                <a:latin typeface="Carlito"/>
                <a:cs typeface="Carlito"/>
              </a:rPr>
              <a:t>where some </a:t>
            </a:r>
            <a:r>
              <a:rPr sz="2800" spc="-15" dirty="0">
                <a:latin typeface="Carlito"/>
                <a:cs typeface="Carlito"/>
              </a:rPr>
              <a:t>stromal </a:t>
            </a:r>
            <a:r>
              <a:rPr sz="2800" spc="-5" dirty="0">
                <a:latin typeface="Carlito"/>
                <a:cs typeface="Carlito"/>
              </a:rPr>
              <a:t>cells  </a:t>
            </a:r>
            <a:r>
              <a:rPr sz="2800" spc="-10" dirty="0">
                <a:latin typeface="Carlito"/>
                <a:cs typeface="Carlito"/>
              </a:rPr>
              <a:t>become </a:t>
            </a:r>
            <a:r>
              <a:rPr sz="2800" spc="-5" dirty="0">
                <a:latin typeface="Carlito"/>
                <a:cs typeface="Carlito"/>
              </a:rPr>
              <a:t>smooth muscle  cells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31664" y="1981200"/>
            <a:ext cx="4212335" cy="2839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1967</Words>
  <Application>Microsoft Office PowerPoint</Application>
  <PresentationFormat>On-screen Show (4:3)</PresentationFormat>
  <Paragraphs>416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Carlito</vt:lpstr>
      <vt:lpstr>Trebuchet MS</vt:lpstr>
      <vt:lpstr>UnDotum</vt:lpstr>
      <vt:lpstr>Wingdings</vt:lpstr>
      <vt:lpstr>Office Theme</vt:lpstr>
      <vt:lpstr>HISTOLOGY OF TESTIS AND OVARY</vt:lpstr>
      <vt:lpstr>Ovary</vt:lpstr>
      <vt:lpstr>Ovary</vt:lpstr>
      <vt:lpstr>Ovary</vt:lpstr>
      <vt:lpstr>PowerPoint Presentation</vt:lpstr>
      <vt:lpstr>Primary Follicle</vt:lpstr>
      <vt:lpstr>Primary Follicle</vt:lpstr>
      <vt:lpstr>Primary Follicle</vt:lpstr>
      <vt:lpstr>Growing Follicle</vt:lpstr>
      <vt:lpstr>Antral Follicle</vt:lpstr>
      <vt:lpstr>Antral Follicle</vt:lpstr>
      <vt:lpstr>Graafian follicle</vt:lpstr>
      <vt:lpstr>Graafian follicle</vt:lpstr>
      <vt:lpstr>Ovulation &amp; Atresia</vt:lpstr>
      <vt:lpstr>Corpus Luteum</vt:lpstr>
      <vt:lpstr>PowerPoint Presentation</vt:lpstr>
      <vt:lpstr>INTRODUCTION</vt:lpstr>
      <vt:lpstr>Testes</vt:lpstr>
      <vt:lpstr>Coverings of testes</vt:lpstr>
      <vt:lpstr>Testes (contd...)</vt:lpstr>
      <vt:lpstr>Testes (contd...)</vt:lpstr>
      <vt:lpstr>Testes (contd...)     S</vt:lpstr>
      <vt:lpstr>Testes (contd...)</vt:lpstr>
      <vt:lpstr>Functions of sertoli cells</vt:lpstr>
      <vt:lpstr>BLOOD – TESTES BARRIER</vt:lpstr>
      <vt:lpstr>SPERMATOGENIC CELLS</vt:lpstr>
      <vt:lpstr>spermatogonia</vt:lpstr>
      <vt:lpstr>Primary spermatocyte</vt:lpstr>
      <vt:lpstr>SECONDARY SPERMATOCYTES</vt:lpstr>
      <vt:lpstr>SPERMATIDS</vt:lpstr>
      <vt:lpstr>Spermatogenic Cells in different Stages of development</vt:lpstr>
      <vt:lpstr>GENITAL DUCTS</vt:lpstr>
      <vt:lpstr>EPIDIDYMIS</vt:lpstr>
      <vt:lpstr>EPIDIDYMIS</vt:lpstr>
      <vt:lpstr>EPIDIDYMIS - FUNCTIONS</vt:lpstr>
      <vt:lpstr>EPIDIDYMIS – PANORAMIC VIEW</vt:lpstr>
      <vt:lpstr>DUCTUS DEFERENS</vt:lpstr>
      <vt:lpstr>Ductus deferens</vt:lpstr>
      <vt:lpstr>DUCTUS DEFERENS</vt:lpstr>
      <vt:lpstr>ACCESSORY SEX GLANDS</vt:lpstr>
      <vt:lpstr>SEMINAL VESICLE</vt:lpstr>
      <vt:lpstr>SEMINAL VESICLE</vt:lpstr>
      <vt:lpstr>PROSTATE GLAND</vt:lpstr>
      <vt:lpstr>PROSTATE GLAND</vt:lpstr>
      <vt:lpstr>PROSTATE GLAND</vt:lpstr>
      <vt:lpstr>Fibromuscular stroma with blood vessels</vt:lpstr>
      <vt:lpstr>PROSTATE GLAND (PANORAMIC VIEW)</vt:lpstr>
      <vt:lpstr>PROSTATE GLAND (PANORAMIC VIEW) Glandular parenchyma</vt:lpstr>
      <vt:lpstr>BULBOURETHRAL GLANDS</vt:lpstr>
      <vt:lpstr>BULBOURETHRAL GLANDS</vt:lpstr>
      <vt:lpstr>PENIS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Ovary</dc:title>
  <dc:creator>Suresh Kottapalli</dc:creator>
  <cp:lastModifiedBy>Suresh Kottapalli</cp:lastModifiedBy>
  <cp:revision>4</cp:revision>
  <dcterms:created xsi:type="dcterms:W3CDTF">2020-05-01T12:27:25Z</dcterms:created>
  <dcterms:modified xsi:type="dcterms:W3CDTF">2020-05-20T06:04:55Z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2016-06-24T00:00:00Z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2020-05-01T00:00:00Z</vt:filetime>
  </property>
</Properties>
</file>