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5.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28.jp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33.jp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97"/>
  </p:notesMasterIdLst>
  <p:sldIdLst>
    <p:sldId id="381" r:id="rId2"/>
    <p:sldId id="382" r:id="rId3"/>
    <p:sldId id="383" r:id="rId4"/>
    <p:sldId id="384" r:id="rId5"/>
    <p:sldId id="261" r:id="rId6"/>
    <p:sldId id="391" r:id="rId7"/>
    <p:sldId id="453" r:id="rId8"/>
    <p:sldId id="392" r:id="rId9"/>
    <p:sldId id="454" r:id="rId10"/>
    <p:sldId id="393" r:id="rId11"/>
    <p:sldId id="394" r:id="rId12"/>
    <p:sldId id="395" r:id="rId13"/>
    <p:sldId id="396" r:id="rId14"/>
    <p:sldId id="397" r:id="rId15"/>
    <p:sldId id="398" r:id="rId16"/>
    <p:sldId id="399" r:id="rId17"/>
    <p:sldId id="400" r:id="rId18"/>
    <p:sldId id="401" r:id="rId19"/>
    <p:sldId id="402" r:id="rId20"/>
    <p:sldId id="404" r:id="rId21"/>
    <p:sldId id="406" r:id="rId22"/>
    <p:sldId id="407" r:id="rId23"/>
    <p:sldId id="408" r:id="rId24"/>
    <p:sldId id="409" r:id="rId25"/>
    <p:sldId id="411" r:id="rId26"/>
    <p:sldId id="412" r:id="rId27"/>
    <p:sldId id="414" r:id="rId28"/>
    <p:sldId id="470" r:id="rId29"/>
    <p:sldId id="415" r:id="rId30"/>
    <p:sldId id="416" r:id="rId31"/>
    <p:sldId id="417" r:id="rId32"/>
    <p:sldId id="458" r:id="rId33"/>
    <p:sldId id="459" r:id="rId34"/>
    <p:sldId id="460" r:id="rId35"/>
    <p:sldId id="289" r:id="rId36"/>
    <p:sldId id="455" r:id="rId37"/>
    <p:sldId id="461" r:id="rId38"/>
    <p:sldId id="462" r:id="rId39"/>
    <p:sldId id="463" r:id="rId40"/>
    <p:sldId id="464" r:id="rId41"/>
    <p:sldId id="427" r:id="rId42"/>
    <p:sldId id="465" r:id="rId43"/>
    <p:sldId id="431" r:id="rId44"/>
    <p:sldId id="432" r:id="rId45"/>
    <p:sldId id="434" r:id="rId46"/>
    <p:sldId id="466" r:id="rId47"/>
    <p:sldId id="435" r:id="rId48"/>
    <p:sldId id="467" r:id="rId49"/>
    <p:sldId id="437" r:id="rId50"/>
    <p:sldId id="438" r:id="rId51"/>
    <p:sldId id="439" r:id="rId52"/>
    <p:sldId id="440" r:id="rId53"/>
    <p:sldId id="441" r:id="rId54"/>
    <p:sldId id="443" r:id="rId55"/>
    <p:sldId id="444" r:id="rId56"/>
    <p:sldId id="445" r:id="rId57"/>
    <p:sldId id="446" r:id="rId58"/>
    <p:sldId id="447" r:id="rId59"/>
    <p:sldId id="448" r:id="rId60"/>
    <p:sldId id="449" r:id="rId61"/>
    <p:sldId id="450" r:id="rId62"/>
    <p:sldId id="469" r:id="rId63"/>
    <p:sldId id="377" r:id="rId64"/>
    <p:sldId id="476" r:id="rId65"/>
    <p:sldId id="285" r:id="rId66"/>
    <p:sldId id="286" r:id="rId67"/>
    <p:sldId id="287" r:id="rId68"/>
    <p:sldId id="288" r:id="rId69"/>
    <p:sldId id="290" r:id="rId70"/>
    <p:sldId id="291" r:id="rId71"/>
    <p:sldId id="292" r:id="rId72"/>
    <p:sldId id="293" r:id="rId73"/>
    <p:sldId id="468" r:id="rId74"/>
    <p:sldId id="474" r:id="rId75"/>
    <p:sldId id="296" r:id="rId76"/>
    <p:sldId id="298" r:id="rId77"/>
    <p:sldId id="300" r:id="rId78"/>
    <p:sldId id="302" r:id="rId79"/>
    <p:sldId id="303" r:id="rId80"/>
    <p:sldId id="304" r:id="rId81"/>
    <p:sldId id="308" r:id="rId82"/>
    <p:sldId id="309" r:id="rId83"/>
    <p:sldId id="310" r:id="rId84"/>
    <p:sldId id="311" r:id="rId85"/>
    <p:sldId id="313" r:id="rId86"/>
    <p:sldId id="475" r:id="rId87"/>
    <p:sldId id="314" r:id="rId88"/>
    <p:sldId id="316" r:id="rId89"/>
    <p:sldId id="317" r:id="rId90"/>
    <p:sldId id="318" r:id="rId91"/>
    <p:sldId id="319" r:id="rId92"/>
    <p:sldId id="320" r:id="rId93"/>
    <p:sldId id="471" r:id="rId94"/>
    <p:sldId id="370" r:id="rId95"/>
    <p:sldId id="473"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952"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l srivastava" userId="dc668d93ebdee142" providerId="LiveId" clId="{B49268A1-10FE-422F-BEED-DE563C15B622}"/>
    <pc:docChg chg="custSel modSld">
      <pc:chgData name="sonal srivastava" userId="dc668d93ebdee142" providerId="LiveId" clId="{B49268A1-10FE-422F-BEED-DE563C15B622}" dt="2022-07-02T10:15:36.939" v="0" actId="478"/>
      <pc:docMkLst>
        <pc:docMk/>
      </pc:docMkLst>
      <pc:sldChg chg="addSp delSp modSp mod">
        <pc:chgData name="sonal srivastava" userId="dc668d93ebdee142" providerId="LiveId" clId="{B49268A1-10FE-422F-BEED-DE563C15B622}" dt="2022-07-02T10:15:36.939" v="0" actId="478"/>
        <pc:sldMkLst>
          <pc:docMk/>
          <pc:sldMk cId="0" sldId="381"/>
        </pc:sldMkLst>
        <pc:spChg chg="del">
          <ac:chgData name="sonal srivastava" userId="dc668d93ebdee142" providerId="LiveId" clId="{B49268A1-10FE-422F-BEED-DE563C15B622}" dt="2022-07-02T10:15:36.939" v="0" actId="478"/>
          <ac:spMkLst>
            <pc:docMk/>
            <pc:sldMk cId="0" sldId="381"/>
            <ac:spMk id="3" creationId="{00000000-0000-0000-0000-000000000000}"/>
          </ac:spMkLst>
        </pc:spChg>
        <pc:spChg chg="add mod">
          <ac:chgData name="sonal srivastava" userId="dc668d93ebdee142" providerId="LiveId" clId="{B49268A1-10FE-422F-BEED-DE563C15B622}" dt="2022-07-02T10:15:36.939" v="0" actId="478"/>
          <ac:spMkLst>
            <pc:docMk/>
            <pc:sldMk cId="0" sldId="381"/>
            <ac:spMk id="6" creationId="{00BC0314-DDB8-2F49-0857-3DBC123CAA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27625-EA21-4361-A44B-AB8F5875DBF9}" type="datetimeFigureOut">
              <a:rPr lang="en-US" smtClean="0"/>
              <a:pPr/>
              <a:t>7/2/2022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11AAC-E534-4D31-AF87-C12A40B158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3</a:t>
            </a:fld>
            <a:endParaRPr lang="en-IN"/>
          </a:p>
        </p:txBody>
      </p:sp>
    </p:spTree>
    <p:extLst>
      <p:ext uri="{BB962C8B-B14F-4D97-AF65-F5344CB8AC3E}">
        <p14:creationId xmlns:p14="http://schemas.microsoft.com/office/powerpoint/2010/main" val="31294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N" dirty="0"/>
              <a:t>To protect </a:t>
            </a:r>
            <a:r>
              <a:rPr lang="en-IN" dirty="0" err="1"/>
              <a:t>gic</a:t>
            </a:r>
            <a:r>
              <a:rPr lang="en-IN" dirty="0"/>
              <a:t> from moisture during setting or from dehydrating after they set</a:t>
            </a:r>
          </a:p>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16</a:t>
            </a:fld>
            <a:endParaRPr lang="en-IN"/>
          </a:p>
        </p:txBody>
      </p:sp>
    </p:spTree>
    <p:extLst>
      <p:ext uri="{BB962C8B-B14F-4D97-AF65-F5344CB8AC3E}">
        <p14:creationId xmlns:p14="http://schemas.microsoft.com/office/powerpoint/2010/main" val="234839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63-70 main component of sticky wax</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17</a:t>
            </a:fld>
            <a:endParaRPr lang="en-IN"/>
          </a:p>
        </p:txBody>
      </p:sp>
    </p:spTree>
    <p:extLst>
      <p:ext uri="{BB962C8B-B14F-4D97-AF65-F5344CB8AC3E}">
        <p14:creationId xmlns:p14="http://schemas.microsoft.com/office/powerpoint/2010/main" val="212100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18</a:t>
            </a:fld>
            <a:endParaRPr lang="en-IN"/>
          </a:p>
        </p:txBody>
      </p:sp>
    </p:spTree>
    <p:extLst>
      <p:ext uri="{BB962C8B-B14F-4D97-AF65-F5344CB8AC3E}">
        <p14:creationId xmlns:p14="http://schemas.microsoft.com/office/powerpoint/2010/main" val="100129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IN" dirty="0"/>
          </a:p>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19</a:t>
            </a:fld>
            <a:endParaRPr lang="en-IN"/>
          </a:p>
        </p:txBody>
      </p:sp>
    </p:spTree>
    <p:extLst>
      <p:ext uri="{BB962C8B-B14F-4D97-AF65-F5344CB8AC3E}">
        <p14:creationId xmlns:p14="http://schemas.microsoft.com/office/powerpoint/2010/main" val="350272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Gum Arabic and tragacanth    many plants produce a variety of gums that are</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20</a:t>
            </a:fld>
            <a:endParaRPr lang="en-IN"/>
          </a:p>
        </p:txBody>
      </p:sp>
    </p:spTree>
    <p:extLst>
      <p:ext uri="{BB962C8B-B14F-4D97-AF65-F5344CB8AC3E}">
        <p14:creationId xmlns:p14="http://schemas.microsoft.com/office/powerpoint/2010/main" val="292367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aseline="0"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21</a:t>
            </a:fld>
            <a:endParaRPr lang="en-IN"/>
          </a:p>
        </p:txBody>
      </p:sp>
    </p:spTree>
    <p:extLst>
      <p:ext uri="{BB962C8B-B14F-4D97-AF65-F5344CB8AC3E}">
        <p14:creationId xmlns:p14="http://schemas.microsoft.com/office/powerpoint/2010/main" val="265020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Shellac resin-</a:t>
            </a:r>
            <a:r>
              <a:rPr lang="en-IN" baseline="0" dirty="0"/>
              <a:t> insect</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22</a:t>
            </a:fld>
            <a:endParaRPr lang="en-IN"/>
          </a:p>
        </p:txBody>
      </p:sp>
    </p:spTree>
    <p:extLst>
      <p:ext uri="{BB962C8B-B14F-4D97-AF65-F5344CB8AC3E}">
        <p14:creationId xmlns:p14="http://schemas.microsoft.com/office/powerpoint/2010/main" val="365195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23</a:t>
            </a:fld>
            <a:endParaRPr lang="en-IN"/>
          </a:p>
        </p:txBody>
      </p:sp>
    </p:spTree>
    <p:extLst>
      <p:ext uri="{BB962C8B-B14F-4D97-AF65-F5344CB8AC3E}">
        <p14:creationId xmlns:p14="http://schemas.microsoft.com/office/powerpoint/2010/main" val="2186257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Contain several type of molecules, each have a different </a:t>
            </a:r>
            <a:r>
              <a:rPr lang="en-IN" dirty="0" err="1"/>
              <a:t>moleciuular</a:t>
            </a:r>
            <a:r>
              <a:rPr lang="en-IN" dirty="0"/>
              <a:t> weight</a:t>
            </a:r>
          </a:p>
          <a:p>
            <a:r>
              <a:rPr lang="en-IN" dirty="0"/>
              <a:t> </a:t>
            </a:r>
          </a:p>
          <a:p>
            <a:pPr lvl="0"/>
            <a:r>
              <a:rPr lang="en-IN" dirty="0"/>
              <a:t>The melting range for paraffin wax is from 44°C to 62°C &amp; for carnauba wax, from 50°c to 90°c.</a:t>
            </a:r>
          </a:p>
          <a:p>
            <a:pPr lvl="0"/>
            <a:r>
              <a:rPr lang="en-IN" dirty="0"/>
              <a:t>When a mixture of 75% paraffin &amp; 25% carnauba wax was prepared, the paraffin components melted at essentially the same temperatures, but the melting temperature of carnauba wax was decreased slightly. </a:t>
            </a:r>
          </a:p>
          <a:p>
            <a:pPr lvl="0"/>
            <a:r>
              <a:rPr lang="en-IN" dirty="0"/>
              <a:t>Adding carnauba to paraffin wax dramatically increased the melting range to 44˚C , compared with 18˚C for paraffin alone. </a:t>
            </a:r>
          </a:p>
        </p:txBody>
      </p:sp>
      <p:sp>
        <p:nvSpPr>
          <p:cNvPr id="4" name="Slide Number Placeholder 3"/>
          <p:cNvSpPr>
            <a:spLocks noGrp="1"/>
          </p:cNvSpPr>
          <p:nvPr>
            <p:ph type="sldNum" sz="quarter" idx="10"/>
          </p:nvPr>
        </p:nvSpPr>
        <p:spPr/>
        <p:txBody>
          <a:bodyPr/>
          <a:lstStyle/>
          <a:p>
            <a:fld id="{930A0315-74B3-4F07-97DD-145EEF3CB0B6}" type="slidenum">
              <a:rPr lang="en-IN" smtClean="0"/>
              <a:pPr/>
              <a:t>24</a:t>
            </a:fld>
            <a:endParaRPr lang="en-IN"/>
          </a:p>
        </p:txBody>
      </p:sp>
    </p:spTree>
    <p:extLst>
      <p:ext uri="{BB962C8B-B14F-4D97-AF65-F5344CB8AC3E}">
        <p14:creationId xmlns:p14="http://schemas.microsoft.com/office/powerpoint/2010/main" val="2614801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dirty="0"/>
              <a:t> as waxes heated than they absorb more energy due to which movements of molecules or  </a:t>
            </a:r>
            <a:r>
              <a:rPr lang="en-US" sz="1200" dirty="0" err="1"/>
              <a:t>waxex</a:t>
            </a:r>
            <a:r>
              <a:rPr lang="en-US" sz="1200" dirty="0"/>
              <a:t> components occurs.  Mineral waxes have weak valence forces and as we increase temp energy is absorbed and </a:t>
            </a:r>
            <a:r>
              <a:rPr lang="en-US" sz="1200" dirty="0" err="1"/>
              <a:t>mkre</a:t>
            </a:r>
            <a:r>
              <a:rPr lang="en-US" sz="1200" dirty="0"/>
              <a:t> movement of wax components occurs.</a:t>
            </a:r>
            <a:endParaRPr lang="en-IN" sz="1200"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25</a:t>
            </a:fld>
            <a:endParaRPr lang="en-IN"/>
          </a:p>
        </p:txBody>
      </p:sp>
    </p:spTree>
    <p:extLst>
      <p:ext uri="{BB962C8B-B14F-4D97-AF65-F5344CB8AC3E}">
        <p14:creationId xmlns:p14="http://schemas.microsoft.com/office/powerpoint/2010/main" val="227536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0A0315-74B3-4F07-97DD-145EEF3CB0B6}" type="slidenum">
              <a:rPr lang="en-IN" smtClean="0"/>
              <a:pPr/>
              <a:t>6</a:t>
            </a:fld>
            <a:endParaRPr lang="en-IN"/>
          </a:p>
        </p:txBody>
      </p:sp>
    </p:spTree>
    <p:extLst>
      <p:ext uri="{BB962C8B-B14F-4D97-AF65-F5344CB8AC3E}">
        <p14:creationId xmlns:p14="http://schemas.microsoft.com/office/powerpoint/2010/main" val="15280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Stiffness of material within the elastic limit. Stronger the attraction force between molecules- more will be </a:t>
            </a:r>
            <a:r>
              <a:rPr lang="en-US" dirty="0" err="1"/>
              <a:t>em</a:t>
            </a:r>
            <a:r>
              <a:rPr lang="en-US" dirty="0"/>
              <a:t>. </a:t>
            </a:r>
            <a:r>
              <a:rPr lang="en-US" dirty="0" err="1"/>
              <a:t>Eg</a:t>
            </a:r>
            <a:r>
              <a:rPr lang="en-US" dirty="0"/>
              <a:t>- plastic and metal- metal has more </a:t>
            </a:r>
            <a:r>
              <a:rPr lang="en-US" dirty="0" err="1"/>
              <a:t>em</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26</a:t>
            </a:fld>
            <a:endParaRPr lang="en-IN"/>
          </a:p>
        </p:txBody>
      </p:sp>
    </p:spTree>
    <p:extLst>
      <p:ext uri="{BB962C8B-B14F-4D97-AF65-F5344CB8AC3E}">
        <p14:creationId xmlns:p14="http://schemas.microsoft.com/office/powerpoint/2010/main" val="330718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27</a:t>
            </a:fld>
            <a:endParaRPr lang="en-IN"/>
          </a:p>
        </p:txBody>
      </p:sp>
    </p:spTree>
    <p:extLst>
      <p:ext uri="{BB962C8B-B14F-4D97-AF65-F5344CB8AC3E}">
        <p14:creationId xmlns:p14="http://schemas.microsoft.com/office/powerpoint/2010/main" val="3722637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 at 10 minutes</a:t>
            </a:r>
            <a:endParaRPr lang="en-IN" dirty="0"/>
          </a:p>
        </p:txBody>
      </p:sp>
      <p:sp>
        <p:nvSpPr>
          <p:cNvPr id="4" name="Slide Number Placeholder 3"/>
          <p:cNvSpPr>
            <a:spLocks noGrp="1"/>
          </p:cNvSpPr>
          <p:nvPr>
            <p:ph type="sldNum" sz="quarter" idx="5"/>
          </p:nvPr>
        </p:nvSpPr>
        <p:spPr/>
        <p:txBody>
          <a:bodyPr/>
          <a:lstStyle/>
          <a:p>
            <a:fld id="{23F11AAC-E534-4D31-AF87-C12A40B15825}" type="slidenum">
              <a:rPr lang="en-US" smtClean="0"/>
              <a:pPr/>
              <a:t>28</a:t>
            </a:fld>
            <a:endParaRPr lang="en-US"/>
          </a:p>
        </p:txBody>
      </p:sp>
    </p:spTree>
    <p:extLst>
      <p:ext uri="{BB962C8B-B14F-4D97-AF65-F5344CB8AC3E}">
        <p14:creationId xmlns:p14="http://schemas.microsoft.com/office/powerpoint/2010/main" val="507356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29</a:t>
            </a:fld>
            <a:endParaRPr lang="en-IN"/>
          </a:p>
        </p:txBody>
      </p:sp>
    </p:spTree>
    <p:extLst>
      <p:ext uri="{BB962C8B-B14F-4D97-AF65-F5344CB8AC3E}">
        <p14:creationId xmlns:p14="http://schemas.microsoft.com/office/powerpoint/2010/main" val="1221769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30</a:t>
            </a:fld>
            <a:endParaRPr lang="en-IN"/>
          </a:p>
        </p:txBody>
      </p:sp>
    </p:spTree>
    <p:extLst>
      <p:ext uri="{BB962C8B-B14F-4D97-AF65-F5344CB8AC3E}">
        <p14:creationId xmlns:p14="http://schemas.microsoft.com/office/powerpoint/2010/main" val="3017521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31</a:t>
            </a:fld>
            <a:endParaRPr lang="en-IN"/>
          </a:p>
        </p:txBody>
      </p:sp>
    </p:spTree>
    <p:extLst>
      <p:ext uri="{BB962C8B-B14F-4D97-AF65-F5344CB8AC3E}">
        <p14:creationId xmlns:p14="http://schemas.microsoft.com/office/powerpoint/2010/main" val="232714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Curve a- thermal expansion when wax was held under pressure while it was cooling</a:t>
            </a:r>
          </a:p>
          <a:p>
            <a:r>
              <a:rPr lang="en-US" dirty="0"/>
              <a:t>B- when same wax </a:t>
            </a:r>
            <a:r>
              <a:rPr lang="en-US" dirty="0" err="1"/>
              <a:t>allowd</a:t>
            </a:r>
            <a:r>
              <a:rPr lang="en-US" dirty="0"/>
              <a:t> to cool without pressure and again heated.</a:t>
            </a:r>
            <a:endParaRPr lang="en-IN" dirty="0"/>
          </a:p>
        </p:txBody>
      </p:sp>
      <p:sp>
        <p:nvSpPr>
          <p:cNvPr id="4" name="Slide Number Placeholder 3"/>
          <p:cNvSpPr>
            <a:spLocks noGrp="1"/>
          </p:cNvSpPr>
          <p:nvPr>
            <p:ph type="sldNum" sz="quarter" idx="5"/>
          </p:nvPr>
        </p:nvSpPr>
        <p:spPr/>
        <p:txBody>
          <a:bodyPr/>
          <a:lstStyle/>
          <a:p>
            <a:fld id="{23F11AAC-E534-4D31-AF87-C12A40B15825}" type="slidenum">
              <a:rPr lang="en-US" smtClean="0"/>
              <a:pPr/>
              <a:t>40</a:t>
            </a:fld>
            <a:endParaRPr lang="en-US"/>
          </a:p>
        </p:txBody>
      </p:sp>
    </p:spTree>
    <p:extLst>
      <p:ext uri="{BB962C8B-B14F-4D97-AF65-F5344CB8AC3E}">
        <p14:creationId xmlns:p14="http://schemas.microsoft.com/office/powerpoint/2010/main" val="3357399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41</a:t>
            </a:fld>
            <a:endParaRPr lang="en-IN"/>
          </a:p>
        </p:txBody>
      </p:sp>
    </p:spTree>
    <p:extLst>
      <p:ext uri="{BB962C8B-B14F-4D97-AF65-F5344CB8AC3E}">
        <p14:creationId xmlns:p14="http://schemas.microsoft.com/office/powerpoint/2010/main" val="1304482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dirty="0" err="1"/>
              <a:t>demonsterate</a:t>
            </a:r>
            <a:r>
              <a:rPr lang="en-US" dirty="0"/>
              <a:t> this effect- stick of inlay wax </a:t>
            </a:r>
            <a:r>
              <a:rPr lang="en-US" dirty="0" err="1"/>
              <a:t>softend</a:t>
            </a:r>
            <a:r>
              <a:rPr lang="en-US" dirty="0"/>
              <a:t> over a burner and bent into horseshoe shape and chilled. And when it kept in room temp water for a several hour </a:t>
            </a:r>
            <a:r>
              <a:rPr lang="en-US" dirty="0" err="1"/>
              <a:t>thn</a:t>
            </a:r>
            <a:r>
              <a:rPr lang="en-US" dirty="0"/>
              <a:t> the stick will open.</a:t>
            </a:r>
            <a:endParaRPr lang="en-IN" dirty="0"/>
          </a:p>
        </p:txBody>
      </p:sp>
      <p:sp>
        <p:nvSpPr>
          <p:cNvPr id="4" name="Slide Number Placeholder 3"/>
          <p:cNvSpPr>
            <a:spLocks noGrp="1"/>
          </p:cNvSpPr>
          <p:nvPr>
            <p:ph type="sldNum" sz="quarter" idx="5"/>
          </p:nvPr>
        </p:nvSpPr>
        <p:spPr/>
        <p:txBody>
          <a:bodyPr/>
          <a:lstStyle/>
          <a:p>
            <a:fld id="{23F11AAC-E534-4D31-AF87-C12A40B15825}" type="slidenum">
              <a:rPr lang="en-US" smtClean="0"/>
              <a:pPr/>
              <a:t>42</a:t>
            </a:fld>
            <a:endParaRPr lang="en-US"/>
          </a:p>
        </p:txBody>
      </p:sp>
    </p:spTree>
    <p:extLst>
      <p:ext uri="{BB962C8B-B14F-4D97-AF65-F5344CB8AC3E}">
        <p14:creationId xmlns:p14="http://schemas.microsoft.com/office/powerpoint/2010/main" val="1168345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43</a:t>
            </a:fld>
            <a:endParaRPr lang="en-IN"/>
          </a:p>
        </p:txBody>
      </p:sp>
    </p:spTree>
    <p:extLst>
      <p:ext uri="{BB962C8B-B14F-4D97-AF65-F5344CB8AC3E}">
        <p14:creationId xmlns:p14="http://schemas.microsoft.com/office/powerpoint/2010/main" val="301385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60-90</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8</a:t>
            </a:fld>
            <a:endParaRPr lang="en-IN"/>
          </a:p>
        </p:txBody>
      </p:sp>
    </p:spTree>
    <p:extLst>
      <p:ext uri="{BB962C8B-B14F-4D97-AF65-F5344CB8AC3E}">
        <p14:creationId xmlns:p14="http://schemas.microsoft.com/office/powerpoint/2010/main" val="46844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1200"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45</a:t>
            </a:fld>
            <a:endParaRPr lang="en-IN"/>
          </a:p>
        </p:txBody>
      </p:sp>
    </p:spTree>
    <p:extLst>
      <p:ext uri="{BB962C8B-B14F-4D97-AF65-F5344CB8AC3E}">
        <p14:creationId xmlns:p14="http://schemas.microsoft.com/office/powerpoint/2010/main" val="4114017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Helps to maintain their position on cast.   Heating over a flame and the compression to adapt the casting wax may alter their thickness and contour</a:t>
            </a:r>
          </a:p>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47</a:t>
            </a:fld>
            <a:endParaRPr lang="en-IN"/>
          </a:p>
        </p:txBody>
      </p:sp>
    </p:spTree>
    <p:extLst>
      <p:ext uri="{BB962C8B-B14F-4D97-AF65-F5344CB8AC3E}">
        <p14:creationId xmlns:p14="http://schemas.microsoft.com/office/powerpoint/2010/main" val="3359615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49</a:t>
            </a:fld>
            <a:endParaRPr lang="en-IN"/>
          </a:p>
        </p:txBody>
      </p:sp>
    </p:spTree>
    <p:extLst>
      <p:ext uri="{BB962C8B-B14F-4D97-AF65-F5344CB8AC3E}">
        <p14:creationId xmlns:p14="http://schemas.microsoft.com/office/powerpoint/2010/main" val="1036914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50</a:t>
            </a:fld>
            <a:endParaRPr lang="en-IN"/>
          </a:p>
        </p:txBody>
      </p:sp>
    </p:spTree>
    <p:extLst>
      <p:ext uri="{BB962C8B-B14F-4D97-AF65-F5344CB8AC3E}">
        <p14:creationId xmlns:p14="http://schemas.microsoft.com/office/powerpoint/2010/main" val="150641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51</a:t>
            </a:fld>
            <a:endParaRPr lang="en-IN"/>
          </a:p>
        </p:txBody>
      </p:sp>
    </p:spTree>
    <p:extLst>
      <p:ext uri="{BB962C8B-B14F-4D97-AF65-F5344CB8AC3E}">
        <p14:creationId xmlns:p14="http://schemas.microsoft.com/office/powerpoint/2010/main" val="2851235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52</a:t>
            </a:fld>
            <a:endParaRPr lang="en-IN"/>
          </a:p>
        </p:txBody>
      </p:sp>
    </p:spTree>
    <p:extLst>
      <p:ext uri="{BB962C8B-B14F-4D97-AF65-F5344CB8AC3E}">
        <p14:creationId xmlns:p14="http://schemas.microsoft.com/office/powerpoint/2010/main" val="631209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53</a:t>
            </a:fld>
            <a:endParaRPr lang="en-IN"/>
          </a:p>
        </p:txBody>
      </p:sp>
    </p:spTree>
    <p:extLst>
      <p:ext uri="{BB962C8B-B14F-4D97-AF65-F5344CB8AC3E}">
        <p14:creationId xmlns:p14="http://schemas.microsoft.com/office/powerpoint/2010/main" val="10185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54</a:t>
            </a:fld>
            <a:endParaRPr lang="en-IN"/>
          </a:p>
        </p:txBody>
      </p:sp>
    </p:spTree>
    <p:extLst>
      <p:ext uri="{BB962C8B-B14F-4D97-AF65-F5344CB8AC3E}">
        <p14:creationId xmlns:p14="http://schemas.microsoft.com/office/powerpoint/2010/main" val="4136501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55</a:t>
            </a:fld>
            <a:endParaRPr lang="en-IN"/>
          </a:p>
        </p:txBody>
      </p:sp>
    </p:spTree>
    <p:extLst>
      <p:ext uri="{BB962C8B-B14F-4D97-AF65-F5344CB8AC3E}">
        <p14:creationId xmlns:p14="http://schemas.microsoft.com/office/powerpoint/2010/main" val="2241338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56</a:t>
            </a:fld>
            <a:endParaRPr lang="en-IN"/>
          </a:p>
        </p:txBody>
      </p:sp>
    </p:spTree>
    <p:extLst>
      <p:ext uri="{BB962C8B-B14F-4D97-AF65-F5344CB8AC3E}">
        <p14:creationId xmlns:p14="http://schemas.microsoft.com/office/powerpoint/2010/main" val="347136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70-74</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10</a:t>
            </a:fld>
            <a:endParaRPr lang="en-IN"/>
          </a:p>
        </p:txBody>
      </p:sp>
    </p:spTree>
    <p:extLst>
      <p:ext uri="{BB962C8B-B14F-4D97-AF65-F5344CB8AC3E}">
        <p14:creationId xmlns:p14="http://schemas.microsoft.com/office/powerpoint/2010/main" val="1967366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57</a:t>
            </a:fld>
            <a:endParaRPr lang="en-IN"/>
          </a:p>
        </p:txBody>
      </p:sp>
    </p:spTree>
    <p:extLst>
      <p:ext uri="{BB962C8B-B14F-4D97-AF65-F5344CB8AC3E}">
        <p14:creationId xmlns:p14="http://schemas.microsoft.com/office/powerpoint/2010/main" val="51780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58</a:t>
            </a:fld>
            <a:endParaRPr lang="en-IN"/>
          </a:p>
        </p:txBody>
      </p:sp>
    </p:spTree>
    <p:extLst>
      <p:ext uri="{BB962C8B-B14F-4D97-AF65-F5344CB8AC3E}">
        <p14:creationId xmlns:p14="http://schemas.microsoft.com/office/powerpoint/2010/main" val="3108536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59</a:t>
            </a:fld>
            <a:endParaRPr lang="en-IN"/>
          </a:p>
        </p:txBody>
      </p:sp>
    </p:spTree>
    <p:extLst>
      <p:ext uri="{BB962C8B-B14F-4D97-AF65-F5344CB8AC3E}">
        <p14:creationId xmlns:p14="http://schemas.microsoft.com/office/powerpoint/2010/main" val="2899384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Porous enough to permit the air or other gases from mold cavity.</a:t>
            </a:r>
          </a:p>
          <a:p>
            <a:r>
              <a:rPr lang="en-US" dirty="0"/>
              <a:t>Divestment- </a:t>
            </a:r>
            <a:r>
              <a:rPr lang="en-US" dirty="0" err="1"/>
              <a:t>shoul</a:t>
            </a:r>
            <a:r>
              <a:rPr lang="en-US" dirty="0"/>
              <a:t> break away readily from surface of metal, should not reacted chemically with metal.</a:t>
            </a:r>
            <a:endParaRPr lang="en-IN" dirty="0"/>
          </a:p>
        </p:txBody>
      </p:sp>
      <p:sp>
        <p:nvSpPr>
          <p:cNvPr id="4" name="Slide Number Placeholder 3"/>
          <p:cNvSpPr>
            <a:spLocks noGrp="1"/>
          </p:cNvSpPr>
          <p:nvPr>
            <p:ph type="sldNum" sz="quarter" idx="5"/>
          </p:nvPr>
        </p:nvSpPr>
        <p:spPr/>
        <p:txBody>
          <a:bodyPr/>
          <a:lstStyle/>
          <a:p>
            <a:fld id="{23F11AAC-E534-4D31-AF87-C12A40B15825}" type="slidenum">
              <a:rPr lang="en-US" smtClean="0"/>
              <a:pPr/>
              <a:t>66</a:t>
            </a:fld>
            <a:endParaRPr lang="en-US"/>
          </a:p>
        </p:txBody>
      </p:sp>
    </p:spTree>
    <p:extLst>
      <p:ext uri="{BB962C8B-B14F-4D97-AF65-F5344CB8AC3E}">
        <p14:creationId xmlns:p14="http://schemas.microsoft.com/office/powerpoint/2010/main" val="3827693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Quartz, </a:t>
            </a:r>
            <a:r>
              <a:rPr lang="en-US" dirty="0" err="1"/>
              <a:t>cristovalite</a:t>
            </a:r>
            <a:r>
              <a:rPr lang="en-US" dirty="0"/>
              <a:t>, tridymite.</a:t>
            </a:r>
            <a:endParaRPr lang="en-IN" dirty="0"/>
          </a:p>
        </p:txBody>
      </p:sp>
      <p:sp>
        <p:nvSpPr>
          <p:cNvPr id="4" name="Slide Number Placeholder 3"/>
          <p:cNvSpPr>
            <a:spLocks noGrp="1"/>
          </p:cNvSpPr>
          <p:nvPr>
            <p:ph type="sldNum" sz="quarter" idx="5"/>
          </p:nvPr>
        </p:nvSpPr>
        <p:spPr/>
        <p:txBody>
          <a:bodyPr/>
          <a:lstStyle/>
          <a:p>
            <a:fld id="{23F11AAC-E534-4D31-AF87-C12A40B15825}" type="slidenum">
              <a:rPr lang="en-US" smtClean="0"/>
              <a:pPr/>
              <a:t>67</a:t>
            </a:fld>
            <a:endParaRPr lang="en-US"/>
          </a:p>
        </p:txBody>
      </p:sp>
    </p:spTree>
    <p:extLst>
      <p:ext uri="{BB962C8B-B14F-4D97-AF65-F5344CB8AC3E}">
        <p14:creationId xmlns:p14="http://schemas.microsoft.com/office/powerpoint/2010/main" val="3519506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69</a:t>
            </a:fld>
            <a:endParaRPr lang="en-IN"/>
          </a:p>
        </p:txBody>
      </p:sp>
    </p:spTree>
    <p:extLst>
      <p:ext uri="{BB962C8B-B14F-4D97-AF65-F5344CB8AC3E}">
        <p14:creationId xmlns:p14="http://schemas.microsoft.com/office/powerpoint/2010/main" val="837011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70</a:t>
            </a:fld>
            <a:endParaRPr lang="en-IN"/>
          </a:p>
        </p:txBody>
      </p:sp>
    </p:spTree>
    <p:extLst>
      <p:ext uri="{BB962C8B-B14F-4D97-AF65-F5344CB8AC3E}">
        <p14:creationId xmlns:p14="http://schemas.microsoft.com/office/powerpoint/2010/main" val="2775633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72</a:t>
            </a:fld>
            <a:endParaRPr lang="en-IN"/>
          </a:p>
        </p:txBody>
      </p:sp>
    </p:spTree>
    <p:extLst>
      <p:ext uri="{BB962C8B-B14F-4D97-AF65-F5344CB8AC3E}">
        <p14:creationId xmlns:p14="http://schemas.microsoft.com/office/powerpoint/2010/main" val="3264305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Sulfides- silver and cooper</a:t>
            </a:r>
            <a:endParaRPr lang="en-IN" dirty="0"/>
          </a:p>
        </p:txBody>
      </p:sp>
      <p:sp>
        <p:nvSpPr>
          <p:cNvPr id="4" name="Slide Number Placeholder 3"/>
          <p:cNvSpPr>
            <a:spLocks noGrp="1"/>
          </p:cNvSpPr>
          <p:nvPr>
            <p:ph type="sldNum" sz="quarter" idx="5"/>
          </p:nvPr>
        </p:nvSpPr>
        <p:spPr/>
        <p:txBody>
          <a:bodyPr/>
          <a:lstStyle/>
          <a:p>
            <a:fld id="{23F11AAC-E534-4D31-AF87-C12A40B15825}" type="slidenum">
              <a:rPr lang="en-US" smtClean="0"/>
              <a:pPr/>
              <a:t>74</a:t>
            </a:fld>
            <a:endParaRPr lang="en-US"/>
          </a:p>
        </p:txBody>
      </p:sp>
    </p:spTree>
    <p:extLst>
      <p:ext uri="{BB962C8B-B14F-4D97-AF65-F5344CB8AC3E}">
        <p14:creationId xmlns:p14="http://schemas.microsoft.com/office/powerpoint/2010/main" val="555195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75</a:t>
            </a:fld>
            <a:endParaRPr lang="en-IN"/>
          </a:p>
        </p:txBody>
      </p:sp>
    </p:spTree>
    <p:extLst>
      <p:ext uri="{BB962C8B-B14F-4D97-AF65-F5344CB8AC3E}">
        <p14:creationId xmlns:p14="http://schemas.microsoft.com/office/powerpoint/2010/main" val="90338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MR- 65 C</a:t>
            </a:r>
          </a:p>
        </p:txBody>
      </p:sp>
      <p:sp>
        <p:nvSpPr>
          <p:cNvPr id="4" name="Slide Number Placeholder 3"/>
          <p:cNvSpPr>
            <a:spLocks noGrp="1"/>
          </p:cNvSpPr>
          <p:nvPr>
            <p:ph type="sldNum" sz="quarter" idx="10"/>
          </p:nvPr>
        </p:nvSpPr>
        <p:spPr/>
        <p:txBody>
          <a:bodyPr/>
          <a:lstStyle/>
          <a:p>
            <a:fld id="{930A0315-74B3-4F07-97DD-145EEF3CB0B6}" type="slidenum">
              <a:rPr lang="en-IN" smtClean="0"/>
              <a:pPr/>
              <a:t>11</a:t>
            </a:fld>
            <a:endParaRPr lang="en-IN"/>
          </a:p>
        </p:txBody>
      </p:sp>
    </p:spTree>
    <p:extLst>
      <p:ext uri="{BB962C8B-B14F-4D97-AF65-F5344CB8AC3E}">
        <p14:creationId xmlns:p14="http://schemas.microsoft.com/office/powerpoint/2010/main" val="3196416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 round particles of </a:t>
            </a:r>
            <a:r>
              <a:rPr lang="en-US" sz="1200" b="0" i="0" u="none" strike="noStrike" kern="1200" baseline="0" dirty="0" err="1">
                <a:solidFill>
                  <a:schemeClr val="tx1"/>
                </a:solidFill>
                <a:latin typeface="+mn-lt"/>
                <a:ea typeface="+mn-ea"/>
                <a:cs typeface="+mn-cs"/>
              </a:rPr>
              <a:t>hemih</a:t>
            </a:r>
            <a:r>
              <a:rPr lang="en-US" sz="1200" b="0" i="0" u="none" strike="noStrike" kern="1200" baseline="0" dirty="0">
                <a:solidFill>
                  <a:schemeClr val="tx1"/>
                </a:solidFill>
                <a:latin typeface="+mn-lt"/>
                <a:ea typeface="+mn-ea"/>
                <a:cs typeface="+mn-cs"/>
              </a:rPr>
              <a:t> surrounded by water,   nuclei of crystallization occur as dihydrate crystal grows,   water reduces around the </a:t>
            </a:r>
            <a:r>
              <a:rPr lang="en-US" sz="1200" b="0" i="0" u="none" strike="noStrike" kern="1200" baseline="0" dirty="0" err="1">
                <a:solidFill>
                  <a:schemeClr val="tx1"/>
                </a:solidFill>
                <a:latin typeface="+mn-lt"/>
                <a:ea typeface="+mn-ea"/>
                <a:cs typeface="+mn-cs"/>
              </a:rPr>
              <a:t>oarticles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thn</a:t>
            </a:r>
            <a:r>
              <a:rPr lang="en-US" sz="1200" b="0" i="0" u="none" strike="noStrike" kern="1200" baseline="0" dirty="0">
                <a:solidFill>
                  <a:schemeClr val="tx1"/>
                </a:solidFill>
                <a:latin typeface="+mn-lt"/>
                <a:ea typeface="+mn-ea"/>
                <a:cs typeface="+mn-cs"/>
              </a:rPr>
              <a:t> the contact each other, </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0A0315-74B3-4F07-97DD-145EEF3CB0B6}" type="slidenum">
              <a:rPr lang="en-IN" smtClean="0"/>
              <a:pPr/>
              <a:t>76</a:t>
            </a:fld>
            <a:endParaRPr lang="en-IN"/>
          </a:p>
        </p:txBody>
      </p:sp>
    </p:spTree>
    <p:extLst>
      <p:ext uri="{BB962C8B-B14F-4D97-AF65-F5344CB8AC3E}">
        <p14:creationId xmlns:p14="http://schemas.microsoft.com/office/powerpoint/2010/main" val="1303986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77</a:t>
            </a:fld>
            <a:endParaRPr lang="en-IN"/>
          </a:p>
        </p:txBody>
      </p:sp>
    </p:spTree>
    <p:extLst>
      <p:ext uri="{BB962C8B-B14F-4D97-AF65-F5344CB8AC3E}">
        <p14:creationId xmlns:p14="http://schemas.microsoft.com/office/powerpoint/2010/main" val="382675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0A0315-74B3-4F07-97DD-145EEF3CB0B6}" type="slidenum">
              <a:rPr lang="en-IN" smtClean="0"/>
              <a:pPr/>
              <a:t>78</a:t>
            </a:fld>
            <a:endParaRPr lang="en-IN"/>
          </a:p>
        </p:txBody>
      </p:sp>
    </p:spTree>
    <p:extLst>
      <p:ext uri="{BB962C8B-B14F-4D97-AF65-F5344CB8AC3E}">
        <p14:creationId xmlns:p14="http://schemas.microsoft.com/office/powerpoint/2010/main" val="2644896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setting starts, nuclei of cry already started in normal way . Due to more water some crystal intermeshed , inhibiting further growth</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79</a:t>
            </a:fld>
            <a:endParaRPr lang="en-IN"/>
          </a:p>
        </p:txBody>
      </p:sp>
    </p:spTree>
    <p:extLst>
      <p:ext uri="{BB962C8B-B14F-4D97-AF65-F5344CB8AC3E}">
        <p14:creationId xmlns:p14="http://schemas.microsoft.com/office/powerpoint/2010/main" val="2684707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82</a:t>
            </a:fld>
            <a:endParaRPr lang="en-IN"/>
          </a:p>
        </p:txBody>
      </p:sp>
    </p:spTree>
    <p:extLst>
      <p:ext uri="{BB962C8B-B14F-4D97-AF65-F5344CB8AC3E}">
        <p14:creationId xmlns:p14="http://schemas.microsoft.com/office/powerpoint/2010/main" val="3734889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Bcz</a:t>
            </a:r>
            <a:r>
              <a:rPr lang="en-US" sz="1200" dirty="0"/>
              <a:t> palladium </a:t>
            </a:r>
            <a:r>
              <a:rPr lang="en-US" sz="1200" dirty="0" err="1"/>
              <a:t>rects</a:t>
            </a:r>
            <a:r>
              <a:rPr lang="en-US" sz="1200" dirty="0"/>
              <a:t> with carbon greater than 1500. so applicable only in gold alloys</a:t>
            </a:r>
            <a:endParaRPr lang="en-IN" sz="1200"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83</a:t>
            </a:fld>
            <a:endParaRPr lang="en-IN"/>
          </a:p>
        </p:txBody>
      </p:sp>
    </p:spTree>
    <p:extLst>
      <p:ext uri="{BB962C8B-B14F-4D97-AF65-F5344CB8AC3E}">
        <p14:creationId xmlns:p14="http://schemas.microsoft.com/office/powerpoint/2010/main" val="3412577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Acid base </a:t>
            </a:r>
            <a:r>
              <a:rPr lang="en-IN" sz="1200" dirty="0" err="1"/>
              <a:t>rxn</a:t>
            </a:r>
            <a:r>
              <a:rPr lang="en-IN" sz="1200" dirty="0"/>
              <a:t> between acid monoammonium phosphate reacts with magnesia in water and form a </a:t>
            </a:r>
            <a:r>
              <a:rPr lang="en-IN" sz="1200" dirty="0" err="1"/>
              <a:t>colooidal</a:t>
            </a:r>
            <a:r>
              <a:rPr lang="en-IN" sz="1200" dirty="0"/>
              <a:t> type particle. </a:t>
            </a:r>
            <a:r>
              <a:rPr lang="en-IN" sz="1200" dirty="0" err="1"/>
              <a:t>Ammopnium</a:t>
            </a:r>
            <a:r>
              <a:rPr lang="en-IN" sz="1200" dirty="0"/>
              <a:t> </a:t>
            </a:r>
            <a:r>
              <a:rPr lang="en-IN" sz="1200" dirty="0" err="1"/>
              <a:t>magnesis</a:t>
            </a:r>
            <a:r>
              <a:rPr lang="en-IN" sz="1200" dirty="0"/>
              <a:t> phosphate. After heating final product that is </a:t>
            </a:r>
            <a:r>
              <a:rPr lang="en-IN" sz="1200" dirty="0" err="1"/>
              <a:t>trimagnesis</a:t>
            </a:r>
            <a:r>
              <a:rPr lang="en-IN" sz="1200" dirty="0"/>
              <a:t> di </a:t>
            </a:r>
            <a:r>
              <a:rPr lang="en-IN" sz="1200" dirty="0" err="1"/>
              <a:t>phospate</a:t>
            </a:r>
            <a:endParaRPr lang="en-IN" sz="1200" dirty="0"/>
          </a:p>
          <a:p>
            <a:endParaRPr lang="en-IN" sz="1200" b="1" dirty="0"/>
          </a:p>
          <a:p>
            <a:r>
              <a:rPr lang="en-IN" sz="1200" b="0" dirty="0"/>
              <a:t>This is hydration</a:t>
            </a:r>
            <a:r>
              <a:rPr lang="en-IN" sz="1200" b="0" baseline="0" dirty="0"/>
              <a:t> reaction followed by crystallization reaction </a:t>
            </a:r>
            <a:endParaRPr lang="en-IN" sz="1200" b="0"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84</a:t>
            </a:fld>
            <a:endParaRPr lang="en-IN"/>
          </a:p>
        </p:txBody>
      </p:sp>
    </p:spTree>
    <p:extLst>
      <p:ext uri="{BB962C8B-B14F-4D97-AF65-F5344CB8AC3E}">
        <p14:creationId xmlns:p14="http://schemas.microsoft.com/office/powerpoint/2010/main" val="4276520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IN" sz="1200" dirty="0"/>
              <a:t> </a:t>
            </a:r>
          </a:p>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85</a:t>
            </a:fld>
            <a:endParaRPr lang="en-IN"/>
          </a:p>
        </p:txBody>
      </p:sp>
    </p:spTree>
    <p:extLst>
      <p:ext uri="{BB962C8B-B14F-4D97-AF65-F5344CB8AC3E}">
        <p14:creationId xmlns:p14="http://schemas.microsoft.com/office/powerpoint/2010/main" val="2676149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87</a:t>
            </a:fld>
            <a:endParaRPr lang="en-IN"/>
          </a:p>
        </p:txBody>
      </p:sp>
    </p:spTree>
    <p:extLst>
      <p:ext uri="{BB962C8B-B14F-4D97-AF65-F5344CB8AC3E}">
        <p14:creationId xmlns:p14="http://schemas.microsoft.com/office/powerpoint/2010/main" val="2439044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88</a:t>
            </a:fld>
            <a:endParaRPr lang="en-IN"/>
          </a:p>
        </p:txBody>
      </p:sp>
    </p:spTree>
    <p:extLst>
      <p:ext uri="{BB962C8B-B14F-4D97-AF65-F5344CB8AC3E}">
        <p14:creationId xmlns:p14="http://schemas.microsoft.com/office/powerpoint/2010/main" val="364367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12</a:t>
            </a:fld>
            <a:endParaRPr lang="en-IN"/>
          </a:p>
        </p:txBody>
      </p:sp>
    </p:spTree>
    <p:extLst>
      <p:ext uri="{BB962C8B-B14F-4D97-AF65-F5344CB8AC3E}">
        <p14:creationId xmlns:p14="http://schemas.microsoft.com/office/powerpoint/2010/main" val="30778175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200" dirty="0"/>
          </a:p>
          <a:p>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89</a:t>
            </a:fld>
            <a:endParaRPr lang="en-IN"/>
          </a:p>
        </p:txBody>
      </p:sp>
    </p:spTree>
    <p:extLst>
      <p:ext uri="{BB962C8B-B14F-4D97-AF65-F5344CB8AC3E}">
        <p14:creationId xmlns:p14="http://schemas.microsoft.com/office/powerpoint/2010/main" val="36065594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1090-1180 C</a:t>
            </a:r>
          </a:p>
        </p:txBody>
      </p:sp>
      <p:sp>
        <p:nvSpPr>
          <p:cNvPr id="4" name="Slide Number Placeholder 3"/>
          <p:cNvSpPr>
            <a:spLocks noGrp="1"/>
          </p:cNvSpPr>
          <p:nvPr>
            <p:ph type="sldNum" sz="quarter" idx="10"/>
          </p:nvPr>
        </p:nvSpPr>
        <p:spPr/>
        <p:txBody>
          <a:bodyPr/>
          <a:lstStyle/>
          <a:p>
            <a:fld id="{930A0315-74B3-4F07-97DD-145EEF3CB0B6}" type="slidenum">
              <a:rPr lang="en-IN" smtClean="0"/>
              <a:pPr/>
              <a:t>90</a:t>
            </a:fld>
            <a:endParaRPr lang="en-IN"/>
          </a:p>
        </p:txBody>
      </p:sp>
    </p:spTree>
    <p:extLst>
      <p:ext uri="{BB962C8B-B14F-4D97-AF65-F5344CB8AC3E}">
        <p14:creationId xmlns:p14="http://schemas.microsoft.com/office/powerpoint/2010/main" val="405401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30A0315-74B3-4F07-97DD-145EEF3CB0B6}" type="slidenum">
              <a:rPr lang="en-IN" smtClean="0"/>
              <a:pPr/>
              <a:t>91</a:t>
            </a:fld>
            <a:endParaRPr lang="en-IN"/>
          </a:p>
        </p:txBody>
      </p:sp>
    </p:spTree>
    <p:extLst>
      <p:ext uri="{BB962C8B-B14F-4D97-AF65-F5344CB8AC3E}">
        <p14:creationId xmlns:p14="http://schemas.microsoft.com/office/powerpoint/2010/main" val="348492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72-92</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13</a:t>
            </a:fld>
            <a:endParaRPr lang="en-IN"/>
          </a:p>
        </p:txBody>
      </p:sp>
    </p:spTree>
    <p:extLst>
      <p:ext uri="{BB962C8B-B14F-4D97-AF65-F5344CB8AC3E}">
        <p14:creationId xmlns:p14="http://schemas.microsoft.com/office/powerpoint/2010/main" val="253332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cs typeface="Times New Roman" pitchFamily="18" charset="0"/>
              </a:rPr>
              <a:t>Adding 10 percent of carnauba wax to paraffin with 20 </a:t>
            </a:r>
            <a:r>
              <a:rPr lang="en-US" dirty="0" err="1">
                <a:latin typeface="Times New Roman" pitchFamily="18" charset="0"/>
                <a:cs typeface="Times New Roman" pitchFamily="18" charset="0"/>
              </a:rPr>
              <a:t>mr</a:t>
            </a:r>
            <a:r>
              <a:rPr lang="en-US" dirty="0">
                <a:latin typeface="Times New Roman" pitchFamily="18" charset="0"/>
                <a:cs typeface="Times New Roman" pitchFamily="18" charset="0"/>
              </a:rPr>
              <a:t> increase </a:t>
            </a:r>
            <a:r>
              <a:rPr lang="en-US" dirty="0" err="1">
                <a:latin typeface="Times New Roman" pitchFamily="18" charset="0"/>
                <a:cs typeface="Times New Roman" pitchFamily="18" charset="0"/>
              </a:rPr>
              <a:t>mr</a:t>
            </a:r>
            <a:r>
              <a:rPr lang="en-US" dirty="0">
                <a:latin typeface="Times New Roman" pitchFamily="18" charset="0"/>
                <a:cs typeface="Times New Roman" pitchFamily="18" charset="0"/>
              </a:rPr>
              <a:t> to 46.</a:t>
            </a:r>
            <a:endParaRPr lang="en-IN"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0A0315-74B3-4F07-97DD-145EEF3CB0B6}" type="slidenum">
              <a:rPr lang="en-IN" smtClean="0"/>
              <a:pPr/>
              <a:t>14</a:t>
            </a:fld>
            <a:endParaRPr lang="en-IN"/>
          </a:p>
        </p:txBody>
      </p:sp>
    </p:spTree>
    <p:extLst>
      <p:ext uri="{BB962C8B-B14F-4D97-AF65-F5344CB8AC3E}">
        <p14:creationId xmlns:p14="http://schemas.microsoft.com/office/powerpoint/2010/main" val="248340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68-75</a:t>
            </a:r>
            <a:endParaRPr lang="en-IN" dirty="0"/>
          </a:p>
        </p:txBody>
      </p:sp>
      <p:sp>
        <p:nvSpPr>
          <p:cNvPr id="4" name="Slide Number Placeholder 3"/>
          <p:cNvSpPr>
            <a:spLocks noGrp="1"/>
          </p:cNvSpPr>
          <p:nvPr>
            <p:ph type="sldNum" sz="quarter" idx="10"/>
          </p:nvPr>
        </p:nvSpPr>
        <p:spPr/>
        <p:txBody>
          <a:bodyPr/>
          <a:lstStyle/>
          <a:p>
            <a:fld id="{930A0315-74B3-4F07-97DD-145EEF3CB0B6}" type="slidenum">
              <a:rPr lang="en-IN" smtClean="0"/>
              <a:pPr/>
              <a:t>15</a:t>
            </a:fld>
            <a:endParaRPr lang="en-IN"/>
          </a:p>
        </p:txBody>
      </p:sp>
    </p:spTree>
    <p:extLst>
      <p:ext uri="{BB962C8B-B14F-4D97-AF65-F5344CB8AC3E}">
        <p14:creationId xmlns:p14="http://schemas.microsoft.com/office/powerpoint/2010/main" val="40450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3CA0-73C8-41D2-94B4-48A926EAE5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CD492AF3-AF34-4D9E-9618-B0C5E508A91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7FD7A05-15E4-4059-8C8E-9C82939E6835}"/>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5" name="Footer Placeholder 4">
            <a:extLst>
              <a:ext uri="{FF2B5EF4-FFF2-40B4-BE49-F238E27FC236}">
                <a16:creationId xmlns:a16="http://schemas.microsoft.com/office/drawing/2014/main" id="{A1F5E9C5-5847-4F2A-9A37-7EC83C216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0AA53-E2CE-4750-BA59-055C2411BD9A}"/>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207253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208E-24C3-4F44-8A21-C3324D6BB54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514F8B4-8E45-4ECB-863B-994F78DFB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B23A3F-B615-4E70-A2DC-9D534C8F72C1}"/>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5" name="Footer Placeholder 4">
            <a:extLst>
              <a:ext uri="{FF2B5EF4-FFF2-40B4-BE49-F238E27FC236}">
                <a16:creationId xmlns:a16="http://schemas.microsoft.com/office/drawing/2014/main" id="{C6160B4F-A456-4CF4-9ADD-0267955AA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B1BD0-2559-4E9C-9B6C-E40E395655D0}"/>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294047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C77D59-750A-4402-892A-9079C38B8EB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A3D8681-189F-43A2-9F1B-4A906DC6155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17E658-214B-4260-9B78-AA18A60B0594}"/>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5" name="Footer Placeholder 4">
            <a:extLst>
              <a:ext uri="{FF2B5EF4-FFF2-40B4-BE49-F238E27FC236}">
                <a16:creationId xmlns:a16="http://schemas.microsoft.com/office/drawing/2014/main" id="{170E01C9-518D-4D03-A68E-913774ECD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C4825-0377-45A4-AE6F-CEE3E00BBC8E}"/>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339048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480279" y="1072964"/>
            <a:ext cx="6183440" cy="369332"/>
          </a:xfrm>
          <a:prstGeom prst="rect">
            <a:avLst/>
          </a:prstGeom>
        </p:spPr>
        <p:txBody>
          <a:bodyPr wrap="square" lIns="0" tIns="0" rIns="0" bIns="0">
            <a:spAutoFit/>
          </a:bodyPr>
          <a:lstStyle>
            <a:lvl1pPr>
              <a:defRPr sz="2400" b="0"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2418397" y="4174312"/>
            <a:ext cx="4307205" cy="49244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88" b="0" i="0">
                <a:solidFill>
                  <a:schemeClr val="bg1"/>
                </a:solidFill>
                <a:latin typeface="Trebuchet MS"/>
                <a:cs typeface="Trebuchet MS"/>
              </a:defRPr>
            </a:lvl1pPr>
          </a:lstStyle>
          <a:p>
            <a:pPr marL="9525">
              <a:spcBef>
                <a:spcPts val="30"/>
              </a:spcBef>
            </a:pPr>
            <a:r>
              <a:rPr lang="en-IN" spc="-4"/>
              <a:t>Dr.</a:t>
            </a:r>
            <a:r>
              <a:rPr lang="en-IN" spc="-19"/>
              <a:t> </a:t>
            </a:r>
            <a:r>
              <a:rPr lang="en-IN"/>
              <a:t>Bhupendra</a:t>
            </a:r>
            <a:r>
              <a:rPr lang="en-IN" spc="-23"/>
              <a:t> </a:t>
            </a:r>
            <a:r>
              <a:rPr lang="en-IN"/>
              <a:t>Rizal</a:t>
            </a:r>
            <a:endParaRPr lang="en-IN"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98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7729-DFF3-4204-A7BC-348047DC07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24B43E7-BE94-4954-ADED-3F5746B6D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BAB1BD3-32AA-4FF0-8AB9-EBE6C0A77495}"/>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5" name="Footer Placeholder 4">
            <a:extLst>
              <a:ext uri="{FF2B5EF4-FFF2-40B4-BE49-F238E27FC236}">
                <a16:creationId xmlns:a16="http://schemas.microsoft.com/office/drawing/2014/main" id="{F3DD21E6-71B7-4DD7-AF61-ED7F178C1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C24E7-5E7C-4C7F-BECD-DFD74ADE09AC}"/>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100274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F96E-5623-47FF-96E0-6F9A77EFF90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7FD97EB-7186-498A-A4CA-C70BAF67FCB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0246B-494C-41B4-B177-70CE5837F808}"/>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5" name="Footer Placeholder 4">
            <a:extLst>
              <a:ext uri="{FF2B5EF4-FFF2-40B4-BE49-F238E27FC236}">
                <a16:creationId xmlns:a16="http://schemas.microsoft.com/office/drawing/2014/main" id="{FD7CAFEB-D9E4-48EA-9D90-31388AAFA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75FFB-C4DC-4609-B570-80BAEDDA2006}"/>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18246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D380-5C09-4DE2-B4F7-A8BA16D7A85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BF2B02-116F-4D4C-AA8F-DFF2520ACF6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653AD49-B652-46BB-AC28-31C7D258EE8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DD4CFAE-430E-4145-B3F6-A865F433BE6F}"/>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6" name="Footer Placeholder 5">
            <a:extLst>
              <a:ext uri="{FF2B5EF4-FFF2-40B4-BE49-F238E27FC236}">
                <a16:creationId xmlns:a16="http://schemas.microsoft.com/office/drawing/2014/main" id="{DCA7D321-986C-4376-AB22-FA1B43124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D9DB3-F9A6-4934-B842-2ABE730063B6}"/>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34082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96E5-03B1-4977-89A3-CE2FAD540815}"/>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FED7A10-E695-4CB8-95B6-40C20A049E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92E54-20F6-4154-959F-8E2582BA4F0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F2AD17D-3957-46B8-B9D4-9E1EA78076F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0B2BF-F563-44EA-939F-CCAEC89970A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88D9973-09DB-4C54-B54D-4C65A668C736}"/>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8" name="Footer Placeholder 7">
            <a:extLst>
              <a:ext uri="{FF2B5EF4-FFF2-40B4-BE49-F238E27FC236}">
                <a16:creationId xmlns:a16="http://schemas.microsoft.com/office/drawing/2014/main" id="{7F2448DA-E555-4896-9DD4-3294B08AF0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2F45AC-FB80-43DA-AD3E-D6927C202D38}"/>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59911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342D-7ED6-47A9-B654-488186E7022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FF68603-9B8A-406B-969A-C4AA874574E2}"/>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4" name="Footer Placeholder 3">
            <a:extLst>
              <a:ext uri="{FF2B5EF4-FFF2-40B4-BE49-F238E27FC236}">
                <a16:creationId xmlns:a16="http://schemas.microsoft.com/office/drawing/2014/main" id="{9D9508CA-2F48-40B0-AE15-F7D3407119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95F6CB-D461-40C5-B13F-1CE87BAF6BDB}"/>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80248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BB64F1-B013-4E71-BC3B-F8CBC750F5EE}"/>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3" name="Footer Placeholder 2">
            <a:extLst>
              <a:ext uri="{FF2B5EF4-FFF2-40B4-BE49-F238E27FC236}">
                <a16:creationId xmlns:a16="http://schemas.microsoft.com/office/drawing/2014/main" id="{D73E2145-3489-4F48-83BC-07821C0331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1CFDB8-58EF-4ECB-B448-FAC3BC076BA7}"/>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125599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E671-C731-4F2A-97D1-1D78808253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909E555-A752-4C04-A51B-5E124FDD2EC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7996ABA-93EE-47A6-940C-F68A6DA872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7861068-2F52-4247-81E4-90B11EF22B2B}"/>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6" name="Footer Placeholder 5">
            <a:extLst>
              <a:ext uri="{FF2B5EF4-FFF2-40B4-BE49-F238E27FC236}">
                <a16:creationId xmlns:a16="http://schemas.microsoft.com/office/drawing/2014/main" id="{26631DE5-E979-4EC7-B431-DAB000030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93BFA-234F-464D-BE4B-0936EE8FF1A6}"/>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344534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4502-7479-4B1D-BDF9-845F34C217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62343B6-B343-49AF-8C80-F78A2F62229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CD31DDD7-320A-4A7E-BE94-C677691959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1C634F-5741-4DF6-B155-CB57EFD6CC47}"/>
              </a:ext>
            </a:extLst>
          </p:cNvPr>
          <p:cNvSpPr>
            <a:spLocks noGrp="1"/>
          </p:cNvSpPr>
          <p:nvPr>
            <p:ph type="dt" sz="half" idx="10"/>
          </p:nvPr>
        </p:nvSpPr>
        <p:spPr/>
        <p:txBody>
          <a:bodyPr/>
          <a:lstStyle/>
          <a:p>
            <a:fld id="{CE3A35C9-ECDF-4F97-AF44-5C9626A184B4}" type="datetimeFigureOut">
              <a:rPr lang="en-US" smtClean="0"/>
              <a:pPr/>
              <a:t>7/2/2022</a:t>
            </a:fld>
            <a:endParaRPr lang="en-US"/>
          </a:p>
        </p:txBody>
      </p:sp>
      <p:sp>
        <p:nvSpPr>
          <p:cNvPr id="6" name="Footer Placeholder 5">
            <a:extLst>
              <a:ext uri="{FF2B5EF4-FFF2-40B4-BE49-F238E27FC236}">
                <a16:creationId xmlns:a16="http://schemas.microsoft.com/office/drawing/2014/main" id="{8A76534F-0FD1-466A-AA61-95B80B31C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A591D-1843-4789-AE2E-81B1855852E6}"/>
              </a:ext>
            </a:extLst>
          </p:cNvPr>
          <p:cNvSpPr>
            <a:spLocks noGrp="1"/>
          </p:cNvSpPr>
          <p:nvPr>
            <p:ph type="sldNum" sz="quarter" idx="12"/>
          </p:nvPr>
        </p:nvSpPr>
        <p:spPr/>
        <p:txBody>
          <a:bodyPr/>
          <a:lstStyle/>
          <a:p>
            <a:fld id="{2D7707F5-8045-40DC-9908-F2417815B6B3}" type="slidenum">
              <a:rPr lang="en-US" smtClean="0"/>
              <a:pPr/>
              <a:t>‹#›</a:t>
            </a:fld>
            <a:endParaRPr lang="en-US"/>
          </a:p>
        </p:txBody>
      </p:sp>
    </p:spTree>
    <p:extLst>
      <p:ext uri="{BB962C8B-B14F-4D97-AF65-F5344CB8AC3E}">
        <p14:creationId xmlns:p14="http://schemas.microsoft.com/office/powerpoint/2010/main" val="262854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D83BAB-B7C6-455D-ACD7-1FF28AA839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0A4420C-E4FE-49A2-AD8B-97646C86B8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5EAFB3-BBBD-4C1B-B8E7-C89C42A06D7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3A35C9-ECDF-4F97-AF44-5C9626A184B4}" type="datetimeFigureOut">
              <a:rPr lang="en-US" smtClean="0"/>
              <a:pPr/>
              <a:t>7/2/2022</a:t>
            </a:fld>
            <a:endParaRPr lang="en-US"/>
          </a:p>
        </p:txBody>
      </p:sp>
      <p:sp>
        <p:nvSpPr>
          <p:cNvPr id="5" name="Footer Placeholder 4">
            <a:extLst>
              <a:ext uri="{FF2B5EF4-FFF2-40B4-BE49-F238E27FC236}">
                <a16:creationId xmlns:a16="http://schemas.microsoft.com/office/drawing/2014/main" id="{25AE5B06-B9B8-48B5-8E97-A1E62EB954F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AEBC0D-912D-4E51-8183-3D490850AEE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707F5-8045-40DC-9908-F2417815B6B3}" type="slidenum">
              <a:rPr lang="en-US" smtClean="0"/>
              <a:pPr/>
              <a:t>‹#›</a:t>
            </a:fld>
            <a:endParaRPr lang="en-US"/>
          </a:p>
        </p:txBody>
      </p:sp>
    </p:spTree>
    <p:extLst>
      <p:ext uri="{BB962C8B-B14F-4D97-AF65-F5344CB8AC3E}">
        <p14:creationId xmlns:p14="http://schemas.microsoft.com/office/powerpoint/2010/main" val="693837599"/>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28" y="642917"/>
            <a:ext cx="7406640" cy="3434155"/>
          </a:xfrm>
        </p:spPr>
        <p:txBody>
          <a:bodyPr>
            <a:noAutofit/>
          </a:bodyPr>
          <a:lstStyle/>
          <a:p>
            <a:r>
              <a:rPr lang="en-IN" sz="7200" b="1" dirty="0"/>
              <a:t>DENTAL WAXES AND INVESTMENT MATERIALS</a:t>
            </a:r>
            <a:endParaRPr lang="en-US" sz="7200" b="1" dirty="0"/>
          </a:p>
        </p:txBody>
      </p:sp>
      <p:pic>
        <p:nvPicPr>
          <p:cNvPr id="4" name="Picture 3" descr="images.jpeg"/>
          <p:cNvPicPr>
            <a:picLocks noChangeAspect="1"/>
          </p:cNvPicPr>
          <p:nvPr/>
        </p:nvPicPr>
        <p:blipFill>
          <a:blip r:embed="rId2"/>
          <a:stretch>
            <a:fillRect/>
          </a:stretch>
        </p:blipFill>
        <p:spPr>
          <a:xfrm>
            <a:off x="214282" y="4077072"/>
            <a:ext cx="4861774" cy="2780928"/>
          </a:xfrm>
          <a:prstGeom prst="rect">
            <a:avLst/>
          </a:prstGeom>
        </p:spPr>
      </p:pic>
      <p:sp>
        <p:nvSpPr>
          <p:cNvPr id="6" name="Subtitle 5">
            <a:extLst>
              <a:ext uri="{FF2B5EF4-FFF2-40B4-BE49-F238E27FC236}">
                <a16:creationId xmlns:a16="http://schemas.microsoft.com/office/drawing/2014/main" id="{00BC0314-DDB8-2F49-0857-3DBC123CAA15}"/>
              </a:ext>
            </a:extLst>
          </p:cNvPr>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BARNSDAHL WAX</a:t>
            </a:r>
            <a:endParaRPr lang="en-IN" sz="4000" b="1" u="sng" dirty="0"/>
          </a:p>
        </p:txBody>
      </p:sp>
      <p:sp>
        <p:nvSpPr>
          <p:cNvPr id="3" name="Content Placeholder 2"/>
          <p:cNvSpPr>
            <a:spLocks noGrp="1"/>
          </p:cNvSpPr>
          <p:nvPr>
            <p:ph idx="1"/>
          </p:nvPr>
        </p:nvSpPr>
        <p:spPr/>
        <p:txBody>
          <a:bodyPr>
            <a:normAutofit/>
          </a:bodyPr>
          <a:lstStyle/>
          <a:p>
            <a:r>
              <a:rPr lang="en-IN" sz="2800" dirty="0">
                <a:latin typeface="Times New Roman" pitchFamily="18" charset="0"/>
                <a:cs typeface="Times New Roman" pitchFamily="18" charset="0"/>
              </a:rPr>
              <a:t>Microcrystalline wax used to </a:t>
            </a:r>
            <a:r>
              <a:rPr lang="en-IN" sz="2800" b="1" dirty="0">
                <a:latin typeface="Times New Roman" pitchFamily="18" charset="0"/>
                <a:cs typeface="Times New Roman" pitchFamily="18" charset="0"/>
              </a:rPr>
              <a:t>increase the melting range &amp; hardness &amp; reduce the flow</a:t>
            </a:r>
            <a:r>
              <a:rPr lang="en-IN" sz="2800" dirty="0">
                <a:latin typeface="Times New Roman" pitchFamily="18" charset="0"/>
                <a:cs typeface="Times New Roman" pitchFamily="18" charset="0"/>
              </a:rPr>
              <a:t> of paraffin waxes.</a:t>
            </a:r>
          </a:p>
          <a:p>
            <a:endParaRPr lang="en-IN" sz="2800" dirty="0">
              <a:latin typeface="Times New Roman" pitchFamily="18" charset="0"/>
              <a:cs typeface="Times New Roman" pitchFamily="18" charset="0"/>
            </a:endParaRPr>
          </a:p>
        </p:txBody>
      </p:sp>
      <p:pic>
        <p:nvPicPr>
          <p:cNvPr id="4" name="Picture 2" descr="C:\Users\hp\Desktop\WAXES\ozokerite.jpg"/>
          <p:cNvPicPr>
            <a:picLocks noChangeAspect="1" noChangeArrowheads="1"/>
          </p:cNvPicPr>
          <p:nvPr/>
        </p:nvPicPr>
        <p:blipFill>
          <a:blip r:embed="rId3" cstate="print"/>
          <a:srcRect/>
          <a:stretch>
            <a:fillRect/>
          </a:stretch>
        </p:blipFill>
        <p:spPr bwMode="auto">
          <a:xfrm>
            <a:off x="2571736" y="2909981"/>
            <a:ext cx="5189882" cy="3948019"/>
          </a:xfrm>
          <a:prstGeom prst="rect">
            <a:avLst/>
          </a:prstGeom>
          <a:ln>
            <a:noFill/>
          </a:ln>
          <a:effectLst>
            <a:softEdge rad="112500"/>
          </a:effectLst>
        </p:spPr>
      </p:pic>
    </p:spTree>
    <p:extLst>
      <p:ext uri="{BB962C8B-B14F-4D97-AF65-F5344CB8AC3E}">
        <p14:creationId xmlns:p14="http://schemas.microsoft.com/office/powerpoint/2010/main" val="6424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88" y="0"/>
            <a:ext cx="7920062" cy="1690689"/>
          </a:xfrm>
        </p:spPr>
        <p:txBody>
          <a:bodyPr>
            <a:normAutofit/>
          </a:bodyPr>
          <a:lstStyle/>
          <a:p>
            <a:r>
              <a:rPr lang="en-US" sz="4000" b="1" u="sng" dirty="0"/>
              <a:t>OZOKERITE WAX</a:t>
            </a:r>
            <a:endParaRPr lang="en-IN" sz="4000" b="1" u="sng" dirty="0"/>
          </a:p>
        </p:txBody>
      </p:sp>
      <p:sp>
        <p:nvSpPr>
          <p:cNvPr id="3" name="Content Placeholder 2"/>
          <p:cNvSpPr>
            <a:spLocks noGrp="1"/>
          </p:cNvSpPr>
          <p:nvPr>
            <p:ph idx="1"/>
          </p:nvPr>
        </p:nvSpPr>
        <p:spPr>
          <a:xfrm>
            <a:off x="1071538" y="1124744"/>
            <a:ext cx="7920062" cy="5733256"/>
          </a:xfrm>
        </p:spPr>
        <p:txBody>
          <a:bodyPr>
            <a:normAutofit/>
          </a:bodyPr>
          <a:lstStyle/>
          <a:p>
            <a:pPr marL="241300" marR="224790" indent="-228600">
              <a:lnSpc>
                <a:spcPts val="3020"/>
              </a:lnSpc>
              <a:spcBef>
                <a:spcPts val="480"/>
              </a:spcBef>
              <a:buFont typeface="Arial MT"/>
              <a:buChar char="•"/>
              <a:tabLst>
                <a:tab pos="241300" algn="l"/>
              </a:tabLst>
            </a:pPr>
            <a:r>
              <a:rPr lang="en-US" sz="2800" spc="-45" dirty="0">
                <a:latin typeface="Times New Roman" panose="02020603050405020304" pitchFamily="18" charset="0"/>
                <a:cs typeface="Times New Roman" panose="02020603050405020304" pitchFamily="18" charset="0"/>
              </a:rPr>
              <a:t>Typically</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a</a:t>
            </a:r>
            <a:r>
              <a:rPr lang="en-US" sz="2800" spc="5"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white</a:t>
            </a:r>
            <a:r>
              <a:rPr lang="en-US" sz="2800" spc="20"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earth</a:t>
            </a:r>
            <a:r>
              <a:rPr lang="en-US" sz="2800" spc="20"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wax</a:t>
            </a:r>
            <a:r>
              <a:rPr lang="en-US" sz="2800" spc="5"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extracted</a:t>
            </a:r>
            <a:r>
              <a:rPr lang="en-US" sz="2800" spc="2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from </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ozokerite</a:t>
            </a:r>
            <a:endParaRPr lang="en-IN" sz="2800" dirty="0">
              <a:latin typeface="Times New Roman" pitchFamily="18" charset="0"/>
              <a:cs typeface="Times New Roman" pitchFamily="18" charset="0"/>
            </a:endParaRPr>
          </a:p>
          <a:p>
            <a:r>
              <a:rPr lang="en-IN" sz="2800" dirty="0">
                <a:latin typeface="Times New Roman" pitchFamily="18" charset="0"/>
                <a:cs typeface="Times New Roman" pitchFamily="18" charset="0"/>
              </a:rPr>
              <a:t>It also has great affinity for oil, &amp; in quantities of 5% to 15% greatly improves the physical characteristics of paraffin in the melting range of 54</a:t>
            </a:r>
            <a:r>
              <a:rPr lang="en-IN" sz="2800" baseline="30000" dirty="0">
                <a:latin typeface="Times New Roman" pitchFamily="18" charset="0"/>
                <a:cs typeface="Times New Roman" pitchFamily="18" charset="0"/>
              </a:rPr>
              <a:t>0</a:t>
            </a:r>
            <a:r>
              <a:rPr lang="en-IN" sz="2800" dirty="0">
                <a:latin typeface="Times New Roman" pitchFamily="18" charset="0"/>
                <a:cs typeface="Times New Roman" pitchFamily="18" charset="0"/>
              </a:rPr>
              <a:t>C.</a:t>
            </a:r>
          </a:p>
        </p:txBody>
      </p:sp>
      <p:pic>
        <p:nvPicPr>
          <p:cNvPr id="4" name="object 4">
            <a:extLst>
              <a:ext uri="{FF2B5EF4-FFF2-40B4-BE49-F238E27FC236}">
                <a16:creationId xmlns:a16="http://schemas.microsoft.com/office/drawing/2014/main" id="{5B29F55D-A8A2-4440-B1B6-054DA9146D7C}"/>
              </a:ext>
            </a:extLst>
          </p:cNvPr>
          <p:cNvPicPr/>
          <p:nvPr/>
        </p:nvPicPr>
        <p:blipFill>
          <a:blip r:embed="rId3" cstate="print"/>
          <a:stretch>
            <a:fillRect/>
          </a:stretch>
        </p:blipFill>
        <p:spPr>
          <a:xfrm>
            <a:off x="4716016" y="3247921"/>
            <a:ext cx="3677412" cy="3600400"/>
          </a:xfrm>
          <a:prstGeom prst="rect">
            <a:avLst/>
          </a:prstGeom>
        </p:spPr>
      </p:pic>
    </p:spTree>
    <p:extLst>
      <p:ext uri="{BB962C8B-B14F-4D97-AF65-F5344CB8AC3E}">
        <p14:creationId xmlns:p14="http://schemas.microsoft.com/office/powerpoint/2010/main" val="321814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CERESIN WAX</a:t>
            </a:r>
            <a:endParaRPr lang="en-IN" sz="4000" b="1" u="sng" dirty="0"/>
          </a:p>
        </p:txBody>
      </p:sp>
      <p:sp>
        <p:nvSpPr>
          <p:cNvPr id="3" name="Content Placeholder 2"/>
          <p:cNvSpPr>
            <a:spLocks noGrp="1"/>
          </p:cNvSpPr>
          <p:nvPr>
            <p:ph idx="1"/>
          </p:nvPr>
        </p:nvSpPr>
        <p:spPr>
          <a:xfrm>
            <a:off x="1071538" y="1371600"/>
            <a:ext cx="8072462" cy="5486400"/>
          </a:xfrm>
        </p:spPr>
        <p:txBody>
          <a:bodyPr>
            <a:normAutofit/>
          </a:bodyPr>
          <a:lstStyle/>
          <a:p>
            <a:pPr lvl="0"/>
            <a:r>
              <a:rPr lang="en-IN" sz="2800" dirty="0">
                <a:latin typeface="Times New Roman" pitchFamily="18" charset="0"/>
                <a:cs typeface="Times New Roman" pitchFamily="18" charset="0"/>
              </a:rPr>
              <a:t>Obtained from natural-mineral petroleum refining or lignite refining</a:t>
            </a:r>
          </a:p>
          <a:p>
            <a:pPr lvl="0"/>
            <a:endParaRPr lang="en-IN" sz="2800" dirty="0">
              <a:latin typeface="Times New Roman" pitchFamily="18" charset="0"/>
              <a:cs typeface="Times New Roman" pitchFamily="18" charset="0"/>
            </a:endParaRPr>
          </a:p>
          <a:p>
            <a:pPr lvl="0"/>
            <a:r>
              <a:rPr lang="en-IN" sz="2800" b="1" dirty="0">
                <a:latin typeface="Times New Roman" pitchFamily="18" charset="0"/>
                <a:cs typeface="Times New Roman" pitchFamily="18" charset="0"/>
              </a:rPr>
              <a:t>Increase the melting range of paraffin waxes.</a:t>
            </a:r>
          </a:p>
        </p:txBody>
      </p:sp>
      <p:pic>
        <p:nvPicPr>
          <p:cNvPr id="4" name="object 4">
            <a:extLst>
              <a:ext uri="{FF2B5EF4-FFF2-40B4-BE49-F238E27FC236}">
                <a16:creationId xmlns:a16="http://schemas.microsoft.com/office/drawing/2014/main" id="{849AE7A0-FEB0-46AF-B322-DC3EB1199681}"/>
              </a:ext>
            </a:extLst>
          </p:cNvPr>
          <p:cNvPicPr/>
          <p:nvPr/>
        </p:nvPicPr>
        <p:blipFill>
          <a:blip r:embed="rId3" cstate="print"/>
          <a:stretch>
            <a:fillRect/>
          </a:stretch>
        </p:blipFill>
        <p:spPr>
          <a:xfrm>
            <a:off x="4572000" y="3268583"/>
            <a:ext cx="4148836" cy="3579166"/>
          </a:xfrm>
          <a:prstGeom prst="rect">
            <a:avLst/>
          </a:prstGeom>
        </p:spPr>
      </p:pic>
    </p:spTree>
    <p:extLst>
      <p:ext uri="{BB962C8B-B14F-4D97-AF65-F5344CB8AC3E}">
        <p14:creationId xmlns:p14="http://schemas.microsoft.com/office/powerpoint/2010/main" val="319820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8688"/>
            <a:ext cx="7687766" cy="1632001"/>
          </a:xfrm>
        </p:spPr>
        <p:txBody>
          <a:bodyPr>
            <a:normAutofit/>
          </a:bodyPr>
          <a:lstStyle/>
          <a:p>
            <a:r>
              <a:rPr lang="en-US" sz="4000" b="1" u="sng" dirty="0"/>
              <a:t>MONTAN WAXES</a:t>
            </a:r>
            <a:endParaRPr lang="en-IN" sz="4000" b="1" u="sng" dirty="0"/>
          </a:p>
        </p:txBody>
      </p:sp>
      <p:sp>
        <p:nvSpPr>
          <p:cNvPr id="3" name="Content Placeholder 2"/>
          <p:cNvSpPr>
            <a:spLocks noGrp="1"/>
          </p:cNvSpPr>
          <p:nvPr>
            <p:ph idx="1"/>
          </p:nvPr>
        </p:nvSpPr>
        <p:spPr>
          <a:xfrm>
            <a:off x="1043608" y="1268760"/>
            <a:ext cx="7795592" cy="5660702"/>
          </a:xfrm>
        </p:spPr>
        <p:txBody>
          <a:bodyPr>
            <a:normAutofit/>
          </a:bodyPr>
          <a:lstStyle/>
          <a:p>
            <a:pPr lvl="0"/>
            <a:r>
              <a:rPr lang="en-IN" sz="2800" dirty="0">
                <a:latin typeface="Times New Roman" pitchFamily="18" charset="0"/>
                <a:cs typeface="Times New Roman" pitchFamily="18" charset="0"/>
              </a:rPr>
              <a:t>Mineral wax obtained by extraction from various </a:t>
            </a:r>
            <a:r>
              <a:rPr lang="en-IN" sz="2800" dirty="0" err="1">
                <a:latin typeface="Times New Roman" pitchFamily="18" charset="0"/>
                <a:cs typeface="Times New Roman" pitchFamily="18" charset="0"/>
              </a:rPr>
              <a:t>lignites</a:t>
            </a:r>
            <a:r>
              <a:rPr lang="en-IN" sz="2800" dirty="0">
                <a:latin typeface="Times New Roman" pitchFamily="18" charset="0"/>
                <a:cs typeface="Times New Roman" pitchFamily="18" charset="0"/>
              </a:rPr>
              <a:t>  or coals.</a:t>
            </a:r>
          </a:p>
          <a:p>
            <a:pPr lvl="0"/>
            <a:r>
              <a:rPr lang="en-IN" sz="2800" dirty="0">
                <a:latin typeface="Times New Roman" pitchFamily="18" charset="0"/>
                <a:cs typeface="Times New Roman" pitchFamily="18" charset="0"/>
              </a:rPr>
              <a:t>Hard, brittle &amp; lustrous.</a:t>
            </a:r>
          </a:p>
          <a:p>
            <a:pPr lvl="0"/>
            <a:endParaRPr lang="en-IN" sz="2800" dirty="0">
              <a:latin typeface="Times New Roman" pitchFamily="18" charset="0"/>
              <a:cs typeface="Times New Roman" pitchFamily="18" charset="0"/>
            </a:endParaRPr>
          </a:p>
          <a:p>
            <a:pPr lvl="0"/>
            <a:r>
              <a:rPr lang="en-IN" sz="2800" b="1" dirty="0">
                <a:latin typeface="Times New Roman" pitchFamily="18" charset="0"/>
                <a:cs typeface="Times New Roman" pitchFamily="18" charset="0"/>
              </a:rPr>
              <a:t>Improves the hardness &amp; melting range of paraffin waxes.</a:t>
            </a:r>
          </a:p>
          <a:p>
            <a:pPr>
              <a:buNone/>
            </a:pPr>
            <a:r>
              <a:rPr lang="en-IN" sz="2800" dirty="0">
                <a:latin typeface="Times New Roman" pitchFamily="18" charset="0"/>
                <a:cs typeface="Times New Roman" pitchFamily="18" charset="0"/>
              </a:rPr>
              <a:t> </a:t>
            </a:r>
          </a:p>
          <a:p>
            <a:endParaRPr lang="en-IN" sz="2800" dirty="0">
              <a:latin typeface="Times New Roman" pitchFamily="18" charset="0"/>
              <a:cs typeface="Times New Roman" pitchFamily="18" charset="0"/>
            </a:endParaRPr>
          </a:p>
        </p:txBody>
      </p:sp>
      <p:pic>
        <p:nvPicPr>
          <p:cNvPr id="4" name="object 4">
            <a:extLst>
              <a:ext uri="{FF2B5EF4-FFF2-40B4-BE49-F238E27FC236}">
                <a16:creationId xmlns:a16="http://schemas.microsoft.com/office/drawing/2014/main" id="{41C5AC6B-F028-405D-828F-4F54C828D820}"/>
              </a:ext>
            </a:extLst>
          </p:cNvPr>
          <p:cNvPicPr/>
          <p:nvPr/>
        </p:nvPicPr>
        <p:blipFill>
          <a:blip r:embed="rId3" cstate="print"/>
          <a:stretch>
            <a:fillRect/>
          </a:stretch>
        </p:blipFill>
        <p:spPr>
          <a:xfrm>
            <a:off x="5364088" y="3861048"/>
            <a:ext cx="3307744" cy="2938264"/>
          </a:xfrm>
          <a:prstGeom prst="rect">
            <a:avLst/>
          </a:prstGeom>
        </p:spPr>
      </p:pic>
    </p:spTree>
    <p:extLst>
      <p:ext uri="{BB962C8B-B14F-4D97-AF65-F5344CB8AC3E}">
        <p14:creationId xmlns:p14="http://schemas.microsoft.com/office/powerpoint/2010/main" val="24046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76200"/>
            <a:ext cx="7686700" cy="1143000"/>
          </a:xfrm>
        </p:spPr>
        <p:txBody>
          <a:bodyPr>
            <a:normAutofit/>
          </a:bodyPr>
          <a:lstStyle/>
          <a:p>
            <a:r>
              <a:rPr lang="en-US" sz="4000" b="1" u="sng" dirty="0"/>
              <a:t>CARNAUBA WAX</a:t>
            </a:r>
            <a:endParaRPr lang="en-IN" sz="4000" b="1" u="sng" dirty="0"/>
          </a:p>
        </p:txBody>
      </p:sp>
      <p:sp>
        <p:nvSpPr>
          <p:cNvPr id="3" name="Content Placeholder 2"/>
          <p:cNvSpPr>
            <a:spLocks noGrp="1"/>
          </p:cNvSpPr>
          <p:nvPr>
            <p:ph idx="1"/>
          </p:nvPr>
        </p:nvSpPr>
        <p:spPr>
          <a:xfrm>
            <a:off x="1152500" y="980728"/>
            <a:ext cx="7686700" cy="4840635"/>
          </a:xfrm>
        </p:spPr>
        <p:txBody>
          <a:bodyPr>
            <a:normAutofit/>
          </a:bodyPr>
          <a:lstStyle/>
          <a:p>
            <a:pPr marL="0" lvl="0" indent="0">
              <a:buNone/>
            </a:pPr>
            <a:endParaRPr lang="en-IN" sz="2800" dirty="0">
              <a:latin typeface="Times New Roman" pitchFamily="18" charset="0"/>
              <a:cs typeface="Times New Roman" pitchFamily="18" charset="0"/>
            </a:endParaRPr>
          </a:p>
          <a:p>
            <a:pPr marL="0" lvl="0" indent="0">
              <a:buNone/>
            </a:pPr>
            <a:r>
              <a:rPr lang="en-IN" sz="2800" dirty="0">
                <a:latin typeface="Times New Roman" pitchFamily="18" charset="0"/>
                <a:cs typeface="Times New Roman" pitchFamily="18" charset="0"/>
              </a:rPr>
              <a:t>High hardness, brittleness &amp; high melting temperatures (84-91 C).</a:t>
            </a:r>
          </a:p>
          <a:p>
            <a:pPr lvl="0"/>
            <a:endParaRPr lang="en-IN" sz="2800" dirty="0">
              <a:latin typeface="Times New Roman" pitchFamily="18" charset="0"/>
              <a:cs typeface="Times New Roman" pitchFamily="18" charset="0"/>
            </a:endParaRPr>
          </a:p>
          <a:p>
            <a:pPr lvl="0"/>
            <a:r>
              <a:rPr lang="en-IN" sz="2800" dirty="0">
                <a:latin typeface="Times New Roman" pitchFamily="18" charset="0"/>
                <a:cs typeface="Times New Roman" pitchFamily="18" charset="0"/>
              </a:rPr>
              <a:t>Increases melting </a:t>
            </a:r>
          </a:p>
          <a:p>
            <a:pPr marL="0" lvl="0" indent="0">
              <a:buNone/>
            </a:pPr>
            <a:r>
              <a:rPr lang="en-IN" sz="2800" dirty="0">
                <a:latin typeface="Times New Roman" pitchFamily="18" charset="0"/>
                <a:cs typeface="Times New Roman" pitchFamily="18" charset="0"/>
              </a:rPr>
              <a:t>Range and hardness </a:t>
            </a:r>
          </a:p>
          <a:p>
            <a:pPr marL="0" lvl="0" indent="0">
              <a:buNone/>
            </a:pPr>
            <a:r>
              <a:rPr lang="en-IN" sz="2800" dirty="0">
                <a:latin typeface="Times New Roman" pitchFamily="18" charset="0"/>
                <a:cs typeface="Times New Roman" pitchFamily="18" charset="0"/>
              </a:rPr>
              <a:t>Of paraffin wax.</a:t>
            </a:r>
          </a:p>
          <a:p>
            <a:pPr lvl="0"/>
            <a:endParaRPr lang="en-IN" sz="2800" dirty="0">
              <a:latin typeface="Times New Roman" pitchFamily="18" charset="0"/>
              <a:cs typeface="Times New Roman" pitchFamily="18" charset="0"/>
            </a:endParaRPr>
          </a:p>
        </p:txBody>
      </p:sp>
      <p:pic>
        <p:nvPicPr>
          <p:cNvPr id="4" name="Picture 2" descr="C:\Users\hp\Desktop\WAXES\carnauba wax.jpg"/>
          <p:cNvPicPr>
            <a:picLocks noChangeAspect="1" noChangeArrowheads="1"/>
          </p:cNvPicPr>
          <p:nvPr/>
        </p:nvPicPr>
        <p:blipFill>
          <a:blip r:embed="rId3" cstate="print"/>
          <a:srcRect/>
          <a:stretch>
            <a:fillRect/>
          </a:stretch>
        </p:blipFill>
        <p:spPr bwMode="auto">
          <a:xfrm>
            <a:off x="4384921" y="3444778"/>
            <a:ext cx="4572000" cy="3182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89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t>CANDELILLA WAXES</a:t>
            </a:r>
          </a:p>
        </p:txBody>
      </p:sp>
      <p:sp>
        <p:nvSpPr>
          <p:cNvPr id="3" name="Content Placeholder 2"/>
          <p:cNvSpPr>
            <a:spLocks noGrp="1"/>
          </p:cNvSpPr>
          <p:nvPr>
            <p:ph idx="1"/>
          </p:nvPr>
        </p:nvSpPr>
        <p:spPr>
          <a:xfrm>
            <a:off x="866748" y="1571612"/>
            <a:ext cx="8277252" cy="4525963"/>
          </a:xfrm>
        </p:spPr>
        <p:txBody>
          <a:bodyPr>
            <a:normAutofit/>
          </a:bodyPr>
          <a:lstStyle/>
          <a:p>
            <a:r>
              <a:rPr lang="en-IN" sz="2800" dirty="0"/>
              <a:t>Hardens paraffin waxes but are not effective for increasing the melting range.</a:t>
            </a:r>
          </a:p>
        </p:txBody>
      </p:sp>
      <p:pic>
        <p:nvPicPr>
          <p:cNvPr id="4" name="Picture 3" descr="images.jpg"/>
          <p:cNvPicPr>
            <a:picLocks noChangeAspect="1"/>
          </p:cNvPicPr>
          <p:nvPr/>
        </p:nvPicPr>
        <p:blipFill>
          <a:blip r:embed="rId3" cstate="print"/>
          <a:stretch>
            <a:fillRect/>
          </a:stretch>
        </p:blipFill>
        <p:spPr>
          <a:xfrm>
            <a:off x="1393240" y="3124200"/>
            <a:ext cx="6607760" cy="2961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282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JAPAN WAX &amp; COCOA BUTTER</a:t>
            </a:r>
            <a:endParaRPr lang="en-IN" sz="4000" b="1" u="sng" dirty="0"/>
          </a:p>
        </p:txBody>
      </p:sp>
      <p:sp>
        <p:nvSpPr>
          <p:cNvPr id="3" name="Content Placeholder 2"/>
          <p:cNvSpPr>
            <a:spLocks noGrp="1"/>
          </p:cNvSpPr>
          <p:nvPr>
            <p:ph idx="1"/>
          </p:nvPr>
        </p:nvSpPr>
        <p:spPr>
          <a:xfrm>
            <a:off x="1071538" y="1447800"/>
            <a:ext cx="8072462" cy="5410200"/>
          </a:xfrm>
        </p:spPr>
        <p:txBody>
          <a:bodyPr>
            <a:noAutofit/>
          </a:bodyPr>
          <a:lstStyle/>
          <a:p>
            <a:pPr lvl="0"/>
            <a:r>
              <a:rPr lang="en-IN" sz="2800" dirty="0"/>
              <a:t>Not true waxes; chiefly fats.</a:t>
            </a:r>
          </a:p>
          <a:p>
            <a:pPr lvl="0"/>
            <a:endParaRPr lang="en-IN" sz="2800" dirty="0"/>
          </a:p>
          <a:p>
            <a:pPr lvl="0"/>
            <a:r>
              <a:rPr lang="en-IN" sz="2800" dirty="0"/>
              <a:t>Japan wax is a tough, malleable &amp; sticky material that melts at about 51</a:t>
            </a:r>
            <a:r>
              <a:rPr lang="en-IN" sz="2800" baseline="30000" dirty="0"/>
              <a:t>0</a:t>
            </a:r>
            <a:r>
              <a:rPr lang="en-IN" sz="2800" dirty="0"/>
              <a:t>C,  whereas cocoa butter is a brittle substance at room temperatures.</a:t>
            </a:r>
          </a:p>
          <a:p>
            <a:pPr lvl="0"/>
            <a:endParaRPr lang="en-IN" sz="2800" dirty="0"/>
          </a:p>
          <a:p>
            <a:pPr lvl="0"/>
            <a:r>
              <a:rPr lang="en-IN" sz="2800" dirty="0"/>
              <a:t>Japan wax- improves tackiness.</a:t>
            </a:r>
          </a:p>
          <a:p>
            <a:pPr lvl="0"/>
            <a:r>
              <a:rPr lang="en-IN" sz="2800" dirty="0"/>
              <a:t>Cocoa butter is used to protect against dehydration of soft tissue.</a:t>
            </a:r>
          </a:p>
          <a:p>
            <a:pPr marL="82296" lvl="0" indent="0">
              <a:buNone/>
            </a:pPr>
            <a:endParaRPr lang="en-IN" sz="2800" dirty="0"/>
          </a:p>
        </p:txBody>
      </p:sp>
    </p:spTree>
    <p:extLst>
      <p:ext uri="{BB962C8B-B14F-4D97-AF65-F5344CB8AC3E}">
        <p14:creationId xmlns:p14="http://schemas.microsoft.com/office/powerpoint/2010/main" val="32093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543824" cy="1143000"/>
          </a:xfrm>
        </p:spPr>
        <p:txBody>
          <a:bodyPr>
            <a:normAutofit/>
          </a:bodyPr>
          <a:lstStyle/>
          <a:p>
            <a:r>
              <a:rPr lang="en-US" sz="4000" b="1" u="sng" dirty="0"/>
              <a:t>BEESWAX</a:t>
            </a:r>
            <a:endParaRPr lang="en-IN" sz="4000" b="1" u="sng" dirty="0"/>
          </a:p>
        </p:txBody>
      </p:sp>
      <p:sp>
        <p:nvSpPr>
          <p:cNvPr id="3" name="Content Placeholder 2"/>
          <p:cNvSpPr>
            <a:spLocks noGrp="1"/>
          </p:cNvSpPr>
          <p:nvPr>
            <p:ph idx="1"/>
          </p:nvPr>
        </p:nvSpPr>
        <p:spPr>
          <a:xfrm>
            <a:off x="1071537" y="1143000"/>
            <a:ext cx="8072463" cy="5181600"/>
          </a:xfrm>
        </p:spPr>
        <p:txBody>
          <a:bodyPr>
            <a:normAutofit/>
          </a:bodyPr>
          <a:lstStyle/>
          <a:p>
            <a:r>
              <a:rPr lang="en-IN" sz="2800" dirty="0"/>
              <a:t>Insect wax used in dentistry.</a:t>
            </a:r>
          </a:p>
          <a:p>
            <a:pPr lvl="0"/>
            <a:r>
              <a:rPr lang="en-IN" sz="2800" dirty="0"/>
              <a:t>Brittle material at room temperature, becomes plastic at body temperature.</a:t>
            </a:r>
          </a:p>
          <a:p>
            <a:pPr lvl="0"/>
            <a:r>
              <a:rPr lang="en-IN" sz="2800" dirty="0"/>
              <a:t>Melting range is 63-70</a:t>
            </a:r>
            <a:r>
              <a:rPr lang="en-IN" sz="2800" dirty="0">
                <a:latin typeface="Times New Roman" panose="02020603050405020304" pitchFamily="18" charset="0"/>
                <a:cs typeface="Times New Roman" panose="02020603050405020304" pitchFamily="18" charset="0"/>
              </a:rPr>
              <a:t>°C</a:t>
            </a:r>
            <a:endParaRPr lang="en-IN" sz="2800" dirty="0"/>
          </a:p>
        </p:txBody>
      </p:sp>
      <p:pic>
        <p:nvPicPr>
          <p:cNvPr id="4" name="Picture 2" descr="C:\Users\hp\Desktop\WAXES\BeesWaxB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083768"/>
            <a:ext cx="577167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65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123" y="609600"/>
            <a:ext cx="7498080" cy="1163216"/>
          </a:xfrm>
        </p:spPr>
        <p:txBody>
          <a:bodyPr>
            <a:normAutofit fontScale="90000"/>
          </a:bodyPr>
          <a:lstStyle/>
          <a:p>
            <a:br>
              <a:rPr lang="en-US" sz="4000" dirty="0"/>
            </a:br>
            <a:r>
              <a:rPr lang="en-US" sz="4400" b="1" u="sng" dirty="0"/>
              <a:t>SPERMACETI WAX</a:t>
            </a:r>
            <a:br>
              <a:rPr lang="en-US" sz="4000" dirty="0"/>
            </a:br>
            <a:br>
              <a:rPr lang="en-US" sz="4000" dirty="0"/>
            </a:br>
            <a:endParaRPr lang="en-IN" sz="4000" b="1" u="sng" dirty="0"/>
          </a:p>
        </p:txBody>
      </p:sp>
      <p:sp>
        <p:nvSpPr>
          <p:cNvPr id="3" name="Content Placeholder 2"/>
          <p:cNvSpPr>
            <a:spLocks noGrp="1"/>
          </p:cNvSpPr>
          <p:nvPr>
            <p:ph idx="1"/>
          </p:nvPr>
        </p:nvSpPr>
        <p:spPr>
          <a:xfrm>
            <a:off x="971600" y="1916832"/>
            <a:ext cx="7527675" cy="4331568"/>
          </a:xfrm>
        </p:spPr>
        <p:txBody>
          <a:bodyPr>
            <a:normAutofit/>
          </a:bodyPr>
          <a:lstStyle/>
          <a:p>
            <a:pPr marL="82296" lvl="0" indent="0">
              <a:buNone/>
            </a:pPr>
            <a:endParaRPr lang="en-IN" sz="2800" dirty="0"/>
          </a:p>
          <a:p>
            <a:pPr lvl="0"/>
            <a:r>
              <a:rPr lang="en-IN" sz="2800" dirty="0"/>
              <a:t>Used as a coating in the manufacture of dental floss.</a:t>
            </a:r>
          </a:p>
          <a:p>
            <a:endParaRPr lang="en-IN" sz="2800" dirty="0"/>
          </a:p>
          <a:p>
            <a:endParaRPr lang="en-IN" sz="2800" dirty="0"/>
          </a:p>
        </p:txBody>
      </p:sp>
      <p:pic>
        <p:nvPicPr>
          <p:cNvPr id="4" name="object 4">
            <a:extLst>
              <a:ext uri="{FF2B5EF4-FFF2-40B4-BE49-F238E27FC236}">
                <a16:creationId xmlns:a16="http://schemas.microsoft.com/office/drawing/2014/main" id="{2CA6E22B-899B-4F1E-ABEC-46C5B97102C6}"/>
              </a:ext>
            </a:extLst>
          </p:cNvPr>
          <p:cNvPicPr/>
          <p:nvPr/>
        </p:nvPicPr>
        <p:blipFill>
          <a:blip r:embed="rId3" cstate="print"/>
          <a:stretch>
            <a:fillRect/>
          </a:stretch>
        </p:blipFill>
        <p:spPr>
          <a:xfrm>
            <a:off x="3707904" y="3593049"/>
            <a:ext cx="3416710" cy="2655351"/>
          </a:xfrm>
          <a:prstGeom prst="rect">
            <a:avLst/>
          </a:prstGeom>
        </p:spPr>
      </p:pic>
    </p:spTree>
    <p:extLst>
      <p:ext uri="{BB962C8B-B14F-4D97-AF65-F5344CB8AC3E}">
        <p14:creationId xmlns:p14="http://schemas.microsoft.com/office/powerpoint/2010/main" val="51472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124744"/>
            <a:ext cx="7920062" cy="5400600"/>
          </a:xfrm>
        </p:spPr>
        <p:txBody>
          <a:bodyPr>
            <a:normAutofit fontScale="92500" lnSpcReduction="10000"/>
          </a:bodyPr>
          <a:lstStyle/>
          <a:p>
            <a:r>
              <a:rPr lang="en-IN" sz="2800" dirty="0"/>
              <a:t>Complex organic compounds of varied chemical compositions.</a:t>
            </a:r>
          </a:p>
          <a:p>
            <a:endParaRPr lang="en-IN" sz="2800" dirty="0"/>
          </a:p>
          <a:p>
            <a:pPr marL="0" lvl="0" indent="0">
              <a:buNone/>
            </a:pPr>
            <a:r>
              <a:rPr lang="en-IN" sz="2800" dirty="0"/>
              <a:t>Synthetic waxes include:</a:t>
            </a:r>
          </a:p>
          <a:p>
            <a:pPr lvl="0"/>
            <a:r>
              <a:rPr lang="en-IN" sz="2800" dirty="0"/>
              <a:t>Polyethylene waxes</a:t>
            </a:r>
          </a:p>
          <a:p>
            <a:pPr lvl="0"/>
            <a:endParaRPr lang="en-IN" sz="2800" dirty="0"/>
          </a:p>
          <a:p>
            <a:pPr lvl="0"/>
            <a:r>
              <a:rPr lang="en-IN" sz="2800" dirty="0" err="1"/>
              <a:t>Polyoxyethylene</a:t>
            </a:r>
            <a:r>
              <a:rPr lang="en-IN" sz="2800" dirty="0"/>
              <a:t> glycol waxes</a:t>
            </a:r>
          </a:p>
          <a:p>
            <a:pPr lvl="0"/>
            <a:endParaRPr lang="en-IN" sz="2800" dirty="0"/>
          </a:p>
          <a:p>
            <a:pPr lvl="0"/>
            <a:r>
              <a:rPr lang="en-IN" sz="2800" dirty="0"/>
              <a:t>Halogenated hydrocarbon waxes</a:t>
            </a:r>
          </a:p>
          <a:p>
            <a:pPr lvl="0"/>
            <a:endParaRPr lang="en-IN" sz="2800" dirty="0"/>
          </a:p>
          <a:p>
            <a:pPr lvl="0"/>
            <a:r>
              <a:rPr lang="en-IN" sz="2800" dirty="0"/>
              <a:t>Hydrogenated waxes</a:t>
            </a:r>
          </a:p>
          <a:p>
            <a:pPr lvl="0"/>
            <a:endParaRPr lang="en-IN" sz="2800" dirty="0"/>
          </a:p>
          <a:p>
            <a:pPr lvl="0"/>
            <a:r>
              <a:rPr lang="en-IN" sz="2800" dirty="0"/>
              <a:t>Wax esters from the reaction of fatty alcohols and acids.</a:t>
            </a:r>
          </a:p>
          <a:p>
            <a:endParaRPr lang="en-IN" sz="2800" dirty="0"/>
          </a:p>
        </p:txBody>
      </p:sp>
      <p:sp>
        <p:nvSpPr>
          <p:cNvPr id="4" name="Title 1"/>
          <p:cNvSpPr txBox="1">
            <a:spLocks/>
          </p:cNvSpPr>
          <p:nvPr/>
        </p:nvSpPr>
        <p:spPr>
          <a:xfrm>
            <a:off x="857224" y="332656"/>
            <a:ext cx="7911928"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u="sng" dirty="0"/>
              <a:t>SYNTHETIC WAXES</a:t>
            </a:r>
            <a:endParaRPr lang="en-IN" sz="4000" b="1" u="sng" dirty="0"/>
          </a:p>
        </p:txBody>
      </p:sp>
    </p:spTree>
    <p:extLst>
      <p:ext uri="{BB962C8B-B14F-4D97-AF65-F5344CB8AC3E}">
        <p14:creationId xmlns:p14="http://schemas.microsoft.com/office/powerpoint/2010/main" val="382152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214338"/>
            <a:ext cx="7498080" cy="1143000"/>
          </a:xfrm>
        </p:spPr>
        <p:txBody>
          <a:bodyPr/>
          <a:lstStyle/>
          <a:p>
            <a:r>
              <a:rPr lang="en-IN" b="1" dirty="0"/>
              <a:t>CONTENTS</a:t>
            </a:r>
            <a:endParaRPr lang="en-US" b="1" dirty="0"/>
          </a:p>
        </p:txBody>
      </p:sp>
      <p:sp>
        <p:nvSpPr>
          <p:cNvPr id="3" name="Content Placeholder 2"/>
          <p:cNvSpPr>
            <a:spLocks noGrp="1"/>
          </p:cNvSpPr>
          <p:nvPr>
            <p:ph idx="1"/>
          </p:nvPr>
        </p:nvSpPr>
        <p:spPr>
          <a:xfrm>
            <a:off x="323529" y="857232"/>
            <a:ext cx="8603280" cy="6000768"/>
          </a:xfrm>
        </p:spPr>
        <p:txBody>
          <a:bodyPr>
            <a:normAutofit/>
          </a:bodyPr>
          <a:lstStyle/>
          <a:p>
            <a:pPr>
              <a:buFont typeface="Wingdings" pitchFamily="84" charset="2"/>
              <a:buChar char="§"/>
            </a:pPr>
            <a:r>
              <a:rPr lang="en-IN" altLang="en-US" sz="2800" b="1" dirty="0"/>
              <a:t>INTRODUCTION TO WAXES</a:t>
            </a:r>
          </a:p>
          <a:p>
            <a:pPr>
              <a:buFont typeface="Wingdings" pitchFamily="84" charset="2"/>
              <a:buChar char="§"/>
            </a:pPr>
            <a:r>
              <a:rPr lang="en-IN" altLang="en-US" sz="2800" b="1" dirty="0"/>
              <a:t>COMPONENTS OF WAX</a:t>
            </a:r>
          </a:p>
          <a:p>
            <a:pPr>
              <a:buFont typeface="Wingdings" pitchFamily="84" charset="2"/>
              <a:buChar char="§"/>
            </a:pPr>
            <a:r>
              <a:rPr lang="en-IN" altLang="en-US" sz="2800" b="1" dirty="0"/>
              <a:t>CLASSIFICATION</a:t>
            </a:r>
          </a:p>
          <a:p>
            <a:pPr>
              <a:buFont typeface="Wingdings" pitchFamily="84" charset="2"/>
              <a:buChar char="§"/>
            </a:pPr>
            <a:r>
              <a:rPr lang="en-IN" altLang="en-US" sz="2800" b="1" dirty="0"/>
              <a:t>CHARACTERISTIC PROPERTIES</a:t>
            </a:r>
          </a:p>
          <a:p>
            <a:pPr>
              <a:buFont typeface="Wingdings" pitchFamily="84" charset="2"/>
              <a:buChar char="§"/>
            </a:pPr>
            <a:r>
              <a:rPr lang="en-IN" altLang="en-US" sz="2800" b="1" dirty="0"/>
              <a:t>DENTAL WAXES</a:t>
            </a:r>
          </a:p>
          <a:p>
            <a:pPr>
              <a:buFont typeface="Wingdings" pitchFamily="84" charset="2"/>
              <a:buChar char="§"/>
            </a:pPr>
            <a:r>
              <a:rPr lang="en-IN" altLang="en-US" sz="2800" b="1" dirty="0"/>
              <a:t>INVESTMENT MATERIAL</a:t>
            </a:r>
          </a:p>
          <a:p>
            <a:pPr>
              <a:buFont typeface="Wingdings" pitchFamily="84" charset="2"/>
              <a:buChar char="§"/>
            </a:pPr>
            <a:r>
              <a:rPr lang="en-IN" altLang="en-US" sz="2800" b="1" dirty="0"/>
              <a:t>CLASSIFICATION</a:t>
            </a:r>
          </a:p>
          <a:p>
            <a:pPr>
              <a:buFont typeface="Wingdings" pitchFamily="84" charset="2"/>
              <a:buChar char="§"/>
            </a:pPr>
            <a:r>
              <a:rPr lang="en-IN" altLang="en-US" sz="2800" b="1" dirty="0"/>
              <a:t>GYPSUM BONDED</a:t>
            </a:r>
          </a:p>
          <a:p>
            <a:pPr>
              <a:buFont typeface="Wingdings" pitchFamily="84" charset="2"/>
              <a:buChar char="§"/>
            </a:pPr>
            <a:r>
              <a:rPr lang="en-IN" altLang="en-US" sz="2800" b="1" dirty="0"/>
              <a:t>PHOSPHATE BONDED</a:t>
            </a:r>
          </a:p>
          <a:p>
            <a:pPr>
              <a:buFont typeface="Wingdings" pitchFamily="84" charset="2"/>
              <a:buChar char="§"/>
            </a:pPr>
            <a:r>
              <a:rPr lang="en-IN" altLang="en-US" sz="2800" b="1" dirty="0"/>
              <a:t>ETHYL-SILICATE BONDED</a:t>
            </a:r>
          </a:p>
          <a:p>
            <a:pPr>
              <a:buFont typeface="Wingdings" pitchFamily="84" charset="2"/>
              <a:buChar char="§"/>
            </a:pPr>
            <a:endParaRPr lang="en-US" altLang="en-US" b="1" dirty="0"/>
          </a:p>
          <a:p>
            <a:pPr>
              <a:buFont typeface="Wingdings" pitchFamily="84" charset="2"/>
              <a:buChar char="§"/>
            </a:pPr>
            <a:endParaRPr lang="en-US" altLang="en-US" b="1" dirty="0"/>
          </a:p>
          <a:p>
            <a:pPr>
              <a:buNone/>
            </a:pPr>
            <a:endParaRPr lang="en-US" alt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7831782" cy="687610"/>
          </a:xfrm>
        </p:spPr>
        <p:txBody>
          <a:bodyPr>
            <a:normAutofit/>
          </a:bodyPr>
          <a:lstStyle/>
          <a:p>
            <a:r>
              <a:rPr lang="en-IN" sz="4000" b="1" u="sng" dirty="0"/>
              <a:t>GUMS</a:t>
            </a:r>
          </a:p>
        </p:txBody>
      </p:sp>
      <p:sp>
        <p:nvSpPr>
          <p:cNvPr id="3" name="Content Placeholder 2"/>
          <p:cNvSpPr>
            <a:spLocks noGrp="1"/>
          </p:cNvSpPr>
          <p:nvPr>
            <p:ph idx="1"/>
          </p:nvPr>
        </p:nvSpPr>
        <p:spPr>
          <a:xfrm>
            <a:off x="611560" y="1052737"/>
            <a:ext cx="7964388" cy="4752527"/>
          </a:xfrm>
        </p:spPr>
        <p:txBody>
          <a:bodyPr>
            <a:normAutofit/>
          </a:bodyPr>
          <a:lstStyle/>
          <a:p>
            <a:pPr lvl="0"/>
            <a:r>
              <a:rPr lang="en-IN" sz="2800" dirty="0"/>
              <a:t>Viscous, amorphous exudates that harden on exposure to air.</a:t>
            </a:r>
          </a:p>
          <a:p>
            <a:pPr lvl="0"/>
            <a:endParaRPr lang="en-IN" sz="2800" dirty="0"/>
          </a:p>
          <a:p>
            <a:pPr lvl="0"/>
            <a:r>
              <a:rPr lang="en-IN" sz="2800" dirty="0"/>
              <a:t>Most gums are mixtures containing large carbohydrates, when they are mixed with water, they either dissolve or form sticky, viscous liquids.</a:t>
            </a:r>
          </a:p>
          <a:p>
            <a:endParaRPr lang="en-IN" dirty="0"/>
          </a:p>
        </p:txBody>
      </p:sp>
      <p:pic>
        <p:nvPicPr>
          <p:cNvPr id="4" name="Picture 2" descr="C:\Users\Siddharth\Desktop\Acacia-Gum-.jpg">
            <a:extLst>
              <a:ext uri="{FF2B5EF4-FFF2-40B4-BE49-F238E27FC236}">
                <a16:creationId xmlns:a16="http://schemas.microsoft.com/office/drawing/2014/main" id="{D566E2AE-8933-4330-8DBC-E59FB76D21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388" y="3754209"/>
            <a:ext cx="4224060" cy="291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u="sng" dirty="0"/>
              <a:t>FATS</a:t>
            </a:r>
            <a:endParaRPr lang="en-IN" b="1" u="sng" dirty="0"/>
          </a:p>
        </p:txBody>
      </p:sp>
      <p:sp>
        <p:nvSpPr>
          <p:cNvPr id="3" name="Content Placeholder 2"/>
          <p:cNvSpPr>
            <a:spLocks noGrp="1"/>
          </p:cNvSpPr>
          <p:nvPr>
            <p:ph idx="1"/>
          </p:nvPr>
        </p:nvSpPr>
        <p:spPr>
          <a:xfrm>
            <a:off x="1071538" y="1600200"/>
            <a:ext cx="8072462" cy="5257800"/>
          </a:xfrm>
        </p:spPr>
        <p:txBody>
          <a:bodyPr>
            <a:normAutofit/>
          </a:bodyPr>
          <a:lstStyle/>
          <a:p>
            <a:pPr lvl="0"/>
            <a:r>
              <a:rPr lang="en-IN" sz="2800" dirty="0"/>
              <a:t>Composed of esters of various fatty acids with glycerol &amp; are known as </a:t>
            </a:r>
            <a:r>
              <a:rPr lang="en-IN" sz="2800" dirty="0" err="1"/>
              <a:t>glycerides</a:t>
            </a:r>
            <a:r>
              <a:rPr lang="en-IN" sz="2800" dirty="0"/>
              <a:t>, e.g. mixed glyceride of oleic, </a:t>
            </a:r>
            <a:r>
              <a:rPr lang="en-IN" sz="2800" dirty="0" err="1"/>
              <a:t>palmitic</a:t>
            </a:r>
            <a:r>
              <a:rPr lang="en-IN" sz="2800" dirty="0"/>
              <a:t> &amp; butyric acids found in butter.</a:t>
            </a:r>
          </a:p>
          <a:p>
            <a:pPr lvl="0"/>
            <a:endParaRPr lang="en-IN" sz="2800" dirty="0"/>
          </a:p>
          <a:p>
            <a:pPr lvl="0"/>
            <a:r>
              <a:rPr lang="en-IN" sz="2800" dirty="0"/>
              <a:t>Increases melting range &amp; hardness of compounded wax.</a:t>
            </a:r>
          </a:p>
          <a:p>
            <a:pPr marL="0" lvl="0" indent="0">
              <a:buNone/>
            </a:pPr>
            <a:endParaRPr lang="en-IN" sz="2800" dirty="0"/>
          </a:p>
        </p:txBody>
      </p:sp>
    </p:spTree>
    <p:extLst>
      <p:ext uri="{BB962C8B-B14F-4D97-AF65-F5344CB8AC3E}">
        <p14:creationId xmlns:p14="http://schemas.microsoft.com/office/powerpoint/2010/main" val="2646789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28600"/>
            <a:ext cx="7615262" cy="1143000"/>
          </a:xfrm>
        </p:spPr>
        <p:txBody>
          <a:bodyPr>
            <a:normAutofit/>
          </a:bodyPr>
          <a:lstStyle/>
          <a:p>
            <a:r>
              <a:rPr lang="en-IN" sz="4000" b="1" u="sng" dirty="0"/>
              <a:t>RESINS</a:t>
            </a:r>
          </a:p>
        </p:txBody>
      </p:sp>
      <p:sp>
        <p:nvSpPr>
          <p:cNvPr id="3" name="Content Placeholder 2"/>
          <p:cNvSpPr>
            <a:spLocks noGrp="1"/>
          </p:cNvSpPr>
          <p:nvPr>
            <p:ph idx="1"/>
          </p:nvPr>
        </p:nvSpPr>
        <p:spPr>
          <a:xfrm>
            <a:off x="1000100" y="1219200"/>
            <a:ext cx="8143900" cy="5638800"/>
          </a:xfrm>
        </p:spPr>
        <p:txBody>
          <a:bodyPr>
            <a:normAutofit/>
          </a:bodyPr>
          <a:lstStyle/>
          <a:p>
            <a:pPr lvl="0"/>
            <a:r>
              <a:rPr lang="en-IN" sz="2800" dirty="0"/>
              <a:t>Many species of trees &amp; other plants produce exudates of natural resins, such as dammar, rosin or sandarac. </a:t>
            </a:r>
          </a:p>
          <a:p>
            <a:pPr lvl="0"/>
            <a:endParaRPr lang="en-IN" sz="2800" dirty="0"/>
          </a:p>
          <a:p>
            <a:pPr lvl="0"/>
            <a:r>
              <a:rPr lang="en-IN" sz="2800" dirty="0"/>
              <a:t>Natural resin like dammar is compatible with most natural waxes &amp; produce harder products.</a:t>
            </a:r>
          </a:p>
          <a:p>
            <a:pPr lvl="0"/>
            <a:endParaRPr lang="en-IN" sz="2800" dirty="0"/>
          </a:p>
          <a:p>
            <a:pPr lvl="0"/>
            <a:r>
              <a:rPr lang="en-IN" sz="2800" dirty="0"/>
              <a:t>Synthetic resins, such as polyethylene resin may be added to paraffin waxes to improve their toughness, film forming characteristics, &amp; melting ranges.  </a:t>
            </a:r>
          </a:p>
        </p:txBody>
      </p:sp>
    </p:spTree>
    <p:extLst>
      <p:ext uri="{BB962C8B-B14F-4D97-AF65-F5344CB8AC3E}">
        <p14:creationId xmlns:p14="http://schemas.microsoft.com/office/powerpoint/2010/main" val="30739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2133600"/>
            <a:ext cx="8296300" cy="1446550"/>
          </a:xfrm>
          <a:prstGeom prst="rect">
            <a:avLst/>
          </a:prstGeom>
        </p:spPr>
        <p:txBody>
          <a:bodyPr wrap="square">
            <a:spAutoFit/>
          </a:bodyPr>
          <a:lstStyle/>
          <a:p>
            <a:r>
              <a:rPr lang="en-US" sz="4400" b="1" u="sng" dirty="0">
                <a:latin typeface="+mj-lt"/>
              </a:rPr>
              <a:t>CHARACTERISTIC PROPERTIES OF WAXES</a:t>
            </a:r>
            <a:endParaRPr lang="en-IN" sz="4400" b="1" u="sng" dirty="0">
              <a:latin typeface="+mj-lt"/>
            </a:endParaRPr>
          </a:p>
        </p:txBody>
      </p:sp>
    </p:spTree>
    <p:extLst>
      <p:ext uri="{BB962C8B-B14F-4D97-AF65-F5344CB8AC3E}">
        <p14:creationId xmlns:p14="http://schemas.microsoft.com/office/powerpoint/2010/main" val="3563707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4000" b="1" u="sng" dirty="0"/>
              <a:t>MELTING RANGE</a:t>
            </a:r>
            <a:endParaRPr lang="en-IN" sz="4000" b="1" u="sng" dirty="0"/>
          </a:p>
        </p:txBody>
      </p:sp>
      <p:sp>
        <p:nvSpPr>
          <p:cNvPr id="3" name="Content Placeholder 2"/>
          <p:cNvSpPr>
            <a:spLocks noGrp="1"/>
          </p:cNvSpPr>
          <p:nvPr>
            <p:ph idx="1"/>
          </p:nvPr>
        </p:nvSpPr>
        <p:spPr>
          <a:xfrm>
            <a:off x="1000100" y="838200"/>
            <a:ext cx="8143900" cy="4525963"/>
          </a:xfrm>
        </p:spPr>
        <p:txBody>
          <a:bodyPr>
            <a:normAutofit/>
          </a:bodyPr>
          <a:lstStyle/>
          <a:p>
            <a:r>
              <a:rPr lang="en-IN" sz="2800" dirty="0"/>
              <a:t>They have </a:t>
            </a:r>
            <a:r>
              <a:rPr lang="en-IN" sz="2800" u="sng" dirty="0"/>
              <a:t>melting ranges</a:t>
            </a:r>
            <a:r>
              <a:rPr lang="en-IN" sz="2800" dirty="0"/>
              <a:t> rather than </a:t>
            </a:r>
            <a:r>
              <a:rPr lang="en-IN" sz="2800" u="sng" dirty="0"/>
              <a:t>melting points.</a:t>
            </a:r>
            <a:endParaRPr lang="en-IN" sz="280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76689" y="1307887"/>
            <a:ext cx="4929198" cy="571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63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73" y="0"/>
            <a:ext cx="8229600" cy="1143000"/>
          </a:xfrm>
        </p:spPr>
        <p:txBody>
          <a:bodyPr>
            <a:normAutofit/>
          </a:bodyPr>
          <a:lstStyle/>
          <a:p>
            <a:r>
              <a:rPr lang="en-US" sz="4000" b="1" u="sng" dirty="0"/>
              <a:t>THERMAL EXPANSION</a:t>
            </a:r>
            <a:endParaRPr lang="en-IN" sz="4000" b="1" u="sng" dirty="0"/>
          </a:p>
        </p:txBody>
      </p:sp>
      <p:sp>
        <p:nvSpPr>
          <p:cNvPr id="3" name="Content Placeholder 2"/>
          <p:cNvSpPr>
            <a:spLocks noGrp="1"/>
          </p:cNvSpPr>
          <p:nvPr>
            <p:ph idx="1"/>
          </p:nvPr>
        </p:nvSpPr>
        <p:spPr>
          <a:xfrm>
            <a:off x="1071538" y="1214422"/>
            <a:ext cx="7929618" cy="5429288"/>
          </a:xfrm>
        </p:spPr>
        <p:txBody>
          <a:bodyPr>
            <a:normAutofit/>
          </a:bodyPr>
          <a:lstStyle/>
          <a:p>
            <a:r>
              <a:rPr lang="en-IN" sz="2800" dirty="0"/>
              <a:t>Waxes expand when subjected to a rise in temperature. </a:t>
            </a:r>
          </a:p>
          <a:p>
            <a:endParaRPr lang="en-IN" sz="2800" dirty="0"/>
          </a:p>
          <a:p>
            <a:pPr lvl="0"/>
            <a:r>
              <a:rPr lang="en-IN" sz="2800" dirty="0"/>
              <a:t>Inlay wax thermally expands and contracts more per degree of temperature change than any other dental material.</a:t>
            </a:r>
          </a:p>
          <a:p>
            <a:pPr lvl="0"/>
            <a:endParaRPr lang="en-IN" sz="2800" dirty="0"/>
          </a:p>
          <a:p>
            <a:pPr lvl="0"/>
            <a:r>
              <a:rPr lang="en-IN" sz="2800" dirty="0"/>
              <a:t>Mineral waxes generally have higher coefficient of linear thermal expansion than plant waxes.</a:t>
            </a:r>
          </a:p>
        </p:txBody>
      </p:sp>
    </p:spTree>
    <p:extLst>
      <p:ext uri="{BB962C8B-B14F-4D97-AF65-F5344CB8AC3E}">
        <p14:creationId xmlns:p14="http://schemas.microsoft.com/office/powerpoint/2010/main" val="57362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4000" b="1" u="sng" dirty="0"/>
              <a:t>MECHANICAL PROPERTIES</a:t>
            </a:r>
            <a:endParaRPr lang="en-IN" sz="4000" b="1" u="sng" dirty="0"/>
          </a:p>
        </p:txBody>
      </p:sp>
      <p:sp>
        <p:nvSpPr>
          <p:cNvPr id="3" name="Content Placeholder 2"/>
          <p:cNvSpPr>
            <a:spLocks noGrp="1"/>
          </p:cNvSpPr>
          <p:nvPr>
            <p:ph idx="1"/>
          </p:nvPr>
        </p:nvSpPr>
        <p:spPr>
          <a:xfrm>
            <a:off x="1071538" y="1268760"/>
            <a:ext cx="8072462" cy="5589240"/>
          </a:xfrm>
        </p:spPr>
        <p:txBody>
          <a:bodyPr>
            <a:normAutofit/>
          </a:bodyPr>
          <a:lstStyle/>
          <a:p>
            <a:r>
              <a:rPr lang="en-IN" sz="2800" dirty="0"/>
              <a:t>The elastic modulus, proportional limit &amp; compressive strength of waxes are low.</a:t>
            </a:r>
          </a:p>
          <a:p>
            <a:pPr lvl="0"/>
            <a:endParaRPr lang="en-US" sz="2800" dirty="0"/>
          </a:p>
          <a:p>
            <a:pPr lvl="0"/>
            <a:r>
              <a:rPr lang="en-US" sz="2800" dirty="0"/>
              <a:t>Elastic modulus of;</a:t>
            </a:r>
          </a:p>
          <a:p>
            <a:pPr lvl="1"/>
            <a:r>
              <a:rPr lang="en-US" sz="2800" dirty="0"/>
              <a:t>Carnauba wax ↓ from 1790 to 760 </a:t>
            </a:r>
            <a:r>
              <a:rPr lang="en-US" sz="2800" dirty="0" err="1"/>
              <a:t>MPa</a:t>
            </a:r>
            <a:r>
              <a:rPr lang="en-US" sz="2800" dirty="0"/>
              <a:t> from 23</a:t>
            </a:r>
            <a:r>
              <a:rPr lang="en-US" sz="2800" baseline="30000" dirty="0"/>
              <a:t>0 </a:t>
            </a:r>
            <a:r>
              <a:rPr lang="en-US" sz="2800" dirty="0"/>
              <a:t>to 37˚C</a:t>
            </a:r>
          </a:p>
          <a:p>
            <a:pPr lvl="1"/>
            <a:r>
              <a:rPr lang="en-US" sz="2800" dirty="0"/>
              <a:t>Paraffin wax ↓ from 310 to 28 </a:t>
            </a:r>
            <a:r>
              <a:rPr lang="en-US" sz="2800" dirty="0" err="1"/>
              <a:t>MPa</a:t>
            </a:r>
            <a:r>
              <a:rPr lang="en-US" sz="2800" dirty="0"/>
              <a:t> from 23</a:t>
            </a:r>
            <a:r>
              <a:rPr lang="en-US" sz="2800" baseline="30000" dirty="0"/>
              <a:t>0</a:t>
            </a:r>
            <a:r>
              <a:rPr lang="en-US" sz="2800" dirty="0"/>
              <a:t> to 30˚C</a:t>
            </a:r>
          </a:p>
          <a:p>
            <a:pPr lvl="1"/>
            <a:r>
              <a:rPr lang="en-US" sz="2800" dirty="0"/>
              <a:t>Inlay wax(25% carnauba + 75% paraffin) ↓ from 760 to 48 </a:t>
            </a:r>
            <a:r>
              <a:rPr lang="en-US" sz="2800" dirty="0" err="1"/>
              <a:t>MPa</a:t>
            </a:r>
            <a:r>
              <a:rPr lang="en-US" sz="2800" dirty="0"/>
              <a:t> btw 23</a:t>
            </a:r>
            <a:r>
              <a:rPr lang="en-US" sz="2800" baseline="30000" dirty="0"/>
              <a:t>0</a:t>
            </a:r>
            <a:r>
              <a:rPr lang="en-US" sz="2800" dirty="0"/>
              <a:t> and 40˚C.</a:t>
            </a:r>
            <a:endParaRPr lang="en-IN" sz="2800" dirty="0"/>
          </a:p>
        </p:txBody>
      </p:sp>
    </p:spTree>
    <p:extLst>
      <p:ext uri="{BB962C8B-B14F-4D97-AF65-F5344CB8AC3E}">
        <p14:creationId xmlns:p14="http://schemas.microsoft.com/office/powerpoint/2010/main" val="266711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7586658" cy="1143000"/>
          </a:xfrm>
        </p:spPr>
        <p:txBody>
          <a:bodyPr>
            <a:normAutofit/>
          </a:bodyPr>
          <a:lstStyle/>
          <a:p>
            <a:r>
              <a:rPr lang="en-US" sz="4000" b="1" u="sng" dirty="0"/>
              <a:t>FLOW</a:t>
            </a:r>
            <a:endParaRPr lang="en-IN" sz="4000" b="1" u="sng" dirty="0"/>
          </a:p>
        </p:txBody>
      </p:sp>
      <p:sp>
        <p:nvSpPr>
          <p:cNvPr id="3" name="Content Placeholder 2"/>
          <p:cNvSpPr>
            <a:spLocks noGrp="1"/>
          </p:cNvSpPr>
          <p:nvPr>
            <p:ph idx="1"/>
          </p:nvPr>
        </p:nvSpPr>
        <p:spPr>
          <a:xfrm>
            <a:off x="928662" y="1066800"/>
            <a:ext cx="8215338" cy="5791200"/>
          </a:xfrm>
        </p:spPr>
        <p:txBody>
          <a:bodyPr>
            <a:normAutofit/>
          </a:bodyPr>
          <a:lstStyle/>
          <a:p>
            <a:r>
              <a:rPr lang="en-IN" sz="2800" dirty="0"/>
              <a:t>Results from the slippage of molecules over each other.</a:t>
            </a:r>
          </a:p>
          <a:p>
            <a:endParaRPr lang="en-IN" sz="2800" dirty="0"/>
          </a:p>
          <a:p>
            <a:pPr lvl="0"/>
            <a:r>
              <a:rPr lang="en-IN" sz="2800" dirty="0"/>
              <a:t>Dependent on the temperature of wax, the force bringing about the deformation, &amp; the time the force is applied.</a:t>
            </a:r>
          </a:p>
          <a:p>
            <a:pPr lvl="0"/>
            <a:endParaRPr lang="en-IN" sz="2800" dirty="0"/>
          </a:p>
          <a:p>
            <a:pPr lvl="0"/>
            <a:r>
              <a:rPr lang="en-IN" sz="2800" dirty="0"/>
              <a:t>Increases at the melting point.</a:t>
            </a:r>
          </a:p>
          <a:p>
            <a:pPr lvl="0"/>
            <a:endParaRPr lang="en-IN" sz="2800" dirty="0"/>
          </a:p>
          <a:p>
            <a:pPr lvl="0"/>
            <a:r>
              <a:rPr lang="en-IN" sz="2800" dirty="0"/>
              <a:t>Although a high % of flow at a given temperature may be required for a specific wax, it may be extremely deleterious at a temperature a few degrees lower. This is specially true for the direct inlay wax.</a:t>
            </a:r>
          </a:p>
          <a:p>
            <a:endParaRPr lang="en-IN" sz="2800" dirty="0"/>
          </a:p>
        </p:txBody>
      </p:sp>
    </p:spTree>
    <p:extLst>
      <p:ext uri="{BB962C8B-B14F-4D97-AF65-F5344CB8AC3E}">
        <p14:creationId xmlns:p14="http://schemas.microsoft.com/office/powerpoint/2010/main" val="130069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897347-5183-4640-A41B-26320D42E80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0094" y="549275"/>
            <a:ext cx="7484149" cy="5832475"/>
          </a:xfrm>
        </p:spPr>
      </p:pic>
    </p:spTree>
    <p:extLst>
      <p:ext uri="{BB962C8B-B14F-4D97-AF65-F5344CB8AC3E}">
        <p14:creationId xmlns:p14="http://schemas.microsoft.com/office/powerpoint/2010/main" val="487420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7729534" cy="1143000"/>
          </a:xfrm>
        </p:spPr>
        <p:txBody>
          <a:bodyPr>
            <a:normAutofit/>
          </a:bodyPr>
          <a:lstStyle/>
          <a:p>
            <a:r>
              <a:rPr lang="en-US" sz="4000" b="1" u="sng" dirty="0"/>
              <a:t>RESIDUAL STRESS</a:t>
            </a:r>
            <a:endParaRPr lang="en-IN" sz="4000" b="1" u="sng" dirty="0"/>
          </a:p>
        </p:txBody>
      </p:sp>
      <p:sp>
        <p:nvSpPr>
          <p:cNvPr id="3" name="Content Placeholder 2"/>
          <p:cNvSpPr>
            <a:spLocks noGrp="1"/>
          </p:cNvSpPr>
          <p:nvPr>
            <p:ph idx="1"/>
          </p:nvPr>
        </p:nvSpPr>
        <p:spPr>
          <a:xfrm>
            <a:off x="1000100" y="1143000"/>
            <a:ext cx="8143900" cy="5715000"/>
          </a:xfrm>
        </p:spPr>
        <p:txBody>
          <a:bodyPr>
            <a:noAutofit/>
          </a:bodyPr>
          <a:lstStyle/>
          <a:p>
            <a:r>
              <a:rPr lang="en-IN" sz="2800" dirty="0"/>
              <a:t>Regardless of the method used to prepare a wax pattern, residual stress exists in the completed pattern.</a:t>
            </a:r>
          </a:p>
          <a:p>
            <a:pPr marL="0" lvl="0" indent="0">
              <a:buNone/>
            </a:pPr>
            <a:endParaRPr lang="en-IN" sz="2800" dirty="0"/>
          </a:p>
          <a:p>
            <a:pPr lvl="0"/>
            <a:r>
              <a:rPr lang="en-IN" sz="2800" dirty="0"/>
              <a:t>When a specimen is held under compression during cooling, the atoms and molecules are forced closed together. After the specimen is cooled to room temperature and the load is removed, the motion of molecules is restricted.</a:t>
            </a:r>
          </a:p>
          <a:p>
            <a:pPr lvl="0">
              <a:buNone/>
            </a:pPr>
            <a:r>
              <a:rPr lang="en-IN" sz="2800" dirty="0"/>
              <a:t>   This restriction results in residual stress. </a:t>
            </a:r>
          </a:p>
        </p:txBody>
      </p:sp>
    </p:spTree>
    <p:extLst>
      <p:ext uri="{BB962C8B-B14F-4D97-AF65-F5344CB8AC3E}">
        <p14:creationId xmlns:p14="http://schemas.microsoft.com/office/powerpoint/2010/main" val="121149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142852"/>
            <a:ext cx="8229600" cy="1143000"/>
          </a:xfrm>
        </p:spPr>
        <p:txBody>
          <a:bodyPr/>
          <a:lstStyle/>
          <a:p>
            <a:pPr algn="l" eaLnBrk="1" hangingPunct="1"/>
            <a:r>
              <a:rPr lang="en-US" altLang="en-US" sz="4000" b="1" u="sng" dirty="0"/>
              <a:t>Introduction</a:t>
            </a:r>
          </a:p>
        </p:txBody>
      </p:sp>
      <p:sp>
        <p:nvSpPr>
          <p:cNvPr id="10243" name="Rectangle 3"/>
          <p:cNvSpPr>
            <a:spLocks noGrp="1" noChangeArrowheads="1"/>
          </p:cNvSpPr>
          <p:nvPr>
            <p:ph idx="1"/>
          </p:nvPr>
        </p:nvSpPr>
        <p:spPr>
          <a:xfrm>
            <a:off x="914400" y="1142984"/>
            <a:ext cx="8229600" cy="5257800"/>
          </a:xfrm>
        </p:spPr>
        <p:txBody>
          <a:bodyPr>
            <a:normAutofit/>
          </a:bodyPr>
          <a:lstStyle/>
          <a:p>
            <a:pPr eaLnBrk="1" hangingPunct="1">
              <a:lnSpc>
                <a:spcPct val="150000"/>
              </a:lnSpc>
              <a:buFont typeface="Wingdings" pitchFamily="84" charset="2"/>
              <a:buNone/>
            </a:pPr>
            <a:r>
              <a:rPr lang="en-US" altLang="en-US" sz="2800" dirty="0">
                <a:latin typeface="Times New Roman" pitchFamily="18" charset="0"/>
                <a:cs typeface="Times New Roman" pitchFamily="18" charset="0"/>
              </a:rPr>
              <a:t>  Dental waxes can be defined as a thermoplastic molding material that is solid at room temperature and when subjected to moderate temperature become a low viscosity liquid. </a:t>
            </a:r>
          </a:p>
          <a:p>
            <a:pPr eaLnBrk="1" hangingPunct="1">
              <a:lnSpc>
                <a:spcPct val="150000"/>
              </a:lnSpc>
              <a:buFont typeface="Wingdings" pitchFamily="84" charset="2"/>
              <a:buNone/>
            </a:pPr>
            <a:r>
              <a:rPr lang="en-US" altLang="en-US" sz="2800" dirty="0">
                <a:latin typeface="Times New Roman" pitchFamily="18" charset="0"/>
                <a:cs typeface="Times New Roman" pitchFamily="18" charset="0"/>
              </a:rPr>
              <a:t> They are esters of fatty acid, alcohol or hydrocarbons.</a:t>
            </a:r>
          </a:p>
        </p:txBody>
      </p:sp>
    </p:spTree>
    <p:extLst>
      <p:ext uri="{BB962C8B-B14F-4D97-AF65-F5344CB8AC3E}">
        <p14:creationId xmlns:p14="http://schemas.microsoft.com/office/powerpoint/2010/main" val="2245830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7658096" cy="1143000"/>
          </a:xfrm>
        </p:spPr>
        <p:txBody>
          <a:bodyPr>
            <a:normAutofit/>
          </a:bodyPr>
          <a:lstStyle/>
          <a:p>
            <a:r>
              <a:rPr lang="en-US" sz="4000" b="1" u="sng" dirty="0"/>
              <a:t>DUCTILITY</a:t>
            </a:r>
            <a:endParaRPr lang="en-IN" sz="4000" b="1" u="sng" dirty="0"/>
          </a:p>
        </p:txBody>
      </p:sp>
      <p:sp>
        <p:nvSpPr>
          <p:cNvPr id="3" name="Content Placeholder 2"/>
          <p:cNvSpPr>
            <a:spLocks noGrp="1"/>
          </p:cNvSpPr>
          <p:nvPr>
            <p:ph idx="1"/>
          </p:nvPr>
        </p:nvSpPr>
        <p:spPr>
          <a:xfrm>
            <a:off x="1000100" y="1000108"/>
            <a:ext cx="8143900" cy="5643602"/>
          </a:xfrm>
        </p:spPr>
        <p:txBody>
          <a:bodyPr>
            <a:normAutofit/>
          </a:bodyPr>
          <a:lstStyle/>
          <a:p>
            <a:r>
              <a:rPr lang="en-IN" sz="2800" dirty="0"/>
              <a:t>Ductility increases as the temperature is increased.</a:t>
            </a:r>
          </a:p>
          <a:p>
            <a:endParaRPr lang="en-IN" sz="2800" dirty="0"/>
          </a:p>
          <a:p>
            <a:r>
              <a:rPr lang="en-IN" sz="2800" dirty="0"/>
              <a:t>Influenced by the distribution of the melting temperatures of  the component waxes.</a:t>
            </a:r>
          </a:p>
          <a:p>
            <a:pPr lvl="0"/>
            <a:endParaRPr lang="en-IN" sz="2800" dirty="0"/>
          </a:p>
          <a:p>
            <a:pPr lvl="0"/>
            <a:r>
              <a:rPr lang="en-IN" sz="2800" dirty="0"/>
              <a:t>Waxes with low melting temperature have a greater ductility at any given temperature than those with higher melting temperature.</a:t>
            </a:r>
          </a:p>
          <a:p>
            <a:pPr lvl="0"/>
            <a:endParaRPr lang="en-IN" sz="2800" dirty="0"/>
          </a:p>
          <a:p>
            <a:pPr lvl="0"/>
            <a:endParaRPr lang="en-IN" sz="2800" dirty="0"/>
          </a:p>
          <a:p>
            <a:pPr lvl="0"/>
            <a:endParaRPr lang="en-IN" sz="2800" dirty="0"/>
          </a:p>
          <a:p>
            <a:pPr lvl="0"/>
            <a:endParaRPr lang="en-IN" sz="2800" dirty="0"/>
          </a:p>
          <a:p>
            <a:pPr lvl="0"/>
            <a:endParaRPr lang="en-IN" sz="2800" dirty="0"/>
          </a:p>
          <a:p>
            <a:pPr lvl="0"/>
            <a:endParaRPr lang="en-IN" sz="2800" dirty="0"/>
          </a:p>
          <a:p>
            <a:pPr lvl="0"/>
            <a:endParaRPr lang="en-IN" sz="2800" dirty="0"/>
          </a:p>
          <a:p>
            <a:pPr lvl="0"/>
            <a:endParaRPr lang="en-IN" sz="2800" dirty="0"/>
          </a:p>
          <a:p>
            <a:pPr lvl="0"/>
            <a:endParaRPr lang="en-IN" sz="2800" dirty="0"/>
          </a:p>
          <a:p>
            <a:pPr lvl="0"/>
            <a:endParaRPr lang="en-IN" sz="2800" dirty="0"/>
          </a:p>
          <a:p>
            <a:pPr lvl="0"/>
            <a:endParaRPr lang="en-IN" sz="2800" dirty="0"/>
          </a:p>
          <a:p>
            <a:pPr lvl="0"/>
            <a:endParaRPr lang="en-IN" sz="2800" dirty="0"/>
          </a:p>
          <a:p>
            <a:pPr lvl="0"/>
            <a:endParaRPr lang="en-IN" sz="2800" dirty="0"/>
          </a:p>
          <a:p>
            <a:pPr marL="0" lvl="0" indent="0">
              <a:buNone/>
            </a:pPr>
            <a:endParaRPr lang="en-IN" sz="2800" dirty="0"/>
          </a:p>
        </p:txBody>
      </p:sp>
    </p:spTree>
    <p:extLst>
      <p:ext uri="{BB962C8B-B14F-4D97-AF65-F5344CB8AC3E}">
        <p14:creationId xmlns:p14="http://schemas.microsoft.com/office/powerpoint/2010/main" val="336104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1981200"/>
            <a:ext cx="7691462" cy="2439144"/>
          </a:xfrm>
        </p:spPr>
        <p:txBody>
          <a:bodyPr>
            <a:noAutofit/>
          </a:bodyPr>
          <a:lstStyle/>
          <a:p>
            <a:r>
              <a:rPr lang="en-US" sz="6000" b="1" u="sng" dirty="0"/>
              <a:t>DENTAL WAXES</a:t>
            </a:r>
            <a:endParaRPr lang="en-IN" sz="6000" b="1" u="sng" dirty="0"/>
          </a:p>
        </p:txBody>
      </p:sp>
    </p:spTree>
    <p:extLst>
      <p:ext uri="{BB962C8B-B14F-4D97-AF65-F5344CB8AC3E}">
        <p14:creationId xmlns:p14="http://schemas.microsoft.com/office/powerpoint/2010/main" val="1363190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4278" y="413886"/>
            <a:ext cx="7052786" cy="563616"/>
          </a:xfrm>
          <a:prstGeom prst="rect">
            <a:avLst/>
          </a:prstGeom>
        </p:spPr>
        <p:txBody>
          <a:bodyPr vert="horz" wrap="square" lIns="0" tIns="9525" rIns="0" bIns="0" rtlCol="0" anchor="ctr">
            <a:spAutoFit/>
          </a:bodyPr>
          <a:lstStyle/>
          <a:p>
            <a:pPr marL="9525">
              <a:spcBef>
                <a:spcPts val="75"/>
              </a:spcBef>
            </a:pPr>
            <a:r>
              <a:rPr sz="4000" b="1" u="sng" spc="-30" dirty="0"/>
              <a:t>CLASSIFICATION</a:t>
            </a:r>
            <a:r>
              <a:rPr sz="4000" b="1" u="sng" spc="34" dirty="0"/>
              <a:t> </a:t>
            </a:r>
            <a:r>
              <a:rPr sz="4000" b="1" u="sng" dirty="0"/>
              <a:t>OF</a:t>
            </a:r>
            <a:r>
              <a:rPr sz="4000" b="1" u="sng" spc="-4" dirty="0"/>
              <a:t> </a:t>
            </a:r>
            <a:r>
              <a:rPr sz="4000" b="1" u="sng" spc="-60" dirty="0"/>
              <a:t>DENTAL</a:t>
            </a:r>
            <a:r>
              <a:rPr sz="4000" b="1" u="sng" spc="-127" dirty="0"/>
              <a:t> </a:t>
            </a:r>
            <a:r>
              <a:rPr sz="4000" b="1" u="sng" spc="-64" dirty="0"/>
              <a:t>WAXES</a:t>
            </a:r>
            <a:endParaRPr sz="4000" b="1" u="sng" dirty="0"/>
          </a:p>
        </p:txBody>
      </p:sp>
      <p:pic>
        <p:nvPicPr>
          <p:cNvPr id="3" name="object 3"/>
          <p:cNvPicPr/>
          <p:nvPr/>
        </p:nvPicPr>
        <p:blipFill>
          <a:blip r:embed="rId2" cstate="print"/>
          <a:stretch>
            <a:fillRect/>
          </a:stretch>
        </p:blipFill>
        <p:spPr>
          <a:xfrm>
            <a:off x="1242005" y="1016653"/>
            <a:ext cx="7218427" cy="3259855"/>
          </a:xfrm>
          <a:prstGeom prst="rect">
            <a:avLst/>
          </a:prstGeom>
        </p:spPr>
      </p:pic>
      <p:sp>
        <p:nvSpPr>
          <p:cNvPr id="5" name="object 5"/>
          <p:cNvSpPr txBox="1"/>
          <p:nvPr/>
        </p:nvSpPr>
        <p:spPr>
          <a:xfrm>
            <a:off x="3999119" y="4221088"/>
            <a:ext cx="1653001" cy="932948"/>
          </a:xfrm>
          <a:prstGeom prst="rect">
            <a:avLst/>
          </a:prstGeom>
          <a:ln>
            <a:solidFill>
              <a:schemeClr val="tx1"/>
            </a:solidFill>
          </a:ln>
        </p:spPr>
        <p:txBody>
          <a:bodyPr vert="horz" wrap="square" lIns="0" tIns="9525" rIns="0" bIns="0" rtlCol="0">
            <a:spAutoFit/>
          </a:bodyPr>
          <a:lstStyle/>
          <a:p>
            <a:pPr marL="123825" indent="-114776">
              <a:spcBef>
                <a:spcPts val="75"/>
              </a:spcBef>
              <a:buChar char="-"/>
              <a:tabLst>
                <a:tab pos="124301" algn="l"/>
              </a:tabLst>
            </a:pPr>
            <a:r>
              <a:rPr sz="2000" spc="-4" dirty="0">
                <a:latin typeface="Trebuchet MS"/>
                <a:cs typeface="Trebuchet MS"/>
              </a:rPr>
              <a:t>BOXING</a:t>
            </a:r>
            <a:r>
              <a:rPr sz="2000" spc="-79" dirty="0">
                <a:latin typeface="Trebuchet MS"/>
                <a:cs typeface="Trebuchet MS"/>
              </a:rPr>
              <a:t> </a:t>
            </a:r>
            <a:r>
              <a:rPr sz="2000" spc="-41" dirty="0">
                <a:latin typeface="Trebuchet MS"/>
                <a:cs typeface="Trebuchet MS"/>
              </a:rPr>
              <a:t>WAX</a:t>
            </a:r>
            <a:endParaRPr sz="2000" dirty="0">
              <a:latin typeface="Trebuchet MS"/>
              <a:cs typeface="Trebuchet MS"/>
            </a:endParaRPr>
          </a:p>
          <a:p>
            <a:pPr marL="123825" indent="-114776">
              <a:buChar char="-"/>
              <a:tabLst>
                <a:tab pos="124301" algn="l"/>
              </a:tabLst>
            </a:pPr>
            <a:r>
              <a:rPr sz="2000" spc="-4" dirty="0">
                <a:latin typeface="Trebuchet MS"/>
                <a:cs typeface="Trebuchet MS"/>
              </a:rPr>
              <a:t>UTILITY</a:t>
            </a:r>
            <a:r>
              <a:rPr sz="2000" spc="-94" dirty="0">
                <a:latin typeface="Trebuchet MS"/>
                <a:cs typeface="Trebuchet MS"/>
              </a:rPr>
              <a:t> </a:t>
            </a:r>
            <a:r>
              <a:rPr sz="2000" spc="-41" dirty="0">
                <a:latin typeface="Trebuchet MS"/>
                <a:cs typeface="Trebuchet MS"/>
              </a:rPr>
              <a:t>WAX</a:t>
            </a:r>
            <a:endParaRPr sz="2000" dirty="0">
              <a:latin typeface="Trebuchet MS"/>
              <a:cs typeface="Trebuchet MS"/>
            </a:endParaRPr>
          </a:p>
          <a:p>
            <a:pPr marL="123825" indent="-114776">
              <a:buChar char="-"/>
              <a:tabLst>
                <a:tab pos="124301" algn="l"/>
              </a:tabLst>
            </a:pPr>
            <a:r>
              <a:rPr sz="2000" spc="-4" dirty="0">
                <a:latin typeface="Trebuchet MS"/>
                <a:cs typeface="Trebuchet MS"/>
              </a:rPr>
              <a:t>STICKY</a:t>
            </a:r>
            <a:r>
              <a:rPr sz="2000" spc="-83" dirty="0">
                <a:latin typeface="Trebuchet MS"/>
                <a:cs typeface="Trebuchet MS"/>
              </a:rPr>
              <a:t> </a:t>
            </a:r>
            <a:r>
              <a:rPr sz="2000" spc="-45" dirty="0">
                <a:latin typeface="Trebuchet MS"/>
                <a:cs typeface="Trebuchet MS"/>
              </a:rPr>
              <a:t>WAX</a:t>
            </a:r>
            <a:endParaRPr sz="2000" dirty="0">
              <a:latin typeface="Trebuchet MS"/>
              <a:cs typeface="Trebuchet MS"/>
            </a:endParaRPr>
          </a:p>
        </p:txBody>
      </p:sp>
      <p:sp>
        <p:nvSpPr>
          <p:cNvPr id="6" name="object 6"/>
          <p:cNvSpPr txBox="1"/>
          <p:nvPr/>
        </p:nvSpPr>
        <p:spPr>
          <a:xfrm>
            <a:off x="6300192" y="4276508"/>
            <a:ext cx="2407920" cy="1240724"/>
          </a:xfrm>
          <a:prstGeom prst="rect">
            <a:avLst/>
          </a:prstGeom>
          <a:ln>
            <a:solidFill>
              <a:schemeClr val="tx1"/>
            </a:solidFill>
          </a:ln>
        </p:spPr>
        <p:txBody>
          <a:bodyPr vert="horz" wrap="square" lIns="0" tIns="9525" rIns="0" bIns="0" rtlCol="0">
            <a:spAutoFit/>
          </a:bodyPr>
          <a:lstStyle/>
          <a:p>
            <a:pPr marL="123825" indent="-114300">
              <a:spcBef>
                <a:spcPts val="75"/>
              </a:spcBef>
              <a:buChar char="-"/>
              <a:tabLst>
                <a:tab pos="123825" algn="l"/>
              </a:tabLst>
            </a:pPr>
            <a:r>
              <a:rPr sz="2000" spc="-4" dirty="0">
                <a:latin typeface="Trebuchet MS"/>
                <a:cs typeface="Trebuchet MS"/>
              </a:rPr>
              <a:t>CORRECTIVE</a:t>
            </a:r>
            <a:r>
              <a:rPr sz="2000" spc="-26" dirty="0">
                <a:latin typeface="Trebuchet MS"/>
                <a:cs typeface="Trebuchet MS"/>
              </a:rPr>
              <a:t> </a:t>
            </a:r>
            <a:r>
              <a:rPr sz="2000" spc="-4" dirty="0">
                <a:latin typeface="Trebuchet MS"/>
                <a:cs typeface="Trebuchet MS"/>
              </a:rPr>
              <a:t>IMPRESSION</a:t>
            </a:r>
            <a:r>
              <a:rPr sz="2000" spc="-34" dirty="0">
                <a:latin typeface="Trebuchet MS"/>
                <a:cs typeface="Trebuchet MS"/>
              </a:rPr>
              <a:t> </a:t>
            </a:r>
            <a:r>
              <a:rPr sz="2000" spc="-41" dirty="0">
                <a:latin typeface="Trebuchet MS"/>
                <a:cs typeface="Trebuchet MS"/>
              </a:rPr>
              <a:t>WAX</a:t>
            </a:r>
            <a:endParaRPr sz="2000" dirty="0">
              <a:latin typeface="Trebuchet MS"/>
              <a:cs typeface="Trebuchet MS"/>
            </a:endParaRPr>
          </a:p>
          <a:p>
            <a:pPr marL="123825" indent="-114300">
              <a:buChar char="-"/>
              <a:tabLst>
                <a:tab pos="123825" algn="l"/>
              </a:tabLst>
            </a:pPr>
            <a:r>
              <a:rPr sz="2000" dirty="0">
                <a:latin typeface="Trebuchet MS"/>
                <a:cs typeface="Trebuchet MS"/>
              </a:rPr>
              <a:t>BITE</a:t>
            </a:r>
            <a:r>
              <a:rPr sz="2000" spc="-26" dirty="0">
                <a:latin typeface="Trebuchet MS"/>
                <a:cs typeface="Trebuchet MS"/>
              </a:rPr>
              <a:t> </a:t>
            </a:r>
            <a:r>
              <a:rPr sz="2000" spc="-15" dirty="0">
                <a:latin typeface="Trebuchet MS"/>
                <a:cs typeface="Trebuchet MS"/>
              </a:rPr>
              <a:t>REGISTRATION</a:t>
            </a:r>
            <a:r>
              <a:rPr sz="2000" spc="-4" dirty="0">
                <a:latin typeface="Trebuchet MS"/>
                <a:cs typeface="Trebuchet MS"/>
              </a:rPr>
              <a:t> </a:t>
            </a:r>
            <a:r>
              <a:rPr sz="2000" spc="-41" dirty="0">
                <a:latin typeface="Trebuchet MS"/>
                <a:cs typeface="Trebuchet MS"/>
              </a:rPr>
              <a:t>WAX</a:t>
            </a:r>
            <a:endParaRPr sz="2000" dirty="0">
              <a:latin typeface="Trebuchet MS"/>
              <a:cs typeface="Trebuchet MS"/>
            </a:endParaRPr>
          </a:p>
        </p:txBody>
      </p:sp>
      <p:sp>
        <p:nvSpPr>
          <p:cNvPr id="4" name="Rectangle 3">
            <a:extLst>
              <a:ext uri="{FF2B5EF4-FFF2-40B4-BE49-F238E27FC236}">
                <a16:creationId xmlns:a16="http://schemas.microsoft.com/office/drawing/2014/main" id="{775F5F62-C094-460C-B3B8-3622DF1AFAB7}"/>
              </a:ext>
            </a:extLst>
          </p:cNvPr>
          <p:cNvSpPr/>
          <p:nvPr/>
        </p:nvSpPr>
        <p:spPr>
          <a:xfrm>
            <a:off x="1331640" y="3861048"/>
            <a:ext cx="2198141" cy="190065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INLAY WAX</a:t>
            </a:r>
          </a:p>
          <a:p>
            <a:pPr algn="ctr"/>
            <a:r>
              <a:rPr lang="en-US" sz="2400" dirty="0"/>
              <a:t>CASTING WAX</a:t>
            </a:r>
          </a:p>
          <a:p>
            <a:pPr algn="ctr"/>
            <a:r>
              <a:rPr lang="en-US" sz="2400" dirty="0"/>
              <a:t>BASEPLATE </a:t>
            </a:r>
            <a:endParaRPr lang="en-IN"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1640" y="548680"/>
            <a:ext cx="3806181" cy="625652"/>
          </a:xfrm>
          <a:prstGeom prst="rect">
            <a:avLst/>
          </a:prstGeom>
        </p:spPr>
        <p:txBody>
          <a:bodyPr vert="horz" wrap="square" lIns="0" tIns="10001" rIns="0" bIns="0" rtlCol="0" anchor="ctr">
            <a:spAutoFit/>
          </a:bodyPr>
          <a:lstStyle/>
          <a:p>
            <a:pPr marL="9525">
              <a:spcBef>
                <a:spcPts val="79"/>
              </a:spcBef>
            </a:pPr>
            <a:r>
              <a:rPr sz="4000" b="1" u="sng" spc="-4" dirty="0"/>
              <a:t>Cla</a:t>
            </a:r>
            <a:r>
              <a:rPr sz="4000" b="1" u="sng" dirty="0"/>
              <a:t>ss</a:t>
            </a:r>
            <a:r>
              <a:rPr sz="4000" b="1" u="sng" spc="4" dirty="0"/>
              <a:t>i</a:t>
            </a:r>
            <a:r>
              <a:rPr sz="4000" b="1" u="sng" dirty="0"/>
              <a:t>f</a:t>
            </a:r>
            <a:r>
              <a:rPr sz="4000" b="1" u="sng" spc="4" dirty="0"/>
              <a:t>i</a:t>
            </a:r>
            <a:r>
              <a:rPr sz="4000" b="1" u="sng" spc="-4" dirty="0"/>
              <a:t>c</a:t>
            </a:r>
            <a:r>
              <a:rPr sz="4000" b="1" u="sng" spc="4" dirty="0"/>
              <a:t>a</a:t>
            </a:r>
            <a:r>
              <a:rPr sz="4000" b="1" u="sng" spc="-4" dirty="0"/>
              <a:t>t</a:t>
            </a:r>
            <a:r>
              <a:rPr sz="4000" b="1" u="sng" spc="-8" dirty="0"/>
              <a:t>i</a:t>
            </a:r>
            <a:r>
              <a:rPr sz="4000" b="1" u="sng" dirty="0"/>
              <a:t>on</a:t>
            </a:r>
          </a:p>
        </p:txBody>
      </p:sp>
      <p:sp>
        <p:nvSpPr>
          <p:cNvPr id="3" name="object 3"/>
          <p:cNvSpPr txBox="1"/>
          <p:nvPr/>
        </p:nvSpPr>
        <p:spPr>
          <a:xfrm>
            <a:off x="1378105" y="2717254"/>
            <a:ext cx="1249679" cy="286617"/>
          </a:xfrm>
          <a:prstGeom prst="rect">
            <a:avLst/>
          </a:prstGeom>
        </p:spPr>
        <p:txBody>
          <a:bodyPr vert="horz" wrap="square" lIns="0" tIns="9525" rIns="0" bIns="0" rtlCol="0">
            <a:spAutoFit/>
          </a:bodyPr>
          <a:lstStyle/>
          <a:p>
            <a:pPr marL="9525">
              <a:spcBef>
                <a:spcPts val="75"/>
              </a:spcBef>
            </a:pPr>
            <a:r>
              <a:rPr spc="-15" dirty="0">
                <a:latin typeface="Trebuchet MS"/>
                <a:cs typeface="Trebuchet MS"/>
              </a:rPr>
              <a:t>Pattern</a:t>
            </a:r>
            <a:r>
              <a:rPr spc="-56" dirty="0">
                <a:latin typeface="Trebuchet MS"/>
                <a:cs typeface="Trebuchet MS"/>
              </a:rPr>
              <a:t> </a:t>
            </a:r>
            <a:r>
              <a:rPr spc="-4" dirty="0">
                <a:latin typeface="Trebuchet MS"/>
                <a:cs typeface="Trebuchet MS"/>
              </a:rPr>
              <a:t>wax</a:t>
            </a:r>
            <a:endParaRPr dirty="0">
              <a:latin typeface="Trebuchet MS"/>
              <a:cs typeface="Trebuchet MS"/>
            </a:endParaRPr>
          </a:p>
        </p:txBody>
      </p:sp>
      <p:sp>
        <p:nvSpPr>
          <p:cNvPr id="4" name="object 4"/>
          <p:cNvSpPr txBox="1"/>
          <p:nvPr/>
        </p:nvSpPr>
        <p:spPr>
          <a:xfrm>
            <a:off x="3813418" y="2717254"/>
            <a:ext cx="1550670" cy="286617"/>
          </a:xfrm>
          <a:prstGeom prst="rect">
            <a:avLst/>
          </a:prstGeom>
        </p:spPr>
        <p:txBody>
          <a:bodyPr vert="horz" wrap="square" lIns="0" tIns="9525" rIns="0" bIns="0" rtlCol="0">
            <a:spAutoFit/>
          </a:bodyPr>
          <a:lstStyle/>
          <a:p>
            <a:pPr marL="9525">
              <a:spcBef>
                <a:spcPts val="75"/>
              </a:spcBef>
            </a:pPr>
            <a:r>
              <a:rPr spc="-11" dirty="0">
                <a:latin typeface="Trebuchet MS"/>
                <a:cs typeface="Trebuchet MS"/>
              </a:rPr>
              <a:t>Processing</a:t>
            </a:r>
            <a:r>
              <a:rPr spc="-38" dirty="0">
                <a:latin typeface="Trebuchet MS"/>
                <a:cs typeface="Trebuchet MS"/>
              </a:rPr>
              <a:t> </a:t>
            </a:r>
            <a:r>
              <a:rPr spc="-4" dirty="0">
                <a:latin typeface="Trebuchet MS"/>
                <a:cs typeface="Trebuchet MS"/>
              </a:rPr>
              <a:t>wax</a:t>
            </a:r>
            <a:endParaRPr dirty="0">
              <a:latin typeface="Trebuchet MS"/>
              <a:cs typeface="Trebuchet MS"/>
            </a:endParaRPr>
          </a:p>
        </p:txBody>
      </p:sp>
      <p:sp>
        <p:nvSpPr>
          <p:cNvPr id="5" name="object 5"/>
          <p:cNvSpPr txBox="1"/>
          <p:nvPr/>
        </p:nvSpPr>
        <p:spPr>
          <a:xfrm>
            <a:off x="6806191" y="2703872"/>
            <a:ext cx="2590345" cy="286617"/>
          </a:xfrm>
          <a:prstGeom prst="rect">
            <a:avLst/>
          </a:prstGeom>
        </p:spPr>
        <p:txBody>
          <a:bodyPr vert="horz" wrap="square" lIns="0" tIns="9525" rIns="0" bIns="0" rtlCol="0">
            <a:spAutoFit/>
          </a:bodyPr>
          <a:lstStyle/>
          <a:p>
            <a:pPr marL="9525">
              <a:spcBef>
                <a:spcPts val="75"/>
              </a:spcBef>
            </a:pPr>
            <a:r>
              <a:rPr spc="-4" dirty="0">
                <a:latin typeface="Trebuchet MS"/>
                <a:cs typeface="Trebuchet MS"/>
              </a:rPr>
              <a:t>Impression</a:t>
            </a:r>
            <a:r>
              <a:rPr spc="-49" dirty="0">
                <a:latin typeface="Trebuchet MS"/>
                <a:cs typeface="Trebuchet MS"/>
              </a:rPr>
              <a:t> </a:t>
            </a:r>
            <a:r>
              <a:rPr spc="-4" dirty="0">
                <a:latin typeface="Trebuchet MS"/>
                <a:cs typeface="Trebuchet MS"/>
              </a:rPr>
              <a:t>wax</a:t>
            </a:r>
            <a:endParaRPr dirty="0">
              <a:latin typeface="Trebuchet MS"/>
              <a:cs typeface="Trebuchet MS"/>
            </a:endParaRPr>
          </a:p>
        </p:txBody>
      </p:sp>
      <p:pic>
        <p:nvPicPr>
          <p:cNvPr id="6" name="object 6"/>
          <p:cNvPicPr/>
          <p:nvPr/>
        </p:nvPicPr>
        <p:blipFill>
          <a:blip r:embed="rId2" cstate="print"/>
          <a:stretch>
            <a:fillRect/>
          </a:stretch>
        </p:blipFill>
        <p:spPr>
          <a:xfrm>
            <a:off x="1131586" y="3124391"/>
            <a:ext cx="2288286" cy="2185416"/>
          </a:xfrm>
          <a:prstGeom prst="rect">
            <a:avLst/>
          </a:prstGeom>
        </p:spPr>
      </p:pic>
      <p:pic>
        <p:nvPicPr>
          <p:cNvPr id="8" name="object 8"/>
          <p:cNvPicPr/>
          <p:nvPr/>
        </p:nvPicPr>
        <p:blipFill>
          <a:blip r:embed="rId3" cstate="print"/>
          <a:stretch>
            <a:fillRect/>
          </a:stretch>
        </p:blipFill>
        <p:spPr>
          <a:xfrm>
            <a:off x="6734494" y="3123820"/>
            <a:ext cx="2302002" cy="2185415"/>
          </a:xfrm>
          <a:prstGeom prst="rect">
            <a:avLst/>
          </a:prstGeom>
        </p:spPr>
      </p:pic>
      <p:sp>
        <p:nvSpPr>
          <p:cNvPr id="9" name="object 9"/>
          <p:cNvSpPr txBox="1"/>
          <p:nvPr/>
        </p:nvSpPr>
        <p:spPr>
          <a:xfrm>
            <a:off x="6209919" y="3123819"/>
            <a:ext cx="2302193" cy="176491"/>
          </a:xfrm>
          <a:prstGeom prst="rect">
            <a:avLst/>
          </a:prstGeom>
          <a:ln w="12192">
            <a:solidFill>
              <a:srgbClr val="FFFFFF"/>
            </a:solidFill>
          </a:ln>
        </p:spPr>
        <p:txBody>
          <a:bodyPr vert="horz" wrap="square" lIns="0" tIns="14764" rIns="0" bIns="0" rtlCol="0">
            <a:spAutoFit/>
          </a:bodyPr>
          <a:lstStyle/>
          <a:p>
            <a:pPr marL="68580">
              <a:spcBef>
                <a:spcPts val="116"/>
              </a:spcBef>
            </a:pPr>
            <a:r>
              <a:rPr sz="1050" dirty="0">
                <a:solidFill>
                  <a:srgbClr val="FFFFFF"/>
                </a:solidFill>
                <a:latin typeface="Trebuchet MS"/>
                <a:cs typeface="Trebuchet MS"/>
              </a:rPr>
              <a:t>.</a:t>
            </a:r>
            <a:endParaRPr sz="1050">
              <a:latin typeface="Trebuchet MS"/>
              <a:cs typeface="Trebuchet MS"/>
            </a:endParaRPr>
          </a:p>
        </p:txBody>
      </p:sp>
      <p:pic>
        <p:nvPicPr>
          <p:cNvPr id="10" name="object 10"/>
          <p:cNvPicPr/>
          <p:nvPr/>
        </p:nvPicPr>
        <p:blipFill>
          <a:blip r:embed="rId4" cstate="print"/>
          <a:stretch>
            <a:fillRect/>
          </a:stretch>
        </p:blipFill>
        <p:spPr>
          <a:xfrm>
            <a:off x="3735300" y="3123820"/>
            <a:ext cx="2636900" cy="2185415"/>
          </a:xfrm>
          <a:prstGeom prst="rect">
            <a:avLst/>
          </a:prstGeom>
        </p:spPr>
      </p:pic>
      <p:sp>
        <p:nvSpPr>
          <p:cNvPr id="11" name="object 11"/>
          <p:cNvSpPr txBox="1"/>
          <p:nvPr/>
        </p:nvSpPr>
        <p:spPr>
          <a:xfrm>
            <a:off x="3018472" y="3128963"/>
            <a:ext cx="68580" cy="171681"/>
          </a:xfrm>
          <a:prstGeom prst="rect">
            <a:avLst/>
          </a:prstGeom>
        </p:spPr>
        <p:txBody>
          <a:bodyPr vert="horz" wrap="square" lIns="0" tIns="10001" rIns="0" bIns="0" rtlCol="0">
            <a:spAutoFit/>
          </a:bodyPr>
          <a:lstStyle/>
          <a:p>
            <a:pPr marL="9525">
              <a:spcBef>
                <a:spcPts val="79"/>
              </a:spcBef>
            </a:pPr>
            <a:r>
              <a:rPr sz="1050" dirty="0">
                <a:solidFill>
                  <a:srgbClr val="FFFFFF"/>
                </a:solidFill>
                <a:latin typeface="Trebuchet MS"/>
                <a:cs typeface="Trebuchet MS"/>
              </a:rPr>
              <a:t>.</a:t>
            </a:r>
            <a:endParaRPr sz="1050">
              <a:latin typeface="Trebuchet MS"/>
              <a:cs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675417" y="4265443"/>
            <a:ext cx="3968591" cy="2187893"/>
            <a:chOff x="673608" y="3631691"/>
            <a:chExt cx="5291455" cy="2917190"/>
          </a:xfrm>
        </p:grpSpPr>
        <p:pic>
          <p:nvPicPr>
            <p:cNvPr id="6" name="object 6"/>
            <p:cNvPicPr/>
            <p:nvPr/>
          </p:nvPicPr>
          <p:blipFill>
            <a:blip r:embed="rId2" cstate="print"/>
            <a:stretch>
              <a:fillRect/>
            </a:stretch>
          </p:blipFill>
          <p:spPr>
            <a:xfrm>
              <a:off x="679704" y="3637787"/>
              <a:ext cx="5279136" cy="2904744"/>
            </a:xfrm>
            <a:prstGeom prst="rect">
              <a:avLst/>
            </a:prstGeom>
          </p:spPr>
        </p:pic>
        <p:sp>
          <p:nvSpPr>
            <p:cNvPr id="7" name="object 7"/>
            <p:cNvSpPr/>
            <p:nvPr/>
          </p:nvSpPr>
          <p:spPr>
            <a:xfrm>
              <a:off x="679704" y="3637787"/>
              <a:ext cx="5279390" cy="2905125"/>
            </a:xfrm>
            <a:custGeom>
              <a:avLst/>
              <a:gdLst/>
              <a:ahLst/>
              <a:cxnLst/>
              <a:rect l="l" t="t" r="r" b="b"/>
              <a:pathLst>
                <a:path w="5279390" h="2905125">
                  <a:moveTo>
                    <a:pt x="0" y="2904744"/>
                  </a:moveTo>
                  <a:lnTo>
                    <a:pt x="5279136" y="2904744"/>
                  </a:lnTo>
                  <a:lnTo>
                    <a:pt x="5279136" y="0"/>
                  </a:lnTo>
                  <a:lnTo>
                    <a:pt x="0" y="0"/>
                  </a:lnTo>
                  <a:lnTo>
                    <a:pt x="0" y="2904744"/>
                  </a:lnTo>
                  <a:close/>
                </a:path>
              </a:pathLst>
            </a:custGeom>
            <a:ln w="12192">
              <a:solidFill>
                <a:srgbClr val="439E68"/>
              </a:solidFill>
            </a:ln>
          </p:spPr>
          <p:txBody>
            <a:bodyPr wrap="square" lIns="0" tIns="0" rIns="0" bIns="0" rtlCol="0"/>
            <a:lstStyle/>
            <a:p>
              <a:endParaRPr sz="1350"/>
            </a:p>
          </p:txBody>
        </p:sp>
      </p:grpSp>
      <p:sp>
        <p:nvSpPr>
          <p:cNvPr id="8" name="object 8"/>
          <p:cNvSpPr txBox="1"/>
          <p:nvPr/>
        </p:nvSpPr>
        <p:spPr>
          <a:xfrm>
            <a:off x="1259632" y="188640"/>
            <a:ext cx="3456384" cy="625171"/>
          </a:xfrm>
          <a:prstGeom prst="rect">
            <a:avLst/>
          </a:prstGeom>
        </p:spPr>
        <p:txBody>
          <a:bodyPr vert="horz" wrap="square" lIns="0" tIns="9525" rIns="0" bIns="0" rtlCol="0">
            <a:spAutoFit/>
          </a:bodyPr>
          <a:lstStyle/>
          <a:p>
            <a:pPr marL="9049">
              <a:spcBef>
                <a:spcPts val="75"/>
              </a:spcBef>
              <a:tabLst>
                <a:tab pos="181451" algn="l"/>
              </a:tabLst>
            </a:pPr>
            <a:r>
              <a:rPr sz="4000" b="1" u="sng" spc="-4" dirty="0">
                <a:latin typeface="Trebuchet MS"/>
                <a:cs typeface="Trebuchet MS"/>
              </a:rPr>
              <a:t>CLINICAL</a:t>
            </a:r>
            <a:r>
              <a:rPr sz="4000" b="1" u="sng" spc="-131" dirty="0">
                <a:latin typeface="Trebuchet MS"/>
                <a:cs typeface="Trebuchet MS"/>
              </a:rPr>
              <a:t> </a:t>
            </a:r>
            <a:r>
              <a:rPr sz="4000" b="1" u="sng" spc="-4" dirty="0">
                <a:latin typeface="Trebuchet MS"/>
                <a:cs typeface="Trebuchet MS"/>
              </a:rPr>
              <a:t>USE</a:t>
            </a:r>
            <a:endParaRPr sz="4000" b="1" u="sng" dirty="0">
              <a:latin typeface="Trebuchet MS"/>
              <a:cs typeface="Trebuchet MS"/>
            </a:endParaRPr>
          </a:p>
        </p:txBody>
      </p:sp>
      <p:sp>
        <p:nvSpPr>
          <p:cNvPr id="9" name="object 9"/>
          <p:cNvSpPr txBox="1"/>
          <p:nvPr/>
        </p:nvSpPr>
        <p:spPr>
          <a:xfrm>
            <a:off x="1259632" y="1340768"/>
            <a:ext cx="2189511" cy="2855590"/>
          </a:xfrm>
          <a:prstGeom prst="rect">
            <a:avLst/>
          </a:prstGeom>
        </p:spPr>
        <p:txBody>
          <a:bodyPr vert="horz" wrap="square" lIns="0" tIns="77153" rIns="0" bIns="0" rtlCol="0">
            <a:spAutoFit/>
          </a:bodyPr>
          <a:lstStyle/>
          <a:p>
            <a:pPr marL="180499" indent="-171450">
              <a:spcBef>
                <a:spcPts val="608"/>
              </a:spcBef>
              <a:buFont typeface="Arial MT"/>
              <a:buChar char="•"/>
              <a:tabLst>
                <a:tab pos="180975" algn="l"/>
              </a:tabLst>
            </a:pPr>
            <a:r>
              <a:rPr sz="2400" dirty="0">
                <a:latin typeface="Trebuchet MS"/>
                <a:cs typeface="Trebuchet MS"/>
              </a:rPr>
              <a:t>BITE</a:t>
            </a:r>
            <a:r>
              <a:rPr sz="2400" spc="-38" dirty="0">
                <a:latin typeface="Trebuchet MS"/>
                <a:cs typeface="Trebuchet MS"/>
              </a:rPr>
              <a:t> </a:t>
            </a:r>
            <a:r>
              <a:rPr sz="2400" spc="-19" dirty="0">
                <a:latin typeface="Trebuchet MS"/>
                <a:cs typeface="Trebuchet MS"/>
              </a:rPr>
              <a:t>REGISTRATION</a:t>
            </a:r>
            <a:endParaRPr sz="2400" dirty="0">
              <a:latin typeface="Trebuchet MS"/>
              <a:cs typeface="Trebuchet MS"/>
            </a:endParaRPr>
          </a:p>
          <a:p>
            <a:pPr marL="180499" indent="-171450">
              <a:spcBef>
                <a:spcPts val="533"/>
              </a:spcBef>
              <a:buFont typeface="Arial MT"/>
              <a:buChar char="•"/>
              <a:tabLst>
                <a:tab pos="180975" algn="l"/>
              </a:tabLst>
            </a:pPr>
            <a:r>
              <a:rPr sz="2400" dirty="0">
                <a:latin typeface="Trebuchet MS"/>
                <a:cs typeface="Trebuchet MS"/>
              </a:rPr>
              <a:t>DISCLOSING</a:t>
            </a:r>
            <a:r>
              <a:rPr sz="2400" spc="-60" dirty="0">
                <a:latin typeface="Trebuchet MS"/>
                <a:cs typeface="Trebuchet MS"/>
              </a:rPr>
              <a:t> </a:t>
            </a:r>
            <a:r>
              <a:rPr sz="2400" spc="-56" dirty="0">
                <a:latin typeface="Trebuchet MS"/>
                <a:cs typeface="Trebuchet MS"/>
              </a:rPr>
              <a:t>WAX</a:t>
            </a:r>
            <a:endParaRPr sz="2400" dirty="0">
              <a:latin typeface="Trebuchet MS"/>
              <a:cs typeface="Trebuchet MS"/>
            </a:endParaRPr>
          </a:p>
          <a:p>
            <a:pPr marL="180499" indent="-171450">
              <a:spcBef>
                <a:spcPts val="540"/>
              </a:spcBef>
              <a:buFont typeface="Arial MT"/>
              <a:buChar char="•"/>
              <a:tabLst>
                <a:tab pos="180975" algn="l"/>
              </a:tabLst>
            </a:pPr>
            <a:r>
              <a:rPr sz="2400" spc="-4" dirty="0">
                <a:latin typeface="Trebuchet MS"/>
                <a:cs typeface="Trebuchet MS"/>
              </a:rPr>
              <a:t>UTILITY</a:t>
            </a:r>
            <a:r>
              <a:rPr sz="2400" spc="-83" dirty="0">
                <a:latin typeface="Trebuchet MS"/>
                <a:cs typeface="Trebuchet MS"/>
              </a:rPr>
              <a:t> </a:t>
            </a:r>
            <a:r>
              <a:rPr sz="2400" spc="-56" dirty="0">
                <a:latin typeface="Trebuchet MS"/>
                <a:cs typeface="Trebuchet MS"/>
              </a:rPr>
              <a:t>WAX</a:t>
            </a:r>
            <a:endParaRPr sz="2400" dirty="0">
              <a:latin typeface="Trebuchet MS"/>
              <a:cs typeface="Trebuchet MS"/>
            </a:endParaRPr>
          </a:p>
          <a:p>
            <a:pPr marL="180499" indent="-171450">
              <a:spcBef>
                <a:spcPts val="533"/>
              </a:spcBef>
              <a:buFont typeface="Arial MT"/>
              <a:buChar char="•"/>
              <a:tabLst>
                <a:tab pos="180975" algn="l"/>
              </a:tabLst>
            </a:pPr>
            <a:r>
              <a:rPr sz="2400" dirty="0">
                <a:latin typeface="Trebuchet MS"/>
                <a:cs typeface="Trebuchet MS"/>
              </a:rPr>
              <a:t>TYPE</a:t>
            </a:r>
            <a:r>
              <a:rPr sz="2400" spc="-19" dirty="0">
                <a:latin typeface="Trebuchet MS"/>
                <a:cs typeface="Trebuchet MS"/>
              </a:rPr>
              <a:t> </a:t>
            </a:r>
            <a:r>
              <a:rPr sz="2400" dirty="0">
                <a:latin typeface="Trebuchet MS"/>
                <a:cs typeface="Trebuchet MS"/>
              </a:rPr>
              <a:t>1</a:t>
            </a:r>
            <a:r>
              <a:rPr sz="2400" spc="-15" dirty="0">
                <a:latin typeface="Trebuchet MS"/>
                <a:cs typeface="Trebuchet MS"/>
              </a:rPr>
              <a:t> </a:t>
            </a:r>
            <a:r>
              <a:rPr sz="2400" spc="-41" dirty="0">
                <a:latin typeface="Trebuchet MS"/>
                <a:cs typeface="Trebuchet MS"/>
              </a:rPr>
              <a:t>INLAY</a:t>
            </a:r>
            <a:r>
              <a:rPr sz="2400" spc="-56" dirty="0">
                <a:latin typeface="Trebuchet MS"/>
                <a:cs typeface="Trebuchet MS"/>
              </a:rPr>
              <a:t> WAX</a:t>
            </a:r>
            <a:endParaRPr sz="2400" dirty="0">
              <a:latin typeface="Trebuchet MS"/>
              <a:cs typeface="Trebuchet MS"/>
            </a:endParaRPr>
          </a:p>
        </p:txBody>
      </p:sp>
      <p:sp>
        <p:nvSpPr>
          <p:cNvPr id="10" name="object 10"/>
          <p:cNvSpPr txBox="1"/>
          <p:nvPr/>
        </p:nvSpPr>
        <p:spPr>
          <a:xfrm>
            <a:off x="6359599" y="332656"/>
            <a:ext cx="2028825" cy="625171"/>
          </a:xfrm>
          <a:prstGeom prst="rect">
            <a:avLst/>
          </a:prstGeom>
        </p:spPr>
        <p:txBody>
          <a:bodyPr vert="horz" wrap="square" lIns="0" tIns="9525" rIns="0" bIns="0" rtlCol="0">
            <a:spAutoFit/>
          </a:bodyPr>
          <a:lstStyle/>
          <a:p>
            <a:pPr marL="9525">
              <a:spcBef>
                <a:spcPts val="75"/>
              </a:spcBef>
              <a:tabLst>
                <a:tab pos="180975" algn="l"/>
              </a:tabLst>
            </a:pPr>
            <a:r>
              <a:rPr sz="4000" b="1" u="sng" spc="-4" dirty="0">
                <a:latin typeface="Trebuchet MS"/>
                <a:cs typeface="Trebuchet MS"/>
              </a:rPr>
              <a:t>LAB</a:t>
            </a:r>
            <a:r>
              <a:rPr sz="4000" b="1" u="sng" spc="-64" dirty="0">
                <a:latin typeface="Trebuchet MS"/>
                <a:cs typeface="Trebuchet MS"/>
              </a:rPr>
              <a:t> </a:t>
            </a:r>
            <a:r>
              <a:rPr sz="4000" b="1" u="sng" dirty="0">
                <a:latin typeface="Trebuchet MS"/>
                <a:cs typeface="Trebuchet MS"/>
              </a:rPr>
              <a:t>USE</a:t>
            </a:r>
          </a:p>
        </p:txBody>
      </p:sp>
      <p:sp>
        <p:nvSpPr>
          <p:cNvPr id="11" name="object 11"/>
          <p:cNvSpPr txBox="1"/>
          <p:nvPr/>
        </p:nvSpPr>
        <p:spPr>
          <a:xfrm>
            <a:off x="6359599" y="1844824"/>
            <a:ext cx="2028825" cy="2116445"/>
          </a:xfrm>
          <a:prstGeom prst="rect">
            <a:avLst/>
          </a:prstGeom>
        </p:spPr>
        <p:txBody>
          <a:bodyPr vert="horz" wrap="square" lIns="0" tIns="76676" rIns="0" bIns="0" rtlCol="0">
            <a:spAutoFit/>
          </a:bodyPr>
          <a:lstStyle/>
          <a:p>
            <a:pPr marL="180975" indent="-171450">
              <a:spcBef>
                <a:spcPts val="604"/>
              </a:spcBef>
              <a:buFont typeface="Arial MT"/>
              <a:buChar char="•"/>
              <a:tabLst>
                <a:tab pos="180975" algn="l"/>
              </a:tabLst>
            </a:pPr>
            <a:r>
              <a:rPr sz="2400" dirty="0">
                <a:latin typeface="Trebuchet MS"/>
                <a:cs typeface="Trebuchet MS"/>
              </a:rPr>
              <a:t>BOXING</a:t>
            </a:r>
            <a:r>
              <a:rPr sz="2400" spc="-34" dirty="0">
                <a:latin typeface="Trebuchet MS"/>
                <a:cs typeface="Trebuchet MS"/>
              </a:rPr>
              <a:t> </a:t>
            </a:r>
            <a:r>
              <a:rPr sz="2400" spc="-56" dirty="0">
                <a:latin typeface="Trebuchet MS"/>
                <a:cs typeface="Trebuchet MS"/>
              </a:rPr>
              <a:t>WAX</a:t>
            </a:r>
            <a:endParaRPr sz="2400" dirty="0">
              <a:latin typeface="Trebuchet MS"/>
              <a:cs typeface="Trebuchet MS"/>
            </a:endParaRPr>
          </a:p>
          <a:p>
            <a:pPr marL="180975" indent="-171450">
              <a:spcBef>
                <a:spcPts val="533"/>
              </a:spcBef>
              <a:buFont typeface="Arial MT"/>
              <a:buChar char="•"/>
              <a:tabLst>
                <a:tab pos="180975" algn="l"/>
              </a:tabLst>
            </a:pPr>
            <a:r>
              <a:rPr sz="2400" dirty="0">
                <a:latin typeface="Trebuchet MS"/>
                <a:cs typeface="Trebuchet MS"/>
              </a:rPr>
              <a:t>STICKY</a:t>
            </a:r>
            <a:r>
              <a:rPr sz="2400" spc="-75" dirty="0">
                <a:latin typeface="Trebuchet MS"/>
                <a:cs typeface="Trebuchet MS"/>
              </a:rPr>
              <a:t> </a:t>
            </a:r>
            <a:r>
              <a:rPr sz="2400" spc="-56" dirty="0">
                <a:latin typeface="Trebuchet MS"/>
                <a:cs typeface="Trebuchet MS"/>
              </a:rPr>
              <a:t>WAX</a:t>
            </a:r>
            <a:endParaRPr sz="2400" dirty="0">
              <a:latin typeface="Trebuchet MS"/>
              <a:cs typeface="Trebuchet MS"/>
            </a:endParaRPr>
          </a:p>
          <a:p>
            <a:pPr marL="180975" indent="-171450">
              <a:spcBef>
                <a:spcPts val="540"/>
              </a:spcBef>
              <a:buFont typeface="Arial MT"/>
              <a:buChar char="•"/>
              <a:tabLst>
                <a:tab pos="180975" algn="l"/>
              </a:tabLst>
            </a:pPr>
            <a:r>
              <a:rPr sz="2400" dirty="0">
                <a:latin typeface="Trebuchet MS"/>
                <a:cs typeface="Trebuchet MS"/>
              </a:rPr>
              <a:t>BEADING</a:t>
            </a:r>
            <a:r>
              <a:rPr sz="2400" spc="-38" dirty="0">
                <a:latin typeface="Trebuchet MS"/>
                <a:cs typeface="Trebuchet MS"/>
              </a:rPr>
              <a:t> </a:t>
            </a:r>
            <a:r>
              <a:rPr sz="2400" spc="-56" dirty="0">
                <a:latin typeface="Trebuchet MS"/>
                <a:cs typeface="Trebuchet MS"/>
              </a:rPr>
              <a:t>WAX</a:t>
            </a:r>
            <a:endParaRPr sz="2400" dirty="0">
              <a:latin typeface="Trebuchet MS"/>
              <a:cs typeface="Trebuchet MS"/>
            </a:endParaRPr>
          </a:p>
          <a:p>
            <a:pPr marL="180975" indent="-171450">
              <a:spcBef>
                <a:spcPts val="529"/>
              </a:spcBef>
              <a:buFont typeface="Arial MT"/>
              <a:buChar char="•"/>
              <a:tabLst>
                <a:tab pos="180975" algn="l"/>
              </a:tabLst>
            </a:pPr>
            <a:r>
              <a:rPr sz="2400" dirty="0">
                <a:latin typeface="Trebuchet MS"/>
                <a:cs typeface="Trebuchet MS"/>
              </a:rPr>
              <a:t>TYPE</a:t>
            </a:r>
            <a:r>
              <a:rPr sz="2400" spc="-26" dirty="0">
                <a:latin typeface="Trebuchet MS"/>
                <a:cs typeface="Trebuchet MS"/>
              </a:rPr>
              <a:t> </a:t>
            </a:r>
            <a:r>
              <a:rPr sz="2400" dirty="0">
                <a:latin typeface="Trebuchet MS"/>
                <a:cs typeface="Trebuchet MS"/>
              </a:rPr>
              <a:t>2</a:t>
            </a:r>
            <a:r>
              <a:rPr sz="2400" spc="-11" dirty="0">
                <a:latin typeface="Trebuchet MS"/>
                <a:cs typeface="Trebuchet MS"/>
              </a:rPr>
              <a:t> </a:t>
            </a:r>
            <a:r>
              <a:rPr sz="2400" spc="-41" dirty="0">
                <a:latin typeface="Trebuchet MS"/>
                <a:cs typeface="Trebuchet MS"/>
              </a:rPr>
              <a:t>INLAY</a:t>
            </a:r>
            <a:r>
              <a:rPr sz="2400" spc="-56" dirty="0">
                <a:latin typeface="Trebuchet MS"/>
                <a:cs typeface="Trebuchet MS"/>
              </a:rPr>
              <a:t> </a:t>
            </a:r>
            <a:r>
              <a:rPr sz="2400" spc="-60" dirty="0">
                <a:latin typeface="Trebuchet MS"/>
                <a:cs typeface="Trebuchet MS"/>
              </a:rPr>
              <a:t>WAX</a:t>
            </a:r>
            <a:endParaRPr sz="2400" dirty="0">
              <a:latin typeface="Trebuchet MS"/>
              <a:cs typeface="Trebuchet MS"/>
            </a:endParaRPr>
          </a:p>
        </p:txBody>
      </p:sp>
      <p:pic>
        <p:nvPicPr>
          <p:cNvPr id="12" name="object 12"/>
          <p:cNvPicPr/>
          <p:nvPr/>
        </p:nvPicPr>
        <p:blipFill>
          <a:blip r:embed="rId3" cstate="print"/>
          <a:stretch>
            <a:fillRect/>
          </a:stretch>
        </p:blipFill>
        <p:spPr>
          <a:xfrm>
            <a:off x="5144583" y="4195912"/>
            <a:ext cx="3747897" cy="218541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68" y="327285"/>
            <a:ext cx="5234920" cy="563135"/>
          </a:xfrm>
          <a:prstGeom prst="rect">
            <a:avLst/>
          </a:prstGeom>
        </p:spPr>
        <p:txBody>
          <a:bodyPr vert="horz" wrap="square" lIns="0" tIns="9049" rIns="0" bIns="0" rtlCol="0" anchor="ctr">
            <a:spAutoFit/>
          </a:bodyPr>
          <a:lstStyle/>
          <a:p>
            <a:pPr marL="9525">
              <a:spcBef>
                <a:spcPts val="71"/>
              </a:spcBef>
            </a:pPr>
            <a:r>
              <a:rPr sz="4000" b="1" spc="-4" dirty="0"/>
              <a:t>A.</a:t>
            </a:r>
            <a:r>
              <a:rPr sz="4000" b="1" spc="-38" dirty="0"/>
              <a:t> </a:t>
            </a:r>
            <a:r>
              <a:rPr sz="4000" b="1" u="sng" spc="-64" dirty="0"/>
              <a:t>INLAY</a:t>
            </a:r>
            <a:r>
              <a:rPr sz="4000" b="1" u="sng" spc="-86" dirty="0"/>
              <a:t> </a:t>
            </a:r>
            <a:r>
              <a:rPr sz="4000" b="1" u="sng" spc="-90" dirty="0"/>
              <a:t>WAX</a:t>
            </a:r>
            <a:endParaRPr sz="4000" b="1" u="sng" dirty="0"/>
          </a:p>
        </p:txBody>
      </p:sp>
      <p:sp>
        <p:nvSpPr>
          <p:cNvPr id="3" name="object 3"/>
          <p:cNvSpPr txBox="1">
            <a:spLocks noGrp="1"/>
          </p:cNvSpPr>
          <p:nvPr>
            <p:ph idx="1"/>
          </p:nvPr>
        </p:nvSpPr>
        <p:spPr>
          <a:xfrm>
            <a:off x="129168" y="1514282"/>
            <a:ext cx="8885664" cy="4399558"/>
          </a:xfrm>
          <a:prstGeom prst="rect">
            <a:avLst/>
          </a:prstGeom>
        </p:spPr>
        <p:txBody>
          <a:bodyPr vert="horz" wrap="square" lIns="0" tIns="50483" rIns="0" bIns="0" rtlCol="0">
            <a:spAutoFit/>
          </a:bodyPr>
          <a:lstStyle/>
          <a:p>
            <a:pPr marL="249555" indent="-240506">
              <a:spcBef>
                <a:spcPts val="398"/>
              </a:spcBef>
              <a:buFont typeface="Arial MT"/>
              <a:buChar char="•"/>
              <a:tabLst>
                <a:tab pos="249555" algn="l"/>
                <a:tab pos="250031" algn="l"/>
                <a:tab pos="3075622" algn="l"/>
              </a:tabLst>
            </a:pPr>
            <a:r>
              <a:rPr sz="2800" spc="-4" dirty="0">
                <a:latin typeface="Times New Roman" panose="02020603050405020304" pitchFamily="18" charset="0"/>
                <a:cs typeface="Times New Roman" panose="02020603050405020304" pitchFamily="18" charset="0"/>
              </a:rPr>
              <a:t>Used</a:t>
            </a:r>
            <a:r>
              <a:rPr sz="2800" spc="11"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to</a:t>
            </a:r>
            <a:r>
              <a:rPr sz="2800"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make</a:t>
            </a:r>
            <a:r>
              <a:rPr sz="2800" spc="4"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patterns</a:t>
            </a:r>
            <a:r>
              <a:rPr sz="2800" spc="11"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fo</a:t>
            </a:r>
            <a:r>
              <a:rPr lang="en-US" sz="2800" dirty="0">
                <a:latin typeface="Times New Roman" panose="02020603050405020304" pitchFamily="18" charset="0"/>
                <a:cs typeface="Times New Roman" panose="02020603050405020304" pitchFamily="18" charset="0"/>
              </a:rPr>
              <a:t>r </a:t>
            </a:r>
            <a:r>
              <a:rPr sz="2800" spc="-4" dirty="0">
                <a:latin typeface="Times New Roman" panose="02020603050405020304" pitchFamily="18" charset="0"/>
                <a:cs typeface="Times New Roman" panose="02020603050405020304" pitchFamily="18" charset="0"/>
              </a:rPr>
              <a:t>Inlays, crowns</a:t>
            </a:r>
            <a:r>
              <a:rPr sz="2800" spc="4"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&amp;</a:t>
            </a:r>
            <a:r>
              <a:rPr sz="2800" spc="-8" dirty="0">
                <a:latin typeface="Times New Roman" panose="02020603050405020304" pitchFamily="18" charset="0"/>
                <a:cs typeface="Times New Roman" panose="02020603050405020304" pitchFamily="18" charset="0"/>
              </a:rPr>
              <a:t> </a:t>
            </a:r>
            <a:r>
              <a:rPr lang="en-US" sz="2800" spc="-8" dirty="0">
                <a:latin typeface="Times New Roman" panose="02020603050405020304" pitchFamily="18" charset="0"/>
                <a:cs typeface="Times New Roman" panose="02020603050405020304" pitchFamily="18" charset="0"/>
              </a:rPr>
              <a:t>FPDs by the lost wax technique.</a:t>
            </a:r>
            <a:endParaRPr sz="2800" spc="-4" dirty="0">
              <a:latin typeface="Times New Roman" panose="02020603050405020304" pitchFamily="18" charset="0"/>
              <a:cs typeface="Times New Roman" panose="02020603050405020304" pitchFamily="18" charset="0"/>
            </a:endParaRPr>
          </a:p>
          <a:p>
            <a:pPr marL="631508" marR="4127659" indent="-345281">
              <a:lnSpc>
                <a:spcPct val="114599"/>
              </a:lnSpc>
            </a:pPr>
            <a:r>
              <a:rPr sz="2800" i="1" spc="-4" dirty="0">
                <a:latin typeface="Times New Roman" panose="02020603050405020304" pitchFamily="18" charset="0"/>
                <a:cs typeface="Times New Roman" panose="02020603050405020304" pitchFamily="18" charset="0"/>
              </a:rPr>
              <a:t>Composition: </a:t>
            </a:r>
            <a:r>
              <a:rPr sz="2800" i="1" dirty="0">
                <a:latin typeface="Times New Roman" panose="02020603050405020304" pitchFamily="18" charset="0"/>
                <a:cs typeface="Times New Roman" panose="02020603050405020304" pitchFamily="18" charset="0"/>
              </a:rPr>
              <a:t> </a:t>
            </a:r>
            <a:r>
              <a:rPr sz="2800" i="1" spc="-4" dirty="0">
                <a:latin typeface="Times New Roman" panose="02020603050405020304" pitchFamily="18" charset="0"/>
                <a:cs typeface="Times New Roman" panose="02020603050405020304" pitchFamily="18" charset="0"/>
              </a:rPr>
              <a:t>Paraffin-</a:t>
            </a:r>
            <a:r>
              <a:rPr sz="2800" i="1" spc="-60" dirty="0">
                <a:latin typeface="Times New Roman" panose="02020603050405020304" pitchFamily="18" charset="0"/>
                <a:cs typeface="Times New Roman" panose="02020603050405020304" pitchFamily="18" charset="0"/>
              </a:rPr>
              <a:t> </a:t>
            </a:r>
            <a:r>
              <a:rPr sz="2800" i="1" spc="-4" dirty="0">
                <a:latin typeface="Times New Roman" panose="02020603050405020304" pitchFamily="18" charset="0"/>
                <a:cs typeface="Times New Roman" panose="02020603050405020304" pitchFamily="18" charset="0"/>
              </a:rPr>
              <a:t>60%</a:t>
            </a:r>
          </a:p>
          <a:p>
            <a:pPr marL="561499">
              <a:spcBef>
                <a:spcPts val="326"/>
              </a:spcBef>
            </a:pPr>
            <a:r>
              <a:rPr sz="2800" i="1" spc="-4" dirty="0">
                <a:latin typeface="Times New Roman" panose="02020603050405020304" pitchFamily="18" charset="0"/>
                <a:cs typeface="Times New Roman" panose="02020603050405020304" pitchFamily="18" charset="0"/>
              </a:rPr>
              <a:t>Carnauba-</a:t>
            </a:r>
            <a:r>
              <a:rPr sz="2800" i="1" spc="-11" dirty="0">
                <a:latin typeface="Times New Roman" panose="02020603050405020304" pitchFamily="18" charset="0"/>
                <a:cs typeface="Times New Roman" panose="02020603050405020304" pitchFamily="18" charset="0"/>
              </a:rPr>
              <a:t> </a:t>
            </a:r>
            <a:r>
              <a:rPr sz="2800" i="1" dirty="0">
                <a:latin typeface="Times New Roman" panose="02020603050405020304" pitchFamily="18" charset="0"/>
                <a:cs typeface="Times New Roman" panose="02020603050405020304" pitchFamily="18" charset="0"/>
              </a:rPr>
              <a:t>25%</a:t>
            </a:r>
          </a:p>
          <a:p>
            <a:pPr marL="561499">
              <a:spcBef>
                <a:spcPts val="315"/>
              </a:spcBef>
            </a:pPr>
            <a:r>
              <a:rPr sz="2800" i="1" spc="-4" dirty="0">
                <a:latin typeface="Times New Roman" panose="02020603050405020304" pitchFamily="18" charset="0"/>
                <a:cs typeface="Times New Roman" panose="02020603050405020304" pitchFamily="18" charset="0"/>
              </a:rPr>
              <a:t>Ceresin-</a:t>
            </a:r>
            <a:r>
              <a:rPr sz="2800" i="1" spc="-11" dirty="0">
                <a:latin typeface="Times New Roman" panose="02020603050405020304" pitchFamily="18" charset="0"/>
                <a:cs typeface="Times New Roman" panose="02020603050405020304" pitchFamily="18" charset="0"/>
              </a:rPr>
              <a:t> </a:t>
            </a:r>
            <a:r>
              <a:rPr sz="2800" i="1" dirty="0">
                <a:latin typeface="Times New Roman" panose="02020603050405020304" pitchFamily="18" charset="0"/>
                <a:cs typeface="Times New Roman" panose="02020603050405020304" pitchFamily="18" charset="0"/>
              </a:rPr>
              <a:t>10%</a:t>
            </a:r>
          </a:p>
          <a:p>
            <a:pPr marL="492919" marR="3635216" indent="68580">
              <a:lnSpc>
                <a:spcPts val="2483"/>
              </a:lnSpc>
              <a:spcBef>
                <a:spcPts val="131"/>
              </a:spcBef>
            </a:pPr>
            <a:r>
              <a:rPr sz="2800" i="1" spc="-4" dirty="0">
                <a:latin typeface="Times New Roman" panose="02020603050405020304" pitchFamily="18" charset="0"/>
                <a:cs typeface="Times New Roman" panose="02020603050405020304" pitchFamily="18" charset="0"/>
              </a:rPr>
              <a:t>Bees wax-</a:t>
            </a:r>
            <a:r>
              <a:rPr sz="2800" i="1" spc="4" dirty="0">
                <a:latin typeface="Times New Roman" panose="02020603050405020304" pitchFamily="18" charset="0"/>
                <a:cs typeface="Times New Roman" panose="02020603050405020304" pitchFamily="18" charset="0"/>
              </a:rPr>
              <a:t> </a:t>
            </a:r>
            <a:r>
              <a:rPr sz="2800" i="1" spc="-4" dirty="0">
                <a:latin typeface="Times New Roman" panose="02020603050405020304" pitchFamily="18" charset="0"/>
                <a:cs typeface="Times New Roman" panose="02020603050405020304" pitchFamily="18" charset="0"/>
              </a:rPr>
              <a:t>0-5% </a:t>
            </a:r>
            <a:endParaRPr lang="en-US" sz="2800" i="1" spc="-4" dirty="0">
              <a:latin typeface="Times New Roman" panose="02020603050405020304" pitchFamily="18" charset="0"/>
              <a:cs typeface="Times New Roman" panose="02020603050405020304" pitchFamily="18" charset="0"/>
            </a:endParaRPr>
          </a:p>
          <a:p>
            <a:pPr marL="492919" marR="3635216" indent="68580">
              <a:lnSpc>
                <a:spcPts val="2483"/>
              </a:lnSpc>
              <a:spcBef>
                <a:spcPts val="131"/>
              </a:spcBef>
            </a:pPr>
            <a:r>
              <a:rPr sz="2800" i="1" dirty="0">
                <a:latin typeface="Times New Roman" panose="02020603050405020304" pitchFamily="18" charset="0"/>
                <a:cs typeface="Times New Roman" panose="02020603050405020304" pitchFamily="18" charset="0"/>
              </a:rPr>
              <a:t> </a:t>
            </a:r>
            <a:r>
              <a:rPr sz="2800" i="1" spc="-4" dirty="0">
                <a:latin typeface="Times New Roman" panose="02020603050405020304" pitchFamily="18" charset="0"/>
                <a:cs typeface="Times New Roman" panose="02020603050405020304" pitchFamily="18" charset="0"/>
              </a:rPr>
              <a:t>Gum</a:t>
            </a:r>
            <a:r>
              <a:rPr sz="2800" i="1" spc="-38" dirty="0">
                <a:latin typeface="Times New Roman" panose="02020603050405020304" pitchFamily="18" charset="0"/>
                <a:cs typeface="Times New Roman" panose="02020603050405020304" pitchFamily="18" charset="0"/>
              </a:rPr>
              <a:t> </a:t>
            </a:r>
            <a:r>
              <a:rPr sz="2800" i="1" spc="-4" dirty="0">
                <a:latin typeface="Times New Roman" panose="02020603050405020304" pitchFamily="18" charset="0"/>
                <a:cs typeface="Times New Roman" panose="02020603050405020304" pitchFamily="18" charset="0"/>
              </a:rPr>
              <a:t>dammar-0-1</a:t>
            </a:r>
            <a:r>
              <a:rPr sz="2800" i="1" spc="-19" dirty="0">
                <a:latin typeface="Times New Roman" panose="02020603050405020304" pitchFamily="18" charset="0"/>
                <a:cs typeface="Times New Roman" panose="02020603050405020304" pitchFamily="18" charset="0"/>
              </a:rPr>
              <a:t> </a:t>
            </a:r>
            <a:r>
              <a:rPr sz="2800" i="1" dirty="0">
                <a:latin typeface="Times New Roman" panose="02020603050405020304" pitchFamily="18" charset="0"/>
                <a:cs typeface="Times New Roman" panose="02020603050405020304" pitchFamily="18" charset="0"/>
              </a:rPr>
              <a:t>%</a:t>
            </a:r>
          </a:p>
          <a:p>
            <a:pPr marL="492919" marR="2620803">
              <a:lnSpc>
                <a:spcPts val="2475"/>
              </a:lnSpc>
            </a:pPr>
            <a:r>
              <a:rPr sz="2800" i="1" spc="-4" dirty="0">
                <a:latin typeface="Times New Roman" panose="02020603050405020304" pitchFamily="18" charset="0"/>
                <a:cs typeface="Times New Roman" panose="02020603050405020304" pitchFamily="18" charset="0"/>
              </a:rPr>
              <a:t>Microcrystalline </a:t>
            </a:r>
            <a:r>
              <a:rPr sz="2800" i="1" dirty="0">
                <a:latin typeface="Times New Roman" panose="02020603050405020304" pitchFamily="18" charset="0"/>
                <a:cs typeface="Times New Roman" panose="02020603050405020304" pitchFamily="18" charset="0"/>
              </a:rPr>
              <a:t>wax- </a:t>
            </a:r>
            <a:r>
              <a:rPr sz="2800" i="1" spc="-4" dirty="0">
                <a:latin typeface="Times New Roman" panose="02020603050405020304" pitchFamily="18" charset="0"/>
                <a:cs typeface="Times New Roman" panose="02020603050405020304" pitchFamily="18" charset="0"/>
              </a:rPr>
              <a:t>minute</a:t>
            </a:r>
            <a:endParaRPr lang="en-US" sz="2800" i="1" spc="-4" dirty="0">
              <a:latin typeface="Times New Roman" panose="02020603050405020304" pitchFamily="18" charset="0"/>
              <a:cs typeface="Times New Roman" panose="02020603050405020304" pitchFamily="18" charset="0"/>
            </a:endParaRPr>
          </a:p>
          <a:p>
            <a:pPr marL="492919" marR="2620803">
              <a:lnSpc>
                <a:spcPts val="2475"/>
              </a:lnSpc>
            </a:pPr>
            <a:r>
              <a:rPr sz="2800" i="1" spc="-4" dirty="0">
                <a:latin typeface="Times New Roman" panose="02020603050405020304" pitchFamily="18" charset="0"/>
                <a:cs typeface="Times New Roman" panose="02020603050405020304" pitchFamily="18" charset="0"/>
              </a:rPr>
              <a:t> </a:t>
            </a:r>
            <a:r>
              <a:rPr sz="2800" i="1" spc="-533" dirty="0">
                <a:latin typeface="Times New Roman" panose="02020603050405020304" pitchFamily="18" charset="0"/>
                <a:cs typeface="Times New Roman" panose="02020603050405020304" pitchFamily="18" charset="0"/>
              </a:rPr>
              <a:t> </a:t>
            </a:r>
            <a:r>
              <a:rPr sz="2800" i="1" spc="-4" dirty="0">
                <a:latin typeface="Times New Roman" panose="02020603050405020304" pitchFamily="18" charset="0"/>
                <a:cs typeface="Times New Roman" panose="02020603050405020304" pitchFamily="18" charset="0"/>
              </a:rPr>
              <a:t>Coloring</a:t>
            </a:r>
            <a:r>
              <a:rPr sz="2800" i="1" spc="4" dirty="0">
                <a:latin typeface="Times New Roman" panose="02020603050405020304" pitchFamily="18" charset="0"/>
                <a:cs typeface="Times New Roman" panose="02020603050405020304" pitchFamily="18" charset="0"/>
              </a:rPr>
              <a:t> </a:t>
            </a:r>
            <a:r>
              <a:rPr sz="2800" i="1" spc="-4" dirty="0">
                <a:latin typeface="Times New Roman" panose="02020603050405020304" pitchFamily="18" charset="0"/>
                <a:cs typeface="Times New Roman" panose="02020603050405020304" pitchFamily="18" charset="0"/>
              </a:rPr>
              <a:t>agents-</a:t>
            </a:r>
            <a:r>
              <a:rPr sz="2800" i="1" spc="15" dirty="0">
                <a:latin typeface="Times New Roman" panose="02020603050405020304" pitchFamily="18" charset="0"/>
                <a:cs typeface="Times New Roman" panose="02020603050405020304" pitchFamily="18" charset="0"/>
              </a:rPr>
              <a:t> </a:t>
            </a:r>
            <a:r>
              <a:rPr sz="2800" i="1" spc="-4" dirty="0">
                <a:latin typeface="Times New Roman" panose="02020603050405020304" pitchFamily="18" charset="0"/>
                <a:cs typeface="Times New Roman" panose="02020603050405020304" pitchFamily="18" charset="0"/>
              </a:rPr>
              <a:t>traces</a:t>
            </a:r>
          </a:p>
        </p:txBody>
      </p:sp>
      <p:pic>
        <p:nvPicPr>
          <p:cNvPr id="6" name="Picture 2" descr="C:\Users\Siddharth\Desktop\164-710_1.jpg">
            <a:extLst>
              <a:ext uri="{FF2B5EF4-FFF2-40B4-BE49-F238E27FC236}">
                <a16:creationId xmlns:a16="http://schemas.microsoft.com/office/drawing/2014/main" id="{35A1A3C2-FA8A-4900-B21C-649458F4A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996952"/>
            <a:ext cx="3938776" cy="3148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iddharth\Desktop\blue-inlay-wax-bego.jpg">
            <a:extLst>
              <a:ext uri="{FF2B5EF4-FFF2-40B4-BE49-F238E27FC236}">
                <a16:creationId xmlns:a16="http://schemas.microsoft.com/office/drawing/2014/main" id="{D9E5A22A-7839-4F6E-8917-C513068B2CE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283" b="11294"/>
          <a:stretch/>
        </p:blipFill>
        <p:spPr bwMode="auto">
          <a:xfrm rot="5400000">
            <a:off x="361322" y="2647322"/>
            <a:ext cx="4800600" cy="36207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E0A640-90EE-4FC0-958A-8738E3FE1672}"/>
              </a:ext>
            </a:extLst>
          </p:cNvPr>
          <p:cNvSpPr txBox="1"/>
          <p:nvPr/>
        </p:nvSpPr>
        <p:spPr>
          <a:xfrm>
            <a:off x="4752528" y="836712"/>
            <a:ext cx="3620756" cy="4376583"/>
          </a:xfrm>
          <a:prstGeom prst="rect">
            <a:avLst/>
          </a:prstGeom>
          <a:noFill/>
        </p:spPr>
        <p:txBody>
          <a:bodyPr wrap="square">
            <a:spAutoFit/>
          </a:bodyPr>
          <a:lstStyle/>
          <a:p>
            <a:pPr>
              <a:lnSpc>
                <a:spcPct val="80000"/>
              </a:lnSpc>
            </a:pPr>
            <a:endParaRPr lang="en-US" sz="2800" dirty="0"/>
          </a:p>
          <a:p>
            <a:pPr marL="0" indent="0">
              <a:lnSpc>
                <a:spcPct val="80000"/>
              </a:lnSpc>
              <a:buNone/>
            </a:pPr>
            <a:r>
              <a:rPr lang="en-US" sz="4000" b="1" u="sng" dirty="0"/>
              <a:t>TYPES</a:t>
            </a:r>
            <a:endParaRPr lang="en-IN" sz="4000" b="1" u="sng" dirty="0"/>
          </a:p>
          <a:p>
            <a:pPr marL="0" lvl="0" indent="0">
              <a:buNone/>
            </a:pPr>
            <a:endParaRPr lang="en-IN" sz="2800" dirty="0"/>
          </a:p>
          <a:p>
            <a:pPr marL="0" lvl="0" indent="0">
              <a:buNone/>
            </a:pPr>
            <a:r>
              <a:rPr lang="en-IN" sz="2800" dirty="0"/>
              <a:t>ADA specification no.4:</a:t>
            </a:r>
          </a:p>
          <a:p>
            <a:pPr lvl="0"/>
            <a:r>
              <a:rPr lang="en-IN" sz="2800" dirty="0"/>
              <a:t>TYPE I is for medium wax employed in direct techniques</a:t>
            </a:r>
          </a:p>
          <a:p>
            <a:pPr lvl="0"/>
            <a:r>
              <a:rPr lang="en-IN" sz="2800" dirty="0"/>
              <a:t>TYPE II is for soft waxes used in the indirect techniques</a:t>
            </a:r>
          </a:p>
        </p:txBody>
      </p:sp>
    </p:spTree>
    <p:extLst>
      <p:ext uri="{BB962C8B-B14F-4D97-AF65-F5344CB8AC3E}">
        <p14:creationId xmlns:p14="http://schemas.microsoft.com/office/powerpoint/2010/main" val="249507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1601" y="458525"/>
            <a:ext cx="6689644" cy="564096"/>
          </a:xfrm>
          <a:prstGeom prst="rect">
            <a:avLst/>
          </a:prstGeom>
        </p:spPr>
        <p:txBody>
          <a:bodyPr vert="horz" wrap="square" lIns="0" tIns="10001" rIns="0" bIns="0" rtlCol="0" anchor="ctr">
            <a:spAutoFit/>
          </a:bodyPr>
          <a:lstStyle/>
          <a:p>
            <a:pPr marL="9525">
              <a:spcBef>
                <a:spcPts val="79"/>
              </a:spcBef>
            </a:pPr>
            <a:r>
              <a:rPr sz="4000" b="1" u="sng" spc="-4" dirty="0"/>
              <a:t>Ideal</a:t>
            </a:r>
            <a:r>
              <a:rPr sz="4000" b="1" u="sng" spc="-23" dirty="0"/>
              <a:t> </a:t>
            </a:r>
            <a:r>
              <a:rPr sz="4000" b="1" u="sng" dirty="0"/>
              <a:t>requirements</a:t>
            </a:r>
            <a:r>
              <a:rPr sz="4000" b="1" u="sng" spc="-26" dirty="0"/>
              <a:t> </a:t>
            </a:r>
            <a:r>
              <a:rPr dirty="0"/>
              <a:t>:</a:t>
            </a:r>
          </a:p>
        </p:txBody>
      </p:sp>
      <p:pic>
        <p:nvPicPr>
          <p:cNvPr id="3" name="object 3"/>
          <p:cNvPicPr/>
          <p:nvPr/>
        </p:nvPicPr>
        <p:blipFill>
          <a:blip r:embed="rId2" cstate="print"/>
          <a:stretch>
            <a:fillRect/>
          </a:stretch>
        </p:blipFill>
        <p:spPr>
          <a:xfrm>
            <a:off x="832119" y="2492896"/>
            <a:ext cx="2731769" cy="2795778"/>
          </a:xfrm>
          <a:prstGeom prst="rect">
            <a:avLst/>
          </a:prstGeom>
        </p:spPr>
      </p:pic>
      <p:sp>
        <p:nvSpPr>
          <p:cNvPr id="4" name="object 4"/>
          <p:cNvSpPr txBox="1"/>
          <p:nvPr/>
        </p:nvSpPr>
        <p:spPr>
          <a:xfrm>
            <a:off x="3635896" y="1412776"/>
            <a:ext cx="5400600" cy="5299816"/>
          </a:xfrm>
          <a:prstGeom prst="rect">
            <a:avLst/>
          </a:prstGeom>
        </p:spPr>
        <p:txBody>
          <a:bodyPr vert="horz" wrap="square" lIns="0" tIns="75724" rIns="0" bIns="0" rtlCol="0">
            <a:spAutoFit/>
          </a:bodyPr>
          <a:lstStyle/>
          <a:p>
            <a:pPr marL="200025" indent="-171450">
              <a:spcBef>
                <a:spcPts val="596"/>
              </a:spcBef>
              <a:buFont typeface="Arial MT"/>
              <a:buChar char="•"/>
              <a:tabLst>
                <a:tab pos="200025" algn="l"/>
              </a:tabLst>
            </a:pPr>
            <a:r>
              <a:rPr sz="2800" spc="-4" dirty="0">
                <a:latin typeface="Times New Roman" panose="02020603050405020304" pitchFamily="18" charset="0"/>
                <a:cs typeface="Times New Roman" panose="02020603050405020304" pitchFamily="18" charset="0"/>
              </a:rPr>
              <a:t>It</a:t>
            </a:r>
            <a:r>
              <a:rPr sz="2800" spc="-11"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 </a:t>
            </a:r>
            <a:r>
              <a:rPr sz="2800" spc="-4" dirty="0">
                <a:latin typeface="Times New Roman" panose="02020603050405020304" pitchFamily="18" charset="0"/>
                <a:cs typeface="Times New Roman" panose="02020603050405020304" pitchFamily="18" charset="0"/>
              </a:rPr>
              <a:t>be</a:t>
            </a:r>
            <a:r>
              <a:rPr sz="2800" spc="-8"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uniformly</a:t>
            </a:r>
            <a:r>
              <a:rPr sz="2800" dirty="0">
                <a:latin typeface="Times New Roman" panose="02020603050405020304" pitchFamily="18" charset="0"/>
                <a:cs typeface="Times New Roman" panose="02020603050405020304" pitchFamily="18" charset="0"/>
              </a:rPr>
              <a:t> softened.</a:t>
            </a:r>
            <a:endParaRPr lang="en-US" sz="2800" dirty="0">
              <a:latin typeface="Times New Roman" panose="02020603050405020304" pitchFamily="18" charset="0"/>
              <a:cs typeface="Times New Roman" panose="02020603050405020304" pitchFamily="18" charset="0"/>
            </a:endParaRPr>
          </a:p>
          <a:p>
            <a:pPr marL="200025" indent="-171450">
              <a:spcBef>
                <a:spcPts val="596"/>
              </a:spcBef>
              <a:buFont typeface="Arial MT"/>
              <a:buChar char="•"/>
              <a:tabLst>
                <a:tab pos="200025" algn="l"/>
              </a:tabLst>
            </a:pPr>
            <a:endParaRPr sz="2800" dirty="0">
              <a:latin typeface="Times New Roman" panose="02020603050405020304" pitchFamily="18" charset="0"/>
              <a:cs typeface="Times New Roman" panose="02020603050405020304" pitchFamily="18" charset="0"/>
            </a:endParaRPr>
          </a:p>
          <a:p>
            <a:pPr marL="200025" indent="-171450">
              <a:spcBef>
                <a:spcPts val="521"/>
              </a:spcBef>
              <a:buFont typeface="Arial MT"/>
              <a:buChar char="•"/>
              <a:tabLst>
                <a:tab pos="200025" algn="l"/>
              </a:tabLst>
            </a:pPr>
            <a:r>
              <a:rPr sz="2800" dirty="0">
                <a:latin typeface="Times New Roman" panose="02020603050405020304" pitchFamily="18" charset="0"/>
                <a:cs typeface="Times New Roman" panose="02020603050405020304" pitchFamily="18" charset="0"/>
              </a:rPr>
              <a:t>There</a:t>
            </a:r>
            <a:r>
              <a:rPr sz="2800" spc="-11"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4"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be no</a:t>
            </a:r>
            <a:r>
              <a:rPr sz="2800"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irregularities.</a:t>
            </a:r>
            <a:endParaRPr lang="en-US" sz="2800" spc="-4" dirty="0">
              <a:latin typeface="Times New Roman" panose="02020603050405020304" pitchFamily="18" charset="0"/>
              <a:cs typeface="Times New Roman" panose="02020603050405020304" pitchFamily="18" charset="0"/>
            </a:endParaRPr>
          </a:p>
          <a:p>
            <a:pPr marL="200025" indent="-171450">
              <a:spcBef>
                <a:spcPts val="521"/>
              </a:spcBef>
              <a:buFont typeface="Arial MT"/>
              <a:buChar char="•"/>
              <a:tabLst>
                <a:tab pos="200025" algn="l"/>
              </a:tabLst>
            </a:pPr>
            <a:endParaRPr sz="2800" dirty="0">
              <a:latin typeface="Times New Roman" panose="02020603050405020304" pitchFamily="18" charset="0"/>
              <a:cs typeface="Times New Roman" panose="02020603050405020304" pitchFamily="18" charset="0"/>
            </a:endParaRPr>
          </a:p>
          <a:p>
            <a:pPr marL="200025" indent="-171450">
              <a:spcBef>
                <a:spcPts val="514"/>
              </a:spcBef>
              <a:buFont typeface="Arial MT"/>
              <a:buChar char="•"/>
              <a:tabLst>
                <a:tab pos="200025" algn="l"/>
              </a:tabLst>
            </a:pPr>
            <a:r>
              <a:rPr sz="2800" spc="-4" dirty="0">
                <a:latin typeface="Times New Roman" panose="02020603050405020304" pitchFamily="18" charset="0"/>
                <a:cs typeface="Times New Roman" panose="02020603050405020304" pitchFamily="18" charset="0"/>
              </a:rPr>
              <a:t>It</a:t>
            </a:r>
            <a:r>
              <a:rPr sz="2800" spc="-11"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 have</a:t>
            </a:r>
            <a:r>
              <a:rPr sz="2800" spc="-4" dirty="0">
                <a:latin typeface="Times New Roman" panose="02020603050405020304" pitchFamily="18" charset="0"/>
                <a:cs typeface="Times New Roman" panose="02020603050405020304" pitchFamily="18" charset="0"/>
              </a:rPr>
              <a:t> good</a:t>
            </a:r>
            <a:r>
              <a:rPr sz="2800" spc="4"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colour</a:t>
            </a:r>
            <a:r>
              <a:rPr sz="2800" spc="8"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contrast.</a:t>
            </a:r>
            <a:endParaRPr lang="en-US" sz="2800" spc="-4" dirty="0">
              <a:latin typeface="Times New Roman" panose="02020603050405020304" pitchFamily="18" charset="0"/>
              <a:cs typeface="Times New Roman" panose="02020603050405020304" pitchFamily="18" charset="0"/>
            </a:endParaRPr>
          </a:p>
          <a:p>
            <a:pPr marL="200025" indent="-171450">
              <a:spcBef>
                <a:spcPts val="514"/>
              </a:spcBef>
              <a:buFont typeface="Arial MT"/>
              <a:buChar char="•"/>
              <a:tabLst>
                <a:tab pos="200025" algn="l"/>
              </a:tabLst>
            </a:pPr>
            <a:endParaRPr sz="2800" dirty="0">
              <a:latin typeface="Times New Roman" panose="02020603050405020304" pitchFamily="18" charset="0"/>
              <a:cs typeface="Times New Roman" panose="02020603050405020304" pitchFamily="18" charset="0"/>
            </a:endParaRPr>
          </a:p>
          <a:p>
            <a:pPr marL="200025" indent="-171450">
              <a:spcBef>
                <a:spcPts val="514"/>
              </a:spcBef>
              <a:buFont typeface="Arial MT"/>
              <a:buChar char="•"/>
              <a:tabLst>
                <a:tab pos="200025" algn="l"/>
              </a:tabLst>
            </a:pPr>
            <a:r>
              <a:rPr sz="2800" spc="-4" dirty="0">
                <a:latin typeface="Times New Roman" panose="02020603050405020304" pitchFamily="18" charset="0"/>
                <a:cs typeface="Times New Roman" panose="02020603050405020304" pitchFamily="18" charset="0"/>
              </a:rPr>
              <a:t>It </a:t>
            </a:r>
            <a:r>
              <a:rPr sz="2800" dirty="0">
                <a:latin typeface="Times New Roman" panose="02020603050405020304" pitchFamily="18" charset="0"/>
                <a:cs typeface="Times New Roman" panose="02020603050405020304" pitchFamily="18" charset="0"/>
              </a:rPr>
              <a:t>should</a:t>
            </a:r>
            <a:r>
              <a:rPr sz="2800" spc="4"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not</a:t>
            </a:r>
            <a:r>
              <a:rPr sz="2800" spc="8"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chip </a:t>
            </a:r>
            <a:r>
              <a:rPr sz="2800" dirty="0">
                <a:latin typeface="Times New Roman" panose="02020603050405020304" pitchFamily="18" charset="0"/>
                <a:cs typeface="Times New Roman" panose="02020603050405020304" pitchFamily="18" charset="0"/>
              </a:rPr>
              <a:t>off</a:t>
            </a:r>
            <a:r>
              <a:rPr sz="2800" spc="4"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during</a:t>
            </a:r>
            <a:r>
              <a:rPr sz="2800" spc="-4" dirty="0">
                <a:latin typeface="Times New Roman" panose="02020603050405020304" pitchFamily="18" charset="0"/>
                <a:cs typeface="Times New Roman" panose="02020603050405020304" pitchFamily="18" charset="0"/>
              </a:rPr>
              <a:t> carving.</a:t>
            </a:r>
            <a:endParaRPr lang="en-US" sz="2800" spc="-4" dirty="0">
              <a:latin typeface="Times New Roman" panose="02020603050405020304" pitchFamily="18" charset="0"/>
              <a:cs typeface="Times New Roman" panose="02020603050405020304" pitchFamily="18" charset="0"/>
            </a:endParaRPr>
          </a:p>
          <a:p>
            <a:pPr marL="200025" indent="-171450">
              <a:spcBef>
                <a:spcPts val="514"/>
              </a:spcBef>
              <a:buFont typeface="Arial MT"/>
              <a:buChar char="•"/>
              <a:tabLst>
                <a:tab pos="200025" algn="l"/>
              </a:tabLst>
            </a:pPr>
            <a:endParaRPr sz="2800" dirty="0">
              <a:latin typeface="Times New Roman" panose="02020603050405020304" pitchFamily="18" charset="0"/>
              <a:cs typeface="Times New Roman" panose="02020603050405020304" pitchFamily="18" charset="0"/>
            </a:endParaRPr>
          </a:p>
          <a:p>
            <a:pPr marL="200025" indent="-171450">
              <a:spcBef>
                <a:spcPts val="521"/>
              </a:spcBef>
              <a:buFont typeface="Arial MT"/>
              <a:buChar char="•"/>
              <a:tabLst>
                <a:tab pos="200025" algn="l"/>
              </a:tabLst>
            </a:pPr>
            <a:r>
              <a:rPr sz="2800" spc="-4" dirty="0">
                <a:latin typeface="Times New Roman" panose="02020603050405020304" pitchFamily="18" charset="0"/>
                <a:cs typeface="Times New Roman" panose="02020603050405020304" pitchFamily="18" charset="0"/>
              </a:rPr>
              <a:t>It</a:t>
            </a:r>
            <a:r>
              <a:rPr sz="2800" spc="-11"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4" dirty="0">
                <a:latin typeface="Times New Roman" panose="02020603050405020304" pitchFamily="18" charset="0"/>
                <a:cs typeface="Times New Roman" panose="02020603050405020304" pitchFamily="18" charset="0"/>
              </a:rPr>
              <a:t> be</a:t>
            </a:r>
            <a:r>
              <a:rPr sz="2800" spc="-11"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smoothly</a:t>
            </a:r>
            <a:r>
              <a:rPr sz="2800" spc="-4" dirty="0">
                <a:latin typeface="Times New Roman" panose="02020603050405020304" pitchFamily="18" charset="0"/>
                <a:cs typeface="Times New Roman" panose="02020603050405020304" pitchFamily="18" charset="0"/>
              </a:rPr>
              <a:t> contoured.</a:t>
            </a:r>
            <a:endParaRPr sz="2800" dirty="0">
              <a:latin typeface="Times New Roman" panose="02020603050405020304" pitchFamily="18" charset="0"/>
              <a:cs typeface="Times New Roman" panose="02020603050405020304" pitchFamily="18" charset="0"/>
            </a:endParaRPr>
          </a:p>
          <a:p>
            <a:pPr marL="28575" marR="370523">
              <a:lnSpc>
                <a:spcPts val="2108"/>
              </a:lnSpc>
              <a:spcBef>
                <a:spcPts val="780"/>
              </a:spcBef>
              <a:tabLst>
                <a:tab pos="200025" algn="l"/>
              </a:tabLst>
            </a:pPr>
            <a:r>
              <a:rPr sz="2800" spc="-4"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9EBCF-05F4-4D55-8279-B4FC54152610}"/>
              </a:ext>
            </a:extLst>
          </p:cNvPr>
          <p:cNvSpPr>
            <a:spLocks noGrp="1"/>
          </p:cNvSpPr>
          <p:nvPr>
            <p:ph idx="1"/>
          </p:nvPr>
        </p:nvSpPr>
        <p:spPr/>
        <p:txBody>
          <a:bodyPr/>
          <a:lstStyle/>
          <a:p>
            <a:pPr marL="200025" marR="370523" indent="-171450">
              <a:lnSpc>
                <a:spcPts val="2108"/>
              </a:lnSpc>
              <a:spcBef>
                <a:spcPts val="780"/>
              </a:spcBef>
              <a:buFont typeface="Arial MT"/>
              <a:buChar char="•"/>
              <a:tabLst>
                <a:tab pos="200025" algn="l"/>
              </a:tabLst>
            </a:pPr>
            <a:r>
              <a:rPr lang="en-US" sz="2800" spc="-4" dirty="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should </a:t>
            </a:r>
            <a:r>
              <a:rPr lang="en-US" sz="2800" spc="-4" dirty="0">
                <a:latin typeface="Times New Roman" panose="02020603050405020304" pitchFamily="18" charset="0"/>
                <a:cs typeface="Times New Roman" panose="02020603050405020304" pitchFamily="18" charset="0"/>
              </a:rPr>
              <a:t>be completely eliminated </a:t>
            </a:r>
            <a:r>
              <a:rPr lang="en-US" sz="2800" dirty="0">
                <a:latin typeface="Times New Roman" panose="02020603050405020304" pitchFamily="18" charset="0"/>
                <a:cs typeface="Times New Roman" panose="02020603050405020304" pitchFamily="18" charset="0"/>
              </a:rPr>
              <a:t>during </a:t>
            </a:r>
            <a:r>
              <a:rPr lang="en-US" sz="2800" spc="-578"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burnout.</a:t>
            </a:r>
          </a:p>
          <a:p>
            <a:pPr marL="200025" indent="-171450">
              <a:spcBef>
                <a:spcPts val="480"/>
              </a:spcBef>
              <a:buFont typeface="Arial MT"/>
              <a:buChar char="•"/>
              <a:tabLst>
                <a:tab pos="200025" algn="l"/>
              </a:tabLst>
            </a:pPr>
            <a:r>
              <a:rPr lang="en-US" sz="2800" spc="-4" dirty="0">
                <a:latin typeface="Times New Roman" panose="02020603050405020304" pitchFamily="18" charset="0"/>
                <a:cs typeface="Times New Roman" panose="02020603050405020304" pitchFamily="18" charset="0"/>
              </a:rPr>
              <a:t>It</a:t>
            </a:r>
            <a:r>
              <a:rPr lang="en-US" sz="2800" spc="-1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should</a:t>
            </a:r>
            <a:r>
              <a:rPr lang="en-US" sz="2800" spc="-4" dirty="0">
                <a:latin typeface="Times New Roman" panose="02020603050405020304" pitchFamily="18" charset="0"/>
                <a:cs typeface="Times New Roman" panose="02020603050405020304" pitchFamily="18" charset="0"/>
              </a:rPr>
              <a:t> be</a:t>
            </a:r>
            <a:r>
              <a:rPr lang="en-US" sz="2800" spc="-1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dimensionally</a:t>
            </a:r>
            <a:r>
              <a:rPr lang="en-US" sz="2800" spc="-26"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stable.</a:t>
            </a:r>
            <a:endParaRPr lang="en-US" sz="2800" baseline="13227" dirty="0">
              <a:latin typeface="Times New Roman" panose="02020603050405020304" pitchFamily="18" charset="0"/>
              <a:cs typeface="Times New Roman" panose="02020603050405020304" pitchFamily="18" charset="0"/>
            </a:endParaRPr>
          </a:p>
          <a:p>
            <a:pPr marL="200025" indent="-171450">
              <a:spcBef>
                <a:spcPts val="480"/>
              </a:spcBef>
              <a:buFont typeface="Arial MT"/>
              <a:buChar char="•"/>
              <a:tabLst>
                <a:tab pos="200025" algn="l"/>
              </a:tabLst>
            </a:pPr>
            <a:r>
              <a:rPr lang="en-US" sz="2800" dirty="0">
                <a:latin typeface="Times New Roman" panose="02020603050405020304" pitchFamily="18" charset="0"/>
                <a:cs typeface="Times New Roman" panose="02020603050405020304" pitchFamily="18" charset="0"/>
              </a:rPr>
              <a:t>It should </a:t>
            </a:r>
            <a:r>
              <a:rPr lang="en-US" sz="2800" spc="-4" dirty="0">
                <a:latin typeface="Times New Roman" panose="02020603050405020304" pitchFamily="18" charset="0"/>
                <a:cs typeface="Times New Roman" panose="02020603050405020304" pitchFamily="18" charset="0"/>
              </a:rPr>
              <a:t>hav</a:t>
            </a:r>
            <a:r>
              <a:rPr lang="en-US" sz="2800" dirty="0">
                <a:latin typeface="Times New Roman" panose="02020603050405020304" pitchFamily="18" charset="0"/>
                <a:cs typeface="Times New Roman" panose="02020603050405020304" pitchFamily="18" charset="0"/>
              </a:rPr>
              <a:t>e</a:t>
            </a:r>
            <a:r>
              <a:rPr lang="en-US" sz="2800" spc="-4"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go</a:t>
            </a:r>
            <a:r>
              <a:rPr lang="en-US" sz="2800" spc="-11" dirty="0">
                <a:latin typeface="Times New Roman" panose="02020603050405020304" pitchFamily="18" charset="0"/>
                <a:cs typeface="Times New Roman" panose="02020603050405020304" pitchFamily="18" charset="0"/>
              </a:rPr>
              <a:t>o</a:t>
            </a:r>
            <a:r>
              <a:rPr lang="en-US" sz="2800" dirty="0">
                <a:latin typeface="Times New Roman" panose="02020603050405020304" pitchFamily="18" charset="0"/>
                <a:cs typeface="Times New Roman" panose="02020603050405020304" pitchFamily="18" charset="0"/>
              </a:rPr>
              <a:t>d</a:t>
            </a:r>
            <a:r>
              <a:rPr lang="en-US" sz="2800" spc="4"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fl</a:t>
            </a:r>
            <a:r>
              <a:rPr lang="en-US" sz="2800" spc="-8" dirty="0">
                <a:latin typeface="Times New Roman" panose="02020603050405020304" pitchFamily="18" charset="0"/>
                <a:cs typeface="Times New Roman" panose="02020603050405020304" pitchFamily="18" charset="0"/>
              </a:rPr>
              <a:t>o</a:t>
            </a:r>
            <a:r>
              <a:rPr lang="en-US" sz="2800" dirty="0">
                <a:latin typeface="Times New Roman" panose="02020603050405020304" pitchFamily="18" charset="0"/>
                <a:cs typeface="Times New Roman" panose="02020603050405020304" pitchFamily="18" charset="0"/>
              </a:rPr>
              <a:t>w</a:t>
            </a:r>
            <a:r>
              <a:rPr lang="en-US" sz="2800" spc="8" dirty="0">
                <a:latin typeface="Times New Roman" panose="02020603050405020304" pitchFamily="18" charset="0"/>
                <a:cs typeface="Times New Roman" panose="02020603050405020304" pitchFamily="18" charset="0"/>
              </a:rPr>
              <a:t> </a:t>
            </a:r>
            <a:r>
              <a:rPr lang="en-US" sz="2800" spc="-4"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t</a:t>
            </a:r>
            <a:r>
              <a:rPr lang="en-US" sz="2800" spc="-1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a:t>
            </a:r>
            <a:r>
              <a:rPr lang="en-US" sz="2800" spc="-8" dirty="0">
                <a:latin typeface="Times New Roman" panose="02020603050405020304" pitchFamily="18" charset="0"/>
                <a:cs typeface="Times New Roman" panose="02020603050405020304" pitchFamily="18" charset="0"/>
              </a:rPr>
              <a:t>r</a:t>
            </a:r>
            <a:r>
              <a:rPr lang="en-US" sz="2800" spc="-4"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l </a:t>
            </a:r>
            <a:r>
              <a:rPr lang="en-US" sz="2800" spc="-4" dirty="0">
                <a:latin typeface="Times New Roman" panose="02020603050405020304" pitchFamily="18" charset="0"/>
                <a:cs typeface="Times New Roman" panose="02020603050405020304" pitchFamily="18" charset="0"/>
              </a:rPr>
              <a:t>tempe</a:t>
            </a:r>
            <a:r>
              <a:rPr lang="en-US" sz="2800" spc="-8" dirty="0">
                <a:latin typeface="Times New Roman" panose="02020603050405020304" pitchFamily="18" charset="0"/>
                <a:cs typeface="Times New Roman" panose="02020603050405020304" pitchFamily="18" charset="0"/>
              </a:rPr>
              <a:t>r</a:t>
            </a:r>
            <a:r>
              <a:rPr lang="en-US" sz="2800" spc="-4" dirty="0">
                <a:latin typeface="Times New Roman" panose="02020603050405020304" pitchFamily="18" charset="0"/>
                <a:cs typeface="Times New Roman" panose="02020603050405020304" pitchFamily="18" charset="0"/>
              </a:rPr>
              <a:t>at</a:t>
            </a:r>
            <a:r>
              <a:rPr lang="en-US" sz="2800" spc="4" dirty="0">
                <a:latin typeface="Times New Roman" panose="02020603050405020304" pitchFamily="18" charset="0"/>
                <a:cs typeface="Times New Roman" panose="02020603050405020304" pitchFamily="18" charset="0"/>
              </a:rPr>
              <a:t>u</a:t>
            </a:r>
            <a:r>
              <a:rPr lang="en-US" sz="2800" dirty="0">
                <a:latin typeface="Times New Roman" panose="02020603050405020304" pitchFamily="18" charset="0"/>
                <a:cs typeface="Times New Roman" panose="02020603050405020304" pitchFamily="18" charset="0"/>
              </a:rPr>
              <a:t>re  but</a:t>
            </a:r>
            <a:r>
              <a:rPr lang="en-US" sz="2800" spc="-8" dirty="0">
                <a:latin typeface="Times New Roman" panose="02020603050405020304" pitchFamily="18" charset="0"/>
                <a:cs typeface="Times New Roman" panose="02020603050405020304" pitchFamily="18" charset="0"/>
              </a:rPr>
              <a:t> </a:t>
            </a:r>
            <a:r>
              <a:rPr lang="en-US" sz="2800" spc="-4" dirty="0">
                <a:latin typeface="Times New Roman" panose="02020603050405020304" pitchFamily="18" charset="0"/>
                <a:cs typeface="Times New Roman" panose="02020603050405020304" pitchFamily="18" charset="0"/>
              </a:rPr>
              <a:t>rigid</a:t>
            </a:r>
            <a:r>
              <a:rPr lang="en-US" sz="2800" spc="-8"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once</a:t>
            </a:r>
            <a:r>
              <a:rPr lang="en-US" sz="2800" spc="4"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removed</a:t>
            </a:r>
            <a:r>
              <a:rPr lang="en-US" sz="2800" spc="4"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a:t>
            </a:r>
            <a:r>
              <a:rPr lang="en-US" sz="2800" spc="-4" dirty="0">
                <a:latin typeface="Times New Roman" panose="02020603050405020304" pitchFamily="18" charset="0"/>
                <a:cs typeface="Times New Roman" panose="02020603050405020304" pitchFamily="18" charset="0"/>
              </a:rPr>
              <a:t> cooled.</a:t>
            </a:r>
            <a:endParaRPr lang="en-US" sz="2800" dirty="0">
              <a:latin typeface="Times New Roman" panose="02020603050405020304" pitchFamily="18" charset="0"/>
              <a:cs typeface="Times New Roman" panose="02020603050405020304" pitchFamily="18" charset="0"/>
            </a:endParaRPr>
          </a:p>
          <a:p>
            <a:endParaRPr lang="en-IN" dirty="0"/>
          </a:p>
        </p:txBody>
      </p:sp>
      <p:pic>
        <p:nvPicPr>
          <p:cNvPr id="4" name="object 4">
            <a:extLst>
              <a:ext uri="{FF2B5EF4-FFF2-40B4-BE49-F238E27FC236}">
                <a16:creationId xmlns:a16="http://schemas.microsoft.com/office/drawing/2014/main" id="{EE0674E9-133E-48D2-8D09-20FF28F3660F}"/>
              </a:ext>
            </a:extLst>
          </p:cNvPr>
          <p:cNvPicPr/>
          <p:nvPr/>
        </p:nvPicPr>
        <p:blipFill>
          <a:blip r:embed="rId2" cstate="print"/>
          <a:stretch>
            <a:fillRect/>
          </a:stretch>
        </p:blipFill>
        <p:spPr>
          <a:xfrm>
            <a:off x="4936964" y="3573016"/>
            <a:ext cx="3235436" cy="3453384"/>
          </a:xfrm>
          <a:prstGeom prst="rect">
            <a:avLst/>
          </a:prstGeom>
        </p:spPr>
      </p:pic>
    </p:spTree>
    <p:extLst>
      <p:ext uri="{BB962C8B-B14F-4D97-AF65-F5344CB8AC3E}">
        <p14:creationId xmlns:p14="http://schemas.microsoft.com/office/powerpoint/2010/main" val="345509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335150"/>
            <a:ext cx="7828407" cy="241172"/>
          </a:xfrm>
          <a:prstGeom prst="rect">
            <a:avLst/>
          </a:prstGeom>
        </p:spPr>
      </p:pic>
      <p:pic>
        <p:nvPicPr>
          <p:cNvPr id="3" name="object 3"/>
          <p:cNvPicPr/>
          <p:nvPr/>
        </p:nvPicPr>
        <p:blipFill>
          <a:blip r:embed="rId3" cstate="print"/>
          <a:stretch>
            <a:fillRect/>
          </a:stretch>
        </p:blipFill>
        <p:spPr>
          <a:xfrm>
            <a:off x="7939278" y="2335150"/>
            <a:ext cx="1202436" cy="108584"/>
          </a:xfrm>
          <a:prstGeom prst="rect">
            <a:avLst/>
          </a:prstGeom>
        </p:spPr>
      </p:pic>
      <p:sp>
        <p:nvSpPr>
          <p:cNvPr id="11" name="Title 10">
            <a:extLst>
              <a:ext uri="{FF2B5EF4-FFF2-40B4-BE49-F238E27FC236}">
                <a16:creationId xmlns:a16="http://schemas.microsoft.com/office/drawing/2014/main" id="{13D0497A-EE80-48AE-855F-D41953B0A739}"/>
              </a:ext>
            </a:extLst>
          </p:cNvPr>
          <p:cNvSpPr>
            <a:spLocks noGrp="1"/>
          </p:cNvSpPr>
          <p:nvPr>
            <p:ph type="ctrTitle"/>
          </p:nvPr>
        </p:nvSpPr>
        <p:spPr>
          <a:xfrm>
            <a:off x="683568" y="1555966"/>
            <a:ext cx="6980151" cy="553998"/>
          </a:xfrm>
        </p:spPr>
        <p:txBody>
          <a:bodyPr/>
          <a:lstStyle/>
          <a:p>
            <a:r>
              <a:rPr lang="en-US" sz="4000" u="sng" dirty="0">
                <a:solidFill>
                  <a:schemeClr val="tx1"/>
                </a:solidFill>
              </a:rPr>
              <a:t>PROPERTIES</a:t>
            </a:r>
            <a:endParaRPr lang="en-IN" sz="4000" u="sng" dirty="0">
              <a:solidFill>
                <a:schemeClr val="tx1"/>
              </a:solidFill>
            </a:endParaRPr>
          </a:p>
        </p:txBody>
      </p:sp>
      <p:sp>
        <p:nvSpPr>
          <p:cNvPr id="9" name="object 9"/>
          <p:cNvSpPr txBox="1">
            <a:spLocks noGrp="1"/>
          </p:cNvSpPr>
          <p:nvPr>
            <p:ph type="ftr" sz="quarter" idx="5"/>
          </p:nvPr>
        </p:nvSpPr>
        <p:spPr>
          <a:xfrm>
            <a:off x="4286250" y="5818502"/>
            <a:ext cx="2171700" cy="125099"/>
          </a:xfrm>
          <a:prstGeom prst="rect">
            <a:avLst/>
          </a:prstGeom>
        </p:spPr>
        <p:txBody>
          <a:bodyPr vert="horz" wrap="square" lIns="0" tIns="3810" rIns="0" bIns="0" rtlCol="0" anchor="b">
            <a:spAutoFit/>
          </a:bodyPr>
          <a:lstStyle/>
          <a:p>
            <a:pPr marL="9525">
              <a:spcBef>
                <a:spcPts val="30"/>
              </a:spcBef>
            </a:pPr>
            <a:r>
              <a:rPr spc="-4" dirty="0"/>
              <a:t>Dr.</a:t>
            </a:r>
            <a:r>
              <a:rPr spc="-19" dirty="0"/>
              <a:t> </a:t>
            </a:r>
            <a:r>
              <a:rPr dirty="0"/>
              <a:t>Bhupendra</a:t>
            </a:r>
            <a:r>
              <a:rPr spc="-23" dirty="0"/>
              <a:t> </a:t>
            </a:r>
            <a:r>
              <a:rPr dirty="0"/>
              <a:t>Rizal</a:t>
            </a:r>
          </a:p>
        </p:txBody>
      </p:sp>
      <p:sp>
        <p:nvSpPr>
          <p:cNvPr id="7" name="object 7"/>
          <p:cNvSpPr txBox="1"/>
          <p:nvPr/>
        </p:nvSpPr>
        <p:spPr>
          <a:xfrm>
            <a:off x="569290" y="2583751"/>
            <a:ext cx="1986486" cy="625171"/>
          </a:xfrm>
          <a:prstGeom prst="rect">
            <a:avLst/>
          </a:prstGeom>
        </p:spPr>
        <p:txBody>
          <a:bodyPr vert="horz" wrap="square" lIns="0" tIns="9525" rIns="0" bIns="0" rtlCol="0">
            <a:spAutoFit/>
          </a:bodyPr>
          <a:lstStyle/>
          <a:p>
            <a:pPr marL="9525">
              <a:spcBef>
                <a:spcPts val="75"/>
              </a:spcBef>
            </a:pPr>
            <a:r>
              <a:rPr sz="4000" b="1" u="sng" spc="-4" dirty="0">
                <a:latin typeface="Trebuchet MS"/>
                <a:cs typeface="Trebuchet MS"/>
              </a:rPr>
              <a:t>1</a:t>
            </a:r>
            <a:r>
              <a:rPr sz="4000" b="1" u="sng" dirty="0">
                <a:latin typeface="Trebuchet MS"/>
                <a:cs typeface="Trebuchet MS"/>
              </a:rPr>
              <a:t>.</a:t>
            </a:r>
            <a:r>
              <a:rPr sz="4000" b="1" u="sng" spc="-518" dirty="0">
                <a:latin typeface="Trebuchet MS"/>
                <a:cs typeface="Trebuchet MS"/>
              </a:rPr>
              <a:t> </a:t>
            </a:r>
            <a:r>
              <a:rPr sz="4000" b="1" u="sng" dirty="0">
                <a:latin typeface="Trebuchet MS"/>
                <a:cs typeface="Trebuchet MS"/>
              </a:rPr>
              <a:t>F</a:t>
            </a:r>
            <a:r>
              <a:rPr sz="4000" b="1" u="sng" spc="-11" dirty="0">
                <a:latin typeface="Trebuchet MS"/>
                <a:cs typeface="Trebuchet MS"/>
              </a:rPr>
              <a:t>l</a:t>
            </a:r>
            <a:r>
              <a:rPr sz="4000" b="1" u="sng" dirty="0">
                <a:latin typeface="Trebuchet MS"/>
                <a:cs typeface="Trebuchet MS"/>
              </a:rPr>
              <a:t>ow</a:t>
            </a:r>
          </a:p>
        </p:txBody>
      </p:sp>
      <p:pic>
        <p:nvPicPr>
          <p:cNvPr id="12" name="Picture 11">
            <a:extLst>
              <a:ext uri="{FF2B5EF4-FFF2-40B4-BE49-F238E27FC236}">
                <a16:creationId xmlns:a16="http://schemas.microsoft.com/office/drawing/2014/main" id="{2891DD4E-F717-4F79-A688-2EDD43C86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83655"/>
            <a:ext cx="9144000" cy="1918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2296" indent="0">
              <a:buNone/>
            </a:pPr>
            <a:endParaRPr lang="en-IN" dirty="0"/>
          </a:p>
          <a:p>
            <a:endParaRPr lang="en-US" dirty="0">
              <a:latin typeface="Times New Roman" pitchFamily="18" charset="0"/>
              <a:cs typeface="Times New Roman" pitchFamily="18" charset="0"/>
            </a:endParaRPr>
          </a:p>
          <a:p>
            <a:pPr>
              <a:lnSpc>
                <a:spcPct val="90000"/>
              </a:lnSpc>
              <a:defRPr/>
            </a:pPr>
            <a:r>
              <a:rPr lang="en-US" sz="2800" dirty="0">
                <a:latin typeface="Times New Roman" pitchFamily="18" charset="0"/>
                <a:cs typeface="Times New Roman" pitchFamily="18" charset="0"/>
              </a:rPr>
              <a:t>Dental waxes may be composed of natural and</a:t>
            </a:r>
          </a:p>
          <a:p>
            <a:pPr marL="0" indent="0">
              <a:lnSpc>
                <a:spcPct val="90000"/>
              </a:lnSpc>
              <a:buNone/>
              <a:defRPr/>
            </a:pPr>
            <a:r>
              <a:rPr lang="en-US" sz="2800" dirty="0">
                <a:latin typeface="Times New Roman" pitchFamily="18" charset="0"/>
                <a:cs typeface="Times New Roman" pitchFamily="18" charset="0"/>
              </a:rPr>
              <a:t>  synthetic waxes- gums, fats, fatty acids, oils, natural</a:t>
            </a:r>
          </a:p>
          <a:p>
            <a:pPr marL="0" indent="0">
              <a:lnSpc>
                <a:spcPct val="90000"/>
              </a:lnSpc>
              <a:buNone/>
              <a:defRPr/>
            </a:pPr>
            <a:r>
              <a:rPr lang="en-US" sz="2800" dirty="0">
                <a:latin typeface="Times New Roman" pitchFamily="18" charset="0"/>
                <a:cs typeface="Times New Roman" pitchFamily="18" charset="0"/>
              </a:rPr>
              <a:t>  and synthetic resins, and pigments of various types.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5696" y="584394"/>
            <a:ext cx="3009900" cy="1118094"/>
          </a:xfrm>
          <a:prstGeom prst="rect">
            <a:avLst/>
          </a:prstGeom>
        </p:spPr>
        <p:txBody>
          <a:bodyPr vert="horz" wrap="square" lIns="0" tIns="10001" rIns="0" bIns="0" rtlCol="0" anchor="ctr">
            <a:spAutoFit/>
          </a:bodyPr>
          <a:lstStyle/>
          <a:p>
            <a:pPr marL="9525">
              <a:spcBef>
                <a:spcPts val="79"/>
              </a:spcBef>
            </a:pPr>
            <a:r>
              <a:rPr sz="4000" b="1" spc="-4" dirty="0"/>
              <a:t>2</a:t>
            </a:r>
            <a:r>
              <a:rPr sz="4000" spc="-4" dirty="0"/>
              <a:t>.</a:t>
            </a:r>
            <a:r>
              <a:rPr sz="4000" spc="-75" dirty="0"/>
              <a:t> </a:t>
            </a:r>
            <a:r>
              <a:rPr sz="4000" b="1" u="sng" dirty="0"/>
              <a:t>Thermal</a:t>
            </a:r>
            <a:r>
              <a:rPr sz="4000" b="1" u="sng" spc="-23" dirty="0"/>
              <a:t> </a:t>
            </a:r>
            <a:r>
              <a:rPr sz="4000" b="1" u="sng" dirty="0"/>
              <a:t>properties</a:t>
            </a:r>
          </a:p>
        </p:txBody>
      </p:sp>
      <p:pic>
        <p:nvPicPr>
          <p:cNvPr id="3" name="object 3"/>
          <p:cNvPicPr/>
          <p:nvPr/>
        </p:nvPicPr>
        <p:blipFill>
          <a:blip r:embed="rId3" cstate="print"/>
          <a:stretch>
            <a:fillRect/>
          </a:stretch>
        </p:blipFill>
        <p:spPr>
          <a:xfrm>
            <a:off x="2123728" y="2618573"/>
            <a:ext cx="6120680" cy="405078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936104"/>
          </a:xfrm>
        </p:spPr>
        <p:txBody>
          <a:bodyPr>
            <a:normAutofit/>
          </a:bodyPr>
          <a:lstStyle/>
          <a:p>
            <a:r>
              <a:rPr lang="en-US" sz="4000" dirty="0"/>
              <a:t>    </a:t>
            </a:r>
            <a:r>
              <a:rPr lang="en-US" sz="4000" b="1" u="sng" dirty="0"/>
              <a:t>WAX DISTORTION</a:t>
            </a:r>
            <a:endParaRPr lang="en-IN" sz="4000" b="1" u="sng" dirty="0"/>
          </a:p>
        </p:txBody>
      </p:sp>
      <p:sp>
        <p:nvSpPr>
          <p:cNvPr id="3" name="Content Placeholder 2"/>
          <p:cNvSpPr>
            <a:spLocks noGrp="1"/>
          </p:cNvSpPr>
          <p:nvPr>
            <p:ph idx="1"/>
          </p:nvPr>
        </p:nvSpPr>
        <p:spPr>
          <a:xfrm>
            <a:off x="1000100" y="838200"/>
            <a:ext cx="8143900" cy="6019800"/>
          </a:xfrm>
        </p:spPr>
        <p:txBody>
          <a:bodyPr>
            <a:normAutofit/>
          </a:bodyPr>
          <a:lstStyle/>
          <a:p>
            <a:r>
              <a:rPr lang="en-US" sz="2800" dirty="0"/>
              <a:t>Distortion results from</a:t>
            </a:r>
          </a:p>
          <a:p>
            <a:pPr>
              <a:buFontTx/>
              <a:buNone/>
            </a:pPr>
            <a:r>
              <a:rPr lang="en-US" sz="2800" dirty="0"/>
              <a:t>                                 -relaxation of stresses  </a:t>
            </a:r>
          </a:p>
          <a:p>
            <a:pPr>
              <a:buFontTx/>
              <a:buNone/>
            </a:pPr>
            <a:r>
              <a:rPr lang="en-US" sz="2800" dirty="0"/>
              <a:t>                                  (on cooling)</a:t>
            </a:r>
          </a:p>
          <a:p>
            <a:pPr>
              <a:buFontTx/>
              <a:buNone/>
            </a:pPr>
            <a:r>
              <a:rPr lang="en-US" sz="2800" dirty="0"/>
              <a:t>                                 -occluded air</a:t>
            </a:r>
          </a:p>
          <a:p>
            <a:pPr>
              <a:buFontTx/>
              <a:buNone/>
            </a:pPr>
            <a:r>
              <a:rPr lang="en-US" sz="2800" dirty="0"/>
              <a:t>                                 -molding</a:t>
            </a:r>
          </a:p>
          <a:p>
            <a:pPr>
              <a:buFontTx/>
              <a:buNone/>
            </a:pPr>
            <a:r>
              <a:rPr lang="en-US" sz="2800" dirty="0"/>
              <a:t>                                 -carving</a:t>
            </a:r>
          </a:p>
          <a:p>
            <a:pPr>
              <a:buFontTx/>
              <a:buNone/>
            </a:pPr>
            <a:r>
              <a:rPr lang="en-US" sz="2800" dirty="0"/>
              <a:t>                                 -removal and the time and temp </a:t>
            </a:r>
          </a:p>
          <a:p>
            <a:pPr>
              <a:buFontTx/>
              <a:buNone/>
            </a:pPr>
            <a:r>
              <a:rPr lang="en-US" sz="2800" dirty="0"/>
              <a:t>                                 of storage</a:t>
            </a:r>
          </a:p>
          <a:p>
            <a:endParaRPr lang="en-US" sz="2800" dirty="0"/>
          </a:p>
          <a:p>
            <a:r>
              <a:rPr lang="en-US" sz="2800" dirty="0"/>
              <a:t>Waxes tend to return to their original shape after manipulation, property is known as elastic memory.</a:t>
            </a:r>
          </a:p>
        </p:txBody>
      </p:sp>
    </p:spTree>
    <p:extLst>
      <p:ext uri="{BB962C8B-B14F-4D97-AF65-F5344CB8AC3E}">
        <p14:creationId xmlns:p14="http://schemas.microsoft.com/office/powerpoint/2010/main" val="3897711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22400" y="1052736"/>
            <a:ext cx="6713982" cy="3475862"/>
          </a:xfrm>
          <a:prstGeom prst="rect">
            <a:avLst/>
          </a:prstGeom>
        </p:spPr>
      </p:pic>
      <p:sp>
        <p:nvSpPr>
          <p:cNvPr id="5" name="Title 4">
            <a:extLst>
              <a:ext uri="{FF2B5EF4-FFF2-40B4-BE49-F238E27FC236}">
                <a16:creationId xmlns:a16="http://schemas.microsoft.com/office/drawing/2014/main" id="{03A66278-CDB2-4110-9A98-6735750A2807}"/>
              </a:ext>
            </a:extLst>
          </p:cNvPr>
          <p:cNvSpPr>
            <a:spLocks noGrp="1"/>
          </p:cNvSpPr>
          <p:nvPr>
            <p:ph type="title"/>
          </p:nvPr>
        </p:nvSpPr>
        <p:spPr>
          <a:xfrm>
            <a:off x="628650" y="5559362"/>
            <a:ext cx="7886700" cy="1326022"/>
          </a:xfrm>
        </p:spPr>
        <p:txBody>
          <a:bodyPr>
            <a:normAutofit fontScale="90000"/>
          </a:bodyPr>
          <a:lstStyle/>
          <a:p>
            <a:r>
              <a:rPr lang="en-US" sz="3100" b="1" dirty="0"/>
              <a:t>The casting fits best when the wax pattern is invested immediately </a:t>
            </a:r>
            <a:br>
              <a:rPr lang="en-US" sz="3600" b="1" dirty="0"/>
            </a:b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8715436" cy="1143000"/>
          </a:xfrm>
        </p:spPr>
        <p:txBody>
          <a:bodyPr>
            <a:normAutofit/>
          </a:bodyPr>
          <a:lstStyle/>
          <a:p>
            <a:r>
              <a:rPr lang="en-US" dirty="0"/>
              <a:t>      </a:t>
            </a:r>
            <a:r>
              <a:rPr lang="en-US" sz="4000" b="1" u="sng" dirty="0"/>
              <a:t>MANIPULATION OF INLAY WAX</a:t>
            </a:r>
            <a:endParaRPr lang="en-IN" sz="4000" b="1" u="sng" dirty="0"/>
          </a:p>
        </p:txBody>
      </p:sp>
      <p:sp>
        <p:nvSpPr>
          <p:cNvPr id="3" name="Content Placeholder 2"/>
          <p:cNvSpPr>
            <a:spLocks noGrp="1"/>
          </p:cNvSpPr>
          <p:nvPr>
            <p:ph idx="1"/>
          </p:nvPr>
        </p:nvSpPr>
        <p:spPr>
          <a:xfrm>
            <a:off x="1000100" y="1103040"/>
            <a:ext cx="8143900" cy="5754960"/>
          </a:xfrm>
        </p:spPr>
        <p:txBody>
          <a:bodyPr>
            <a:normAutofit/>
          </a:bodyPr>
          <a:lstStyle/>
          <a:p>
            <a:r>
              <a:rPr lang="en-US" sz="2800" dirty="0"/>
              <a:t>Dry heat is preferred over the use of water bath (54</a:t>
            </a:r>
            <a:r>
              <a:rPr lang="en-US" sz="2800" baseline="30000" dirty="0"/>
              <a:t>0</a:t>
            </a:r>
            <a:r>
              <a:rPr lang="en-US" sz="2800" dirty="0"/>
              <a:t>-60</a:t>
            </a:r>
            <a:r>
              <a:rPr lang="en-US" sz="2800" baseline="30000" dirty="0"/>
              <a:t>0</a:t>
            </a:r>
            <a:r>
              <a:rPr lang="en-US" sz="2800" dirty="0"/>
              <a:t>C)</a:t>
            </a:r>
          </a:p>
          <a:p>
            <a:endParaRPr lang="en-US" sz="2800" dirty="0"/>
          </a:p>
          <a:p>
            <a:r>
              <a:rPr lang="en-US" sz="2800" b="1" dirty="0"/>
              <a:t>For type I (direct technique), </a:t>
            </a:r>
            <a:r>
              <a:rPr lang="en-US" sz="2800" dirty="0"/>
              <a:t>it is softened over a flame until it becomes shiny.</a:t>
            </a:r>
          </a:p>
          <a:p>
            <a:endParaRPr lang="en-US" sz="2800" dirty="0"/>
          </a:p>
          <a:p>
            <a:r>
              <a:rPr lang="en-US" sz="2800" dirty="0"/>
              <a:t>It is kneaded, shaped and pressed in the prepared cavity.</a:t>
            </a:r>
          </a:p>
          <a:p>
            <a:endParaRPr lang="en-US" sz="2800" dirty="0"/>
          </a:p>
          <a:p>
            <a:r>
              <a:rPr lang="en-US" sz="2800" dirty="0"/>
              <a:t>Pressure is applied by finger or patient biting on it.</a:t>
            </a:r>
          </a:p>
          <a:p>
            <a:endParaRPr lang="en-US" sz="2800" dirty="0"/>
          </a:p>
          <a:p>
            <a:r>
              <a:rPr lang="en-US" sz="2800" dirty="0"/>
              <a:t>It is cooled gradually,  before taking out.</a:t>
            </a:r>
          </a:p>
        </p:txBody>
      </p:sp>
    </p:spTree>
    <p:extLst>
      <p:ext uri="{BB962C8B-B14F-4D97-AF65-F5344CB8AC3E}">
        <p14:creationId xmlns:p14="http://schemas.microsoft.com/office/powerpoint/2010/main" val="3196362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457200"/>
            <a:ext cx="7615262" cy="6555641"/>
          </a:xfrm>
          <a:prstGeom prst="rect">
            <a:avLst/>
          </a:prstGeom>
        </p:spPr>
        <p:txBody>
          <a:bodyPr wrap="square">
            <a:spAutoFit/>
          </a:bodyPr>
          <a:lstStyle/>
          <a:p>
            <a:pPr marL="285750" indent="-285750">
              <a:buFont typeface="Arial" pitchFamily="34" charset="0"/>
              <a:buChar char="•"/>
            </a:pPr>
            <a:r>
              <a:rPr lang="en-US" sz="2800" b="1" dirty="0"/>
              <a:t>For fabricating indirect pattern (type II) </a:t>
            </a:r>
            <a:r>
              <a:rPr lang="en-US" sz="2800" dirty="0"/>
              <a:t>die should be lubricated, preferably with a lubricant, containing a wetting agent.</a:t>
            </a:r>
          </a:p>
          <a:p>
            <a:pPr marL="285750" indent="-285750">
              <a:buFont typeface="Arial" pitchFamily="34" charset="0"/>
              <a:buChar char="•"/>
            </a:pPr>
            <a:endParaRPr lang="en-US" sz="2800" dirty="0"/>
          </a:p>
          <a:p>
            <a:pPr marL="285750" indent="-285750">
              <a:buFont typeface="Arial" pitchFamily="34" charset="0"/>
              <a:buChar char="•"/>
            </a:pPr>
            <a:r>
              <a:rPr lang="en-US" sz="2800" dirty="0"/>
              <a:t>Excess must be avoided.</a:t>
            </a:r>
          </a:p>
          <a:p>
            <a:pPr marL="285750" indent="-285750">
              <a:buFont typeface="Arial" pitchFamily="34" charset="0"/>
              <a:buChar char="•"/>
            </a:pPr>
            <a:endParaRPr lang="en-US" sz="2800" dirty="0"/>
          </a:p>
          <a:p>
            <a:pPr marL="285750" indent="-285750">
              <a:buFont typeface="Arial" pitchFamily="34" charset="0"/>
              <a:buChar char="•"/>
            </a:pPr>
            <a:r>
              <a:rPr lang="en-US" sz="2800" dirty="0"/>
              <a:t>Melted wax is added in layers with a spatula or waxing instrument  or may be painted on with a brush.</a:t>
            </a:r>
          </a:p>
          <a:p>
            <a:pPr marL="285750" indent="-285750">
              <a:buFont typeface="Arial" pitchFamily="34" charset="0"/>
              <a:buChar char="•"/>
            </a:pPr>
            <a:endParaRPr lang="en-US" sz="2800" dirty="0"/>
          </a:p>
          <a:p>
            <a:pPr marL="285750" indent="-285750">
              <a:buFont typeface="Arial" pitchFamily="34" charset="0"/>
              <a:buChar char="•"/>
            </a:pPr>
            <a:r>
              <a:rPr lang="en-US" sz="2800" dirty="0"/>
              <a:t>Wax is then carved to proper contour.</a:t>
            </a:r>
          </a:p>
          <a:p>
            <a:pPr marL="285750" indent="-285750">
              <a:buFont typeface="Arial" pitchFamily="34" charset="0"/>
              <a:buChar char="•"/>
            </a:pPr>
            <a:endParaRPr lang="en-US" sz="2800" dirty="0"/>
          </a:p>
          <a:p>
            <a:pPr marL="285750" indent="-285750">
              <a:buFont typeface="Arial" pitchFamily="34" charset="0"/>
              <a:buChar char="•"/>
            </a:pPr>
            <a:r>
              <a:rPr lang="en-US" sz="2800" dirty="0"/>
              <a:t>A silk or fine cloth may be used, for final polishing.</a:t>
            </a:r>
          </a:p>
          <a:p>
            <a:pPr marL="285750" indent="-285750">
              <a:buFont typeface="Arial" pitchFamily="34" charset="0"/>
              <a:buChar char="•"/>
            </a:pPr>
            <a:endParaRPr lang="en-IN" sz="2800" dirty="0"/>
          </a:p>
        </p:txBody>
      </p:sp>
    </p:spTree>
    <p:extLst>
      <p:ext uri="{BB962C8B-B14F-4D97-AF65-F5344CB8AC3E}">
        <p14:creationId xmlns:p14="http://schemas.microsoft.com/office/powerpoint/2010/main" val="853313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0"/>
            <a:ext cx="7820942" cy="6597352"/>
          </a:xfrm>
        </p:spPr>
        <p:txBody>
          <a:bodyPr>
            <a:noAutofit/>
          </a:bodyPr>
          <a:lstStyle/>
          <a:p>
            <a:pPr>
              <a:buFontTx/>
              <a:buNone/>
            </a:pPr>
            <a:r>
              <a:rPr lang="en-US" sz="4000" dirty="0"/>
              <a:t> </a:t>
            </a:r>
            <a:r>
              <a:rPr lang="en-US" sz="4000" b="1" u="sng" dirty="0"/>
              <a:t>CASTING WAXES</a:t>
            </a:r>
            <a:endParaRPr lang="en-US" sz="4000" dirty="0"/>
          </a:p>
          <a:p>
            <a:endParaRPr lang="en-US" sz="2800" dirty="0"/>
          </a:p>
          <a:p>
            <a:endParaRPr lang="en-US" sz="2800" dirty="0"/>
          </a:p>
          <a:p>
            <a:r>
              <a:rPr lang="en-US" sz="2800" dirty="0"/>
              <a:t>The pattern for metallic framework of RPD and other similar structures.</a:t>
            </a:r>
          </a:p>
          <a:p>
            <a:endParaRPr lang="en-US" sz="2800" dirty="0"/>
          </a:p>
          <a:p>
            <a:r>
              <a:rPr lang="en-US" sz="2800" dirty="0"/>
              <a:t>Available in the form of sheets (0.40 to 0.32mm) thickness, ready made shapes and in bulk.</a:t>
            </a:r>
          </a:p>
          <a:p>
            <a:endParaRPr lang="en-US" sz="2800" dirty="0"/>
          </a:p>
          <a:p>
            <a:r>
              <a:rPr lang="en-US" sz="2800" dirty="0"/>
              <a:t>Ready made shapes are supplied in round, half round and pear shaped rods &amp; wires of various gauges in approx. 10 cm length.</a:t>
            </a:r>
          </a:p>
          <a:p>
            <a:endParaRPr lang="en-US" sz="2800" dirty="0"/>
          </a:p>
        </p:txBody>
      </p:sp>
    </p:spTree>
    <p:extLst>
      <p:ext uri="{BB962C8B-B14F-4D97-AF65-F5344CB8AC3E}">
        <p14:creationId xmlns:p14="http://schemas.microsoft.com/office/powerpoint/2010/main" val="4127145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iddharth\Desktop\559.jpeg">
            <a:extLst>
              <a:ext uri="{FF2B5EF4-FFF2-40B4-BE49-F238E27FC236}">
                <a16:creationId xmlns:a16="http://schemas.microsoft.com/office/drawing/2014/main" id="{E31C933E-0D3F-48B7-8CD8-98159B1EBC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5972" y="1825625"/>
            <a:ext cx="77320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0"/>
            <a:ext cx="8143900" cy="6858000"/>
          </a:xfrm>
        </p:spPr>
        <p:txBody>
          <a:bodyPr>
            <a:noAutofit/>
          </a:bodyPr>
          <a:lstStyle/>
          <a:p>
            <a:pPr>
              <a:buFontTx/>
              <a:buNone/>
            </a:pPr>
            <a:r>
              <a:rPr lang="en-US" sz="4000" b="1" u="sng" dirty="0"/>
              <a:t>PHYSICAL CHARACTERSTICS</a:t>
            </a:r>
          </a:p>
          <a:p>
            <a:r>
              <a:rPr lang="en-US" sz="2800" dirty="0">
                <a:latin typeface="Times New Roman" panose="02020603050405020304" pitchFamily="18" charset="0"/>
                <a:cs typeface="Times New Roman" panose="02020603050405020304" pitchFamily="18" charset="0"/>
              </a:rPr>
              <a:t>Degree of tackiness.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max of 10% flow at 35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and min of 60% flow at 38</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Requirement for ductility is high</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Like inlay wax they must vaporize at 500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with no residue other than carbon.</a:t>
            </a:r>
          </a:p>
          <a:p>
            <a:pPr>
              <a:buFontTx/>
              <a:buNone/>
            </a:pPr>
            <a:endParaRPr lang="en-US" sz="2800" dirty="0"/>
          </a:p>
        </p:txBody>
      </p:sp>
    </p:spTree>
    <p:extLst>
      <p:ext uri="{BB962C8B-B14F-4D97-AF65-F5344CB8AC3E}">
        <p14:creationId xmlns:p14="http://schemas.microsoft.com/office/powerpoint/2010/main" val="2130090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0614" y="1243713"/>
            <a:ext cx="5031105" cy="1117614"/>
          </a:xfrm>
          <a:prstGeom prst="rect">
            <a:avLst/>
          </a:prstGeom>
        </p:spPr>
        <p:txBody>
          <a:bodyPr vert="horz" wrap="square" lIns="0" tIns="9525" rIns="0" bIns="0" rtlCol="0" anchor="ctr">
            <a:spAutoFit/>
          </a:bodyPr>
          <a:lstStyle/>
          <a:p>
            <a:pPr marL="9525">
              <a:spcBef>
                <a:spcPts val="75"/>
              </a:spcBef>
            </a:pPr>
            <a:r>
              <a:rPr sz="4000" b="1" spc="-4" dirty="0"/>
              <a:t>C.</a:t>
            </a:r>
            <a:r>
              <a:rPr sz="4000" b="1" spc="-8" dirty="0"/>
              <a:t> </a:t>
            </a:r>
            <a:r>
              <a:rPr sz="4000" b="1" u="sng" spc="-30" dirty="0"/>
              <a:t>BASEPLATE</a:t>
            </a:r>
            <a:r>
              <a:rPr sz="4000" b="1" u="sng" spc="15" dirty="0"/>
              <a:t> </a:t>
            </a:r>
            <a:r>
              <a:rPr sz="4000" b="1" u="sng" spc="-68" dirty="0"/>
              <a:t>WAX</a:t>
            </a:r>
            <a:r>
              <a:rPr sz="4000" b="1" u="sng" spc="-15" dirty="0"/>
              <a:t> </a:t>
            </a:r>
            <a:r>
              <a:rPr sz="4000" b="1" u="sng" dirty="0"/>
              <a:t>OR</a:t>
            </a:r>
            <a:r>
              <a:rPr sz="4000" b="1" u="sng" spc="4" dirty="0"/>
              <a:t> </a:t>
            </a:r>
            <a:r>
              <a:rPr sz="4000" b="1" u="sng" spc="-4" dirty="0"/>
              <a:t>MODELLING</a:t>
            </a:r>
            <a:r>
              <a:rPr sz="4000" b="1" u="sng" spc="-8" dirty="0"/>
              <a:t> </a:t>
            </a:r>
            <a:r>
              <a:rPr sz="4000" b="1" u="sng" spc="-68" dirty="0"/>
              <a:t>WAX</a:t>
            </a:r>
            <a:endParaRPr sz="4000" b="1" u="sng" dirty="0"/>
          </a:p>
        </p:txBody>
      </p:sp>
      <p:sp>
        <p:nvSpPr>
          <p:cNvPr id="3" name="object 3"/>
          <p:cNvSpPr txBox="1"/>
          <p:nvPr/>
        </p:nvSpPr>
        <p:spPr>
          <a:xfrm>
            <a:off x="611560" y="2780928"/>
            <a:ext cx="4722790" cy="3182121"/>
          </a:xfrm>
          <a:prstGeom prst="rect">
            <a:avLst/>
          </a:prstGeom>
        </p:spPr>
        <p:txBody>
          <a:bodyPr vert="horz" wrap="square" lIns="0" tIns="50006" rIns="0" bIns="0" rtlCol="0">
            <a:spAutoFit/>
          </a:bodyPr>
          <a:lstStyle/>
          <a:p>
            <a:pPr marL="180975" indent="-171450">
              <a:spcBef>
                <a:spcPts val="394"/>
              </a:spcBef>
              <a:buFont typeface="Arial MT"/>
              <a:buChar char="•"/>
              <a:tabLst>
                <a:tab pos="180975" algn="l"/>
              </a:tabLst>
            </a:pPr>
            <a:r>
              <a:rPr sz="2800" dirty="0">
                <a:latin typeface="Times New Roman" panose="02020603050405020304" pitchFamily="18" charset="0"/>
                <a:cs typeface="Times New Roman" panose="02020603050405020304" pitchFamily="18" charset="0"/>
              </a:rPr>
              <a:t>ADA</a:t>
            </a:r>
            <a:r>
              <a:rPr sz="2800" spc="-113"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no</a:t>
            </a:r>
            <a:r>
              <a:rPr sz="2800" spc="-26"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24</a:t>
            </a:r>
            <a:endParaRPr sz="2800" dirty="0">
              <a:latin typeface="Times New Roman" panose="02020603050405020304" pitchFamily="18" charset="0"/>
              <a:cs typeface="Times New Roman" panose="02020603050405020304" pitchFamily="18" charset="0"/>
            </a:endParaRPr>
          </a:p>
          <a:p>
            <a:pPr marL="180975" indent="-171450">
              <a:spcBef>
                <a:spcPts val="315"/>
              </a:spcBef>
              <a:buFont typeface="Arial MT"/>
              <a:buChar char="•"/>
              <a:tabLst>
                <a:tab pos="180975" algn="l"/>
              </a:tabLst>
            </a:pPr>
            <a:r>
              <a:rPr sz="2800" spc="-4" dirty="0">
                <a:latin typeface="Times New Roman" panose="02020603050405020304" pitchFamily="18" charset="0"/>
                <a:cs typeface="Times New Roman" panose="02020603050405020304" pitchFamily="18" charset="0"/>
              </a:rPr>
              <a:t>Used</a:t>
            </a:r>
            <a:r>
              <a:rPr sz="2800" spc="4"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for</a:t>
            </a:r>
            <a:r>
              <a:rPr sz="2800" spc="-8"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constructing</a:t>
            </a:r>
            <a:r>
              <a:rPr sz="2800" spc="1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full</a:t>
            </a:r>
            <a:r>
              <a:rPr sz="2800" spc="8"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denture</a:t>
            </a:r>
            <a:r>
              <a:rPr sz="2800" spc="8"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patterns</a:t>
            </a:r>
            <a:r>
              <a:rPr sz="2800" spc="11"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and </a:t>
            </a:r>
            <a:r>
              <a:rPr sz="2800" dirty="0">
                <a:latin typeface="Times New Roman" panose="02020603050405020304" pitchFamily="18" charset="0"/>
                <a:cs typeface="Times New Roman" panose="02020603050405020304" pitchFamily="18" charset="0"/>
              </a:rPr>
              <a:t>occlusal</a:t>
            </a:r>
            <a:r>
              <a:rPr sz="2800" spc="19"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rims.</a:t>
            </a:r>
          </a:p>
          <a:p>
            <a:pPr marL="180975" indent="-171450">
              <a:spcBef>
                <a:spcPts val="326"/>
              </a:spcBef>
              <a:buFont typeface="Arial MT"/>
              <a:buChar char="•"/>
              <a:tabLst>
                <a:tab pos="180975" algn="l"/>
              </a:tabLst>
            </a:pPr>
            <a:r>
              <a:rPr sz="2800" dirty="0">
                <a:latin typeface="Times New Roman" panose="02020603050405020304" pitchFamily="18" charset="0"/>
                <a:cs typeface="Times New Roman" panose="02020603050405020304" pitchFamily="18" charset="0"/>
              </a:rPr>
              <a:t>Also</a:t>
            </a:r>
            <a:r>
              <a:rPr sz="2800" spc="-1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for</a:t>
            </a:r>
            <a:r>
              <a:rPr sz="2800" spc="-15"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bite </a:t>
            </a:r>
            <a:r>
              <a:rPr sz="2800" dirty="0">
                <a:latin typeface="Times New Roman" panose="02020603050405020304" pitchFamily="18" charset="0"/>
                <a:cs typeface="Times New Roman" panose="02020603050405020304" pitchFamily="18" charset="0"/>
              </a:rPr>
              <a:t>registration.</a:t>
            </a:r>
          </a:p>
          <a:p>
            <a:pPr marL="180975" indent="-171450">
              <a:spcBef>
                <a:spcPts val="315"/>
              </a:spcBef>
              <a:buFont typeface="Arial MT"/>
              <a:buChar char="•"/>
              <a:tabLst>
                <a:tab pos="180975" algn="l"/>
              </a:tabLst>
            </a:pPr>
            <a:r>
              <a:rPr sz="2800" spc="-4" dirty="0">
                <a:latin typeface="Times New Roman" panose="02020603050405020304" pitchFamily="18" charset="0"/>
                <a:cs typeface="Times New Roman" panose="02020603050405020304" pitchFamily="18" charset="0"/>
              </a:rPr>
              <a:t>Hard</a:t>
            </a:r>
            <a:r>
              <a:rPr sz="2800" spc="-8"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and</a:t>
            </a:r>
            <a:r>
              <a:rPr sz="2800" spc="4"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brittle</a:t>
            </a:r>
            <a:r>
              <a:rPr sz="2800" spc="4"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at</a:t>
            </a:r>
            <a:r>
              <a:rPr sz="2800" spc="-8"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room</a:t>
            </a:r>
            <a:r>
              <a:rPr sz="2800" spc="-4" dirty="0">
                <a:latin typeface="Times New Roman" panose="02020603050405020304" pitchFamily="18" charset="0"/>
                <a:cs typeface="Times New Roman" panose="02020603050405020304" pitchFamily="18" charset="0"/>
              </a:rPr>
              <a:t> temperature.</a:t>
            </a:r>
            <a:endParaRPr sz="2800" dirty="0">
              <a:latin typeface="Times New Roman" panose="02020603050405020304" pitchFamily="18" charset="0"/>
              <a:cs typeface="Times New Roman" panose="02020603050405020304" pitchFamily="18" charset="0"/>
            </a:endParaRPr>
          </a:p>
        </p:txBody>
      </p:sp>
      <p:pic>
        <p:nvPicPr>
          <p:cNvPr id="4" name="object 4"/>
          <p:cNvPicPr/>
          <p:nvPr/>
        </p:nvPicPr>
        <p:blipFill>
          <a:blip r:embed="rId2" cstate="print"/>
          <a:stretch>
            <a:fillRect/>
          </a:stretch>
        </p:blipFill>
        <p:spPr>
          <a:xfrm>
            <a:off x="5910453" y="3608403"/>
            <a:ext cx="2971800" cy="234087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7920062" cy="1143000"/>
          </a:xfrm>
        </p:spPr>
        <p:txBody>
          <a:bodyPr>
            <a:normAutofit/>
          </a:bodyPr>
          <a:lstStyle/>
          <a:p>
            <a:r>
              <a:rPr lang="en-US" sz="4000" b="1" u="sng" dirty="0"/>
              <a:t>COMPOSITION OF BASEPLATE WAX</a:t>
            </a:r>
            <a:endParaRPr lang="en-IN" sz="4000" b="1" u="sng" dirty="0"/>
          </a:p>
        </p:txBody>
      </p:sp>
      <p:sp>
        <p:nvSpPr>
          <p:cNvPr id="3" name="Content Placeholder 2"/>
          <p:cNvSpPr>
            <a:spLocks noGrp="1"/>
          </p:cNvSpPr>
          <p:nvPr>
            <p:ph idx="1"/>
          </p:nvPr>
        </p:nvSpPr>
        <p:spPr>
          <a:xfrm>
            <a:off x="1000100" y="1143000"/>
            <a:ext cx="7991500" cy="5334000"/>
          </a:xfrm>
        </p:spPr>
        <p:txBody>
          <a:bodyPr>
            <a:noAutofit/>
          </a:bodyPr>
          <a:lstStyle/>
          <a:p>
            <a:endParaRPr lang="en-IN" dirty="0"/>
          </a:p>
          <a:p>
            <a:r>
              <a:rPr lang="en-IN" sz="2800" dirty="0"/>
              <a:t>80% ceresin</a:t>
            </a:r>
          </a:p>
          <a:p>
            <a:r>
              <a:rPr lang="en-IN" sz="2800" dirty="0"/>
              <a:t>12% beeswax </a:t>
            </a:r>
          </a:p>
          <a:p>
            <a:r>
              <a:rPr lang="en-IN" sz="2800" dirty="0"/>
              <a:t>2.5% carnauba </a:t>
            </a:r>
          </a:p>
          <a:p>
            <a:r>
              <a:rPr lang="en-IN" sz="2800" dirty="0"/>
              <a:t>3% natural or synthetic resins</a:t>
            </a:r>
          </a:p>
          <a:p>
            <a:r>
              <a:rPr lang="en-IN" sz="2800" dirty="0"/>
              <a:t>2.5% microcrystalline or synthetic waxes.</a:t>
            </a:r>
          </a:p>
          <a:p>
            <a:endParaRPr lang="en-IN" dirty="0"/>
          </a:p>
        </p:txBody>
      </p:sp>
    </p:spTree>
    <p:extLst>
      <p:ext uri="{BB962C8B-B14F-4D97-AF65-F5344CB8AC3E}">
        <p14:creationId xmlns:p14="http://schemas.microsoft.com/office/powerpoint/2010/main" val="77926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9290" y="1504711"/>
            <a:ext cx="2802731" cy="563616"/>
          </a:xfrm>
          <a:prstGeom prst="rect">
            <a:avLst/>
          </a:prstGeom>
        </p:spPr>
        <p:txBody>
          <a:bodyPr vert="horz" wrap="square" lIns="0" tIns="9525" rIns="0" bIns="0" rtlCol="0" anchor="ctr">
            <a:spAutoFit/>
          </a:bodyPr>
          <a:lstStyle/>
          <a:p>
            <a:pPr marL="9525">
              <a:lnSpc>
                <a:spcPct val="100000"/>
              </a:lnSpc>
              <a:spcBef>
                <a:spcPts val="75"/>
              </a:spcBef>
            </a:pPr>
            <a:r>
              <a:rPr sz="3600" b="1" u="sng" spc="-4" dirty="0"/>
              <a:t>COMPONENTS</a:t>
            </a:r>
            <a:endParaRPr sz="3600" b="1" u="sng" dirty="0"/>
          </a:p>
        </p:txBody>
      </p:sp>
      <p:sp>
        <p:nvSpPr>
          <p:cNvPr id="3" name="object 3"/>
          <p:cNvSpPr txBox="1"/>
          <p:nvPr/>
        </p:nvSpPr>
        <p:spPr>
          <a:xfrm>
            <a:off x="1691680" y="2467546"/>
            <a:ext cx="1816509" cy="332303"/>
          </a:xfrm>
          <a:prstGeom prst="rect">
            <a:avLst/>
          </a:prstGeom>
        </p:spPr>
        <p:txBody>
          <a:bodyPr vert="horz" wrap="square" lIns="0" tIns="9049" rIns="0" bIns="0" rtlCol="0">
            <a:spAutoFit/>
          </a:bodyPr>
          <a:lstStyle/>
          <a:p>
            <a:pPr marL="9525">
              <a:spcBef>
                <a:spcPts val="71"/>
              </a:spcBef>
            </a:pPr>
            <a:r>
              <a:rPr sz="2100" spc="-8" dirty="0">
                <a:latin typeface="Trebuchet MS"/>
                <a:cs typeface="Trebuchet MS"/>
              </a:rPr>
              <a:t>N</a:t>
            </a:r>
            <a:r>
              <a:rPr sz="2100" spc="-214" dirty="0">
                <a:latin typeface="Trebuchet MS"/>
                <a:cs typeface="Trebuchet MS"/>
              </a:rPr>
              <a:t>A</a:t>
            </a:r>
            <a:r>
              <a:rPr sz="2100" spc="-4" dirty="0">
                <a:latin typeface="Trebuchet MS"/>
                <a:cs typeface="Trebuchet MS"/>
              </a:rPr>
              <a:t>TURAL</a:t>
            </a:r>
            <a:endParaRPr sz="2100" dirty="0">
              <a:latin typeface="Trebuchet MS"/>
              <a:cs typeface="Trebuchet MS"/>
            </a:endParaRPr>
          </a:p>
        </p:txBody>
      </p:sp>
      <p:sp>
        <p:nvSpPr>
          <p:cNvPr id="4" name="object 4"/>
          <p:cNvSpPr txBox="1"/>
          <p:nvPr/>
        </p:nvSpPr>
        <p:spPr>
          <a:xfrm>
            <a:off x="6051574" y="1916832"/>
            <a:ext cx="1328738" cy="655468"/>
          </a:xfrm>
          <a:prstGeom prst="rect">
            <a:avLst/>
          </a:prstGeom>
        </p:spPr>
        <p:txBody>
          <a:bodyPr vert="horz" wrap="square" lIns="0" tIns="9049" rIns="0" bIns="0" rtlCol="0">
            <a:spAutoFit/>
          </a:bodyPr>
          <a:lstStyle/>
          <a:p>
            <a:pPr marL="9525">
              <a:spcBef>
                <a:spcPts val="71"/>
              </a:spcBef>
            </a:pPr>
            <a:r>
              <a:rPr sz="2100" spc="-4" dirty="0">
                <a:latin typeface="Trebuchet MS"/>
                <a:cs typeface="Trebuchet MS"/>
              </a:rPr>
              <a:t>SYNTHETI</a:t>
            </a:r>
            <a:r>
              <a:rPr lang="en-US" sz="2100" spc="-4" dirty="0">
                <a:latin typeface="Trebuchet MS"/>
                <a:cs typeface="Trebuchet MS"/>
              </a:rPr>
              <a:t>C</a:t>
            </a:r>
            <a:r>
              <a:rPr sz="2100" spc="-4" dirty="0">
                <a:solidFill>
                  <a:srgbClr val="FFFFFF"/>
                </a:solidFill>
                <a:latin typeface="Trebuchet MS"/>
                <a:cs typeface="Trebuchet MS"/>
              </a:rPr>
              <a:t>C</a:t>
            </a:r>
            <a:endParaRPr sz="2100" dirty="0">
              <a:latin typeface="Trebuchet MS"/>
              <a:cs typeface="Trebuchet MS"/>
            </a:endParaRPr>
          </a:p>
        </p:txBody>
      </p:sp>
      <p:sp>
        <p:nvSpPr>
          <p:cNvPr id="5" name="object 5"/>
          <p:cNvSpPr txBox="1"/>
          <p:nvPr/>
        </p:nvSpPr>
        <p:spPr>
          <a:xfrm>
            <a:off x="396621" y="3142107"/>
            <a:ext cx="1335404" cy="365965"/>
          </a:xfrm>
          <a:prstGeom prst="rect">
            <a:avLst/>
          </a:prstGeom>
          <a:solidFill>
            <a:srgbClr val="EF9315"/>
          </a:solidFill>
        </p:spPr>
        <p:txBody>
          <a:bodyPr vert="horz" wrap="square" lIns="0" tIns="133826" rIns="0" bIns="0" rtlCol="0">
            <a:spAutoFit/>
          </a:bodyPr>
          <a:lstStyle/>
          <a:p>
            <a:pPr marL="300514">
              <a:spcBef>
                <a:spcPts val="1054"/>
              </a:spcBef>
            </a:pPr>
            <a:r>
              <a:rPr sz="1500" spc="-4" dirty="0">
                <a:solidFill>
                  <a:srgbClr val="FFFFFF"/>
                </a:solidFill>
                <a:latin typeface="Trebuchet MS"/>
                <a:cs typeface="Trebuchet MS"/>
              </a:rPr>
              <a:t>MINERAL</a:t>
            </a:r>
            <a:endParaRPr sz="1500" dirty="0">
              <a:latin typeface="Trebuchet MS"/>
              <a:cs typeface="Trebuchet MS"/>
            </a:endParaRPr>
          </a:p>
        </p:txBody>
      </p:sp>
      <p:sp>
        <p:nvSpPr>
          <p:cNvPr id="6" name="object 6"/>
          <p:cNvSpPr txBox="1"/>
          <p:nvPr/>
        </p:nvSpPr>
        <p:spPr>
          <a:xfrm>
            <a:off x="1908809" y="3142107"/>
            <a:ext cx="1336358" cy="365965"/>
          </a:xfrm>
          <a:prstGeom prst="rect">
            <a:avLst/>
          </a:prstGeom>
          <a:solidFill>
            <a:srgbClr val="EF9315"/>
          </a:solidFill>
        </p:spPr>
        <p:txBody>
          <a:bodyPr vert="horz" wrap="square" lIns="0" tIns="133826" rIns="0" bIns="0" rtlCol="0">
            <a:spAutoFit/>
          </a:bodyPr>
          <a:lstStyle/>
          <a:p>
            <a:pPr marL="392430">
              <a:spcBef>
                <a:spcPts val="1054"/>
              </a:spcBef>
            </a:pPr>
            <a:r>
              <a:rPr sz="1500" dirty="0">
                <a:solidFill>
                  <a:srgbClr val="FFFFFF"/>
                </a:solidFill>
                <a:latin typeface="Trebuchet MS"/>
                <a:cs typeface="Trebuchet MS"/>
              </a:rPr>
              <a:t>PLANT</a:t>
            </a:r>
            <a:endParaRPr sz="1500">
              <a:latin typeface="Trebuchet MS"/>
              <a:cs typeface="Trebuchet MS"/>
            </a:endParaRPr>
          </a:p>
        </p:txBody>
      </p:sp>
      <p:sp>
        <p:nvSpPr>
          <p:cNvPr id="7" name="object 7"/>
          <p:cNvSpPr txBox="1"/>
          <p:nvPr/>
        </p:nvSpPr>
        <p:spPr>
          <a:xfrm>
            <a:off x="1804826" y="3675888"/>
            <a:ext cx="1543038" cy="1601368"/>
          </a:xfrm>
          <a:prstGeom prst="rect">
            <a:avLst/>
          </a:prstGeom>
          <a:solidFill>
            <a:srgbClr val="F8DCCC">
              <a:alpha val="90194"/>
            </a:srgbClr>
          </a:solidFill>
        </p:spPr>
        <p:txBody>
          <a:bodyPr vert="horz" wrap="square" lIns="0" tIns="42386" rIns="0" bIns="0" rtlCol="0">
            <a:spAutoFit/>
          </a:bodyPr>
          <a:lstStyle/>
          <a:p>
            <a:pPr marL="256223" indent="-171450">
              <a:spcBef>
                <a:spcPts val="334"/>
              </a:spcBef>
              <a:buChar char="•"/>
              <a:tabLst>
                <a:tab pos="256223" algn="l"/>
              </a:tabLst>
            </a:pPr>
            <a:r>
              <a:rPr spc="-4" dirty="0">
                <a:latin typeface="Trebuchet MS"/>
                <a:cs typeface="Trebuchet MS"/>
              </a:rPr>
              <a:t>Carnauba</a:t>
            </a:r>
            <a:endParaRPr dirty="0">
              <a:latin typeface="Trebuchet MS"/>
              <a:cs typeface="Trebuchet MS"/>
            </a:endParaRPr>
          </a:p>
          <a:p>
            <a:pPr marL="256223" indent="-171450">
              <a:spcBef>
                <a:spcPts val="26"/>
              </a:spcBef>
              <a:buChar char="•"/>
              <a:tabLst>
                <a:tab pos="256223" algn="l"/>
              </a:tabLst>
            </a:pPr>
            <a:r>
              <a:rPr spc="-4" dirty="0">
                <a:latin typeface="Trebuchet MS"/>
                <a:cs typeface="Trebuchet MS"/>
              </a:rPr>
              <a:t>Candelilla</a:t>
            </a:r>
            <a:endParaRPr dirty="0">
              <a:latin typeface="Trebuchet MS"/>
              <a:cs typeface="Trebuchet MS"/>
            </a:endParaRPr>
          </a:p>
          <a:p>
            <a:pPr marL="256223" indent="-171450">
              <a:spcBef>
                <a:spcPts val="38"/>
              </a:spcBef>
              <a:buChar char="•"/>
              <a:tabLst>
                <a:tab pos="256223" algn="l"/>
              </a:tabLst>
            </a:pPr>
            <a:r>
              <a:rPr dirty="0">
                <a:latin typeface="Trebuchet MS"/>
                <a:cs typeface="Trebuchet MS"/>
              </a:rPr>
              <a:t>Ouricury</a:t>
            </a:r>
          </a:p>
          <a:p>
            <a:pPr marL="256223" indent="-171450">
              <a:spcBef>
                <a:spcPts val="26"/>
              </a:spcBef>
              <a:buChar char="•"/>
              <a:tabLst>
                <a:tab pos="256223" algn="l"/>
              </a:tabLst>
            </a:pPr>
            <a:r>
              <a:rPr dirty="0">
                <a:latin typeface="Trebuchet MS"/>
                <a:cs typeface="Trebuchet MS"/>
              </a:rPr>
              <a:t>Japan</a:t>
            </a:r>
            <a:r>
              <a:rPr spc="-45" dirty="0">
                <a:latin typeface="Trebuchet MS"/>
                <a:cs typeface="Trebuchet MS"/>
              </a:rPr>
              <a:t> </a:t>
            </a:r>
            <a:r>
              <a:rPr spc="-4" dirty="0">
                <a:latin typeface="Trebuchet MS"/>
                <a:cs typeface="Trebuchet MS"/>
              </a:rPr>
              <a:t>wax</a:t>
            </a:r>
            <a:endParaRPr dirty="0">
              <a:latin typeface="Trebuchet MS"/>
              <a:cs typeface="Trebuchet MS"/>
            </a:endParaRPr>
          </a:p>
          <a:p>
            <a:pPr marL="256223" marR="533876" indent="-171450">
              <a:lnSpc>
                <a:spcPts val="1568"/>
              </a:lnSpc>
              <a:spcBef>
                <a:spcPts val="278"/>
              </a:spcBef>
              <a:buChar char="•"/>
              <a:tabLst>
                <a:tab pos="256223" algn="l"/>
              </a:tabLst>
            </a:pPr>
            <a:r>
              <a:rPr dirty="0">
                <a:latin typeface="Trebuchet MS"/>
                <a:cs typeface="Trebuchet MS"/>
              </a:rPr>
              <a:t>Coc</a:t>
            </a:r>
            <a:r>
              <a:rPr lang="en-US" dirty="0">
                <a:latin typeface="Trebuchet MS"/>
                <a:cs typeface="Trebuchet MS"/>
              </a:rPr>
              <a:t>o butter</a:t>
            </a:r>
            <a:endParaRPr dirty="0">
              <a:latin typeface="Trebuchet MS"/>
              <a:cs typeface="Trebuchet MS"/>
            </a:endParaRPr>
          </a:p>
        </p:txBody>
      </p:sp>
      <p:sp>
        <p:nvSpPr>
          <p:cNvPr id="8" name="object 8"/>
          <p:cNvSpPr txBox="1"/>
          <p:nvPr/>
        </p:nvSpPr>
        <p:spPr>
          <a:xfrm>
            <a:off x="3420999" y="3142108"/>
            <a:ext cx="1336358" cy="476734"/>
          </a:xfrm>
          <a:prstGeom prst="rect">
            <a:avLst/>
          </a:prstGeom>
          <a:solidFill>
            <a:srgbClr val="EF9315"/>
          </a:solidFill>
        </p:spPr>
        <p:txBody>
          <a:bodyPr vert="horz" wrap="square" lIns="0" tIns="65723" rIns="0" bIns="0" rtlCol="0">
            <a:spAutoFit/>
          </a:bodyPr>
          <a:lstStyle/>
          <a:p>
            <a:pPr marL="351949" marR="120015" indent="-225266">
              <a:lnSpc>
                <a:spcPts val="1568"/>
              </a:lnSpc>
              <a:spcBef>
                <a:spcPts val="518"/>
              </a:spcBef>
            </a:pPr>
            <a:r>
              <a:rPr sz="1500" spc="-4" dirty="0">
                <a:solidFill>
                  <a:srgbClr val="FFFFFF"/>
                </a:solidFill>
                <a:latin typeface="Trebuchet MS"/>
                <a:cs typeface="Trebuchet MS"/>
              </a:rPr>
              <a:t>INS</a:t>
            </a:r>
            <a:r>
              <a:rPr sz="1500" spc="-11" dirty="0">
                <a:solidFill>
                  <a:srgbClr val="FFFFFF"/>
                </a:solidFill>
                <a:latin typeface="Trebuchet MS"/>
                <a:cs typeface="Trebuchet MS"/>
              </a:rPr>
              <a:t>E</a:t>
            </a:r>
            <a:r>
              <a:rPr sz="1500" spc="-4" dirty="0">
                <a:solidFill>
                  <a:srgbClr val="FFFFFF"/>
                </a:solidFill>
                <a:latin typeface="Trebuchet MS"/>
                <a:cs typeface="Trebuchet MS"/>
              </a:rPr>
              <a:t>CT</a:t>
            </a:r>
            <a:r>
              <a:rPr sz="1500" dirty="0">
                <a:solidFill>
                  <a:srgbClr val="FFFFFF"/>
                </a:solidFill>
                <a:latin typeface="Trebuchet MS"/>
                <a:cs typeface="Trebuchet MS"/>
              </a:rPr>
              <a:t>S</a:t>
            </a:r>
            <a:r>
              <a:rPr sz="1500" spc="-86" dirty="0">
                <a:solidFill>
                  <a:srgbClr val="FFFFFF"/>
                </a:solidFill>
                <a:latin typeface="Trebuchet MS"/>
                <a:cs typeface="Trebuchet MS"/>
              </a:rPr>
              <a:t> </a:t>
            </a:r>
            <a:r>
              <a:rPr sz="1500" dirty="0">
                <a:solidFill>
                  <a:srgbClr val="FFFFFF"/>
                </a:solidFill>
                <a:latin typeface="Trebuchet MS"/>
                <a:cs typeface="Trebuchet MS"/>
              </a:rPr>
              <a:t>A</a:t>
            </a:r>
            <a:r>
              <a:rPr sz="1500" spc="8" dirty="0">
                <a:solidFill>
                  <a:srgbClr val="FFFFFF"/>
                </a:solidFill>
                <a:latin typeface="Trebuchet MS"/>
                <a:cs typeface="Trebuchet MS"/>
              </a:rPr>
              <a:t>N</a:t>
            </a:r>
            <a:r>
              <a:rPr sz="1500" dirty="0">
                <a:solidFill>
                  <a:srgbClr val="FFFFFF"/>
                </a:solidFill>
                <a:latin typeface="Trebuchet MS"/>
                <a:cs typeface="Trebuchet MS"/>
              </a:rPr>
              <a:t>D  ANIMAL</a:t>
            </a:r>
            <a:endParaRPr sz="1500" dirty="0">
              <a:latin typeface="Trebuchet MS"/>
              <a:cs typeface="Trebuchet MS"/>
            </a:endParaRPr>
          </a:p>
        </p:txBody>
      </p:sp>
      <p:sp>
        <p:nvSpPr>
          <p:cNvPr id="9" name="object 9"/>
          <p:cNvSpPr txBox="1"/>
          <p:nvPr/>
        </p:nvSpPr>
        <p:spPr>
          <a:xfrm>
            <a:off x="3420999" y="3675888"/>
            <a:ext cx="1336358" cy="535242"/>
          </a:xfrm>
          <a:prstGeom prst="rect">
            <a:avLst/>
          </a:prstGeom>
          <a:solidFill>
            <a:srgbClr val="F8DCCC">
              <a:alpha val="90194"/>
            </a:srgbClr>
          </a:solidFill>
        </p:spPr>
        <p:txBody>
          <a:bodyPr vert="horz" wrap="square" lIns="0" tIns="42386" rIns="0" bIns="0" rtlCol="0">
            <a:spAutoFit/>
          </a:bodyPr>
          <a:lstStyle/>
          <a:p>
            <a:pPr marL="256699" indent="-171926">
              <a:spcBef>
                <a:spcPts val="334"/>
              </a:spcBef>
              <a:buChar char="•"/>
              <a:tabLst>
                <a:tab pos="257175" algn="l"/>
              </a:tabLst>
            </a:pPr>
            <a:r>
              <a:rPr sz="1600" dirty="0">
                <a:latin typeface="Trebuchet MS"/>
                <a:cs typeface="Trebuchet MS"/>
              </a:rPr>
              <a:t>Bees</a:t>
            </a:r>
            <a:r>
              <a:rPr sz="1600" spc="-38" dirty="0">
                <a:latin typeface="Trebuchet MS"/>
                <a:cs typeface="Trebuchet MS"/>
              </a:rPr>
              <a:t> </a:t>
            </a:r>
            <a:r>
              <a:rPr sz="1600" spc="-4" dirty="0">
                <a:latin typeface="Trebuchet MS"/>
                <a:cs typeface="Trebuchet MS"/>
              </a:rPr>
              <a:t>wax</a:t>
            </a:r>
            <a:endParaRPr sz="1600" dirty="0">
              <a:latin typeface="Trebuchet MS"/>
              <a:cs typeface="Trebuchet MS"/>
            </a:endParaRPr>
          </a:p>
          <a:p>
            <a:pPr marL="256699" indent="-171926">
              <a:spcBef>
                <a:spcPts val="26"/>
              </a:spcBef>
              <a:buChar char="•"/>
              <a:tabLst>
                <a:tab pos="257175" algn="l"/>
              </a:tabLst>
            </a:pPr>
            <a:r>
              <a:rPr sz="1600" dirty="0">
                <a:latin typeface="Trebuchet MS"/>
                <a:cs typeface="Trebuchet MS"/>
              </a:rPr>
              <a:t>Spermaceti</a:t>
            </a:r>
          </a:p>
        </p:txBody>
      </p:sp>
      <p:sp>
        <p:nvSpPr>
          <p:cNvPr id="11" name="object 11"/>
          <p:cNvSpPr txBox="1"/>
          <p:nvPr/>
        </p:nvSpPr>
        <p:spPr>
          <a:xfrm>
            <a:off x="7127176" y="2457069"/>
            <a:ext cx="1233488" cy="332303"/>
          </a:xfrm>
          <a:prstGeom prst="rect">
            <a:avLst/>
          </a:prstGeom>
        </p:spPr>
        <p:txBody>
          <a:bodyPr vert="horz" wrap="square" lIns="0" tIns="9049" rIns="0" bIns="0" rtlCol="0">
            <a:spAutoFit/>
          </a:bodyPr>
          <a:lstStyle/>
          <a:p>
            <a:pPr marL="9525">
              <a:spcBef>
                <a:spcPts val="71"/>
              </a:spcBef>
            </a:pPr>
            <a:r>
              <a:rPr sz="2100" spc="-4" dirty="0">
                <a:solidFill>
                  <a:srgbClr val="FFFFFF"/>
                </a:solidFill>
                <a:latin typeface="Trebuchet MS"/>
                <a:cs typeface="Trebuchet MS"/>
              </a:rPr>
              <a:t>ADDITIVES</a:t>
            </a:r>
            <a:endParaRPr sz="2100">
              <a:latin typeface="Trebuchet MS"/>
              <a:cs typeface="Trebuchet MS"/>
            </a:endParaRPr>
          </a:p>
        </p:txBody>
      </p:sp>
      <p:sp>
        <p:nvSpPr>
          <p:cNvPr id="12" name="object 12"/>
          <p:cNvSpPr txBox="1"/>
          <p:nvPr/>
        </p:nvSpPr>
        <p:spPr>
          <a:xfrm>
            <a:off x="6012160" y="2492896"/>
            <a:ext cx="2194560" cy="4112055"/>
          </a:xfrm>
          <a:prstGeom prst="rect">
            <a:avLst/>
          </a:prstGeom>
          <a:solidFill>
            <a:srgbClr val="EF9315"/>
          </a:solidFill>
        </p:spPr>
        <p:txBody>
          <a:bodyPr vert="horz" wrap="square" lIns="0" tIns="54769" rIns="0" bIns="0" rtlCol="0">
            <a:spAutoFit/>
          </a:bodyPr>
          <a:lstStyle/>
          <a:p>
            <a:pPr marL="80963">
              <a:spcBef>
                <a:spcPts val="431"/>
              </a:spcBef>
            </a:pPr>
            <a:r>
              <a:rPr sz="1600" spc="-71" dirty="0">
                <a:solidFill>
                  <a:srgbClr val="FFFFFF"/>
                </a:solidFill>
                <a:latin typeface="Trebuchet MS"/>
                <a:cs typeface="Trebuchet MS"/>
              </a:rPr>
              <a:t>FATS</a:t>
            </a:r>
            <a:endParaRPr sz="1600" dirty="0">
              <a:latin typeface="Trebuchet MS"/>
              <a:cs typeface="Trebuchet MS"/>
            </a:endParaRPr>
          </a:p>
          <a:p>
            <a:pPr marL="131921">
              <a:spcBef>
                <a:spcPts val="83"/>
              </a:spcBef>
            </a:pPr>
            <a:r>
              <a:rPr sz="1600" dirty="0">
                <a:latin typeface="Trebuchet MS"/>
                <a:cs typeface="Trebuchet MS"/>
              </a:rPr>
              <a:t>ST</a:t>
            </a:r>
            <a:r>
              <a:rPr sz="1600" spc="-8" dirty="0">
                <a:latin typeface="Trebuchet MS"/>
                <a:cs typeface="Trebuchet MS"/>
              </a:rPr>
              <a:t>EA</a:t>
            </a:r>
            <a:r>
              <a:rPr sz="1600" spc="-4" dirty="0">
                <a:latin typeface="Trebuchet MS"/>
                <a:cs typeface="Trebuchet MS"/>
              </a:rPr>
              <a:t>RI</a:t>
            </a:r>
            <a:r>
              <a:rPr sz="1600" dirty="0">
                <a:latin typeface="Trebuchet MS"/>
                <a:cs typeface="Trebuchet MS"/>
              </a:rPr>
              <a:t>C</a:t>
            </a:r>
            <a:r>
              <a:rPr sz="1600" spc="-71" dirty="0">
                <a:latin typeface="Trebuchet MS"/>
                <a:cs typeface="Trebuchet MS"/>
              </a:rPr>
              <a:t> </a:t>
            </a:r>
            <a:r>
              <a:rPr sz="1600" spc="-8" dirty="0">
                <a:latin typeface="Trebuchet MS"/>
                <a:cs typeface="Trebuchet MS"/>
              </a:rPr>
              <a:t>A</a:t>
            </a:r>
            <a:r>
              <a:rPr sz="1600" spc="-4" dirty="0">
                <a:latin typeface="Trebuchet MS"/>
                <a:cs typeface="Trebuchet MS"/>
              </a:rPr>
              <a:t>C</a:t>
            </a:r>
            <a:r>
              <a:rPr sz="1600" spc="4" dirty="0">
                <a:latin typeface="Trebuchet MS"/>
                <a:cs typeface="Trebuchet MS"/>
              </a:rPr>
              <a:t>I</a:t>
            </a:r>
            <a:r>
              <a:rPr sz="1600" dirty="0">
                <a:latin typeface="Trebuchet MS"/>
                <a:cs typeface="Trebuchet MS"/>
              </a:rPr>
              <a:t>D</a:t>
            </a:r>
          </a:p>
          <a:p>
            <a:pPr marL="131921">
              <a:spcBef>
                <a:spcPts val="79"/>
              </a:spcBef>
            </a:pPr>
            <a:r>
              <a:rPr sz="1600" spc="-4" dirty="0">
                <a:latin typeface="Trebuchet MS"/>
                <a:cs typeface="Trebuchet MS"/>
              </a:rPr>
              <a:t>G</a:t>
            </a:r>
            <a:r>
              <a:rPr sz="1600" spc="-176" dirty="0">
                <a:latin typeface="Trebuchet MS"/>
                <a:cs typeface="Trebuchet MS"/>
              </a:rPr>
              <a:t>L</a:t>
            </a:r>
            <a:r>
              <a:rPr sz="1600" dirty="0">
                <a:latin typeface="Trebuchet MS"/>
                <a:cs typeface="Trebuchet MS"/>
              </a:rPr>
              <a:t>Y</a:t>
            </a:r>
            <a:r>
              <a:rPr sz="1600" spc="-4" dirty="0">
                <a:latin typeface="Trebuchet MS"/>
                <a:cs typeface="Trebuchet MS"/>
              </a:rPr>
              <a:t>CER</a:t>
            </a:r>
            <a:r>
              <a:rPr sz="1600" spc="-11" dirty="0">
                <a:latin typeface="Trebuchet MS"/>
                <a:cs typeface="Trebuchet MS"/>
              </a:rPr>
              <a:t>A</a:t>
            </a:r>
            <a:r>
              <a:rPr sz="1600" dirty="0">
                <a:latin typeface="Trebuchet MS"/>
                <a:cs typeface="Trebuchet MS"/>
              </a:rPr>
              <a:t>L</a:t>
            </a:r>
            <a:r>
              <a:rPr sz="1600" spc="-83" dirty="0">
                <a:latin typeface="Trebuchet MS"/>
                <a:cs typeface="Trebuchet MS"/>
              </a:rPr>
              <a:t> </a:t>
            </a:r>
            <a:r>
              <a:rPr sz="1600" dirty="0">
                <a:latin typeface="Trebuchet MS"/>
                <a:cs typeface="Trebuchet MS"/>
              </a:rPr>
              <a:t>T</a:t>
            </a:r>
            <a:r>
              <a:rPr sz="1600" spc="-98" dirty="0">
                <a:latin typeface="Trebuchet MS"/>
                <a:cs typeface="Trebuchet MS"/>
              </a:rPr>
              <a:t>R</a:t>
            </a:r>
            <a:r>
              <a:rPr sz="1600" dirty="0">
                <a:latin typeface="Trebuchet MS"/>
                <a:cs typeface="Trebuchet MS"/>
              </a:rPr>
              <a:t>YST</a:t>
            </a:r>
            <a:r>
              <a:rPr sz="1600" spc="-8" dirty="0">
                <a:latin typeface="Trebuchet MS"/>
                <a:cs typeface="Trebuchet MS"/>
              </a:rPr>
              <a:t>EA</a:t>
            </a:r>
            <a:r>
              <a:rPr sz="1600" spc="-4" dirty="0">
                <a:latin typeface="Trebuchet MS"/>
                <a:cs typeface="Trebuchet MS"/>
              </a:rPr>
              <a:t>R</a:t>
            </a:r>
            <a:r>
              <a:rPr sz="1600" spc="-143" dirty="0">
                <a:latin typeface="Trebuchet MS"/>
                <a:cs typeface="Trebuchet MS"/>
              </a:rPr>
              <a:t>A</a:t>
            </a:r>
            <a:r>
              <a:rPr sz="1600" dirty="0">
                <a:latin typeface="Trebuchet MS"/>
                <a:cs typeface="Trebuchet MS"/>
              </a:rPr>
              <a:t>TE</a:t>
            </a:r>
          </a:p>
          <a:p>
            <a:pPr marL="80963" marR="857250">
              <a:lnSpc>
                <a:spcPct val="105000"/>
              </a:lnSpc>
            </a:pPr>
            <a:r>
              <a:rPr sz="1600" dirty="0">
                <a:solidFill>
                  <a:srgbClr val="FFFFFF"/>
                </a:solidFill>
                <a:latin typeface="Trebuchet MS"/>
                <a:cs typeface="Trebuchet MS"/>
              </a:rPr>
              <a:t>OILS </a:t>
            </a:r>
            <a:r>
              <a:rPr sz="1600" spc="4" dirty="0">
                <a:solidFill>
                  <a:srgbClr val="FFFFFF"/>
                </a:solidFill>
                <a:latin typeface="Trebuchet MS"/>
                <a:cs typeface="Trebuchet MS"/>
              </a:rPr>
              <a:t> </a:t>
            </a:r>
            <a:r>
              <a:rPr sz="1600" spc="-4" dirty="0">
                <a:latin typeface="Trebuchet MS"/>
                <a:cs typeface="Trebuchet MS"/>
              </a:rPr>
              <a:t>TURPENTINE </a:t>
            </a:r>
            <a:r>
              <a:rPr sz="1600" dirty="0">
                <a:latin typeface="Trebuchet MS"/>
                <a:cs typeface="Trebuchet MS"/>
              </a:rPr>
              <a:t> </a:t>
            </a:r>
            <a:r>
              <a:rPr sz="1600" spc="-8" dirty="0">
                <a:latin typeface="Trebuchet MS"/>
                <a:cs typeface="Trebuchet MS"/>
              </a:rPr>
              <a:t>COLORANT </a:t>
            </a:r>
            <a:r>
              <a:rPr sz="1600" spc="-4" dirty="0">
                <a:latin typeface="Trebuchet MS"/>
                <a:cs typeface="Trebuchet MS"/>
              </a:rPr>
              <a:t> </a:t>
            </a:r>
            <a:r>
              <a:rPr sz="1600" spc="-4" dirty="0">
                <a:solidFill>
                  <a:srgbClr val="FFFFFF"/>
                </a:solidFill>
                <a:latin typeface="Trebuchet MS"/>
                <a:cs typeface="Trebuchet MS"/>
              </a:rPr>
              <a:t>N</a:t>
            </a:r>
            <a:r>
              <a:rPr sz="1600" spc="-139" dirty="0">
                <a:solidFill>
                  <a:srgbClr val="FFFFFF"/>
                </a:solidFill>
                <a:latin typeface="Trebuchet MS"/>
                <a:cs typeface="Trebuchet MS"/>
              </a:rPr>
              <a:t>A</a:t>
            </a:r>
            <a:r>
              <a:rPr sz="1600" dirty="0">
                <a:solidFill>
                  <a:srgbClr val="FFFFFF"/>
                </a:solidFill>
                <a:latin typeface="Trebuchet MS"/>
                <a:cs typeface="Trebuchet MS"/>
              </a:rPr>
              <a:t>TU</a:t>
            </a:r>
            <a:r>
              <a:rPr sz="1600" spc="-8" dirty="0">
                <a:solidFill>
                  <a:srgbClr val="FFFFFF"/>
                </a:solidFill>
                <a:latin typeface="Trebuchet MS"/>
                <a:cs typeface="Trebuchet MS"/>
              </a:rPr>
              <a:t>RA</a:t>
            </a:r>
            <a:r>
              <a:rPr sz="1600" dirty="0">
                <a:solidFill>
                  <a:srgbClr val="FFFFFF"/>
                </a:solidFill>
                <a:latin typeface="Trebuchet MS"/>
                <a:cs typeface="Trebuchet MS"/>
              </a:rPr>
              <a:t>L</a:t>
            </a:r>
            <a:r>
              <a:rPr sz="1600" spc="-41" dirty="0">
                <a:solidFill>
                  <a:srgbClr val="FFFFFF"/>
                </a:solidFill>
                <a:latin typeface="Trebuchet MS"/>
                <a:cs typeface="Trebuchet MS"/>
              </a:rPr>
              <a:t> </a:t>
            </a:r>
            <a:r>
              <a:rPr sz="1600" spc="-4" dirty="0">
                <a:solidFill>
                  <a:srgbClr val="FFFFFF"/>
                </a:solidFill>
                <a:latin typeface="Trebuchet MS"/>
                <a:cs typeface="Trebuchet MS"/>
              </a:rPr>
              <a:t>R</a:t>
            </a:r>
            <a:r>
              <a:rPr sz="1600" spc="-8" dirty="0">
                <a:solidFill>
                  <a:srgbClr val="FFFFFF"/>
                </a:solidFill>
                <a:latin typeface="Trebuchet MS"/>
                <a:cs typeface="Trebuchet MS"/>
              </a:rPr>
              <a:t>E</a:t>
            </a:r>
            <a:r>
              <a:rPr sz="1600" dirty="0">
                <a:solidFill>
                  <a:srgbClr val="FFFFFF"/>
                </a:solidFill>
                <a:latin typeface="Trebuchet MS"/>
                <a:cs typeface="Trebuchet MS"/>
              </a:rPr>
              <a:t>SINS</a:t>
            </a:r>
            <a:endParaRPr sz="1600" dirty="0">
              <a:latin typeface="Trebuchet MS"/>
              <a:cs typeface="Trebuchet MS"/>
            </a:endParaRPr>
          </a:p>
          <a:p>
            <a:pPr marL="131921" marR="137636" indent="-51435">
              <a:lnSpc>
                <a:spcPct val="105000"/>
              </a:lnSpc>
            </a:pPr>
            <a:r>
              <a:rPr sz="1600" spc="-30" dirty="0">
                <a:latin typeface="Trebuchet MS"/>
                <a:cs typeface="Trebuchet MS"/>
              </a:rPr>
              <a:t>COPAL, </a:t>
            </a:r>
            <a:r>
              <a:rPr sz="1600" spc="-8" dirty="0">
                <a:latin typeface="Trebuchet MS"/>
                <a:cs typeface="Trebuchet MS"/>
              </a:rPr>
              <a:t>DAMMAR,SHELLAC</a:t>
            </a:r>
            <a:r>
              <a:rPr lang="en-US" sz="1600" spc="-8" dirty="0">
                <a:latin typeface="Trebuchet MS"/>
                <a:cs typeface="Trebuchet MS"/>
              </a:rPr>
              <a:t>,</a:t>
            </a:r>
            <a:r>
              <a:rPr sz="1600" spc="-11" dirty="0">
                <a:latin typeface="Trebuchet MS"/>
                <a:cs typeface="Trebuchet MS"/>
              </a:rPr>
              <a:t> </a:t>
            </a:r>
            <a:r>
              <a:rPr sz="1600" spc="-4" dirty="0">
                <a:latin typeface="Trebuchet MS"/>
                <a:cs typeface="Trebuchet MS"/>
              </a:rPr>
              <a:t>KAURI</a:t>
            </a:r>
            <a:endParaRPr sz="1600" dirty="0">
              <a:latin typeface="Trebuchet MS"/>
              <a:cs typeface="Trebuchet MS"/>
            </a:endParaRPr>
          </a:p>
          <a:p>
            <a:pPr marL="80963" marR="339566">
              <a:lnSpc>
                <a:spcPct val="97500"/>
              </a:lnSpc>
              <a:spcBef>
                <a:spcPts val="124"/>
              </a:spcBef>
            </a:pPr>
            <a:r>
              <a:rPr sz="1600" spc="-4" dirty="0">
                <a:solidFill>
                  <a:srgbClr val="FFFFFF"/>
                </a:solidFill>
                <a:latin typeface="Trebuchet MS"/>
                <a:cs typeface="Trebuchet MS"/>
              </a:rPr>
              <a:t>SYNTHETIC RESIN </a:t>
            </a:r>
            <a:r>
              <a:rPr sz="1600" dirty="0">
                <a:solidFill>
                  <a:srgbClr val="FFFFFF"/>
                </a:solidFill>
                <a:latin typeface="Trebuchet MS"/>
                <a:cs typeface="Trebuchet MS"/>
              </a:rPr>
              <a:t> </a:t>
            </a:r>
            <a:r>
              <a:rPr sz="1600" spc="-60" dirty="0">
                <a:latin typeface="Trebuchet MS"/>
                <a:cs typeface="Trebuchet MS"/>
              </a:rPr>
              <a:t>ELVAX,</a:t>
            </a:r>
            <a:r>
              <a:rPr sz="1600" spc="-38" dirty="0">
                <a:latin typeface="Trebuchet MS"/>
                <a:cs typeface="Trebuchet MS"/>
              </a:rPr>
              <a:t> </a:t>
            </a:r>
            <a:r>
              <a:rPr sz="1600" spc="-15" dirty="0">
                <a:latin typeface="Trebuchet MS"/>
                <a:cs typeface="Trebuchet MS"/>
              </a:rPr>
              <a:t>POLYETHYLENE, </a:t>
            </a:r>
            <a:r>
              <a:rPr sz="1600" spc="-398" dirty="0">
                <a:latin typeface="Trebuchet MS"/>
                <a:cs typeface="Trebuchet MS"/>
              </a:rPr>
              <a:t> </a:t>
            </a:r>
            <a:r>
              <a:rPr sz="1600" spc="-19" dirty="0">
                <a:latin typeface="Trebuchet MS"/>
                <a:cs typeface="Trebuchet MS"/>
              </a:rPr>
              <a:t>POLYSTYRENE</a:t>
            </a:r>
            <a:endParaRPr sz="1600" dirty="0">
              <a:latin typeface="Trebuchet MS"/>
              <a:cs typeface="Trebuchet MS"/>
            </a:endParaRPr>
          </a:p>
        </p:txBody>
      </p:sp>
      <p:sp>
        <p:nvSpPr>
          <p:cNvPr id="13" name="object 13"/>
          <p:cNvSpPr txBox="1"/>
          <p:nvPr/>
        </p:nvSpPr>
        <p:spPr>
          <a:xfrm>
            <a:off x="188987" y="3675888"/>
            <a:ext cx="1543038" cy="1722747"/>
          </a:xfrm>
          <a:prstGeom prst="rect">
            <a:avLst/>
          </a:prstGeom>
          <a:solidFill>
            <a:srgbClr val="F8DCCC">
              <a:alpha val="90194"/>
            </a:srgbClr>
          </a:solidFill>
        </p:spPr>
        <p:txBody>
          <a:bodyPr vert="horz" wrap="square" lIns="0" tIns="42386" rIns="0" bIns="0" rtlCol="0">
            <a:spAutoFit/>
          </a:bodyPr>
          <a:lstStyle/>
          <a:p>
            <a:pPr marL="255270" indent="-171926">
              <a:spcBef>
                <a:spcPts val="334"/>
              </a:spcBef>
              <a:buChar char="•"/>
              <a:tabLst>
                <a:tab pos="255746" algn="l"/>
              </a:tabLst>
            </a:pPr>
            <a:r>
              <a:rPr sz="1600" spc="-11" dirty="0">
                <a:latin typeface="Trebuchet MS"/>
                <a:cs typeface="Trebuchet MS"/>
              </a:rPr>
              <a:t>Paraffin</a:t>
            </a:r>
            <a:endParaRPr sz="1600" dirty="0">
              <a:latin typeface="Trebuchet MS"/>
              <a:cs typeface="Trebuchet MS"/>
            </a:endParaRPr>
          </a:p>
          <a:p>
            <a:pPr marL="255270" indent="-171926">
              <a:spcBef>
                <a:spcPts val="26"/>
              </a:spcBef>
              <a:buChar char="•"/>
              <a:tabLst>
                <a:tab pos="255746" algn="l"/>
              </a:tabLst>
            </a:pPr>
            <a:r>
              <a:rPr sz="1600" spc="-4" dirty="0">
                <a:latin typeface="Trebuchet MS"/>
                <a:cs typeface="Trebuchet MS"/>
              </a:rPr>
              <a:t>Ceresin</a:t>
            </a:r>
            <a:endParaRPr sz="1600" dirty="0">
              <a:latin typeface="Trebuchet MS"/>
              <a:cs typeface="Trebuchet MS"/>
            </a:endParaRPr>
          </a:p>
          <a:p>
            <a:pPr marL="255270" indent="-171926">
              <a:spcBef>
                <a:spcPts val="38"/>
              </a:spcBef>
              <a:buChar char="•"/>
              <a:tabLst>
                <a:tab pos="255746" algn="l"/>
              </a:tabLst>
            </a:pPr>
            <a:r>
              <a:rPr sz="1600" spc="-4" dirty="0">
                <a:latin typeface="Trebuchet MS"/>
                <a:cs typeface="Trebuchet MS"/>
              </a:rPr>
              <a:t>Montan</a:t>
            </a:r>
            <a:endParaRPr sz="1600" dirty="0">
              <a:latin typeface="Trebuchet MS"/>
              <a:cs typeface="Trebuchet MS"/>
            </a:endParaRPr>
          </a:p>
          <a:p>
            <a:pPr marL="255270" indent="-171926">
              <a:spcBef>
                <a:spcPts val="26"/>
              </a:spcBef>
              <a:buChar char="•"/>
              <a:tabLst>
                <a:tab pos="255746" algn="l"/>
              </a:tabLst>
            </a:pPr>
            <a:r>
              <a:rPr sz="1600" dirty="0">
                <a:latin typeface="Trebuchet MS"/>
                <a:cs typeface="Trebuchet MS"/>
              </a:rPr>
              <a:t>Barns</a:t>
            </a:r>
            <a:r>
              <a:rPr sz="1600" spc="-49" dirty="0">
                <a:latin typeface="Trebuchet MS"/>
                <a:cs typeface="Trebuchet MS"/>
              </a:rPr>
              <a:t> </a:t>
            </a:r>
            <a:r>
              <a:rPr sz="1600" spc="-4" dirty="0">
                <a:latin typeface="Trebuchet MS"/>
                <a:cs typeface="Trebuchet MS"/>
              </a:rPr>
              <a:t>dahl</a:t>
            </a:r>
            <a:endParaRPr sz="1600" dirty="0">
              <a:latin typeface="Trebuchet MS"/>
              <a:cs typeface="Trebuchet MS"/>
            </a:endParaRPr>
          </a:p>
          <a:p>
            <a:pPr marL="255270" marR="196691" indent="-171450">
              <a:lnSpc>
                <a:spcPts val="1568"/>
              </a:lnSpc>
              <a:spcBef>
                <a:spcPts val="278"/>
              </a:spcBef>
              <a:buChar char="•"/>
              <a:tabLst>
                <a:tab pos="255746" algn="l"/>
              </a:tabLst>
            </a:pPr>
            <a:r>
              <a:rPr sz="1600" spc="-4" dirty="0">
                <a:latin typeface="Trebuchet MS"/>
                <a:cs typeface="Trebuchet MS"/>
              </a:rPr>
              <a:t>Micr</a:t>
            </a:r>
            <a:r>
              <a:rPr sz="1600" spc="4" dirty="0">
                <a:latin typeface="Trebuchet MS"/>
                <a:cs typeface="Trebuchet MS"/>
              </a:rPr>
              <a:t>o</a:t>
            </a:r>
            <a:r>
              <a:rPr sz="1600" spc="-4" dirty="0">
                <a:latin typeface="Trebuchet MS"/>
                <a:cs typeface="Trebuchet MS"/>
              </a:rPr>
              <a:t>cryst  alline</a:t>
            </a:r>
            <a:endParaRPr sz="1600" dirty="0">
              <a:latin typeface="Trebuchet MS"/>
              <a:cs typeface="Trebuchet MS"/>
            </a:endParaRPr>
          </a:p>
          <a:p>
            <a:pPr marL="255270" indent="-171926">
              <a:spcBef>
                <a:spcPts val="19"/>
              </a:spcBef>
              <a:buChar char="•"/>
              <a:tabLst>
                <a:tab pos="255746" algn="l"/>
              </a:tabLst>
            </a:pPr>
            <a:r>
              <a:rPr sz="1600" dirty="0">
                <a:latin typeface="Trebuchet MS"/>
                <a:cs typeface="Trebuchet MS"/>
              </a:rPr>
              <a:t>Ozokerite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8072462" cy="1143000"/>
          </a:xfrm>
        </p:spPr>
        <p:txBody>
          <a:bodyPr>
            <a:normAutofit/>
          </a:bodyPr>
          <a:lstStyle/>
          <a:p>
            <a:r>
              <a:rPr lang="en-US" sz="4000" b="1" u="sng" dirty="0"/>
              <a:t>PHYSICAL CHARACTERISTICS</a:t>
            </a:r>
            <a:endParaRPr lang="en-IN" sz="4000" b="1" u="sng" dirty="0"/>
          </a:p>
        </p:txBody>
      </p:sp>
      <p:sp>
        <p:nvSpPr>
          <p:cNvPr id="3" name="Content Placeholder 2"/>
          <p:cNvSpPr>
            <a:spLocks noGrp="1"/>
          </p:cNvSpPr>
          <p:nvPr>
            <p:ph idx="1"/>
          </p:nvPr>
        </p:nvSpPr>
        <p:spPr>
          <a:xfrm>
            <a:off x="1000100" y="1214422"/>
            <a:ext cx="7929618" cy="5094938"/>
          </a:xfrm>
        </p:spPr>
        <p:txBody>
          <a:bodyPr>
            <a:noAutofit/>
          </a:bodyPr>
          <a:lstStyle/>
          <a:p>
            <a:r>
              <a:rPr lang="en-IN" sz="2800" dirty="0"/>
              <a:t>Sheets 7.60×15.00×0.13cm in pink or red.</a:t>
            </a:r>
          </a:p>
          <a:p>
            <a:endParaRPr lang="en-IN" sz="2800" dirty="0"/>
          </a:p>
          <a:p>
            <a:r>
              <a:rPr lang="en-IN" sz="2800" dirty="0"/>
              <a:t>3 type of waxes are included:</a:t>
            </a:r>
          </a:p>
          <a:p>
            <a:pPr lvl="1"/>
            <a:r>
              <a:rPr lang="en-IN" sz="2800" dirty="0"/>
              <a:t>TYPE I is a soft wax for building contour and veneers.</a:t>
            </a:r>
          </a:p>
          <a:p>
            <a:pPr lvl="1"/>
            <a:r>
              <a:rPr lang="en-IN" sz="2800" dirty="0"/>
              <a:t>TYPE II is a hard wax to be used for patterns to be tried in the mouth temperate climates.</a:t>
            </a:r>
          </a:p>
          <a:p>
            <a:pPr lvl="1"/>
            <a:r>
              <a:rPr lang="en-IN" sz="2800" dirty="0"/>
              <a:t>TYPE III is an extra hard wax for patterns to be tried in the mouth in tropical weather</a:t>
            </a:r>
            <a:r>
              <a:rPr lang="en-IN" dirty="0"/>
              <a:t>.</a:t>
            </a:r>
          </a:p>
        </p:txBody>
      </p:sp>
    </p:spTree>
    <p:extLst>
      <p:ext uri="{BB962C8B-B14F-4D97-AF65-F5344CB8AC3E}">
        <p14:creationId xmlns:p14="http://schemas.microsoft.com/office/powerpoint/2010/main" val="1710404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29618" cy="6165304"/>
          </a:xfrm>
        </p:spPr>
        <p:txBody>
          <a:bodyPr>
            <a:normAutofit/>
          </a:bodyPr>
          <a:lstStyle/>
          <a:p>
            <a:pPr lvl="0"/>
            <a:r>
              <a:rPr lang="en-IN" sz="2800" dirty="0"/>
              <a:t>The dimensional stability that may take place because of variation in temperature are important.</a:t>
            </a:r>
          </a:p>
          <a:p>
            <a:pPr lvl="0"/>
            <a:endParaRPr lang="en-IN" sz="2800" dirty="0"/>
          </a:p>
          <a:p>
            <a:pPr lvl="0"/>
            <a:r>
              <a:rPr lang="en-IN" sz="2800" dirty="0"/>
              <a:t>Baseplate wax should be easily trimmed with a sharp instrument at 23°c &amp; should yield a smooth surface after gentle flaming.</a:t>
            </a:r>
          </a:p>
          <a:p>
            <a:pPr lvl="0"/>
            <a:endParaRPr lang="en-IN" sz="2800" dirty="0"/>
          </a:p>
          <a:p>
            <a:pPr lvl="0"/>
            <a:r>
              <a:rPr lang="en-IN" sz="2800" dirty="0"/>
              <a:t>These waxes should not leave any residue on porcelain teeth, and the </a:t>
            </a:r>
            <a:r>
              <a:rPr lang="en-IN" sz="2800" dirty="0" err="1"/>
              <a:t>coloring</a:t>
            </a:r>
            <a:r>
              <a:rPr lang="en-IN" sz="2800" dirty="0"/>
              <a:t> agent in the wax should not impregnate the plastic mold during processing.</a:t>
            </a:r>
          </a:p>
          <a:p>
            <a:endParaRPr lang="en-IN" dirty="0"/>
          </a:p>
        </p:txBody>
      </p:sp>
    </p:spTree>
    <p:extLst>
      <p:ext uri="{BB962C8B-B14F-4D97-AF65-F5344CB8AC3E}">
        <p14:creationId xmlns:p14="http://schemas.microsoft.com/office/powerpoint/2010/main" val="177369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729534" cy="1143000"/>
          </a:xfrm>
        </p:spPr>
        <p:txBody>
          <a:bodyPr>
            <a:normAutofit/>
          </a:bodyPr>
          <a:lstStyle/>
          <a:p>
            <a:r>
              <a:rPr lang="en-US" sz="4000" b="1" u="sng" dirty="0"/>
              <a:t>BOXING WAX</a:t>
            </a:r>
            <a:endParaRPr lang="en-IN" sz="4000" b="1" u="sng" dirty="0"/>
          </a:p>
        </p:txBody>
      </p:sp>
      <p:sp>
        <p:nvSpPr>
          <p:cNvPr id="3" name="Content Placeholder 2"/>
          <p:cNvSpPr>
            <a:spLocks noGrp="1"/>
          </p:cNvSpPr>
          <p:nvPr>
            <p:ph idx="1"/>
          </p:nvPr>
        </p:nvSpPr>
        <p:spPr>
          <a:xfrm>
            <a:off x="1000100" y="1214422"/>
            <a:ext cx="8143900" cy="2214578"/>
          </a:xfrm>
        </p:spPr>
        <p:txBody>
          <a:bodyPr>
            <a:normAutofit/>
          </a:bodyPr>
          <a:lstStyle/>
          <a:p>
            <a:r>
              <a:rPr lang="en-IN" sz="2800" dirty="0"/>
              <a:t>To form a plaster or stone cast from an impression of the edentulous arch, first a wax box must be formed around the impression, into which the freshly mixed plaster or stone is poured &amp; vibrated.</a:t>
            </a:r>
          </a:p>
          <a:p>
            <a:endParaRPr lang="en-IN" dirty="0"/>
          </a:p>
        </p:txBody>
      </p:sp>
      <p:pic>
        <p:nvPicPr>
          <p:cNvPr id="5" name="Picture 4">
            <a:extLst>
              <a:ext uri="{FF2B5EF4-FFF2-40B4-BE49-F238E27FC236}">
                <a16:creationId xmlns:a16="http://schemas.microsoft.com/office/drawing/2014/main" id="{31D38F68-95D9-45A7-B24F-99AF0E9C8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3063974"/>
            <a:ext cx="4762500" cy="3677394"/>
          </a:xfrm>
          <a:prstGeom prst="rect">
            <a:avLst/>
          </a:prstGeom>
        </p:spPr>
      </p:pic>
    </p:spTree>
    <p:extLst>
      <p:ext uri="{BB962C8B-B14F-4D97-AF65-F5344CB8AC3E}">
        <p14:creationId xmlns:p14="http://schemas.microsoft.com/office/powerpoint/2010/main" val="1173572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0"/>
            <a:ext cx="7920062" cy="6858000"/>
          </a:xfrm>
        </p:spPr>
        <p:txBody>
          <a:bodyPr>
            <a:normAutofit/>
          </a:bodyPr>
          <a:lstStyle/>
          <a:p>
            <a:pPr marL="82296" lvl="0" indent="0">
              <a:buNone/>
            </a:pPr>
            <a:endParaRPr lang="en-IN" dirty="0"/>
          </a:p>
          <a:p>
            <a:pPr marL="82296" lvl="0" indent="0">
              <a:buNone/>
            </a:pPr>
            <a:r>
              <a:rPr lang="en-IN" sz="4000" b="1" u="sng" dirty="0"/>
              <a:t>CARDING WAX </a:t>
            </a:r>
            <a:r>
              <a:rPr lang="en-IN" sz="2800" dirty="0"/>
              <a:t>was the original material on which porcelain teeth were fixed when received from the manufacturer.</a:t>
            </a:r>
          </a:p>
        </p:txBody>
      </p:sp>
      <p:pic>
        <p:nvPicPr>
          <p:cNvPr id="5123" name="Picture 3" descr="C:\Users\Siddharth\Desktop\acry rock-600x600-product_thumb.jpg"/>
          <p:cNvPicPr>
            <a:picLocks noChangeAspect="1" noChangeArrowheads="1"/>
          </p:cNvPicPr>
          <p:nvPr/>
        </p:nvPicPr>
        <p:blipFill rotWithShape="1">
          <a:blip r:embed="rId3">
            <a:extLst>
              <a:ext uri="{28A0092B-C50C-407E-A947-70E740481C1C}">
                <a14:useLocalDpi xmlns:a14="http://schemas.microsoft.com/office/drawing/2010/main" val="0"/>
              </a:ext>
            </a:extLst>
          </a:blip>
          <a:srcRect l="2718" t="10071" r="4891" b="12087"/>
          <a:stretch/>
        </p:blipFill>
        <p:spPr bwMode="auto">
          <a:xfrm>
            <a:off x="1911424" y="2996952"/>
            <a:ext cx="64770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4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572560" cy="1143000"/>
          </a:xfrm>
        </p:spPr>
        <p:txBody>
          <a:bodyPr>
            <a:normAutofit/>
          </a:bodyPr>
          <a:lstStyle/>
          <a:p>
            <a:r>
              <a:rPr lang="en-US" sz="4000" dirty="0"/>
              <a:t>    </a:t>
            </a:r>
            <a:r>
              <a:rPr lang="en-US" sz="4000" b="1" u="sng" dirty="0"/>
              <a:t>UTILITY WAX</a:t>
            </a:r>
            <a:endParaRPr lang="en-IN" sz="4000" b="1" u="sng" dirty="0"/>
          </a:p>
        </p:txBody>
      </p:sp>
      <p:sp>
        <p:nvSpPr>
          <p:cNvPr id="3" name="Content Placeholder 2"/>
          <p:cNvSpPr>
            <a:spLocks noGrp="1"/>
          </p:cNvSpPr>
          <p:nvPr>
            <p:ph idx="1"/>
          </p:nvPr>
        </p:nvSpPr>
        <p:spPr>
          <a:xfrm>
            <a:off x="1000100" y="1285860"/>
            <a:ext cx="8001056" cy="2214578"/>
          </a:xfrm>
        </p:spPr>
        <p:txBody>
          <a:bodyPr>
            <a:normAutofit/>
          </a:bodyPr>
          <a:lstStyle/>
          <a:p>
            <a:r>
              <a:rPr lang="en-IN" sz="2800" dirty="0"/>
              <a:t>As easily workable, adhesive wax is often desired. For example, a standard perforated tray for use with hydrocolloids may easily be brought to a more desirable contour by such a wax.</a:t>
            </a:r>
          </a:p>
          <a:p>
            <a:endParaRPr lang="en-IN" dirty="0"/>
          </a:p>
        </p:txBody>
      </p:sp>
      <p:sp>
        <p:nvSpPr>
          <p:cNvPr id="7" name="TextBox 6"/>
          <p:cNvSpPr txBox="1"/>
          <p:nvPr/>
        </p:nvSpPr>
        <p:spPr>
          <a:xfrm>
            <a:off x="5857884" y="4214818"/>
            <a:ext cx="2857520" cy="369332"/>
          </a:xfrm>
          <a:prstGeom prst="rect">
            <a:avLst/>
          </a:prstGeom>
          <a:noFill/>
        </p:spPr>
        <p:txBody>
          <a:bodyPr wrap="square" rtlCol="0">
            <a:spAutoFit/>
          </a:bodyPr>
          <a:lstStyle/>
          <a:p>
            <a:r>
              <a:rPr lang="en-US" dirty="0">
                <a:solidFill>
                  <a:schemeClr val="bg1"/>
                </a:solidFill>
              </a:rPr>
              <a:t>UTILITY WAX STRIPS</a:t>
            </a:r>
            <a:endParaRPr lang="en-IN" dirty="0">
              <a:solidFill>
                <a:schemeClr val="bg1"/>
              </a:solidFill>
            </a:endParaRPr>
          </a:p>
        </p:txBody>
      </p:sp>
      <p:pic>
        <p:nvPicPr>
          <p:cNvPr id="5" name="Picture 2" descr="C:\Users\Siddharth\Desktop\image-utility-wax-rods-round.jpg"/>
          <p:cNvPicPr>
            <a:picLocks noChangeAspect="1" noChangeArrowheads="1"/>
          </p:cNvPicPr>
          <p:nvPr/>
        </p:nvPicPr>
        <p:blipFill rotWithShape="1">
          <a:blip r:embed="rId3">
            <a:extLst>
              <a:ext uri="{28A0092B-C50C-407E-A947-70E740481C1C}">
                <a14:useLocalDpi xmlns:a14="http://schemas.microsoft.com/office/drawing/2010/main" val="0"/>
              </a:ext>
            </a:extLst>
          </a:blip>
          <a:srcRect t="13343"/>
          <a:stretch/>
        </p:blipFill>
        <p:spPr bwMode="auto">
          <a:xfrm>
            <a:off x="1197177" y="3505200"/>
            <a:ext cx="6749647" cy="469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21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141110" cy="5288632"/>
          </a:xfrm>
        </p:spPr>
        <p:txBody>
          <a:bodyPr>
            <a:normAutofit/>
          </a:bodyPr>
          <a:lstStyle/>
          <a:p>
            <a:pPr lvl="0"/>
            <a:r>
              <a:rPr lang="en-IN" sz="2800" dirty="0"/>
              <a:t>This is done to prevent a sag &amp; distortion of the impression material.</a:t>
            </a:r>
          </a:p>
          <a:p>
            <a:pPr lvl="0"/>
            <a:endParaRPr lang="en-IN" sz="2800" dirty="0"/>
          </a:p>
          <a:p>
            <a:pPr lvl="0"/>
            <a:r>
              <a:rPr lang="en-IN" sz="2800" dirty="0"/>
              <a:t>The utility wax is usually supplied in both stick &amp; sheet in dark red or orange.</a:t>
            </a:r>
          </a:p>
          <a:p>
            <a:pPr lvl="0"/>
            <a:endParaRPr lang="en-IN" sz="2800" dirty="0"/>
          </a:p>
          <a:p>
            <a:pPr lvl="0"/>
            <a:r>
              <a:rPr lang="en-IN" sz="2800" dirty="0"/>
              <a:t>The flow of the wax should not be less than 65% nor more than 80% at 37.5</a:t>
            </a:r>
            <a:r>
              <a:rPr lang="en-IN" sz="2800" baseline="30000" dirty="0"/>
              <a:t>0 </a:t>
            </a:r>
            <a:r>
              <a:rPr lang="en-IN" sz="2800" dirty="0"/>
              <a:t>C </a:t>
            </a:r>
          </a:p>
          <a:p>
            <a:endParaRPr lang="en-IN" dirty="0"/>
          </a:p>
        </p:txBody>
      </p:sp>
    </p:spTree>
    <p:extLst>
      <p:ext uri="{BB962C8B-B14F-4D97-AF65-F5344CB8AC3E}">
        <p14:creationId xmlns:p14="http://schemas.microsoft.com/office/powerpoint/2010/main" val="1118241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872410" cy="1143000"/>
          </a:xfrm>
        </p:spPr>
        <p:txBody>
          <a:bodyPr>
            <a:normAutofit/>
          </a:bodyPr>
          <a:lstStyle/>
          <a:p>
            <a:r>
              <a:rPr lang="en-US" sz="4000" b="1" u="sng" dirty="0"/>
              <a:t>STICKY WAX</a:t>
            </a:r>
            <a:endParaRPr lang="en-IN" sz="4000" b="1" u="sng" dirty="0"/>
          </a:p>
        </p:txBody>
      </p:sp>
      <p:sp>
        <p:nvSpPr>
          <p:cNvPr id="3" name="Content Placeholder 2"/>
          <p:cNvSpPr>
            <a:spLocks noGrp="1"/>
          </p:cNvSpPr>
          <p:nvPr>
            <p:ph idx="1"/>
          </p:nvPr>
        </p:nvSpPr>
        <p:spPr>
          <a:xfrm>
            <a:off x="714348" y="1071546"/>
            <a:ext cx="8215370" cy="2286016"/>
          </a:xfrm>
        </p:spPr>
        <p:txBody>
          <a:bodyPr>
            <a:normAutofit/>
          </a:bodyPr>
          <a:lstStyle/>
          <a:p>
            <a:r>
              <a:rPr lang="en-IN" sz="2800" dirty="0"/>
              <a:t>It is formulated from a mixture of waxes and resins or other additive ingredients. Such a material is sticky when melted &amp; adheres closely to the surfaces on which it is applied.</a:t>
            </a:r>
          </a:p>
          <a:p>
            <a:endParaRPr lang="en-IN" dirty="0"/>
          </a:p>
        </p:txBody>
      </p:sp>
      <p:pic>
        <p:nvPicPr>
          <p:cNvPr id="7170" name="Picture 2" descr="C:\Users\Siddharth\Desktop\image-sticky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212976"/>
            <a:ext cx="69342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00808"/>
            <a:ext cx="8143900" cy="4928592"/>
          </a:xfrm>
        </p:spPr>
        <p:txBody>
          <a:bodyPr>
            <a:normAutofit/>
          </a:bodyPr>
          <a:lstStyle/>
          <a:p>
            <a:pPr lvl="0"/>
            <a:r>
              <a:rPr lang="en-IN" sz="2800" dirty="0"/>
              <a:t>However, at room temperature the wax is firm, free from tackiness, and brittle. Sticky wax should fracture rather than flow if it is deformed during soldering or repair procedures.</a:t>
            </a:r>
          </a:p>
          <a:p>
            <a:pPr lvl="0"/>
            <a:endParaRPr lang="en-IN" sz="2800" dirty="0"/>
          </a:p>
          <a:p>
            <a:pPr lvl="0"/>
            <a:r>
              <a:rPr lang="en-IN" sz="2800" dirty="0"/>
              <a:t>Although this wax is used to assemble metallic or resin pieces in a fixed temporary position, it is primarily used on dental stones and plasters.</a:t>
            </a:r>
          </a:p>
          <a:p>
            <a:endParaRPr lang="en-IN" dirty="0"/>
          </a:p>
        </p:txBody>
      </p:sp>
    </p:spTree>
    <p:extLst>
      <p:ext uri="{BB962C8B-B14F-4D97-AF65-F5344CB8AC3E}">
        <p14:creationId xmlns:p14="http://schemas.microsoft.com/office/powerpoint/2010/main" val="3780939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8015286" cy="1143000"/>
          </a:xfrm>
        </p:spPr>
        <p:txBody>
          <a:bodyPr>
            <a:normAutofit/>
          </a:bodyPr>
          <a:lstStyle/>
          <a:p>
            <a:r>
              <a:rPr lang="en-US" sz="4000" b="1" u="sng" dirty="0"/>
              <a:t>CORRECTIVE IMPRESSION WAX</a:t>
            </a:r>
            <a:endParaRPr lang="en-IN" sz="4000" b="1" u="sng" dirty="0"/>
          </a:p>
        </p:txBody>
      </p:sp>
      <p:sp>
        <p:nvSpPr>
          <p:cNvPr id="3" name="Content Placeholder 2"/>
          <p:cNvSpPr>
            <a:spLocks noGrp="1"/>
          </p:cNvSpPr>
          <p:nvPr>
            <p:ph idx="1"/>
          </p:nvPr>
        </p:nvSpPr>
        <p:spPr>
          <a:xfrm>
            <a:off x="1071538" y="1143000"/>
            <a:ext cx="8072462" cy="5715000"/>
          </a:xfrm>
        </p:spPr>
        <p:txBody>
          <a:bodyPr>
            <a:normAutofit/>
          </a:bodyPr>
          <a:lstStyle/>
          <a:p>
            <a:r>
              <a:rPr lang="en-IN" sz="2800" dirty="0"/>
              <a:t>Used as a wax veneer over an original impression to contact &amp; register the detail of the soft tissues.</a:t>
            </a:r>
          </a:p>
          <a:p>
            <a:pPr lvl="0"/>
            <a:endParaRPr lang="en-IN" sz="2800" dirty="0"/>
          </a:p>
          <a:p>
            <a:pPr lvl="0"/>
            <a:r>
              <a:rPr lang="en-IN" sz="2800" dirty="0"/>
              <a:t>It is claimed that this type of impression material records the mucous membrane &amp; underlying tissues in a functional state in which movable tissue is displaced to such a degree that functional contact with the base of the denture is obtained.</a:t>
            </a:r>
          </a:p>
          <a:p>
            <a:pPr lvl="0"/>
            <a:endParaRPr lang="en-IN" sz="2800" dirty="0"/>
          </a:p>
          <a:p>
            <a:pPr lvl="0"/>
            <a:r>
              <a:rPr lang="en-IN" sz="2800" dirty="0"/>
              <a:t>Corrective waxes are formulated from hydrocarbon waxes such as paraffin, ceresin &amp; beeswax &amp; many contains metal particles.</a:t>
            </a:r>
          </a:p>
          <a:p>
            <a:endParaRPr lang="en-IN" sz="2800" dirty="0"/>
          </a:p>
        </p:txBody>
      </p:sp>
    </p:spTree>
    <p:extLst>
      <p:ext uri="{BB962C8B-B14F-4D97-AF65-F5344CB8AC3E}">
        <p14:creationId xmlns:p14="http://schemas.microsoft.com/office/powerpoint/2010/main" val="4006974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381000"/>
            <a:ext cx="7901014" cy="4525963"/>
          </a:xfrm>
        </p:spPr>
        <p:txBody>
          <a:bodyPr>
            <a:normAutofit/>
          </a:bodyPr>
          <a:lstStyle/>
          <a:p>
            <a:pPr lvl="0"/>
            <a:r>
              <a:rPr lang="en-IN" sz="2800" dirty="0"/>
              <a:t>These waxes are subject to distortion during  removal from the mouth.</a:t>
            </a:r>
          </a:p>
          <a:p>
            <a:endParaRPr lang="en-US" sz="2800" dirty="0"/>
          </a:p>
          <a:p>
            <a:r>
              <a:rPr lang="en-US" sz="2800" dirty="0"/>
              <a:t>They are replaced by elastomeric impression materials.</a:t>
            </a:r>
            <a:endParaRPr lang="en-IN" sz="2800" dirty="0"/>
          </a:p>
          <a:p>
            <a:endParaRPr lang="en-IN" sz="2800" dirty="0"/>
          </a:p>
        </p:txBody>
      </p:sp>
      <p:pic>
        <p:nvPicPr>
          <p:cNvPr id="8194" name="Picture 2" descr="C:\Users\Siddharth\Desktop\336307.jpg"/>
          <p:cNvPicPr>
            <a:picLocks noChangeAspect="1" noChangeArrowheads="1"/>
          </p:cNvPicPr>
          <p:nvPr/>
        </p:nvPicPr>
        <p:blipFill rotWithShape="1">
          <a:blip r:embed="rId3">
            <a:extLst>
              <a:ext uri="{28A0092B-C50C-407E-A947-70E740481C1C}">
                <a14:useLocalDpi xmlns:a14="http://schemas.microsoft.com/office/drawing/2010/main" val="0"/>
              </a:ext>
            </a:extLst>
          </a:blip>
          <a:srcRect t="12750" b="12249"/>
          <a:stretch/>
        </p:blipFill>
        <p:spPr bwMode="auto">
          <a:xfrm>
            <a:off x="3124200" y="2514600"/>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3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sz="4000" b="1" dirty="0"/>
              <a:t>PARAFFIN WAXES</a:t>
            </a:r>
            <a:endParaRPr lang="en-IN" sz="4000" b="1" dirty="0"/>
          </a:p>
        </p:txBody>
      </p:sp>
      <p:sp>
        <p:nvSpPr>
          <p:cNvPr id="3" name="Content Placeholder 2"/>
          <p:cNvSpPr>
            <a:spLocks noGrp="1"/>
          </p:cNvSpPr>
          <p:nvPr>
            <p:ph idx="1"/>
          </p:nvPr>
        </p:nvSpPr>
        <p:spPr>
          <a:xfrm>
            <a:off x="628650" y="1825625"/>
            <a:ext cx="7886700" cy="4351338"/>
          </a:xfrm>
        </p:spPr>
        <p:txBody>
          <a:bodyPr>
            <a:normAutofit/>
          </a:bodyPr>
          <a:lstStyle/>
          <a:p>
            <a:r>
              <a:rPr lang="en-IN" sz="2800" dirty="0"/>
              <a:t>Obtained from the high-boiling point fractions of petroleum.</a:t>
            </a:r>
          </a:p>
          <a:p>
            <a:endParaRPr lang="en-IN" sz="2800" dirty="0"/>
          </a:p>
          <a:p>
            <a:pPr lvl="0"/>
            <a:r>
              <a:rPr lang="en-IN" sz="2800" dirty="0"/>
              <a:t>The melting temperatures generally increase with increasing molecular weights. Melting range 40-71</a:t>
            </a:r>
            <a:r>
              <a:rPr lang="en-IN" sz="2800" dirty="0">
                <a:latin typeface="Times New Roman" panose="02020603050405020304" pitchFamily="18" charset="0"/>
                <a:cs typeface="Times New Roman" panose="02020603050405020304" pitchFamily="18" charset="0"/>
              </a:rPr>
              <a:t>°</a:t>
            </a:r>
            <a:r>
              <a:rPr lang="en-IN" sz="2800" dirty="0"/>
              <a:t>C.</a:t>
            </a:r>
          </a:p>
          <a:p>
            <a:pPr lvl="0"/>
            <a:endParaRPr lang="en-IN" sz="2800" dirty="0"/>
          </a:p>
          <a:p>
            <a:pPr lvl="0"/>
            <a:r>
              <a:rPr lang="en-IN" sz="2800" dirty="0"/>
              <a:t>During solidification and cooling, there is a volumetric contraction that varies from 11% to 15%.</a:t>
            </a:r>
          </a:p>
          <a:p>
            <a:endParaRPr lang="en-IN" dirty="0"/>
          </a:p>
        </p:txBody>
      </p:sp>
      <p:sp>
        <p:nvSpPr>
          <p:cNvPr id="6" name="Star: 5 Points 5">
            <a:extLst>
              <a:ext uri="{FF2B5EF4-FFF2-40B4-BE49-F238E27FC236}">
                <a16:creationId xmlns:a16="http://schemas.microsoft.com/office/drawing/2014/main" id="{310D3FDF-0BFE-42EC-928C-1457399AC999}"/>
              </a:ext>
            </a:extLst>
          </p:cNvPr>
          <p:cNvSpPr/>
          <p:nvPr/>
        </p:nvSpPr>
        <p:spPr>
          <a:xfrm>
            <a:off x="-2340768" y="2636912"/>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11343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t>BITE REGISTRATION WAX</a:t>
            </a:r>
            <a:endParaRPr lang="en-US" sz="4000" b="1" u="sng" dirty="0"/>
          </a:p>
        </p:txBody>
      </p:sp>
      <p:sp>
        <p:nvSpPr>
          <p:cNvPr id="3" name="Content Placeholder 2"/>
          <p:cNvSpPr>
            <a:spLocks noGrp="1"/>
          </p:cNvSpPr>
          <p:nvPr>
            <p:ph idx="1"/>
          </p:nvPr>
        </p:nvSpPr>
        <p:spPr/>
        <p:txBody>
          <a:bodyPr>
            <a:normAutofit/>
          </a:bodyPr>
          <a:lstStyle/>
          <a:p>
            <a:r>
              <a:rPr lang="en-IN" sz="2800" dirty="0"/>
              <a:t>Used to accurately articulate certain models of opposing quadrants.</a:t>
            </a:r>
          </a:p>
          <a:p>
            <a:endParaRPr lang="en-IN" sz="2800" dirty="0"/>
          </a:p>
          <a:p>
            <a:r>
              <a:rPr lang="en-IN" sz="2800" dirty="0"/>
              <a:t>Often made from 28 gauge casting wax sheets or from hard </a:t>
            </a:r>
            <a:r>
              <a:rPr lang="en-IN" sz="2800" dirty="0" err="1"/>
              <a:t>baseplate</a:t>
            </a:r>
            <a:r>
              <a:rPr lang="en-IN" sz="2800" dirty="0"/>
              <a:t> wax.</a:t>
            </a:r>
          </a:p>
          <a:p>
            <a:endParaRPr lang="en-IN" sz="2800" dirty="0"/>
          </a:p>
          <a:p>
            <a:r>
              <a:rPr lang="en-IN" sz="2800" dirty="0"/>
              <a:t>The flow of several bite waxes as measured by penetration at 37</a:t>
            </a:r>
            <a:r>
              <a:rPr lang="en-IN" sz="2800" baseline="30000" dirty="0"/>
              <a:t>0</a:t>
            </a:r>
            <a:r>
              <a:rPr lang="en-IN" sz="2800" dirty="0"/>
              <a:t>C ranges from 2.5% to 22%, indicating that these waxes are susceptible to distortion on removal from the mouth.</a:t>
            </a:r>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iddharth\Desktop\ZWX_1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94" y="644770"/>
            <a:ext cx="7424612" cy="556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29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88530-07B7-42B7-ABC7-F1BC4417AE91}"/>
              </a:ext>
            </a:extLst>
          </p:cNvPr>
          <p:cNvSpPr>
            <a:spLocks noGrp="1"/>
          </p:cNvSpPr>
          <p:nvPr>
            <p:ph idx="1"/>
          </p:nvPr>
        </p:nvSpPr>
        <p:spPr>
          <a:xfrm>
            <a:off x="1005780" y="332656"/>
            <a:ext cx="7886700" cy="5183905"/>
          </a:xfrm>
        </p:spPr>
        <p:txBody>
          <a:bodyPr>
            <a:normAutofit/>
          </a:bodyPr>
          <a:lstStyle/>
          <a:p>
            <a:pPr marL="0" indent="0">
              <a:buNone/>
            </a:pPr>
            <a:endParaRPr lang="en-US" sz="9600" dirty="0"/>
          </a:p>
          <a:p>
            <a:pPr marL="0" indent="0">
              <a:buNone/>
            </a:pPr>
            <a:r>
              <a:rPr lang="en-US" sz="9600" dirty="0"/>
              <a:t>INVESTMENT</a:t>
            </a:r>
          </a:p>
          <a:p>
            <a:pPr marL="0" indent="0">
              <a:buNone/>
            </a:pPr>
            <a:r>
              <a:rPr lang="en-US" sz="9600" dirty="0"/>
              <a:t>  MATERIALS</a:t>
            </a:r>
            <a:endParaRPr lang="en-IN" sz="9600" dirty="0"/>
          </a:p>
        </p:txBody>
      </p:sp>
    </p:spTree>
    <p:extLst>
      <p:ext uri="{BB962C8B-B14F-4D97-AF65-F5344CB8AC3E}">
        <p14:creationId xmlns:p14="http://schemas.microsoft.com/office/powerpoint/2010/main" val="4045166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  </a:t>
            </a:r>
            <a:r>
              <a:rPr lang="en-IN" sz="4000" b="1" dirty="0">
                <a:latin typeface="Times New Roman" panose="02020603050405020304" pitchFamily="18" charset="0"/>
                <a:cs typeface="Times New Roman" panose="02020603050405020304" pitchFamily="18" charset="0"/>
              </a:rPr>
              <a:t>Contents</a:t>
            </a:r>
            <a:br>
              <a:rPr lang="en-IN" dirty="0"/>
            </a:br>
            <a:endParaRPr lang="en-US" dirty="0"/>
          </a:p>
        </p:txBody>
      </p:sp>
      <p:sp>
        <p:nvSpPr>
          <p:cNvPr id="3" name="Content Placeholder 2"/>
          <p:cNvSpPr>
            <a:spLocks noGrp="1"/>
          </p:cNvSpPr>
          <p:nvPr>
            <p:ph idx="1"/>
          </p:nvPr>
        </p:nvSpPr>
        <p:spPr>
          <a:xfrm>
            <a:off x="1435608" y="1214422"/>
            <a:ext cx="7498080" cy="5033978"/>
          </a:xfrm>
        </p:spPr>
        <p:txBody>
          <a:bodyPr>
            <a:normAutofit/>
          </a:bodyPr>
          <a:lstStyle/>
          <a:p>
            <a:r>
              <a:rPr lang="en-IN" sz="2800" dirty="0">
                <a:latin typeface="Times New Roman" panose="02020603050405020304" pitchFamily="18" charset="0"/>
                <a:cs typeface="Times New Roman" panose="02020603050405020304" pitchFamily="18" charset="0"/>
              </a:rPr>
              <a:t>Introduction</a:t>
            </a:r>
          </a:p>
          <a:p>
            <a:r>
              <a:rPr lang="en-IN" sz="2800" dirty="0">
                <a:latin typeface="Times New Roman" panose="02020603050405020304" pitchFamily="18" charset="0"/>
                <a:cs typeface="Times New Roman" panose="02020603050405020304" pitchFamily="18" charset="0"/>
              </a:rPr>
              <a:t>Requirements</a:t>
            </a:r>
          </a:p>
          <a:p>
            <a:r>
              <a:rPr lang="en-IN" sz="2800" dirty="0">
                <a:latin typeface="Times New Roman" panose="02020603050405020304" pitchFamily="18" charset="0"/>
                <a:cs typeface="Times New Roman" panose="02020603050405020304" pitchFamily="18" charset="0"/>
              </a:rPr>
              <a:t>General composition</a:t>
            </a:r>
          </a:p>
          <a:p>
            <a:r>
              <a:rPr lang="en-IN" sz="2800" dirty="0">
                <a:latin typeface="Times New Roman" panose="02020603050405020304" pitchFamily="18" charset="0"/>
                <a:cs typeface="Times New Roman" panose="02020603050405020304" pitchFamily="18" charset="0"/>
              </a:rPr>
              <a:t>Classification</a:t>
            </a:r>
          </a:p>
          <a:p>
            <a:r>
              <a:rPr lang="en-IN" sz="2800" dirty="0">
                <a:latin typeface="Times New Roman" panose="02020603050405020304" pitchFamily="18" charset="0"/>
                <a:cs typeface="Times New Roman" panose="02020603050405020304" pitchFamily="18" charset="0"/>
              </a:rPr>
              <a:t>Gypsum bonded investment</a:t>
            </a:r>
          </a:p>
          <a:p>
            <a:r>
              <a:rPr lang="en-IN" sz="2800" dirty="0">
                <a:latin typeface="Times New Roman" panose="02020603050405020304" pitchFamily="18" charset="0"/>
                <a:cs typeface="Times New Roman" panose="02020603050405020304" pitchFamily="18" charset="0"/>
              </a:rPr>
              <a:t>Phosphate bonded investment</a:t>
            </a:r>
          </a:p>
          <a:p>
            <a:r>
              <a:rPr lang="en-IN" sz="2800" dirty="0">
                <a:latin typeface="Times New Roman" panose="02020603050405020304" pitchFamily="18" charset="0"/>
                <a:cs typeface="Times New Roman" panose="02020603050405020304" pitchFamily="18" charset="0"/>
              </a:rPr>
              <a:t>Ethyl silicate bonded investment</a:t>
            </a:r>
          </a:p>
          <a:p>
            <a:r>
              <a:rPr lang="en-IN" sz="2800" dirty="0">
                <a:latin typeface="Times New Roman" panose="02020603050405020304" pitchFamily="18" charset="0"/>
                <a:cs typeface="Times New Roman" panose="02020603050405020304" pitchFamily="18" charset="0"/>
              </a:rPr>
              <a:t>Conclusion</a:t>
            </a:r>
          </a:p>
          <a:p>
            <a:r>
              <a:rPr lang="en-IN" sz="2800" dirty="0">
                <a:latin typeface="Times New Roman" panose="02020603050405020304" pitchFamily="18" charset="0"/>
                <a:cs typeface="Times New Roman" panose="02020603050405020304" pitchFamily="18" charset="0"/>
              </a:rPr>
              <a:t>References</a:t>
            </a:r>
          </a:p>
          <a:p>
            <a:endParaRPr lang="en-IN" dirty="0"/>
          </a:p>
          <a:p>
            <a:endParaRPr lang="en-IN" dirty="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latin typeface="Times New Roman" panose="02020603050405020304" pitchFamily="18" charset="0"/>
                <a:cs typeface="Times New Roman" panose="02020603050405020304" pitchFamily="18" charset="0"/>
              </a:rPr>
              <a:t>Introduction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1720399"/>
            <a:ext cx="7933588" cy="4372897"/>
          </a:xfrm>
        </p:spPr>
        <p:txBody>
          <a:bodyPr>
            <a:normAutofit/>
          </a:bodyPr>
          <a:lstStyle/>
          <a:p>
            <a:r>
              <a:rPr lang="en-IN" sz="2800" dirty="0">
                <a:latin typeface="Times New Roman" panose="02020603050405020304" pitchFamily="18" charset="0"/>
                <a:cs typeface="Times New Roman" panose="02020603050405020304" pitchFamily="18" charset="0"/>
              </a:rPr>
              <a:t>The adoption of the casting practice in dentistry for making crowns, bridges, gold alloy inlays and other restorations represent one of the major advancement in restorative dentistry</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Following the production of a wax pattern, the next step in many dental procedures involves the investment of the pattern to form a </a:t>
            </a:r>
            <a:r>
              <a:rPr lang="en-IN" sz="2800" dirty="0" err="1">
                <a:latin typeface="Times New Roman" panose="02020603050405020304" pitchFamily="18" charset="0"/>
                <a:cs typeface="Times New Roman" panose="02020603050405020304" pitchFamily="18" charset="0"/>
              </a:rPr>
              <a:t>mold</a:t>
            </a:r>
            <a:r>
              <a:rPr lang="en-IN" sz="28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t>INVESTMENT MATERIALS </a:t>
            </a:r>
            <a:endParaRPr lang="en-US" sz="4000" b="1" u="sng" dirty="0"/>
          </a:p>
        </p:txBody>
      </p:sp>
      <p:sp>
        <p:nvSpPr>
          <p:cNvPr id="3" name="Content Placeholder 2"/>
          <p:cNvSpPr>
            <a:spLocks noGrp="1"/>
          </p:cNvSpPr>
          <p:nvPr>
            <p:ph idx="1"/>
          </p:nvPr>
        </p:nvSpPr>
        <p:spPr/>
        <p:txBody>
          <a:bodyPr/>
          <a:lstStyle/>
          <a:p>
            <a:r>
              <a:rPr lang="en-IN" sz="2800" dirty="0"/>
              <a:t>Dental casting investment:  A material consisting principally of an allotrope of silica and a bonding agent; the bonding substance may be gypsum or phosphates and silica. GPT9</a:t>
            </a:r>
          </a:p>
          <a:p>
            <a:pPr>
              <a:buNone/>
            </a:pPr>
            <a:endParaRPr lang="en-IN" dirty="0"/>
          </a:p>
        </p:txBody>
      </p:sp>
      <p:sp>
        <p:nvSpPr>
          <p:cNvPr id="5" name="TextBox 4">
            <a:extLst>
              <a:ext uri="{FF2B5EF4-FFF2-40B4-BE49-F238E27FC236}">
                <a16:creationId xmlns:a16="http://schemas.microsoft.com/office/drawing/2014/main" id="{3826011A-E1C3-412C-881A-332017D06EBA}"/>
              </a:ext>
            </a:extLst>
          </p:cNvPr>
          <p:cNvSpPr txBox="1"/>
          <p:nvPr/>
        </p:nvSpPr>
        <p:spPr>
          <a:xfrm>
            <a:off x="827584" y="3812847"/>
            <a:ext cx="7344816" cy="1815882"/>
          </a:xfrm>
          <a:prstGeom prst="rect">
            <a:avLst/>
          </a:prstGeom>
          <a:noFill/>
        </p:spPr>
        <p:txBody>
          <a:bodyPr wrap="square">
            <a:spAutoFit/>
          </a:bodyPr>
          <a:lstStyle/>
          <a:p>
            <a:r>
              <a:rPr lang="en-IN" sz="2800" dirty="0">
                <a:latin typeface="Times New Roman" panose="02020603050405020304" pitchFamily="18" charset="0"/>
                <a:cs typeface="Times New Roman" panose="02020603050405020304" pitchFamily="18" charset="0"/>
              </a:rPr>
              <a:t>According to craig, an investment can be described as a ceramic material that is suitable for forming a mold into which a metal or alloy is cast.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t>Requirements of an investment material</a:t>
            </a:r>
            <a:endParaRPr lang="en-US" sz="4000" b="1" u="sng" dirty="0"/>
          </a:p>
        </p:txBody>
      </p:sp>
      <p:sp>
        <p:nvSpPr>
          <p:cNvPr id="3" name="Content Placeholder 2"/>
          <p:cNvSpPr>
            <a:spLocks noGrp="1"/>
          </p:cNvSpPr>
          <p:nvPr>
            <p:ph idx="1"/>
          </p:nvPr>
        </p:nvSpPr>
        <p:spPr>
          <a:xfrm>
            <a:off x="754356" y="1916832"/>
            <a:ext cx="7886700" cy="4824536"/>
          </a:xfrm>
        </p:spPr>
        <p:txBody>
          <a:bodyPr>
            <a:normAutofit/>
          </a:bodyPr>
          <a:lstStyle/>
          <a:p>
            <a:r>
              <a:rPr lang="en-IN" sz="2800" dirty="0"/>
              <a:t>Easily manipulated</a:t>
            </a:r>
          </a:p>
          <a:p>
            <a:r>
              <a:rPr lang="en-IN" sz="2800" dirty="0"/>
              <a:t>Sufficient strength at room temperature</a:t>
            </a:r>
          </a:p>
          <a:p>
            <a:r>
              <a:rPr lang="en-IN" sz="2800" dirty="0"/>
              <a:t>Stability at higher temperatures</a:t>
            </a:r>
          </a:p>
          <a:p>
            <a:r>
              <a:rPr lang="en-IN" sz="2800" dirty="0"/>
              <a:t>Sufficient expansion</a:t>
            </a:r>
          </a:p>
          <a:p>
            <a:r>
              <a:rPr lang="en-IN" sz="2800" dirty="0"/>
              <a:t>Porosity </a:t>
            </a:r>
          </a:p>
          <a:p>
            <a:r>
              <a:rPr lang="en-IN" sz="2800" dirty="0"/>
              <a:t>Ease of divestment</a:t>
            </a:r>
          </a:p>
          <a:p>
            <a:r>
              <a:rPr lang="en-IN" sz="2800" dirty="0"/>
              <a:t>Smooth surface</a:t>
            </a:r>
          </a:p>
          <a:p>
            <a:r>
              <a:rPr lang="en-IN" sz="2800" dirty="0"/>
              <a:t>Inexpensive </a:t>
            </a:r>
            <a:endParaRPr 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t>General composition of Investments </a:t>
            </a:r>
            <a:endParaRPr lang="en-US" sz="4000" b="1" u="sng" dirty="0"/>
          </a:p>
        </p:txBody>
      </p:sp>
      <p:sp>
        <p:nvSpPr>
          <p:cNvPr id="3" name="Content Placeholder 2"/>
          <p:cNvSpPr>
            <a:spLocks noGrp="1"/>
          </p:cNvSpPr>
          <p:nvPr>
            <p:ph idx="1"/>
          </p:nvPr>
        </p:nvSpPr>
        <p:spPr>
          <a:xfrm>
            <a:off x="539552" y="1902916"/>
            <a:ext cx="8072462" cy="5414516"/>
          </a:xfrm>
        </p:spPr>
        <p:txBody>
          <a:bodyPr>
            <a:normAutofit/>
          </a:bodyPr>
          <a:lstStyle/>
          <a:p>
            <a:r>
              <a:rPr lang="en-IN" sz="2800" dirty="0"/>
              <a:t>Refractory material: withstand high temperature.</a:t>
            </a:r>
          </a:p>
          <a:p>
            <a:pPr>
              <a:buNone/>
            </a:pPr>
            <a:r>
              <a:rPr lang="en-IN" sz="2800" dirty="0"/>
              <a:t>  e.g. silica</a:t>
            </a:r>
            <a:endParaRPr lang="en-US" sz="2800" dirty="0"/>
          </a:p>
          <a:p>
            <a:r>
              <a:rPr lang="en-IN" sz="2800" dirty="0"/>
              <a:t>Binder material: set and bind together the particles of refractory substance</a:t>
            </a:r>
          </a:p>
          <a:p>
            <a:pPr>
              <a:buNone/>
            </a:pPr>
            <a:r>
              <a:rPr lang="en-IN" sz="2800" dirty="0"/>
              <a:t>   e.g. alpha calcium </a:t>
            </a:r>
            <a:r>
              <a:rPr lang="en-IN" sz="2800" dirty="0" err="1"/>
              <a:t>sulfate</a:t>
            </a:r>
            <a:r>
              <a:rPr lang="en-IN" sz="2800" dirty="0"/>
              <a:t> hemihydrate, phosphate,  ethyl silicate</a:t>
            </a:r>
          </a:p>
          <a:p>
            <a:r>
              <a:rPr lang="en-IN" sz="2800" dirty="0"/>
              <a:t>Chemical modifiers:</a:t>
            </a:r>
          </a:p>
          <a:p>
            <a:pPr>
              <a:buNone/>
            </a:pPr>
            <a:r>
              <a:rPr lang="en-IN" sz="2800" dirty="0"/>
              <a:t>   e.g. sodium chloride, boric acid, potassium </a:t>
            </a:r>
            <a:r>
              <a:rPr lang="en-IN" sz="2800" dirty="0" err="1"/>
              <a:t>sulfate</a:t>
            </a:r>
            <a:endParaRPr lang="en-IN"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1916832"/>
            <a:ext cx="7498080" cy="2083664"/>
          </a:xfrm>
        </p:spPr>
        <p:txBody>
          <a:bodyPr>
            <a:normAutofit fontScale="90000"/>
          </a:bodyPr>
          <a:lstStyle/>
          <a:p>
            <a:pPr algn="ctr"/>
            <a:r>
              <a:rPr lang="en-IN" sz="7300" b="1" dirty="0">
                <a:latin typeface="Times New Roman" panose="02020603050405020304" pitchFamily="18" charset="0"/>
                <a:cs typeface="Times New Roman" panose="02020603050405020304" pitchFamily="18" charset="0"/>
              </a:rPr>
              <a:t>CLASSIFICATION</a:t>
            </a:r>
            <a:r>
              <a:rPr lang="en-IN" dirty="0"/>
              <a:t>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152400"/>
            <a:ext cx="8215338" cy="6553200"/>
          </a:xfrm>
        </p:spPr>
        <p:txBody>
          <a:bodyPr>
            <a:normAutofit/>
          </a:bodyPr>
          <a:lstStyle/>
          <a:p>
            <a:pPr marL="0" indent="0">
              <a:buNone/>
              <a:defRPr/>
            </a:pPr>
            <a:r>
              <a:rPr lang="en-US" sz="2800" dirty="0"/>
              <a:t>    </a:t>
            </a:r>
            <a:r>
              <a:rPr lang="en-US" sz="2800" b="1" dirty="0"/>
              <a:t>Based on the binder used:</a:t>
            </a:r>
          </a:p>
          <a:p>
            <a:pPr>
              <a:buFont typeface="Arial" charset="0"/>
              <a:buNone/>
              <a:defRPr/>
            </a:pPr>
            <a:endParaRPr lang="en-US" sz="2800" dirty="0"/>
          </a:p>
          <a:p>
            <a:pPr>
              <a:defRPr/>
            </a:pPr>
            <a:r>
              <a:rPr lang="en-US" sz="2800" b="1" dirty="0"/>
              <a:t>Gypsum-bonded investment materials:  </a:t>
            </a:r>
            <a:r>
              <a:rPr lang="en-US" sz="2800" dirty="0"/>
              <a:t>used for conventional casting of inlays, </a:t>
            </a:r>
            <a:r>
              <a:rPr lang="en-US" sz="2800" dirty="0" err="1"/>
              <a:t>onlays</a:t>
            </a:r>
            <a:r>
              <a:rPr lang="en-US" sz="2800" dirty="0"/>
              <a:t>, crowns and fixed partial dentures of </a:t>
            </a:r>
            <a:r>
              <a:rPr lang="en-US" sz="2800" b="1" dirty="0"/>
              <a:t>gold alloys</a:t>
            </a:r>
            <a:r>
              <a:rPr lang="en-US" sz="2800" dirty="0"/>
              <a:t>. </a:t>
            </a:r>
          </a:p>
          <a:p>
            <a:pPr>
              <a:defRPr/>
            </a:pPr>
            <a:endParaRPr lang="en-US" sz="2800" dirty="0"/>
          </a:p>
          <a:p>
            <a:pPr>
              <a:defRPr/>
            </a:pPr>
            <a:r>
              <a:rPr lang="en-US" sz="2800" b="1" dirty="0"/>
              <a:t>Phosphate-bonded investment materials:</a:t>
            </a:r>
            <a:r>
              <a:rPr lang="en-US" sz="2800" dirty="0"/>
              <a:t> used for </a:t>
            </a:r>
            <a:r>
              <a:rPr lang="en-US" sz="2800" b="1" dirty="0"/>
              <a:t>metal-ceramic prostheses</a:t>
            </a:r>
            <a:r>
              <a:rPr lang="en-US" sz="2800" dirty="0"/>
              <a:t> and for </a:t>
            </a:r>
            <a:r>
              <a:rPr lang="en-US" sz="2800" b="1" dirty="0"/>
              <a:t>some base metal alloys.</a:t>
            </a:r>
          </a:p>
          <a:p>
            <a:pPr>
              <a:defRPr/>
            </a:pPr>
            <a:endParaRPr lang="en-US" sz="2800" b="1" dirty="0"/>
          </a:p>
          <a:p>
            <a:pPr>
              <a:defRPr/>
            </a:pPr>
            <a:r>
              <a:rPr lang="en-US" sz="2800" b="1" dirty="0"/>
              <a:t>Ethyl silicate-bonded investment materials: </a:t>
            </a:r>
            <a:r>
              <a:rPr lang="en-US" sz="2800" dirty="0"/>
              <a:t>used in casting of removable partial dentures with base metal alloys </a:t>
            </a:r>
            <a:r>
              <a:rPr lang="en-US" sz="2800" b="1" dirty="0"/>
              <a:t>(cobalt or </a:t>
            </a:r>
            <a:r>
              <a:rPr lang="en-US" sz="2800" b="1" dirty="0" err="1"/>
              <a:t>nickle</a:t>
            </a:r>
            <a:r>
              <a:rPr lang="en-US" sz="2800" b="1" dirty="0"/>
              <a:t>-based alloys)</a:t>
            </a:r>
          </a:p>
        </p:txBody>
      </p:sp>
    </p:spTree>
    <p:extLst>
      <p:ext uri="{BB962C8B-B14F-4D97-AF65-F5344CB8AC3E}">
        <p14:creationId xmlns:p14="http://schemas.microsoft.com/office/powerpoint/2010/main" val="214305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WAXES\Paraffin-Wax.jpg">
            <a:extLst>
              <a:ext uri="{FF2B5EF4-FFF2-40B4-BE49-F238E27FC236}">
                <a16:creationId xmlns:a16="http://schemas.microsoft.com/office/drawing/2014/main" id="{3E321DE5-1B48-4510-84B9-D4E50C5F6FF8}"/>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742" b="9508"/>
          <a:stretch/>
        </p:blipFill>
        <p:spPr bwMode="auto">
          <a:xfrm>
            <a:off x="2483768" y="404664"/>
            <a:ext cx="448323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 name="object 6">
            <a:extLst>
              <a:ext uri="{FF2B5EF4-FFF2-40B4-BE49-F238E27FC236}">
                <a16:creationId xmlns:a16="http://schemas.microsoft.com/office/drawing/2014/main" id="{99C7C832-84F1-4F5B-B5C7-069F60FBACBB}"/>
              </a:ext>
            </a:extLst>
          </p:cNvPr>
          <p:cNvPicPr/>
          <p:nvPr/>
        </p:nvPicPr>
        <p:blipFill>
          <a:blip r:embed="rId3" cstate="print"/>
          <a:stretch>
            <a:fillRect/>
          </a:stretch>
        </p:blipFill>
        <p:spPr>
          <a:xfrm>
            <a:off x="1883664" y="4564379"/>
            <a:ext cx="6216728" cy="2141221"/>
          </a:xfrm>
          <a:prstGeom prst="rect">
            <a:avLst/>
          </a:prstGeom>
        </p:spPr>
      </p:pic>
    </p:spTree>
    <p:extLst>
      <p:ext uri="{BB962C8B-B14F-4D97-AF65-F5344CB8AC3E}">
        <p14:creationId xmlns:p14="http://schemas.microsoft.com/office/powerpoint/2010/main" val="3016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785786" y="304800"/>
            <a:ext cx="8358214" cy="6248400"/>
          </a:xfrm>
        </p:spPr>
        <p:txBody>
          <a:bodyPr/>
          <a:lstStyle/>
          <a:p>
            <a:pPr marL="0" indent="0">
              <a:buNone/>
            </a:pPr>
            <a:r>
              <a:rPr lang="en-US" sz="2800" dirty="0"/>
              <a:t>  Based on the method of obtaining expansion:</a:t>
            </a:r>
          </a:p>
          <a:p>
            <a:pPr>
              <a:buFont typeface="Wingdings" pitchFamily="84" charset="2"/>
              <a:buChar char="§"/>
            </a:pPr>
            <a:endParaRPr lang="en-US" sz="2800" dirty="0"/>
          </a:p>
          <a:p>
            <a:pPr>
              <a:buFont typeface="Wingdings" pitchFamily="84" charset="2"/>
              <a:buChar char="§"/>
            </a:pPr>
            <a:r>
              <a:rPr lang="en-US" sz="2800" b="1" dirty="0"/>
              <a:t>Type I</a:t>
            </a:r>
            <a:r>
              <a:rPr lang="en-IN" sz="2800" b="1" dirty="0"/>
              <a:t> investments-</a:t>
            </a:r>
            <a:r>
              <a:rPr lang="en-IN" sz="2800" dirty="0"/>
              <a:t> Expansion by thermal expansion. </a:t>
            </a:r>
            <a:endParaRPr lang="en-US" sz="2800" dirty="0"/>
          </a:p>
          <a:p>
            <a:pPr>
              <a:buFont typeface="Wingdings" pitchFamily="84" charset="2"/>
              <a:buChar char="§"/>
            </a:pPr>
            <a:endParaRPr lang="en-US" sz="2800" dirty="0"/>
          </a:p>
          <a:p>
            <a:pPr>
              <a:buFont typeface="Wingdings" pitchFamily="84" charset="2"/>
              <a:buChar char="§"/>
            </a:pPr>
            <a:r>
              <a:rPr lang="en-US" sz="2800" b="1" dirty="0"/>
              <a:t>Type II investments-</a:t>
            </a:r>
            <a:r>
              <a:rPr lang="en-US" sz="2800" dirty="0"/>
              <a:t> Expansion by hygroscopic expansion. </a:t>
            </a:r>
          </a:p>
          <a:p>
            <a:pPr>
              <a:buFont typeface="Wingdings" pitchFamily="84" charset="2"/>
              <a:buChar char="§"/>
            </a:pPr>
            <a:endParaRPr lang="en-US" sz="2800" dirty="0"/>
          </a:p>
          <a:p>
            <a:pPr>
              <a:buFont typeface="Wingdings" pitchFamily="84" charset="2"/>
              <a:buChar char="§"/>
            </a:pPr>
            <a:r>
              <a:rPr lang="en-US" sz="2800" b="1" dirty="0"/>
              <a:t>Type III investments-</a:t>
            </a:r>
            <a:r>
              <a:rPr lang="en-US" sz="2800" dirty="0"/>
              <a:t> used for construction of partial dentures with gold alloys.</a:t>
            </a:r>
          </a:p>
        </p:txBody>
      </p:sp>
    </p:spTree>
    <p:extLst>
      <p:ext uri="{BB962C8B-B14F-4D97-AF65-F5344CB8AC3E}">
        <p14:creationId xmlns:p14="http://schemas.microsoft.com/office/powerpoint/2010/main" val="174829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857496"/>
            <a:ext cx="7498080" cy="1143000"/>
          </a:xfrm>
        </p:spPr>
        <p:txBody>
          <a:bodyPr>
            <a:noAutofit/>
          </a:bodyPr>
          <a:lstStyle/>
          <a:p>
            <a:r>
              <a:rPr lang="en-IN" sz="9600" b="1" dirty="0">
                <a:latin typeface="Times New Roman" panose="02020603050405020304" pitchFamily="18" charset="0"/>
                <a:cs typeface="Times New Roman" panose="02020603050405020304" pitchFamily="18" charset="0"/>
              </a:rPr>
              <a:t>Gypsum bonded investments</a:t>
            </a:r>
            <a:endParaRPr lang="en-US" sz="9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pPr algn="l"/>
            <a:r>
              <a:rPr lang="en-US" sz="4000" b="1" u="sng" dirty="0"/>
              <a:t>Composition </a:t>
            </a:r>
            <a:endParaRPr lang="en-IN" sz="4000" b="1" u="sng" dirty="0"/>
          </a:p>
        </p:txBody>
      </p:sp>
      <p:sp>
        <p:nvSpPr>
          <p:cNvPr id="58371" name="Content Placeholder 2"/>
          <p:cNvSpPr>
            <a:spLocks noGrp="1"/>
          </p:cNvSpPr>
          <p:nvPr>
            <p:ph idx="1"/>
          </p:nvPr>
        </p:nvSpPr>
        <p:spPr/>
        <p:txBody>
          <a:bodyPr/>
          <a:lstStyle/>
          <a:p>
            <a:pPr>
              <a:buFont typeface="Wingdings" pitchFamily="84" charset="2"/>
              <a:buChar char="§"/>
            </a:pPr>
            <a:r>
              <a:rPr lang="en-US" sz="2800" dirty="0"/>
              <a:t>Refractory material- Quartz or </a:t>
            </a:r>
            <a:r>
              <a:rPr lang="en-US" sz="2800" dirty="0" err="1"/>
              <a:t>cristobalite</a:t>
            </a:r>
            <a:r>
              <a:rPr lang="en-US" sz="2800" dirty="0"/>
              <a:t> (60-65%)</a:t>
            </a:r>
          </a:p>
          <a:p>
            <a:pPr>
              <a:buFont typeface="Wingdings" pitchFamily="84" charset="2"/>
              <a:buChar char="§"/>
            </a:pPr>
            <a:endParaRPr lang="en-US" sz="2800" dirty="0"/>
          </a:p>
          <a:p>
            <a:pPr>
              <a:buFont typeface="Wingdings" pitchFamily="84" charset="2"/>
              <a:buChar char="§"/>
            </a:pPr>
            <a:r>
              <a:rPr lang="en-US" sz="2800" dirty="0"/>
              <a:t>Binder- alpha-hemihydrate form of gypsum (25-35%)</a:t>
            </a:r>
          </a:p>
          <a:p>
            <a:pPr>
              <a:buFont typeface="Wingdings" pitchFamily="84" charset="2"/>
              <a:buChar char="§"/>
            </a:pPr>
            <a:endParaRPr lang="en-US" sz="2800" dirty="0"/>
          </a:p>
          <a:p>
            <a:pPr>
              <a:buFont typeface="Wingdings" pitchFamily="84" charset="2"/>
              <a:buChar char="§"/>
            </a:pPr>
            <a:r>
              <a:rPr lang="en-US" sz="2800" dirty="0"/>
              <a:t>Chemical modifiers- 2-3%</a:t>
            </a:r>
          </a:p>
          <a:p>
            <a:pPr>
              <a:buFont typeface="Arial" charset="0"/>
              <a:buNone/>
            </a:pPr>
            <a:endParaRPr lang="en-US" sz="2800" dirty="0"/>
          </a:p>
          <a:p>
            <a:pPr>
              <a:buFont typeface="Arial" charset="0"/>
              <a:buNone/>
            </a:pPr>
            <a:endParaRPr lang="en-US" sz="2800" dirty="0"/>
          </a:p>
          <a:p>
            <a:pPr>
              <a:buFont typeface="Arial" charset="0"/>
              <a:buNone/>
            </a:pPr>
            <a:endParaRPr lang="en-IN" sz="2800" dirty="0"/>
          </a:p>
        </p:txBody>
      </p:sp>
    </p:spTree>
    <p:extLst>
      <p:ext uri="{BB962C8B-B14F-4D97-AF65-F5344CB8AC3E}">
        <p14:creationId xmlns:p14="http://schemas.microsoft.com/office/powerpoint/2010/main" val="39722521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78ACA-3F98-41AA-9467-36BA6E981BE3}"/>
              </a:ext>
            </a:extLst>
          </p:cNvPr>
          <p:cNvSpPr>
            <a:spLocks noGrp="1"/>
          </p:cNvSpPr>
          <p:nvPr>
            <p:ph idx="1"/>
          </p:nvPr>
        </p:nvSpPr>
        <p:spPr>
          <a:xfrm>
            <a:off x="628650" y="1124744"/>
            <a:ext cx="7886700" cy="4348163"/>
          </a:xfrm>
        </p:spPr>
        <p:txBody>
          <a:bodyPr/>
          <a:lstStyle/>
          <a:p>
            <a:r>
              <a:rPr lang="en-US" sz="4000" b="1" u="sng" dirty="0"/>
              <a:t>Temperature </a:t>
            </a:r>
          </a:p>
          <a:p>
            <a:pPr marL="82296" indent="0">
              <a:buNone/>
            </a:pPr>
            <a:endParaRPr lang="en-US" sz="2800" dirty="0"/>
          </a:p>
          <a:p>
            <a:pPr marL="82296" indent="0">
              <a:buNone/>
            </a:pPr>
            <a:endParaRPr lang="en-US" sz="2800" dirty="0"/>
          </a:p>
          <a:p>
            <a:pPr marL="82296" indent="0">
              <a:buNone/>
            </a:pPr>
            <a:r>
              <a:rPr lang="en-US" sz="2800" dirty="0"/>
              <a:t>Calcium sulfate bonded investment is usually limited to gold casting, and is not heated above 700 degree celsius </a:t>
            </a:r>
          </a:p>
        </p:txBody>
      </p:sp>
    </p:spTree>
    <p:extLst>
      <p:ext uri="{BB962C8B-B14F-4D97-AF65-F5344CB8AC3E}">
        <p14:creationId xmlns:p14="http://schemas.microsoft.com/office/powerpoint/2010/main" val="37143410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9ADBC-01E2-4E93-B540-65F76D6CBE6C}"/>
              </a:ext>
            </a:extLst>
          </p:cNvPr>
          <p:cNvSpPr>
            <a:spLocks noGrp="1"/>
          </p:cNvSpPr>
          <p:nvPr>
            <p:ph idx="1"/>
          </p:nvPr>
        </p:nvSpPr>
        <p:spPr>
          <a:xfrm>
            <a:off x="628650" y="1340768"/>
            <a:ext cx="7886700" cy="4377660"/>
          </a:xfrm>
        </p:spPr>
        <p:txBody>
          <a:bodyPr>
            <a:normAutofit/>
          </a:bodyPr>
          <a:lstStyle/>
          <a:p>
            <a:r>
              <a:rPr lang="en-US" sz="2800" dirty="0"/>
              <a:t>Gypsum bonded investment shrinks after dehydration between 200-400</a:t>
            </a:r>
            <a:r>
              <a:rPr lang="en-US" sz="2800" dirty="0">
                <a:latin typeface="Times New Roman" panose="02020603050405020304" pitchFamily="18" charset="0"/>
                <a:cs typeface="Times New Roman" panose="02020603050405020304" pitchFamily="18" charset="0"/>
              </a:rPr>
              <a:t>°C and a slight expansion occur between 400-700°C and then a large contraction occurs.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not only cause shrinkage but also contaminates castings. So gypsum bonded investments should not be heated above 700°C </a:t>
            </a:r>
            <a:endParaRPr lang="en-IN" sz="2800" dirty="0"/>
          </a:p>
        </p:txBody>
      </p:sp>
    </p:spTree>
    <p:extLst>
      <p:ext uri="{BB962C8B-B14F-4D97-AF65-F5344CB8AC3E}">
        <p14:creationId xmlns:p14="http://schemas.microsoft.com/office/powerpoint/2010/main" val="3641867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t>Setting Time</a:t>
            </a:r>
          </a:p>
        </p:txBody>
      </p:sp>
      <p:sp>
        <p:nvSpPr>
          <p:cNvPr id="3" name="Content Placeholder 2"/>
          <p:cNvSpPr>
            <a:spLocks noGrp="1"/>
          </p:cNvSpPr>
          <p:nvPr>
            <p:ph idx="1"/>
          </p:nvPr>
        </p:nvSpPr>
        <p:spPr/>
        <p:txBody>
          <a:bodyPr>
            <a:normAutofit/>
          </a:bodyPr>
          <a:lstStyle/>
          <a:p>
            <a:r>
              <a:rPr lang="en-IN" sz="2800" dirty="0"/>
              <a:t>According to ANSI/ADA Specification No. 2, setting time should </a:t>
            </a:r>
            <a:r>
              <a:rPr lang="en-IN" sz="2800" b="1" dirty="0"/>
              <a:t>not be shorter than 5 min</a:t>
            </a:r>
            <a:r>
              <a:rPr lang="en-IN" sz="2800" dirty="0"/>
              <a:t> </a:t>
            </a:r>
            <a:r>
              <a:rPr lang="en-IN" sz="2800" b="1" dirty="0"/>
              <a:t>or longer than 25 min.</a:t>
            </a:r>
          </a:p>
          <a:p>
            <a:pPr marL="0" indent="0">
              <a:buNone/>
            </a:pPr>
            <a:r>
              <a:rPr lang="en-IN" sz="2800" dirty="0"/>
              <a:t> </a:t>
            </a:r>
          </a:p>
          <a:p>
            <a:r>
              <a:rPr lang="en-IN" sz="2800" dirty="0"/>
              <a:t>Usually, the modern inlay investments </a:t>
            </a:r>
            <a:r>
              <a:rPr lang="en-IN" sz="2800" b="1" dirty="0"/>
              <a:t>set initially in 9 to 18 min.</a:t>
            </a:r>
          </a:p>
        </p:txBody>
      </p:sp>
    </p:spTree>
    <p:extLst>
      <p:ext uri="{BB962C8B-B14F-4D97-AF65-F5344CB8AC3E}">
        <p14:creationId xmlns:p14="http://schemas.microsoft.com/office/powerpoint/2010/main" val="2588666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t>Normal Setting Expansion</a:t>
            </a:r>
          </a:p>
        </p:txBody>
      </p:sp>
      <p:sp>
        <p:nvSpPr>
          <p:cNvPr id="3" name="Content Placeholder 2"/>
          <p:cNvSpPr>
            <a:spLocks noGrp="1"/>
          </p:cNvSpPr>
          <p:nvPr>
            <p:ph idx="1"/>
          </p:nvPr>
        </p:nvSpPr>
        <p:spPr>
          <a:xfrm>
            <a:off x="1071538" y="1447800"/>
            <a:ext cx="7920062" cy="5562600"/>
          </a:xfrm>
        </p:spPr>
        <p:txBody>
          <a:bodyPr>
            <a:normAutofit/>
          </a:bodyPr>
          <a:lstStyle/>
          <a:p>
            <a:r>
              <a:rPr lang="en-IN" sz="2800" dirty="0"/>
              <a:t>ANSI/ADA Specification No. 2 for Type I investment permits a maximum setting expansion in air of only </a:t>
            </a:r>
            <a:r>
              <a:rPr lang="en-IN" sz="2800" b="1" dirty="0"/>
              <a:t>0.6%.</a:t>
            </a:r>
            <a:r>
              <a:rPr lang="en-IN" sz="2800" dirty="0"/>
              <a:t> </a:t>
            </a:r>
          </a:p>
          <a:p>
            <a:endParaRPr lang="en-IN" sz="2800" dirty="0"/>
          </a:p>
          <a:p>
            <a:r>
              <a:rPr lang="en-IN" sz="2800" dirty="0"/>
              <a:t>The purpose of the setting expansion is to aid in enlarging the </a:t>
            </a:r>
            <a:r>
              <a:rPr lang="en-IN" sz="2800" dirty="0" err="1"/>
              <a:t>mold</a:t>
            </a:r>
            <a:r>
              <a:rPr lang="en-IN" sz="2800" dirty="0"/>
              <a:t> to compensate partially for the casting shrinkage of the gold.</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3462"/>
          <a:stretch/>
        </p:blipFill>
        <p:spPr bwMode="auto">
          <a:xfrm>
            <a:off x="0" y="4680520"/>
            <a:ext cx="9433192"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2221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995839"/>
            <a:ext cx="8143900" cy="5262979"/>
          </a:xfrm>
          <a:prstGeom prst="rect">
            <a:avLst/>
          </a:prstGeom>
        </p:spPr>
        <p:txBody>
          <a:bodyPr wrap="square">
            <a:spAutoFit/>
          </a:bodyPr>
          <a:lstStyle/>
          <a:p>
            <a:pPr marL="457200" indent="-457200">
              <a:lnSpc>
                <a:spcPct val="150000"/>
              </a:lnSpc>
              <a:buFont typeface="Arial" pitchFamily="34" charset="0"/>
              <a:buChar char="•"/>
            </a:pPr>
            <a:r>
              <a:rPr lang="en-US" sz="2800" b="1" dirty="0"/>
              <a:t>Lower the W/P ratio, greater is the expansion.</a:t>
            </a:r>
          </a:p>
          <a:p>
            <a:pPr marL="457200" indent="-457200">
              <a:buFont typeface="Arial" pitchFamily="34" charset="0"/>
              <a:buChar char="•"/>
            </a:pPr>
            <a:endParaRPr lang="en-US" sz="2800" b="1" dirty="0"/>
          </a:p>
          <a:p>
            <a:pPr marL="457200" indent="-457200">
              <a:lnSpc>
                <a:spcPct val="150000"/>
              </a:lnSpc>
              <a:buFont typeface="Arial" pitchFamily="34" charset="0"/>
              <a:buChar char="•"/>
            </a:pPr>
            <a:r>
              <a:rPr lang="en-US" sz="2800" b="1" dirty="0"/>
              <a:t>Longer the Mixing time, greater is the expansion</a:t>
            </a:r>
          </a:p>
          <a:p>
            <a:pPr marL="457200" indent="-457200">
              <a:buFont typeface="Arial" pitchFamily="34" charset="0"/>
              <a:buChar char="•"/>
            </a:pPr>
            <a:endParaRPr lang="en-IN" sz="2800" dirty="0"/>
          </a:p>
          <a:p>
            <a:pPr marL="457200" indent="-457200">
              <a:buFont typeface="Arial" pitchFamily="34" charset="0"/>
              <a:buChar char="•"/>
            </a:pPr>
            <a:r>
              <a:rPr lang="en-IN" sz="2800" dirty="0"/>
              <a:t>Small amounts of sodium, potassium chlorides- eliminates the contraction and increases the expansion without the presence of an excessive amount of silica.</a:t>
            </a:r>
            <a:endParaRPr lang="en-US" sz="2800" b="1" dirty="0"/>
          </a:p>
        </p:txBody>
      </p:sp>
    </p:spTree>
    <p:extLst>
      <p:ext uri="{BB962C8B-B14F-4D97-AF65-F5344CB8AC3E}">
        <p14:creationId xmlns:p14="http://schemas.microsoft.com/office/powerpoint/2010/main" val="12961509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1000100" y="-76200"/>
            <a:ext cx="8143900" cy="5105400"/>
          </a:xfrm>
        </p:spPr>
        <p:txBody>
          <a:bodyPr/>
          <a:lstStyle/>
          <a:p>
            <a:pPr marL="0" indent="0" eaLnBrk="1" hangingPunct="1">
              <a:lnSpc>
                <a:spcPct val="150000"/>
              </a:lnSpc>
              <a:buFontTx/>
              <a:buNone/>
            </a:pPr>
            <a:r>
              <a:rPr lang="en-US" sz="4000" b="1" u="sng" dirty="0"/>
              <a:t>Hygroscopic Setting Expansion:</a:t>
            </a:r>
          </a:p>
          <a:p>
            <a:pPr marL="0" indent="0" eaLnBrk="1" hangingPunct="1">
              <a:lnSpc>
                <a:spcPct val="150000"/>
              </a:lnSpc>
              <a:buFontTx/>
              <a:buNone/>
            </a:pPr>
            <a:r>
              <a:rPr lang="en-US" sz="2800" dirty="0"/>
              <a:t>If the material is allowed to set in contact with water a greater expansion occurs. This is known as hygroscopic expansion. </a:t>
            </a:r>
          </a:p>
        </p:txBody>
      </p:sp>
      <p:pic>
        <p:nvPicPr>
          <p:cNvPr id="4" name="Picture 3" descr="IMG_20191129_105650__01__01.jpg"/>
          <p:cNvPicPr>
            <a:picLocks noChangeAspect="1"/>
          </p:cNvPicPr>
          <p:nvPr/>
        </p:nvPicPr>
        <p:blipFill>
          <a:blip r:embed="rId3"/>
          <a:stretch>
            <a:fillRect/>
          </a:stretch>
        </p:blipFill>
        <p:spPr>
          <a:xfrm>
            <a:off x="0" y="3498729"/>
            <a:ext cx="9144000" cy="3359271"/>
          </a:xfrm>
          <a:prstGeom prst="rect">
            <a:avLst/>
          </a:prstGeom>
        </p:spPr>
      </p:pic>
    </p:spTree>
    <p:extLst>
      <p:ext uri="{BB962C8B-B14F-4D97-AF65-F5344CB8AC3E}">
        <p14:creationId xmlns:p14="http://schemas.microsoft.com/office/powerpoint/2010/main" val="23576631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67544" y="0"/>
            <a:ext cx="7914456" cy="6553200"/>
          </a:xfrm>
        </p:spPr>
        <p:txBody>
          <a:bodyPr/>
          <a:lstStyle/>
          <a:p>
            <a:pPr marL="0" indent="0" eaLnBrk="1" hangingPunct="1">
              <a:lnSpc>
                <a:spcPct val="150000"/>
              </a:lnSpc>
              <a:buFont typeface="Wingdings" pitchFamily="84" charset="2"/>
              <a:buChar char="§"/>
            </a:pPr>
            <a:r>
              <a:rPr lang="en-US" sz="2800" dirty="0"/>
              <a:t>Hygroscopic expansion is proportional to the percentage of silica in the investment.</a:t>
            </a:r>
          </a:p>
          <a:p>
            <a:pPr marL="0" indent="0" eaLnBrk="1" hangingPunct="1">
              <a:lnSpc>
                <a:spcPct val="150000"/>
              </a:lnSpc>
              <a:buNone/>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401877901"/>
              </p:ext>
            </p:extLst>
          </p:nvPr>
        </p:nvGraphicFramePr>
        <p:xfrm>
          <a:off x="0" y="1752600"/>
          <a:ext cx="9144000" cy="51054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24950">
                <a:tc>
                  <a:txBody>
                    <a:bodyPr/>
                    <a:lstStyle/>
                    <a:p>
                      <a:pPr algn="ctr"/>
                      <a:r>
                        <a:rPr lang="en-US" sz="2800" dirty="0"/>
                        <a:t>GREATER</a:t>
                      </a:r>
                      <a:endParaRPr lang="en-IN" sz="2800" dirty="0"/>
                    </a:p>
                  </a:txBody>
                  <a:tcPr/>
                </a:tc>
                <a:tc>
                  <a:txBody>
                    <a:bodyPr/>
                    <a:lstStyle/>
                    <a:p>
                      <a:pPr algn="ctr"/>
                      <a:r>
                        <a:rPr lang="en-US" sz="2800" dirty="0"/>
                        <a:t>LESSER</a:t>
                      </a:r>
                      <a:endParaRPr lang="en-IN" sz="2800" dirty="0"/>
                    </a:p>
                  </a:txBody>
                  <a:tcPr/>
                </a:tc>
                <a:extLst>
                  <a:ext uri="{0D108BD9-81ED-4DB2-BD59-A6C34878D82A}">
                    <a16:rowId xmlns:a16="http://schemas.microsoft.com/office/drawing/2014/main" val="10000"/>
                  </a:ext>
                </a:extLst>
              </a:tr>
              <a:tr h="1117014">
                <a:tc>
                  <a:txBody>
                    <a:bodyPr/>
                    <a:lstStyle/>
                    <a:p>
                      <a:r>
                        <a:rPr lang="en-US" sz="2800" dirty="0"/>
                        <a:t>Finer the silica particle</a:t>
                      </a:r>
                      <a:endParaRPr lang="en-IN" sz="2800" dirty="0"/>
                    </a:p>
                  </a:txBody>
                  <a:tcPr/>
                </a:tc>
                <a:tc>
                  <a:txBody>
                    <a:bodyPr/>
                    <a:lstStyle/>
                    <a:p>
                      <a:r>
                        <a:rPr lang="en-US" sz="2800" dirty="0"/>
                        <a:t>Higher the water content in the original mix</a:t>
                      </a:r>
                      <a:endParaRPr lang="en-IN" sz="2800" dirty="0"/>
                    </a:p>
                  </a:txBody>
                  <a:tcPr/>
                </a:tc>
                <a:extLst>
                  <a:ext uri="{0D108BD9-81ED-4DB2-BD59-A6C34878D82A}">
                    <a16:rowId xmlns:a16="http://schemas.microsoft.com/office/drawing/2014/main" val="10001"/>
                  </a:ext>
                </a:extLst>
              </a:tr>
              <a:tr h="1117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Placed in water before its initial setting.</a:t>
                      </a:r>
                    </a:p>
                  </a:txBody>
                  <a:tcPr/>
                </a:tc>
                <a:tc>
                  <a:txBody>
                    <a:bodyPr/>
                    <a:lstStyle/>
                    <a:p>
                      <a:r>
                        <a:rPr lang="en-US" sz="2800" dirty="0"/>
                        <a:t>Reduced mixing time </a:t>
                      </a:r>
                      <a:endParaRPr lang="en-IN" sz="2800" dirty="0"/>
                    </a:p>
                  </a:txBody>
                  <a:tcPr/>
                </a:tc>
                <a:extLst>
                  <a:ext uri="{0D108BD9-81ED-4DB2-BD59-A6C34878D82A}">
                    <a16:rowId xmlns:a16="http://schemas.microsoft.com/office/drawing/2014/main" val="10002"/>
                  </a:ext>
                </a:extLst>
              </a:tr>
              <a:tr h="624950">
                <a:tc>
                  <a:txBody>
                    <a:bodyPr/>
                    <a:lstStyle/>
                    <a:p>
                      <a:endParaRPr lang="en-IN" sz="2800" dirty="0"/>
                    </a:p>
                  </a:txBody>
                  <a:tcPr/>
                </a:tc>
                <a:tc>
                  <a:txBody>
                    <a:bodyPr/>
                    <a:lstStyle/>
                    <a:p>
                      <a:r>
                        <a:rPr lang="en-US" sz="2800" dirty="0"/>
                        <a:t>Older materials </a:t>
                      </a:r>
                      <a:endParaRPr lang="en-IN" sz="2800" dirty="0"/>
                    </a:p>
                  </a:txBody>
                  <a:tcPr/>
                </a:tc>
                <a:extLst>
                  <a:ext uri="{0D108BD9-81ED-4DB2-BD59-A6C34878D82A}">
                    <a16:rowId xmlns:a16="http://schemas.microsoft.com/office/drawing/2014/main" val="10003"/>
                  </a:ext>
                </a:extLst>
              </a:tr>
              <a:tr h="1621472">
                <a:tc>
                  <a:txBody>
                    <a:bodyPr/>
                    <a:lstStyle/>
                    <a:p>
                      <a:endParaRPr lang="en-IN"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When confined to the casting ring.</a:t>
                      </a:r>
                    </a:p>
                    <a:p>
                      <a:endParaRPr lang="en-IN"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29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MICROCRYSTALLINE WAXES</a:t>
            </a:r>
            <a:endParaRPr lang="en-IN" sz="4000" b="1" u="sng" dirty="0"/>
          </a:p>
        </p:txBody>
      </p:sp>
      <p:sp>
        <p:nvSpPr>
          <p:cNvPr id="3" name="Content Placeholder 2"/>
          <p:cNvSpPr>
            <a:spLocks noGrp="1"/>
          </p:cNvSpPr>
          <p:nvPr>
            <p:ph idx="1"/>
          </p:nvPr>
        </p:nvSpPr>
        <p:spPr>
          <a:xfrm>
            <a:off x="928662" y="1447800"/>
            <a:ext cx="7986738" cy="5181600"/>
          </a:xfrm>
        </p:spPr>
        <p:txBody>
          <a:bodyPr>
            <a:noAutofit/>
          </a:bodyPr>
          <a:lstStyle/>
          <a:p>
            <a:pPr lvl="0"/>
            <a:r>
              <a:rPr lang="en-IN" sz="2800" dirty="0">
                <a:latin typeface="Times New Roman" pitchFamily="18" charset="0"/>
                <a:cs typeface="Times New Roman" pitchFamily="18" charset="0"/>
              </a:rPr>
              <a:t>Obtained from the heavier oil fractions in the petroleum industry- have higher melting points.</a:t>
            </a:r>
          </a:p>
          <a:p>
            <a:pPr lvl="0"/>
            <a:endParaRPr lang="en-IN" sz="2800" dirty="0">
              <a:latin typeface="Times New Roman" pitchFamily="18" charset="0"/>
              <a:cs typeface="Times New Roman" pitchFamily="18" charset="0"/>
            </a:endParaRPr>
          </a:p>
          <a:p>
            <a:pPr lvl="0"/>
            <a:r>
              <a:rPr lang="en-IN" sz="2800" b="1" dirty="0">
                <a:latin typeface="Times New Roman" pitchFamily="18" charset="0"/>
                <a:cs typeface="Times New Roman" pitchFamily="18" charset="0"/>
              </a:rPr>
              <a:t>Tougher &amp; more flexible </a:t>
            </a:r>
            <a:r>
              <a:rPr lang="en-IN" sz="2800" dirty="0">
                <a:latin typeface="Times New Roman" pitchFamily="18" charset="0"/>
                <a:cs typeface="Times New Roman" pitchFamily="18" charset="0"/>
              </a:rPr>
              <a:t>than paraffin waxes.</a:t>
            </a:r>
          </a:p>
          <a:p>
            <a:pPr lvl="0"/>
            <a:endParaRPr lang="en-IN" sz="2800" dirty="0">
              <a:latin typeface="Times New Roman" pitchFamily="18" charset="0"/>
              <a:cs typeface="Times New Roman" pitchFamily="18" charset="0"/>
            </a:endParaRPr>
          </a:p>
          <a:p>
            <a:pPr lvl="0"/>
            <a:r>
              <a:rPr lang="en-IN" sz="2800" dirty="0">
                <a:latin typeface="Times New Roman" pitchFamily="18" charset="0"/>
                <a:cs typeface="Times New Roman" pitchFamily="18" charset="0"/>
              </a:rPr>
              <a:t>Melting range is 60-90°C</a:t>
            </a:r>
          </a:p>
          <a:p>
            <a:pPr lvl="0">
              <a:buNone/>
            </a:pPr>
            <a:endParaRPr lang="en-IN" sz="2800" dirty="0">
              <a:latin typeface="Times New Roman" pitchFamily="18" charset="0"/>
              <a:cs typeface="Times New Roman" pitchFamily="18" charset="0"/>
            </a:endParaRPr>
          </a:p>
          <a:p>
            <a:pPr lvl="0"/>
            <a:r>
              <a:rPr lang="en-IN" sz="2800" dirty="0">
                <a:latin typeface="Times New Roman" pitchFamily="18" charset="0"/>
                <a:cs typeface="Times New Roman" pitchFamily="18" charset="0"/>
              </a:rPr>
              <a:t>Microcrystalline waxes have </a:t>
            </a:r>
            <a:r>
              <a:rPr lang="en-IN" sz="2800" b="1" dirty="0">
                <a:latin typeface="Times New Roman" pitchFamily="18" charset="0"/>
                <a:cs typeface="Times New Roman" pitchFamily="18" charset="0"/>
              </a:rPr>
              <a:t>less volumetric change</a:t>
            </a:r>
            <a:r>
              <a:rPr lang="en-IN" sz="2800" dirty="0">
                <a:latin typeface="Times New Roman" pitchFamily="18" charset="0"/>
                <a:cs typeface="Times New Roman" pitchFamily="18" charset="0"/>
              </a:rPr>
              <a:t> during solidification than paraffin waxes.</a:t>
            </a:r>
          </a:p>
        </p:txBody>
      </p:sp>
    </p:spTree>
    <p:extLst>
      <p:ext uri="{BB962C8B-B14F-4D97-AF65-F5344CB8AC3E}">
        <p14:creationId xmlns:p14="http://schemas.microsoft.com/office/powerpoint/2010/main" val="2519292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The common method of obtaining hygroscopic expansion is to immerse the ring filled with investment into water at 37 </a:t>
            </a:r>
            <a:r>
              <a:rPr lang="en-US" sz="2800" baseline="30000" dirty="0"/>
              <a:t>0</a:t>
            </a:r>
            <a:r>
              <a:rPr lang="en-US" sz="2800" dirty="0"/>
              <a:t>C, at the initial setting time of the material and allows it to remain there for 30 minutes.</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571744"/>
            <a:ext cx="7498080" cy="1143000"/>
          </a:xfrm>
        </p:spPr>
        <p:txBody>
          <a:bodyPr>
            <a:noAutofit/>
          </a:bodyPr>
          <a:lstStyle/>
          <a:p>
            <a:r>
              <a:rPr lang="en-IN" sz="8000" b="1" dirty="0">
                <a:latin typeface="Times New Roman" panose="02020603050405020304" pitchFamily="18" charset="0"/>
                <a:cs typeface="Times New Roman" panose="02020603050405020304" pitchFamily="18" charset="0"/>
              </a:rPr>
              <a:t>Phosphate bonded investment</a:t>
            </a:r>
            <a:endParaRPr lang="en-US" sz="8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l"/>
            <a:r>
              <a:rPr lang="en-US" sz="4000" b="1" u="sng" dirty="0"/>
              <a:t>Composition </a:t>
            </a:r>
            <a:r>
              <a:rPr lang="en-US" sz="3600" b="1" dirty="0"/>
              <a:t> </a:t>
            </a:r>
            <a:endParaRPr lang="en-IN" sz="3600" b="1" dirty="0"/>
          </a:p>
        </p:txBody>
      </p:sp>
      <p:sp>
        <p:nvSpPr>
          <p:cNvPr id="62467" name="Content Placeholder 2"/>
          <p:cNvSpPr>
            <a:spLocks noGrp="1"/>
          </p:cNvSpPr>
          <p:nvPr>
            <p:ph idx="1"/>
          </p:nvPr>
        </p:nvSpPr>
        <p:spPr/>
        <p:txBody>
          <a:bodyPr>
            <a:normAutofit/>
          </a:bodyPr>
          <a:lstStyle/>
          <a:p>
            <a:r>
              <a:rPr lang="en-US" sz="2800" b="1" dirty="0"/>
              <a:t>Refractory material-</a:t>
            </a:r>
            <a:r>
              <a:rPr lang="en-US" sz="2800" dirty="0"/>
              <a:t> quartz or </a:t>
            </a:r>
            <a:r>
              <a:rPr lang="en-US" sz="2800" dirty="0" err="1"/>
              <a:t>cristobalite</a:t>
            </a:r>
            <a:r>
              <a:rPr lang="en-US" sz="2800" dirty="0"/>
              <a:t> (80%)</a:t>
            </a:r>
          </a:p>
          <a:p>
            <a:endParaRPr lang="en-IN" sz="2800" dirty="0"/>
          </a:p>
          <a:p>
            <a:r>
              <a:rPr lang="en-IN" sz="2800" b="1" dirty="0"/>
              <a:t>Binder</a:t>
            </a:r>
            <a:r>
              <a:rPr lang="en-IN" sz="2800" dirty="0"/>
              <a:t> consists of magnesium oxide (basic) and a phosphate (acid). </a:t>
            </a:r>
          </a:p>
          <a:p>
            <a:endParaRPr lang="en-IN" sz="2800" dirty="0"/>
          </a:p>
          <a:p>
            <a:r>
              <a:rPr lang="en-US" sz="2800" b="1" dirty="0"/>
              <a:t>Liquid-</a:t>
            </a:r>
            <a:r>
              <a:rPr lang="en-US" sz="2800" dirty="0"/>
              <a:t> water or colloidal silica in water.</a:t>
            </a:r>
            <a:endParaRPr lang="en-IN" sz="2800" dirty="0"/>
          </a:p>
        </p:txBody>
      </p:sp>
    </p:spTree>
    <p:extLst>
      <p:ext uri="{BB962C8B-B14F-4D97-AF65-F5344CB8AC3E}">
        <p14:creationId xmlns:p14="http://schemas.microsoft.com/office/powerpoint/2010/main" val="3304817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965658"/>
            <a:ext cx="7929586" cy="2677656"/>
          </a:xfrm>
          <a:prstGeom prst="rect">
            <a:avLst/>
          </a:prstGeom>
        </p:spPr>
        <p:txBody>
          <a:bodyPr wrap="square">
            <a:spAutoFit/>
          </a:bodyPr>
          <a:lstStyle/>
          <a:p>
            <a:pPr marL="457200" indent="-457200">
              <a:buFont typeface="Arial" pitchFamily="34" charset="0"/>
              <a:buChar char="•"/>
            </a:pPr>
            <a:r>
              <a:rPr lang="en-IN" sz="2800" dirty="0"/>
              <a:t>Carbon - produce clean castings and facilitate the </a:t>
            </a:r>
            <a:r>
              <a:rPr lang="en-IN" sz="2800" b="1" dirty="0"/>
              <a:t>divesting </a:t>
            </a:r>
            <a:r>
              <a:rPr lang="en-IN" sz="2800" dirty="0"/>
              <a:t>of the casting from the </a:t>
            </a:r>
            <a:r>
              <a:rPr lang="en-IN" sz="2800" dirty="0" err="1"/>
              <a:t>mold</a:t>
            </a:r>
            <a:r>
              <a:rPr lang="en-IN" sz="2800" dirty="0"/>
              <a:t>. </a:t>
            </a:r>
          </a:p>
          <a:p>
            <a:pPr marL="457200" indent="-457200">
              <a:buFont typeface="Arial" pitchFamily="34" charset="0"/>
              <a:buChar char="•"/>
            </a:pPr>
            <a:endParaRPr lang="en-IN" sz="2800" dirty="0"/>
          </a:p>
          <a:p>
            <a:pPr marL="457200" indent="-457200">
              <a:buFont typeface="Arial" pitchFamily="34" charset="0"/>
              <a:buChar char="•"/>
            </a:pPr>
            <a:r>
              <a:rPr lang="en-IN" sz="2800" dirty="0"/>
              <a:t>It is believed that carbon </a:t>
            </a:r>
            <a:r>
              <a:rPr lang="en-IN" sz="2800" dirty="0" err="1"/>
              <a:t>embrittles</a:t>
            </a:r>
            <a:r>
              <a:rPr lang="en-IN" sz="2800" dirty="0"/>
              <a:t> the alloys, even though the investment is heated to temperatures that burn out the carbon.</a:t>
            </a:r>
          </a:p>
        </p:txBody>
      </p:sp>
    </p:spTree>
    <p:extLst>
      <p:ext uri="{BB962C8B-B14F-4D97-AF65-F5344CB8AC3E}">
        <p14:creationId xmlns:p14="http://schemas.microsoft.com/office/powerpoint/2010/main" val="40628976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5" y="1285860"/>
            <a:ext cx="7929585" cy="2246769"/>
          </a:xfrm>
          <a:prstGeom prst="rect">
            <a:avLst/>
          </a:prstGeom>
        </p:spPr>
        <p:txBody>
          <a:bodyPr wrap="square">
            <a:spAutoFit/>
          </a:bodyPr>
          <a:lstStyle/>
          <a:p>
            <a:endParaRPr lang="en-IN" sz="2800" dirty="0"/>
          </a:p>
          <a:p>
            <a:r>
              <a:rPr lang="en-IN" sz="2800" b="1" u="sng" dirty="0"/>
              <a:t>SETTING REACTIONS</a:t>
            </a:r>
          </a:p>
          <a:p>
            <a:endParaRPr lang="en-IN" sz="2800" dirty="0"/>
          </a:p>
          <a:p>
            <a:endParaRPr lang="en-IN" sz="2800" dirty="0"/>
          </a:p>
          <a:p>
            <a:r>
              <a:rPr lang="en-IN" sz="2800" dirty="0"/>
              <a:t>NH4H2PO4 + MgO + 5H2O→NH4MgPO4.6H2O +H2O</a:t>
            </a:r>
            <a:endParaRPr lang="en-IN" sz="2800" b="1" dirty="0"/>
          </a:p>
        </p:txBody>
      </p:sp>
    </p:spTree>
    <p:extLst>
      <p:ext uri="{BB962C8B-B14F-4D97-AF65-F5344CB8AC3E}">
        <p14:creationId xmlns:p14="http://schemas.microsoft.com/office/powerpoint/2010/main" val="4811335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091948" cy="2431435"/>
          </a:xfrm>
          <a:prstGeom prst="rect">
            <a:avLst/>
          </a:prstGeom>
        </p:spPr>
        <p:txBody>
          <a:bodyPr wrap="square">
            <a:spAutoFit/>
          </a:bodyPr>
          <a:lstStyle/>
          <a:p>
            <a:r>
              <a:rPr lang="en-IN" sz="4000" b="1" dirty="0"/>
              <a:t>Setting and Thermal Expansion</a:t>
            </a:r>
            <a:endParaRPr lang="en-IN" sz="2800" dirty="0"/>
          </a:p>
          <a:p>
            <a:pPr marL="457200" indent="-457200">
              <a:buFont typeface="Arial" pitchFamily="34" charset="0"/>
              <a:buChar char="•"/>
            </a:pPr>
            <a:r>
              <a:rPr lang="en-IN" sz="2800" dirty="0"/>
              <a:t>There is a slight expansion, and this can be increased by using a colloidal silica solution instead of water.</a:t>
            </a:r>
          </a:p>
          <a:p>
            <a:pPr marL="457200" indent="-457200">
              <a:buFont typeface="Arial" pitchFamily="34" charset="0"/>
              <a:buChar char="•"/>
            </a:pPr>
            <a:endParaRPr lang="en-IN" sz="2800" dirty="0"/>
          </a:p>
        </p:txBody>
      </p:sp>
      <p:pic>
        <p:nvPicPr>
          <p:cNvPr id="4" name="Picture 3">
            <a:extLst>
              <a:ext uri="{FF2B5EF4-FFF2-40B4-BE49-F238E27FC236}">
                <a16:creationId xmlns:a16="http://schemas.microsoft.com/office/drawing/2014/main" id="{7B042418-218E-491F-A863-9D5708F4D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060848"/>
            <a:ext cx="6566005" cy="4797152"/>
          </a:xfrm>
          <a:prstGeom prst="rect">
            <a:avLst/>
          </a:prstGeom>
        </p:spPr>
      </p:pic>
    </p:spTree>
    <p:extLst>
      <p:ext uri="{BB962C8B-B14F-4D97-AF65-F5344CB8AC3E}">
        <p14:creationId xmlns:p14="http://schemas.microsoft.com/office/powerpoint/2010/main" val="936342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80BF25-6450-46E1-AB85-1A5D34F5472F}"/>
              </a:ext>
            </a:extLst>
          </p:cNvPr>
          <p:cNvSpPr txBox="1"/>
          <p:nvPr/>
        </p:nvSpPr>
        <p:spPr>
          <a:xfrm>
            <a:off x="323528" y="1844824"/>
            <a:ext cx="8640960" cy="1815882"/>
          </a:xfrm>
          <a:prstGeom prst="rect">
            <a:avLst/>
          </a:prstGeom>
          <a:noFill/>
        </p:spPr>
        <p:txBody>
          <a:bodyPr wrap="square">
            <a:spAutoFit/>
          </a:bodyPr>
          <a:lstStyle/>
          <a:p>
            <a:pPr marL="457200" indent="-457200">
              <a:buFont typeface="Arial" pitchFamily="34" charset="0"/>
              <a:buChar char="•"/>
            </a:pPr>
            <a:r>
              <a:rPr lang="en-IN" sz="2800" dirty="0"/>
              <a:t>Decrease expansion by increasing the liquid/powder (L/P) ratio rather than by decreasing the concentration of the special liquid, or they may use a combination of these methods.</a:t>
            </a:r>
          </a:p>
        </p:txBody>
      </p:sp>
    </p:spTree>
    <p:extLst>
      <p:ext uri="{BB962C8B-B14F-4D97-AF65-F5344CB8AC3E}">
        <p14:creationId xmlns:p14="http://schemas.microsoft.com/office/powerpoint/2010/main" val="3889947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IN" sz="4000" b="1" u="sng" dirty="0"/>
              <a:t>Working and setting time</a:t>
            </a:r>
          </a:p>
        </p:txBody>
      </p:sp>
      <p:sp>
        <p:nvSpPr>
          <p:cNvPr id="3" name="Content Placeholder 2"/>
          <p:cNvSpPr>
            <a:spLocks noGrp="1"/>
          </p:cNvSpPr>
          <p:nvPr>
            <p:ph idx="1"/>
          </p:nvPr>
        </p:nvSpPr>
        <p:spPr>
          <a:xfrm>
            <a:off x="1071538" y="1143000"/>
            <a:ext cx="8072462" cy="5715000"/>
          </a:xfrm>
        </p:spPr>
        <p:txBody>
          <a:bodyPr>
            <a:noAutofit/>
          </a:bodyPr>
          <a:lstStyle/>
          <a:p>
            <a:r>
              <a:rPr lang="en-IN" sz="2800" dirty="0"/>
              <a:t>The warmer the mix, the faster it sets. The setting reaction itself gives off heat, and this further accelerates the rate of setting. </a:t>
            </a:r>
          </a:p>
          <a:p>
            <a:endParaRPr lang="en-IN" sz="2800" dirty="0"/>
          </a:p>
          <a:p>
            <a:r>
              <a:rPr lang="en-IN" sz="2800" dirty="0"/>
              <a:t>The more efficient the mixing, the better the casting in terms of smoothness and accuracy. Mechanical mixing under vacuum is preferred.</a:t>
            </a:r>
          </a:p>
          <a:p>
            <a:endParaRPr lang="en-IN" sz="2800" dirty="0"/>
          </a:p>
          <a:p>
            <a:r>
              <a:rPr lang="en-IN" sz="2800" dirty="0"/>
              <a:t>An increase in the L/P ratio increases the working time.</a:t>
            </a:r>
          </a:p>
        </p:txBody>
      </p:sp>
    </p:spTree>
    <p:extLst>
      <p:ext uri="{BB962C8B-B14F-4D97-AF65-F5344CB8AC3E}">
        <p14:creationId xmlns:p14="http://schemas.microsoft.com/office/powerpoint/2010/main" val="42281341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1988840"/>
            <a:ext cx="9584432" cy="707886"/>
          </a:xfrm>
          <a:prstGeom prst="rect">
            <a:avLst/>
          </a:prstGeom>
          <a:noFill/>
        </p:spPr>
        <p:txBody>
          <a:bodyPr wrap="square" rtlCol="0">
            <a:spAutoFit/>
          </a:bodyPr>
          <a:lstStyle/>
          <a:p>
            <a:pPr algn="ctr"/>
            <a:r>
              <a:rPr lang="en-IN" sz="4000" b="1" u="sng" dirty="0"/>
              <a:t>ETHYL-SILICATE BONDED INVESTMENTS</a:t>
            </a:r>
          </a:p>
        </p:txBody>
      </p:sp>
    </p:spTree>
    <p:extLst>
      <p:ext uri="{BB962C8B-B14F-4D97-AF65-F5344CB8AC3E}">
        <p14:creationId xmlns:p14="http://schemas.microsoft.com/office/powerpoint/2010/main" val="21671512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74333"/>
            <a:ext cx="8200103" cy="4832092"/>
          </a:xfrm>
          <a:prstGeom prst="rect">
            <a:avLst/>
          </a:prstGeom>
        </p:spPr>
        <p:txBody>
          <a:bodyPr wrap="square">
            <a:spAutoFit/>
          </a:bodyPr>
          <a:lstStyle/>
          <a:p>
            <a:pPr marL="285750" indent="-285750">
              <a:buFont typeface="Arial" pitchFamily="34" charset="0"/>
              <a:buChar char="•"/>
            </a:pPr>
            <a:r>
              <a:rPr lang="en-IN" sz="2800" dirty="0"/>
              <a:t>Construction of the high-fusing base metal partial denture alloys.</a:t>
            </a:r>
          </a:p>
          <a:p>
            <a:pPr marL="285750" indent="-285750">
              <a:buFont typeface="Arial" pitchFamily="34" charset="0"/>
              <a:buChar char="•"/>
            </a:pPr>
            <a:endParaRPr lang="en-IN" sz="2800" dirty="0"/>
          </a:p>
          <a:p>
            <a:pPr marL="285750" indent="-285750">
              <a:buFont typeface="Arial" pitchFamily="34" charset="0"/>
              <a:buChar char="•"/>
            </a:pPr>
            <a:r>
              <a:rPr lang="en-IN" sz="2800" dirty="0"/>
              <a:t>Binder is a silica gel</a:t>
            </a:r>
          </a:p>
          <a:p>
            <a:pPr marL="285750" indent="-285750">
              <a:buFont typeface="Arial" pitchFamily="34" charset="0"/>
              <a:buChar char="•"/>
            </a:pPr>
            <a:endParaRPr lang="en-IN" sz="2800" dirty="0"/>
          </a:p>
          <a:p>
            <a:r>
              <a:rPr lang="en-IN" sz="2800" dirty="0"/>
              <a:t>1.  Addition of an acid or an acid salt to sodium silicate-  a bonding silicic acid gel forms. </a:t>
            </a:r>
          </a:p>
          <a:p>
            <a:pPr marL="285750" indent="-285750">
              <a:buFont typeface="Arial" pitchFamily="34" charset="0"/>
              <a:buChar char="•"/>
            </a:pPr>
            <a:endParaRPr lang="en-IN" sz="2800" dirty="0"/>
          </a:p>
          <a:p>
            <a:r>
              <a:rPr lang="en-IN" sz="2800" dirty="0"/>
              <a:t>2.  A colloidal silicic acid is formed by hydrolyzing ethyl silicate in the presence of hydrochloric acid, ethyl alcohol, and water. </a:t>
            </a:r>
          </a:p>
        </p:txBody>
      </p:sp>
    </p:spTree>
    <p:extLst>
      <p:ext uri="{BB962C8B-B14F-4D97-AF65-F5344CB8AC3E}">
        <p14:creationId xmlns:p14="http://schemas.microsoft.com/office/powerpoint/2010/main" val="296731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WAXES\longstonechina-O4I81KGJ1micro_wax.jpg">
            <a:extLst>
              <a:ext uri="{FF2B5EF4-FFF2-40B4-BE49-F238E27FC236}">
                <a16:creationId xmlns:a16="http://schemas.microsoft.com/office/drawing/2014/main" id="{2E8ADD88-1FB4-43FA-BBEC-B5EACF4AADA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97000" y="1893094"/>
            <a:ext cx="6350000" cy="421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52400"/>
            <a:ext cx="8205814" cy="6124754"/>
          </a:xfrm>
          <a:prstGeom prst="rect">
            <a:avLst/>
          </a:prstGeom>
        </p:spPr>
        <p:txBody>
          <a:bodyPr wrap="square">
            <a:spAutoFit/>
          </a:bodyPr>
          <a:lstStyle/>
          <a:p>
            <a:pPr marL="457200" indent="-457200">
              <a:buFont typeface="Arial" pitchFamily="34" charset="0"/>
              <a:buChar char="•"/>
            </a:pPr>
            <a:r>
              <a:rPr lang="en-IN" sz="2800" dirty="0"/>
              <a:t>The solution is then mixed with the quartz or </a:t>
            </a:r>
            <a:r>
              <a:rPr lang="en-IN" sz="2800" dirty="0" err="1"/>
              <a:t>cristobalite</a:t>
            </a:r>
            <a:endParaRPr lang="en-IN" sz="2800" dirty="0"/>
          </a:p>
          <a:p>
            <a:pPr marL="457200" indent="-457200">
              <a:buFont typeface="Arial" pitchFamily="34" charset="0"/>
              <a:buChar char="•"/>
            </a:pPr>
            <a:endParaRPr lang="en-IN" sz="2800" dirty="0"/>
          </a:p>
          <a:p>
            <a:pPr marL="457200" indent="-457200">
              <a:buFont typeface="Arial" pitchFamily="34" charset="0"/>
              <a:buChar char="•"/>
            </a:pPr>
            <a:r>
              <a:rPr lang="en-IN" sz="2800" dirty="0"/>
              <a:t>A coherent gel of </a:t>
            </a:r>
            <a:r>
              <a:rPr lang="en-IN" sz="2800" dirty="0" err="1"/>
              <a:t>polysilicic</a:t>
            </a:r>
            <a:r>
              <a:rPr lang="en-IN" sz="2800" dirty="0"/>
              <a:t> acid then forms, accompanied by a setting shrinkage. </a:t>
            </a:r>
          </a:p>
          <a:p>
            <a:pPr marL="457200" indent="-457200">
              <a:buFont typeface="Arial" pitchFamily="34" charset="0"/>
              <a:buChar char="•"/>
            </a:pPr>
            <a:endParaRPr lang="en-IN" sz="2800" dirty="0"/>
          </a:p>
          <a:p>
            <a:pPr marL="457200" indent="-457200">
              <a:buFont typeface="Arial" pitchFamily="34" charset="0"/>
              <a:buChar char="•"/>
            </a:pPr>
            <a:r>
              <a:rPr lang="en-IN" sz="2800" dirty="0"/>
              <a:t>This soft gel is dried at a temperature below 168˚C. During the drying process, the gel loses alcohol and water to form a concentrated, hard gel. </a:t>
            </a:r>
          </a:p>
          <a:p>
            <a:pPr marL="457200" indent="-457200">
              <a:buFont typeface="Arial" pitchFamily="34" charset="0"/>
              <a:buChar char="•"/>
            </a:pPr>
            <a:endParaRPr lang="en-IN" sz="2800" dirty="0"/>
          </a:p>
          <a:p>
            <a:pPr marL="457200" indent="-457200">
              <a:buFont typeface="Arial" pitchFamily="34" charset="0"/>
              <a:buChar char="•"/>
            </a:pPr>
            <a:r>
              <a:rPr lang="en-IN" sz="2800" dirty="0"/>
              <a:t>A volumetric contraction accompanies the drying, which reduces the size of the </a:t>
            </a:r>
            <a:r>
              <a:rPr lang="en-IN" sz="2800" dirty="0" err="1"/>
              <a:t>mold</a:t>
            </a:r>
            <a:r>
              <a:rPr lang="en-IN" sz="2800" dirty="0"/>
              <a:t>. This contraction is known as </a:t>
            </a:r>
            <a:r>
              <a:rPr lang="en-IN" sz="2800" b="1" i="1" dirty="0">
                <a:solidFill>
                  <a:schemeClr val="accent1">
                    <a:lumMod val="50000"/>
                  </a:schemeClr>
                </a:solidFill>
              </a:rPr>
              <a:t>green shrinkage</a:t>
            </a:r>
            <a:r>
              <a:rPr lang="en-IN" sz="2800" dirty="0"/>
              <a:t>, and it occurs in addition to the setting shrinkage.</a:t>
            </a:r>
          </a:p>
        </p:txBody>
      </p:sp>
    </p:spTree>
    <p:extLst>
      <p:ext uri="{BB962C8B-B14F-4D97-AF65-F5344CB8AC3E}">
        <p14:creationId xmlns:p14="http://schemas.microsoft.com/office/powerpoint/2010/main" val="3353663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76200"/>
            <a:ext cx="8072462" cy="6986528"/>
          </a:xfrm>
          <a:prstGeom prst="rect">
            <a:avLst/>
          </a:prstGeom>
        </p:spPr>
        <p:txBody>
          <a:bodyPr wrap="square">
            <a:spAutoFit/>
          </a:bodyPr>
          <a:lstStyle/>
          <a:p>
            <a:pPr marL="457200" indent="-457200">
              <a:buFont typeface="Arial" pitchFamily="34" charset="0"/>
              <a:buChar char="•"/>
            </a:pPr>
            <a:r>
              <a:rPr lang="en-IN" sz="2800" dirty="0"/>
              <a:t>Powder - added to the ethyl silicate liquid- mixed quickly-vibrated into a </a:t>
            </a:r>
            <a:r>
              <a:rPr lang="en-IN" sz="2800" dirty="0" err="1"/>
              <a:t>mold</a:t>
            </a:r>
            <a:r>
              <a:rPr lang="en-IN" sz="2800" dirty="0"/>
              <a:t>- placed on the platform of a special type of vibrator- tamping action. </a:t>
            </a:r>
          </a:p>
          <a:p>
            <a:pPr marL="457200" indent="-457200">
              <a:buFont typeface="Arial" pitchFamily="34" charset="0"/>
              <a:buChar char="•"/>
            </a:pPr>
            <a:endParaRPr lang="en-IN" sz="2800" dirty="0"/>
          </a:p>
          <a:p>
            <a:pPr marL="457200" indent="-457200">
              <a:buFont typeface="Arial" pitchFamily="34" charset="0"/>
              <a:buChar char="•"/>
            </a:pPr>
            <a:r>
              <a:rPr lang="en-IN" sz="2800" dirty="0"/>
              <a:t>Heavier particles settle quickly while the excess liquid and some of the fine particles rise to the top. </a:t>
            </a:r>
          </a:p>
          <a:p>
            <a:pPr marL="457200" indent="-457200">
              <a:buFont typeface="Arial" pitchFamily="34" charset="0"/>
              <a:buChar char="•"/>
            </a:pPr>
            <a:endParaRPr lang="en-IN" sz="2800" dirty="0"/>
          </a:p>
          <a:p>
            <a:pPr marL="457200" indent="-457200">
              <a:buFont typeface="Arial" pitchFamily="34" charset="0"/>
              <a:buChar char="•"/>
            </a:pPr>
            <a:r>
              <a:rPr lang="en-IN" sz="2800" dirty="0"/>
              <a:t>In about 30 min, the accelerator in the powder hardens the settled part, and the excess at the top is poured off. </a:t>
            </a:r>
          </a:p>
          <a:p>
            <a:pPr marL="457200" indent="-457200">
              <a:buFont typeface="Arial" pitchFamily="34" charset="0"/>
              <a:buChar char="•"/>
            </a:pPr>
            <a:endParaRPr lang="en-IN" sz="2800" dirty="0"/>
          </a:p>
          <a:p>
            <a:pPr marL="457200" indent="-457200">
              <a:buFont typeface="Arial" pitchFamily="34" charset="0"/>
              <a:buChar char="•"/>
            </a:pPr>
            <a:r>
              <a:rPr lang="en-IN" sz="2800" dirty="0"/>
              <a:t>Thus the L/P ratio in the settled part is greatly reduced, and the setting shrinkage is reduced to 0.1%.</a:t>
            </a:r>
          </a:p>
          <a:p>
            <a:pPr marL="457200" indent="-457200">
              <a:buFont typeface="Arial" pitchFamily="34" charset="0"/>
              <a:buChar char="•"/>
            </a:pPr>
            <a:endParaRPr lang="en-IN" sz="2800" dirty="0"/>
          </a:p>
        </p:txBody>
      </p:sp>
    </p:spTree>
    <p:extLst>
      <p:ext uri="{BB962C8B-B14F-4D97-AF65-F5344CB8AC3E}">
        <p14:creationId xmlns:p14="http://schemas.microsoft.com/office/powerpoint/2010/main" val="24790345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762000"/>
            <a:ext cx="8001024" cy="1815882"/>
          </a:xfrm>
          <a:prstGeom prst="rect">
            <a:avLst/>
          </a:prstGeom>
        </p:spPr>
        <p:txBody>
          <a:bodyPr wrap="square">
            <a:spAutoFit/>
          </a:bodyPr>
          <a:lstStyle/>
          <a:p>
            <a:pPr marL="457200" indent="-457200">
              <a:buFont typeface="Arial" pitchFamily="34" charset="0"/>
              <a:buChar char="•"/>
            </a:pPr>
            <a:r>
              <a:rPr lang="en-IN" sz="2800" dirty="0"/>
              <a:t>This type of investment can be heated between 1090˚ C and 1180˚ C</a:t>
            </a:r>
          </a:p>
          <a:p>
            <a:pPr marL="457200" indent="-457200">
              <a:buFont typeface="Arial" pitchFamily="34" charset="0"/>
              <a:buChar char="•"/>
            </a:pPr>
            <a:endParaRPr lang="en-IN" sz="2800" dirty="0"/>
          </a:p>
          <a:p>
            <a:pPr marL="457200" indent="-457200">
              <a:buFont typeface="Arial" pitchFamily="34" charset="0"/>
              <a:buChar char="•"/>
            </a:pPr>
            <a:r>
              <a:rPr lang="en-IN" sz="2800" dirty="0"/>
              <a:t>Compatible with the higher fusing alloys. </a:t>
            </a:r>
          </a:p>
        </p:txBody>
      </p:sp>
    </p:spTree>
    <p:extLst>
      <p:ext uri="{BB962C8B-B14F-4D97-AF65-F5344CB8AC3E}">
        <p14:creationId xmlns:p14="http://schemas.microsoft.com/office/powerpoint/2010/main" val="500890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BBAD-A406-43D5-9923-8307CBFC3049}"/>
              </a:ext>
            </a:extLst>
          </p:cNvPr>
          <p:cNvSpPr txBox="1"/>
          <p:nvPr/>
        </p:nvSpPr>
        <p:spPr>
          <a:xfrm>
            <a:off x="360040" y="1196752"/>
            <a:ext cx="8388424" cy="4339650"/>
          </a:xfrm>
          <a:prstGeom prst="rect">
            <a:avLst/>
          </a:prstGeom>
          <a:noFill/>
        </p:spPr>
        <p:txBody>
          <a:bodyPr wrap="square">
            <a:spAutoFit/>
          </a:bodyPr>
          <a:lstStyle/>
          <a:p>
            <a:r>
              <a:rPr lang="en-IN" altLang="en-US" sz="4000" b="1" u="sng" dirty="0"/>
              <a:t>CONCLUSION</a:t>
            </a:r>
          </a:p>
          <a:p>
            <a:endParaRPr lang="en-IN" altLang="en-US" sz="4000" b="1" u="sng" dirty="0"/>
          </a:p>
          <a:p>
            <a:r>
              <a:rPr lang="en-IN" altLang="en-US" sz="2800" dirty="0">
                <a:latin typeface="Times New Roman" panose="02020603050405020304" pitchFamily="18" charset="0"/>
                <a:cs typeface="Times New Roman" panose="02020603050405020304" pitchFamily="18" charset="0"/>
              </a:rPr>
              <a:t>Out of the three types of casting investment materials, the phosphate bonded products are most widely used.</a:t>
            </a:r>
          </a:p>
          <a:p>
            <a:endParaRPr lang="en-IN" altLang="en-US" sz="2800" dirty="0">
              <a:latin typeface="Times New Roman" panose="02020603050405020304" pitchFamily="18" charset="0"/>
              <a:cs typeface="Times New Roman" panose="02020603050405020304" pitchFamily="18" charset="0"/>
            </a:endParaRPr>
          </a:p>
          <a:p>
            <a:r>
              <a:rPr lang="en-IN" altLang="en-US" sz="2800" dirty="0">
                <a:latin typeface="Times New Roman" panose="02020603050405020304" pitchFamily="18" charset="0"/>
                <a:cs typeface="Times New Roman" panose="02020603050405020304" pitchFamily="18" charset="0"/>
              </a:rPr>
              <a:t>The investment material which is best able to retain its integrity at the casting temperature, and able to provide the necessary compensation for casting shrinkage is chosen</a:t>
            </a:r>
            <a:r>
              <a:rPr lang="en-IN" alt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556295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t>References</a:t>
            </a:r>
            <a:br>
              <a:rPr lang="en-IN" dirty="0"/>
            </a:br>
            <a:endParaRPr lang="en-US" dirty="0"/>
          </a:p>
        </p:txBody>
      </p:sp>
      <p:sp>
        <p:nvSpPr>
          <p:cNvPr id="3" name="Content Placeholder 2"/>
          <p:cNvSpPr>
            <a:spLocks noGrp="1"/>
          </p:cNvSpPr>
          <p:nvPr>
            <p:ph idx="1"/>
          </p:nvPr>
        </p:nvSpPr>
        <p:spPr/>
        <p:txBody>
          <a:bodyPr/>
          <a:lstStyle/>
          <a:p>
            <a:pPr>
              <a:defRPr/>
            </a:pPr>
            <a:r>
              <a:rPr lang="en-US" sz="2800" dirty="0"/>
              <a:t>Robert G. Craig: Restorative dental materials. 11</a:t>
            </a:r>
            <a:r>
              <a:rPr lang="en-US" sz="2800" baseline="30000" dirty="0"/>
              <a:t>th</a:t>
            </a:r>
            <a:r>
              <a:rPr lang="en-US" sz="2800" dirty="0"/>
              <a:t> edition.</a:t>
            </a:r>
          </a:p>
          <a:p>
            <a:pPr>
              <a:defRPr/>
            </a:pPr>
            <a:endParaRPr lang="en-IN" sz="2800" dirty="0"/>
          </a:p>
          <a:p>
            <a:pPr>
              <a:defRPr/>
            </a:pPr>
            <a:r>
              <a:rPr lang="en-IN" sz="2800" dirty="0"/>
              <a:t>John J </a:t>
            </a:r>
            <a:r>
              <a:rPr lang="en-IN" sz="2800" dirty="0" err="1"/>
              <a:t>Manappallil</a:t>
            </a:r>
            <a:r>
              <a:rPr lang="en-IN" sz="2800" dirty="0"/>
              <a:t>: basic dental materials 4</a:t>
            </a:r>
            <a:r>
              <a:rPr lang="en-IN" sz="2800" baseline="30000" dirty="0"/>
              <a:t>th</a:t>
            </a:r>
            <a:r>
              <a:rPr lang="en-IN" sz="2800" dirty="0"/>
              <a:t> edition.</a:t>
            </a:r>
          </a:p>
          <a:p>
            <a:pPr>
              <a:defRPr/>
            </a:pPr>
            <a:endParaRPr lang="en-IN" sz="2800" dirty="0"/>
          </a:p>
          <a:p>
            <a:pPr>
              <a:defRPr/>
            </a:pPr>
            <a:r>
              <a:rPr lang="en-IN" sz="2800" dirty="0"/>
              <a:t>Phillips Science of Dental Materials 12</a:t>
            </a:r>
            <a:r>
              <a:rPr lang="en-IN" sz="2800" baseline="30000" dirty="0"/>
              <a:t>th</a:t>
            </a:r>
            <a:r>
              <a:rPr lang="en-IN" sz="2800" dirty="0"/>
              <a:t> edition.</a:t>
            </a:r>
            <a:endParaRPr lang="en-US" sz="2800" dirty="0"/>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4).jpeg">
            <a:extLst>
              <a:ext uri="{FF2B5EF4-FFF2-40B4-BE49-F238E27FC236}">
                <a16:creationId xmlns:a16="http://schemas.microsoft.com/office/drawing/2014/main" id="{1154DA03-1EC0-45AD-B246-95B9F9BC6E02}"/>
              </a:ext>
            </a:extLst>
          </p:cNvPr>
          <p:cNvPicPr>
            <a:picLocks noGrp="1" noChangeAspect="1"/>
          </p:cNvPicPr>
          <p:nvPr>
            <p:ph idx="1"/>
          </p:nvPr>
        </p:nvPicPr>
        <p:blipFill>
          <a:blip r:embed="rId2"/>
          <a:stretch>
            <a:fillRect/>
          </a:stretch>
        </p:blipFill>
        <p:spPr>
          <a:xfrm>
            <a:off x="980505" y="908720"/>
            <a:ext cx="7335911" cy="5616624"/>
          </a:xfrm>
        </p:spPr>
      </p:pic>
    </p:spTree>
    <p:extLst>
      <p:ext uri="{BB962C8B-B14F-4D97-AF65-F5344CB8AC3E}">
        <p14:creationId xmlns:p14="http://schemas.microsoft.com/office/powerpoint/2010/main" val="2496536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2199</TotalTime>
  <Words>3875</Words>
  <Application>Microsoft Office PowerPoint</Application>
  <PresentationFormat>On-screen Show (4:3)</PresentationFormat>
  <Paragraphs>583</Paragraphs>
  <Slides>95</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Arial</vt:lpstr>
      <vt:lpstr>Arial MT</vt:lpstr>
      <vt:lpstr>Calibri</vt:lpstr>
      <vt:lpstr>Calibri Light</vt:lpstr>
      <vt:lpstr>Times New Roman</vt:lpstr>
      <vt:lpstr>Trebuchet MS</vt:lpstr>
      <vt:lpstr>Wingdings</vt:lpstr>
      <vt:lpstr>Office Theme</vt:lpstr>
      <vt:lpstr>DENTAL WAXES AND INVESTMENT MATERIALS</vt:lpstr>
      <vt:lpstr>CONTENTS</vt:lpstr>
      <vt:lpstr>Introduction</vt:lpstr>
      <vt:lpstr>PowerPoint Presentation</vt:lpstr>
      <vt:lpstr>COMPONENTS</vt:lpstr>
      <vt:lpstr>PARAFFIN WAXES</vt:lpstr>
      <vt:lpstr>PowerPoint Presentation</vt:lpstr>
      <vt:lpstr>MICROCRYSTALLINE WAXES</vt:lpstr>
      <vt:lpstr>PowerPoint Presentation</vt:lpstr>
      <vt:lpstr>BARNSDAHL WAX</vt:lpstr>
      <vt:lpstr>OZOKERITE WAX</vt:lpstr>
      <vt:lpstr>CERESIN WAX</vt:lpstr>
      <vt:lpstr>MONTAN WAXES</vt:lpstr>
      <vt:lpstr>CARNAUBA WAX</vt:lpstr>
      <vt:lpstr>CANDELILLA WAXES</vt:lpstr>
      <vt:lpstr>JAPAN WAX &amp; COCOA BUTTER</vt:lpstr>
      <vt:lpstr>BEESWAX</vt:lpstr>
      <vt:lpstr> SPERMACETI WAX  </vt:lpstr>
      <vt:lpstr>PowerPoint Presentation</vt:lpstr>
      <vt:lpstr>GUMS</vt:lpstr>
      <vt:lpstr>FATS</vt:lpstr>
      <vt:lpstr>RESINS</vt:lpstr>
      <vt:lpstr>PowerPoint Presentation</vt:lpstr>
      <vt:lpstr>MELTING RANGE</vt:lpstr>
      <vt:lpstr>THERMAL EXPANSION</vt:lpstr>
      <vt:lpstr>MECHANICAL PROPERTIES</vt:lpstr>
      <vt:lpstr>FLOW</vt:lpstr>
      <vt:lpstr>PowerPoint Presentation</vt:lpstr>
      <vt:lpstr>RESIDUAL STRESS</vt:lpstr>
      <vt:lpstr>DUCTILITY</vt:lpstr>
      <vt:lpstr>DENTAL WAXES</vt:lpstr>
      <vt:lpstr>CLASSIFICATION OF DENTAL WAXES</vt:lpstr>
      <vt:lpstr>Classification</vt:lpstr>
      <vt:lpstr>PowerPoint Presentation</vt:lpstr>
      <vt:lpstr>A. INLAY WAX</vt:lpstr>
      <vt:lpstr>PowerPoint Presentation</vt:lpstr>
      <vt:lpstr>Ideal requirements :</vt:lpstr>
      <vt:lpstr>PowerPoint Presentation</vt:lpstr>
      <vt:lpstr>PROPERTIES</vt:lpstr>
      <vt:lpstr>2. Thermal properties</vt:lpstr>
      <vt:lpstr>    WAX DISTORTION</vt:lpstr>
      <vt:lpstr>The casting fits best when the wax pattern is invested immediately  </vt:lpstr>
      <vt:lpstr>      MANIPULATION OF INLAY WAX</vt:lpstr>
      <vt:lpstr>PowerPoint Presentation</vt:lpstr>
      <vt:lpstr>PowerPoint Presentation</vt:lpstr>
      <vt:lpstr>PowerPoint Presentation</vt:lpstr>
      <vt:lpstr>PowerPoint Presentation</vt:lpstr>
      <vt:lpstr>C. BASEPLATE WAX OR MODELLING WAX</vt:lpstr>
      <vt:lpstr>COMPOSITION OF BASEPLATE WAX</vt:lpstr>
      <vt:lpstr>PHYSICAL CHARACTERISTICS</vt:lpstr>
      <vt:lpstr>PowerPoint Presentation</vt:lpstr>
      <vt:lpstr>BOXING WAX</vt:lpstr>
      <vt:lpstr>PowerPoint Presentation</vt:lpstr>
      <vt:lpstr>    UTILITY WAX</vt:lpstr>
      <vt:lpstr>PowerPoint Presentation</vt:lpstr>
      <vt:lpstr>STICKY WAX</vt:lpstr>
      <vt:lpstr>PowerPoint Presentation</vt:lpstr>
      <vt:lpstr>CORRECTIVE IMPRESSION WAX</vt:lpstr>
      <vt:lpstr>PowerPoint Presentation</vt:lpstr>
      <vt:lpstr>BITE REGISTRATION WAX</vt:lpstr>
      <vt:lpstr>PowerPoint Presentation</vt:lpstr>
      <vt:lpstr>PowerPoint Presentation</vt:lpstr>
      <vt:lpstr>  Contents </vt:lpstr>
      <vt:lpstr>Introduction</vt:lpstr>
      <vt:lpstr>INVESTMENT MATERIALS </vt:lpstr>
      <vt:lpstr>Requirements of an investment material</vt:lpstr>
      <vt:lpstr>General composition of Investments </vt:lpstr>
      <vt:lpstr>CLASSIFICATION </vt:lpstr>
      <vt:lpstr>PowerPoint Presentation</vt:lpstr>
      <vt:lpstr>PowerPoint Presentation</vt:lpstr>
      <vt:lpstr>Gypsum bonded investments</vt:lpstr>
      <vt:lpstr>Composition </vt:lpstr>
      <vt:lpstr>PowerPoint Presentation</vt:lpstr>
      <vt:lpstr>PowerPoint Presentation</vt:lpstr>
      <vt:lpstr>Setting Time</vt:lpstr>
      <vt:lpstr>Normal Setting Expansion</vt:lpstr>
      <vt:lpstr>PowerPoint Presentation</vt:lpstr>
      <vt:lpstr>PowerPoint Presentation</vt:lpstr>
      <vt:lpstr>PowerPoint Presentation</vt:lpstr>
      <vt:lpstr>PowerPoint Presentation</vt:lpstr>
      <vt:lpstr>Phosphate bonded investment</vt:lpstr>
      <vt:lpstr>Composition  </vt:lpstr>
      <vt:lpstr>PowerPoint Presentation</vt:lpstr>
      <vt:lpstr>PowerPoint Presentation</vt:lpstr>
      <vt:lpstr>PowerPoint Presentation</vt:lpstr>
      <vt:lpstr>PowerPoint Presentation</vt:lpstr>
      <vt:lpstr>Working and setting time</vt:lpstr>
      <vt:lpstr>PowerPoint Presentation</vt:lpstr>
      <vt:lpstr>PowerPoint Presentation</vt:lpstr>
      <vt:lpstr>PowerPoint Presentation</vt:lpstr>
      <vt:lpstr>PowerPoint Presentation</vt:lpstr>
      <vt:lpstr>PowerPoint Presentation</vt:lpstr>
      <vt:lpstr>PowerPoint Presentation</vt:lpstr>
      <vt:lpstr>References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WAXES AND INVESTMENT MATERIALS</dc:title>
  <dc:creator>RASHMI JOSHI</dc:creator>
  <cp:lastModifiedBy>sonal srivastava</cp:lastModifiedBy>
  <cp:revision>192</cp:revision>
  <dcterms:created xsi:type="dcterms:W3CDTF">2019-11-14T07:13:14Z</dcterms:created>
  <dcterms:modified xsi:type="dcterms:W3CDTF">2022-07-02T10:15:41Z</dcterms:modified>
</cp:coreProperties>
</file>