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58" r:id="rId21"/>
    <p:sldId id="277" r:id="rId22"/>
    <p:sldId id="278" r:id="rId23"/>
    <p:sldId id="279" r:id="rId24"/>
    <p:sldId id="280" r:id="rId25"/>
    <p:sldId id="281" r:id="rId26"/>
    <p:sldId id="283" r:id="rId27"/>
    <p:sldId id="285" r:id="rId28"/>
    <p:sldId id="311" r:id="rId29"/>
    <p:sldId id="324" r:id="rId30"/>
    <p:sldId id="325" r:id="rId31"/>
    <p:sldId id="312" r:id="rId32"/>
    <p:sldId id="313" r:id="rId33"/>
    <p:sldId id="314" r:id="rId34"/>
    <p:sldId id="315" r:id="rId35"/>
    <p:sldId id="288" r:id="rId36"/>
    <p:sldId id="290" r:id="rId37"/>
    <p:sldId id="291" r:id="rId38"/>
    <p:sldId id="292" r:id="rId39"/>
    <p:sldId id="293" r:id="rId40"/>
    <p:sldId id="295" r:id="rId41"/>
    <p:sldId id="296" r:id="rId42"/>
    <p:sldId id="297" r:id="rId43"/>
    <p:sldId id="298" r:id="rId44"/>
    <p:sldId id="299" r:id="rId45"/>
    <p:sldId id="316" r:id="rId46"/>
    <p:sldId id="300" r:id="rId47"/>
    <p:sldId id="301" r:id="rId48"/>
    <p:sldId id="302" r:id="rId49"/>
    <p:sldId id="317" r:id="rId50"/>
    <p:sldId id="318" r:id="rId51"/>
    <p:sldId id="305" r:id="rId52"/>
    <p:sldId id="306" r:id="rId53"/>
    <p:sldId id="309" r:id="rId54"/>
    <p:sldId id="326" r:id="rId55"/>
    <p:sldId id="319" r:id="rId56"/>
    <p:sldId id="320" r:id="rId57"/>
    <p:sldId id="321" r:id="rId58"/>
    <p:sldId id="322" r:id="rId59"/>
    <p:sldId id="323" r:id="rId60"/>
    <p:sldId id="308"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37" autoAdjust="0"/>
  </p:normalViewPr>
  <p:slideViewPr>
    <p:cSldViewPr>
      <p:cViewPr varScale="1">
        <p:scale>
          <a:sx n="66" d="100"/>
          <a:sy n="66" d="100"/>
        </p:scale>
        <p:origin x="-127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123B64-AFCF-4E2B-8851-8C9B59A159FB}" type="datetimeFigureOut">
              <a:rPr lang="en-US" smtClean="0"/>
              <a:pPr/>
              <a:t>10/8/2020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C37A5-C346-4402-8EA5-E075D0AFF1F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123B64-AFCF-4E2B-8851-8C9B59A159FB}" type="datetimeFigureOut">
              <a:rPr lang="en-US" smtClean="0"/>
              <a:pPr/>
              <a:t>10/8/2020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C37A5-C346-4402-8EA5-E075D0AFF1F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in/url?sa=i&amp;source=images&amp;cd=&amp;cad=rja&amp;docid=vUmLy0iqmP3n1M&amp;tbnid=0c6BKOd5_LtKJM:&amp;ved=0CAgQjRwwADgu&amp;url=http://www.nashville.com/blogs/art-is-not-a-study-of-positive-reality-it-is-the-seeking-for-ideal-truth/&amp;ei=BgI-UqzzHY-HrAeCl4HICg&amp;psig=AFQjCNG57zb76O0vxbkhIilwUpxZw6914Q&amp;ust=1379881862578155" TargetMode="Externa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4267200"/>
            <a:ext cx="8229600" cy="1143000"/>
          </a:xfrm>
        </p:spPr>
        <p:txBody>
          <a:bodyPr>
            <a:normAutofit fontScale="90000"/>
          </a:bodyPr>
          <a:lstStyle/>
          <a:p>
            <a:r>
              <a:rPr lang="en-US" spc="600" dirty="0" smtClean="0">
                <a:solidFill>
                  <a:srgbClr val="0070C0"/>
                </a:solidFill>
                <a:latin typeface="Andalus" pitchFamily="18" charset="-78"/>
                <a:cs typeface="Andalus" pitchFamily="18" charset="-78"/>
              </a:rPr>
              <a:t>   </a:t>
            </a:r>
            <a:r>
              <a:rPr lang="en-US" b="1" spc="600" dirty="0" smtClean="0">
                <a:solidFill>
                  <a:srgbClr val="0070C0"/>
                </a:solidFill>
                <a:latin typeface="Andalus" pitchFamily="18" charset="-78"/>
                <a:cs typeface="Andalus" pitchFamily="18" charset="-78"/>
              </a:rPr>
              <a:t>ORTHOPEDIC APPLIANCES </a:t>
            </a:r>
            <a:endParaRPr lang="en-US" b="1" spc="600" dirty="0">
              <a:solidFill>
                <a:srgbClr val="0070C0"/>
              </a:solidFill>
              <a:latin typeface="Andalus" pitchFamily="18" charset="-78"/>
              <a:cs typeface="Andalus" pitchFamily="18" charset="-78"/>
            </a:endParaRPr>
          </a:p>
        </p:txBody>
      </p:sp>
      <p:pic>
        <p:nvPicPr>
          <p:cNvPr id="8" name="Picture 7" descr="images[5].jpg"/>
          <p:cNvPicPr>
            <a:picLocks noChangeAspect="1"/>
          </p:cNvPicPr>
          <p:nvPr/>
        </p:nvPicPr>
        <p:blipFill>
          <a:blip r:embed="rId2"/>
          <a:stretch>
            <a:fillRect/>
          </a:stretch>
        </p:blipFill>
        <p:spPr>
          <a:xfrm>
            <a:off x="3505200" y="642257"/>
            <a:ext cx="2286000" cy="3320143"/>
          </a:xfrm>
          <a:prstGeom prst="rect">
            <a:avLst/>
          </a:prstGeom>
        </p:spPr>
      </p:pic>
      <p:sp>
        <p:nvSpPr>
          <p:cNvPr id="9" name="TextBox 8"/>
          <p:cNvSpPr txBox="1"/>
          <p:nvPr/>
        </p:nvSpPr>
        <p:spPr>
          <a:xfrm>
            <a:off x="6096000" y="5657671"/>
            <a:ext cx="3048000" cy="923330"/>
          </a:xfrm>
          <a:prstGeom prst="rect">
            <a:avLst/>
          </a:prstGeom>
          <a:noFill/>
        </p:spPr>
        <p:txBody>
          <a:bodyPr wrap="square" rtlCol="0">
            <a:spAutoFit/>
          </a:bodyPr>
          <a:lstStyle/>
          <a:p>
            <a:pPr algn="r"/>
            <a:r>
              <a:rPr lang="en-US" b="1" dirty="0" smtClean="0">
                <a:solidFill>
                  <a:srgbClr val="FFFF00"/>
                </a:solidFill>
                <a:latin typeface="Andalus" pitchFamily="18" charset="-78"/>
                <a:cs typeface="Andalus" pitchFamily="18" charset="-78"/>
              </a:rPr>
              <a:t>By:</a:t>
            </a:r>
          </a:p>
          <a:p>
            <a:pPr algn="r"/>
            <a:r>
              <a:rPr lang="en-US" b="1" dirty="0" smtClean="0">
                <a:solidFill>
                  <a:srgbClr val="FFFF00"/>
                </a:solidFill>
                <a:latin typeface="Andalus" pitchFamily="18" charset="-78"/>
                <a:cs typeface="Andalus" pitchFamily="18" charset="-78"/>
              </a:rPr>
              <a:t>Dr. Ravi Bhandari</a:t>
            </a:r>
          </a:p>
          <a:p>
            <a:pPr algn="r"/>
            <a:r>
              <a:rPr lang="en-US" b="1" dirty="0" smtClean="0">
                <a:solidFill>
                  <a:srgbClr val="FFFF00"/>
                </a:solidFill>
                <a:latin typeface="Andalus" pitchFamily="18" charset="-78"/>
                <a:cs typeface="Andalus" pitchFamily="18" charset="-78"/>
              </a:rPr>
              <a:t>Department of Orthodontics</a:t>
            </a:r>
            <a:endParaRPr lang="en-US" b="1" dirty="0">
              <a:solidFill>
                <a:srgbClr val="FFFF0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An intermittent heavy force is less damaging to the teeth and periodontium than a continuous heavy force.</a:t>
            </a:r>
          </a:p>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3) Direction of force –</a:t>
            </a:r>
          </a:p>
          <a:p>
            <a:pPr>
              <a:buNone/>
            </a:pPr>
            <a:endParaRPr lang="en-US" sz="2800" dirty="0" smtClean="0">
              <a:solidFill>
                <a:srgbClr val="FFFF0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Orthopedic force should be applied in the appropriate direction to have a maximum skeletal effect.</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The desired changes are best achieved when the line of force passes through the center of resistance of the skeletal structures to be moved.</a:t>
            </a:r>
          </a:p>
          <a:p>
            <a:pPr>
              <a:buFont typeface="Wingdings" pitchFamily="2" charset="2"/>
              <a:buChar char="Ø"/>
            </a:pPr>
            <a:endParaRPr lang="en-US" sz="2800" dirty="0">
              <a:solidFill>
                <a:schemeClr val="bg1"/>
              </a:solidFill>
            </a:endParaRPr>
          </a:p>
          <a:p>
            <a:pPr>
              <a:buFont typeface="Wingdings" pitchFamily="2" charset="2"/>
              <a:buChar char="Ø"/>
            </a:pPr>
            <a:endParaRPr lang="en-US" sz="2800" dirty="0" smtClean="0">
              <a:solidFill>
                <a:schemeClr val="bg1"/>
              </a:solidFill>
            </a:endParaRPr>
          </a:p>
          <a:p>
            <a:pPr>
              <a:buFont typeface="Wingdings" pitchFamily="2" charset="2"/>
              <a:buChar char="Ø"/>
            </a:pPr>
            <a:endParaRPr lang="en-US" sz="2800" dirty="0">
              <a:solidFill>
                <a:schemeClr val="bg1"/>
              </a:solidFill>
            </a:endParaRPr>
          </a:p>
          <a:p>
            <a:pPr>
              <a:buFont typeface="Wingdings" pitchFamily="2" charset="2"/>
              <a:buChar char="Ø"/>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lnSpcReduction="10000"/>
          </a:bodyPr>
          <a:lstStyle/>
          <a:p>
            <a:pPr>
              <a:buFont typeface="Wingdings" pitchFamily="2" charset="2"/>
              <a:buChar char="Ø"/>
            </a:pPr>
            <a:r>
              <a:rPr lang="en-US" sz="2800" dirty="0" smtClean="0">
                <a:solidFill>
                  <a:schemeClr val="bg1"/>
                </a:solidFill>
                <a:latin typeface="Andalus" pitchFamily="18" charset="-78"/>
                <a:cs typeface="Andalus" pitchFamily="18" charset="-78"/>
              </a:rPr>
              <a:t>The force direction or force vector should be decided depending on the clinical needs.</a:t>
            </a:r>
          </a:p>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4) Age of the patient –</a:t>
            </a:r>
          </a:p>
          <a:p>
            <a:pPr>
              <a:buNone/>
            </a:pPr>
            <a:endParaRPr lang="en-US" sz="2800" dirty="0">
              <a:solidFill>
                <a:srgbClr val="FFFF0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It is advisable to begin orthopedic appliance therapy while patient is still in the mixed dentition period, to make most of the active growth occurring prepubertal growth spurt.</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Treatment may have to be continued until the completion of adolescent growth, so as to prevent relapse caused by the re-expression of patients fundamental growth pattern after cessation of</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lnSpcReduction="10000"/>
          </a:bodyPr>
          <a:lstStyle/>
          <a:p>
            <a:pPr>
              <a:buNone/>
            </a:pPr>
            <a:r>
              <a:rPr lang="en-US" sz="2800" dirty="0" smtClean="0">
                <a:solidFill>
                  <a:schemeClr val="bg1"/>
                </a:solidFill>
                <a:latin typeface="Andalus" pitchFamily="18" charset="-78"/>
                <a:cs typeface="Andalus" pitchFamily="18" charset="-78"/>
              </a:rPr>
              <a:t>    orthopedic therapy</a:t>
            </a:r>
          </a:p>
          <a:p>
            <a:pPr>
              <a:buNone/>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5) Timing of force application –</a:t>
            </a:r>
          </a:p>
          <a:p>
            <a:pPr>
              <a:buNone/>
            </a:pPr>
            <a:endParaRPr lang="en-US" sz="2800" dirty="0">
              <a:solidFill>
                <a:srgbClr val="FFFF0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Optimum timing of extra oral force application is considered to be during </a:t>
            </a:r>
            <a:r>
              <a:rPr lang="en-US" sz="2800" dirty="0" smtClean="0">
                <a:solidFill>
                  <a:srgbClr val="FFFF00"/>
                </a:solidFill>
                <a:latin typeface="Andalus" pitchFamily="18" charset="-78"/>
                <a:cs typeface="Andalus" pitchFamily="18" charset="-78"/>
              </a:rPr>
              <a:t>evening</a:t>
            </a:r>
            <a:r>
              <a:rPr lang="en-US" sz="2800" dirty="0" smtClean="0">
                <a:solidFill>
                  <a:schemeClr val="bg1"/>
                </a:solidFill>
                <a:latin typeface="Andalus" pitchFamily="18" charset="-78"/>
                <a:cs typeface="Andalus" pitchFamily="18" charset="-78"/>
              </a:rPr>
              <a:t> &amp; </a:t>
            </a:r>
            <a:r>
              <a:rPr lang="en-US" sz="2800" dirty="0" smtClean="0">
                <a:solidFill>
                  <a:srgbClr val="FFFF00"/>
                </a:solidFill>
                <a:latin typeface="Andalus" pitchFamily="18" charset="-78"/>
                <a:cs typeface="Andalus" pitchFamily="18" charset="-78"/>
              </a:rPr>
              <a:t>night</a:t>
            </a:r>
            <a:r>
              <a:rPr lang="en-US" sz="2800" dirty="0" smtClean="0">
                <a:solidFill>
                  <a:schemeClr val="bg1"/>
                </a:solidFill>
                <a:latin typeface="Andalus" pitchFamily="18" charset="-78"/>
                <a:cs typeface="Andalus" pitchFamily="18" charset="-78"/>
              </a:rPr>
              <a:t>.</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This is because, an increase release of growth hormone and other growth promoting endocrine factors has been observed to occur during the evening &amp; night rather than during the day.</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Evidence suggest that skeletal growth is associated with sleep onset &amp; follows circadian pattern.</a:t>
            </a:r>
            <a:endParaRPr lang="en-US" sz="2800" dirty="0" smtClean="0">
              <a:solidFill>
                <a:srgbClr val="FFFF00"/>
              </a:solidFill>
              <a:latin typeface="Andalus" pitchFamily="18" charset="-78"/>
              <a:cs typeface="Andalus" pitchFamily="18" charset="-78"/>
            </a:endParaRPr>
          </a:p>
          <a:p>
            <a:pPr>
              <a:buNone/>
            </a:pPr>
            <a:endParaRPr lang="en-US" sz="2800" dirty="0" smtClean="0">
              <a:solidFill>
                <a:schemeClr val="bg1"/>
              </a:solidFill>
            </a:endParaRPr>
          </a:p>
          <a:p>
            <a:pPr>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u="sng" dirty="0" smtClean="0">
                <a:solidFill>
                  <a:srgbClr val="0070C0"/>
                </a:solidFill>
                <a:latin typeface="Andalus" pitchFamily="18" charset="-78"/>
                <a:cs typeface="Andalus" pitchFamily="18" charset="-78"/>
              </a:rPr>
              <a:t>ORTHOPEDIC APPLIANCES</a:t>
            </a:r>
            <a:endParaRPr lang="en-US" b="1" u="sng" dirty="0">
              <a:solidFill>
                <a:srgbClr val="0070C0"/>
              </a:solidFill>
              <a:latin typeface="Andalus" pitchFamily="18" charset="-78"/>
              <a:cs typeface="Andalus" pitchFamily="18" charset="-78"/>
            </a:endParaRPr>
          </a:p>
        </p:txBody>
      </p:sp>
      <p:sp>
        <p:nvSpPr>
          <p:cNvPr id="8" name="Content Placeholder 7"/>
          <p:cNvSpPr>
            <a:spLocks noGrp="1"/>
          </p:cNvSpPr>
          <p:nvPr>
            <p:ph idx="1"/>
          </p:nvPr>
        </p:nvSpPr>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The following are the commonly used orthopedic appliances –</a:t>
            </a:r>
          </a:p>
          <a:p>
            <a:pPr>
              <a:buNone/>
            </a:pPr>
            <a:r>
              <a:rPr lang="en-US" sz="2800" dirty="0" smtClean="0">
                <a:solidFill>
                  <a:schemeClr val="bg1"/>
                </a:solidFill>
                <a:latin typeface="Andalus" pitchFamily="18" charset="-78"/>
                <a:cs typeface="Andalus" pitchFamily="18" charset="-78"/>
              </a:rPr>
              <a:t>    </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 Headgears</a:t>
            </a:r>
          </a:p>
          <a:p>
            <a:pPr>
              <a:buNone/>
            </a:pPr>
            <a:endParaRPr lang="en-US" sz="2800" dirty="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     b) Protraction Face Mask</a:t>
            </a:r>
          </a:p>
          <a:p>
            <a:pPr>
              <a:buNone/>
            </a:pPr>
            <a:endParaRPr lang="en-US" sz="2800" dirty="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     c) Chin Cup Appliance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86200" cy="609600"/>
          </a:xfrm>
        </p:spPr>
        <p:txBody>
          <a:bodyPr>
            <a:noAutofit/>
          </a:bodyPr>
          <a:lstStyle/>
          <a:p>
            <a:pPr algn="ctr"/>
            <a:r>
              <a:rPr lang="en-US" sz="4400" b="1" u="sng" dirty="0" smtClean="0">
                <a:solidFill>
                  <a:srgbClr val="0070C0"/>
                </a:solidFill>
                <a:latin typeface="Andalus" pitchFamily="18" charset="-78"/>
                <a:cs typeface="Andalus" pitchFamily="18" charset="-78"/>
              </a:rPr>
              <a:t>HEADGEAR</a:t>
            </a:r>
            <a:endParaRPr lang="en-US" sz="4400" b="1" u="sng" dirty="0">
              <a:solidFill>
                <a:srgbClr val="0070C0"/>
              </a:solidFill>
              <a:latin typeface="Andalus" pitchFamily="18" charset="-78"/>
              <a:cs typeface="Andalus" pitchFamily="18" charset="-78"/>
            </a:endParaRPr>
          </a:p>
        </p:txBody>
      </p:sp>
      <p:pic>
        <p:nvPicPr>
          <p:cNvPr id="6" name="Content Placeholder 5" descr="20140309_194003.jpg"/>
          <p:cNvPicPr>
            <a:picLocks noGrp="1" noChangeAspect="1"/>
          </p:cNvPicPr>
          <p:nvPr>
            <p:ph idx="1"/>
          </p:nvPr>
        </p:nvPicPr>
        <p:blipFill>
          <a:blip r:embed="rId2" cstate="print"/>
          <a:stretch>
            <a:fillRect/>
          </a:stretch>
        </p:blipFill>
        <p:spPr>
          <a:xfrm rot="5400000">
            <a:off x="3979465" y="1617267"/>
            <a:ext cx="5909470" cy="3962399"/>
          </a:xfrm>
        </p:spPr>
      </p:pic>
      <p:sp>
        <p:nvSpPr>
          <p:cNvPr id="7" name="Text Placeholder 6"/>
          <p:cNvSpPr>
            <a:spLocks noGrp="1"/>
          </p:cNvSpPr>
          <p:nvPr>
            <p:ph type="body" sz="half" idx="2"/>
          </p:nvPr>
        </p:nvSpPr>
        <p:spPr>
          <a:xfrm>
            <a:off x="457200" y="1435100"/>
            <a:ext cx="4267200" cy="5118100"/>
          </a:xfrm>
        </p:spPr>
        <p:txBody>
          <a:bodyPr>
            <a:normAutofit fontScale="92500" lnSpcReduction="10000"/>
          </a:bodyPr>
          <a:lstStyle/>
          <a:p>
            <a:pPr algn="just"/>
            <a:r>
              <a:rPr lang="en-US" sz="2800" dirty="0" smtClean="0">
                <a:solidFill>
                  <a:schemeClr val="bg1"/>
                </a:solidFill>
                <a:latin typeface="Andalus" pitchFamily="18" charset="-78"/>
                <a:cs typeface="Andalus" pitchFamily="18" charset="-78"/>
              </a:rPr>
              <a:t>Headgears are the most widely used extra oral orthopedic appliances.</a:t>
            </a:r>
          </a:p>
          <a:p>
            <a:pPr algn="just">
              <a:buFont typeface="Wingdings" pitchFamily="2" charset="2"/>
              <a:buChar char="Ø"/>
            </a:pPr>
            <a:endParaRPr lang="en-US" sz="2800" dirty="0">
              <a:solidFill>
                <a:schemeClr val="bg1"/>
              </a:solidFill>
              <a:latin typeface="Andalus" pitchFamily="18" charset="-78"/>
              <a:cs typeface="Andalus" pitchFamily="18" charset="-78"/>
            </a:endParaRPr>
          </a:p>
          <a:p>
            <a:pPr algn="just">
              <a:buFont typeface="Wingdings" pitchFamily="2" charset="2"/>
              <a:buChar char="Ø"/>
            </a:pPr>
            <a:r>
              <a:rPr lang="en-US" sz="2800" dirty="0" smtClean="0">
                <a:solidFill>
                  <a:schemeClr val="bg1"/>
                </a:solidFill>
                <a:latin typeface="Andalus" pitchFamily="18" charset="-78"/>
                <a:cs typeface="Andalus" pitchFamily="18" charset="-78"/>
              </a:rPr>
              <a:t>They are mainly used in the management of skeletal class II malocclusion (maxillary </a:t>
            </a:r>
            <a:r>
              <a:rPr lang="en-US" sz="2800" dirty="0" err="1" smtClean="0">
                <a:solidFill>
                  <a:schemeClr val="bg1"/>
                </a:solidFill>
                <a:latin typeface="Andalus" pitchFamily="18" charset="-78"/>
                <a:cs typeface="Andalus" pitchFamily="18" charset="-78"/>
              </a:rPr>
              <a:t>prognathism</a:t>
            </a:r>
            <a:r>
              <a:rPr lang="en-US" sz="2800" dirty="0" smtClean="0">
                <a:solidFill>
                  <a:schemeClr val="bg1"/>
                </a:solidFill>
                <a:latin typeface="Andalus" pitchFamily="18" charset="-78"/>
                <a:cs typeface="Andalus" pitchFamily="18" charset="-78"/>
              </a:rPr>
              <a:t>) by growth modification.</a:t>
            </a:r>
          </a:p>
          <a:p>
            <a:pPr algn="just">
              <a:buFont typeface="Wingdings" pitchFamily="2" charset="2"/>
              <a:buChar char="Ø"/>
            </a:pPr>
            <a:endParaRPr lang="en-US" sz="2800" dirty="0">
              <a:solidFill>
                <a:schemeClr val="bg1"/>
              </a:solidFill>
              <a:latin typeface="Andalus" pitchFamily="18" charset="-78"/>
              <a:cs typeface="Andalus" pitchFamily="18" charset="-78"/>
            </a:endParaRPr>
          </a:p>
          <a:p>
            <a:pPr algn="just">
              <a:buFont typeface="Wingdings" pitchFamily="2" charset="2"/>
              <a:buChar char="Ø"/>
            </a:pPr>
            <a:r>
              <a:rPr lang="en-US" sz="2800" dirty="0" smtClean="0">
                <a:solidFill>
                  <a:schemeClr val="bg1"/>
                </a:solidFill>
                <a:latin typeface="Andalus" pitchFamily="18" charset="-78"/>
                <a:cs typeface="Andalus" pitchFamily="18" charset="-78"/>
              </a:rPr>
              <a:t>They are also used for </a:t>
            </a:r>
            <a:r>
              <a:rPr lang="en-US" sz="2800" dirty="0" err="1" smtClean="0">
                <a:solidFill>
                  <a:schemeClr val="bg1"/>
                </a:solidFill>
                <a:latin typeface="Andalus" pitchFamily="18" charset="-78"/>
                <a:cs typeface="Andalus" pitchFamily="18" charset="-78"/>
              </a:rPr>
              <a:t>distalization</a:t>
            </a:r>
            <a:r>
              <a:rPr lang="en-US" sz="2800" dirty="0" smtClean="0">
                <a:solidFill>
                  <a:schemeClr val="bg1"/>
                </a:solidFill>
                <a:latin typeface="Andalus" pitchFamily="18" charset="-78"/>
                <a:cs typeface="Andalus" pitchFamily="18" charset="-78"/>
              </a:rPr>
              <a:t> of  maxillary molars.</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Components of headgear –</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1) Force delivering unit</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 Face bow</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b) ‘J’ hook</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2) Force generating unit</a:t>
            </a:r>
          </a:p>
          <a:p>
            <a:pPr>
              <a:buNone/>
            </a:pPr>
            <a:r>
              <a:rPr lang="en-US" sz="2800" dirty="0" smtClean="0">
                <a:solidFill>
                  <a:schemeClr val="bg1"/>
                </a:solidFill>
                <a:latin typeface="Andalus" pitchFamily="18" charset="-78"/>
                <a:cs typeface="Andalus" pitchFamily="18" charset="-78"/>
              </a:rPr>
              <a:t>    3) Anchor unit</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 Head cap or</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b) Neck strap</a:t>
            </a:r>
          </a:p>
          <a:p>
            <a:pPr>
              <a:buNone/>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1)a) Face bow  </a:t>
            </a:r>
          </a:p>
          <a:p>
            <a:pPr>
              <a:buFont typeface="Wingdings" pitchFamily="2" charset="2"/>
              <a:buChar char="Ø"/>
            </a:pPr>
            <a:r>
              <a:rPr lang="en-US" sz="2800" dirty="0" smtClean="0">
                <a:solidFill>
                  <a:schemeClr val="bg1"/>
                </a:solidFill>
                <a:latin typeface="Andalus" pitchFamily="18" charset="-78"/>
                <a:cs typeface="Andalus" pitchFamily="18" charset="-78"/>
              </a:rPr>
              <a:t>It is a metallic framework made of large gauge wire.</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endParaRPr lang="en-US" sz="2800" dirty="0" smtClean="0">
              <a:solidFill>
                <a:schemeClr val="bg1"/>
              </a:solidFill>
              <a:latin typeface="Andalus" pitchFamily="18" charset="-78"/>
              <a:cs typeface="Andalus" pitchFamily="18" charset="-78"/>
            </a:endParaRPr>
          </a:p>
        </p:txBody>
      </p:sp>
      <p:pic>
        <p:nvPicPr>
          <p:cNvPr id="4" name="Picture 3" descr="20140309_200516-1.jpg"/>
          <p:cNvPicPr>
            <a:picLocks noChangeAspect="1"/>
          </p:cNvPicPr>
          <p:nvPr/>
        </p:nvPicPr>
        <p:blipFill>
          <a:blip r:embed="rId2" cstate="print"/>
          <a:stretch>
            <a:fillRect/>
          </a:stretch>
        </p:blipFill>
        <p:spPr>
          <a:xfrm>
            <a:off x="5105400" y="533400"/>
            <a:ext cx="3733800" cy="23336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2484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It can be attached to teeth either via brackets ( fixed orthodontic appliance ) or removable appliance.</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Parts of face bow –</a:t>
            </a:r>
          </a:p>
          <a:p>
            <a:pPr>
              <a:buNone/>
            </a:pPr>
            <a:endParaRPr lang="en-US" sz="2800" dirty="0" smtClean="0">
              <a:solidFill>
                <a:schemeClr val="bg1"/>
              </a:solidFill>
              <a:latin typeface="Andalus" pitchFamily="18" charset="-78"/>
              <a:cs typeface="Andalus" pitchFamily="18" charset="-78"/>
            </a:endParaRP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   junction</a:t>
            </a:r>
          </a:p>
          <a:p>
            <a:pPr>
              <a:buNone/>
            </a:pPr>
            <a:endParaRPr lang="en-US" sz="2800" dirty="0" smtClean="0">
              <a:solidFill>
                <a:schemeClr val="bg1"/>
              </a:solidFill>
              <a:latin typeface="Andalus" pitchFamily="18" charset="-78"/>
              <a:cs typeface="Andalus" pitchFamily="18" charset="-78"/>
            </a:endParaRP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ii-  inner bow</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iii- outer bow   </a:t>
            </a:r>
            <a:endParaRPr lang="en-US" sz="2800" dirty="0">
              <a:solidFill>
                <a:schemeClr val="bg1"/>
              </a:solidFill>
              <a:latin typeface="Andalus" pitchFamily="18" charset="-78"/>
              <a:cs typeface="Andalus" pitchFamily="18" charset="-78"/>
            </a:endParaRPr>
          </a:p>
        </p:txBody>
      </p:sp>
      <p:pic>
        <p:nvPicPr>
          <p:cNvPr id="4" name="Picture 3" descr="20140309_200516-1.jpg"/>
          <p:cNvPicPr>
            <a:picLocks noChangeAspect="1"/>
          </p:cNvPicPr>
          <p:nvPr/>
        </p:nvPicPr>
        <p:blipFill>
          <a:blip r:embed="rId2" cstate="print"/>
          <a:stretch>
            <a:fillRect/>
          </a:stretch>
        </p:blipFill>
        <p:spPr>
          <a:xfrm>
            <a:off x="533400" y="2895600"/>
            <a:ext cx="5486400" cy="3429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10000"/>
          </a:bodyPr>
          <a:lstStyle/>
          <a:p>
            <a:pPr>
              <a:buNone/>
            </a:pPr>
            <a:r>
              <a:rPr lang="en-US" sz="2800" dirty="0" smtClean="0">
                <a:solidFill>
                  <a:srgbClr val="FFFF00"/>
                </a:solidFill>
                <a:latin typeface="Andalus" pitchFamily="18" charset="-78"/>
                <a:cs typeface="Andalus" pitchFamily="18" charset="-78"/>
              </a:rPr>
              <a:t>  i) </a:t>
            </a:r>
            <a:r>
              <a:rPr lang="en-US" sz="3000" dirty="0" smtClean="0">
                <a:solidFill>
                  <a:srgbClr val="FFFF00"/>
                </a:solidFill>
                <a:latin typeface="Andalus" pitchFamily="18" charset="-78"/>
                <a:cs typeface="Andalus" pitchFamily="18" charset="-78"/>
              </a:rPr>
              <a:t>Junction </a:t>
            </a:r>
            <a:r>
              <a:rPr lang="en-US" sz="3000" dirty="0" smtClean="0">
                <a:solidFill>
                  <a:schemeClr val="bg1"/>
                </a:solidFill>
                <a:latin typeface="Andalus" pitchFamily="18" charset="-78"/>
                <a:cs typeface="Andalus" pitchFamily="18" charset="-78"/>
              </a:rPr>
              <a:t>–</a:t>
            </a:r>
            <a:r>
              <a:rPr lang="en-US" sz="3000" dirty="0">
                <a:solidFill>
                  <a:schemeClr val="bg1"/>
                </a:solidFill>
                <a:latin typeface="Andalus" pitchFamily="18" charset="-78"/>
                <a:cs typeface="Andalus" pitchFamily="18" charset="-78"/>
              </a:rPr>
              <a:t> </a:t>
            </a:r>
          </a:p>
          <a:p>
            <a:pPr>
              <a:buNone/>
            </a:pPr>
            <a:endParaRPr lang="en-US" sz="3000" dirty="0" smtClean="0">
              <a:solidFill>
                <a:schemeClr val="bg1"/>
              </a:solidFill>
              <a:latin typeface="Andalus" pitchFamily="18" charset="-78"/>
              <a:cs typeface="Andalus" pitchFamily="18" charset="-78"/>
            </a:endParaRPr>
          </a:p>
          <a:p>
            <a:pPr>
              <a:buFont typeface="Wingdings" pitchFamily="2" charset="2"/>
              <a:buChar char="ü"/>
            </a:pPr>
            <a:r>
              <a:rPr lang="en-US" sz="3000" dirty="0" smtClean="0">
                <a:solidFill>
                  <a:schemeClr val="bg1"/>
                </a:solidFill>
                <a:latin typeface="Andalus" pitchFamily="18" charset="-78"/>
                <a:cs typeface="Andalus" pitchFamily="18" charset="-78"/>
              </a:rPr>
              <a:t>it is the point of attachment of the inner and outer bow, which may be soldered or welded.</a:t>
            </a:r>
          </a:p>
          <a:p>
            <a:pPr>
              <a:buNone/>
            </a:pPr>
            <a:endParaRPr lang="en-US" sz="3000" dirty="0" smtClean="0">
              <a:solidFill>
                <a:schemeClr val="bg1"/>
              </a:solidFill>
              <a:latin typeface="Andalus" pitchFamily="18" charset="-78"/>
              <a:cs typeface="Andalus" pitchFamily="18" charset="-78"/>
            </a:endParaRPr>
          </a:p>
          <a:p>
            <a:pPr>
              <a:buFont typeface="Wingdings" pitchFamily="2" charset="2"/>
              <a:buChar char="ü"/>
            </a:pPr>
            <a:r>
              <a:rPr lang="en-US" sz="3000" dirty="0" smtClean="0">
                <a:solidFill>
                  <a:schemeClr val="bg1"/>
                </a:solidFill>
                <a:latin typeface="Andalus" pitchFamily="18" charset="-78"/>
                <a:cs typeface="Andalus" pitchFamily="18" charset="-78"/>
              </a:rPr>
              <a:t> The junction is situated in the midline of the bows, although it can be shifted either right or left side depending upon asymmetrical force need.</a:t>
            </a:r>
          </a:p>
          <a:p>
            <a:pPr>
              <a:buNone/>
            </a:pPr>
            <a:endParaRPr lang="en-US" sz="3000" dirty="0" smtClean="0">
              <a:solidFill>
                <a:schemeClr val="bg1"/>
              </a:solidFill>
              <a:latin typeface="Andalus" pitchFamily="18" charset="-78"/>
              <a:cs typeface="Andalus" pitchFamily="18" charset="-78"/>
            </a:endParaRPr>
          </a:p>
          <a:p>
            <a:pPr>
              <a:buNone/>
            </a:pPr>
            <a:r>
              <a:rPr lang="en-US" sz="3000" dirty="0" smtClean="0">
                <a:solidFill>
                  <a:schemeClr val="bg1"/>
                </a:solidFill>
                <a:latin typeface="Andalus" pitchFamily="18" charset="-78"/>
                <a:cs typeface="Andalus" pitchFamily="18" charset="-78"/>
              </a:rPr>
              <a:t> </a:t>
            </a:r>
            <a:r>
              <a:rPr lang="en-US" sz="3000" dirty="0" smtClean="0">
                <a:solidFill>
                  <a:srgbClr val="FFFF00"/>
                </a:solidFill>
                <a:latin typeface="Andalus" pitchFamily="18" charset="-78"/>
                <a:cs typeface="Andalus" pitchFamily="18" charset="-78"/>
              </a:rPr>
              <a:t>ii) Inner bow </a:t>
            </a:r>
            <a:r>
              <a:rPr lang="en-US" sz="3000" dirty="0" smtClean="0">
                <a:solidFill>
                  <a:schemeClr val="bg1"/>
                </a:solidFill>
                <a:latin typeface="Andalus" pitchFamily="18" charset="-78"/>
                <a:cs typeface="Andalus" pitchFamily="18" charset="-78"/>
              </a:rPr>
              <a:t>– </a:t>
            </a:r>
          </a:p>
          <a:p>
            <a:pPr>
              <a:buNone/>
            </a:pPr>
            <a:endParaRPr lang="en-US" sz="3000" dirty="0" smtClean="0">
              <a:solidFill>
                <a:schemeClr val="bg1"/>
              </a:solidFill>
              <a:latin typeface="Andalus" pitchFamily="18" charset="-78"/>
              <a:cs typeface="Andalus" pitchFamily="18" charset="-78"/>
            </a:endParaRPr>
          </a:p>
          <a:p>
            <a:pPr>
              <a:buFont typeface="Wingdings" pitchFamily="2" charset="2"/>
              <a:buChar char="ü"/>
            </a:pPr>
            <a:r>
              <a:rPr lang="en-US" sz="3000" dirty="0" smtClean="0">
                <a:solidFill>
                  <a:schemeClr val="bg1"/>
                </a:solidFill>
                <a:latin typeface="Andalus" pitchFamily="18" charset="-78"/>
                <a:cs typeface="Andalus" pitchFamily="18" charset="-78"/>
              </a:rPr>
              <a:t>it is made up of 0.045” or 0.052” round stainless steel wire and is countered to follow the shape of dental arch.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chemeClr val="bg1"/>
                </a:solidFill>
                <a:latin typeface="Andalus" pitchFamily="18" charset="-78"/>
                <a:cs typeface="Andalus" pitchFamily="18" charset="-78"/>
              </a:rPr>
              <a:t>   </a:t>
            </a:r>
          </a:p>
          <a:p>
            <a:pPr>
              <a:buFont typeface="Wingdings" pitchFamily="2" charset="2"/>
              <a:buChar char="ü"/>
            </a:pPr>
            <a:r>
              <a:rPr lang="en-US" sz="2800" dirty="0" smtClean="0">
                <a:solidFill>
                  <a:schemeClr val="bg1"/>
                </a:solidFill>
                <a:latin typeface="Andalus" pitchFamily="18" charset="-78"/>
                <a:cs typeface="Andalus" pitchFamily="18" charset="-78"/>
              </a:rPr>
              <a:t>Friction stops are placed in the bow mesial to the buccal tube of first permanent molar  to prevent the inner bow from sliding too far distally through the buccal tube.</a:t>
            </a:r>
          </a:p>
          <a:p>
            <a:pPr>
              <a:buNone/>
            </a:pPr>
            <a:endParaRPr lang="en-US" sz="2800" dirty="0" smtClean="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 </a:t>
            </a:r>
            <a:r>
              <a:rPr lang="en-US" sz="2800" dirty="0" smtClean="0">
                <a:solidFill>
                  <a:srgbClr val="FFFF00"/>
                </a:solidFill>
                <a:latin typeface="Andalus" pitchFamily="18" charset="-78"/>
                <a:cs typeface="Andalus" pitchFamily="18" charset="-78"/>
              </a:rPr>
              <a:t>iii) Outer bow/ Whisker bow </a:t>
            </a:r>
            <a:r>
              <a:rPr lang="en-US" sz="2800" dirty="0" smtClean="0">
                <a:solidFill>
                  <a:schemeClr val="bg1"/>
                </a:solidFill>
                <a:latin typeface="Andalus" pitchFamily="18" charset="-78"/>
                <a:cs typeface="Andalus" pitchFamily="18" charset="-78"/>
              </a:rPr>
              <a:t>– </a:t>
            </a:r>
          </a:p>
          <a:p>
            <a:pPr>
              <a:buNone/>
            </a:pPr>
            <a:endParaRPr lang="en-US" sz="2800" dirty="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it is made of a round stainless steel wire of 0.051” or 0.062” that is contoured to fit around the face.</a:t>
            </a:r>
          </a:p>
          <a:p>
            <a:pPr>
              <a:buFont typeface="Wingdings" pitchFamily="2" charset="2"/>
              <a:buChar char="ü"/>
            </a:pPr>
            <a:endParaRPr lang="en-US" sz="2800" dirty="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 The length of the outer bow can be adjusted to produce the desired force vector/ line of force.</a:t>
            </a:r>
          </a:p>
          <a:p>
            <a:pPr>
              <a:buNone/>
            </a:pPr>
            <a:endParaRPr lang="en-US" sz="2800" dirty="0" smtClean="0">
              <a:solidFill>
                <a:schemeClr val="bg1"/>
              </a:solidFill>
              <a:latin typeface="Andalus" pitchFamily="18" charset="-78"/>
              <a:cs typeface="Andalus" pitchFamily="18" charset="-78"/>
            </a:endParaRPr>
          </a:p>
          <a:p>
            <a:pPr>
              <a:buNone/>
            </a:pPr>
            <a:endParaRPr lang="en-US" sz="2800" dirty="0" smtClean="0">
              <a:solidFill>
                <a:srgbClr val="FFFF00"/>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lstStyle/>
          <a:p>
            <a:pPr>
              <a:buFont typeface="Wingdings" pitchFamily="2" charset="2"/>
              <a:buChar char="ü"/>
            </a:pPr>
            <a:r>
              <a:rPr lang="en-US" sz="2800" dirty="0" smtClean="0">
                <a:solidFill>
                  <a:schemeClr val="bg1"/>
                </a:solidFill>
                <a:latin typeface="Andalus" pitchFamily="18" charset="-78"/>
                <a:cs typeface="Andalus" pitchFamily="18" charset="-78"/>
              </a:rPr>
              <a:t>Outer bow on both sides at the distal end is curved to form a hook that gives attachment to the force generating unit.</a:t>
            </a:r>
          </a:p>
          <a:p>
            <a:pPr>
              <a:buFont typeface="Wingdings" pitchFamily="2" charset="2"/>
              <a:buChar char="ü"/>
            </a:pPr>
            <a:endParaRPr lang="en-US" sz="1600" dirty="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 outer bow can be short, medium or long.</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t>
            </a:r>
            <a:r>
              <a:rPr lang="en-US" sz="2800" b="1" i="1" dirty="0" smtClean="0">
                <a:solidFill>
                  <a:schemeClr val="bg1"/>
                </a:solidFill>
                <a:latin typeface="Andalus" pitchFamily="18" charset="-78"/>
                <a:cs typeface="Andalus" pitchFamily="18" charset="-78"/>
              </a:rPr>
              <a:t>Short</a:t>
            </a:r>
            <a:r>
              <a:rPr lang="en-US" sz="2800" b="1" dirty="0" smtClean="0">
                <a:solidFill>
                  <a:schemeClr val="bg1"/>
                </a:solidFill>
                <a:latin typeface="Andalus" pitchFamily="18" charset="-78"/>
                <a:cs typeface="Andalus" pitchFamily="18" charset="-78"/>
              </a:rPr>
              <a:t> – </a:t>
            </a:r>
            <a:r>
              <a:rPr lang="en-US" sz="2800" dirty="0" smtClean="0">
                <a:solidFill>
                  <a:schemeClr val="bg1"/>
                </a:solidFill>
                <a:latin typeface="Andalus" pitchFamily="18" charset="-78"/>
                <a:cs typeface="Andalus" pitchFamily="18" charset="-78"/>
              </a:rPr>
              <a:t>outer bow is lesser in length than inner bow.</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t>
            </a:r>
            <a:r>
              <a:rPr lang="en-US" sz="2800" b="1" i="1" dirty="0" smtClean="0">
                <a:solidFill>
                  <a:schemeClr val="bg1"/>
                </a:solidFill>
                <a:latin typeface="Andalus" pitchFamily="18" charset="-78"/>
                <a:cs typeface="Andalus" pitchFamily="18" charset="-78"/>
              </a:rPr>
              <a:t>Medium</a:t>
            </a:r>
            <a:r>
              <a:rPr lang="en-US" sz="2800" dirty="0" smtClean="0">
                <a:solidFill>
                  <a:schemeClr val="bg1"/>
                </a:solidFill>
                <a:latin typeface="Andalus" pitchFamily="18" charset="-78"/>
                <a:cs typeface="Andalus" pitchFamily="18" charset="-78"/>
              </a:rPr>
              <a:t> – outer bow length is equal to inner bow.</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t>
            </a:r>
            <a:r>
              <a:rPr lang="en-US" sz="2800" b="1" i="1" dirty="0" smtClean="0">
                <a:solidFill>
                  <a:schemeClr val="bg1"/>
                </a:solidFill>
                <a:latin typeface="Andalus" pitchFamily="18" charset="-78"/>
                <a:cs typeface="Andalus" pitchFamily="18" charset="-78"/>
              </a:rPr>
              <a:t>Long</a:t>
            </a:r>
            <a:r>
              <a:rPr lang="en-US" sz="2800" dirty="0" smtClean="0">
                <a:solidFill>
                  <a:schemeClr val="bg1"/>
                </a:solidFill>
                <a:latin typeface="Andalus" pitchFamily="18" charset="-78"/>
                <a:cs typeface="Andalus" pitchFamily="18" charset="-78"/>
              </a:rPr>
              <a:t> – outer bow is longer than inner bow.</a:t>
            </a:r>
          </a:p>
          <a:p>
            <a:pPr>
              <a:buNone/>
            </a:pPr>
            <a:endParaRPr lang="en-US" sz="2800" dirty="0">
              <a:solidFill>
                <a:schemeClr val="bg1"/>
              </a:solidFill>
              <a:latin typeface="Andalus" pitchFamily="18" charset="-78"/>
              <a:cs typeface="Andalus" pitchFamily="18" charset="-78"/>
            </a:endParaRPr>
          </a:p>
          <a:p>
            <a:pPr>
              <a:buNone/>
            </a:pPr>
            <a:endParaRPr lang="en-US" sz="2800" b="1" i="1" dirty="0" smtClean="0">
              <a:solidFill>
                <a:srgbClr val="92D050"/>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p:txBody>
      </p:sp>
      <p:pic>
        <p:nvPicPr>
          <p:cNvPr id="4" name="Picture 3" descr="20140309_200516-1.jpg"/>
          <p:cNvPicPr>
            <a:picLocks noChangeAspect="1"/>
          </p:cNvPicPr>
          <p:nvPr/>
        </p:nvPicPr>
        <p:blipFill>
          <a:blip r:embed="rId2" cstate="print"/>
          <a:stretch>
            <a:fillRect/>
          </a:stretch>
        </p:blipFill>
        <p:spPr>
          <a:xfrm>
            <a:off x="2133600" y="4038600"/>
            <a:ext cx="4038600" cy="252412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b="1" u="sng" dirty="0" smtClean="0">
                <a:solidFill>
                  <a:srgbClr val="0070C0"/>
                </a:solidFill>
                <a:latin typeface="Andalus" pitchFamily="18" charset="-78"/>
                <a:cs typeface="Andalus" pitchFamily="18" charset="-78"/>
              </a:rPr>
              <a:t>INTRODUCTION </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457200" y="1371600"/>
            <a:ext cx="8229600" cy="54864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There are essentially 3 alternatives for treating any skeletal malocclusion –</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t>
            </a:r>
            <a:r>
              <a:rPr lang="en-US" sz="2800" dirty="0" err="1" smtClean="0">
                <a:solidFill>
                  <a:schemeClr val="bg1"/>
                </a:solidFill>
                <a:latin typeface="Andalus" pitchFamily="18" charset="-78"/>
                <a:cs typeface="Andalus" pitchFamily="18" charset="-78"/>
              </a:rPr>
              <a:t>i</a:t>
            </a:r>
            <a:r>
              <a:rPr lang="en-US" sz="2800" dirty="0" smtClean="0">
                <a:solidFill>
                  <a:schemeClr val="bg1"/>
                </a:solidFill>
                <a:latin typeface="Andalus" pitchFamily="18" charset="-78"/>
                <a:cs typeface="Andalus" pitchFamily="18" charset="-78"/>
              </a:rPr>
              <a:t>)   orthognathic surgery</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(ii)  dental camouflage</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(iii) growth modification</a:t>
            </a:r>
          </a:p>
          <a:p>
            <a:pPr>
              <a:buNone/>
            </a:pPr>
            <a:endParaRPr lang="en-US" sz="2800" dirty="0" smtClean="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marL="571500" indent="-571500">
              <a:buFont typeface="Wingdings" pitchFamily="2" charset="2"/>
              <a:buChar char="Ø"/>
            </a:pPr>
            <a:r>
              <a:rPr lang="en-US" sz="2800" dirty="0" smtClean="0">
                <a:solidFill>
                  <a:srgbClr val="FFFF00"/>
                </a:solidFill>
                <a:latin typeface="Andalus" pitchFamily="18" charset="-78"/>
                <a:cs typeface="Andalus" pitchFamily="18" charset="-78"/>
              </a:rPr>
              <a:t>Growth modification……………the best option !!!</a:t>
            </a:r>
            <a:endParaRPr lang="en-US" sz="2800" dirty="0" smtClean="0">
              <a:solidFill>
                <a:schemeClr val="bg1"/>
              </a:solidFill>
              <a:latin typeface="Andalus" pitchFamily="18" charset="-78"/>
              <a:cs typeface="Andalus" pitchFamily="18" charset="-78"/>
            </a:endParaRPr>
          </a:p>
          <a:p>
            <a:pPr marL="571500" indent="-571500">
              <a:buFont typeface="Wingdings" pitchFamily="2" charset="2"/>
              <a:buChar char="Ø"/>
            </a:pPr>
            <a:endParaRPr lang="en-US" dirty="0" smtClean="0">
              <a:solidFill>
                <a:schemeClr val="bg1"/>
              </a:solidFill>
              <a:latin typeface="+mj-lt"/>
            </a:endParaRPr>
          </a:p>
          <a:p>
            <a:pPr marL="571500" indent="-571500">
              <a:buFont typeface="Wingdings" pitchFamily="2" charset="2"/>
              <a:buChar char="Ø"/>
            </a:pPr>
            <a:endParaRPr lang="en-US" dirty="0" smtClean="0">
              <a:solidFill>
                <a:schemeClr val="bg1"/>
              </a:solidFill>
              <a:latin typeface="+mj-lt"/>
            </a:endParaRPr>
          </a:p>
          <a:p>
            <a:pPr marL="571500" indent="-571500">
              <a:buFont typeface="Wingdings" pitchFamily="2" charset="2"/>
              <a:buChar char="Ø"/>
            </a:pPr>
            <a:endParaRPr lang="en-US" dirty="0" smtClean="0">
              <a:solidFill>
                <a:schemeClr val="bg1"/>
              </a:solidFill>
              <a:latin typeface="Chiller" pitchFamily="82" charset="0"/>
            </a:endParaRPr>
          </a:p>
          <a:p>
            <a:pPr marL="571500" indent="-571500">
              <a:buFont typeface="Wingdings" pitchFamily="2" charset="2"/>
              <a:buChar char="Ø"/>
            </a:pPr>
            <a:endParaRPr lang="en-US" dirty="0" smtClean="0">
              <a:solidFill>
                <a:schemeClr val="bg1"/>
              </a:solidFill>
              <a:latin typeface="Chiller" pitchFamily="82" charset="0"/>
            </a:endParaRPr>
          </a:p>
          <a:p>
            <a:pPr marL="571500" indent="-571500">
              <a:buFont typeface="Wingdings" pitchFamily="2" charset="2"/>
              <a:buChar char="Ø"/>
            </a:pPr>
            <a:endParaRPr lang="en-US" dirty="0">
              <a:solidFill>
                <a:schemeClr val="bg1"/>
              </a:solidFill>
              <a:latin typeface="Chiller"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2) Force generating unit</a:t>
            </a:r>
          </a:p>
          <a:p>
            <a:pPr>
              <a:buNone/>
            </a:pPr>
            <a:endParaRPr lang="en-US" sz="2800" b="1" i="1" dirty="0">
              <a:solidFill>
                <a:srgbClr val="92D05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It produces heavy forces to effect skeletal changes.</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It also connects the face bow to the anchor unit          ( head cap or neck strap )</a:t>
            </a:r>
          </a:p>
          <a:p>
            <a:endParaRPr lang="en-US"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77000"/>
          </a:xfrm>
        </p:spPr>
        <p:txBody>
          <a:bodyPr>
            <a:normAutofit lnSpcReduction="10000"/>
          </a:bodyPr>
          <a:lstStyle/>
          <a:p>
            <a:pPr>
              <a:buFont typeface="Wingdings" pitchFamily="2" charset="2"/>
              <a:buChar char="Ø"/>
            </a:pPr>
            <a:r>
              <a:rPr lang="en-US" sz="2800" dirty="0" smtClean="0">
                <a:solidFill>
                  <a:schemeClr val="bg1"/>
                </a:solidFill>
                <a:latin typeface="Andalus" pitchFamily="18" charset="-78"/>
                <a:cs typeface="Andalus" pitchFamily="18" charset="-78"/>
              </a:rPr>
              <a:t>Force generating unit may be in the form of:</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 springs</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ii) elastics or</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iii) other stretchable material</a:t>
            </a:r>
          </a:p>
          <a:p>
            <a:pPr>
              <a:buNone/>
            </a:pPr>
            <a:endParaRPr lang="en-US" sz="2800" dirty="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r>
              <a:rPr lang="en-US" sz="2800" i="1" dirty="0" smtClean="0">
                <a:solidFill>
                  <a:schemeClr val="bg1"/>
                </a:solidFill>
                <a:latin typeface="Andalus" pitchFamily="18" charset="-78"/>
                <a:cs typeface="Andalus" pitchFamily="18" charset="-78"/>
              </a:rPr>
              <a:t>                </a:t>
            </a:r>
          </a:p>
          <a:p>
            <a:pPr>
              <a:buNone/>
            </a:pPr>
            <a:r>
              <a:rPr lang="en-US" sz="2800" i="1" dirty="0">
                <a:solidFill>
                  <a:schemeClr val="bg1"/>
                </a:solidFill>
                <a:latin typeface="Andalus" pitchFamily="18" charset="-78"/>
                <a:cs typeface="Andalus" pitchFamily="18" charset="-78"/>
              </a:rPr>
              <a:t> </a:t>
            </a:r>
            <a:r>
              <a:rPr lang="en-US" sz="2800" i="1" dirty="0" smtClean="0">
                <a:solidFill>
                  <a:schemeClr val="bg1"/>
                </a:solidFill>
                <a:latin typeface="Andalus" pitchFamily="18" charset="-78"/>
                <a:cs typeface="Andalus" pitchFamily="18" charset="-78"/>
              </a:rPr>
              <a:t>                     fig :  force generating unit</a:t>
            </a:r>
          </a:p>
          <a:p>
            <a:pPr>
              <a:buNone/>
            </a:pPr>
            <a:endParaRPr lang="en-US" sz="2800" i="1" dirty="0" smtClean="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Springs are preferred as they provide a constant force whereas elastics tend to undergo force decay.</a:t>
            </a:r>
          </a:p>
        </p:txBody>
      </p:sp>
      <p:pic>
        <p:nvPicPr>
          <p:cNvPr id="6" name="Picture 5" descr="2014-03-09 21.30.13.png"/>
          <p:cNvPicPr>
            <a:picLocks noChangeAspect="1"/>
          </p:cNvPicPr>
          <p:nvPr/>
        </p:nvPicPr>
        <p:blipFill>
          <a:blip r:embed="rId2"/>
          <a:stretch>
            <a:fillRect/>
          </a:stretch>
        </p:blipFill>
        <p:spPr>
          <a:xfrm>
            <a:off x="762000" y="2590800"/>
            <a:ext cx="7848600" cy="18288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b="1" i="1" dirty="0" smtClean="0">
                <a:solidFill>
                  <a:srgbClr val="92D050"/>
                </a:solidFill>
                <a:latin typeface="Andalus" pitchFamily="18" charset="-78"/>
                <a:cs typeface="Andalus" pitchFamily="18" charset="-78"/>
              </a:rPr>
              <a:t>3) Anchor unit </a:t>
            </a:r>
          </a:p>
          <a:p>
            <a:pPr>
              <a:buFont typeface="Wingdings" pitchFamily="2" charset="2"/>
              <a:buChar char="Ø"/>
            </a:pPr>
            <a:r>
              <a:rPr lang="en-US" sz="2800" dirty="0" smtClean="0">
                <a:solidFill>
                  <a:schemeClr val="bg1"/>
                </a:solidFill>
                <a:latin typeface="Andalus" pitchFamily="18" charset="-78"/>
                <a:cs typeface="Andalus" pitchFamily="18" charset="-78"/>
              </a:rPr>
              <a:t>Headgear  appliance derives anchorage from extra oral sites using the rigid bones of skull or back of the neck.</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Two basic types of extra oral attachments that provide anchorage for headgear are :</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1. cervical attachment / </a:t>
            </a:r>
            <a:r>
              <a:rPr lang="en-US" sz="2800" dirty="0" smtClean="0">
                <a:solidFill>
                  <a:srgbClr val="FFFF00"/>
                </a:solidFill>
                <a:latin typeface="Andalus" pitchFamily="18" charset="-78"/>
                <a:cs typeface="Andalus" pitchFamily="18" charset="-78"/>
              </a:rPr>
              <a:t>neck strap</a:t>
            </a:r>
          </a:p>
          <a:p>
            <a:pPr>
              <a:buNone/>
            </a:pPr>
            <a:endParaRPr lang="en-US" sz="2800" dirty="0" smtClean="0">
              <a:solidFill>
                <a:srgbClr val="FFFF00"/>
              </a:solidFill>
              <a:latin typeface="Andalus" pitchFamily="18" charset="-78"/>
              <a:cs typeface="Andalus" pitchFamily="18" charset="-78"/>
            </a:endParaRPr>
          </a:p>
        </p:txBody>
      </p:sp>
      <p:pic>
        <p:nvPicPr>
          <p:cNvPr id="5" name="Picture 4" descr="20140309_220157-1.jpg"/>
          <p:cNvPicPr>
            <a:picLocks noChangeAspect="1"/>
          </p:cNvPicPr>
          <p:nvPr/>
        </p:nvPicPr>
        <p:blipFill>
          <a:blip r:embed="rId2" cstate="print"/>
          <a:stretch>
            <a:fillRect/>
          </a:stretch>
        </p:blipFill>
        <p:spPr>
          <a:xfrm>
            <a:off x="762000" y="4419600"/>
            <a:ext cx="7772400" cy="13716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lnSpcReduction="10000"/>
          </a:bodyPr>
          <a:lstStyle/>
          <a:p>
            <a:pPr>
              <a:buNone/>
            </a:pPr>
            <a:r>
              <a:rPr lang="en-US" sz="2800" dirty="0" smtClean="0">
                <a:solidFill>
                  <a:schemeClr val="bg1"/>
                </a:solidFill>
                <a:latin typeface="Andalus" pitchFamily="18" charset="-78"/>
                <a:cs typeface="Andalus" pitchFamily="18" charset="-78"/>
              </a:rPr>
              <a:t> 2. occipital attachment / </a:t>
            </a:r>
            <a:r>
              <a:rPr lang="en-US" sz="2800" dirty="0" smtClean="0">
                <a:solidFill>
                  <a:srgbClr val="FFFF00"/>
                </a:solidFill>
                <a:latin typeface="Andalus" pitchFamily="18" charset="-78"/>
                <a:cs typeface="Andalus" pitchFamily="18" charset="-78"/>
              </a:rPr>
              <a:t>head cap</a:t>
            </a:r>
          </a:p>
          <a:p>
            <a:pPr>
              <a:buNone/>
            </a:pPr>
            <a:endParaRPr lang="en-US" sz="2800" dirty="0" smtClean="0">
              <a:solidFill>
                <a:srgbClr val="FFFF00"/>
              </a:solidFill>
              <a:latin typeface="Andalus" pitchFamily="18" charset="-78"/>
              <a:cs typeface="Andalus" pitchFamily="18" charset="-78"/>
            </a:endParaRPr>
          </a:p>
          <a:p>
            <a:pPr>
              <a:buNone/>
            </a:pPr>
            <a:endParaRPr lang="en-US" sz="2800" dirty="0">
              <a:solidFill>
                <a:srgbClr val="FFFF00"/>
              </a:solidFill>
              <a:latin typeface="Andalus" pitchFamily="18" charset="-78"/>
              <a:cs typeface="Andalus" pitchFamily="18" charset="-78"/>
            </a:endParaRPr>
          </a:p>
          <a:p>
            <a:pPr>
              <a:buNone/>
            </a:pPr>
            <a:endParaRPr lang="en-US" sz="2800" dirty="0" smtClean="0">
              <a:solidFill>
                <a:srgbClr val="FFFF00"/>
              </a:solidFill>
              <a:latin typeface="Andalus" pitchFamily="18" charset="-78"/>
              <a:cs typeface="Andalus" pitchFamily="18" charset="-78"/>
            </a:endParaRPr>
          </a:p>
          <a:p>
            <a:pPr>
              <a:buNone/>
            </a:pPr>
            <a:endParaRPr lang="en-US" sz="2800" dirty="0">
              <a:solidFill>
                <a:srgbClr val="FFFF00"/>
              </a:solidFill>
              <a:latin typeface="Andalus" pitchFamily="18" charset="-78"/>
              <a:cs typeface="Andalus" pitchFamily="18" charset="-78"/>
            </a:endParaRPr>
          </a:p>
          <a:p>
            <a:pPr>
              <a:buNone/>
            </a:pPr>
            <a:endParaRPr lang="en-US" sz="2800" dirty="0" smtClean="0">
              <a:solidFill>
                <a:srgbClr val="FFFF00"/>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A combination of cervical &amp; occipital attachments may also be used to distribute the external forces over a wide surface area.</a:t>
            </a:r>
          </a:p>
          <a:p>
            <a:pPr>
              <a:buNone/>
            </a:pPr>
            <a:endParaRPr lang="en-US" sz="2800" dirty="0">
              <a:solidFill>
                <a:schemeClr val="bg1"/>
              </a:solidFill>
              <a:latin typeface="Andalus" pitchFamily="18" charset="-78"/>
              <a:cs typeface="Andalus" pitchFamily="18" charset="-78"/>
            </a:endParaRPr>
          </a:p>
        </p:txBody>
      </p:sp>
      <p:pic>
        <p:nvPicPr>
          <p:cNvPr id="4" name="Picture 3" descr="20140309_220146-1.jpg"/>
          <p:cNvPicPr>
            <a:picLocks noChangeAspect="1"/>
          </p:cNvPicPr>
          <p:nvPr/>
        </p:nvPicPr>
        <p:blipFill>
          <a:blip r:embed="rId2"/>
          <a:stretch>
            <a:fillRect/>
          </a:stretch>
        </p:blipFill>
        <p:spPr>
          <a:xfrm>
            <a:off x="990600" y="1066800"/>
            <a:ext cx="6841160" cy="35814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58200" cy="6400800"/>
          </a:xfrm>
        </p:spPr>
        <p:txBody>
          <a:bodyPr>
            <a:normAutofit fontScale="40000" lnSpcReduction="20000"/>
          </a:bodyPr>
          <a:lstStyle/>
          <a:p>
            <a:pPr>
              <a:buFont typeface="Wingdings" pitchFamily="2" charset="2"/>
              <a:buChar char="q"/>
            </a:pPr>
            <a:r>
              <a:rPr lang="en-US" sz="7000" b="1" i="1" dirty="0" smtClean="0">
                <a:solidFill>
                  <a:srgbClr val="FF0000"/>
                </a:solidFill>
                <a:latin typeface="Andalus" pitchFamily="18" charset="-78"/>
                <a:cs typeface="Andalus" pitchFamily="18" charset="-78"/>
              </a:rPr>
              <a:t>Principles in the use of headgear : </a:t>
            </a:r>
          </a:p>
          <a:p>
            <a:pPr>
              <a:buNone/>
            </a:pPr>
            <a:endParaRPr lang="en-US" sz="5100" dirty="0" smtClean="0">
              <a:solidFill>
                <a:schemeClr val="bg1"/>
              </a:solidFill>
              <a:latin typeface="Andalus" pitchFamily="18" charset="-78"/>
              <a:cs typeface="Andalus" pitchFamily="18" charset="-78"/>
            </a:endParaRPr>
          </a:p>
          <a:p>
            <a:pPr>
              <a:buFont typeface="Wingdings" pitchFamily="2" charset="2"/>
              <a:buChar char="Ø"/>
            </a:pPr>
            <a:r>
              <a:rPr lang="en-US" sz="7000" dirty="0" smtClean="0">
                <a:solidFill>
                  <a:schemeClr val="bg1"/>
                </a:solidFill>
                <a:latin typeface="Andalus" pitchFamily="18" charset="-78"/>
                <a:cs typeface="Andalus" pitchFamily="18" charset="-78"/>
              </a:rPr>
              <a:t>The following factors should be considered when planning the use of headgears :</a:t>
            </a:r>
          </a:p>
          <a:p>
            <a:pPr>
              <a:buNone/>
            </a:pPr>
            <a:endParaRPr lang="en-US" sz="5100" dirty="0">
              <a:solidFill>
                <a:schemeClr val="bg1"/>
              </a:solidFill>
              <a:latin typeface="Andalus" pitchFamily="18" charset="-78"/>
              <a:cs typeface="Andalus" pitchFamily="18" charset="-78"/>
            </a:endParaRPr>
          </a:p>
          <a:p>
            <a:pPr marL="514350" indent="-514350">
              <a:buAutoNum type="arabicParenR"/>
            </a:pPr>
            <a:r>
              <a:rPr lang="en-US" sz="7000" b="1" i="1" dirty="0" smtClean="0">
                <a:solidFill>
                  <a:srgbClr val="92D050"/>
                </a:solidFill>
                <a:latin typeface="Andalus" pitchFamily="18" charset="-78"/>
                <a:cs typeface="Andalus" pitchFamily="18" charset="-78"/>
              </a:rPr>
              <a:t>Centre of resistance of the dentition</a:t>
            </a:r>
          </a:p>
          <a:p>
            <a:pPr marL="514350" indent="-514350">
              <a:buNone/>
            </a:pPr>
            <a:endParaRPr lang="en-US" sz="5100" b="1" i="1" dirty="0" smtClean="0">
              <a:solidFill>
                <a:srgbClr val="92D050"/>
              </a:solidFill>
              <a:latin typeface="Andalus" pitchFamily="18" charset="-78"/>
              <a:cs typeface="Andalus" pitchFamily="18" charset="-78"/>
            </a:endParaRPr>
          </a:p>
          <a:p>
            <a:pPr marL="514350" indent="-514350">
              <a:buFont typeface="Wingdings" pitchFamily="2" charset="2"/>
              <a:buChar char="Ø"/>
            </a:pPr>
            <a:r>
              <a:rPr lang="en-US" sz="7000" dirty="0" smtClean="0">
                <a:solidFill>
                  <a:schemeClr val="bg1"/>
                </a:solidFill>
                <a:latin typeface="Andalus" pitchFamily="18" charset="-78"/>
                <a:cs typeface="Andalus" pitchFamily="18" charset="-78"/>
              </a:rPr>
              <a:t>The inner bow is generally attached to the maxillary first permanent molars through buccal tubes on these teeth.</a:t>
            </a:r>
          </a:p>
          <a:p>
            <a:pPr marL="514350" indent="-514350">
              <a:buFont typeface="Wingdings" pitchFamily="2" charset="2"/>
              <a:buChar char="Ø"/>
            </a:pPr>
            <a:endParaRPr lang="en-US" sz="5900" dirty="0">
              <a:solidFill>
                <a:schemeClr val="bg1"/>
              </a:solidFill>
              <a:latin typeface="Andalus" pitchFamily="18" charset="-78"/>
              <a:cs typeface="Andalus" pitchFamily="18" charset="-78"/>
            </a:endParaRPr>
          </a:p>
          <a:p>
            <a:pPr marL="514350" indent="-514350">
              <a:buFont typeface="Wingdings" pitchFamily="2" charset="2"/>
              <a:buChar char="Ø"/>
            </a:pPr>
            <a:r>
              <a:rPr lang="en-US" sz="7000" dirty="0" smtClean="0">
                <a:solidFill>
                  <a:schemeClr val="bg1"/>
                </a:solidFill>
                <a:latin typeface="Andalus" pitchFamily="18" charset="-78"/>
                <a:cs typeface="Andalus" pitchFamily="18" charset="-78"/>
              </a:rPr>
              <a:t>Force acting on the molars tends to displace them. A decision should be made as to whether bodily movement or tipping of the teeth is required.</a:t>
            </a:r>
          </a:p>
          <a:p>
            <a:pPr marL="514350" indent="-514350">
              <a:buFont typeface="Wingdings" pitchFamily="2" charset="2"/>
              <a:buChar char="Ø"/>
            </a:pPr>
            <a:endParaRPr lang="en-US" sz="5900" dirty="0">
              <a:solidFill>
                <a:schemeClr val="bg1"/>
              </a:solidFill>
              <a:latin typeface="Andalus" pitchFamily="18" charset="-78"/>
              <a:cs typeface="Andalus" pitchFamily="18" charset="-78"/>
            </a:endParaRPr>
          </a:p>
          <a:p>
            <a:pPr marL="514350" indent="-514350">
              <a:buFont typeface="Wingdings" pitchFamily="2" charset="2"/>
              <a:buChar char="Ø"/>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Ø"/>
            </a:pPr>
            <a:endParaRPr lang="en-US" sz="2800" dirty="0" smtClean="0">
              <a:solidFill>
                <a:schemeClr val="bg1"/>
              </a:solidFill>
              <a:latin typeface="Andalus" pitchFamily="18" charset="-78"/>
              <a:cs typeface="Andalus" pitchFamily="18" charset="-78"/>
            </a:endParaRPr>
          </a:p>
          <a:p>
            <a:pPr>
              <a:buFont typeface="Wingdings" pitchFamily="2" charset="2"/>
              <a:buChar char="Ø"/>
            </a:pPr>
            <a:endParaRPr lang="en-US" sz="2800" dirty="0" smtClean="0">
              <a:solidFill>
                <a:schemeClr val="bg1"/>
              </a:solidFill>
              <a:latin typeface="Andalus" pitchFamily="18" charset="-78"/>
              <a:cs typeface="Andalus" pitchFamily="18" charset="-78"/>
            </a:endParaRP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1600200"/>
          </a:xfrm>
        </p:spPr>
        <p:txBody>
          <a:bodyPr>
            <a:normAutofit fontScale="92500" lnSpcReduction="20000"/>
          </a:bodyPr>
          <a:lstStyle/>
          <a:p>
            <a:pPr>
              <a:buFont typeface="Wingdings" pitchFamily="2" charset="2"/>
              <a:buChar char="Ø"/>
            </a:pPr>
            <a:r>
              <a:rPr lang="en-US" sz="3000" dirty="0" smtClean="0">
                <a:solidFill>
                  <a:schemeClr val="bg1"/>
                </a:solidFill>
                <a:latin typeface="Andalus" pitchFamily="18" charset="-78"/>
                <a:cs typeface="Andalus" pitchFamily="18" charset="-78"/>
              </a:rPr>
              <a:t>The centre of resistance for a molar is usually at the mid root region.</a:t>
            </a:r>
          </a:p>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                                                                                                                                 </a:t>
            </a:r>
            <a:endParaRPr lang="en-US" sz="2800" dirty="0">
              <a:solidFill>
                <a:schemeClr val="bg1"/>
              </a:solidFill>
              <a:latin typeface="Andalus" pitchFamily="18" charset="-78"/>
              <a:cs typeface="Andalus" pitchFamily="18" charset="-78"/>
            </a:endParaRPr>
          </a:p>
        </p:txBody>
      </p:sp>
      <p:pic>
        <p:nvPicPr>
          <p:cNvPr id="4" name="Picture 3" descr="20140309_223042-1.jpg"/>
          <p:cNvPicPr>
            <a:picLocks noChangeAspect="1"/>
          </p:cNvPicPr>
          <p:nvPr/>
        </p:nvPicPr>
        <p:blipFill>
          <a:blip r:embed="rId2" cstate="print"/>
          <a:stretch>
            <a:fillRect/>
          </a:stretch>
        </p:blipFill>
        <p:spPr>
          <a:xfrm>
            <a:off x="457200" y="1981200"/>
            <a:ext cx="4114800" cy="3657600"/>
          </a:xfrm>
          <a:prstGeom prst="rect">
            <a:avLst/>
          </a:prstGeom>
        </p:spPr>
      </p:pic>
      <p:sp>
        <p:nvSpPr>
          <p:cNvPr id="5" name="Rectangle 4"/>
          <p:cNvSpPr/>
          <p:nvPr/>
        </p:nvSpPr>
        <p:spPr>
          <a:xfrm>
            <a:off x="5715000" y="2454057"/>
            <a:ext cx="2895600" cy="3108543"/>
          </a:xfrm>
          <a:prstGeom prst="rect">
            <a:avLst/>
          </a:prstGeom>
        </p:spPr>
        <p:txBody>
          <a:bodyPr wrap="square">
            <a:spAutoFit/>
          </a:bodyPr>
          <a:lstStyle/>
          <a:p>
            <a:pPr>
              <a:buNone/>
            </a:pPr>
            <a:r>
              <a:rPr lang="en-US" sz="2800" i="1" dirty="0" smtClean="0">
                <a:solidFill>
                  <a:schemeClr val="bg1"/>
                </a:solidFill>
                <a:latin typeface="Andalus" pitchFamily="18" charset="-78"/>
                <a:cs typeface="Andalus" pitchFamily="18" charset="-78"/>
              </a:rPr>
              <a:t>fig : line of forces  passing through the centre of resistance of the molars results in  their bodily movement.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324600"/>
          </a:xfrm>
        </p:spPr>
        <p:txBody>
          <a:bodyPr>
            <a:normAutofit/>
          </a:bodyPr>
          <a:lstStyle/>
          <a:p>
            <a:pPr>
              <a:buNone/>
            </a:pPr>
            <a:r>
              <a:rPr lang="en-US" sz="2800" b="1" i="1" dirty="0" smtClean="0">
                <a:solidFill>
                  <a:srgbClr val="92D050"/>
                </a:solidFill>
                <a:latin typeface="Andalus" pitchFamily="18" charset="-78"/>
                <a:cs typeface="Andalus" pitchFamily="18" charset="-78"/>
              </a:rPr>
              <a:t>2) Centre of resistance of maxilla</a:t>
            </a:r>
          </a:p>
          <a:p>
            <a:pPr>
              <a:buNone/>
            </a:pPr>
            <a:endParaRPr lang="en-US" sz="2800" b="1" i="1" dirty="0" smtClean="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Centre of maxilla is believed to exist at the posterosuperior aspect of zygomaticomaxillary suture.</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endParaRPr lang="en-US" sz="2800" dirty="0" smtClean="0">
              <a:solidFill>
                <a:schemeClr val="bg1"/>
              </a:solidFill>
              <a:latin typeface="Andalus" pitchFamily="18" charset="-78"/>
              <a:cs typeface="Andalus" pitchFamily="18" charset="-78"/>
            </a:endParaRP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endParaRPr lang="en-US" sz="2800" dirty="0" smtClean="0">
              <a:solidFill>
                <a:schemeClr val="bg1"/>
              </a:solidFill>
              <a:latin typeface="Andalus" pitchFamily="18" charset="-78"/>
              <a:cs typeface="Andalus" pitchFamily="18" charset="-78"/>
            </a:endParaRPr>
          </a:p>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endParaRPr lang="en-US" sz="2800" dirty="0" smtClean="0">
              <a:solidFill>
                <a:schemeClr val="bg1"/>
              </a:solidFill>
              <a:latin typeface="Andalus" pitchFamily="18" charset="-78"/>
              <a:cs typeface="Andalus" pitchFamily="18" charset="-78"/>
            </a:endParaRP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t>
            </a:r>
          </a:p>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endParaRPr lang="en-US" sz="2800" dirty="0">
              <a:solidFill>
                <a:schemeClr val="bg1"/>
              </a:solidFill>
              <a:latin typeface="Andalus" pitchFamily="18" charset="-78"/>
              <a:cs typeface="Andalus" pitchFamily="18" charset="-78"/>
            </a:endParaRPr>
          </a:p>
        </p:txBody>
      </p:sp>
      <p:pic>
        <p:nvPicPr>
          <p:cNvPr id="4" name="Picture 3" descr="20140309_225442-1.jpg"/>
          <p:cNvPicPr>
            <a:picLocks noChangeAspect="1"/>
          </p:cNvPicPr>
          <p:nvPr/>
        </p:nvPicPr>
        <p:blipFill>
          <a:blip r:embed="rId2" cstate="print"/>
          <a:stretch>
            <a:fillRect/>
          </a:stretch>
        </p:blipFill>
        <p:spPr>
          <a:xfrm>
            <a:off x="1371600" y="2667000"/>
            <a:ext cx="6781800" cy="382176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4) Point of attachment</a:t>
            </a:r>
          </a:p>
          <a:p>
            <a:pPr>
              <a:buNone/>
            </a:pPr>
            <a:endParaRPr lang="en-US" sz="2800" b="1" i="1" dirty="0" smtClean="0">
              <a:solidFill>
                <a:srgbClr val="92D05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It refers to the hook present on the distal end of the outer bow to which the force generating unit is attached.</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It is possible to alter the direction of force to the maxilla and the dentition by altering the point of attachment.</a:t>
            </a:r>
            <a:endParaRPr lang="en-US" sz="2800" dirty="0">
              <a:solidFill>
                <a:schemeClr val="bg1"/>
              </a:solidFill>
              <a:latin typeface="Andalus" pitchFamily="18" charset="-78"/>
              <a:cs typeface="Andalus" pitchFamily="18" charset="-78"/>
            </a:endParaRPr>
          </a:p>
          <a:p>
            <a:pPr>
              <a:buFont typeface="Wingdings" pitchFamily="2" charset="2"/>
              <a:buChar char="Ø"/>
            </a:pP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Types of headgears</a:t>
            </a:r>
          </a:p>
          <a:p>
            <a:pPr marL="514350" indent="-514350">
              <a:buAutoNum type="arabicParenR"/>
            </a:pPr>
            <a:r>
              <a:rPr lang="en-US" sz="2800" dirty="0" smtClean="0">
                <a:solidFill>
                  <a:srgbClr val="FFFF00"/>
                </a:solidFill>
                <a:latin typeface="Andalus" pitchFamily="18" charset="-78"/>
                <a:cs typeface="Andalus" pitchFamily="18" charset="-78"/>
              </a:rPr>
              <a:t>Cervical headgears </a:t>
            </a:r>
            <a:r>
              <a:rPr lang="en-US" sz="2800" dirty="0" smtClean="0">
                <a:solidFill>
                  <a:schemeClr val="bg1"/>
                </a:solidFill>
                <a:latin typeface="Andalus" pitchFamily="18" charset="-78"/>
                <a:cs typeface="Andalus" pitchFamily="18" charset="-78"/>
              </a:rPr>
              <a:t>–</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They obtain anchorage from nape of the neck.</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They cause extrusion of the </a:t>
            </a:r>
          </a:p>
          <a:p>
            <a:pPr marL="514350" indent="-514350">
              <a:buNone/>
            </a:pPr>
            <a:r>
              <a:rPr lang="en-US" sz="2800" dirty="0" smtClean="0">
                <a:solidFill>
                  <a:schemeClr val="bg1"/>
                </a:solidFill>
                <a:latin typeface="Andalus" pitchFamily="18" charset="-78"/>
                <a:cs typeface="Andalus" pitchFamily="18" charset="-78"/>
              </a:rPr>
              <a:t>       maxillary molars leading to an</a:t>
            </a:r>
          </a:p>
          <a:p>
            <a:pPr marL="514350" indent="-514350">
              <a:buNone/>
            </a:pPr>
            <a:r>
              <a:rPr lang="en-US" sz="2800" dirty="0" smtClean="0">
                <a:solidFill>
                  <a:schemeClr val="bg1"/>
                </a:solidFill>
                <a:latin typeface="Andalus" pitchFamily="18" charset="-78"/>
                <a:cs typeface="Andalus" pitchFamily="18" charset="-78"/>
              </a:rPr>
              <a:t>       increase in the lower facial </a:t>
            </a:r>
          </a:p>
          <a:p>
            <a:pPr marL="514350" indent="-514350">
              <a:buNone/>
            </a:pPr>
            <a:r>
              <a:rPr lang="en-US" sz="2800" dirty="0" smtClean="0">
                <a:solidFill>
                  <a:schemeClr val="bg1"/>
                </a:solidFill>
                <a:latin typeface="Andalus" pitchFamily="18" charset="-78"/>
                <a:cs typeface="Andalus" pitchFamily="18" charset="-78"/>
              </a:rPr>
              <a:t>       height.</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They move the maxillary dentition &amp; maxilla in a distal direction. </a:t>
            </a:r>
          </a:p>
        </p:txBody>
      </p:sp>
      <p:sp>
        <p:nvSpPr>
          <p:cNvPr id="5" name="Rounded Rectangle 4"/>
          <p:cNvSpPr/>
          <p:nvPr/>
        </p:nvSpPr>
        <p:spPr>
          <a:xfrm>
            <a:off x="6172200" y="2667000"/>
            <a:ext cx="2057400" cy="2286000"/>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4">
              <a:tint val="50000"/>
              <a:alpha val="90000"/>
              <a:hueOff val="-16765"/>
              <a:satOff val="-811"/>
              <a:lumOff val="6024"/>
              <a:alphaOff val="-2000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Indications </a:t>
            </a:r>
            <a:endParaRPr lang="en-US" dirty="0">
              <a:solidFill>
                <a:srgbClr val="FFC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Short face, class II malocclusion with maxillary protrusion, low mandibular plane angle and deep bite.</a:t>
            </a:r>
          </a:p>
          <a:p>
            <a:pPr>
              <a:buFont typeface="Wingdings" pitchFamily="2" charset="2"/>
              <a:buChar char="Ø"/>
            </a:pPr>
            <a:r>
              <a:rPr lang="en-US" dirty="0" smtClean="0">
                <a:solidFill>
                  <a:schemeClr val="bg1"/>
                </a:solidFill>
              </a:rPr>
              <a:t>Anchorage conservation.</a:t>
            </a:r>
          </a:p>
          <a:p>
            <a:pPr>
              <a:buFont typeface="Wingdings" pitchFamily="2" charset="2"/>
              <a:buChar char="Ø"/>
            </a:pPr>
            <a:r>
              <a:rPr lang="en-US" dirty="0" err="1" smtClean="0">
                <a:solidFill>
                  <a:schemeClr val="bg1"/>
                </a:solidFill>
              </a:rPr>
              <a:t>Distalization</a:t>
            </a:r>
            <a:r>
              <a:rPr lang="en-US" dirty="0" smtClean="0">
                <a:solidFill>
                  <a:schemeClr val="bg1"/>
                </a:solidFill>
              </a:rPr>
              <a:t> of molar to correct class II condition.</a:t>
            </a: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00800"/>
          </a:xfrm>
        </p:spPr>
        <p:txBody>
          <a:bodyPr>
            <a:normAutofit/>
          </a:bodyPr>
          <a:lstStyle/>
          <a:p>
            <a:pPr marL="571500" indent="-571500">
              <a:buNone/>
            </a:pPr>
            <a:endParaRPr lang="en-US" sz="2800" dirty="0">
              <a:solidFill>
                <a:schemeClr val="bg1"/>
              </a:solidFill>
              <a:latin typeface="Andalus" pitchFamily="18" charset="-78"/>
              <a:cs typeface="Andalus" pitchFamily="18" charset="-78"/>
            </a:endParaRPr>
          </a:p>
          <a:p>
            <a:pPr marL="571500" indent="-571500">
              <a:buFont typeface="Wingdings" pitchFamily="2" charset="2"/>
              <a:buChar char="Ø"/>
            </a:pPr>
            <a:r>
              <a:rPr lang="en-US" sz="3000" dirty="0" smtClean="0">
                <a:solidFill>
                  <a:schemeClr val="bg1"/>
                </a:solidFill>
                <a:latin typeface="Andalus" pitchFamily="18" charset="-78"/>
                <a:cs typeface="Andalus" pitchFamily="18" charset="-78"/>
              </a:rPr>
              <a:t>Goal </a:t>
            </a:r>
            <a:r>
              <a:rPr lang="en-US" sz="3000" dirty="0">
                <a:solidFill>
                  <a:schemeClr val="bg1"/>
                </a:solidFill>
                <a:latin typeface="Andalus" pitchFamily="18" charset="-78"/>
                <a:cs typeface="Andalus" pitchFamily="18" charset="-78"/>
              </a:rPr>
              <a:t>of growth </a:t>
            </a:r>
            <a:r>
              <a:rPr lang="en-US" sz="3000" dirty="0" smtClean="0">
                <a:solidFill>
                  <a:schemeClr val="bg1"/>
                </a:solidFill>
                <a:latin typeface="Andalus" pitchFamily="18" charset="-78"/>
                <a:cs typeface="Andalus" pitchFamily="18" charset="-78"/>
              </a:rPr>
              <a:t>modification ???</a:t>
            </a:r>
          </a:p>
          <a:p>
            <a:pPr marL="571500" indent="-571500">
              <a:buFont typeface="Wingdings" pitchFamily="2" charset="2"/>
              <a:buChar char="Ø"/>
            </a:pPr>
            <a:endParaRPr lang="en-US" sz="3000" dirty="0">
              <a:solidFill>
                <a:schemeClr val="bg1"/>
              </a:solidFill>
              <a:latin typeface="Andalus" pitchFamily="18" charset="-78"/>
              <a:cs typeface="Andalus" pitchFamily="18" charset="-78"/>
            </a:endParaRPr>
          </a:p>
          <a:p>
            <a:pPr>
              <a:buFont typeface="Wingdings" pitchFamily="2" charset="2"/>
              <a:buChar char="Ø"/>
            </a:pPr>
            <a:r>
              <a:rPr lang="en-US" sz="3000" dirty="0" smtClean="0">
                <a:solidFill>
                  <a:schemeClr val="bg1"/>
                </a:solidFill>
                <a:latin typeface="Andalus" pitchFamily="18" charset="-78"/>
                <a:cs typeface="Andalus" pitchFamily="18" charset="-78"/>
              </a:rPr>
              <a:t>There are 2 types of orthodontic appliances that can be used for modifying the growth of maxilla/mandible-</a:t>
            </a:r>
          </a:p>
          <a:p>
            <a:pPr>
              <a:buNone/>
            </a:pPr>
            <a:r>
              <a:rPr lang="en-US" sz="3000" dirty="0" smtClean="0">
                <a:solidFill>
                  <a:schemeClr val="bg1"/>
                </a:solidFill>
                <a:latin typeface="Andalus" pitchFamily="18" charset="-78"/>
                <a:cs typeface="Andalus" pitchFamily="18" charset="-78"/>
              </a:rPr>
              <a:t>     (i)   orthopedic appliances</a:t>
            </a:r>
          </a:p>
          <a:p>
            <a:pPr>
              <a:buNone/>
            </a:pPr>
            <a:r>
              <a:rPr lang="en-US" sz="3000" dirty="0" smtClean="0">
                <a:solidFill>
                  <a:schemeClr val="bg1"/>
                </a:solidFill>
                <a:latin typeface="Andalus" pitchFamily="18" charset="-78"/>
                <a:cs typeface="Andalus" pitchFamily="18" charset="-78"/>
              </a:rPr>
              <a:t>     (ii)  functional appliances</a:t>
            </a:r>
          </a:p>
          <a:p>
            <a:pPr>
              <a:buNone/>
            </a:pPr>
            <a:r>
              <a:rPr lang="en-US" sz="3000" dirty="0" smtClean="0">
                <a:solidFill>
                  <a:schemeClr val="bg1"/>
                </a:solidFill>
                <a:latin typeface="Andalus" pitchFamily="18" charset="-78"/>
                <a:cs typeface="Andalus" pitchFamily="18" charset="-78"/>
              </a:rPr>
              <a:t>     </a:t>
            </a:r>
          </a:p>
          <a:p>
            <a:pPr>
              <a:buNone/>
            </a:pPr>
            <a:endParaRPr lang="en-US" sz="3000" dirty="0" smtClean="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Contraindications </a:t>
            </a:r>
            <a:endParaRPr lang="en-US" dirty="0">
              <a:solidFill>
                <a:schemeClr val="accent6"/>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chemeClr val="bg1"/>
                </a:solidFill>
              </a:rPr>
              <a:t>Open bite cases</a:t>
            </a:r>
          </a:p>
          <a:p>
            <a:pPr>
              <a:buFont typeface="Wingdings" pitchFamily="2" charset="2"/>
              <a:buChar char="Ø"/>
            </a:pPr>
            <a:r>
              <a:rPr lang="en-US" dirty="0" smtClean="0">
                <a:solidFill>
                  <a:schemeClr val="bg1"/>
                </a:solidFill>
              </a:rPr>
              <a:t>High mandibular plane angle cases</a:t>
            </a:r>
          </a:p>
          <a:p>
            <a:pPr>
              <a:buFont typeface="Wingdings" pitchFamily="2" charset="2"/>
              <a:buChar char="Ø"/>
            </a:pPr>
            <a:r>
              <a:rPr lang="en-US" dirty="0" smtClean="0">
                <a:solidFill>
                  <a:schemeClr val="bg1"/>
                </a:solidFill>
              </a:rPr>
              <a:t>Increased LAFH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248400"/>
          </a:xfrm>
        </p:spPr>
        <p:txBody>
          <a:bodyPr>
            <a:normAutofit/>
          </a:bodyPr>
          <a:lstStyle/>
          <a:p>
            <a:pPr>
              <a:buNone/>
            </a:pPr>
            <a:r>
              <a:rPr lang="en-US" sz="2800" dirty="0" smtClean="0">
                <a:solidFill>
                  <a:srgbClr val="FFFF00"/>
                </a:solidFill>
              </a:rPr>
              <a:t>2) </a:t>
            </a:r>
            <a:r>
              <a:rPr lang="en-US" sz="2800" dirty="0" smtClean="0">
                <a:solidFill>
                  <a:srgbClr val="FFFF00"/>
                </a:solidFill>
                <a:latin typeface="Andalus" pitchFamily="18" charset="-78"/>
                <a:cs typeface="Andalus" pitchFamily="18" charset="-78"/>
              </a:rPr>
              <a:t>Occipital Headgears-</a:t>
            </a: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They derive anchorage from the back of the head.</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They produces a distal and superiorly</a:t>
            </a:r>
          </a:p>
          <a:p>
            <a:pPr>
              <a:buNone/>
            </a:pPr>
            <a:r>
              <a:rPr lang="en-US" sz="2800" dirty="0" smtClean="0">
                <a:solidFill>
                  <a:schemeClr val="bg1"/>
                </a:solidFill>
                <a:latin typeface="Andalus" pitchFamily="18" charset="-78"/>
                <a:cs typeface="Andalus" pitchFamily="18" charset="-78"/>
              </a:rPr>
              <a:t>     directed force on the maxillary teeth</a:t>
            </a:r>
          </a:p>
          <a:p>
            <a:pPr>
              <a:buNone/>
            </a:pPr>
            <a:r>
              <a:rPr lang="en-US" sz="2800" dirty="0" smtClean="0">
                <a:solidFill>
                  <a:schemeClr val="bg1"/>
                </a:solidFill>
                <a:latin typeface="Andalus" pitchFamily="18" charset="-78"/>
                <a:cs typeface="Andalus" pitchFamily="18" charset="-78"/>
              </a:rPr>
              <a:t>     &amp; the maxilla.</a:t>
            </a: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Produce a more vertically directed</a:t>
            </a:r>
          </a:p>
          <a:p>
            <a:pPr>
              <a:buNone/>
            </a:pPr>
            <a:r>
              <a:rPr lang="en-US" sz="2800" dirty="0" smtClean="0">
                <a:solidFill>
                  <a:schemeClr val="bg1"/>
                </a:solidFill>
                <a:latin typeface="Andalus" pitchFamily="18" charset="-78"/>
                <a:cs typeface="Andalus" pitchFamily="18" charset="-78"/>
              </a:rPr>
              <a:t>    force &amp; thus used in individuals in whom an increase in vertical dimension is to be avoided.</a:t>
            </a:r>
          </a:p>
          <a:p>
            <a:pPr>
              <a:buNone/>
            </a:pPr>
            <a:endParaRPr lang="en-US" sz="2800" dirty="0" smtClean="0">
              <a:solidFill>
                <a:schemeClr val="bg1"/>
              </a:solidFill>
            </a:endParaRPr>
          </a:p>
          <a:p>
            <a:pPr>
              <a:buNone/>
            </a:pPr>
            <a:endParaRPr lang="en-US" sz="2800" dirty="0" smtClean="0">
              <a:solidFill>
                <a:schemeClr val="bg1"/>
              </a:solidFill>
            </a:endParaRPr>
          </a:p>
          <a:p>
            <a:pPr>
              <a:buFont typeface="Wingdings" pitchFamily="2" charset="2"/>
              <a:buChar char="ü"/>
            </a:pPr>
            <a:endParaRPr lang="en-US" sz="2800" dirty="0" smtClean="0">
              <a:solidFill>
                <a:schemeClr val="bg1"/>
              </a:solidFill>
            </a:endParaRPr>
          </a:p>
          <a:p>
            <a:pPr>
              <a:buFont typeface="Wingdings" pitchFamily="2" charset="2"/>
              <a:buChar char="ü"/>
            </a:pPr>
            <a:endParaRPr lang="en-US" sz="2800" dirty="0" smtClean="0">
              <a:solidFill>
                <a:schemeClr val="bg1"/>
              </a:solidFill>
            </a:endParaRPr>
          </a:p>
          <a:p>
            <a:pPr>
              <a:buFont typeface="Wingdings" pitchFamily="2" charset="2"/>
              <a:buChar char="ü"/>
            </a:pPr>
            <a:endParaRPr lang="en-US" sz="2800" dirty="0" smtClean="0">
              <a:solidFill>
                <a:schemeClr val="bg1"/>
              </a:solidFill>
            </a:endParaRPr>
          </a:p>
        </p:txBody>
      </p:sp>
      <p:sp>
        <p:nvSpPr>
          <p:cNvPr id="4" name="Rounded Rectangle 3"/>
          <p:cNvSpPr/>
          <p:nvPr/>
        </p:nvSpPr>
        <p:spPr>
          <a:xfrm>
            <a:off x="6705600" y="2209800"/>
            <a:ext cx="2133600" cy="2590800"/>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4">
              <a:tint val="50000"/>
              <a:alpha val="9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400800"/>
          </a:xfrm>
        </p:spPr>
        <p:txBody>
          <a:bodyPr>
            <a:normAutofit/>
          </a:bodyPr>
          <a:lstStyle/>
          <a:p>
            <a:pPr>
              <a:buNone/>
            </a:pPr>
            <a:r>
              <a:rPr lang="en-US" sz="2800" dirty="0" smtClean="0">
                <a:solidFill>
                  <a:srgbClr val="FFFF00"/>
                </a:solidFill>
                <a:latin typeface="Andalus" pitchFamily="18" charset="-78"/>
                <a:cs typeface="Andalus" pitchFamily="18" charset="-78"/>
              </a:rPr>
              <a:t>3) Combination Headgears –</a:t>
            </a:r>
          </a:p>
          <a:p>
            <a:pPr>
              <a:buNone/>
            </a:pPr>
            <a:endParaRPr lang="en-US" sz="2800" dirty="0" smtClean="0">
              <a:solidFill>
                <a:srgbClr val="FFFF00"/>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Occipital &amp; cervical anchorage is combined.</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Distal and slight upward force is </a:t>
            </a:r>
          </a:p>
          <a:p>
            <a:pPr>
              <a:buNone/>
            </a:pPr>
            <a:r>
              <a:rPr lang="en-US" sz="2800" dirty="0" smtClean="0">
                <a:solidFill>
                  <a:schemeClr val="bg1"/>
                </a:solidFill>
                <a:latin typeface="Andalus" pitchFamily="18" charset="-78"/>
                <a:cs typeface="Andalus" pitchFamily="18" charset="-78"/>
              </a:rPr>
              <a:t>    exerted on the maxilla &amp; maxillary </a:t>
            </a:r>
          </a:p>
          <a:p>
            <a:pPr>
              <a:buNone/>
            </a:pPr>
            <a:r>
              <a:rPr lang="en-US" sz="2800" dirty="0" smtClean="0">
                <a:solidFill>
                  <a:schemeClr val="bg1"/>
                </a:solidFill>
                <a:latin typeface="Andalus" pitchFamily="18" charset="-78"/>
                <a:cs typeface="Andalus" pitchFamily="18" charset="-78"/>
              </a:rPr>
              <a:t>    dentition.</a:t>
            </a: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Resultant force direction can be altered by varying the proportions of total force derived from head cap &amp; the neck strap.</a:t>
            </a: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ü"/>
            </a:pPr>
            <a:endParaRPr lang="en-US" sz="2800" dirty="0">
              <a:solidFill>
                <a:schemeClr val="bg1"/>
              </a:solidFill>
              <a:latin typeface="Andalus" pitchFamily="18" charset="-78"/>
              <a:cs typeface="Andalus" pitchFamily="18" charset="-78"/>
            </a:endParaRPr>
          </a:p>
        </p:txBody>
      </p:sp>
      <p:pic>
        <p:nvPicPr>
          <p:cNvPr id="4" name="Picture 3" descr="20140309_232632-3.jpg"/>
          <p:cNvPicPr>
            <a:picLocks noChangeAspect="1"/>
          </p:cNvPicPr>
          <p:nvPr/>
        </p:nvPicPr>
        <p:blipFill>
          <a:blip r:embed="rId2" cstate="print"/>
          <a:stretch>
            <a:fillRect/>
          </a:stretch>
        </p:blipFill>
        <p:spPr>
          <a:xfrm>
            <a:off x="6428925" y="1928802"/>
            <a:ext cx="2485312" cy="257176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rgbClr val="FFFF00"/>
                </a:solidFill>
                <a:latin typeface="Andalus" pitchFamily="18" charset="-78"/>
                <a:cs typeface="Andalus" pitchFamily="18" charset="-78"/>
              </a:rPr>
              <a:t>4) Vertical pull headgear –</a:t>
            </a:r>
          </a:p>
          <a:p>
            <a:pPr>
              <a:buNone/>
            </a:pPr>
            <a:endParaRPr lang="en-US" sz="2800" dirty="0" smtClean="0">
              <a:solidFill>
                <a:srgbClr val="FFFF00"/>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They derive anchorage from the parietal region of the cranium .</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Produce a vertically directed force on</a:t>
            </a:r>
          </a:p>
          <a:p>
            <a:pPr>
              <a:buNone/>
            </a:pPr>
            <a:r>
              <a:rPr lang="en-US" sz="2800" dirty="0" smtClean="0">
                <a:solidFill>
                  <a:schemeClr val="bg1"/>
                </a:solidFill>
                <a:latin typeface="Andalus" pitchFamily="18" charset="-78"/>
                <a:cs typeface="Andalus" pitchFamily="18" charset="-78"/>
              </a:rPr>
              <a:t>    maxilla &amp; the maxillary dentition.</a:t>
            </a: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Used to produce intrusive forces on the anterior region of the maxilla thereby producing a counter clockwise moment of the maxilla.</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endParaRPr lang="en-US" sz="2800" dirty="0">
              <a:solidFill>
                <a:schemeClr val="bg1"/>
              </a:solidFill>
              <a:latin typeface="Andalus" pitchFamily="18" charset="-78"/>
              <a:cs typeface="Andalus" pitchFamily="18" charset="-78"/>
            </a:endParaRPr>
          </a:p>
        </p:txBody>
      </p:sp>
      <p:sp>
        <p:nvSpPr>
          <p:cNvPr id="4" name="Rounded Rectangle 3"/>
          <p:cNvSpPr/>
          <p:nvPr/>
        </p:nvSpPr>
        <p:spPr>
          <a:xfrm>
            <a:off x="6553200" y="2057400"/>
            <a:ext cx="1981200" cy="2133600"/>
          </a:xfrm>
          <a:prstGeom prst="roundRect">
            <a:avLst>
              <a:gd name="adj" fmla="val 10000"/>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019800"/>
          </a:xfrm>
        </p:spPr>
        <p:txBody>
          <a:bodyPr>
            <a:normAutofit/>
          </a:bodyPr>
          <a:lstStyle/>
          <a:p>
            <a:pPr>
              <a:buNone/>
            </a:pPr>
            <a:r>
              <a:rPr lang="en-US" sz="2800" dirty="0" smtClean="0">
                <a:solidFill>
                  <a:srgbClr val="FFFF00"/>
                </a:solidFill>
                <a:latin typeface="Andalus" pitchFamily="18" charset="-78"/>
                <a:cs typeface="Andalus" pitchFamily="18" charset="-78"/>
              </a:rPr>
              <a:t>5) Asymmetrical Headgears –</a:t>
            </a:r>
          </a:p>
          <a:p>
            <a:pPr>
              <a:buNone/>
            </a:pPr>
            <a:endParaRPr lang="en-US" sz="2800" dirty="0" smtClean="0">
              <a:solidFill>
                <a:srgbClr val="FFFF00"/>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They are used when differential anchorage is required on both sides of the maxillary arch.</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Example – a patient with Class II molar relation on one side and a Class I molar relation on the other side can be given an asymmetric headgear.</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Uses of headgears </a:t>
            </a:r>
          </a:p>
          <a:p>
            <a:pPr marL="514350" indent="-514350">
              <a:buFont typeface="+mj-lt"/>
              <a:buAutoNum type="arabicPeriod"/>
            </a:pPr>
            <a:r>
              <a:rPr lang="en-US" sz="2800" dirty="0" smtClean="0">
                <a:solidFill>
                  <a:srgbClr val="FFFF00"/>
                </a:solidFill>
                <a:latin typeface="Andalus" pitchFamily="18" charset="-78"/>
                <a:cs typeface="Andalus" pitchFamily="18" charset="-78"/>
              </a:rPr>
              <a:t>Orthopedic effect </a:t>
            </a:r>
            <a:r>
              <a:rPr lang="en-US" sz="2800" dirty="0" smtClean="0">
                <a:solidFill>
                  <a:schemeClr val="bg1"/>
                </a:solidFill>
                <a:latin typeface="Andalus" pitchFamily="18" charset="-78"/>
                <a:cs typeface="Andalus" pitchFamily="18" charset="-78"/>
              </a:rPr>
              <a:t>: forces applied on to the maxilla can be used to restrict its downward &amp; forward growth.</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None/>
            </a:pPr>
            <a:r>
              <a:rPr lang="en-US" sz="2800" dirty="0" smtClean="0">
                <a:solidFill>
                  <a:srgbClr val="FFFF00"/>
                </a:solidFill>
                <a:latin typeface="Andalus" pitchFamily="18" charset="-78"/>
                <a:cs typeface="Andalus" pitchFamily="18" charset="-78"/>
              </a:rPr>
              <a:t>2. Anchorage augmentation </a:t>
            </a:r>
            <a:r>
              <a:rPr lang="en-US" sz="2800" dirty="0" smtClean="0">
                <a:solidFill>
                  <a:schemeClr val="bg1"/>
                </a:solidFill>
                <a:latin typeface="Andalus" pitchFamily="18" charset="-78"/>
                <a:cs typeface="Andalus" pitchFamily="18" charset="-78"/>
              </a:rPr>
              <a:t>: extra oral forces are used to reinforce anchorage when those obtained from intra oral sources are insufficient. </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None/>
            </a:pPr>
            <a:r>
              <a:rPr lang="en-US" sz="2800" dirty="0" smtClean="0">
                <a:solidFill>
                  <a:srgbClr val="FFFF00"/>
                </a:solidFill>
                <a:latin typeface="Andalus" pitchFamily="18" charset="-78"/>
                <a:cs typeface="Andalus" pitchFamily="18" charset="-78"/>
              </a:rPr>
              <a:t>3. Distalization of molars </a:t>
            </a:r>
            <a:r>
              <a:rPr lang="en-US" sz="2800" dirty="0" smtClean="0">
                <a:solidFill>
                  <a:schemeClr val="bg1"/>
                </a:solidFill>
                <a:latin typeface="Andalus" pitchFamily="18" charset="-78"/>
                <a:cs typeface="Andalus" pitchFamily="18" charset="-78"/>
              </a:rPr>
              <a:t>: extra oral forces can effectively be used for distal movement of upper molars required for correction of molar relation or to gain space for correction of crowding or retraction of </a:t>
            </a:r>
            <a:r>
              <a:rPr lang="en-US" sz="2800" dirty="0" err="1" smtClean="0">
                <a:solidFill>
                  <a:schemeClr val="bg1"/>
                </a:solidFill>
                <a:latin typeface="Andalus" pitchFamily="18" charset="-78"/>
                <a:cs typeface="Andalus" pitchFamily="18" charset="-78"/>
              </a:rPr>
              <a:t>anteriors</a:t>
            </a:r>
            <a:r>
              <a:rPr lang="en-US" sz="2800" dirty="0" smtClean="0">
                <a:solidFill>
                  <a:schemeClr val="bg1"/>
                </a:solidFill>
                <a:latin typeface="Andalus" pitchFamily="18" charset="-78"/>
                <a:cs typeface="Andalus" pitchFamily="18" charset="-78"/>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chemeClr val="bg1"/>
                </a:solidFill>
              </a:rPr>
              <a:t>    </a:t>
            </a:r>
          </a:p>
          <a:p>
            <a:pPr>
              <a:buNone/>
            </a:pPr>
            <a:r>
              <a:rPr lang="en-US" sz="2800" dirty="0" smtClean="0">
                <a:solidFill>
                  <a:srgbClr val="FFFF00"/>
                </a:solidFill>
                <a:latin typeface="Andalus" pitchFamily="18" charset="-78"/>
                <a:cs typeface="Andalus" pitchFamily="18" charset="-78"/>
              </a:rPr>
              <a:t> 4. Molar rotation </a:t>
            </a:r>
            <a:r>
              <a:rPr lang="en-US" sz="2800" dirty="0" smtClean="0">
                <a:solidFill>
                  <a:schemeClr val="bg1"/>
                </a:solidFill>
                <a:latin typeface="Andalus" pitchFamily="18" charset="-78"/>
                <a:cs typeface="Andalus" pitchFamily="18" charset="-78"/>
              </a:rPr>
              <a:t>: in order to derotate a molar, correction is achieved by adjustment of the inner bow so that it produces a rotational force on the molar. As soon as the correction is achieved, the face bow should be readjusted to apply a direct distal force.</a:t>
            </a:r>
          </a:p>
          <a:p>
            <a:pPr>
              <a:buNone/>
            </a:pPr>
            <a:endParaRPr lang="en-US" sz="2800" dirty="0" smtClean="0">
              <a:solidFill>
                <a:schemeClr val="bg1"/>
              </a:solidFill>
              <a:latin typeface="Andalus" pitchFamily="18" charset="-78"/>
              <a:cs typeface="Andalus" pitchFamily="18" charset="-78"/>
            </a:endParaRPr>
          </a:p>
          <a:p>
            <a:pPr marL="514350" indent="-514350">
              <a:buNone/>
            </a:pPr>
            <a:r>
              <a:rPr lang="en-US" sz="2800" dirty="0" smtClean="0">
                <a:solidFill>
                  <a:srgbClr val="FFFF00"/>
                </a:solidFill>
                <a:latin typeface="Andalus" pitchFamily="18" charset="-78"/>
                <a:cs typeface="Andalus" pitchFamily="18" charset="-78"/>
              </a:rPr>
              <a:t>5. Space maintenance </a:t>
            </a:r>
            <a:r>
              <a:rPr lang="en-US" sz="2800" dirty="0" smtClean="0">
                <a:solidFill>
                  <a:schemeClr val="bg1"/>
                </a:solidFill>
                <a:latin typeface="Andalus" pitchFamily="18" charset="-78"/>
                <a:cs typeface="Andalus" pitchFamily="18" charset="-78"/>
              </a:rPr>
              <a:t>: most effective method of maintaining arch length is by the use of extra oral forces, mesial moment of molars is prevented &amp; the face bow does not interfere with erupting teeth. Daily wear of 8 hours is sufficient.</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latin typeface="Andalus" pitchFamily="18" charset="-78"/>
                <a:cs typeface="Andalus" pitchFamily="18" charset="-78"/>
              </a:rPr>
              <a:t>PROTRACTION FACE MASK</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142844" y="1295400"/>
            <a:ext cx="5143536" cy="52578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also called as “reverse pull headgear” or “protraction    headgear”</a:t>
            </a:r>
          </a:p>
          <a:p>
            <a:pPr>
              <a:buFont typeface="Wingdings" pitchFamily="2" charset="2"/>
              <a:buChar char="Ø"/>
            </a:pPr>
            <a:r>
              <a:rPr lang="en-US" sz="2800" dirty="0" smtClean="0">
                <a:solidFill>
                  <a:schemeClr val="bg1"/>
                </a:solidFill>
                <a:latin typeface="Andalus" pitchFamily="18" charset="-78"/>
                <a:cs typeface="Andalus" pitchFamily="18" charset="-78"/>
              </a:rPr>
              <a:t>When an anterior protraction force is required, a protraction</a:t>
            </a:r>
          </a:p>
          <a:p>
            <a:pPr>
              <a:buNone/>
            </a:pPr>
            <a:r>
              <a:rPr lang="en-US" sz="2800" dirty="0" smtClean="0">
                <a:solidFill>
                  <a:schemeClr val="bg1"/>
                </a:solidFill>
                <a:latin typeface="Andalus" pitchFamily="18" charset="-78"/>
                <a:cs typeface="Andalus" pitchFamily="18" charset="-78"/>
              </a:rPr>
              <a:t>    headgear is used.</a:t>
            </a:r>
          </a:p>
          <a:p>
            <a:pPr>
              <a:buFont typeface="Wingdings" pitchFamily="2" charset="2"/>
              <a:buChar char="Ø"/>
            </a:pPr>
            <a:r>
              <a:rPr lang="en-US" sz="2800" u="sng" dirty="0" smtClean="0">
                <a:solidFill>
                  <a:srgbClr val="FFFF00"/>
                </a:solidFill>
                <a:latin typeface="Andalus" pitchFamily="18" charset="-78"/>
                <a:cs typeface="Andalus" pitchFamily="18" charset="-78"/>
              </a:rPr>
              <a:t>Principle</a:t>
            </a:r>
            <a:r>
              <a:rPr lang="en-US" sz="2800" dirty="0" smtClean="0">
                <a:solidFill>
                  <a:schemeClr val="bg1"/>
                </a:solidFill>
                <a:latin typeface="Andalus" pitchFamily="18" charset="-78"/>
                <a:cs typeface="Andalus" pitchFamily="18" charset="-78"/>
              </a:rPr>
              <a:t> – pulling force on      the maxillary structures with reciprocal pushing  force on the forehead or mandible through facial anchorage.</a:t>
            </a:r>
          </a:p>
          <a:p>
            <a:pPr>
              <a:buNone/>
            </a:pPr>
            <a:endParaRPr lang="en-US" sz="2800" dirty="0" smtClean="0">
              <a:solidFill>
                <a:schemeClr val="bg1"/>
              </a:solidFill>
            </a:endParaRPr>
          </a:p>
        </p:txBody>
      </p:sp>
      <p:pic>
        <p:nvPicPr>
          <p:cNvPr id="5" name="Picture 4" descr="20140317_163435.jpg"/>
          <p:cNvPicPr>
            <a:picLocks noChangeAspect="1"/>
          </p:cNvPicPr>
          <p:nvPr/>
        </p:nvPicPr>
        <p:blipFill>
          <a:blip r:embed="rId2" cstate="print"/>
          <a:stretch>
            <a:fillRect/>
          </a:stretch>
        </p:blipFill>
        <p:spPr>
          <a:xfrm rot="5400000">
            <a:off x="4805382" y="2133588"/>
            <a:ext cx="5105400" cy="342902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Autofit/>
          </a:bodyPr>
          <a:lstStyle/>
          <a:p>
            <a:pPr algn="just">
              <a:buFont typeface="Wingdings" pitchFamily="2" charset="2"/>
              <a:buChar char="Ø"/>
            </a:pPr>
            <a:r>
              <a:rPr lang="en-US" sz="2800" dirty="0" smtClean="0">
                <a:solidFill>
                  <a:schemeClr val="bg1"/>
                </a:solidFill>
                <a:latin typeface="Andalus" pitchFamily="18" charset="-78"/>
                <a:cs typeface="Andalus" pitchFamily="18" charset="-78"/>
              </a:rPr>
              <a:t>It is simple and mechanically sound enough to be used as a therapeutic procedure for treatment of maxillary retrusions, clefts &amp; mandibular prognathism.</a:t>
            </a:r>
          </a:p>
          <a:p>
            <a:pPr algn="just">
              <a:buNone/>
            </a:pPr>
            <a:endParaRPr lang="en-US" sz="2800" dirty="0" smtClean="0">
              <a:solidFill>
                <a:schemeClr val="bg1"/>
              </a:solidFill>
              <a:latin typeface="Andalus" pitchFamily="18" charset="-78"/>
              <a:cs typeface="Andalus" pitchFamily="18" charset="-78"/>
            </a:endParaRPr>
          </a:p>
          <a:p>
            <a:pPr algn="just">
              <a:buFont typeface="Wingdings" pitchFamily="2" charset="2"/>
              <a:buChar char="Ø"/>
            </a:pPr>
            <a:r>
              <a:rPr lang="en-US" sz="2800" dirty="0" smtClean="0">
                <a:solidFill>
                  <a:srgbClr val="FFFF00"/>
                </a:solidFill>
                <a:latin typeface="Andalus" pitchFamily="18" charset="-78"/>
                <a:cs typeface="Andalus" pitchFamily="18" charset="-78"/>
              </a:rPr>
              <a:t>HICKHAM </a:t>
            </a:r>
            <a:r>
              <a:rPr lang="en-US" sz="2800" dirty="0" smtClean="0">
                <a:solidFill>
                  <a:schemeClr val="bg1"/>
                </a:solidFill>
                <a:latin typeface="Andalus" pitchFamily="18" charset="-78"/>
                <a:cs typeface="Andalus" pitchFamily="18" charset="-78"/>
              </a:rPr>
              <a:t>(1972) claims he was the first to use a reverse headgear. However this modality was made popular by </a:t>
            </a:r>
            <a:r>
              <a:rPr lang="en-US" sz="2800" dirty="0" smtClean="0">
                <a:solidFill>
                  <a:srgbClr val="FFFF00"/>
                </a:solidFill>
                <a:latin typeface="Andalus" pitchFamily="18" charset="-78"/>
                <a:cs typeface="Andalus" pitchFamily="18" charset="-78"/>
              </a:rPr>
              <a:t>DELAIRE</a:t>
            </a:r>
            <a:r>
              <a:rPr lang="en-US" sz="2800" dirty="0" smtClean="0">
                <a:solidFill>
                  <a:schemeClr val="bg1"/>
                </a:solidFill>
                <a:latin typeface="Andalus" pitchFamily="18" charset="-78"/>
                <a:cs typeface="Andalus" pitchFamily="18" charset="-78"/>
              </a:rPr>
              <a:t> around the same time. </a:t>
            </a:r>
          </a:p>
          <a:p>
            <a:pPr algn="just">
              <a:buFont typeface="Wingdings" pitchFamily="2" charset="2"/>
              <a:buChar char="Ø"/>
            </a:pPr>
            <a:endParaRPr lang="en-US" sz="2800" dirty="0" smtClean="0">
              <a:solidFill>
                <a:schemeClr val="bg1"/>
              </a:solidFill>
              <a:latin typeface="Andalus" pitchFamily="18" charset="-78"/>
              <a:cs typeface="Andalus" pitchFamily="18" charset="-78"/>
            </a:endParaRPr>
          </a:p>
          <a:p>
            <a:pPr algn="just">
              <a:buFont typeface="Wingdings" pitchFamily="2" charset="2"/>
              <a:buChar char="Ø"/>
            </a:pPr>
            <a:r>
              <a:rPr lang="en-US" sz="2800" dirty="0" smtClean="0">
                <a:solidFill>
                  <a:schemeClr val="bg1"/>
                </a:solidFill>
                <a:latin typeface="Andalus" pitchFamily="18" charset="-78"/>
                <a:cs typeface="Andalus" pitchFamily="18" charset="-78"/>
              </a:rPr>
              <a:t>A reverse pull headgear basically consists of a rigid framework, which takes anchorage from chin or forehead or both for anterior traction of maxilla using extra oral elastics that generate large amounts of force.</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lgn="just">
              <a:buNone/>
            </a:pPr>
            <a:r>
              <a:rPr lang="en-US" sz="2800" dirty="0" smtClean="0">
                <a:solidFill>
                  <a:schemeClr val="bg1"/>
                </a:solidFill>
                <a:latin typeface="Andalus" pitchFamily="18" charset="-78"/>
                <a:cs typeface="Andalus" pitchFamily="18" charset="-78"/>
              </a:rPr>
              <a:t>     </a:t>
            </a:r>
          </a:p>
          <a:p>
            <a:pPr algn="just">
              <a:buNone/>
            </a:pPr>
            <a:endParaRPr lang="en-US" sz="2800" dirty="0" smtClean="0">
              <a:solidFill>
                <a:schemeClr val="bg1"/>
              </a:solidFill>
              <a:latin typeface="Andalus" pitchFamily="18" charset="-78"/>
              <a:cs typeface="Andalus" pitchFamily="18" charset="-78"/>
            </a:endParaRPr>
          </a:p>
          <a:p>
            <a:pPr algn="just">
              <a:buFont typeface="Wingdings" pitchFamily="2" charset="2"/>
              <a:buChar char="q"/>
            </a:pPr>
            <a:r>
              <a:rPr lang="en-US" sz="2800" b="1" i="1" dirty="0" smtClean="0">
                <a:solidFill>
                  <a:srgbClr val="FF0000"/>
                </a:solidFill>
                <a:latin typeface="Andalus" pitchFamily="18" charset="-78"/>
                <a:cs typeface="Andalus" pitchFamily="18" charset="-78"/>
              </a:rPr>
              <a:t>Indications for face mask </a:t>
            </a:r>
          </a:p>
          <a:p>
            <a:pPr marL="514350" indent="-514350" algn="just">
              <a:buFont typeface="+mj-lt"/>
              <a:buAutoNum type="arabicPeriod"/>
            </a:pPr>
            <a:r>
              <a:rPr lang="en-US" sz="2800" dirty="0" smtClean="0">
                <a:solidFill>
                  <a:schemeClr val="bg1"/>
                </a:solidFill>
                <a:latin typeface="Andalus" pitchFamily="18" charset="-78"/>
                <a:cs typeface="Andalus" pitchFamily="18" charset="-78"/>
              </a:rPr>
              <a:t>Growing patients having a prognathic mandible and a retrusive maxilla ( class III malocclusion)</a:t>
            </a:r>
          </a:p>
          <a:p>
            <a:pPr marL="514350" indent="-514350" algn="just">
              <a:buFont typeface="+mj-lt"/>
              <a:buAutoNum type="arabicPeriod"/>
            </a:pPr>
            <a:r>
              <a:rPr lang="en-US" sz="2800" dirty="0" smtClean="0">
                <a:solidFill>
                  <a:schemeClr val="bg1"/>
                </a:solidFill>
                <a:latin typeface="Andalus" pitchFamily="18" charset="-78"/>
                <a:cs typeface="Andalus" pitchFamily="18" charset="-78"/>
              </a:rPr>
              <a:t>For selective rearrangement of the palatal shelves in cleft patients.</a:t>
            </a:r>
          </a:p>
          <a:p>
            <a:pPr marL="514350" indent="-514350" algn="just">
              <a:buFont typeface="+mj-lt"/>
              <a:buAutoNum type="arabicPeriod"/>
            </a:pPr>
            <a:r>
              <a:rPr lang="en-US" sz="2800" dirty="0" smtClean="0">
                <a:solidFill>
                  <a:schemeClr val="bg1"/>
                </a:solidFill>
                <a:latin typeface="Andalus" pitchFamily="18" charset="-78"/>
                <a:cs typeface="Andalus" pitchFamily="18" charset="-78"/>
              </a:rPr>
              <a:t>Correction of post-surgical relapse after </a:t>
            </a:r>
            <a:r>
              <a:rPr lang="en-US" sz="2800" dirty="0" err="1" smtClean="0">
                <a:solidFill>
                  <a:schemeClr val="bg1"/>
                </a:solidFill>
                <a:latin typeface="Andalus" pitchFamily="18" charset="-78"/>
                <a:cs typeface="Andalus" pitchFamily="18" charset="-78"/>
              </a:rPr>
              <a:t>osteotomies</a:t>
            </a:r>
            <a:r>
              <a:rPr lang="en-US" sz="2800" dirty="0" smtClean="0">
                <a:solidFill>
                  <a:schemeClr val="bg1"/>
                </a:solidFill>
                <a:latin typeface="Andalus" pitchFamily="18" charset="-78"/>
                <a:cs typeface="Andalus" pitchFamily="18" charset="-78"/>
              </a:rPr>
              <a:t>.</a:t>
            </a:r>
          </a:p>
          <a:p>
            <a:pPr marL="514350" indent="-514350" algn="just">
              <a:buFont typeface="+mj-lt"/>
              <a:buAutoNum type="arabicPeriod"/>
            </a:pPr>
            <a:r>
              <a:rPr lang="en-US" sz="2800" dirty="0" smtClean="0">
                <a:solidFill>
                  <a:schemeClr val="bg1"/>
                </a:solidFill>
                <a:latin typeface="Andalus" pitchFamily="18" charset="-78"/>
                <a:cs typeface="Andalus" pitchFamily="18" charset="-78"/>
              </a:rPr>
              <a:t>To treat certain accessory problems associated with nose morphology such as lateral deviations.</a:t>
            </a:r>
          </a:p>
          <a:p>
            <a:pPr marL="514350" indent="-514350" algn="just">
              <a:buFont typeface="+mj-lt"/>
              <a:buAutoNum type="arabicPeriod"/>
            </a:pPr>
            <a:endParaRPr lang="en-US" sz="2800" dirty="0" smtClean="0">
              <a:solidFill>
                <a:schemeClr val="bg1"/>
              </a:solidFill>
              <a:latin typeface="Andalus" pitchFamily="18" charset="-78"/>
              <a:cs typeface="Andalus" pitchFamily="18" charset="-78"/>
            </a:endParaRPr>
          </a:p>
          <a:p>
            <a:pPr algn="just">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70C0"/>
                </a:solidFill>
                <a:latin typeface="Andalus" pitchFamily="18" charset="-78"/>
                <a:cs typeface="Andalus" pitchFamily="18" charset="-78"/>
              </a:rPr>
              <a:t>ORTHODONTIC FORCE VS ORTHOPEDIC FORCE</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457200" y="1828800"/>
            <a:ext cx="8229600" cy="4724400"/>
          </a:xfrm>
        </p:spPr>
        <p:txBody>
          <a:bodyPr>
            <a:normAutofit/>
          </a:bodyPr>
          <a:lstStyle/>
          <a:p>
            <a:pPr>
              <a:buFont typeface="Wingdings" pitchFamily="2" charset="2"/>
              <a:buChar char="Ø"/>
            </a:pPr>
            <a:r>
              <a:rPr lang="en-US" dirty="0" smtClean="0">
                <a:solidFill>
                  <a:schemeClr val="bg1"/>
                </a:solidFill>
                <a:latin typeface="Andalus" pitchFamily="18" charset="-78"/>
                <a:cs typeface="Andalus" pitchFamily="18" charset="-78"/>
              </a:rPr>
              <a:t> </a:t>
            </a:r>
            <a:r>
              <a:rPr lang="en-US" sz="3000" dirty="0" smtClean="0">
                <a:solidFill>
                  <a:schemeClr val="bg1"/>
                </a:solidFill>
                <a:latin typeface="Andalus" pitchFamily="18" charset="-78"/>
                <a:cs typeface="Andalus" pitchFamily="18" charset="-78"/>
              </a:rPr>
              <a:t>There are 2 types of forces used in orthodontics-</a:t>
            </a:r>
          </a:p>
          <a:p>
            <a:pPr>
              <a:buNone/>
            </a:pPr>
            <a:endParaRPr lang="en-US" sz="3000" dirty="0" smtClean="0">
              <a:solidFill>
                <a:schemeClr val="bg1"/>
              </a:solidFill>
              <a:latin typeface="Andalus" pitchFamily="18" charset="-78"/>
              <a:cs typeface="Andalus" pitchFamily="18" charset="-78"/>
            </a:endParaRPr>
          </a:p>
          <a:p>
            <a:pPr>
              <a:buNone/>
            </a:pPr>
            <a:r>
              <a:rPr lang="en-US" sz="3000" dirty="0">
                <a:solidFill>
                  <a:schemeClr val="bg1"/>
                </a:solidFill>
                <a:latin typeface="Andalus" pitchFamily="18" charset="-78"/>
                <a:cs typeface="Andalus" pitchFamily="18" charset="-78"/>
              </a:rPr>
              <a:t> </a:t>
            </a:r>
            <a:r>
              <a:rPr lang="en-US" sz="3000" dirty="0" smtClean="0">
                <a:solidFill>
                  <a:schemeClr val="bg1"/>
                </a:solidFill>
                <a:latin typeface="Andalus" pitchFamily="18" charset="-78"/>
                <a:cs typeface="Andalus" pitchFamily="18" charset="-78"/>
              </a:rPr>
              <a:t>   1) </a:t>
            </a:r>
            <a:r>
              <a:rPr lang="en-US" sz="3000" dirty="0" smtClean="0">
                <a:solidFill>
                  <a:srgbClr val="FFFF00"/>
                </a:solidFill>
                <a:latin typeface="Andalus" pitchFamily="18" charset="-78"/>
                <a:cs typeface="Andalus" pitchFamily="18" charset="-78"/>
              </a:rPr>
              <a:t>orthodontic force </a:t>
            </a:r>
            <a:endParaRPr lang="en-US" sz="3000" dirty="0" smtClean="0">
              <a:solidFill>
                <a:schemeClr val="bg1"/>
              </a:solidFill>
              <a:latin typeface="Andalus" pitchFamily="18" charset="-78"/>
              <a:cs typeface="Andalus" pitchFamily="18" charset="-78"/>
            </a:endParaRPr>
          </a:p>
          <a:p>
            <a:pPr>
              <a:buNone/>
            </a:pPr>
            <a:endParaRPr lang="en-US" sz="3000" dirty="0" smtClean="0">
              <a:solidFill>
                <a:schemeClr val="bg1"/>
              </a:solidFill>
              <a:latin typeface="Andalus" pitchFamily="18" charset="-78"/>
              <a:cs typeface="Andalus" pitchFamily="18" charset="-78"/>
            </a:endParaRPr>
          </a:p>
          <a:p>
            <a:pPr>
              <a:buNone/>
            </a:pPr>
            <a:r>
              <a:rPr lang="en-US" sz="3000" dirty="0">
                <a:solidFill>
                  <a:schemeClr val="bg1"/>
                </a:solidFill>
                <a:latin typeface="Andalus" pitchFamily="18" charset="-78"/>
                <a:cs typeface="Andalus" pitchFamily="18" charset="-78"/>
              </a:rPr>
              <a:t> </a:t>
            </a:r>
            <a:r>
              <a:rPr lang="en-US" sz="3000" dirty="0" smtClean="0">
                <a:solidFill>
                  <a:schemeClr val="bg1"/>
                </a:solidFill>
                <a:latin typeface="Andalus" pitchFamily="18" charset="-78"/>
                <a:cs typeface="Andalus" pitchFamily="18" charset="-78"/>
              </a:rPr>
              <a:t>   2) </a:t>
            </a:r>
            <a:r>
              <a:rPr lang="en-US" sz="3000" dirty="0" smtClean="0">
                <a:solidFill>
                  <a:srgbClr val="FFFF00"/>
                </a:solidFill>
                <a:latin typeface="Andalus" pitchFamily="18" charset="-78"/>
                <a:cs typeface="Andalus" pitchFamily="18" charset="-78"/>
              </a:rPr>
              <a:t>orthopedic force - bring about change in position of jaws.</a:t>
            </a:r>
            <a:endParaRPr lang="en-US" sz="3000" dirty="0" smtClean="0">
              <a:solidFill>
                <a:schemeClr val="bg1"/>
              </a:solidFill>
              <a:latin typeface="Andalus" pitchFamily="18" charset="-78"/>
              <a:cs typeface="Andalus" pitchFamily="18" charset="-78"/>
            </a:endParaRPr>
          </a:p>
          <a:p>
            <a:pPr>
              <a:buNone/>
            </a:pPr>
            <a:endParaRPr lang="en-US" sz="3000" dirty="0" smtClean="0">
              <a:solidFill>
                <a:schemeClr val="bg1"/>
              </a:solidFill>
              <a:latin typeface="Andalus" pitchFamily="18" charset="-78"/>
              <a:cs typeface="Andalus" pitchFamily="18" charset="-78"/>
            </a:endParaRPr>
          </a:p>
          <a:p>
            <a:pPr>
              <a:buNone/>
            </a:pPr>
            <a:endParaRPr lang="en-US"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324600"/>
          </a:xfrm>
        </p:spPr>
        <p:txBody>
          <a:bodyPr>
            <a:normAutofit/>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Biomechanical considerations</a:t>
            </a:r>
          </a:p>
          <a:p>
            <a:pPr>
              <a:buNone/>
            </a:pPr>
            <a:endParaRPr lang="en-US" sz="2800" dirty="0" smtClean="0">
              <a:solidFill>
                <a:schemeClr val="bg1"/>
              </a:solidFill>
              <a:latin typeface="Andalus" pitchFamily="18" charset="-78"/>
              <a:cs typeface="Andalus" pitchFamily="18" charset="-78"/>
            </a:endParaRPr>
          </a:p>
          <a:p>
            <a:pPr marL="514350" indent="-514350">
              <a:buAutoNum type="arabicPeriod"/>
            </a:pPr>
            <a:r>
              <a:rPr lang="en-US" sz="2800" b="1" i="1" dirty="0" smtClean="0">
                <a:solidFill>
                  <a:srgbClr val="92D050"/>
                </a:solidFill>
                <a:latin typeface="Andalus" pitchFamily="18" charset="-78"/>
                <a:cs typeface="Andalus" pitchFamily="18" charset="-78"/>
              </a:rPr>
              <a:t>Amount of force-</a:t>
            </a:r>
            <a:r>
              <a:rPr lang="en-US" sz="2800" b="1" i="1" dirty="0" smtClean="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the amount of force required to bring about skeletal changes is about 250-400 gms per side.</a:t>
            </a:r>
          </a:p>
          <a:p>
            <a:pPr marL="514350" indent="-514350">
              <a:buAutoNum type="arabicPeriod"/>
            </a:pPr>
            <a:endParaRPr lang="en-US" sz="2800" b="1" i="1" dirty="0" smtClean="0">
              <a:solidFill>
                <a:schemeClr val="bg1"/>
              </a:solidFill>
              <a:latin typeface="Andalus" pitchFamily="18" charset="-78"/>
              <a:cs typeface="Andalus" pitchFamily="18" charset="-78"/>
            </a:endParaRPr>
          </a:p>
          <a:p>
            <a:pPr marL="514350" indent="-514350">
              <a:buAutoNum type="arabicPeriod"/>
            </a:pPr>
            <a:endParaRPr lang="en-US" sz="2800" dirty="0" smtClean="0">
              <a:solidFill>
                <a:schemeClr val="bg1"/>
              </a:solidFill>
              <a:latin typeface="Andalus" pitchFamily="18" charset="-78"/>
              <a:cs typeface="Andalus" pitchFamily="18" charset="-78"/>
            </a:endParaRPr>
          </a:p>
          <a:p>
            <a:pPr marL="514350" indent="-514350">
              <a:buNone/>
            </a:pPr>
            <a:endParaRPr lang="en-US" sz="2800" dirty="0" smtClean="0">
              <a:solidFill>
                <a:schemeClr val="bg1"/>
              </a:solidFill>
            </a:endParaRPr>
          </a:p>
          <a:p>
            <a:pPr marL="514350" indent="-514350">
              <a:buNone/>
            </a:pPr>
            <a:endParaRPr lang="en-US" sz="2800" b="1" i="1" dirty="0" smtClean="0">
              <a:solidFill>
                <a:srgbClr val="92D050"/>
              </a:solidFill>
            </a:endParaRPr>
          </a:p>
          <a:p>
            <a:pPr marL="514350" indent="-514350">
              <a:buNone/>
            </a:pPr>
            <a:endParaRPr lang="en-US" sz="2800" b="1" i="1" dirty="0" smtClean="0">
              <a:solidFill>
                <a:srgbClr val="92D050"/>
              </a:solidFill>
            </a:endParaRPr>
          </a:p>
        </p:txBody>
      </p:sp>
      <p:pic>
        <p:nvPicPr>
          <p:cNvPr id="4" name="Picture 3" descr="20140317_163435.jpg"/>
          <p:cNvPicPr>
            <a:picLocks noChangeAspect="1"/>
          </p:cNvPicPr>
          <p:nvPr/>
        </p:nvPicPr>
        <p:blipFill>
          <a:blip r:embed="rId2" cstate="print"/>
          <a:srcRect l="18191"/>
          <a:stretch>
            <a:fillRect/>
          </a:stretch>
        </p:blipFill>
        <p:spPr>
          <a:xfrm rot="5400000">
            <a:off x="5405307" y="2976423"/>
            <a:ext cx="3834112" cy="3357586"/>
          </a:xfrm>
          <a:prstGeom prst="rect">
            <a:avLst/>
          </a:prstGeom>
        </p:spPr>
      </p:pic>
      <p:sp>
        <p:nvSpPr>
          <p:cNvPr id="5" name="Rectangle 4"/>
          <p:cNvSpPr/>
          <p:nvPr/>
        </p:nvSpPr>
        <p:spPr>
          <a:xfrm>
            <a:off x="357158" y="3000372"/>
            <a:ext cx="5286412" cy="3539430"/>
          </a:xfrm>
          <a:prstGeom prst="rect">
            <a:avLst/>
          </a:prstGeom>
        </p:spPr>
        <p:txBody>
          <a:bodyPr wrap="square">
            <a:spAutoFit/>
          </a:bodyPr>
          <a:lstStyle/>
          <a:p>
            <a:pPr marL="514350" indent="-514350"/>
            <a:r>
              <a:rPr lang="en-US" sz="2800" b="1" i="1" dirty="0" smtClean="0">
                <a:solidFill>
                  <a:srgbClr val="92D050"/>
                </a:solidFill>
                <a:latin typeface="Andalus" pitchFamily="18" charset="-78"/>
                <a:cs typeface="Andalus" pitchFamily="18" charset="-78"/>
              </a:rPr>
              <a:t>2.   Direction of force- </a:t>
            </a:r>
            <a:r>
              <a:rPr lang="en-US" sz="2800" dirty="0" smtClean="0">
                <a:solidFill>
                  <a:schemeClr val="bg1"/>
                </a:solidFill>
                <a:latin typeface="Andalus" pitchFamily="18" charset="-78"/>
                <a:cs typeface="Andalus" pitchFamily="18" charset="-78"/>
              </a:rPr>
              <a:t>15 – 20 degree downward pull to the </a:t>
            </a:r>
            <a:r>
              <a:rPr lang="en-US" sz="2800" dirty="0" err="1" smtClean="0">
                <a:solidFill>
                  <a:schemeClr val="bg1"/>
                </a:solidFill>
                <a:latin typeface="Andalus" pitchFamily="18" charset="-78"/>
                <a:cs typeface="Andalus" pitchFamily="18" charset="-78"/>
              </a:rPr>
              <a:t>occlusal</a:t>
            </a:r>
            <a:r>
              <a:rPr lang="en-US" sz="2800" dirty="0" smtClean="0">
                <a:solidFill>
                  <a:schemeClr val="bg1"/>
                </a:solidFill>
                <a:latin typeface="Andalus" pitchFamily="18" charset="-78"/>
                <a:cs typeface="Andalus" pitchFamily="18" charset="-78"/>
              </a:rPr>
              <a:t> plane to produce a pure forward </a:t>
            </a:r>
            <a:r>
              <a:rPr lang="en-US" sz="2800" dirty="0" err="1" smtClean="0">
                <a:solidFill>
                  <a:schemeClr val="bg1"/>
                </a:solidFill>
                <a:latin typeface="Andalus" pitchFamily="18" charset="-78"/>
                <a:cs typeface="Andalus" pitchFamily="18" charset="-78"/>
              </a:rPr>
              <a:t>translatory</a:t>
            </a:r>
            <a:r>
              <a:rPr lang="en-US" sz="2800" dirty="0" smtClean="0">
                <a:solidFill>
                  <a:schemeClr val="bg1"/>
                </a:solidFill>
                <a:latin typeface="Andalus" pitchFamily="18" charset="-78"/>
                <a:cs typeface="Andalus" pitchFamily="18" charset="-78"/>
              </a:rPr>
              <a:t> motion of the maxilla. If the line of force is parallel to the </a:t>
            </a:r>
            <a:r>
              <a:rPr lang="en-US" sz="2800" dirty="0" err="1" smtClean="0">
                <a:solidFill>
                  <a:schemeClr val="bg1"/>
                </a:solidFill>
                <a:latin typeface="Andalus" pitchFamily="18" charset="-78"/>
                <a:cs typeface="Andalus" pitchFamily="18" charset="-78"/>
              </a:rPr>
              <a:t>occlusal</a:t>
            </a:r>
            <a:r>
              <a:rPr lang="en-US" sz="2800" dirty="0" smtClean="0">
                <a:solidFill>
                  <a:schemeClr val="bg1"/>
                </a:solidFill>
                <a:latin typeface="Andalus" pitchFamily="18" charset="-78"/>
                <a:cs typeface="Andalus" pitchFamily="18" charset="-78"/>
              </a:rPr>
              <a:t> plane, a forward translation as well as an upward rotation takes place.</a:t>
            </a:r>
          </a:p>
        </p:txBody>
      </p:sp>
      <p:sp>
        <p:nvSpPr>
          <p:cNvPr id="6" name="Oval 5"/>
          <p:cNvSpPr/>
          <p:nvPr/>
        </p:nvSpPr>
        <p:spPr>
          <a:xfrm>
            <a:off x="6000760" y="5000636"/>
            <a:ext cx="2643206" cy="1643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6248400"/>
          </a:xfrm>
        </p:spPr>
        <p:txBody>
          <a:bodyPr>
            <a:normAutofit/>
          </a:bodyPr>
          <a:lstStyle/>
          <a:p>
            <a:pPr marL="514350" indent="-514350">
              <a:buAutoNum type="arabicPeriod" startAt="3"/>
            </a:pPr>
            <a:r>
              <a:rPr lang="en-US" sz="2800" b="1" i="1" dirty="0" smtClean="0">
                <a:solidFill>
                  <a:srgbClr val="92D050"/>
                </a:solidFill>
                <a:latin typeface="Andalus" pitchFamily="18" charset="-78"/>
                <a:cs typeface="Andalus" pitchFamily="18" charset="-78"/>
              </a:rPr>
              <a:t>Duration of force- </a:t>
            </a:r>
            <a:r>
              <a:rPr lang="en-US" sz="2800" b="1" i="1" dirty="0" smtClean="0">
                <a:solidFill>
                  <a:schemeClr val="bg1"/>
                </a:solidFill>
                <a:latin typeface="Andalus" pitchFamily="18" charset="-78"/>
                <a:cs typeface="Andalus" pitchFamily="18" charset="-78"/>
              </a:rPr>
              <a:t>ranges between 3 – 16 months (8-12 months).</a:t>
            </a:r>
          </a:p>
          <a:p>
            <a:pPr marL="514350" indent="-514350">
              <a:buAutoNum type="arabicPeriod" startAt="3"/>
            </a:pPr>
            <a:r>
              <a:rPr lang="en-US" sz="2800" b="1" i="1" dirty="0" smtClean="0">
                <a:solidFill>
                  <a:srgbClr val="92D050"/>
                </a:solidFill>
                <a:latin typeface="Andalus" pitchFamily="18" charset="-78"/>
                <a:cs typeface="Andalus" pitchFamily="18" charset="-78"/>
              </a:rPr>
              <a:t>Frequency of use- </a:t>
            </a:r>
            <a:r>
              <a:rPr lang="en-US" sz="2800" dirty="0" smtClean="0">
                <a:solidFill>
                  <a:schemeClr val="bg1"/>
                </a:solidFill>
                <a:latin typeface="Andalus" pitchFamily="18" charset="-78"/>
                <a:cs typeface="Andalus" pitchFamily="18" charset="-78"/>
              </a:rPr>
              <a:t>12 to 14 hours of wear a day.</a:t>
            </a:r>
          </a:p>
          <a:p>
            <a:pPr marL="514350" indent="-514350">
              <a:buAutoNum type="arabicPeriod" startAt="3"/>
            </a:pPr>
            <a:r>
              <a:rPr lang="en-US" sz="2800" dirty="0" smtClean="0">
                <a:solidFill>
                  <a:schemeClr val="bg1"/>
                </a:solidFill>
                <a:latin typeface="Andalus" pitchFamily="18" charset="-78"/>
                <a:cs typeface="Andalus" pitchFamily="18" charset="-78"/>
              </a:rPr>
              <a:t>Age of patient: </a:t>
            </a:r>
          </a:p>
          <a:p>
            <a:pPr marL="514350" indent="-514350">
              <a:buAutoNum type="arabicPeriod" startAt="3"/>
            </a:pPr>
            <a:endParaRPr lang="en-US" sz="2800" b="1" i="1" dirty="0" smtClean="0">
              <a:solidFill>
                <a:schemeClr val="bg1"/>
              </a:solidFill>
              <a:latin typeface="Andalus" pitchFamily="18" charset="-78"/>
              <a:cs typeface="Andalus" pitchFamily="18" charset="-78"/>
            </a:endParaRPr>
          </a:p>
          <a:p>
            <a:pPr marL="514350" indent="-514350">
              <a:buFont typeface="Wingdings" pitchFamily="2" charset="2"/>
              <a:buChar char="q"/>
            </a:pPr>
            <a:r>
              <a:rPr lang="en-US" sz="2800" b="1" i="1" dirty="0" smtClean="0">
                <a:solidFill>
                  <a:srgbClr val="FF0000"/>
                </a:solidFill>
                <a:latin typeface="Andalus" pitchFamily="18" charset="-78"/>
                <a:cs typeface="Andalus" pitchFamily="18" charset="-78"/>
              </a:rPr>
              <a:t>Parts of reverse pull headgear</a:t>
            </a:r>
          </a:p>
          <a:p>
            <a:pPr marL="514350" indent="-514350">
              <a:buFont typeface="Wingdings" pitchFamily="2" charset="2"/>
              <a:buChar char="q"/>
            </a:pPr>
            <a:endParaRPr lang="en-US" sz="2800" b="1" i="1" dirty="0" smtClean="0">
              <a:solidFill>
                <a:srgbClr val="FF0000"/>
              </a:solidFill>
              <a:latin typeface="Andalus" pitchFamily="18" charset="-78"/>
              <a:cs typeface="Andalus" pitchFamily="18" charset="-78"/>
            </a:endParaRPr>
          </a:p>
          <a:p>
            <a:pPr marL="514350" indent="-514350">
              <a:buNone/>
            </a:pPr>
            <a:r>
              <a:rPr lang="en-US" sz="2800" b="1" i="1" dirty="0" smtClean="0">
                <a:solidFill>
                  <a:srgbClr val="92D050"/>
                </a:solidFill>
                <a:latin typeface="Andalus" pitchFamily="18" charset="-78"/>
                <a:cs typeface="Andalus" pitchFamily="18" charset="-78"/>
              </a:rPr>
              <a:t>1. Chin cup </a:t>
            </a:r>
            <a:r>
              <a:rPr lang="en-US" sz="2800" dirty="0" smtClean="0">
                <a:solidFill>
                  <a:schemeClr val="bg1"/>
                </a:solidFill>
                <a:latin typeface="Andalus" pitchFamily="18" charset="-78"/>
                <a:cs typeface="Andalus" pitchFamily="18" charset="-78"/>
              </a:rPr>
              <a:t>: is used to take anchorage from the chin area. It can be ready made or can be fabricated from an impression of patients genial region. It is connected to the rest of the face mask assembly by means of metal rods. </a:t>
            </a:r>
          </a:p>
          <a:p>
            <a:pPr marL="514350" indent="-514350">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228600"/>
            <a:ext cx="6400816" cy="6324600"/>
          </a:xfrm>
        </p:spPr>
        <p:txBody>
          <a:bodyPr>
            <a:normAutofit lnSpcReduction="10000"/>
          </a:bodyPr>
          <a:lstStyle/>
          <a:p>
            <a:pPr>
              <a:buNone/>
            </a:pPr>
            <a:endParaRPr lang="en-US" sz="2800" dirty="0" smtClean="0">
              <a:solidFill>
                <a:schemeClr val="bg1"/>
              </a:solidFill>
              <a:latin typeface="Andalus" pitchFamily="18" charset="-78"/>
              <a:cs typeface="Andalus" pitchFamily="18" charset="-78"/>
            </a:endParaRPr>
          </a:p>
          <a:p>
            <a:pPr marL="514350" indent="-514350">
              <a:buAutoNum type="arabicPeriod" startAt="2"/>
            </a:pPr>
            <a:r>
              <a:rPr lang="en-US" sz="2800" b="1" i="1" dirty="0" smtClean="0">
                <a:solidFill>
                  <a:srgbClr val="92D050"/>
                </a:solidFill>
                <a:latin typeface="Andalus" pitchFamily="18" charset="-78"/>
                <a:cs typeface="Andalus" pitchFamily="18" charset="-78"/>
              </a:rPr>
              <a:t>Forehead cap </a:t>
            </a:r>
            <a:r>
              <a:rPr lang="en-US" sz="2800" dirty="0" smtClean="0">
                <a:solidFill>
                  <a:schemeClr val="bg1"/>
                </a:solidFill>
                <a:latin typeface="Andalus" pitchFamily="18" charset="-78"/>
                <a:cs typeface="Andalus" pitchFamily="18" charset="-78"/>
              </a:rPr>
              <a:t>: use to derive anchorage from the forehead.</a:t>
            </a:r>
          </a:p>
          <a:p>
            <a:pPr marL="514350" indent="-514350">
              <a:buAutoNum type="arabicPeriod" startAt="2"/>
            </a:pPr>
            <a:endParaRPr lang="en-US" sz="2800" dirty="0" smtClean="0">
              <a:solidFill>
                <a:schemeClr val="bg1"/>
              </a:solidFill>
              <a:latin typeface="Andalus" pitchFamily="18" charset="-78"/>
              <a:cs typeface="Andalus" pitchFamily="18" charset="-78"/>
            </a:endParaRPr>
          </a:p>
          <a:p>
            <a:pPr marL="514350" indent="-514350">
              <a:buAutoNum type="arabicPeriod" startAt="2"/>
            </a:pPr>
            <a:r>
              <a:rPr lang="en-US" sz="2800" b="1" i="1" dirty="0" smtClean="0">
                <a:solidFill>
                  <a:srgbClr val="92D050"/>
                </a:solidFill>
                <a:latin typeface="Andalus" pitchFamily="18" charset="-78"/>
                <a:cs typeface="Andalus" pitchFamily="18" charset="-78"/>
              </a:rPr>
              <a:t>Elastics</a:t>
            </a:r>
            <a:r>
              <a:rPr lang="en-US" sz="2800" dirty="0" smtClean="0">
                <a:solidFill>
                  <a:schemeClr val="bg1"/>
                </a:solidFill>
                <a:latin typeface="Andalus" pitchFamily="18" charset="-78"/>
                <a:cs typeface="Andalus" pitchFamily="18" charset="-78"/>
              </a:rPr>
              <a:t> : used to apply a forward traction on the upper arch. Vertical posts of the chin cup are used to attach the elastics onto the molar tubes or hook soldered on the arch wire. It is purely for tooth movement.</a:t>
            </a:r>
          </a:p>
          <a:p>
            <a:pPr marL="514350" indent="-514350">
              <a:buAutoNum type="arabicPeriod" startAt="2"/>
            </a:pPr>
            <a:endParaRPr lang="en-US" sz="2800" dirty="0" smtClean="0">
              <a:solidFill>
                <a:schemeClr val="bg1"/>
              </a:solidFill>
              <a:latin typeface="Andalus" pitchFamily="18" charset="-78"/>
              <a:cs typeface="Andalus" pitchFamily="18" charset="-78"/>
            </a:endParaRPr>
          </a:p>
          <a:p>
            <a:pPr marL="514350" indent="-514350">
              <a:buAutoNum type="arabicPeriod" startAt="2"/>
            </a:pPr>
            <a:r>
              <a:rPr lang="en-US" sz="2800" b="1" i="1" dirty="0" smtClean="0">
                <a:solidFill>
                  <a:srgbClr val="92D050"/>
                </a:solidFill>
                <a:latin typeface="Andalus" pitchFamily="18" charset="-78"/>
                <a:cs typeface="Andalus" pitchFamily="18" charset="-78"/>
              </a:rPr>
              <a:t>Intraoral appliance </a:t>
            </a:r>
            <a:r>
              <a:rPr lang="en-US" sz="2800" dirty="0" smtClean="0">
                <a:solidFill>
                  <a:schemeClr val="bg1"/>
                </a:solidFill>
                <a:latin typeface="Andalus" pitchFamily="18" charset="-78"/>
                <a:cs typeface="Andalus" pitchFamily="18" charset="-78"/>
              </a:rPr>
              <a:t>: traction hooks are placed either in the molar or premolar region.</a:t>
            </a:r>
            <a:endParaRPr lang="en-US" sz="2800" b="1" i="1" dirty="0" smtClean="0">
              <a:solidFill>
                <a:srgbClr val="92D050"/>
              </a:solidFill>
              <a:latin typeface="Andalus" pitchFamily="18" charset="-78"/>
              <a:cs typeface="Andalus" pitchFamily="18" charset="-78"/>
            </a:endParaRPr>
          </a:p>
          <a:p>
            <a:pPr marL="514350" indent="-514350">
              <a:buAutoNum type="arabicPeriod" startAt="2"/>
            </a:pPr>
            <a:endParaRPr lang="en-US" sz="2800" dirty="0" smtClean="0">
              <a:solidFill>
                <a:schemeClr val="bg1"/>
              </a:solidFill>
            </a:endParaRPr>
          </a:p>
          <a:p>
            <a:pPr>
              <a:buNone/>
            </a:pPr>
            <a:endParaRPr lang="en-US" sz="2800" dirty="0" smtClean="0">
              <a:solidFill>
                <a:schemeClr val="bg1"/>
              </a:solidFill>
            </a:endParaRPr>
          </a:p>
          <a:p>
            <a:pPr>
              <a:buNone/>
            </a:pPr>
            <a:endParaRPr lang="en-US" sz="2800" dirty="0">
              <a:solidFill>
                <a:schemeClr val="bg1"/>
              </a:solidFill>
            </a:endParaRPr>
          </a:p>
        </p:txBody>
      </p:sp>
      <p:pic>
        <p:nvPicPr>
          <p:cNvPr id="4" name="Picture 3" descr="20140317_182548-1.jpg"/>
          <p:cNvPicPr>
            <a:picLocks noChangeAspect="1"/>
          </p:cNvPicPr>
          <p:nvPr/>
        </p:nvPicPr>
        <p:blipFill>
          <a:blip r:embed="rId2" cstate="print"/>
          <a:stretch>
            <a:fillRect/>
          </a:stretch>
        </p:blipFill>
        <p:spPr>
          <a:xfrm>
            <a:off x="6357950" y="500042"/>
            <a:ext cx="2714644" cy="2714644"/>
          </a:xfrm>
          <a:prstGeom prst="rect">
            <a:avLst/>
          </a:prstGeom>
        </p:spPr>
      </p:pic>
      <p:pic>
        <p:nvPicPr>
          <p:cNvPr id="5" name="Picture 4" descr="20140317_163435.jpg"/>
          <p:cNvPicPr>
            <a:picLocks noChangeAspect="1"/>
          </p:cNvPicPr>
          <p:nvPr/>
        </p:nvPicPr>
        <p:blipFill>
          <a:blip r:embed="rId3" cstate="print"/>
          <a:srcRect l="18191"/>
          <a:stretch>
            <a:fillRect/>
          </a:stretch>
        </p:blipFill>
        <p:spPr>
          <a:xfrm rot="5400000">
            <a:off x="6055837" y="3767034"/>
            <a:ext cx="3140476" cy="275015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a:buNone/>
            </a:pPr>
            <a:r>
              <a:rPr lang="en-US" sz="2800" b="1" i="1" dirty="0" smtClean="0">
                <a:solidFill>
                  <a:srgbClr val="92D050"/>
                </a:solidFill>
              </a:rPr>
              <a:t> 5</a:t>
            </a:r>
            <a:r>
              <a:rPr lang="en-US" sz="2800" b="1" i="1" dirty="0" smtClean="0">
                <a:solidFill>
                  <a:srgbClr val="92D050"/>
                </a:solidFill>
                <a:latin typeface="Andalus" pitchFamily="18" charset="-78"/>
                <a:cs typeface="Andalus" pitchFamily="18" charset="-78"/>
              </a:rPr>
              <a:t>.   Metal frame </a:t>
            </a:r>
            <a:r>
              <a:rPr lang="en-US" sz="2800" dirty="0" smtClean="0">
                <a:solidFill>
                  <a:schemeClr val="bg1"/>
                </a:solidFill>
                <a:latin typeface="Andalus" pitchFamily="18" charset="-78"/>
                <a:cs typeface="Andalus" pitchFamily="18" charset="-78"/>
              </a:rPr>
              <a:t>: It connects the various components such as the chin cup and forehead cap. It also has provision to receive elastics from intraoral appliance.</a:t>
            </a:r>
          </a:p>
          <a:p>
            <a:pPr>
              <a:buNone/>
            </a:pPr>
            <a:endParaRPr lang="en-US" sz="2800" dirty="0" smtClean="0">
              <a:solidFill>
                <a:schemeClr val="bg1"/>
              </a:solidFill>
              <a:latin typeface="Andalus" pitchFamily="18" charset="-78"/>
              <a:cs typeface="Andalus" pitchFamily="18" charset="-78"/>
            </a:endParaRPr>
          </a:p>
          <a:p>
            <a:pPr>
              <a:buFont typeface="Wingdings" pitchFamily="2" charset="2"/>
              <a:buChar char="q"/>
            </a:pPr>
            <a:r>
              <a:rPr lang="en-US" sz="2800" b="1" i="1" dirty="0" smtClean="0">
                <a:solidFill>
                  <a:srgbClr val="FF0000"/>
                </a:solidFill>
                <a:latin typeface="Andalus" pitchFamily="18" charset="-78"/>
                <a:cs typeface="Andalus" pitchFamily="18" charset="-78"/>
              </a:rPr>
              <a:t>Types of reverse pull headgear</a:t>
            </a:r>
          </a:p>
          <a:p>
            <a:pPr>
              <a:buNone/>
            </a:pPr>
            <a:endParaRPr lang="en-US" sz="2800" b="1" i="1" dirty="0" smtClean="0">
              <a:solidFill>
                <a:srgbClr val="FF0000"/>
              </a:solidFill>
              <a:latin typeface="Andalus" pitchFamily="18" charset="-78"/>
              <a:cs typeface="Andalus" pitchFamily="18" charset="-78"/>
            </a:endParaRPr>
          </a:p>
          <a:p>
            <a:pPr marL="514350" indent="-514350">
              <a:buAutoNum type="arabicPeriod"/>
            </a:pPr>
            <a:r>
              <a:rPr lang="en-US" sz="2800" dirty="0" smtClean="0">
                <a:solidFill>
                  <a:srgbClr val="FFFF00"/>
                </a:solidFill>
                <a:latin typeface="Andalus" pitchFamily="18" charset="-78"/>
                <a:cs typeface="Andalus" pitchFamily="18" charset="-78"/>
              </a:rPr>
              <a:t>Protraction headgear by Hickham </a:t>
            </a:r>
            <a:r>
              <a:rPr lang="en-US" sz="2800" dirty="0" smtClean="0">
                <a:solidFill>
                  <a:schemeClr val="bg1"/>
                </a:solidFill>
                <a:latin typeface="Andalus" pitchFamily="18" charset="-78"/>
                <a:cs typeface="Andalus" pitchFamily="18" charset="-78"/>
              </a:rPr>
              <a:t>: </a:t>
            </a: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Uses the chin and top of the head for anchorage.</a:t>
            </a: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Consists of 2 short arms in front of the mouth to engage maxillary protraction elastics.</a:t>
            </a: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2 long arms run parallel to the lower border of the mandible &amp; go vertically up from the angle of the </a:t>
            </a:r>
          </a:p>
          <a:p>
            <a:pPr>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419600"/>
          </a:xfrm>
        </p:spPr>
        <p:txBody>
          <a:bodyPr>
            <a:normAutofit/>
          </a:bodyPr>
          <a:lstStyle/>
          <a:p>
            <a:pPr>
              <a:buNone/>
            </a:pPr>
            <a:r>
              <a:rPr lang="en-US" sz="2800" dirty="0" smtClean="0">
                <a:solidFill>
                  <a:schemeClr val="bg1"/>
                </a:solidFill>
                <a:latin typeface="Andalus" pitchFamily="18" charset="-78"/>
                <a:cs typeface="Andalus" pitchFamily="18" charset="-78"/>
              </a:rPr>
              <a:t>      mandible and end behind the ears.</a:t>
            </a:r>
          </a:p>
          <a:p>
            <a:pPr>
              <a:buFont typeface="Wingdings" pitchFamily="2" charset="2"/>
              <a:buChar char="ü"/>
            </a:pPr>
            <a:r>
              <a:rPr lang="en-US" sz="2800" dirty="0" smtClean="0">
                <a:solidFill>
                  <a:schemeClr val="bg1"/>
                </a:solidFill>
                <a:latin typeface="Andalus" pitchFamily="18" charset="-78"/>
                <a:cs typeface="Andalus" pitchFamily="18" charset="-78"/>
              </a:rPr>
              <a:t>An elastic strap is attached to the end of the long arms to encircle the head.</a:t>
            </a:r>
          </a:p>
          <a:p>
            <a:pPr>
              <a:buFont typeface="Wingdings" pitchFamily="2" charset="2"/>
              <a:buChar char="ü"/>
            </a:pPr>
            <a:r>
              <a:rPr lang="en-US" sz="2800" dirty="0" smtClean="0">
                <a:solidFill>
                  <a:schemeClr val="bg1"/>
                </a:solidFill>
                <a:latin typeface="Andalus" pitchFamily="18" charset="-78"/>
                <a:cs typeface="Andalus" pitchFamily="18" charset="-78"/>
              </a:rPr>
              <a:t>Advantages – </a:t>
            </a:r>
          </a:p>
          <a:p>
            <a:pPr>
              <a:buNone/>
            </a:pPr>
            <a:r>
              <a:rPr lang="en-US" sz="2800" dirty="0" smtClean="0">
                <a:solidFill>
                  <a:schemeClr val="bg1"/>
                </a:solidFill>
                <a:latin typeface="Andalus" pitchFamily="18" charset="-78"/>
                <a:cs typeface="Andalus" pitchFamily="18" charset="-78"/>
              </a:rPr>
              <a:t>     1) better aesthetics</a:t>
            </a:r>
          </a:p>
          <a:p>
            <a:pPr>
              <a:buNone/>
            </a:pPr>
            <a:r>
              <a:rPr lang="en-US" sz="2800" dirty="0" smtClean="0">
                <a:solidFill>
                  <a:schemeClr val="bg1"/>
                </a:solidFill>
                <a:latin typeface="Andalus" pitchFamily="18" charset="-78"/>
                <a:cs typeface="Andalus" pitchFamily="18" charset="-78"/>
              </a:rPr>
              <a:t>     2) comfort</a:t>
            </a:r>
          </a:p>
          <a:p>
            <a:pPr>
              <a:buNone/>
            </a:pPr>
            <a:endParaRPr lang="en-US" sz="2800" dirty="0" smtClean="0">
              <a:solidFill>
                <a:schemeClr val="bg1"/>
              </a:solidFill>
              <a:latin typeface="Andalus" pitchFamily="18" charset="-78"/>
              <a:cs typeface="Andalus" pitchFamily="18" charset="-78"/>
            </a:endParaRPr>
          </a:p>
          <a:p>
            <a:pPr marL="514350" indent="-514350">
              <a:buNone/>
            </a:pP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5757874" cy="6324600"/>
          </a:xfrm>
        </p:spPr>
        <p:txBody>
          <a:bodyPr>
            <a:normAutofit/>
          </a:bodyPr>
          <a:lstStyle/>
          <a:p>
            <a:pPr marL="514350" indent="-514350">
              <a:buAutoNum type="arabicPeriod" startAt="2"/>
            </a:pPr>
            <a:r>
              <a:rPr lang="en-US" sz="2800" dirty="0" smtClean="0">
                <a:solidFill>
                  <a:srgbClr val="FFFF00"/>
                </a:solidFill>
                <a:latin typeface="Andalus" pitchFamily="18" charset="-78"/>
                <a:cs typeface="Andalus" pitchFamily="18" charset="-78"/>
              </a:rPr>
              <a:t>Face mask of </a:t>
            </a:r>
            <a:r>
              <a:rPr lang="en-US" sz="2800" dirty="0" err="1" smtClean="0">
                <a:solidFill>
                  <a:srgbClr val="FFFF00"/>
                </a:solidFill>
                <a:latin typeface="Andalus" pitchFamily="18" charset="-78"/>
                <a:cs typeface="Andalus" pitchFamily="18" charset="-78"/>
              </a:rPr>
              <a:t>Delaire</a:t>
            </a:r>
            <a:r>
              <a:rPr lang="en-US" sz="2800" dirty="0" smtClean="0">
                <a:solidFill>
                  <a:schemeClr val="bg1"/>
                </a:solidFill>
                <a:latin typeface="Andalus" pitchFamily="18" charset="-78"/>
                <a:cs typeface="Andalus" pitchFamily="18" charset="-78"/>
              </a:rPr>
              <a:t>:</a:t>
            </a:r>
          </a:p>
          <a:p>
            <a:pPr marL="514350" indent="-514350">
              <a:buAutoNum type="arabicPeriod" startAt="2"/>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Uses the chin and forehead for support.</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Appliance is made up of a rigid wire framework, which is squarish &amp; kept away from the face.</a:t>
            </a:r>
          </a:p>
          <a:p>
            <a:pPr marL="514350" indent="-514350">
              <a:buNone/>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It has a forehead cap and a chin cup with a wire running in front of the mouth used for elastic attachment.</a:t>
            </a:r>
          </a:p>
          <a:p>
            <a:pPr>
              <a:buNone/>
            </a:pPr>
            <a:r>
              <a:rPr lang="en-US" sz="2800" dirty="0" smtClean="0">
                <a:solidFill>
                  <a:schemeClr val="bg1"/>
                </a:solidFill>
                <a:latin typeface="Andalus" pitchFamily="18" charset="-78"/>
                <a:cs typeface="Andalus" pitchFamily="18" charset="-78"/>
              </a:rPr>
              <a:t>     </a:t>
            </a:r>
          </a:p>
          <a:p>
            <a:pPr marL="514350" indent="-514350">
              <a:buNone/>
            </a:pPr>
            <a:endParaRPr lang="en-US" sz="2800" dirty="0" smtClean="0">
              <a:solidFill>
                <a:schemeClr val="bg1"/>
              </a:solidFill>
              <a:latin typeface="Andalus" pitchFamily="18" charset="-78"/>
              <a:cs typeface="Andalus" pitchFamily="18" charset="-78"/>
            </a:endParaRPr>
          </a:p>
          <a:p>
            <a:endParaRPr lang="en-US" dirty="0"/>
          </a:p>
        </p:txBody>
      </p:sp>
      <p:pic>
        <p:nvPicPr>
          <p:cNvPr id="4" name="Picture 3" descr="20140317_182548-1.jpg"/>
          <p:cNvPicPr>
            <a:picLocks noChangeAspect="1"/>
          </p:cNvPicPr>
          <p:nvPr/>
        </p:nvPicPr>
        <p:blipFill>
          <a:blip r:embed="rId2" cstate="print"/>
          <a:stretch>
            <a:fillRect/>
          </a:stretch>
        </p:blipFill>
        <p:spPr>
          <a:xfrm>
            <a:off x="6215074" y="1928802"/>
            <a:ext cx="2714644" cy="2714644"/>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rgbClr val="FFFF00"/>
                </a:solidFill>
                <a:latin typeface="Andalus" pitchFamily="18" charset="-78"/>
                <a:cs typeface="Andalus" pitchFamily="18" charset="-78"/>
              </a:rPr>
              <a:t>3) Tubinger model :</a:t>
            </a:r>
          </a:p>
          <a:p>
            <a:pPr>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Modified type of Delaire face mask.</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Consists of a chin cup from which </a:t>
            </a:r>
          </a:p>
          <a:p>
            <a:pPr marL="514350" indent="-514350">
              <a:buNone/>
            </a:pPr>
            <a:r>
              <a:rPr lang="en-US" sz="2800" dirty="0" smtClean="0">
                <a:solidFill>
                  <a:schemeClr val="bg1"/>
                </a:solidFill>
                <a:latin typeface="Andalus" pitchFamily="18" charset="-78"/>
                <a:cs typeface="Andalus" pitchFamily="18" charset="-78"/>
              </a:rPr>
              <a:t>      originates 2 rods that run in the </a:t>
            </a:r>
          </a:p>
          <a:p>
            <a:pPr marL="514350" indent="-514350">
              <a:buNone/>
            </a:pPr>
            <a:r>
              <a:rPr lang="en-US" sz="2800" dirty="0" smtClean="0">
                <a:solidFill>
                  <a:schemeClr val="bg1"/>
                </a:solidFill>
                <a:latin typeface="Andalus" pitchFamily="18" charset="-78"/>
                <a:cs typeface="Andalus" pitchFamily="18" charset="-78"/>
              </a:rPr>
              <a:t>      midline &amp; is shaped to avoid the </a:t>
            </a:r>
          </a:p>
          <a:p>
            <a:pPr marL="514350" indent="-514350">
              <a:buNone/>
            </a:pPr>
            <a:r>
              <a:rPr lang="en-US" sz="2800" dirty="0" smtClean="0">
                <a:solidFill>
                  <a:schemeClr val="bg1"/>
                </a:solidFill>
                <a:latin typeface="Andalus" pitchFamily="18" charset="-78"/>
                <a:cs typeface="Andalus" pitchFamily="18" charset="-78"/>
              </a:rPr>
              <a:t>      interference of nose.</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The superior ends of the 2 rods house</a:t>
            </a:r>
          </a:p>
          <a:p>
            <a:pPr marL="514350" indent="-514350">
              <a:buNone/>
            </a:pPr>
            <a:r>
              <a:rPr lang="en-US" sz="2800" dirty="0" smtClean="0">
                <a:solidFill>
                  <a:schemeClr val="bg1"/>
                </a:solidFill>
                <a:latin typeface="Andalus" pitchFamily="18" charset="-78"/>
                <a:cs typeface="Andalus" pitchFamily="18" charset="-78"/>
              </a:rPr>
              <a:t>      a forehead cap from which elastics encircle the  </a:t>
            </a:r>
          </a:p>
          <a:p>
            <a:pPr marL="514350" indent="-514350">
              <a:buNone/>
            </a:pPr>
            <a:r>
              <a:rPr lang="en-US" sz="2800" dirty="0" smtClean="0">
                <a:solidFill>
                  <a:schemeClr val="bg1"/>
                </a:solidFill>
                <a:latin typeface="Andalus" pitchFamily="18" charset="-78"/>
                <a:cs typeface="Andalus" pitchFamily="18" charset="-78"/>
              </a:rPr>
              <a:t>      head.</a:t>
            </a:r>
          </a:p>
        </p:txBody>
      </p:sp>
      <p:pic>
        <p:nvPicPr>
          <p:cNvPr id="5" name="Picture 4" descr="20140317_182604-1.jpg"/>
          <p:cNvPicPr>
            <a:picLocks noChangeAspect="1"/>
          </p:cNvPicPr>
          <p:nvPr/>
        </p:nvPicPr>
        <p:blipFill>
          <a:blip r:embed="rId2" cstate="print"/>
          <a:stretch>
            <a:fillRect/>
          </a:stretch>
        </p:blipFill>
        <p:spPr>
          <a:xfrm>
            <a:off x="6477000" y="2057400"/>
            <a:ext cx="2209800" cy="24384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normAutofit lnSpcReduction="10000"/>
          </a:bodyPr>
          <a:lstStyle/>
          <a:p>
            <a:pPr marL="514350" indent="-514350">
              <a:buAutoNum type="arabicPeriod" startAt="4"/>
            </a:pPr>
            <a:r>
              <a:rPr lang="en-US" sz="2800" dirty="0" smtClean="0">
                <a:solidFill>
                  <a:srgbClr val="FFFF00"/>
                </a:solidFill>
                <a:latin typeface="Andalus" pitchFamily="18" charset="-78"/>
                <a:cs typeface="Andalus" pitchFamily="18" charset="-78"/>
              </a:rPr>
              <a:t>Petit type of face mask </a:t>
            </a:r>
            <a:r>
              <a:rPr lang="en-US" sz="2800" dirty="0" smtClean="0">
                <a:solidFill>
                  <a:schemeClr val="bg1"/>
                </a:solidFill>
                <a:latin typeface="Andalus" pitchFamily="18" charset="-78"/>
                <a:cs typeface="Andalus" pitchFamily="18" charset="-78"/>
              </a:rPr>
              <a:t>:</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Modified Delaire face mask.</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Consists of a chin cup &amp; a forehead</a:t>
            </a:r>
          </a:p>
          <a:p>
            <a:pPr marL="514350" indent="-514350">
              <a:buNone/>
            </a:pPr>
            <a:r>
              <a:rPr lang="en-US" sz="2800" dirty="0" smtClean="0">
                <a:solidFill>
                  <a:schemeClr val="bg1"/>
                </a:solidFill>
                <a:latin typeface="Andalus" pitchFamily="18" charset="-78"/>
                <a:cs typeface="Andalus" pitchFamily="18" charset="-78"/>
              </a:rPr>
              <a:t>      cap with a single rod running in the </a:t>
            </a:r>
          </a:p>
          <a:p>
            <a:pPr marL="514350" indent="-514350">
              <a:buNone/>
            </a:pPr>
            <a:r>
              <a:rPr lang="en-US" sz="2800" dirty="0" smtClean="0">
                <a:solidFill>
                  <a:schemeClr val="bg1"/>
                </a:solidFill>
                <a:latin typeface="Andalus" pitchFamily="18" charset="-78"/>
                <a:cs typeface="Andalus" pitchFamily="18" charset="-78"/>
              </a:rPr>
              <a:t>      midline from forehead cap to chin </a:t>
            </a:r>
          </a:p>
          <a:p>
            <a:pPr marL="514350" indent="-514350">
              <a:buNone/>
            </a:pPr>
            <a:r>
              <a:rPr lang="en-US" sz="2800" dirty="0" smtClean="0">
                <a:solidFill>
                  <a:schemeClr val="bg1"/>
                </a:solidFill>
                <a:latin typeface="Andalus" pitchFamily="18" charset="-78"/>
                <a:cs typeface="Andalus" pitchFamily="18" charset="-78"/>
              </a:rPr>
              <a:t>      cup.</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A crossbar at the level of the mouth is used to engage elastics.</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Font typeface="Wingdings" pitchFamily="2" charset="2"/>
              <a:buChar char="ü"/>
            </a:pPr>
            <a:r>
              <a:rPr lang="en-US" sz="2800" dirty="0" smtClean="0">
                <a:solidFill>
                  <a:schemeClr val="bg1"/>
                </a:solidFill>
                <a:latin typeface="Andalus" pitchFamily="18" charset="-78"/>
                <a:cs typeface="Andalus" pitchFamily="18" charset="-78"/>
              </a:rPr>
              <a:t>Advantage – forehead cap, chin cup &amp; the cross bar can be adjusted to suit the patient.</a:t>
            </a:r>
          </a:p>
          <a:p>
            <a:pPr marL="514350" indent="-514350">
              <a:buNone/>
            </a:pPr>
            <a:endParaRPr lang="en-US" sz="2800" dirty="0">
              <a:solidFill>
                <a:schemeClr val="bg1"/>
              </a:solidFill>
            </a:endParaRPr>
          </a:p>
        </p:txBody>
      </p:sp>
      <p:pic>
        <p:nvPicPr>
          <p:cNvPr id="4" name="Picture 3" descr="20140317_182616-1.jpg"/>
          <p:cNvPicPr>
            <a:picLocks noChangeAspect="1"/>
          </p:cNvPicPr>
          <p:nvPr/>
        </p:nvPicPr>
        <p:blipFill>
          <a:blip r:embed="rId2" cstate="print"/>
          <a:stretch>
            <a:fillRect/>
          </a:stretch>
        </p:blipFill>
        <p:spPr>
          <a:xfrm>
            <a:off x="6553200" y="457200"/>
            <a:ext cx="2133600" cy="2269887"/>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latin typeface="Andalus" pitchFamily="18" charset="-78"/>
                <a:cs typeface="Andalus" pitchFamily="18" charset="-78"/>
              </a:rPr>
              <a:t>CHIN CUP APPLIANCE</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457200" y="1295400"/>
            <a:ext cx="8229600" cy="52578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Also referred to as chin cap.</a:t>
            </a:r>
          </a:p>
          <a:p>
            <a:pPr>
              <a:buFont typeface="Wingdings" pitchFamily="2" charset="2"/>
              <a:buChar char="Ø"/>
            </a:pPr>
            <a:r>
              <a:rPr lang="en-US" sz="2800" dirty="0" smtClean="0">
                <a:solidFill>
                  <a:schemeClr val="bg1"/>
                </a:solidFill>
                <a:latin typeface="Andalus" pitchFamily="18" charset="-78"/>
                <a:cs typeface="Andalus" pitchFamily="18" charset="-78"/>
              </a:rPr>
              <a:t>It is an extra oral orthopedic  device that covers the chin and is used to restrict the forward and downward growth of the mandible.</a:t>
            </a:r>
          </a:p>
          <a:p>
            <a:pPr>
              <a:buFont typeface="Wingdings" pitchFamily="2" charset="2"/>
              <a:buChar char="Ø"/>
            </a:pPr>
            <a:endParaRPr lang="en-US" sz="2800" dirty="0" smtClean="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Parts : </a:t>
            </a:r>
            <a:r>
              <a:rPr lang="en-US" sz="2800" b="1" dirty="0" smtClean="0">
                <a:solidFill>
                  <a:schemeClr val="accent2"/>
                </a:solidFill>
                <a:latin typeface="Andalus" pitchFamily="18" charset="-78"/>
                <a:cs typeface="Andalus" pitchFamily="18" charset="-78"/>
              </a:rPr>
              <a:t>chin cup </a:t>
            </a:r>
            <a:r>
              <a:rPr lang="en-US" sz="2800" dirty="0" smtClean="0">
                <a:solidFill>
                  <a:schemeClr val="bg1"/>
                </a:solidFill>
                <a:latin typeface="Andalus" pitchFamily="18" charset="-78"/>
                <a:cs typeface="Andalus" pitchFamily="18" charset="-78"/>
              </a:rPr>
              <a:t>and </a:t>
            </a:r>
            <a:r>
              <a:rPr lang="en-US" sz="2800" b="1" dirty="0" smtClean="0">
                <a:solidFill>
                  <a:schemeClr val="accent2"/>
                </a:solidFill>
                <a:latin typeface="Andalus" pitchFamily="18" charset="-78"/>
                <a:cs typeface="Andalus" pitchFamily="18" charset="-78"/>
              </a:rPr>
              <a:t>force module</a:t>
            </a:r>
            <a:endParaRPr lang="en-US" sz="1600" b="1" dirty="0" smtClean="0">
              <a:solidFill>
                <a:schemeClr val="accent2"/>
              </a:solidFill>
              <a:latin typeface="Andalus" pitchFamily="18" charset="-78"/>
              <a:cs typeface="Andalus" pitchFamily="18" charset="-78"/>
            </a:endParaRPr>
          </a:p>
          <a:p>
            <a:pPr>
              <a:buFont typeface="Wingdings" pitchFamily="2" charset="2"/>
              <a:buChar char="Ø"/>
            </a:pPr>
            <a:endParaRPr lang="en-US" sz="2800" dirty="0" smtClean="0">
              <a:solidFill>
                <a:schemeClr val="bg1"/>
              </a:solidFill>
              <a:latin typeface="Andalus" pitchFamily="18" charset="-78"/>
              <a:cs typeface="Andalus" pitchFamily="18" charset="-78"/>
            </a:endParaRPr>
          </a:p>
          <a:p>
            <a:pPr>
              <a:buFont typeface="Wingdings" pitchFamily="2" charset="2"/>
              <a:buChar char="q"/>
            </a:pPr>
            <a:r>
              <a:rPr lang="en-US" sz="2800" b="1" i="1" dirty="0" smtClean="0">
                <a:solidFill>
                  <a:srgbClr val="FF0000"/>
                </a:solidFill>
                <a:latin typeface="Andalus" pitchFamily="18" charset="-78"/>
                <a:cs typeface="Andalus" pitchFamily="18" charset="-78"/>
              </a:rPr>
              <a:t>Types of chin cups</a:t>
            </a:r>
          </a:p>
          <a:p>
            <a:pPr>
              <a:buNone/>
            </a:pPr>
            <a:endParaRPr lang="en-US" sz="2800" b="1" i="1" dirty="0" smtClean="0">
              <a:solidFill>
                <a:srgbClr val="FF000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Chin cups are of two types :</a:t>
            </a:r>
          </a:p>
          <a:p>
            <a:pPr>
              <a:buNone/>
            </a:pPr>
            <a:endParaRPr lang="en-US" sz="2800" b="1" i="1"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fontScale="92500" lnSpcReduction="20000"/>
          </a:bodyPr>
          <a:lstStyle/>
          <a:p>
            <a:pPr marL="514350" indent="-514350">
              <a:buAutoNum type="arabicParenR"/>
            </a:pPr>
            <a:r>
              <a:rPr lang="en-US" sz="3000" dirty="0" smtClean="0">
                <a:solidFill>
                  <a:srgbClr val="FFFF00"/>
                </a:solidFill>
                <a:latin typeface="Andalus" pitchFamily="18" charset="-78"/>
                <a:cs typeface="Andalus" pitchFamily="18" charset="-78"/>
              </a:rPr>
              <a:t>Occipital pull chin cup –</a:t>
            </a:r>
          </a:p>
          <a:p>
            <a:pPr marL="514350" indent="-514350">
              <a:buAutoNum type="arabicParenR"/>
            </a:pPr>
            <a:endParaRPr lang="en-US" sz="3000" dirty="0" smtClean="0">
              <a:solidFill>
                <a:schemeClr val="bg1"/>
              </a:solidFill>
              <a:latin typeface="Andalus" pitchFamily="18" charset="-78"/>
              <a:cs typeface="Andalus" pitchFamily="18" charset="-78"/>
            </a:endParaRPr>
          </a:p>
          <a:p>
            <a:pPr lvl="0"/>
            <a:r>
              <a:rPr lang="en-US" sz="3000" dirty="0" smtClean="0">
                <a:solidFill>
                  <a:schemeClr val="bg1"/>
                </a:solidFill>
                <a:latin typeface="Andalus" pitchFamily="18" charset="-78"/>
                <a:cs typeface="Andalus" pitchFamily="18" charset="-78"/>
              </a:rPr>
              <a:t>Derives anchorage from the occipital region.</a:t>
            </a:r>
          </a:p>
          <a:p>
            <a:pPr lvl="0">
              <a:buNone/>
            </a:pPr>
            <a:endParaRPr lang="en-US" sz="3000" dirty="0" smtClean="0">
              <a:solidFill>
                <a:schemeClr val="bg1"/>
              </a:solidFill>
              <a:latin typeface="Andalus" pitchFamily="18" charset="-78"/>
              <a:cs typeface="Andalus" pitchFamily="18" charset="-78"/>
            </a:endParaRPr>
          </a:p>
          <a:p>
            <a:pPr lvl="0"/>
            <a:r>
              <a:rPr lang="en-US" sz="3000" dirty="0" smtClean="0">
                <a:solidFill>
                  <a:schemeClr val="bg1"/>
                </a:solidFill>
                <a:latin typeface="Andalus" pitchFamily="18" charset="-78"/>
                <a:cs typeface="Andalus" pitchFamily="18" charset="-78"/>
              </a:rPr>
              <a:t>Used in class III malocclusions associated with mild to moderate mandibular prognathism.</a:t>
            </a:r>
          </a:p>
          <a:p>
            <a:pPr lvl="0">
              <a:buNone/>
            </a:pPr>
            <a:endParaRPr lang="en-US" sz="3000" dirty="0" smtClean="0">
              <a:solidFill>
                <a:schemeClr val="bg1"/>
              </a:solidFill>
              <a:latin typeface="Andalus" pitchFamily="18" charset="-78"/>
              <a:cs typeface="Andalus" pitchFamily="18" charset="-78"/>
            </a:endParaRPr>
          </a:p>
          <a:p>
            <a:pPr lvl="0"/>
            <a:r>
              <a:rPr lang="en-US" sz="3000" dirty="0" smtClean="0">
                <a:solidFill>
                  <a:schemeClr val="bg1"/>
                </a:solidFill>
                <a:latin typeface="Andalus" pitchFamily="18" charset="-78"/>
                <a:cs typeface="Andalus" pitchFamily="18" charset="-78"/>
              </a:rPr>
              <a:t>Also indicated in patients with </a:t>
            </a:r>
          </a:p>
          <a:p>
            <a:pPr lvl="0">
              <a:buNone/>
            </a:pPr>
            <a:r>
              <a:rPr lang="en-US" sz="3000" dirty="0" smtClean="0">
                <a:solidFill>
                  <a:schemeClr val="bg1"/>
                </a:solidFill>
                <a:latin typeface="Andalus" pitchFamily="18" charset="-78"/>
                <a:cs typeface="Andalus" pitchFamily="18" charset="-78"/>
              </a:rPr>
              <a:t>    slightly protrusive lower incisors </a:t>
            </a:r>
          </a:p>
          <a:p>
            <a:pPr lvl="0">
              <a:buNone/>
            </a:pPr>
            <a:r>
              <a:rPr lang="en-US" sz="3000" dirty="0" smtClean="0">
                <a:solidFill>
                  <a:schemeClr val="bg1"/>
                </a:solidFill>
                <a:latin typeface="Andalus" pitchFamily="18" charset="-78"/>
                <a:cs typeface="Andalus" pitchFamily="18" charset="-78"/>
              </a:rPr>
              <a:t>    as they invariably  produce </a:t>
            </a:r>
          </a:p>
          <a:p>
            <a:pPr lvl="0">
              <a:buNone/>
            </a:pPr>
            <a:r>
              <a:rPr lang="en-US" sz="3000" dirty="0" smtClean="0">
                <a:solidFill>
                  <a:schemeClr val="bg1"/>
                </a:solidFill>
                <a:latin typeface="Andalus" pitchFamily="18" charset="-78"/>
                <a:cs typeface="Andalus" pitchFamily="18" charset="-78"/>
              </a:rPr>
              <a:t>    lingual tipping of the lower</a:t>
            </a:r>
          </a:p>
          <a:p>
            <a:pPr lvl="0">
              <a:buNone/>
            </a:pPr>
            <a:r>
              <a:rPr lang="en-US" sz="3000" dirty="0" smtClean="0">
                <a:solidFill>
                  <a:schemeClr val="bg1"/>
                </a:solidFill>
                <a:latin typeface="Andalus" pitchFamily="18" charset="-78"/>
                <a:cs typeface="Andalus" pitchFamily="18" charset="-78"/>
              </a:rPr>
              <a:t>    incisors.</a:t>
            </a:r>
          </a:p>
          <a:p>
            <a:pPr marL="514350" indent="-514350">
              <a:buNone/>
            </a:pPr>
            <a:endParaRPr lang="en-US" sz="2800" dirty="0" smtClean="0">
              <a:solidFill>
                <a:schemeClr val="bg1"/>
              </a:solidFill>
              <a:latin typeface="Andalus" pitchFamily="18" charset="-78"/>
              <a:cs typeface="Andalus" pitchFamily="18" charset="-78"/>
            </a:endParaRPr>
          </a:p>
          <a:p>
            <a:pPr marL="514350" indent="-514350">
              <a:buNone/>
            </a:pPr>
            <a:r>
              <a:rPr lang="en-US" sz="2800" dirty="0" smtClean="0">
                <a:solidFill>
                  <a:schemeClr val="bg1"/>
                </a:solidFill>
                <a:latin typeface="Andalus" pitchFamily="18" charset="-78"/>
                <a:cs typeface="Andalus" pitchFamily="18" charset="-78"/>
              </a:rPr>
              <a:t> </a:t>
            </a:r>
            <a:endParaRPr lang="en-US" sz="2800" dirty="0">
              <a:solidFill>
                <a:schemeClr val="bg1"/>
              </a:solidFill>
              <a:latin typeface="Andalus" pitchFamily="18" charset="-78"/>
              <a:cs typeface="Andalus" pitchFamily="18" charset="-78"/>
            </a:endParaRPr>
          </a:p>
        </p:txBody>
      </p:sp>
      <p:pic>
        <p:nvPicPr>
          <p:cNvPr id="4" name="Content Placeholder 8" descr="20140317_190108-1.jpg"/>
          <p:cNvPicPr>
            <a:picLocks noChangeAspect="1"/>
          </p:cNvPicPr>
          <p:nvPr/>
        </p:nvPicPr>
        <p:blipFill>
          <a:blip r:embed="rId2" cstate="print"/>
          <a:stretch>
            <a:fillRect/>
          </a:stretch>
        </p:blipFill>
        <p:spPr>
          <a:xfrm>
            <a:off x="5943600" y="3124199"/>
            <a:ext cx="2743200" cy="333303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64770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The appliances that produce skeletal changes by applying orthopedic forces are known as </a:t>
            </a:r>
            <a:r>
              <a:rPr lang="en-US" sz="2800" dirty="0" smtClean="0">
                <a:solidFill>
                  <a:srgbClr val="FFFF00"/>
                </a:solidFill>
                <a:latin typeface="Andalus" pitchFamily="18" charset="-78"/>
                <a:cs typeface="Andalus" pitchFamily="18" charset="-78"/>
              </a:rPr>
              <a:t>orthopedic appliances</a:t>
            </a:r>
            <a:r>
              <a:rPr lang="en-US" sz="2800" dirty="0" smtClean="0">
                <a:solidFill>
                  <a:schemeClr val="bg1"/>
                </a:solidFill>
                <a:latin typeface="Andalus" pitchFamily="18" charset="-78"/>
                <a:cs typeface="Andalus" pitchFamily="18" charset="-78"/>
              </a:rPr>
              <a:t>.</a:t>
            </a:r>
          </a:p>
          <a:p>
            <a:pPr>
              <a:buFont typeface="Wingdings" pitchFamily="2" charset="2"/>
              <a:buChar char="Ø"/>
            </a:pPr>
            <a:endParaRPr lang="en-US" sz="2800" dirty="0" smtClean="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Since they employ heavy forces, adequate anchorage required is gained by extra oral means using occipital, parietal, frontal &amp; cranial bones.</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The most widely used orthopedic appliances are-</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a)   Headgear</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b)   Protraction Face Mask (reverse pull headgear)</a:t>
            </a:r>
          </a:p>
          <a:p>
            <a:pPr>
              <a:buNone/>
            </a:pPr>
            <a:r>
              <a:rPr lang="en-US" sz="2800" dirty="0">
                <a:solidFill>
                  <a:schemeClr val="bg1"/>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    c)   Chin Cup</a:t>
            </a:r>
          </a:p>
          <a:p>
            <a:pPr>
              <a:buNone/>
            </a:pPr>
            <a:endParaRPr lang="en-US" sz="2800" dirty="0">
              <a:solidFill>
                <a:srgbClr val="FFFF00"/>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rgbClr val="FFFF00"/>
                </a:solidFill>
                <a:latin typeface="Andalus" pitchFamily="18" charset="-78"/>
                <a:cs typeface="Andalus" pitchFamily="18" charset="-78"/>
              </a:rPr>
              <a:t>2) Vertical pull chin cup –</a:t>
            </a:r>
          </a:p>
          <a:p>
            <a:pPr>
              <a:buNone/>
            </a:pPr>
            <a:endParaRPr lang="en-US" sz="2800" dirty="0" smtClean="0">
              <a:solidFill>
                <a:schemeClr val="bg1"/>
              </a:solidFill>
              <a:latin typeface="Andalus" pitchFamily="18" charset="-78"/>
              <a:cs typeface="Andalus" pitchFamily="18" charset="-78"/>
            </a:endParaRPr>
          </a:p>
          <a:p>
            <a:pPr lvl="0"/>
            <a:r>
              <a:rPr lang="en-US" sz="2800" dirty="0" smtClean="0">
                <a:solidFill>
                  <a:schemeClr val="bg1"/>
                </a:solidFill>
                <a:latin typeface="Andalus" pitchFamily="18" charset="-78"/>
                <a:cs typeface="Andalus" pitchFamily="18" charset="-78"/>
              </a:rPr>
              <a:t>Derives anchorage from the parietal region of the head.</a:t>
            </a:r>
          </a:p>
          <a:p>
            <a:pPr lvl="0">
              <a:buNone/>
            </a:pPr>
            <a:endParaRPr lang="en-US" sz="2800" dirty="0" smtClean="0">
              <a:solidFill>
                <a:schemeClr val="bg1"/>
              </a:solidFill>
              <a:latin typeface="Andalus" pitchFamily="18" charset="-78"/>
              <a:cs typeface="Andalus" pitchFamily="18" charset="-78"/>
            </a:endParaRPr>
          </a:p>
          <a:p>
            <a:pPr lvl="0"/>
            <a:r>
              <a:rPr lang="en-US" sz="2800" dirty="0" smtClean="0">
                <a:solidFill>
                  <a:schemeClr val="bg1"/>
                </a:solidFill>
                <a:latin typeface="Andalus" pitchFamily="18" charset="-78"/>
                <a:cs typeface="Andalus" pitchFamily="18" charset="-78"/>
              </a:rPr>
              <a:t>Indicated in patients with steep mandibular plane angle and excessive anterior facial height.</a:t>
            </a:r>
          </a:p>
          <a:p>
            <a:pPr lvl="0">
              <a:buNone/>
            </a:pPr>
            <a:endParaRPr lang="en-US" sz="2800" dirty="0" smtClean="0">
              <a:solidFill>
                <a:schemeClr val="bg1"/>
              </a:solidFill>
              <a:latin typeface="Andalus" pitchFamily="18" charset="-78"/>
              <a:cs typeface="Andalus" pitchFamily="18" charset="-78"/>
            </a:endParaRPr>
          </a:p>
          <a:p>
            <a:pPr lvl="0"/>
            <a:r>
              <a:rPr lang="en-US" sz="2800" dirty="0" smtClean="0">
                <a:solidFill>
                  <a:schemeClr val="bg1"/>
                </a:solidFill>
                <a:latin typeface="Andalus" pitchFamily="18" charset="-78"/>
                <a:cs typeface="Andalus" pitchFamily="18" charset="-78"/>
              </a:rPr>
              <a:t>These patients usually exhibit</a:t>
            </a:r>
          </a:p>
          <a:p>
            <a:pPr>
              <a:buNone/>
            </a:pPr>
            <a:r>
              <a:rPr lang="en-US" sz="2800" dirty="0" smtClean="0">
                <a:solidFill>
                  <a:srgbClr val="FFFF00"/>
                </a:solidFill>
                <a:latin typeface="Andalus" pitchFamily="18" charset="-78"/>
                <a:cs typeface="Andalus" pitchFamily="18" charset="-78"/>
              </a:rPr>
              <a:t>    </a:t>
            </a:r>
            <a:r>
              <a:rPr lang="en-US" sz="2800" dirty="0" smtClean="0">
                <a:solidFill>
                  <a:schemeClr val="bg1"/>
                </a:solidFill>
                <a:latin typeface="Andalus" pitchFamily="18" charset="-78"/>
                <a:cs typeface="Andalus" pitchFamily="18" charset="-78"/>
              </a:rPr>
              <a:t>an anterior open bite.</a:t>
            </a:r>
            <a:endParaRPr lang="en-US" sz="2800" dirty="0" smtClean="0">
              <a:solidFill>
                <a:srgbClr val="FFFF00"/>
              </a:solidFill>
              <a:latin typeface="Andalus" pitchFamily="18" charset="-78"/>
              <a:cs typeface="Andalus" pitchFamily="18" charset="-78"/>
            </a:endParaRPr>
          </a:p>
          <a:p>
            <a:pPr>
              <a:buNone/>
            </a:pPr>
            <a:endParaRPr lang="en-US" sz="2800" dirty="0">
              <a:solidFill>
                <a:srgbClr val="FFFF00"/>
              </a:solidFill>
              <a:latin typeface="Andalus" pitchFamily="18" charset="-78"/>
              <a:cs typeface="Andalus" pitchFamily="18" charset="-78"/>
            </a:endParaRPr>
          </a:p>
        </p:txBody>
      </p:sp>
      <p:pic>
        <p:nvPicPr>
          <p:cNvPr id="4" name="Content Placeholder 9" descr="20140317_190317-1.jpg"/>
          <p:cNvPicPr>
            <a:picLocks noChangeAspect="1"/>
          </p:cNvPicPr>
          <p:nvPr/>
        </p:nvPicPr>
        <p:blipFill>
          <a:blip r:embed="rId2" cstate="print"/>
          <a:stretch>
            <a:fillRect/>
          </a:stretch>
        </p:blipFill>
        <p:spPr>
          <a:xfrm>
            <a:off x="6172200" y="3733800"/>
            <a:ext cx="2286000" cy="2777526"/>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Fabrication of the chin cup :</a:t>
            </a:r>
          </a:p>
          <a:p>
            <a:pPr>
              <a:buFont typeface="Wingdings" pitchFamily="2" charset="2"/>
              <a:buChar char="q"/>
            </a:pPr>
            <a:endParaRPr lang="en-US" sz="2800" b="1" i="1" dirty="0" smtClean="0">
              <a:solidFill>
                <a:srgbClr val="FF0000"/>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Chin cups are fabricated individually for the patient or pre- fabricated commercially available chin cups are used.</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 fabrication of chin cup requires an impression to be taken of the chin area.</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 cast is poured and the chin cup is fabricated using self cure acrylic resins.</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172200"/>
          </a:xfrm>
        </p:spPr>
        <p:txBody>
          <a:bodyPr>
            <a:normAutofit/>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Force magnitude &amp; duration of wear :</a:t>
            </a:r>
          </a:p>
          <a:p>
            <a:pPr>
              <a:buFont typeface="Wingdings" pitchFamily="2" charset="2"/>
              <a:buChar char="q"/>
            </a:pPr>
            <a:endParaRPr lang="en-US" sz="2800" b="1" i="1" dirty="0" smtClean="0">
              <a:solidFill>
                <a:srgbClr val="FF0000"/>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At the time of appliance delivery a force of 150-200 grams per side is used.</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Over the next 2 months the force is gradually increased to </a:t>
            </a:r>
            <a:r>
              <a:rPr lang="en-US" sz="2800" dirty="0" smtClean="0">
                <a:solidFill>
                  <a:schemeClr val="bg1"/>
                </a:solidFill>
                <a:latin typeface="Andalus" pitchFamily="18" charset="-78"/>
                <a:cs typeface="Andalus" pitchFamily="18" charset="-78"/>
              </a:rPr>
              <a:t>250-400 </a:t>
            </a:r>
            <a:r>
              <a:rPr lang="en-US" sz="2800" dirty="0" smtClean="0">
                <a:solidFill>
                  <a:schemeClr val="bg1"/>
                </a:solidFill>
                <a:latin typeface="Andalus" pitchFamily="18" charset="-78"/>
                <a:cs typeface="Andalus" pitchFamily="18" charset="-78"/>
              </a:rPr>
              <a:t>grams per side.</a:t>
            </a:r>
          </a:p>
          <a:p>
            <a:pPr>
              <a:buFont typeface="Wingdings" pitchFamily="2" charset="2"/>
              <a:buChar char="ü"/>
            </a:pPr>
            <a:endParaRPr lang="en-US" sz="2800" dirty="0" smtClean="0">
              <a:solidFill>
                <a:schemeClr val="bg1"/>
              </a:solidFill>
              <a:latin typeface="Andalus" pitchFamily="18" charset="-78"/>
              <a:cs typeface="Andalus" pitchFamily="18" charset="-78"/>
            </a:endParaRPr>
          </a:p>
          <a:p>
            <a:pPr>
              <a:buFont typeface="Wingdings" pitchFamily="2" charset="2"/>
              <a:buChar char="ü"/>
            </a:pPr>
            <a:r>
              <a:rPr lang="en-US" sz="2800" dirty="0" smtClean="0">
                <a:solidFill>
                  <a:schemeClr val="bg1"/>
                </a:solidFill>
                <a:latin typeface="Andalus" pitchFamily="18" charset="-78"/>
                <a:cs typeface="Andalus" pitchFamily="18" charset="-78"/>
              </a:rPr>
              <a:t>The patient is asked to wear the appliance for 12-14 hours a day to achieve the desired results.</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48400"/>
          </a:xfrm>
        </p:spPr>
        <p:txBody>
          <a:bodyPr>
            <a:normAutofit/>
          </a:bodyPr>
          <a:lstStyle/>
          <a:p>
            <a:pPr>
              <a:buFont typeface="Wingdings" pitchFamily="2" charset="2"/>
              <a:buChar char="q"/>
            </a:pPr>
            <a:r>
              <a:rPr lang="en-US" sz="2800" b="1" i="1" dirty="0" smtClean="0">
                <a:solidFill>
                  <a:srgbClr val="FF0000"/>
                </a:solidFill>
                <a:latin typeface="Andalus" pitchFamily="18" charset="-78"/>
                <a:cs typeface="Andalus" pitchFamily="18" charset="-78"/>
              </a:rPr>
              <a:t> Indications </a:t>
            </a:r>
          </a:p>
          <a:p>
            <a:pPr>
              <a:buFont typeface="Wingdings" pitchFamily="2" charset="2"/>
              <a:buChar char="q"/>
            </a:pPr>
            <a:endParaRPr lang="en-US" sz="2800" dirty="0" smtClean="0">
              <a:solidFill>
                <a:schemeClr val="bg1"/>
              </a:solidFill>
              <a:latin typeface="Andalus" pitchFamily="18" charset="-78"/>
              <a:cs typeface="Andalus" pitchFamily="18" charset="-78"/>
            </a:endParaRPr>
          </a:p>
          <a:p>
            <a:pPr marL="514350" indent="-514350">
              <a:buFont typeface="+mj-lt"/>
              <a:buAutoNum type="arabicParenR"/>
            </a:pPr>
            <a:r>
              <a:rPr lang="en-US" sz="2800" dirty="0" smtClean="0">
                <a:solidFill>
                  <a:schemeClr val="bg1"/>
                </a:solidFill>
                <a:latin typeface="Andalus" pitchFamily="18" charset="-78"/>
                <a:cs typeface="Andalus" pitchFamily="18" charset="-78"/>
              </a:rPr>
              <a:t>Patients with mild skeletal prognathism of the mandible.</a:t>
            </a:r>
          </a:p>
          <a:p>
            <a:pPr marL="514350" indent="-514350">
              <a:buFont typeface="+mj-lt"/>
              <a:buAutoNum type="arabicParenR"/>
            </a:pPr>
            <a:endParaRPr lang="en-US" sz="2800" dirty="0" smtClean="0">
              <a:solidFill>
                <a:schemeClr val="bg1"/>
              </a:solidFill>
              <a:latin typeface="Andalus" pitchFamily="18" charset="-78"/>
              <a:cs typeface="Andalus" pitchFamily="18" charset="-78"/>
            </a:endParaRPr>
          </a:p>
          <a:p>
            <a:pPr marL="514350" indent="-514350">
              <a:buFont typeface="+mj-lt"/>
              <a:buAutoNum type="arabicParenR"/>
            </a:pPr>
            <a:r>
              <a:rPr lang="en-US" sz="2800" dirty="0" smtClean="0">
                <a:solidFill>
                  <a:schemeClr val="bg1"/>
                </a:solidFill>
                <a:latin typeface="Andalus" pitchFamily="18" charset="-78"/>
                <a:cs typeface="Andalus" pitchFamily="18" charset="-78"/>
              </a:rPr>
              <a:t>In case of increased facial height.</a:t>
            </a:r>
          </a:p>
          <a:p>
            <a:pPr marL="514350" indent="-514350">
              <a:buFont typeface="+mj-lt"/>
              <a:buAutoNum type="arabicParenR"/>
            </a:pPr>
            <a:endParaRPr lang="en-US" sz="2800" dirty="0" smtClean="0">
              <a:solidFill>
                <a:schemeClr val="bg1"/>
              </a:solidFill>
              <a:latin typeface="Andalus" pitchFamily="18" charset="-78"/>
              <a:cs typeface="Andalus" pitchFamily="18" charset="-78"/>
            </a:endParaRPr>
          </a:p>
          <a:p>
            <a:pPr marL="514350" indent="-514350">
              <a:buFont typeface="+mj-lt"/>
              <a:buAutoNum type="arabicParenR"/>
            </a:pPr>
            <a:r>
              <a:rPr lang="en-US" sz="2800" dirty="0" smtClean="0">
                <a:solidFill>
                  <a:schemeClr val="bg1"/>
                </a:solidFill>
                <a:latin typeface="Andalus" pitchFamily="18" charset="-78"/>
                <a:cs typeface="Andalus" pitchFamily="18" charset="-78"/>
              </a:rPr>
              <a:t>Patients who has well aligned or protrusive, but not retroclined mandibular incisors.</a:t>
            </a:r>
          </a:p>
          <a:p>
            <a:pPr>
              <a:buNone/>
            </a:pP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FF0000"/>
                </a:solidFill>
              </a:rPr>
              <a:t>Line of force </a:t>
            </a:r>
            <a:endParaRPr lang="en-IN"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IN" dirty="0" smtClean="0">
                <a:solidFill>
                  <a:schemeClr val="bg1"/>
                </a:solidFill>
              </a:rPr>
              <a:t>1. line of force acting directly through the </a:t>
            </a:r>
            <a:r>
              <a:rPr lang="en-IN" dirty="0" err="1" smtClean="0">
                <a:solidFill>
                  <a:schemeClr val="bg1"/>
                </a:solidFill>
              </a:rPr>
              <a:t>condyles</a:t>
            </a:r>
            <a:r>
              <a:rPr lang="en-IN" dirty="0" smtClean="0">
                <a:solidFill>
                  <a:schemeClr val="bg1"/>
                </a:solidFill>
              </a:rPr>
              <a:t>. Here no opening of the </a:t>
            </a:r>
            <a:r>
              <a:rPr lang="en-IN" dirty="0" err="1" smtClean="0">
                <a:solidFill>
                  <a:schemeClr val="bg1"/>
                </a:solidFill>
              </a:rPr>
              <a:t>mandibular</a:t>
            </a:r>
            <a:r>
              <a:rPr lang="en-IN" dirty="0" smtClean="0">
                <a:solidFill>
                  <a:schemeClr val="bg1"/>
                </a:solidFill>
              </a:rPr>
              <a:t> plane takes place.</a:t>
            </a:r>
          </a:p>
          <a:p>
            <a:pPr>
              <a:buNone/>
            </a:pPr>
            <a:r>
              <a:rPr lang="en-IN" dirty="0" smtClean="0">
                <a:solidFill>
                  <a:schemeClr val="bg1"/>
                </a:solidFill>
              </a:rPr>
              <a:t>2. Line of force acting below the </a:t>
            </a:r>
            <a:r>
              <a:rPr lang="en-IN" dirty="0" err="1" smtClean="0">
                <a:solidFill>
                  <a:schemeClr val="bg1"/>
                </a:solidFill>
              </a:rPr>
              <a:t>condyle</a:t>
            </a:r>
            <a:r>
              <a:rPr lang="en-IN" dirty="0" smtClean="0">
                <a:solidFill>
                  <a:schemeClr val="bg1"/>
                </a:solidFill>
              </a:rPr>
              <a:t>: </a:t>
            </a:r>
          </a:p>
          <a:p>
            <a:r>
              <a:rPr lang="en-IN" dirty="0" smtClean="0">
                <a:solidFill>
                  <a:schemeClr val="bg1"/>
                </a:solidFill>
              </a:rPr>
              <a:t>Chin rotated downward and backwards.</a:t>
            </a:r>
          </a:p>
          <a:p>
            <a:r>
              <a:rPr lang="en-IN" dirty="0" smtClean="0">
                <a:solidFill>
                  <a:schemeClr val="bg1"/>
                </a:solidFill>
              </a:rPr>
              <a:t>Increase in facial height. </a:t>
            </a:r>
          </a:p>
          <a:p>
            <a:pPr>
              <a:buNone/>
            </a:pPr>
            <a:r>
              <a:rPr lang="en-IN" dirty="0" smtClean="0">
                <a:solidFill>
                  <a:schemeClr val="bg1"/>
                </a:solidFill>
              </a:rPr>
              <a:t>3. Line of force acting above the </a:t>
            </a:r>
            <a:r>
              <a:rPr lang="en-IN" dirty="0" err="1" smtClean="0">
                <a:solidFill>
                  <a:schemeClr val="bg1"/>
                </a:solidFill>
              </a:rPr>
              <a:t>condyles</a:t>
            </a:r>
            <a:r>
              <a:rPr lang="en-IN" dirty="0" smtClean="0">
                <a:solidFill>
                  <a:schemeClr val="bg1"/>
                </a:solidFill>
              </a:rPr>
              <a:t>:</a:t>
            </a:r>
          </a:p>
          <a:p>
            <a:r>
              <a:rPr lang="en-IN" dirty="0" smtClean="0">
                <a:solidFill>
                  <a:schemeClr val="bg1"/>
                </a:solidFill>
              </a:rPr>
              <a:t>Decrease in </a:t>
            </a:r>
            <a:r>
              <a:rPr lang="en-IN" dirty="0" err="1" smtClean="0">
                <a:solidFill>
                  <a:schemeClr val="bg1"/>
                </a:solidFill>
              </a:rPr>
              <a:t>mand</a:t>
            </a:r>
            <a:r>
              <a:rPr lang="en-IN" dirty="0" smtClean="0">
                <a:solidFill>
                  <a:schemeClr val="bg1"/>
                </a:solidFill>
              </a:rPr>
              <a:t> plane angle</a:t>
            </a:r>
          </a:p>
          <a:p>
            <a:r>
              <a:rPr lang="en-IN" dirty="0" smtClean="0">
                <a:solidFill>
                  <a:schemeClr val="bg1"/>
                </a:solidFill>
              </a:rPr>
              <a:t>Decrease in lower ant facial height.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70C0"/>
                </a:solidFill>
                <a:latin typeface="Andalus" pitchFamily="18" charset="-78"/>
                <a:cs typeface="Andalus" pitchFamily="18" charset="-78"/>
              </a:rPr>
              <a:t>MCQ’S</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457200" y="1295400"/>
            <a:ext cx="8229600" cy="5562600"/>
          </a:xfrm>
        </p:spPr>
        <p:txBody>
          <a:bodyPr>
            <a:normAutofit/>
          </a:bodyPr>
          <a:lstStyle/>
          <a:p>
            <a:pPr>
              <a:buNone/>
            </a:pPr>
            <a:r>
              <a:rPr lang="en-US" sz="2800" dirty="0" smtClean="0">
                <a:solidFill>
                  <a:schemeClr val="bg1"/>
                </a:solidFill>
                <a:latin typeface="Andalus" pitchFamily="18" charset="-78"/>
                <a:cs typeface="Andalus" pitchFamily="18" charset="-78"/>
              </a:rPr>
              <a:t>1)Orthodontic force, which when applied brings about</a:t>
            </a:r>
          </a:p>
          <a:p>
            <a:pPr>
              <a:buNone/>
            </a:pPr>
            <a:r>
              <a:rPr lang="en-US" sz="2800" dirty="0" smtClean="0">
                <a:solidFill>
                  <a:schemeClr val="bg1"/>
                </a:solidFill>
                <a:latin typeface="Andalus" pitchFamily="18" charset="-78"/>
                <a:cs typeface="Andalus" pitchFamily="18" charset="-78"/>
              </a:rPr>
              <a:t>      A. dental change</a:t>
            </a:r>
          </a:p>
          <a:p>
            <a:pPr>
              <a:buNone/>
            </a:pPr>
            <a:r>
              <a:rPr lang="en-US" sz="2800" dirty="0" smtClean="0">
                <a:solidFill>
                  <a:schemeClr val="bg1"/>
                </a:solidFill>
                <a:latin typeface="Andalus" pitchFamily="18" charset="-78"/>
                <a:cs typeface="Andalus" pitchFamily="18" charset="-78"/>
              </a:rPr>
              <a:t>      B. skeletal change</a:t>
            </a:r>
          </a:p>
          <a:p>
            <a:pPr>
              <a:buNone/>
            </a:pPr>
            <a:r>
              <a:rPr lang="en-US" sz="2800" dirty="0" smtClean="0">
                <a:solidFill>
                  <a:schemeClr val="bg1"/>
                </a:solidFill>
                <a:latin typeface="Andalus" pitchFamily="18" charset="-78"/>
                <a:cs typeface="Andalus" pitchFamily="18" charset="-78"/>
              </a:rPr>
              <a:t>      C. both A&amp; B</a:t>
            </a:r>
          </a:p>
          <a:p>
            <a:pPr>
              <a:buNone/>
            </a:pPr>
            <a:r>
              <a:rPr lang="en-US" sz="2800" dirty="0" smtClean="0">
                <a:solidFill>
                  <a:schemeClr val="bg1"/>
                </a:solidFill>
                <a:latin typeface="Andalus" pitchFamily="18" charset="-78"/>
                <a:cs typeface="Andalus" pitchFamily="18" charset="-78"/>
              </a:rPr>
              <a:t>      D. none of the above</a:t>
            </a:r>
          </a:p>
          <a:p>
            <a:pPr>
              <a:buNone/>
            </a:pPr>
            <a:endParaRPr lang="en-US" sz="2800" dirty="0" smtClean="0">
              <a:solidFill>
                <a:schemeClr val="bg1"/>
              </a:solidFill>
              <a:latin typeface="Andalus" pitchFamily="18" charset="-78"/>
              <a:cs typeface="Andalus" pitchFamily="18" charset="-78"/>
            </a:endParaRPr>
          </a:p>
          <a:p>
            <a:pPr>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buNone/>
            </a:pPr>
            <a:r>
              <a:rPr lang="en-US" sz="2800" dirty="0" smtClean="0">
                <a:solidFill>
                  <a:schemeClr val="bg1"/>
                </a:solidFill>
                <a:latin typeface="Andalus" pitchFamily="18" charset="-78"/>
                <a:cs typeface="Andalus" pitchFamily="18" charset="-78"/>
              </a:rPr>
              <a:t>3) Which of the following is the anchor unit of headgear</a:t>
            </a:r>
          </a:p>
          <a:p>
            <a:pPr>
              <a:buNone/>
            </a:pPr>
            <a:r>
              <a:rPr lang="en-US" sz="2800" dirty="0" smtClean="0">
                <a:solidFill>
                  <a:schemeClr val="bg1"/>
                </a:solidFill>
                <a:latin typeface="Andalus" pitchFamily="18" charset="-78"/>
                <a:cs typeface="Andalus" pitchFamily="18" charset="-78"/>
              </a:rPr>
              <a:t>     A. </a:t>
            </a:r>
            <a:r>
              <a:rPr lang="en-US" sz="2800" dirty="0" err="1" smtClean="0">
                <a:solidFill>
                  <a:schemeClr val="bg1"/>
                </a:solidFill>
                <a:latin typeface="Andalus" pitchFamily="18" charset="-78"/>
                <a:cs typeface="Andalus" pitchFamily="18" charset="-78"/>
              </a:rPr>
              <a:t>facebow</a:t>
            </a:r>
            <a:endParaRPr lang="en-US" sz="2800" dirty="0" smtClean="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     B. J hook</a:t>
            </a:r>
          </a:p>
          <a:p>
            <a:pPr>
              <a:buNone/>
            </a:pPr>
            <a:r>
              <a:rPr lang="en-US" sz="2800" dirty="0" smtClean="0">
                <a:solidFill>
                  <a:schemeClr val="bg1"/>
                </a:solidFill>
                <a:latin typeface="Andalus" pitchFamily="18" charset="-78"/>
                <a:cs typeface="Andalus" pitchFamily="18" charset="-78"/>
              </a:rPr>
              <a:t>     C. force generating unit</a:t>
            </a:r>
          </a:p>
          <a:p>
            <a:pPr>
              <a:buNone/>
            </a:pPr>
            <a:r>
              <a:rPr lang="en-US" sz="2800" dirty="0" smtClean="0">
                <a:solidFill>
                  <a:schemeClr val="bg1"/>
                </a:solidFill>
                <a:latin typeface="Andalus" pitchFamily="18" charset="-78"/>
                <a:cs typeface="Andalus" pitchFamily="18" charset="-78"/>
              </a:rPr>
              <a:t>     D. head cap/ neck strap</a:t>
            </a:r>
          </a:p>
          <a:p>
            <a:pPr>
              <a:buNone/>
            </a:pPr>
            <a:endParaRPr lang="en-US" sz="2800" dirty="0" smtClean="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4) Following are the parts of </a:t>
            </a:r>
            <a:r>
              <a:rPr lang="en-US" sz="2800" dirty="0" err="1" smtClean="0">
                <a:solidFill>
                  <a:schemeClr val="bg1"/>
                </a:solidFill>
                <a:latin typeface="Andalus" pitchFamily="18" charset="-78"/>
                <a:cs typeface="Andalus" pitchFamily="18" charset="-78"/>
              </a:rPr>
              <a:t>facebow</a:t>
            </a:r>
            <a:r>
              <a:rPr lang="en-US" sz="2800" dirty="0" smtClean="0">
                <a:solidFill>
                  <a:schemeClr val="bg1"/>
                </a:solidFill>
                <a:latin typeface="Andalus" pitchFamily="18" charset="-78"/>
                <a:cs typeface="Andalus" pitchFamily="18" charset="-78"/>
              </a:rPr>
              <a:t> except</a:t>
            </a:r>
          </a:p>
          <a:p>
            <a:pPr>
              <a:buNone/>
            </a:pPr>
            <a:r>
              <a:rPr lang="en-US" sz="2800" dirty="0" smtClean="0">
                <a:solidFill>
                  <a:schemeClr val="bg1"/>
                </a:solidFill>
                <a:latin typeface="Andalus" pitchFamily="18" charset="-78"/>
                <a:cs typeface="Andalus" pitchFamily="18" charset="-78"/>
              </a:rPr>
              <a:t>     A. outer bow</a:t>
            </a:r>
          </a:p>
          <a:p>
            <a:pPr>
              <a:buNone/>
            </a:pPr>
            <a:r>
              <a:rPr lang="en-US" sz="2800" dirty="0" smtClean="0">
                <a:solidFill>
                  <a:schemeClr val="bg1"/>
                </a:solidFill>
                <a:latin typeface="Andalus" pitchFamily="18" charset="-78"/>
                <a:cs typeface="Andalus" pitchFamily="18" charset="-78"/>
              </a:rPr>
              <a:t>     B. inner bow</a:t>
            </a:r>
          </a:p>
          <a:p>
            <a:pPr>
              <a:buNone/>
            </a:pPr>
            <a:r>
              <a:rPr lang="en-US" sz="2800" dirty="0" smtClean="0">
                <a:solidFill>
                  <a:schemeClr val="bg1"/>
                </a:solidFill>
                <a:latin typeface="Andalus" pitchFamily="18" charset="-78"/>
                <a:cs typeface="Andalus" pitchFamily="18" charset="-78"/>
              </a:rPr>
              <a:t>     C. outer wire joint</a:t>
            </a:r>
          </a:p>
          <a:p>
            <a:pPr>
              <a:buNone/>
            </a:pPr>
            <a:r>
              <a:rPr lang="en-US" sz="2800" dirty="0" smtClean="0">
                <a:solidFill>
                  <a:schemeClr val="bg1"/>
                </a:solidFill>
                <a:latin typeface="Andalus" pitchFamily="18" charset="-78"/>
                <a:cs typeface="Andalus" pitchFamily="18" charset="-78"/>
              </a:rPr>
              <a:t>     D. junction</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chemeClr val="bg1"/>
                </a:solidFill>
                <a:latin typeface="Andalus" pitchFamily="18" charset="-78"/>
                <a:cs typeface="Andalus" pitchFamily="18" charset="-78"/>
              </a:rPr>
              <a:t>5) Following are the types of headgear except</a:t>
            </a:r>
          </a:p>
          <a:p>
            <a:pPr>
              <a:buNone/>
            </a:pPr>
            <a:r>
              <a:rPr lang="en-US" sz="2800" dirty="0" smtClean="0">
                <a:solidFill>
                  <a:schemeClr val="bg1"/>
                </a:solidFill>
                <a:latin typeface="Andalus" pitchFamily="18" charset="-78"/>
                <a:cs typeface="Andalus" pitchFamily="18" charset="-78"/>
              </a:rPr>
              <a:t>     A. cervical headgear</a:t>
            </a:r>
          </a:p>
          <a:p>
            <a:pPr>
              <a:buNone/>
            </a:pPr>
            <a:r>
              <a:rPr lang="en-US" sz="2800" dirty="0" smtClean="0">
                <a:solidFill>
                  <a:schemeClr val="bg1"/>
                </a:solidFill>
                <a:latin typeface="Andalus" pitchFamily="18" charset="-78"/>
                <a:cs typeface="Andalus" pitchFamily="18" charset="-78"/>
              </a:rPr>
              <a:t>     B. occipital headgear</a:t>
            </a:r>
          </a:p>
          <a:p>
            <a:pPr>
              <a:buNone/>
            </a:pPr>
            <a:r>
              <a:rPr lang="en-US" sz="2800" dirty="0" smtClean="0">
                <a:solidFill>
                  <a:schemeClr val="bg1"/>
                </a:solidFill>
                <a:latin typeface="Andalus" pitchFamily="18" charset="-78"/>
                <a:cs typeface="Andalus" pitchFamily="18" charset="-78"/>
              </a:rPr>
              <a:t>     C. high pull headgear</a:t>
            </a:r>
          </a:p>
          <a:p>
            <a:pPr>
              <a:buNone/>
            </a:pPr>
            <a:r>
              <a:rPr lang="en-US" sz="2800" dirty="0" smtClean="0">
                <a:solidFill>
                  <a:schemeClr val="bg1"/>
                </a:solidFill>
                <a:latin typeface="Andalus" pitchFamily="18" charset="-78"/>
                <a:cs typeface="Andalus" pitchFamily="18" charset="-78"/>
              </a:rPr>
              <a:t>     D.  Pulling headgear</a:t>
            </a:r>
          </a:p>
          <a:p>
            <a:pPr>
              <a:buNone/>
            </a:pPr>
            <a:endParaRPr lang="en-US" sz="2800" dirty="0" smtClean="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6)Face mask is also known as</a:t>
            </a:r>
          </a:p>
          <a:p>
            <a:pPr>
              <a:buNone/>
            </a:pPr>
            <a:r>
              <a:rPr lang="en-US" sz="2800" dirty="0" smtClean="0">
                <a:solidFill>
                  <a:schemeClr val="bg1"/>
                </a:solidFill>
                <a:latin typeface="Andalus" pitchFamily="18" charset="-78"/>
                <a:cs typeface="Andalus" pitchFamily="18" charset="-78"/>
              </a:rPr>
              <a:t>    A. reverse pull headgear</a:t>
            </a:r>
          </a:p>
          <a:p>
            <a:pPr>
              <a:buNone/>
            </a:pPr>
            <a:r>
              <a:rPr lang="en-US" sz="2800" dirty="0" smtClean="0">
                <a:solidFill>
                  <a:schemeClr val="bg1"/>
                </a:solidFill>
                <a:latin typeface="Andalus" pitchFamily="18" charset="-78"/>
                <a:cs typeface="Andalus" pitchFamily="18" charset="-78"/>
              </a:rPr>
              <a:t>    B. protraction headgear</a:t>
            </a:r>
          </a:p>
          <a:p>
            <a:pPr>
              <a:buNone/>
            </a:pPr>
            <a:r>
              <a:rPr lang="en-US" sz="2800" dirty="0" smtClean="0">
                <a:solidFill>
                  <a:schemeClr val="bg1"/>
                </a:solidFill>
                <a:latin typeface="Andalus" pitchFamily="18" charset="-78"/>
                <a:cs typeface="Andalus" pitchFamily="18" charset="-78"/>
              </a:rPr>
              <a:t>    C. both A &amp; B</a:t>
            </a:r>
          </a:p>
          <a:p>
            <a:pPr>
              <a:buNone/>
            </a:pPr>
            <a:r>
              <a:rPr lang="en-US" sz="2800" dirty="0" smtClean="0">
                <a:solidFill>
                  <a:schemeClr val="bg1"/>
                </a:solidFill>
                <a:latin typeface="Andalus" pitchFamily="18" charset="-78"/>
                <a:cs typeface="Andalus" pitchFamily="18" charset="-78"/>
              </a:rPr>
              <a:t>    D. none of the above</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a:bodyPr>
          <a:lstStyle/>
          <a:p>
            <a:pPr>
              <a:buNone/>
            </a:pPr>
            <a:r>
              <a:rPr lang="en-US" sz="2800" dirty="0" smtClean="0">
                <a:solidFill>
                  <a:schemeClr val="bg1"/>
                </a:solidFill>
                <a:latin typeface="Andalus" pitchFamily="18" charset="-78"/>
                <a:cs typeface="Andalus" pitchFamily="18" charset="-78"/>
              </a:rPr>
              <a:t>7) Face mask is used in the treatment of patients with</a:t>
            </a:r>
          </a:p>
          <a:p>
            <a:pPr>
              <a:buNone/>
            </a:pPr>
            <a:r>
              <a:rPr lang="en-US" sz="2800" dirty="0" smtClean="0">
                <a:solidFill>
                  <a:schemeClr val="bg1"/>
                </a:solidFill>
                <a:latin typeface="Andalus" pitchFamily="18" charset="-78"/>
                <a:cs typeface="Andalus" pitchFamily="18" charset="-78"/>
              </a:rPr>
              <a:t>     A. class I malocclusion</a:t>
            </a:r>
          </a:p>
          <a:p>
            <a:pPr>
              <a:buNone/>
            </a:pPr>
            <a:r>
              <a:rPr lang="en-US" sz="2800" dirty="0" smtClean="0">
                <a:solidFill>
                  <a:schemeClr val="bg1"/>
                </a:solidFill>
                <a:latin typeface="Andalus" pitchFamily="18" charset="-78"/>
                <a:cs typeface="Andalus" pitchFamily="18" charset="-78"/>
              </a:rPr>
              <a:t>     B. class II malocclusion</a:t>
            </a:r>
          </a:p>
          <a:p>
            <a:pPr>
              <a:buNone/>
            </a:pPr>
            <a:r>
              <a:rPr lang="en-US" sz="2800" dirty="0" smtClean="0">
                <a:solidFill>
                  <a:schemeClr val="bg1"/>
                </a:solidFill>
                <a:latin typeface="Andalus" pitchFamily="18" charset="-78"/>
                <a:cs typeface="Andalus" pitchFamily="18" charset="-78"/>
              </a:rPr>
              <a:t>     C. class III malocclusion</a:t>
            </a:r>
          </a:p>
          <a:p>
            <a:pPr>
              <a:buNone/>
            </a:pPr>
            <a:r>
              <a:rPr lang="en-US" sz="2800" dirty="0" smtClean="0">
                <a:solidFill>
                  <a:schemeClr val="bg1"/>
                </a:solidFill>
                <a:latin typeface="Andalus" pitchFamily="18" charset="-78"/>
                <a:cs typeface="Andalus" pitchFamily="18" charset="-78"/>
              </a:rPr>
              <a:t>     D. all of the above</a:t>
            </a:r>
          </a:p>
          <a:p>
            <a:pPr>
              <a:buNone/>
            </a:pPr>
            <a:endParaRPr lang="en-US" sz="2800" dirty="0" smtClean="0">
              <a:solidFill>
                <a:schemeClr val="bg1"/>
              </a:solidFill>
              <a:latin typeface="Andalus" pitchFamily="18" charset="-78"/>
              <a:cs typeface="Andalus" pitchFamily="18" charset="-78"/>
            </a:endParaRPr>
          </a:p>
          <a:p>
            <a:pPr>
              <a:buNone/>
            </a:pPr>
            <a:r>
              <a:rPr lang="en-US" sz="2800" dirty="0" smtClean="0">
                <a:solidFill>
                  <a:schemeClr val="bg1"/>
                </a:solidFill>
                <a:latin typeface="Andalus" pitchFamily="18" charset="-78"/>
                <a:cs typeface="Andalus" pitchFamily="18" charset="-78"/>
              </a:rPr>
              <a:t>8) Orthopedic appliance wear usually recommended for how many hours in a day</a:t>
            </a:r>
          </a:p>
          <a:p>
            <a:pPr>
              <a:buNone/>
            </a:pPr>
            <a:r>
              <a:rPr lang="en-US" sz="2800" dirty="0" smtClean="0">
                <a:solidFill>
                  <a:schemeClr val="bg1"/>
                </a:solidFill>
                <a:latin typeface="Andalus" pitchFamily="18" charset="-78"/>
                <a:cs typeface="Andalus" pitchFamily="18" charset="-78"/>
              </a:rPr>
              <a:t>     A. 10-12 hours</a:t>
            </a:r>
          </a:p>
          <a:p>
            <a:pPr>
              <a:buNone/>
            </a:pPr>
            <a:r>
              <a:rPr lang="en-US" sz="2800" dirty="0" smtClean="0">
                <a:solidFill>
                  <a:schemeClr val="bg1"/>
                </a:solidFill>
                <a:latin typeface="Andalus" pitchFamily="18" charset="-78"/>
                <a:cs typeface="Andalus" pitchFamily="18" charset="-78"/>
              </a:rPr>
              <a:t>     B. whole day</a:t>
            </a:r>
          </a:p>
          <a:p>
            <a:pPr>
              <a:buNone/>
            </a:pPr>
            <a:r>
              <a:rPr lang="en-US" sz="2800" dirty="0" smtClean="0">
                <a:solidFill>
                  <a:schemeClr val="bg1"/>
                </a:solidFill>
                <a:latin typeface="Andalus" pitchFamily="18" charset="-78"/>
                <a:cs typeface="Andalus" pitchFamily="18" charset="-78"/>
              </a:rPr>
              <a:t>     C. 6-8 hours</a:t>
            </a:r>
          </a:p>
          <a:p>
            <a:pPr>
              <a:buNone/>
            </a:pPr>
            <a:r>
              <a:rPr lang="en-US" sz="2800" dirty="0" smtClean="0">
                <a:solidFill>
                  <a:schemeClr val="bg1"/>
                </a:solidFill>
                <a:latin typeface="Andalus" pitchFamily="18" charset="-78"/>
                <a:cs typeface="Andalus" pitchFamily="18" charset="-78"/>
              </a:rPr>
              <a:t>     D. 2-3 hours</a:t>
            </a:r>
          </a:p>
          <a:p>
            <a:pPr>
              <a:buNone/>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a:bodyPr>
          <a:lstStyle/>
          <a:p>
            <a:pPr>
              <a:buNone/>
            </a:pPr>
            <a:r>
              <a:rPr lang="en-US" sz="2800" dirty="0" smtClean="0">
                <a:solidFill>
                  <a:schemeClr val="bg1"/>
                </a:solidFill>
                <a:latin typeface="Andalus" pitchFamily="18" charset="-78"/>
                <a:ea typeface="BatangChe" pitchFamily="49" charset="-127"/>
                <a:cs typeface="Andalus" pitchFamily="18" charset="-78"/>
              </a:rPr>
              <a:t>9) Orthopedic appliance wear usually recommended for what time in a day</a:t>
            </a:r>
          </a:p>
          <a:p>
            <a:pPr>
              <a:buNone/>
            </a:pPr>
            <a:r>
              <a:rPr lang="en-US" sz="2800" dirty="0" smtClean="0">
                <a:solidFill>
                  <a:schemeClr val="bg1"/>
                </a:solidFill>
                <a:latin typeface="Andalus" pitchFamily="18" charset="-78"/>
                <a:ea typeface="BatangChe" pitchFamily="49" charset="-127"/>
                <a:cs typeface="Andalus" pitchFamily="18" charset="-78"/>
              </a:rPr>
              <a:t>    A. during evening &amp; night</a:t>
            </a:r>
          </a:p>
          <a:p>
            <a:pPr>
              <a:buNone/>
            </a:pPr>
            <a:r>
              <a:rPr lang="en-US" sz="2800" dirty="0" smtClean="0">
                <a:solidFill>
                  <a:schemeClr val="bg1"/>
                </a:solidFill>
                <a:latin typeface="Andalus" pitchFamily="18" charset="-78"/>
                <a:ea typeface="BatangChe" pitchFamily="49" charset="-127"/>
                <a:cs typeface="Andalus" pitchFamily="18" charset="-78"/>
              </a:rPr>
              <a:t>    B. during morning &amp; afternoon</a:t>
            </a:r>
          </a:p>
          <a:p>
            <a:pPr>
              <a:buNone/>
            </a:pPr>
            <a:r>
              <a:rPr lang="en-US" sz="2800" dirty="0" smtClean="0">
                <a:solidFill>
                  <a:schemeClr val="bg1"/>
                </a:solidFill>
                <a:latin typeface="Andalus" pitchFamily="18" charset="-78"/>
                <a:ea typeface="BatangChe" pitchFamily="49" charset="-127"/>
                <a:cs typeface="Andalus" pitchFamily="18" charset="-78"/>
              </a:rPr>
              <a:t>    C. any time during day</a:t>
            </a:r>
          </a:p>
          <a:p>
            <a:pPr>
              <a:buNone/>
            </a:pPr>
            <a:r>
              <a:rPr lang="en-US" sz="2800" dirty="0" smtClean="0">
                <a:solidFill>
                  <a:schemeClr val="bg1"/>
                </a:solidFill>
                <a:latin typeface="Andalus" pitchFamily="18" charset="-78"/>
                <a:ea typeface="BatangChe" pitchFamily="49" charset="-127"/>
                <a:cs typeface="Andalus" pitchFamily="18" charset="-78"/>
              </a:rPr>
              <a:t>    D. none of the above</a:t>
            </a:r>
          </a:p>
          <a:p>
            <a:pPr>
              <a:buNone/>
            </a:pPr>
            <a:endParaRPr lang="en-US" sz="2800" dirty="0" smtClean="0">
              <a:solidFill>
                <a:schemeClr val="bg1"/>
              </a:solidFill>
              <a:latin typeface="Andalus" pitchFamily="18" charset="-78"/>
              <a:ea typeface="BatangChe" pitchFamily="49" charset="-127"/>
              <a:cs typeface="Andalus" pitchFamily="18" charset="-78"/>
            </a:endParaRPr>
          </a:p>
          <a:p>
            <a:pPr>
              <a:buNone/>
            </a:pPr>
            <a:r>
              <a:rPr lang="en-US" sz="2800" dirty="0" smtClean="0">
                <a:solidFill>
                  <a:schemeClr val="bg1"/>
                </a:solidFill>
                <a:latin typeface="Andalus" pitchFamily="18" charset="-78"/>
                <a:ea typeface="BatangChe" pitchFamily="49" charset="-127"/>
                <a:cs typeface="Andalus" pitchFamily="18" charset="-78"/>
              </a:rPr>
              <a:t>10) Cervical headgear derives anchorage from</a:t>
            </a:r>
          </a:p>
          <a:p>
            <a:pPr>
              <a:buNone/>
            </a:pPr>
            <a:r>
              <a:rPr lang="en-US" sz="2800" dirty="0" smtClean="0">
                <a:solidFill>
                  <a:schemeClr val="bg1"/>
                </a:solidFill>
                <a:latin typeface="Andalus" pitchFamily="18" charset="-78"/>
                <a:ea typeface="BatangChe" pitchFamily="49" charset="-127"/>
                <a:cs typeface="Andalus" pitchFamily="18" charset="-78"/>
              </a:rPr>
              <a:t>    A. back of the neck</a:t>
            </a:r>
          </a:p>
          <a:p>
            <a:pPr>
              <a:buNone/>
            </a:pPr>
            <a:r>
              <a:rPr lang="en-US" sz="2800" dirty="0" smtClean="0">
                <a:solidFill>
                  <a:schemeClr val="bg1"/>
                </a:solidFill>
                <a:latin typeface="Andalus" pitchFamily="18" charset="-78"/>
                <a:ea typeface="BatangChe" pitchFamily="49" charset="-127"/>
                <a:cs typeface="Andalus" pitchFamily="18" charset="-78"/>
              </a:rPr>
              <a:t>    B. front of the neck </a:t>
            </a:r>
          </a:p>
          <a:p>
            <a:pPr>
              <a:buNone/>
            </a:pPr>
            <a:r>
              <a:rPr lang="en-US" sz="2800" dirty="0" smtClean="0">
                <a:solidFill>
                  <a:schemeClr val="bg1"/>
                </a:solidFill>
                <a:latin typeface="Andalus" pitchFamily="18" charset="-78"/>
                <a:ea typeface="BatangChe" pitchFamily="49" charset="-127"/>
                <a:cs typeface="Andalus" pitchFamily="18" charset="-78"/>
              </a:rPr>
              <a:t>    C. fore head</a:t>
            </a:r>
          </a:p>
          <a:p>
            <a:pPr>
              <a:buNone/>
            </a:pPr>
            <a:r>
              <a:rPr lang="en-US" sz="2800" dirty="0" smtClean="0">
                <a:solidFill>
                  <a:schemeClr val="bg1"/>
                </a:solidFill>
                <a:latin typeface="Andalus" pitchFamily="18" charset="-78"/>
                <a:ea typeface="BatangChe" pitchFamily="49" charset="-127"/>
                <a:cs typeface="Andalus" pitchFamily="18" charset="-78"/>
              </a:rPr>
              <a:t>     D. none of the above</a:t>
            </a:r>
            <a:endParaRPr lang="en-US" sz="2800" dirty="0">
              <a:solidFill>
                <a:schemeClr val="bg1"/>
              </a:solidFill>
              <a:latin typeface="Andalus" pitchFamily="18" charset="-78"/>
              <a:ea typeface="BatangChe" pitchFamily="49" charset="-127"/>
              <a:cs typeface="Andalus" pitchFamily="18"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70C0"/>
                </a:solidFill>
                <a:latin typeface="Andalus" pitchFamily="18" charset="-78"/>
                <a:cs typeface="Andalus" pitchFamily="18" charset="-78"/>
              </a:rPr>
              <a:t>BASIS OF ORTHOPEDIC APPLIANCE THERAPY</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457200" y="1828800"/>
            <a:ext cx="8229600" cy="48006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Orthopedic appliances generally use teeth as “</a:t>
            </a:r>
            <a:r>
              <a:rPr lang="en-US" sz="2800" i="1" dirty="0" smtClean="0">
                <a:solidFill>
                  <a:srgbClr val="FFFF00"/>
                </a:solidFill>
                <a:latin typeface="Andalus" pitchFamily="18" charset="-78"/>
                <a:cs typeface="Andalus" pitchFamily="18" charset="-78"/>
              </a:rPr>
              <a:t>handles</a:t>
            </a:r>
            <a:r>
              <a:rPr lang="en-US" sz="2800" dirty="0" smtClean="0">
                <a:solidFill>
                  <a:schemeClr val="bg1"/>
                </a:solidFill>
                <a:latin typeface="Andalus" pitchFamily="18" charset="-78"/>
                <a:cs typeface="Andalus" pitchFamily="18" charset="-78"/>
              </a:rPr>
              <a:t>”.</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Basis of orthopedic appliance therapy resides in the use of </a:t>
            </a:r>
            <a:r>
              <a:rPr lang="en-US" sz="2800" b="1" u="sng" dirty="0" smtClean="0">
                <a:solidFill>
                  <a:srgbClr val="FFC000"/>
                </a:solidFill>
                <a:latin typeface="Andalus" pitchFamily="18" charset="-78"/>
                <a:cs typeface="Andalus" pitchFamily="18" charset="-78"/>
              </a:rPr>
              <a:t>intermittent forces </a:t>
            </a:r>
            <a:r>
              <a:rPr lang="en-US" sz="2800" dirty="0" smtClean="0">
                <a:solidFill>
                  <a:schemeClr val="bg1"/>
                </a:solidFill>
                <a:latin typeface="Andalus" pitchFamily="18" charset="-78"/>
                <a:cs typeface="Andalus" pitchFamily="18" charset="-78"/>
              </a:rPr>
              <a:t>of </a:t>
            </a:r>
            <a:r>
              <a:rPr lang="en-US" sz="2800" b="1" u="sng" dirty="0" smtClean="0">
                <a:solidFill>
                  <a:srgbClr val="FFC000"/>
                </a:solidFill>
                <a:latin typeface="Andalus" pitchFamily="18" charset="-78"/>
                <a:cs typeface="Andalus" pitchFamily="18" charset="-78"/>
              </a:rPr>
              <a:t>very high magnitude</a:t>
            </a:r>
            <a:r>
              <a:rPr lang="en-US" sz="2800" dirty="0" smtClean="0">
                <a:solidFill>
                  <a:schemeClr val="bg1"/>
                </a:solidFill>
                <a:latin typeface="Andalus" pitchFamily="18" charset="-78"/>
                <a:cs typeface="Andalus" pitchFamily="18" charset="-78"/>
              </a:rPr>
              <a:t>.</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Such heavy forces when directed to the basal bone via teeth tend to alter the magnitude &amp; direction of the jaws by modifying the pattern of bone apposition at periosteal sutures &amp; growth sites.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ashville.com/blogs/wp-content/uploads/2013/08/Toothy-smile-clipart.jpg">
            <a:hlinkClick r:id="rId2"/>
          </p:cNvPr>
          <p:cNvPicPr>
            <a:picLocks noGrp="1" noChangeAspect="1" noChangeArrowheads="1"/>
          </p:cNvPicPr>
          <p:nvPr>
            <p:ph type="pic" idx="1"/>
          </p:nvPr>
        </p:nvPicPr>
        <p:blipFill>
          <a:blip r:embed="rId3"/>
          <a:srcRect t="15851" b="15851"/>
          <a:stretch>
            <a:fillRect/>
          </a:stretch>
        </p:blipFill>
        <p:spPr bwMode="auto">
          <a:xfrm>
            <a:off x="1792288" y="228600"/>
            <a:ext cx="5486400" cy="4724400"/>
          </a:xfrm>
          <a:prstGeom prst="rect">
            <a:avLst/>
          </a:prstGeom>
          <a:noFill/>
        </p:spPr>
      </p:pic>
      <p:sp>
        <p:nvSpPr>
          <p:cNvPr id="5" name="Text Placeholder 4"/>
          <p:cNvSpPr>
            <a:spLocks noGrp="1"/>
          </p:cNvSpPr>
          <p:nvPr>
            <p:ph type="body" sz="half" idx="2"/>
          </p:nvPr>
        </p:nvSpPr>
        <p:spPr/>
        <p:txBody>
          <a:bodyPr>
            <a:normAutofit fontScale="77500" lnSpcReduction="20000"/>
          </a:bodyPr>
          <a:lstStyle/>
          <a:p>
            <a:r>
              <a:rPr lang="en-US" sz="3600" dirty="0" smtClean="0">
                <a:solidFill>
                  <a:srgbClr val="0070C0"/>
                </a:solidFill>
              </a:rPr>
              <a:t>           </a:t>
            </a:r>
            <a:r>
              <a:rPr lang="en-US" sz="6600" b="1" u="sng" dirty="0" smtClean="0">
                <a:solidFill>
                  <a:srgbClr val="0070C0"/>
                </a:solidFill>
                <a:latin typeface="Andalus" pitchFamily="18" charset="-78"/>
                <a:cs typeface="Andalus" pitchFamily="18" charset="-78"/>
              </a:rPr>
              <a:t>THANK YOU</a:t>
            </a:r>
            <a:endParaRPr lang="en-US" sz="6600" b="1" u="sng" dirty="0">
              <a:solidFill>
                <a:srgbClr val="0070C0"/>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638800"/>
          </a:xfrm>
        </p:spPr>
        <p:txBody>
          <a:bodyPr>
            <a:normAutofit/>
          </a:bodyPr>
          <a:lstStyle/>
          <a:p>
            <a:pPr>
              <a:buFont typeface="Wingdings" pitchFamily="2" charset="2"/>
              <a:buChar char="Ø"/>
            </a:pPr>
            <a:r>
              <a:rPr lang="en-US" sz="2800" dirty="0" smtClean="0">
                <a:solidFill>
                  <a:schemeClr val="bg1"/>
                </a:solidFill>
                <a:latin typeface="Andalus" pitchFamily="18" charset="-78"/>
                <a:cs typeface="Andalus" pitchFamily="18" charset="-78"/>
              </a:rPr>
              <a:t>Orthopedic appliances are worn intermittently for only about 12-14 hours a day.</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Tooth movement is also reduced significantly by replenishment of normal circulation when the appliance is not worn.</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Thus, skeletal changes rather than tooth movement occur during orthopedic appliance therapy, although some tooth movement is inevitable.</a:t>
            </a:r>
            <a:endParaRPr lang="en-US" sz="2800" dirty="0">
              <a:solidFill>
                <a:schemeClr val="bg1"/>
              </a:solidFill>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0070C0"/>
                </a:solidFill>
                <a:latin typeface="Andalus" pitchFamily="18" charset="-78"/>
                <a:cs typeface="Andalus" pitchFamily="18" charset="-78"/>
              </a:rPr>
              <a:t>PRINCIPLES OF USING ORTHOPEDIC APPLIANCES</a:t>
            </a:r>
            <a:endParaRPr lang="en-US" b="1" u="sng" dirty="0">
              <a:solidFill>
                <a:srgbClr val="0070C0"/>
              </a:solidFill>
              <a:latin typeface="Andalus" pitchFamily="18" charset="-78"/>
              <a:cs typeface="Andalus" pitchFamily="18" charset="-78"/>
            </a:endParaRPr>
          </a:p>
        </p:txBody>
      </p:sp>
      <p:sp>
        <p:nvSpPr>
          <p:cNvPr id="3" name="Content Placeholder 2"/>
          <p:cNvSpPr>
            <a:spLocks noGrp="1"/>
          </p:cNvSpPr>
          <p:nvPr>
            <p:ph idx="1"/>
          </p:nvPr>
        </p:nvSpPr>
        <p:spPr>
          <a:xfrm>
            <a:off x="457200" y="1752600"/>
            <a:ext cx="8229600" cy="4953000"/>
          </a:xfrm>
        </p:spPr>
        <p:txBody>
          <a:bodyPr>
            <a:normAutofit lnSpcReduction="10000"/>
          </a:bodyPr>
          <a:lstStyle/>
          <a:p>
            <a:pPr>
              <a:buFont typeface="Wingdings" pitchFamily="2" charset="2"/>
              <a:buChar char="Ø"/>
            </a:pPr>
            <a:r>
              <a:rPr lang="en-US" sz="2800" dirty="0" smtClean="0">
                <a:solidFill>
                  <a:schemeClr val="bg1"/>
                </a:solidFill>
                <a:latin typeface="Andalus" pitchFamily="18" charset="-78"/>
                <a:cs typeface="Andalus" pitchFamily="18" charset="-78"/>
              </a:rPr>
              <a:t>The following are the basic principles of using orthopedic appliances effectively –</a:t>
            </a:r>
          </a:p>
          <a:p>
            <a:pPr>
              <a:buNone/>
            </a:pPr>
            <a:endParaRPr lang="en-US" sz="2800" dirty="0">
              <a:solidFill>
                <a:schemeClr val="bg1"/>
              </a:solidFill>
              <a:latin typeface="Andalus" pitchFamily="18" charset="-78"/>
              <a:cs typeface="Andalus" pitchFamily="18" charset="-78"/>
            </a:endParaRPr>
          </a:p>
          <a:p>
            <a:pPr marL="514350" indent="-514350">
              <a:buAutoNum type="arabicParenR"/>
            </a:pPr>
            <a:r>
              <a:rPr lang="en-US" sz="2800" b="1" i="1" dirty="0" smtClean="0">
                <a:solidFill>
                  <a:srgbClr val="92D050"/>
                </a:solidFill>
                <a:latin typeface="Andalus" pitchFamily="18" charset="-78"/>
                <a:cs typeface="Andalus" pitchFamily="18" charset="-78"/>
              </a:rPr>
              <a:t>Magnitude of force –</a:t>
            </a:r>
          </a:p>
          <a:p>
            <a:pPr marL="514350" indent="-514350">
              <a:buNone/>
            </a:pPr>
            <a:endParaRPr lang="en-US" sz="2800" dirty="0" smtClean="0">
              <a:solidFill>
                <a:srgbClr val="FFFF0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Extra oral forces of much greater magnitude, in excess of 250-400gms per side is required to bring about skeletal changes.</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Most orthopedic appliances employ forces in the range of 250-400 gm per side to maximize skeletal</a:t>
            </a:r>
          </a:p>
          <a:p>
            <a:pPr>
              <a:buFont typeface="Wingdings" pitchFamily="2" charset="2"/>
              <a:buChar char="Ø"/>
            </a:pPr>
            <a:endParaRPr lang="en-US" sz="2800" dirty="0">
              <a:solidFill>
                <a:schemeClr val="bg1"/>
              </a:solidFill>
            </a:endParaRPr>
          </a:p>
          <a:p>
            <a:pPr>
              <a:buFont typeface="Wingdings" pitchFamily="2" charset="2"/>
              <a:buChar char="Ø"/>
            </a:pP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324600"/>
          </a:xfrm>
        </p:spPr>
        <p:txBody>
          <a:bodyPr>
            <a:normAutofit lnSpcReduction="10000"/>
          </a:bodyPr>
          <a:lstStyle/>
          <a:p>
            <a:pPr>
              <a:buNone/>
            </a:pPr>
            <a:r>
              <a:rPr lang="en-US" sz="2800" dirty="0" smtClean="0">
                <a:solidFill>
                  <a:schemeClr val="bg1"/>
                </a:solidFill>
              </a:rPr>
              <a:t>     </a:t>
            </a:r>
            <a:r>
              <a:rPr lang="en-US" sz="2800" dirty="0" smtClean="0">
                <a:solidFill>
                  <a:schemeClr val="bg1"/>
                </a:solidFill>
                <a:latin typeface="Andalus" pitchFamily="18" charset="-78"/>
                <a:cs typeface="Andalus" pitchFamily="18" charset="-78"/>
              </a:rPr>
              <a:t>changes and to minimize dental change.</a:t>
            </a:r>
          </a:p>
          <a:p>
            <a:pPr>
              <a:buNone/>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Such heavy force compress the periodontal ligament on the pressure side &amp; cause hyalinization, which prevents tooth movement.</a:t>
            </a:r>
          </a:p>
          <a:p>
            <a:pPr>
              <a:buFont typeface="Wingdings" pitchFamily="2" charset="2"/>
              <a:buChar char="Ø"/>
            </a:pPr>
            <a:endParaRPr lang="en-US" sz="2800" dirty="0">
              <a:solidFill>
                <a:schemeClr val="bg1"/>
              </a:solidFill>
              <a:latin typeface="Andalus" pitchFamily="18" charset="-78"/>
              <a:cs typeface="Andalus" pitchFamily="18" charset="-78"/>
            </a:endParaRPr>
          </a:p>
          <a:p>
            <a:pPr>
              <a:buNone/>
            </a:pPr>
            <a:r>
              <a:rPr lang="en-US" sz="2800" b="1" i="1" dirty="0" smtClean="0">
                <a:solidFill>
                  <a:srgbClr val="92D050"/>
                </a:solidFill>
                <a:latin typeface="Andalus" pitchFamily="18" charset="-78"/>
                <a:cs typeface="Andalus" pitchFamily="18" charset="-78"/>
              </a:rPr>
              <a:t>2) Duration of force –</a:t>
            </a:r>
          </a:p>
          <a:p>
            <a:pPr>
              <a:buNone/>
            </a:pPr>
            <a:endParaRPr lang="en-US" sz="2800" dirty="0" smtClean="0">
              <a:solidFill>
                <a:srgbClr val="FFFF00"/>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Orthopedic changes are best produced by employing intermittent heavy forces.</a:t>
            </a:r>
          </a:p>
          <a:p>
            <a:pPr>
              <a:buFont typeface="Wingdings" pitchFamily="2" charset="2"/>
              <a:buChar char="Ø"/>
            </a:pPr>
            <a:endParaRPr lang="en-US" sz="2800" dirty="0">
              <a:solidFill>
                <a:schemeClr val="bg1"/>
              </a:solidFill>
              <a:latin typeface="Andalus" pitchFamily="18" charset="-78"/>
              <a:cs typeface="Andalus" pitchFamily="18" charset="-78"/>
            </a:endParaRPr>
          </a:p>
          <a:p>
            <a:pPr>
              <a:buFont typeface="Wingdings" pitchFamily="2" charset="2"/>
              <a:buChar char="Ø"/>
            </a:pPr>
            <a:r>
              <a:rPr lang="en-US" sz="2800" dirty="0" smtClean="0">
                <a:solidFill>
                  <a:schemeClr val="bg1"/>
                </a:solidFill>
                <a:latin typeface="Andalus" pitchFamily="18" charset="-78"/>
                <a:cs typeface="Andalus" pitchFamily="18" charset="-78"/>
              </a:rPr>
              <a:t>Intermittent forces of 12-14 hours duration per day appear to be effective in producing orthopedic changes.</a:t>
            </a:r>
            <a:endParaRPr lang="en-US" sz="2800" dirty="0">
              <a:solidFill>
                <a:schemeClr val="bg1"/>
              </a:solidFill>
              <a:latin typeface="Andalus" pitchFamily="18" charset="-78"/>
              <a:cs typeface="Andalus" pitchFamily="18" charset="-78"/>
            </a:endParaRPr>
          </a:p>
          <a:p>
            <a:pPr>
              <a:buFont typeface="Wingdings" pitchFamily="2" charset="2"/>
              <a:buChar char="Ø"/>
            </a:pPr>
            <a:endParaRPr lang="en-US" sz="28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8383</TotalTime>
  <Words>3264</Words>
  <Application>Microsoft Office PowerPoint</Application>
  <PresentationFormat>On-screen Show (4:3)</PresentationFormat>
  <Paragraphs>478</Paragraphs>
  <Slides>60</Slides>
  <Notes>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   ORTHOPEDIC APPLIANCES </vt:lpstr>
      <vt:lpstr>INTRODUCTION </vt:lpstr>
      <vt:lpstr>Slide 3</vt:lpstr>
      <vt:lpstr>ORTHODONTIC FORCE VS ORTHOPEDIC FORCE</vt:lpstr>
      <vt:lpstr>Slide 5</vt:lpstr>
      <vt:lpstr>BASIS OF ORTHOPEDIC APPLIANCE THERAPY</vt:lpstr>
      <vt:lpstr>Slide 7</vt:lpstr>
      <vt:lpstr>PRINCIPLES OF USING ORTHOPEDIC APPLIANCES</vt:lpstr>
      <vt:lpstr>Slide 9</vt:lpstr>
      <vt:lpstr>Slide 10</vt:lpstr>
      <vt:lpstr>Slide 11</vt:lpstr>
      <vt:lpstr>Slide 12</vt:lpstr>
      <vt:lpstr>ORTHOPEDIC APPLIANCES</vt:lpstr>
      <vt:lpstr>HEADGEAR</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Indications </vt:lpstr>
      <vt:lpstr>Contraindications </vt:lpstr>
      <vt:lpstr>Slide 31</vt:lpstr>
      <vt:lpstr>Slide 32</vt:lpstr>
      <vt:lpstr>Slide 33</vt:lpstr>
      <vt:lpstr>Slide 34</vt:lpstr>
      <vt:lpstr>Slide 35</vt:lpstr>
      <vt:lpstr>Slide 36</vt:lpstr>
      <vt:lpstr>PROTRACTION FACE MASK</vt:lpstr>
      <vt:lpstr>Slide 38</vt:lpstr>
      <vt:lpstr>Slide 39</vt:lpstr>
      <vt:lpstr>Slide 40</vt:lpstr>
      <vt:lpstr>Slide 41</vt:lpstr>
      <vt:lpstr>Slide 42</vt:lpstr>
      <vt:lpstr>Slide 43</vt:lpstr>
      <vt:lpstr>Slide 44</vt:lpstr>
      <vt:lpstr>Slide 45</vt:lpstr>
      <vt:lpstr>Slide 46</vt:lpstr>
      <vt:lpstr>Slide 47</vt:lpstr>
      <vt:lpstr>CHIN CUP APPLIANCE</vt:lpstr>
      <vt:lpstr>Slide 49</vt:lpstr>
      <vt:lpstr>Slide 50</vt:lpstr>
      <vt:lpstr>Slide 51</vt:lpstr>
      <vt:lpstr>Slide 52</vt:lpstr>
      <vt:lpstr>Slide 53</vt:lpstr>
      <vt:lpstr>Line of force </vt:lpstr>
      <vt:lpstr>MCQ’S</vt:lpstr>
      <vt:lpstr>Slide 56</vt:lpstr>
      <vt:lpstr>Slide 57</vt:lpstr>
      <vt:lpstr>Slide 58</vt:lpstr>
      <vt:lpstr>Slide 59</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ORTHOPAEDIC APPLIANCES</dc:title>
  <dc:creator>USER</dc:creator>
  <cp:lastModifiedBy>Dr.Ravi Bhandari</cp:lastModifiedBy>
  <cp:revision>93</cp:revision>
  <dcterms:created xsi:type="dcterms:W3CDTF">2014-03-09T12:18:42Z</dcterms:created>
  <dcterms:modified xsi:type="dcterms:W3CDTF">2020-10-13T04:06:44Z</dcterms:modified>
</cp:coreProperties>
</file>