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0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112"/>
  </p:notesMasterIdLst>
  <p:sldIdLst>
    <p:sldId id="345" r:id="rId2"/>
    <p:sldId id="346" r:id="rId3"/>
    <p:sldId id="347" r:id="rId4"/>
    <p:sldId id="348" r:id="rId5"/>
    <p:sldId id="349" r:id="rId6"/>
    <p:sldId id="350" r:id="rId7"/>
    <p:sldId id="351" r:id="rId8"/>
    <p:sldId id="352" r:id="rId9"/>
    <p:sldId id="353" r:id="rId10"/>
    <p:sldId id="354" r:id="rId11"/>
    <p:sldId id="355" r:id="rId12"/>
    <p:sldId id="356" r:id="rId13"/>
    <p:sldId id="357" r:id="rId14"/>
    <p:sldId id="358" r:id="rId15"/>
    <p:sldId id="359" r:id="rId16"/>
    <p:sldId id="360" r:id="rId17"/>
    <p:sldId id="361" r:id="rId18"/>
    <p:sldId id="362" r:id="rId19"/>
    <p:sldId id="363" r:id="rId20"/>
    <p:sldId id="364" r:id="rId21"/>
    <p:sldId id="365" r:id="rId22"/>
    <p:sldId id="366" r:id="rId23"/>
    <p:sldId id="367" r:id="rId24"/>
    <p:sldId id="368" r:id="rId25"/>
    <p:sldId id="369" r:id="rId26"/>
    <p:sldId id="257" r:id="rId27"/>
    <p:sldId id="258" r:id="rId28"/>
    <p:sldId id="259" r:id="rId29"/>
    <p:sldId id="260" r:id="rId30"/>
    <p:sldId id="261" r:id="rId31"/>
    <p:sldId id="262" r:id="rId32"/>
    <p:sldId id="263" r:id="rId33"/>
    <p:sldId id="264" r:id="rId34"/>
    <p:sldId id="265" r:id="rId35"/>
    <p:sldId id="266" r:id="rId36"/>
    <p:sldId id="267" r:id="rId37"/>
    <p:sldId id="268" r:id="rId38"/>
    <p:sldId id="269" r:id="rId39"/>
    <p:sldId id="270" r:id="rId40"/>
    <p:sldId id="271" r:id="rId41"/>
    <p:sldId id="272" r:id="rId42"/>
    <p:sldId id="273" r:id="rId43"/>
    <p:sldId id="274" r:id="rId44"/>
    <p:sldId id="275" r:id="rId45"/>
    <p:sldId id="276" r:id="rId46"/>
    <p:sldId id="277" r:id="rId47"/>
    <p:sldId id="278" r:id="rId48"/>
    <p:sldId id="279" r:id="rId49"/>
    <p:sldId id="280" r:id="rId50"/>
    <p:sldId id="281" r:id="rId51"/>
    <p:sldId id="282" r:id="rId52"/>
    <p:sldId id="283" r:id="rId53"/>
    <p:sldId id="284" r:id="rId54"/>
    <p:sldId id="285" r:id="rId55"/>
    <p:sldId id="286" r:id="rId56"/>
    <p:sldId id="287" r:id="rId57"/>
    <p:sldId id="288" r:id="rId58"/>
    <p:sldId id="289" r:id="rId59"/>
    <p:sldId id="290" r:id="rId60"/>
    <p:sldId id="291" r:id="rId61"/>
    <p:sldId id="292" r:id="rId62"/>
    <p:sldId id="293" r:id="rId63"/>
    <p:sldId id="294" r:id="rId64"/>
    <p:sldId id="295" r:id="rId65"/>
    <p:sldId id="296" r:id="rId66"/>
    <p:sldId id="297" r:id="rId67"/>
    <p:sldId id="298" r:id="rId68"/>
    <p:sldId id="299" r:id="rId69"/>
    <p:sldId id="300" r:id="rId70"/>
    <p:sldId id="304" r:id="rId71"/>
    <p:sldId id="305" r:id="rId72"/>
    <p:sldId id="306" r:id="rId73"/>
    <p:sldId id="307" r:id="rId74"/>
    <p:sldId id="308" r:id="rId75"/>
    <p:sldId id="309" r:id="rId76"/>
    <p:sldId id="310" r:id="rId77"/>
    <p:sldId id="311" r:id="rId78"/>
    <p:sldId id="312" r:id="rId79"/>
    <p:sldId id="313" r:id="rId80"/>
    <p:sldId id="314" r:id="rId81"/>
    <p:sldId id="315" r:id="rId82"/>
    <p:sldId id="316" r:id="rId83"/>
    <p:sldId id="317" r:id="rId84"/>
    <p:sldId id="318" r:id="rId85"/>
    <p:sldId id="319" r:id="rId86"/>
    <p:sldId id="320" r:id="rId87"/>
    <p:sldId id="321" r:id="rId88"/>
    <p:sldId id="322" r:id="rId89"/>
    <p:sldId id="323" r:id="rId90"/>
    <p:sldId id="324" r:id="rId91"/>
    <p:sldId id="325" r:id="rId92"/>
    <p:sldId id="326" r:id="rId93"/>
    <p:sldId id="327" r:id="rId94"/>
    <p:sldId id="328" r:id="rId95"/>
    <p:sldId id="329" r:id="rId96"/>
    <p:sldId id="330" r:id="rId97"/>
    <p:sldId id="331" r:id="rId98"/>
    <p:sldId id="332" r:id="rId99"/>
    <p:sldId id="333" r:id="rId100"/>
    <p:sldId id="334" r:id="rId101"/>
    <p:sldId id="335" r:id="rId102"/>
    <p:sldId id="336" r:id="rId103"/>
    <p:sldId id="337" r:id="rId104"/>
    <p:sldId id="338" r:id="rId105"/>
    <p:sldId id="339" r:id="rId106"/>
    <p:sldId id="340" r:id="rId107"/>
    <p:sldId id="341" r:id="rId108"/>
    <p:sldId id="342" r:id="rId109"/>
    <p:sldId id="343" r:id="rId110"/>
    <p:sldId id="344" r:id="rId1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p:restoredLeft sz="15620"/>
    <p:restoredTop sz="94660"/>
  </p:normalViewPr>
  <p:slideViewPr>
    <p:cSldViewPr>
      <p:cViewPr varScale="1">
        <p:scale>
          <a:sx n="64" d="100"/>
          <a:sy n="64" d="100"/>
        </p:scale>
        <p:origin x="-1482" y="-102"/>
      </p:cViewPr>
      <p:guideLst>
        <p:guide orient="horz" pos="2160"/>
        <p:guide pos="2880"/>
      </p:guideLst>
    </p:cSldViewPr>
  </p:slideViewPr>
  <p:notesTextViewPr>
    <p:cViewPr>
      <p:scale>
        <a:sx n="100" d="100"/>
        <a:sy n="100" d="100"/>
      </p:scale>
      <p:origin x="0" y="0"/>
    </p:cViewPr>
  </p:notesTextViewPr>
  <p:sorterViewPr>
    <p:cViewPr>
      <p:scale>
        <a:sx n="80" d="100"/>
        <a:sy n="80" d="100"/>
      </p:scale>
      <p:origin x="0" y="4308"/>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E7627D-C151-4DC5-BB3C-B45CABC7D41A}" type="datetimeFigureOut">
              <a:rPr lang="en-US" smtClean="0"/>
              <a:pPr/>
              <a:t>5/8/2020</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EC29D62-C242-47BE-B375-47F2450BA60B}" type="slidenum">
              <a:rPr lang="en-IN" smtClean="0"/>
              <a:pPr/>
              <a:t>‹#›</a:t>
            </a:fld>
            <a:endParaRPr lang="en-I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6" name="Group 6"/>
          <p:cNvGrpSpPr/>
          <p:nvPr/>
        </p:nvGrpSpPr>
        <p:grpSpPr>
          <a:xfrm>
            <a:off x="0" y="0"/>
            <a:ext cx="9144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866216" y="2099733"/>
            <a:ext cx="6619244"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bwMode="gray">
          <a:xfrm>
            <a:off x="866216" y="4777380"/>
            <a:ext cx="6619244"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gray">
          <a:xfrm rot="5400000">
            <a:off x="7495414" y="1830325"/>
            <a:ext cx="990599" cy="228599"/>
          </a:xfrm>
        </p:spPr>
        <p:txBody>
          <a:bodyPr anchor="t"/>
          <a:lstStyle>
            <a:lvl1pPr algn="l">
              <a:defRPr b="0" i="0">
                <a:solidFill>
                  <a:schemeClr val="bg1">
                    <a:alpha val="60000"/>
                  </a:schemeClr>
                </a:solidFill>
              </a:defRPr>
            </a:lvl1pPr>
          </a:lstStyle>
          <a:p>
            <a:fld id="{99A45DA3-1E19-4190-8AE1-CF0348CE2F30}" type="datetimeFigureOut">
              <a:rPr lang="en-US" smtClean="0"/>
              <a:pPr/>
              <a:t>5/8/2020</a:t>
            </a:fld>
            <a:endParaRPr lang="en-IN"/>
          </a:p>
        </p:txBody>
      </p:sp>
      <p:sp>
        <p:nvSpPr>
          <p:cNvPr id="5" name="Footer Placeholder 4"/>
          <p:cNvSpPr>
            <a:spLocks noGrp="1"/>
          </p:cNvSpPr>
          <p:nvPr>
            <p:ph type="ftr" sz="quarter" idx="11"/>
          </p:nvPr>
        </p:nvSpPr>
        <p:spPr bwMode="gray">
          <a:xfrm rot="5400000">
            <a:off x="6231508" y="3265933"/>
            <a:ext cx="3859795" cy="228601"/>
          </a:xfrm>
        </p:spPr>
        <p:txBody>
          <a:bodyPr/>
          <a:lstStyle>
            <a:lvl1pPr>
              <a:defRPr b="0" i="0">
                <a:solidFill>
                  <a:schemeClr val="bg1">
                    <a:alpha val="60000"/>
                  </a:schemeClr>
                </a:solidFill>
              </a:defRPr>
            </a:lvl1pPr>
          </a:lstStyle>
          <a:p>
            <a:endParaRPr lang="en-IN"/>
          </a:p>
        </p:txBody>
      </p:sp>
      <p:sp>
        <p:nvSpPr>
          <p:cNvPr id="11" name="Rectangle 10"/>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7764406" y="295730"/>
            <a:ext cx="628649" cy="767687"/>
          </a:xfrm>
        </p:spPr>
        <p:txBody>
          <a:bodyPr/>
          <a:lstStyle/>
          <a:p>
            <a:fld id="{7EF28860-3112-4C48-9F4E-8B68304D8D92}" type="slidenum">
              <a:rPr lang="en-IN" smtClean="0"/>
              <a:pPr/>
              <a:t>‹#›</a:t>
            </a:fld>
            <a:endParaRPr lang="en-I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8" name="Group 8"/>
          <p:cNvGrpSpPr/>
          <p:nvPr/>
        </p:nvGrpSpPr>
        <p:grpSpPr>
          <a:xfrm>
            <a:off x="0" y="0"/>
            <a:ext cx="9144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4969927"/>
            <a:ext cx="6619244"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216" y="685800"/>
            <a:ext cx="6619244"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215" y="5536665"/>
            <a:ext cx="6619244"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A45DA3-1E19-4190-8AE1-CF0348CE2F30}" type="datetimeFigureOut">
              <a:rPr lang="en-US" smtClean="0"/>
              <a:pPr/>
              <a:t>5/8/2020</a:t>
            </a:fld>
            <a:endParaRPr lang="en-IN"/>
          </a:p>
        </p:txBody>
      </p:sp>
      <p:sp>
        <p:nvSpPr>
          <p:cNvPr id="6" name="Footer Placeholder 5"/>
          <p:cNvSpPr>
            <a:spLocks noGrp="1"/>
          </p:cNvSpPr>
          <p:nvPr>
            <p:ph type="ftr" sz="quarter" idx="11"/>
          </p:nvPr>
        </p:nvSpPr>
        <p:spPr/>
        <p:txBody>
          <a:bodyPr/>
          <a:lstStyle/>
          <a:p>
            <a:endParaRPr lang="en-IN"/>
          </a:p>
        </p:txBody>
      </p:sp>
      <p:sp>
        <p:nvSpPr>
          <p:cNvPr id="16" name="Rectangle 15"/>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7EF28860-3112-4C48-9F4E-8B68304D8D92}" type="slidenum">
              <a:rPr lang="en-IN" smtClean="0"/>
              <a:pPr/>
              <a:t>‹#›</a:t>
            </a:fld>
            <a:endParaRPr lang="en-I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3" name="Group 6"/>
          <p:cNvGrpSpPr/>
          <p:nvPr/>
        </p:nvGrpSpPr>
        <p:grpSpPr>
          <a:xfrm>
            <a:off x="0" y="0"/>
            <a:ext cx="9144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1598" y="1063417"/>
            <a:ext cx="6623862" cy="1372986"/>
          </a:xfrm>
        </p:spPr>
        <p:txBody>
          <a:bodyP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866216" y="3543300"/>
            <a:ext cx="6619244"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A45DA3-1E19-4190-8AE1-CF0348CE2F30}" type="datetimeFigureOut">
              <a:rPr lang="en-US" smtClean="0"/>
              <a:pPr/>
              <a:t>5/8/2020</a:t>
            </a:fld>
            <a:endParaRPr lang="en-IN"/>
          </a:p>
        </p:txBody>
      </p:sp>
      <p:sp>
        <p:nvSpPr>
          <p:cNvPr id="5" name="Footer Placeholder 4"/>
          <p:cNvSpPr>
            <a:spLocks noGrp="1"/>
          </p:cNvSpPr>
          <p:nvPr>
            <p:ph type="ftr" sz="quarter" idx="11"/>
          </p:nvPr>
        </p:nvSpPr>
        <p:spPr/>
        <p:txBody>
          <a:bodyPr/>
          <a:lstStyle/>
          <a:p>
            <a:endParaRPr lang="en-IN"/>
          </a:p>
        </p:txBody>
      </p:sp>
      <p:sp>
        <p:nvSpPr>
          <p:cNvPr id="13" name="Rectangle 12"/>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EF28860-3112-4C48-9F4E-8B68304D8D92}" type="slidenum">
              <a:rPr lang="en-IN" smtClean="0"/>
              <a:pPr/>
              <a:t>‹#›</a:t>
            </a:fld>
            <a:endParaRPr lang="en-I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9144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661175" y="607336"/>
            <a:ext cx="601434"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7413344" y="2613787"/>
            <a:ext cx="48957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186408" y="982134"/>
            <a:ext cx="6340430" cy="2696632"/>
          </a:xfrm>
        </p:spPr>
        <p:txBody>
          <a:bodyP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459459" y="3678766"/>
            <a:ext cx="5798414"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866216" y="5029200"/>
            <a:ext cx="6933673"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A45DA3-1E19-4190-8AE1-CF0348CE2F30}" type="datetimeFigureOut">
              <a:rPr lang="en-US" smtClean="0"/>
              <a:pPr/>
              <a:t>5/8/2020</a:t>
            </a:fld>
            <a:endParaRPr lang="en-IN"/>
          </a:p>
        </p:txBody>
      </p:sp>
      <p:sp>
        <p:nvSpPr>
          <p:cNvPr id="5" name="Footer Placeholder 4"/>
          <p:cNvSpPr>
            <a:spLocks noGrp="1"/>
          </p:cNvSpPr>
          <p:nvPr>
            <p:ph type="ftr" sz="quarter" idx="11"/>
          </p:nvPr>
        </p:nvSpPr>
        <p:spPr/>
        <p:txBody>
          <a:bodyPr/>
          <a:lstStyle/>
          <a:p>
            <a:endParaRPr lang="en-IN"/>
          </a:p>
        </p:txBody>
      </p:sp>
      <p:sp>
        <p:nvSpPr>
          <p:cNvPr id="19" name="Rectangle 18"/>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EF28860-3112-4C48-9F4E-8B68304D8D92}" type="slidenum">
              <a:rPr lang="en-IN" smtClean="0"/>
              <a:pPr/>
              <a:t>‹#›</a:t>
            </a:fld>
            <a:endParaRPr lang="en-I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7" name="Group 8"/>
          <p:cNvGrpSpPr/>
          <p:nvPr/>
        </p:nvGrpSpPr>
        <p:grpSpPr>
          <a:xfrm>
            <a:off x="0" y="0"/>
            <a:ext cx="9144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2370667"/>
            <a:ext cx="6619245" cy="182251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216" y="5024967"/>
            <a:ext cx="6619244"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A45DA3-1E19-4190-8AE1-CF0348CE2F30}" type="datetimeFigureOut">
              <a:rPr lang="en-US" smtClean="0"/>
              <a:pPr/>
              <a:t>5/8/2020</a:t>
            </a:fld>
            <a:endParaRPr lang="en-IN"/>
          </a:p>
        </p:txBody>
      </p:sp>
      <p:sp>
        <p:nvSpPr>
          <p:cNvPr id="5" name="Footer Placeholder 4"/>
          <p:cNvSpPr>
            <a:spLocks noGrp="1"/>
          </p:cNvSpPr>
          <p:nvPr>
            <p:ph type="ftr" sz="quarter" idx="11"/>
          </p:nvPr>
        </p:nvSpPr>
        <p:spPr/>
        <p:txBody>
          <a:bodyPr/>
          <a:lstStyle/>
          <a:p>
            <a:endParaRPr lang="en-IN"/>
          </a:p>
        </p:txBody>
      </p:sp>
      <p:sp>
        <p:nvSpPr>
          <p:cNvPr id="14" name="Rectangle 13"/>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EF28860-3112-4C48-9F4E-8B68304D8D92}" type="slidenum">
              <a:rPr lang="en-IN" smtClean="0"/>
              <a:pPr/>
              <a:t>‹#›</a:t>
            </a:fld>
            <a:endParaRPr lang="en-I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866216" y="973668"/>
            <a:ext cx="6619244"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866215" y="2603502"/>
            <a:ext cx="23564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866215" y="3179765"/>
            <a:ext cx="23564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384541" y="2603500"/>
            <a:ext cx="2360257"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3384541" y="3179764"/>
            <a:ext cx="2360257"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916101" y="2603501"/>
            <a:ext cx="235929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5916247" y="3179763"/>
            <a:ext cx="2359152"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302978" y="2569634"/>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829301" y="2569634"/>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9A45DA3-1E19-4190-8AE1-CF0348CE2F30}" type="datetimeFigureOut">
              <a:rPr lang="en-US" smtClean="0"/>
              <a:pPr/>
              <a:t>5/8/2020</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7EF28860-3112-4C48-9F4E-8B68304D8D92}" type="slidenum">
              <a:rPr lang="en-IN" smtClean="0"/>
              <a:pPr/>
              <a:t>‹#›</a:t>
            </a:fld>
            <a:endParaRPr lang="en-I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866216" y="973668"/>
            <a:ext cx="6619244"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866215" y="4532844"/>
            <a:ext cx="228782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Picture Placeholder 2"/>
          <p:cNvSpPr>
            <a:spLocks noGrp="1" noChangeAspect="1"/>
          </p:cNvSpPr>
          <p:nvPr>
            <p:ph type="pic" idx="15"/>
          </p:nvPr>
        </p:nvSpPr>
        <p:spPr>
          <a:xfrm>
            <a:off x="1000915" y="2603500"/>
            <a:ext cx="201843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866215" y="5109106"/>
            <a:ext cx="2287829"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426649" y="4532845"/>
            <a:ext cx="2287829"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1" name="Picture Placeholder 2"/>
          <p:cNvSpPr>
            <a:spLocks noGrp="1" noChangeAspect="1"/>
          </p:cNvSpPr>
          <p:nvPr>
            <p:ph type="pic" idx="21"/>
          </p:nvPr>
        </p:nvSpPr>
        <p:spPr>
          <a:xfrm>
            <a:off x="3561347" y="2603500"/>
            <a:ext cx="201843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427629" y="5109105"/>
            <a:ext cx="2287829"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987082" y="4532845"/>
            <a:ext cx="2288321"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2" name="Picture Placeholder 2"/>
          <p:cNvSpPr>
            <a:spLocks noGrp="1" noChangeAspect="1"/>
          </p:cNvSpPr>
          <p:nvPr>
            <p:ph type="pic" idx="22"/>
          </p:nvPr>
        </p:nvSpPr>
        <p:spPr>
          <a:xfrm>
            <a:off x="6122273" y="2603500"/>
            <a:ext cx="201843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5987081" y="5109104"/>
            <a:ext cx="2288322"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43" name="Straight Connector 42"/>
          <p:cNvCxnSpPr/>
          <p:nvPr/>
        </p:nvCxnSpPr>
        <p:spPr>
          <a:xfrm>
            <a:off x="3304373" y="2569634"/>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5848352" y="2569634"/>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9A45DA3-1E19-4190-8AE1-CF0348CE2F30}" type="datetimeFigureOut">
              <a:rPr lang="en-US" smtClean="0"/>
              <a:pPr/>
              <a:t>5/8/2020</a:t>
            </a:fld>
            <a:endParaRPr lang="en-IN"/>
          </a:p>
        </p:txBody>
      </p:sp>
      <p:sp>
        <p:nvSpPr>
          <p:cNvPr id="8" name="Footer Placeholder 7"/>
          <p:cNvSpPr>
            <a:spLocks noGrp="1"/>
          </p:cNvSpPr>
          <p:nvPr>
            <p:ph type="ftr" sz="quarter" idx="11"/>
          </p:nvPr>
        </p:nvSpPr>
        <p:spPr>
          <a:xfrm>
            <a:off x="420833" y="6391839"/>
            <a:ext cx="2733212" cy="304801"/>
          </a:xfrm>
        </p:spPr>
        <p:txBody>
          <a:bodyPr/>
          <a:lstStyle/>
          <a:p>
            <a:endParaRPr lang="en-IN"/>
          </a:p>
        </p:txBody>
      </p:sp>
      <p:sp>
        <p:nvSpPr>
          <p:cNvPr id="9" name="Slide Number Placeholder 8"/>
          <p:cNvSpPr>
            <a:spLocks noGrp="1"/>
          </p:cNvSpPr>
          <p:nvPr>
            <p:ph type="sldNum" sz="quarter" idx="12"/>
          </p:nvPr>
        </p:nvSpPr>
        <p:spPr/>
        <p:txBody>
          <a:bodyPr/>
          <a:lstStyle/>
          <a:p>
            <a:fld id="{7EF28860-3112-4C48-9F4E-8B68304D8D92}" type="slidenum">
              <a:rPr lang="en-IN" smtClean="0"/>
              <a:pPr/>
              <a:t>‹#›</a:t>
            </a:fld>
            <a:endParaRPr lang="en-I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66216" y="973668"/>
            <a:ext cx="6619244" cy="706964"/>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66216" y="2603500"/>
            <a:ext cx="6619244" cy="34163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021580" y="6391839"/>
            <a:ext cx="742949" cy="304799"/>
          </a:xfrm>
        </p:spPr>
        <p:txBody>
          <a:bodyPr/>
          <a:lstStyle/>
          <a:p>
            <a:fld id="{99A45DA3-1E19-4190-8AE1-CF0348CE2F30}" type="datetimeFigureOut">
              <a:rPr lang="en-US" smtClean="0"/>
              <a:pPr/>
              <a:t>5/8/2020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EF28860-3112-4C48-9F4E-8B68304D8D92}" type="slidenum">
              <a:rPr lang="en-IN" smtClean="0"/>
              <a:pPr/>
              <a:t>‹#›</a:t>
            </a:fld>
            <a:endParaRPr lang="en-IN"/>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8" name="Group 8"/>
          <p:cNvGrpSpPr/>
          <p:nvPr/>
        </p:nvGrpSpPr>
        <p:grpSpPr>
          <a:xfrm>
            <a:off x="0" y="0"/>
            <a:ext cx="9144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6438927" y="1278467"/>
            <a:ext cx="1057474" cy="4748590"/>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66216" y="1278467"/>
            <a:ext cx="4692019" cy="474859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989829" y="6391839"/>
            <a:ext cx="744101" cy="304799"/>
          </a:xfrm>
        </p:spPr>
        <p:txBody>
          <a:bodyPr/>
          <a:lstStyle/>
          <a:p>
            <a:fld id="{99A45DA3-1E19-4190-8AE1-CF0348CE2F30}" type="datetimeFigureOut">
              <a:rPr lang="en-US" smtClean="0"/>
              <a:pPr/>
              <a:t>5/8/2020</a:t>
            </a:fld>
            <a:endParaRPr lang="en-IN"/>
          </a:p>
        </p:txBody>
      </p:sp>
      <p:sp>
        <p:nvSpPr>
          <p:cNvPr id="5" name="Footer Placeholder 4"/>
          <p:cNvSpPr>
            <a:spLocks noGrp="1"/>
          </p:cNvSpPr>
          <p:nvPr>
            <p:ph type="ftr" sz="quarter" idx="11"/>
          </p:nvPr>
        </p:nvSpPr>
        <p:spPr/>
        <p:txBody>
          <a:bodyPr/>
          <a:lstStyle/>
          <a:p>
            <a:endParaRPr lang="en-IN"/>
          </a:p>
        </p:txBody>
      </p:sp>
      <p:sp>
        <p:nvSpPr>
          <p:cNvPr id="14" name="Rectangle 13"/>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EF28860-3112-4C48-9F4E-8B68304D8D92}" type="slidenum">
              <a:rPr lang="en-IN" smtClean="0"/>
              <a:pPr/>
              <a:t>‹#›</a:t>
            </a:fld>
            <a:endParaRPr lang="en-I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866216" y="2603500"/>
            <a:ext cx="6619244" cy="3416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9A45DA3-1E19-4190-8AE1-CF0348CE2F30}" type="datetimeFigureOut">
              <a:rPr lang="en-US" smtClean="0"/>
              <a:pPr/>
              <a:t>5/8/2020</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7EF28860-3112-4C48-9F4E-8B68304D8D92}" type="slidenum">
              <a:rPr lang="en-IN" smtClean="0"/>
              <a:pPr/>
              <a:t>‹#›</a:t>
            </a:fld>
            <a:endParaRPr lang="en-I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7"/>
          <p:cNvGrpSpPr/>
          <p:nvPr/>
        </p:nvGrpSpPr>
        <p:grpSpPr>
          <a:xfrm>
            <a:off x="0" y="0"/>
            <a:ext cx="9144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2677645"/>
            <a:ext cx="3263269" cy="2283824"/>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171670" y="2677644"/>
            <a:ext cx="2818159"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A45DA3-1E19-4190-8AE1-CF0348CE2F30}" type="datetimeFigureOut">
              <a:rPr lang="en-US" smtClean="0"/>
              <a:pPr/>
              <a:t>5/8/2020</a:t>
            </a:fld>
            <a:endParaRPr lang="en-IN"/>
          </a:p>
        </p:txBody>
      </p:sp>
      <p:sp>
        <p:nvSpPr>
          <p:cNvPr id="5" name="Footer Placeholder 4"/>
          <p:cNvSpPr>
            <a:spLocks noGrp="1"/>
          </p:cNvSpPr>
          <p:nvPr>
            <p:ph type="ftr" sz="quarter" idx="11"/>
          </p:nvPr>
        </p:nvSpPr>
        <p:spPr/>
        <p:txBody>
          <a:bodyPr/>
          <a:lstStyle/>
          <a:p>
            <a:endParaRPr lang="en-IN"/>
          </a:p>
        </p:txBody>
      </p:sp>
      <p:sp>
        <p:nvSpPr>
          <p:cNvPr id="16" name="Rectangle 15"/>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EF28860-3112-4C48-9F4E-8B68304D8D92}" type="slidenum">
              <a:rPr lang="en-IN" smtClean="0"/>
              <a:pPr/>
              <a:t>‹#›</a:t>
            </a:fld>
            <a:endParaRPr lang="en-I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66215" y="2603501"/>
            <a:ext cx="3618869" cy="3416301"/>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56535" y="2603500"/>
            <a:ext cx="3618869" cy="34163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9A45DA3-1E19-4190-8AE1-CF0348CE2F30}" type="datetimeFigureOut">
              <a:rPr lang="en-US" smtClean="0"/>
              <a:pPr/>
              <a:t>5/8/2020</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7EF28860-3112-4C48-9F4E-8B68304D8D92}" type="slidenum">
              <a:rPr lang="en-IN" smtClean="0"/>
              <a:pPr/>
              <a:t>‹#›</a:t>
            </a:fld>
            <a:endParaRPr lang="en-I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66216" y="2603500"/>
            <a:ext cx="36188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66215" y="3179763"/>
            <a:ext cx="3618869" cy="284003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6535" y="2603500"/>
            <a:ext cx="361886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56535" y="3179763"/>
            <a:ext cx="361886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9A45DA3-1E19-4190-8AE1-CF0348CE2F30}" type="datetimeFigureOut">
              <a:rPr lang="en-US" smtClean="0"/>
              <a:pPr/>
              <a:t>5/8/2020</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7EF28860-3112-4C48-9F4E-8B68304D8D92}" type="slidenum">
              <a:rPr lang="en-IN" smtClean="0"/>
              <a:pPr/>
              <a:t>‹#›</a:t>
            </a:fld>
            <a:endParaRPr lang="en-I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866216" y="973668"/>
            <a:ext cx="6571060" cy="706964"/>
          </a:xfrm>
        </p:spPr>
        <p:txBody>
          <a:bodyPr/>
          <a:lstStyle>
            <a:lvl1pPr>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9A45DA3-1E19-4190-8AE1-CF0348CE2F30}" type="datetimeFigureOut">
              <a:rPr lang="en-US" smtClean="0"/>
              <a:pPr/>
              <a:t>5/8/2020</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7EF28860-3112-4C48-9F4E-8B68304D8D92}" type="slidenum">
              <a:rPr lang="en-IN" smtClean="0"/>
              <a:pPr/>
              <a:t>‹#›</a:t>
            </a:fld>
            <a:endParaRPr lang="en-I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A45DA3-1E19-4190-8AE1-CF0348CE2F30}" type="datetimeFigureOut">
              <a:rPr lang="en-US" smtClean="0"/>
              <a:pPr/>
              <a:t>5/8/2020</a:t>
            </a:fld>
            <a:endParaRPr lang="en-IN"/>
          </a:p>
        </p:txBody>
      </p:sp>
      <p:sp>
        <p:nvSpPr>
          <p:cNvPr id="3" name="Footer Placeholder 2"/>
          <p:cNvSpPr>
            <a:spLocks noGrp="1"/>
          </p:cNvSpPr>
          <p:nvPr>
            <p:ph type="ftr" sz="quarter" idx="11"/>
          </p:nvPr>
        </p:nvSpPr>
        <p:spPr/>
        <p:txBody>
          <a:bodyPr/>
          <a:lstStyle/>
          <a:p>
            <a:endParaRPr lang="en-IN"/>
          </a:p>
        </p:txBody>
      </p:sp>
      <p:sp>
        <p:nvSpPr>
          <p:cNvPr id="7" name="Rectangle 6"/>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7EF28860-3112-4C48-9F4E-8B68304D8D92}" type="slidenum">
              <a:rPr lang="en-IN" smtClean="0"/>
              <a:pPr/>
              <a:t>‹#›</a:t>
            </a:fld>
            <a:endParaRPr lang="en-I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8"/>
          <p:cNvGrpSpPr/>
          <p:nvPr/>
        </p:nvGrpSpPr>
        <p:grpSpPr>
          <a:xfrm>
            <a:off x="0" y="0"/>
            <a:ext cx="9144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1295400"/>
            <a:ext cx="2094869"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335859" y="1447800"/>
            <a:ext cx="3892550" cy="45720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866215" y="3129281"/>
            <a:ext cx="2094869"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A45DA3-1E19-4190-8AE1-CF0348CE2F30}" type="datetimeFigureOut">
              <a:rPr lang="en-US" smtClean="0"/>
              <a:pPr/>
              <a:t>5/8/2020</a:t>
            </a:fld>
            <a:endParaRPr lang="en-IN"/>
          </a:p>
        </p:txBody>
      </p:sp>
      <p:sp>
        <p:nvSpPr>
          <p:cNvPr id="6" name="Footer Placeholder 5"/>
          <p:cNvSpPr>
            <a:spLocks noGrp="1"/>
          </p:cNvSpPr>
          <p:nvPr>
            <p:ph type="ftr" sz="quarter" idx="11"/>
          </p:nvPr>
        </p:nvSpPr>
        <p:spPr/>
        <p:txBody>
          <a:bodyPr/>
          <a:lstStyle/>
          <a:p>
            <a:endParaRPr lang="en-IN"/>
          </a:p>
        </p:txBody>
      </p:sp>
      <p:sp>
        <p:nvSpPr>
          <p:cNvPr id="16" name="Rectangle 15"/>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7EF28860-3112-4C48-9F4E-8B68304D8D92}" type="slidenum">
              <a:rPr lang="en-IN" smtClean="0"/>
              <a:pPr/>
              <a:t>‹#›</a:t>
            </a:fld>
            <a:endParaRPr lang="en-I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8"/>
          <p:cNvGrpSpPr/>
          <p:nvPr/>
        </p:nvGrpSpPr>
        <p:grpSpPr>
          <a:xfrm>
            <a:off x="0" y="0"/>
            <a:ext cx="9144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1693334"/>
            <a:ext cx="2898851" cy="1735667"/>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910903" y="1143000"/>
            <a:ext cx="242039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smtClean="0"/>
              <a:t>Click icon to add picture</a:t>
            </a:r>
            <a:endParaRPr lang="en-US" dirty="0"/>
          </a:p>
        </p:txBody>
      </p:sp>
      <p:sp>
        <p:nvSpPr>
          <p:cNvPr id="4" name="Text Placeholder 3"/>
          <p:cNvSpPr>
            <a:spLocks noGrp="1"/>
          </p:cNvSpPr>
          <p:nvPr>
            <p:ph type="body" sz="half" idx="2"/>
          </p:nvPr>
        </p:nvSpPr>
        <p:spPr bwMode="gray">
          <a:xfrm>
            <a:off x="866216" y="3657600"/>
            <a:ext cx="2894409"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A45DA3-1E19-4190-8AE1-CF0348CE2F30}" type="datetimeFigureOut">
              <a:rPr lang="en-US" smtClean="0"/>
              <a:pPr/>
              <a:t>5/8/2020</a:t>
            </a:fld>
            <a:endParaRPr lang="en-IN"/>
          </a:p>
        </p:txBody>
      </p:sp>
      <p:sp>
        <p:nvSpPr>
          <p:cNvPr id="6" name="Footer Placeholder 5"/>
          <p:cNvSpPr>
            <a:spLocks noGrp="1"/>
          </p:cNvSpPr>
          <p:nvPr>
            <p:ph type="ftr" sz="quarter" idx="11"/>
          </p:nvPr>
        </p:nvSpPr>
        <p:spPr/>
        <p:txBody>
          <a:bodyPr/>
          <a:lstStyle/>
          <a:p>
            <a:endParaRPr lang="en-IN"/>
          </a:p>
        </p:txBody>
      </p:sp>
      <p:sp>
        <p:nvSpPr>
          <p:cNvPr id="16" name="Rectangle 15"/>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7EF28860-3112-4C48-9F4E-8B68304D8D92}" type="slidenum">
              <a:rPr lang="en-IN" smtClean="0"/>
              <a:pPr/>
              <a:t>‹#›</a:t>
            </a:fld>
            <a:endParaRPr lang="en-I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9144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866216" y="973668"/>
            <a:ext cx="6571060" cy="70696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66216" y="2603500"/>
            <a:ext cx="6571060" cy="34163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989829" y="6391839"/>
            <a:ext cx="742949" cy="304799"/>
          </a:xfrm>
          <a:prstGeom prst="rect">
            <a:avLst/>
          </a:prstGeom>
        </p:spPr>
        <p:txBody>
          <a:bodyPr vert="horz" lIns="91440" tIns="45720" rIns="91440" bIns="45720" rtlCol="0" anchor="ctr"/>
          <a:lstStyle>
            <a:lvl1pPr algn="r">
              <a:defRPr sz="1000" b="1" i="0">
                <a:solidFill>
                  <a:schemeClr val="accent1"/>
                </a:solidFill>
              </a:defRPr>
            </a:lvl1pPr>
          </a:lstStyle>
          <a:p>
            <a:fld id="{99A45DA3-1E19-4190-8AE1-CF0348CE2F30}" type="datetimeFigureOut">
              <a:rPr lang="en-US" smtClean="0"/>
              <a:pPr/>
              <a:t>5/8/2020</a:t>
            </a:fld>
            <a:endParaRPr lang="en-IN"/>
          </a:p>
        </p:txBody>
      </p:sp>
      <p:sp>
        <p:nvSpPr>
          <p:cNvPr id="5" name="Footer Placeholder 4"/>
          <p:cNvSpPr>
            <a:spLocks noGrp="1"/>
          </p:cNvSpPr>
          <p:nvPr>
            <p:ph type="ftr" sz="quarter" idx="3"/>
          </p:nvPr>
        </p:nvSpPr>
        <p:spPr>
          <a:xfrm>
            <a:off x="420833" y="6391839"/>
            <a:ext cx="2894846" cy="304801"/>
          </a:xfrm>
          <a:prstGeom prst="rect">
            <a:avLst/>
          </a:prstGeom>
        </p:spPr>
        <p:txBody>
          <a:bodyPr vert="horz" lIns="91440" tIns="45720" rIns="91440" bIns="45720" rtlCol="0" anchor="ctr"/>
          <a:lstStyle>
            <a:lvl1pPr algn="l">
              <a:defRPr sz="1000" b="1" i="0">
                <a:solidFill>
                  <a:schemeClr val="accent1"/>
                </a:solidFill>
              </a:defRPr>
            </a:lvl1pPr>
          </a:lstStyle>
          <a:p>
            <a:endParaRPr lang="en-IN"/>
          </a:p>
        </p:txBody>
      </p:sp>
      <p:sp>
        <p:nvSpPr>
          <p:cNvPr id="21" name="Rectangle 20"/>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7764406" y="295730"/>
            <a:ext cx="628649" cy="767687"/>
          </a:xfrm>
          <a:prstGeom prst="rect">
            <a:avLst/>
          </a:prstGeom>
        </p:spPr>
        <p:txBody>
          <a:bodyPr vert="horz" lIns="91440" tIns="45720" rIns="91440" bIns="45720" rtlCol="0" anchor="b"/>
          <a:lstStyle>
            <a:lvl1pPr algn="ctr">
              <a:defRPr sz="2800" b="0" i="0">
                <a:solidFill>
                  <a:schemeClr val="bg1"/>
                </a:solidFill>
              </a:defRPr>
            </a:lvl1pPr>
          </a:lstStyle>
          <a:p>
            <a:fld id="{7EF28860-3112-4C48-9F4E-8B68304D8D92}" type="slidenum">
              <a:rPr lang="en-IN" smtClean="0"/>
              <a:pPr/>
              <a:t>‹#›</a:t>
            </a:fld>
            <a:endParaRPr lang="en-IN"/>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N" dirty="0" smtClean="0"/>
              <a:t>CONSIDERATION OF OCCLUSION</a:t>
            </a:r>
            <a:endParaRPr lang="en-IN" dirty="0"/>
          </a:p>
        </p:txBody>
      </p:sp>
      <p:sp>
        <p:nvSpPr>
          <p:cNvPr id="3" name="Subtitle 2"/>
          <p:cNvSpPr>
            <a:spLocks noGrp="1"/>
          </p:cNvSpPr>
          <p:nvPr>
            <p:ph type="subTitle" idx="1"/>
          </p:nvPr>
        </p:nvSpPr>
        <p:spPr/>
        <p:txBody>
          <a:bodyPr/>
          <a:lstStyle/>
          <a:p>
            <a:endParaRPr lang="en-IN"/>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u="sng" dirty="0" smtClean="0"/>
              <a:t>Mutually protected occlusion</a:t>
            </a:r>
            <a:endParaRPr lang="en-IN" u="sng" dirty="0"/>
          </a:p>
        </p:txBody>
      </p:sp>
      <p:sp>
        <p:nvSpPr>
          <p:cNvPr id="3" name="Content Placeholder 2"/>
          <p:cNvSpPr>
            <a:spLocks noGrp="1"/>
          </p:cNvSpPr>
          <p:nvPr>
            <p:ph idx="1"/>
          </p:nvPr>
        </p:nvSpPr>
        <p:spPr>
          <a:xfrm>
            <a:off x="0" y="2428868"/>
            <a:ext cx="9144000" cy="3857652"/>
          </a:xfrm>
        </p:spPr>
        <p:txBody>
          <a:bodyPr>
            <a:noAutofit/>
          </a:bodyPr>
          <a:lstStyle/>
          <a:p>
            <a:pPr>
              <a:lnSpc>
                <a:spcPct val="150000"/>
              </a:lnSpc>
            </a:pPr>
            <a:r>
              <a:rPr lang="en-IN" sz="2600" dirty="0" smtClean="0">
                <a:solidFill>
                  <a:schemeClr val="tx1"/>
                </a:solidFill>
              </a:rPr>
              <a:t>During the early 1960s, an occlusal scheme called mutually protected occlusion was advocated by Stuart and </a:t>
            </a:r>
            <a:r>
              <a:rPr lang="en-IN" sz="2600" dirty="0" err="1" smtClean="0">
                <a:solidFill>
                  <a:schemeClr val="tx1"/>
                </a:solidFill>
              </a:rPr>
              <a:t>Stallard</a:t>
            </a:r>
            <a:r>
              <a:rPr lang="en-IN" sz="2600" dirty="0" smtClean="0">
                <a:solidFill>
                  <a:schemeClr val="tx1"/>
                </a:solidFill>
              </a:rPr>
              <a:t>, based on earlier work by D'Amico.</a:t>
            </a:r>
          </a:p>
          <a:p>
            <a:pPr>
              <a:lnSpc>
                <a:spcPct val="150000"/>
              </a:lnSpc>
            </a:pPr>
            <a:r>
              <a:rPr lang="en-IN" sz="2600" dirty="0" smtClean="0">
                <a:solidFill>
                  <a:schemeClr val="tx1"/>
                </a:solidFill>
              </a:rPr>
              <a:t>In this arrangement, centric relation coincides with the maximum intercuspation position. </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atsApp Image 2020-04-29 at 19.20.49.jpeg"/>
          <p:cNvPicPr>
            <a:picLocks noChangeAspect="1"/>
          </p:cNvPicPr>
          <p:nvPr/>
        </p:nvPicPr>
        <p:blipFill>
          <a:blip r:embed="rId2">
            <a:lum bright="10000" contrast="20000"/>
          </a:blip>
          <a:srcRect t="3125" b="29167"/>
          <a:stretch>
            <a:fillRect/>
          </a:stretch>
        </p:blipFill>
        <p:spPr>
          <a:xfrm rot="16200000">
            <a:off x="953721" y="-196436"/>
            <a:ext cx="6136509" cy="7386591"/>
          </a:xfrm>
          <a:prstGeom prst="rect">
            <a:avLst/>
          </a:prstGeom>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atsApp Image 2020-04-29 at 19.20.48.jpeg"/>
          <p:cNvPicPr>
            <a:picLocks noChangeAspect="1"/>
          </p:cNvPicPr>
          <p:nvPr/>
        </p:nvPicPr>
        <p:blipFill>
          <a:blip r:embed="rId2">
            <a:lum bright="10000" contrast="30000"/>
          </a:blip>
          <a:srcRect t="2777" r="25000"/>
          <a:stretch>
            <a:fillRect/>
          </a:stretch>
        </p:blipFill>
        <p:spPr>
          <a:xfrm>
            <a:off x="500034" y="714356"/>
            <a:ext cx="7858180" cy="5729929"/>
          </a:xfrm>
          <a:prstGeom prst="rect">
            <a:avLst/>
          </a:prstGeom>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1293276"/>
            <a:ext cx="7992064" cy="706964"/>
          </a:xfrm>
        </p:spPr>
        <p:txBody>
          <a:bodyPr>
            <a:normAutofit fontScale="90000"/>
          </a:bodyPr>
          <a:lstStyle/>
          <a:p>
            <a:r>
              <a:rPr lang="en-IN" dirty="0" smtClean="0"/>
              <a:t>CLINICAL OCCLUSAL RESHAPING</a:t>
            </a:r>
            <a:br>
              <a:rPr lang="en-IN" dirty="0" smtClean="0"/>
            </a:br>
            <a:endParaRPr lang="en-IN" dirty="0"/>
          </a:p>
        </p:txBody>
      </p:sp>
      <p:sp>
        <p:nvSpPr>
          <p:cNvPr id="3" name="Content Placeholder 2"/>
          <p:cNvSpPr>
            <a:spLocks noGrp="1"/>
          </p:cNvSpPr>
          <p:nvPr>
            <p:ph idx="1"/>
          </p:nvPr>
        </p:nvSpPr>
        <p:spPr>
          <a:xfrm>
            <a:off x="0" y="2285992"/>
            <a:ext cx="9144000" cy="4572008"/>
          </a:xfrm>
        </p:spPr>
        <p:txBody>
          <a:bodyPr>
            <a:normAutofit/>
          </a:bodyPr>
          <a:lstStyle/>
          <a:p>
            <a:r>
              <a:rPr lang="en-IN" sz="2400" dirty="0" smtClean="0">
                <a:solidFill>
                  <a:schemeClr val="tx1"/>
                </a:solidFill>
              </a:rPr>
              <a:t>Careful analysis of the diagnostic occlusal reshaping is necessary to determine whether the patient is a good candidate for such irreversible subtractive treatment.</a:t>
            </a:r>
          </a:p>
          <a:p>
            <a:r>
              <a:rPr lang="en-IN" sz="2400" dirty="0" smtClean="0">
                <a:solidFill>
                  <a:schemeClr val="tx1"/>
                </a:solidFill>
              </a:rPr>
              <a:t>The following should be considered as contraindications to definitive occlusal adjustment: </a:t>
            </a:r>
          </a:p>
          <a:p>
            <a:pPr>
              <a:buFont typeface="Arial" pitchFamily="34" charset="0"/>
              <a:buChar char="•"/>
            </a:pPr>
            <a:r>
              <a:rPr lang="en-IN" sz="2400" dirty="0" smtClean="0">
                <a:solidFill>
                  <a:schemeClr val="tx1"/>
                </a:solidFill>
              </a:rPr>
              <a:t>A </a:t>
            </a:r>
            <a:r>
              <a:rPr lang="en-IN" sz="2400" dirty="0" err="1" smtClean="0">
                <a:solidFill>
                  <a:schemeClr val="tx1"/>
                </a:solidFill>
              </a:rPr>
              <a:t>bruxer</a:t>
            </a:r>
            <a:r>
              <a:rPr lang="en-IN" sz="2400" dirty="0" smtClean="0">
                <a:solidFill>
                  <a:schemeClr val="tx1"/>
                </a:solidFill>
              </a:rPr>
              <a:t> whose habit cannot be controlled</a:t>
            </a:r>
          </a:p>
          <a:p>
            <a:pPr>
              <a:buFont typeface="Arial" pitchFamily="34" charset="0"/>
              <a:buChar char="•"/>
            </a:pPr>
            <a:r>
              <a:rPr lang="en-IN" sz="2400" dirty="0" smtClean="0">
                <a:solidFill>
                  <a:schemeClr val="tx1"/>
                </a:solidFill>
              </a:rPr>
              <a:t> A diagnostic correction that indicates that too much tooth structure will be removed </a:t>
            </a:r>
          </a:p>
          <a:p>
            <a:pPr>
              <a:buFont typeface="Arial" pitchFamily="34" charset="0"/>
              <a:buChar char="•"/>
            </a:pPr>
            <a:r>
              <a:rPr lang="en-IN" sz="2400" dirty="0" smtClean="0">
                <a:solidFill>
                  <a:schemeClr val="tx1"/>
                </a:solidFill>
              </a:rPr>
              <a:t>A complex spatial relationship (e.g., an Angle Class II and a skeletal Class 111)</a:t>
            </a:r>
            <a:endParaRPr lang="en-IN" sz="2400" dirty="0">
              <a:solidFill>
                <a:schemeClr val="tx1"/>
              </a:solidFill>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0" y="2071678"/>
            <a:ext cx="9144000" cy="4643446"/>
          </a:xfrm>
        </p:spPr>
        <p:txBody>
          <a:bodyPr>
            <a:normAutofit lnSpcReduction="10000"/>
          </a:bodyPr>
          <a:lstStyle/>
          <a:p>
            <a:pPr>
              <a:lnSpc>
                <a:spcPct val="150000"/>
              </a:lnSpc>
              <a:buFont typeface="Arial" pitchFamily="34" charset="0"/>
              <a:buChar char="•"/>
            </a:pPr>
            <a:r>
              <a:rPr lang="en-IN" sz="2400" dirty="0" smtClean="0">
                <a:solidFill>
                  <a:schemeClr val="tx1"/>
                </a:solidFill>
              </a:rPr>
              <a:t>Maxillary lingual cusps contacting mandibular buccal cusps </a:t>
            </a:r>
          </a:p>
          <a:p>
            <a:pPr>
              <a:lnSpc>
                <a:spcPct val="150000"/>
              </a:lnSpc>
              <a:buFont typeface="Arial" pitchFamily="34" charset="0"/>
              <a:buChar char="•"/>
            </a:pPr>
            <a:r>
              <a:rPr lang="en-IN" sz="2400" dirty="0" smtClean="0">
                <a:solidFill>
                  <a:schemeClr val="tx1"/>
                </a:solidFill>
              </a:rPr>
              <a:t> An open anterior occlusal relationship</a:t>
            </a:r>
          </a:p>
          <a:p>
            <a:pPr>
              <a:lnSpc>
                <a:spcPct val="150000"/>
              </a:lnSpc>
              <a:buFont typeface="Arial" pitchFamily="34" charset="0"/>
              <a:buChar char="•"/>
            </a:pPr>
            <a:r>
              <a:rPr lang="en-IN" sz="2400" dirty="0" smtClean="0">
                <a:solidFill>
                  <a:schemeClr val="tx1"/>
                </a:solidFill>
              </a:rPr>
              <a:t> Excessive wear </a:t>
            </a:r>
          </a:p>
          <a:p>
            <a:pPr>
              <a:lnSpc>
                <a:spcPct val="150000"/>
              </a:lnSpc>
              <a:buFont typeface="Arial" pitchFamily="34" charset="0"/>
              <a:buChar char="•"/>
            </a:pPr>
            <a:r>
              <a:rPr lang="en-IN" sz="2400" dirty="0" smtClean="0">
                <a:solidFill>
                  <a:schemeClr val="tx1"/>
                </a:solidFill>
              </a:rPr>
              <a:t>Before orthodontic or </a:t>
            </a:r>
            <a:r>
              <a:rPr lang="en-IN" sz="2400" dirty="0" err="1" smtClean="0">
                <a:solidFill>
                  <a:schemeClr val="tx1"/>
                </a:solidFill>
              </a:rPr>
              <a:t>orthognathic</a:t>
            </a:r>
            <a:r>
              <a:rPr lang="en-IN" sz="2400" dirty="0" smtClean="0">
                <a:solidFill>
                  <a:schemeClr val="tx1"/>
                </a:solidFill>
              </a:rPr>
              <a:t> treatment</a:t>
            </a:r>
          </a:p>
          <a:p>
            <a:pPr>
              <a:lnSpc>
                <a:spcPct val="150000"/>
              </a:lnSpc>
              <a:buFont typeface="Arial" pitchFamily="34" charset="0"/>
              <a:buChar char="•"/>
            </a:pPr>
            <a:r>
              <a:rPr lang="en-IN" sz="2400" dirty="0" smtClean="0">
                <a:solidFill>
                  <a:schemeClr val="tx1"/>
                </a:solidFill>
              </a:rPr>
              <a:t> Before physical or occlusal appliance therapy </a:t>
            </a:r>
          </a:p>
          <a:p>
            <a:pPr>
              <a:lnSpc>
                <a:spcPct val="150000"/>
              </a:lnSpc>
              <a:buFont typeface="Arial" pitchFamily="34" charset="0"/>
              <a:buChar char="•"/>
            </a:pPr>
            <a:r>
              <a:rPr lang="en-IN" sz="2400" dirty="0" smtClean="0">
                <a:solidFill>
                  <a:schemeClr val="tx1"/>
                </a:solidFill>
              </a:rPr>
              <a:t>A patient with </a:t>
            </a:r>
            <a:r>
              <a:rPr lang="en-IN" sz="2400" dirty="0" err="1" smtClean="0">
                <a:solidFill>
                  <a:schemeClr val="tx1"/>
                </a:solidFill>
              </a:rPr>
              <a:t>temporomandibular</a:t>
            </a:r>
            <a:r>
              <a:rPr lang="en-IN" sz="2400" dirty="0" smtClean="0">
                <a:solidFill>
                  <a:schemeClr val="tx1"/>
                </a:solidFill>
              </a:rPr>
              <a:t> pain </a:t>
            </a:r>
          </a:p>
          <a:p>
            <a:pPr>
              <a:lnSpc>
                <a:spcPct val="150000"/>
              </a:lnSpc>
              <a:buFont typeface="Arial" pitchFamily="34" charset="0"/>
              <a:buChar char="•"/>
            </a:pPr>
            <a:r>
              <a:rPr lang="en-IN" sz="2400" dirty="0" smtClean="0">
                <a:solidFill>
                  <a:schemeClr val="tx1"/>
                </a:solidFill>
              </a:rPr>
              <a:t> A patient whose jaw movements cannot be manipulated easily</a:t>
            </a:r>
            <a:endParaRPr lang="en-IN" sz="2400" dirty="0">
              <a:solidFill>
                <a:schemeClr val="tx1"/>
              </a:solidFill>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smtClean="0"/>
              <a:t>Elimination of Centric Relation interferences</a:t>
            </a:r>
            <a:endParaRPr lang="en-IN" dirty="0"/>
          </a:p>
        </p:txBody>
      </p:sp>
      <p:sp>
        <p:nvSpPr>
          <p:cNvPr id="3" name="Content Placeholder 2"/>
          <p:cNvSpPr>
            <a:spLocks noGrp="1"/>
          </p:cNvSpPr>
          <p:nvPr>
            <p:ph idx="1"/>
          </p:nvPr>
        </p:nvSpPr>
        <p:spPr>
          <a:xfrm>
            <a:off x="0" y="2143140"/>
            <a:ext cx="5715008" cy="4857760"/>
          </a:xfrm>
        </p:spPr>
        <p:txBody>
          <a:bodyPr>
            <a:normAutofit lnSpcReduction="10000"/>
          </a:bodyPr>
          <a:lstStyle/>
          <a:p>
            <a:pPr>
              <a:lnSpc>
                <a:spcPct val="150000"/>
              </a:lnSpc>
            </a:pPr>
            <a:r>
              <a:rPr lang="en-IN" sz="2400" dirty="0" smtClean="0">
                <a:solidFill>
                  <a:schemeClr val="tx1"/>
                </a:solidFill>
              </a:rPr>
              <a:t>Manipulate the mandible and mark the teeth so both the initial contact in centric relation and the extent and direction of jaw movement to intercuspation are seen.</a:t>
            </a:r>
          </a:p>
          <a:p>
            <a:pPr>
              <a:lnSpc>
                <a:spcPct val="150000"/>
              </a:lnSpc>
            </a:pPr>
            <a:r>
              <a:rPr lang="en-IN" sz="2400" dirty="0" smtClean="0">
                <a:solidFill>
                  <a:schemeClr val="tx1"/>
                </a:solidFill>
              </a:rPr>
              <a:t>Find any interferences that cause the condylar processes to be displaced anteriorly. These will usually be between the mesial inclines of maxillary teeth and the distal inclines of mandibular teeth</a:t>
            </a:r>
            <a:endParaRPr lang="en-IN" sz="2400" dirty="0">
              <a:solidFill>
                <a:schemeClr val="tx1"/>
              </a:solidFill>
            </a:endParaRPr>
          </a:p>
        </p:txBody>
      </p:sp>
      <p:pic>
        <p:nvPicPr>
          <p:cNvPr id="11266" name="Picture 2"/>
          <p:cNvPicPr>
            <a:picLocks noChangeAspect="1" noChangeArrowheads="1"/>
          </p:cNvPicPr>
          <p:nvPr/>
        </p:nvPicPr>
        <p:blipFill>
          <a:blip r:embed="rId2"/>
          <a:srcRect l="31061" t="19791" r="36183" b="16667"/>
          <a:stretch>
            <a:fillRect/>
          </a:stretch>
        </p:blipFill>
        <p:spPr bwMode="auto">
          <a:xfrm>
            <a:off x="5786414" y="2786058"/>
            <a:ext cx="3286180" cy="345615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285720" y="2357430"/>
            <a:ext cx="8858280" cy="4500570"/>
          </a:xfrm>
        </p:spPr>
        <p:txBody>
          <a:bodyPr>
            <a:normAutofit/>
          </a:bodyPr>
          <a:lstStyle/>
          <a:p>
            <a:pPr>
              <a:lnSpc>
                <a:spcPct val="150000"/>
              </a:lnSpc>
            </a:pPr>
            <a:r>
              <a:rPr lang="en-IN" sz="2400" dirty="0" smtClean="0">
                <a:solidFill>
                  <a:schemeClr val="tx1"/>
                </a:solidFill>
              </a:rPr>
              <a:t>Continue the adjustment until all teeth contact evenly.</a:t>
            </a:r>
          </a:p>
          <a:p>
            <a:pPr>
              <a:lnSpc>
                <a:spcPct val="150000"/>
              </a:lnSpc>
            </a:pPr>
            <a:r>
              <a:rPr lang="en-IN" sz="2400" dirty="0" smtClean="0">
                <a:solidFill>
                  <a:schemeClr val="tx1"/>
                </a:solidFill>
              </a:rPr>
              <a:t>When dealing with a lateral slide, adjust the buccal inclines of the maxillary lingual cusps and the lingual inclines of the mandibular buccal cusps until there is contact on the cusp tips.</a:t>
            </a:r>
          </a:p>
          <a:p>
            <a:pPr>
              <a:lnSpc>
                <a:spcPct val="150000"/>
              </a:lnSpc>
            </a:pPr>
            <a:r>
              <a:rPr lang="en-IN" sz="2400" dirty="0" smtClean="0">
                <a:solidFill>
                  <a:schemeClr val="tx1"/>
                </a:solidFill>
              </a:rPr>
              <a:t>When dealing with a medial slide, adjust the buccal inclines of the mandibular buccal cusps or the lingual inclines of the maxillary lingual cusps until there is contact on the cusp tips.</a:t>
            </a:r>
          </a:p>
          <a:p>
            <a:pPr>
              <a:lnSpc>
                <a:spcPct val="150000"/>
              </a:lnSpc>
            </a:pPr>
            <a:endParaRPr lang="en-IN" sz="2400" dirty="0" smtClean="0">
              <a:solidFill>
                <a:schemeClr val="tx1"/>
              </a:solidFill>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l="23155" t="27084" r="21498" b="16666"/>
          <a:stretch>
            <a:fillRect/>
          </a:stretch>
        </p:blipFill>
        <p:spPr bwMode="auto">
          <a:xfrm>
            <a:off x="285720" y="857232"/>
            <a:ext cx="8337079" cy="4593901"/>
          </a:xfrm>
          <a:prstGeom prst="rect">
            <a:avLst/>
          </a:prstGeom>
          <a:noFill/>
          <a:ln w="9525">
            <a:noFill/>
            <a:miter lim="800000"/>
            <a:headEnd/>
            <a:tailEnd/>
          </a:ln>
          <a:effectLst/>
        </p:spPr>
      </p:pic>
      <p:sp>
        <p:nvSpPr>
          <p:cNvPr id="3" name="TextBox 2"/>
          <p:cNvSpPr txBox="1"/>
          <p:nvPr/>
        </p:nvSpPr>
        <p:spPr>
          <a:xfrm>
            <a:off x="357158" y="5643578"/>
            <a:ext cx="8715404" cy="1015663"/>
          </a:xfrm>
          <a:prstGeom prst="rect">
            <a:avLst/>
          </a:prstGeom>
          <a:noFill/>
        </p:spPr>
        <p:txBody>
          <a:bodyPr wrap="square" rtlCol="0">
            <a:spAutoFit/>
          </a:bodyPr>
          <a:lstStyle/>
          <a:p>
            <a:r>
              <a:rPr lang="en-IN" sz="2000" dirty="0" smtClean="0"/>
              <a:t>Correcting a medial slide by selective grinding. A, The contacting inclines are adjusted until the cusp tips are in contact (B). The opposing central grooves are then widened (C and D).</a:t>
            </a:r>
            <a:endParaRPr lang="en-IN" sz="2000"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srcRect l="21461" t="18466" r="29970" b="57292"/>
          <a:stretch>
            <a:fillRect/>
          </a:stretch>
        </p:blipFill>
        <p:spPr bwMode="auto">
          <a:xfrm>
            <a:off x="357158" y="2214554"/>
            <a:ext cx="8447543" cy="228601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CONCLUSION</a:t>
            </a:r>
            <a:endParaRPr lang="en-IN" dirty="0"/>
          </a:p>
        </p:txBody>
      </p:sp>
      <p:sp>
        <p:nvSpPr>
          <p:cNvPr id="3" name="Content Placeholder 2"/>
          <p:cNvSpPr>
            <a:spLocks noGrp="1"/>
          </p:cNvSpPr>
          <p:nvPr>
            <p:ph idx="1"/>
          </p:nvPr>
        </p:nvSpPr>
        <p:spPr>
          <a:xfrm>
            <a:off x="285720" y="2285992"/>
            <a:ext cx="8643998" cy="4214842"/>
          </a:xfrm>
        </p:spPr>
        <p:txBody>
          <a:bodyPr>
            <a:normAutofit/>
          </a:bodyPr>
          <a:lstStyle/>
          <a:p>
            <a:pPr>
              <a:lnSpc>
                <a:spcPct val="150000"/>
              </a:lnSpc>
            </a:pPr>
            <a:r>
              <a:rPr lang="en-IN" sz="2400" dirty="0" smtClean="0">
                <a:solidFill>
                  <a:schemeClr val="tx1"/>
                </a:solidFill>
              </a:rPr>
              <a:t>A logical treatment sequence should be planned before beginning any fixed prosthodontic intervention. Such planning will normally be multidisciplinary.</a:t>
            </a:r>
          </a:p>
          <a:p>
            <a:pPr>
              <a:lnSpc>
                <a:spcPct val="150000"/>
              </a:lnSpc>
            </a:pPr>
            <a:r>
              <a:rPr lang="en-IN" sz="2400" dirty="0" smtClean="0">
                <a:solidFill>
                  <a:schemeClr val="tx1"/>
                </a:solidFill>
              </a:rPr>
              <a:t>Mouth preparation is particularly important to fixed prosthodontics, which, like all dental disciplines, is facilitated and enhanced by meticulous preparatory treatment.</a:t>
            </a:r>
            <a:endParaRPr lang="en-IN" sz="2400" dirty="0">
              <a:solidFill>
                <a:schemeClr val="tx1"/>
              </a:solidFill>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chemeClr val="bg1"/>
                </a:solidFill>
              </a:rPr>
              <a:t>REFERENCES</a:t>
            </a:r>
            <a:endParaRPr lang="en-IN" dirty="0">
              <a:solidFill>
                <a:schemeClr val="bg1"/>
              </a:solidFill>
            </a:endParaRPr>
          </a:p>
        </p:txBody>
      </p:sp>
      <p:sp>
        <p:nvSpPr>
          <p:cNvPr id="3" name="Content Placeholder 2"/>
          <p:cNvSpPr>
            <a:spLocks noGrp="1"/>
          </p:cNvSpPr>
          <p:nvPr>
            <p:ph idx="1"/>
          </p:nvPr>
        </p:nvSpPr>
        <p:spPr>
          <a:xfrm>
            <a:off x="285720" y="2285992"/>
            <a:ext cx="8643998" cy="4286280"/>
          </a:xfrm>
        </p:spPr>
        <p:txBody>
          <a:bodyPr>
            <a:noAutofit/>
          </a:bodyPr>
          <a:lstStyle/>
          <a:p>
            <a:pPr>
              <a:lnSpc>
                <a:spcPct val="150000"/>
              </a:lnSpc>
            </a:pPr>
            <a:r>
              <a:rPr lang="en-US" altLang="en-US" sz="2600" dirty="0" smtClean="0">
                <a:cs typeface="Times New Roman" pitchFamily="18" charset="0"/>
              </a:rPr>
              <a:t>Contemporary</a:t>
            </a:r>
            <a:r>
              <a:rPr lang="en-US" altLang="en-US" sz="2600" dirty="0" smtClean="0"/>
              <a:t> fixed prosthodontic; </a:t>
            </a:r>
            <a:r>
              <a:rPr lang="en-US" altLang="en-US" sz="2600" dirty="0" err="1" smtClean="0"/>
              <a:t>Stephen.F</a:t>
            </a:r>
            <a:r>
              <a:rPr lang="en-US" altLang="en-US" sz="2600" dirty="0" smtClean="0"/>
              <a:t>. </a:t>
            </a:r>
            <a:r>
              <a:rPr lang="en-US" altLang="en-US" sz="2600" dirty="0" err="1" smtClean="0"/>
              <a:t>Rosenstiel</a:t>
            </a:r>
            <a:r>
              <a:rPr lang="en-US" altLang="en-US" sz="2600" dirty="0" smtClean="0"/>
              <a:t> –fifth edition.</a:t>
            </a:r>
          </a:p>
          <a:p>
            <a:pPr>
              <a:lnSpc>
                <a:spcPct val="150000"/>
              </a:lnSpc>
            </a:pPr>
            <a:r>
              <a:rPr lang="en-US" altLang="en-US" sz="2600" dirty="0" smtClean="0"/>
              <a:t>Carranza’s clinical </a:t>
            </a:r>
            <a:r>
              <a:rPr lang="en-US" altLang="en-US" sz="2600" dirty="0" err="1" smtClean="0"/>
              <a:t>periodontology</a:t>
            </a:r>
            <a:r>
              <a:rPr lang="en-US" altLang="en-US" sz="2600" dirty="0" smtClean="0"/>
              <a:t>- tenth edition.</a:t>
            </a:r>
          </a:p>
          <a:p>
            <a:pPr>
              <a:lnSpc>
                <a:spcPct val="150000"/>
              </a:lnSpc>
            </a:pPr>
            <a:r>
              <a:rPr lang="en-US" altLang="en-US" sz="2600" dirty="0" smtClean="0"/>
              <a:t>Fundamentals of fixed prosthodontics- fourth edition</a:t>
            </a:r>
          </a:p>
          <a:p>
            <a:pPr>
              <a:lnSpc>
                <a:spcPct val="150000"/>
              </a:lnSpc>
            </a:pPr>
            <a:endParaRPr lang="en-IN" sz="26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20" y="2285992"/>
            <a:ext cx="8429684" cy="4214842"/>
          </a:xfrm>
        </p:spPr>
        <p:txBody>
          <a:bodyPr>
            <a:normAutofit/>
          </a:bodyPr>
          <a:lstStyle/>
          <a:p>
            <a:pPr>
              <a:lnSpc>
                <a:spcPct val="150000"/>
              </a:lnSpc>
            </a:pPr>
            <a:r>
              <a:rPr lang="en-IN" sz="2600" dirty="0" smtClean="0">
                <a:solidFill>
                  <a:schemeClr val="tx1"/>
                </a:solidFill>
              </a:rPr>
              <a:t>The six anterior maxillary teeth, together with the six anterior mandibular teeth, guide excursive movements of the mandible, and no posterior occlusal contacts occur during any lateral or protrusive excursions.</a:t>
            </a:r>
          </a:p>
          <a:p>
            <a:pPr>
              <a:lnSpc>
                <a:spcPct val="150000"/>
              </a:lnSpc>
            </a:pPr>
            <a:r>
              <a:rPr lang="en-IN" sz="2600" dirty="0" smtClean="0">
                <a:solidFill>
                  <a:schemeClr val="tx1"/>
                </a:solidFill>
              </a:rPr>
              <a:t>The relationship of the anterior teeth, or anterior guidance, is critical to the success of this occlusal scheme.</a:t>
            </a:r>
          </a:p>
          <a:p>
            <a:pPr>
              <a:lnSpc>
                <a:spcPct val="150000"/>
              </a:lnSpc>
            </a:pPr>
            <a:endParaRPr lang="en-IN" sz="2600" dirty="0">
              <a:solidFill>
                <a:schemeClr val="tx1"/>
              </a:solidFill>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Timeline | Free PowerPoint Template"/>
          <p:cNvPicPr>
            <a:picLocks noChangeAspect="1" noChangeArrowheads="1"/>
          </p:cNvPicPr>
          <p:nvPr/>
        </p:nvPicPr>
        <p:blipFill>
          <a:blip r:embed="rId2"/>
          <a:srcRect/>
          <a:stretch>
            <a:fillRect/>
          </a:stretch>
        </p:blipFill>
        <p:spPr bwMode="auto">
          <a:xfrm>
            <a:off x="0" y="1285860"/>
            <a:ext cx="9144000" cy="514130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Picture 4" descr="lmocclusion5[1]"/>
          <p:cNvPicPr>
            <a:picLocks noChangeAspect="1" noChangeArrowheads="1"/>
          </p:cNvPicPr>
          <p:nvPr/>
        </p:nvPicPr>
        <p:blipFill>
          <a:blip r:embed="rId2"/>
          <a:srcRect/>
          <a:stretch>
            <a:fillRect/>
          </a:stretch>
        </p:blipFill>
        <p:spPr bwMode="auto">
          <a:xfrm>
            <a:off x="2428860" y="2428868"/>
            <a:ext cx="4201743" cy="3071834"/>
          </a:xfrm>
          <a:prstGeom prst="rect">
            <a:avLst/>
          </a:prstGeom>
          <a:noFill/>
          <a:ln w="38100">
            <a:solidFill>
              <a:schemeClr val="tx1"/>
            </a:solidFill>
            <a:miter lim="800000"/>
            <a:headEnd/>
            <a:tailEnd/>
          </a:ln>
        </p:spPr>
      </p:pic>
      <p:sp>
        <p:nvSpPr>
          <p:cNvPr id="5" name="Text Box 5"/>
          <p:cNvSpPr txBox="1">
            <a:spLocks noChangeArrowheads="1"/>
          </p:cNvSpPr>
          <p:nvPr/>
        </p:nvSpPr>
        <p:spPr bwMode="auto">
          <a:xfrm>
            <a:off x="457200" y="5715016"/>
            <a:ext cx="8258204" cy="830997"/>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p>
            <a:pPr algn="ctr" eaLnBrk="1" hangingPunct="1">
              <a:spcBef>
                <a:spcPct val="50000"/>
              </a:spcBef>
              <a:defRPr/>
            </a:pPr>
            <a:r>
              <a:rPr lang="en-US" altLang="en-US" sz="2400" dirty="0"/>
              <a:t>The incisors protect the canine and posterior teeth during protrusive movements.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32" y="2500306"/>
            <a:ext cx="9144000" cy="4071966"/>
          </a:xfrm>
        </p:spPr>
        <p:txBody>
          <a:bodyPr>
            <a:normAutofit/>
          </a:bodyPr>
          <a:lstStyle/>
          <a:p>
            <a:pPr>
              <a:lnSpc>
                <a:spcPct val="150000"/>
              </a:lnSpc>
            </a:pPr>
            <a:r>
              <a:rPr lang="en-IN" sz="2600" dirty="0" smtClean="0">
                <a:solidFill>
                  <a:schemeClr val="tx1"/>
                </a:solidFill>
              </a:rPr>
              <a:t>In a mutually protected occlusion, the posterior teeth come into contact only at the very end of each chewing stroke, minimizing horizontal loading on the teeth. </a:t>
            </a:r>
          </a:p>
          <a:p>
            <a:pPr>
              <a:lnSpc>
                <a:spcPct val="150000"/>
              </a:lnSpc>
            </a:pPr>
            <a:r>
              <a:rPr lang="en-IN" sz="2600" dirty="0" smtClean="0">
                <a:solidFill>
                  <a:schemeClr val="tx1"/>
                </a:solidFill>
              </a:rPr>
              <a:t>The posterior teeth act as stops for vertical closure when the mandible returns to its maximum intercuspation position. </a:t>
            </a:r>
            <a:endParaRPr lang="en-IN" sz="2600" dirty="0">
              <a:solidFill>
                <a:schemeClr val="tx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p:cNvPicPr>
            <a:picLocks noChangeAspect="1" noChangeArrowheads="1"/>
          </p:cNvPicPr>
          <p:nvPr/>
        </p:nvPicPr>
        <p:blipFill>
          <a:blip r:embed="rId2"/>
          <a:srcRect l="10432" t="23695" r="47840" b="10371"/>
          <a:stretch>
            <a:fillRect/>
          </a:stretch>
        </p:blipFill>
        <p:spPr bwMode="auto">
          <a:xfrm>
            <a:off x="1500166" y="857232"/>
            <a:ext cx="6143668" cy="517361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Optimum Occlusion</a:t>
            </a:r>
            <a:endParaRPr lang="en-IN" dirty="0"/>
          </a:p>
        </p:txBody>
      </p:sp>
      <p:sp>
        <p:nvSpPr>
          <p:cNvPr id="3" name="Content Placeholder 2"/>
          <p:cNvSpPr>
            <a:spLocks noGrp="1"/>
          </p:cNvSpPr>
          <p:nvPr>
            <p:ph idx="1"/>
          </p:nvPr>
        </p:nvSpPr>
        <p:spPr>
          <a:xfrm>
            <a:off x="71470" y="2285992"/>
            <a:ext cx="9144000" cy="3929090"/>
          </a:xfrm>
        </p:spPr>
        <p:txBody>
          <a:bodyPr>
            <a:noAutofit/>
          </a:bodyPr>
          <a:lstStyle/>
          <a:p>
            <a:pPr>
              <a:lnSpc>
                <a:spcPct val="150000"/>
              </a:lnSpc>
            </a:pPr>
            <a:r>
              <a:rPr lang="en-IN" sz="2600" dirty="0" smtClean="0">
                <a:solidFill>
                  <a:schemeClr val="tx1"/>
                </a:solidFill>
              </a:rPr>
              <a:t>In an ideal occlusal arrangement, the load exerted on the dentition should be distributed optimally. </a:t>
            </a:r>
          </a:p>
          <a:p>
            <a:pPr>
              <a:lnSpc>
                <a:spcPct val="150000"/>
              </a:lnSpc>
            </a:pPr>
            <a:r>
              <a:rPr lang="en-IN" sz="2600" dirty="0" smtClean="0">
                <a:solidFill>
                  <a:schemeClr val="tx1"/>
                </a:solidFill>
              </a:rPr>
              <a:t>Occlusal contact has been shown to influence muscle activity during mastication. </a:t>
            </a:r>
          </a:p>
          <a:p>
            <a:pPr>
              <a:lnSpc>
                <a:spcPct val="150000"/>
              </a:lnSpc>
            </a:pPr>
            <a:r>
              <a:rPr lang="en-IN" sz="2600" dirty="0" smtClean="0">
                <a:solidFill>
                  <a:schemeClr val="tx1"/>
                </a:solidFill>
              </a:rPr>
              <a:t>Any restorative procedures that adversely affect occlusal stability may affect the timing and intensity of elevator muscle activity.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0" y="2143116"/>
            <a:ext cx="9144000" cy="4572032"/>
          </a:xfrm>
        </p:spPr>
        <p:txBody>
          <a:bodyPr>
            <a:normAutofit/>
          </a:bodyPr>
          <a:lstStyle/>
          <a:p>
            <a:pPr>
              <a:lnSpc>
                <a:spcPct val="150000"/>
              </a:lnSpc>
            </a:pPr>
            <a:r>
              <a:rPr lang="en-IN" sz="2600" dirty="0" smtClean="0">
                <a:solidFill>
                  <a:schemeClr val="tx1"/>
                </a:solidFill>
              </a:rPr>
              <a:t>Horizontal forces on any teeth should be avoided or at least minimized, and loading should be predominantly parallel to the long axes of the teeth. </a:t>
            </a:r>
          </a:p>
          <a:p>
            <a:pPr>
              <a:lnSpc>
                <a:spcPct val="150000"/>
              </a:lnSpc>
            </a:pPr>
            <a:r>
              <a:rPr lang="en-IN" sz="2600" dirty="0" smtClean="0">
                <a:solidFill>
                  <a:schemeClr val="tx1"/>
                </a:solidFill>
              </a:rPr>
              <a:t>This is facilitated when the tips of the centric cusps are located centrally over the roots and when loading of the teeth occurs in the </a:t>
            </a:r>
            <a:r>
              <a:rPr lang="en-IN" sz="2600" dirty="0" err="1" smtClean="0">
                <a:solidFill>
                  <a:schemeClr val="tx1"/>
                </a:solidFill>
              </a:rPr>
              <a:t>fossae</a:t>
            </a:r>
            <a:r>
              <a:rPr lang="en-IN" sz="2600" dirty="0" smtClean="0">
                <a:solidFill>
                  <a:schemeClr val="tx1"/>
                </a:solidFill>
              </a:rPr>
              <a:t> of the occlusal surfaces rather than on the marginal ridges.</a:t>
            </a:r>
          </a:p>
          <a:p>
            <a:pPr>
              <a:lnSpc>
                <a:spcPct val="150000"/>
              </a:lnSpc>
            </a:pPr>
            <a:endParaRPr lang="en-IN" sz="2600" dirty="0">
              <a:solidFill>
                <a:schemeClr val="tx1"/>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142876" y="2357430"/>
            <a:ext cx="8786842" cy="4143404"/>
          </a:xfrm>
        </p:spPr>
        <p:txBody>
          <a:bodyPr>
            <a:normAutofit/>
          </a:bodyPr>
          <a:lstStyle/>
          <a:p>
            <a:pPr>
              <a:lnSpc>
                <a:spcPct val="150000"/>
              </a:lnSpc>
            </a:pPr>
            <a:r>
              <a:rPr lang="en-IN" sz="2600" u="sng" dirty="0" smtClean="0">
                <a:solidFill>
                  <a:schemeClr val="tx1"/>
                </a:solidFill>
              </a:rPr>
              <a:t>The features of a mutually protected occlusion are as follows:</a:t>
            </a:r>
          </a:p>
          <a:p>
            <a:pPr>
              <a:lnSpc>
                <a:spcPct val="150000"/>
              </a:lnSpc>
              <a:buFont typeface="Arial" pitchFamily="34" charset="0"/>
              <a:buChar char="•"/>
            </a:pPr>
            <a:r>
              <a:rPr lang="en-IN" sz="2600" dirty="0" smtClean="0">
                <a:solidFill>
                  <a:schemeClr val="tx1"/>
                </a:solidFill>
              </a:rPr>
              <a:t>Uniform contact of all teeth around the arch when the mandibular condylar processes are in their most superior position.</a:t>
            </a:r>
          </a:p>
          <a:p>
            <a:pPr>
              <a:lnSpc>
                <a:spcPct val="150000"/>
              </a:lnSpc>
              <a:buFont typeface="Arial" pitchFamily="34" charset="0"/>
              <a:buChar char="•"/>
            </a:pPr>
            <a:r>
              <a:rPr lang="en-IN" sz="2600" dirty="0" smtClean="0">
                <a:solidFill>
                  <a:schemeClr val="tx1"/>
                </a:solidFill>
              </a:rPr>
              <a:t>Stable posterior tooth contacts with vertically directed resultant forces </a:t>
            </a:r>
            <a:endParaRPr lang="en-IN" sz="2600" dirty="0">
              <a:solidFill>
                <a:schemeClr val="tx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285720" y="2428868"/>
            <a:ext cx="8572560" cy="4429132"/>
          </a:xfrm>
        </p:spPr>
        <p:txBody>
          <a:bodyPr>
            <a:normAutofit/>
          </a:bodyPr>
          <a:lstStyle/>
          <a:p>
            <a:pPr>
              <a:lnSpc>
                <a:spcPct val="150000"/>
              </a:lnSpc>
              <a:buFont typeface="Arial" pitchFamily="34" charset="0"/>
              <a:buChar char="•"/>
            </a:pPr>
            <a:r>
              <a:rPr lang="en-IN" sz="2600" dirty="0" smtClean="0">
                <a:solidFill>
                  <a:schemeClr val="tx1"/>
                </a:solidFill>
              </a:rPr>
              <a:t>Centric relation coincident with maximum intercuspation (</a:t>
            </a:r>
            <a:r>
              <a:rPr lang="en-IN" sz="2600" dirty="0" err="1" smtClean="0">
                <a:solidFill>
                  <a:schemeClr val="tx1"/>
                </a:solidFill>
              </a:rPr>
              <a:t>intercuspal</a:t>
            </a:r>
            <a:r>
              <a:rPr lang="en-IN" sz="2600" dirty="0" smtClean="0">
                <a:solidFill>
                  <a:schemeClr val="tx1"/>
                </a:solidFill>
              </a:rPr>
              <a:t> position) (CR = MI) </a:t>
            </a:r>
          </a:p>
          <a:p>
            <a:pPr>
              <a:lnSpc>
                <a:spcPct val="150000"/>
              </a:lnSpc>
              <a:buFont typeface="Arial" pitchFamily="34" charset="0"/>
              <a:buChar char="•"/>
            </a:pPr>
            <a:r>
              <a:rPr lang="en-IN" sz="2600" dirty="0" smtClean="0">
                <a:solidFill>
                  <a:schemeClr val="tx1"/>
                </a:solidFill>
              </a:rPr>
              <a:t>No contact of posterior teeth in lateral or protrusive movements </a:t>
            </a:r>
          </a:p>
          <a:p>
            <a:pPr>
              <a:lnSpc>
                <a:spcPct val="150000"/>
              </a:lnSpc>
              <a:buFont typeface="Arial" pitchFamily="34" charset="0"/>
              <a:buChar char="•"/>
            </a:pPr>
            <a:r>
              <a:rPr lang="en-IN" sz="2600" dirty="0" smtClean="0">
                <a:solidFill>
                  <a:schemeClr val="tx1"/>
                </a:solidFill>
              </a:rPr>
              <a:t> Anterior tooth contacts harmonizing with functional jaw movements </a:t>
            </a:r>
            <a:endParaRPr lang="en-IN" sz="2600" dirty="0">
              <a:solidFill>
                <a:schemeClr val="tx1"/>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PATHOGENIC OCCLUSION</a:t>
            </a:r>
            <a:endParaRPr lang="en-IN" dirty="0"/>
          </a:p>
        </p:txBody>
      </p:sp>
      <p:sp>
        <p:nvSpPr>
          <p:cNvPr id="3" name="Content Placeholder 2"/>
          <p:cNvSpPr>
            <a:spLocks noGrp="1"/>
          </p:cNvSpPr>
          <p:nvPr>
            <p:ph idx="1"/>
          </p:nvPr>
        </p:nvSpPr>
        <p:spPr>
          <a:xfrm>
            <a:off x="0" y="2214554"/>
            <a:ext cx="9144000" cy="4643446"/>
          </a:xfrm>
        </p:spPr>
        <p:txBody>
          <a:bodyPr>
            <a:normAutofit/>
          </a:bodyPr>
          <a:lstStyle/>
          <a:p>
            <a:pPr>
              <a:lnSpc>
                <a:spcPct val="150000"/>
              </a:lnSpc>
            </a:pPr>
            <a:r>
              <a:rPr lang="en-IN" sz="2600" dirty="0" smtClean="0">
                <a:solidFill>
                  <a:schemeClr val="tx1"/>
                </a:solidFill>
              </a:rPr>
              <a:t>A pathogenic occlusion is defined as an occlusal relationship capable of producing pathologic changes in the stomatognathic system. </a:t>
            </a:r>
          </a:p>
          <a:p>
            <a:pPr>
              <a:lnSpc>
                <a:spcPct val="150000"/>
              </a:lnSpc>
            </a:pPr>
            <a:r>
              <a:rPr lang="en-IN" sz="2600" dirty="0" smtClean="0">
                <a:solidFill>
                  <a:schemeClr val="tx1"/>
                </a:solidFill>
              </a:rPr>
              <a:t>SIGNS AND SYMPTOMS:</a:t>
            </a:r>
          </a:p>
          <a:p>
            <a:pPr>
              <a:lnSpc>
                <a:spcPct val="150000"/>
              </a:lnSpc>
              <a:buFont typeface="Arial" pitchFamily="34" charset="0"/>
              <a:buChar char="•"/>
            </a:pPr>
            <a:r>
              <a:rPr lang="en-IN" sz="2600" dirty="0" smtClean="0">
                <a:solidFill>
                  <a:schemeClr val="tx1"/>
                </a:solidFill>
              </a:rPr>
              <a:t>The teeth may exhibit hypermobility, open contacts, or abnormal wear.</a:t>
            </a:r>
            <a:endParaRPr lang="en-IN" sz="2600" dirty="0">
              <a:solidFill>
                <a:schemeClr val="tx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0" y="2071678"/>
            <a:ext cx="9144000" cy="4786322"/>
          </a:xfrm>
        </p:spPr>
        <p:txBody>
          <a:bodyPr>
            <a:normAutofit/>
          </a:bodyPr>
          <a:lstStyle/>
          <a:p>
            <a:pPr>
              <a:lnSpc>
                <a:spcPct val="150000"/>
              </a:lnSpc>
            </a:pPr>
            <a:r>
              <a:rPr lang="en-IN" sz="2600" dirty="0" smtClean="0">
                <a:solidFill>
                  <a:schemeClr val="tx1"/>
                </a:solidFill>
              </a:rPr>
              <a:t>Occlusion :the static relationship between the incising or masticating surfaces of the maxillary or mandibular teeth or tooth analogues.( GPT-9)</a:t>
            </a:r>
          </a:p>
          <a:p>
            <a:pPr>
              <a:lnSpc>
                <a:spcPct val="150000"/>
              </a:lnSpc>
            </a:pPr>
            <a:r>
              <a:rPr lang="en-IN" sz="2600" dirty="0" smtClean="0">
                <a:solidFill>
                  <a:schemeClr val="tx1"/>
                </a:solidFill>
              </a:rPr>
              <a:t>These can be broadly categorized as:</a:t>
            </a:r>
          </a:p>
          <a:p>
            <a:pPr>
              <a:lnSpc>
                <a:spcPct val="150000"/>
              </a:lnSpc>
              <a:buFont typeface="Arial" pitchFamily="34" charset="0"/>
              <a:buChar char="•"/>
            </a:pPr>
            <a:r>
              <a:rPr lang="en-IN" sz="2600" dirty="0" smtClean="0">
                <a:solidFill>
                  <a:schemeClr val="tx1"/>
                </a:solidFill>
              </a:rPr>
              <a:t>Bilaterally balanced </a:t>
            </a:r>
          </a:p>
          <a:p>
            <a:pPr>
              <a:lnSpc>
                <a:spcPct val="150000"/>
              </a:lnSpc>
              <a:buFont typeface="Arial" pitchFamily="34" charset="0"/>
              <a:buChar char="•"/>
            </a:pPr>
            <a:r>
              <a:rPr lang="en-IN" sz="2600" dirty="0" smtClean="0">
                <a:solidFill>
                  <a:schemeClr val="tx1"/>
                </a:solidFill>
              </a:rPr>
              <a:t>Unilaterally balanced, and </a:t>
            </a:r>
          </a:p>
          <a:p>
            <a:pPr>
              <a:lnSpc>
                <a:spcPct val="150000"/>
              </a:lnSpc>
              <a:buFont typeface="Arial" pitchFamily="34" charset="0"/>
              <a:buChar char="•"/>
            </a:pPr>
            <a:r>
              <a:rPr lang="en-IN" sz="2600" dirty="0" smtClean="0">
                <a:solidFill>
                  <a:schemeClr val="tx1"/>
                </a:solidFill>
              </a:rPr>
              <a:t>Mutually protected. </a:t>
            </a:r>
            <a:endParaRPr lang="en-IN" sz="2600" dirty="0">
              <a:solidFill>
                <a:schemeClr val="tx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0" y="2285992"/>
            <a:ext cx="5715008" cy="4572008"/>
          </a:xfrm>
        </p:spPr>
        <p:txBody>
          <a:bodyPr>
            <a:normAutofit lnSpcReduction="10000"/>
          </a:bodyPr>
          <a:lstStyle/>
          <a:p>
            <a:pPr>
              <a:lnSpc>
                <a:spcPct val="150000"/>
              </a:lnSpc>
            </a:pPr>
            <a:r>
              <a:rPr lang="en-IN" sz="2600" dirty="0" smtClean="0">
                <a:solidFill>
                  <a:schemeClr val="tx1"/>
                </a:solidFill>
              </a:rPr>
              <a:t>There is no convincing evidence that chronic periodontal disease is caused directly by occlusal overload. However, a widened periodontal ligament space (detected </a:t>
            </a:r>
            <a:r>
              <a:rPr lang="en-IN" sz="2600" dirty="0" err="1" smtClean="0">
                <a:solidFill>
                  <a:schemeClr val="tx1"/>
                </a:solidFill>
              </a:rPr>
              <a:t>radiographically</a:t>
            </a:r>
            <a:r>
              <a:rPr lang="en-IN" sz="2600" dirty="0" smtClean="0">
                <a:solidFill>
                  <a:schemeClr val="tx1"/>
                </a:solidFill>
              </a:rPr>
              <a:t>) may indicate premature occlusal contact and is often associated with tooth mobility </a:t>
            </a:r>
            <a:endParaRPr lang="en-IN" sz="2600" dirty="0">
              <a:solidFill>
                <a:schemeClr val="tx1"/>
              </a:solidFill>
            </a:endParaRPr>
          </a:p>
        </p:txBody>
      </p:sp>
      <p:pic>
        <p:nvPicPr>
          <p:cNvPr id="165890" name="Picture 2"/>
          <p:cNvPicPr>
            <a:picLocks noChangeAspect="1" noChangeArrowheads="1"/>
          </p:cNvPicPr>
          <p:nvPr/>
        </p:nvPicPr>
        <p:blipFill>
          <a:blip r:embed="rId2"/>
          <a:srcRect l="51062" t="23695" r="14348" b="14491"/>
          <a:stretch>
            <a:fillRect/>
          </a:stretch>
        </p:blipFill>
        <p:spPr bwMode="auto">
          <a:xfrm>
            <a:off x="5618592" y="2714620"/>
            <a:ext cx="3525440" cy="335756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0" y="2143116"/>
            <a:ext cx="9144000" cy="4500594"/>
          </a:xfrm>
        </p:spPr>
        <p:txBody>
          <a:bodyPr>
            <a:normAutofit/>
          </a:bodyPr>
          <a:lstStyle/>
          <a:p>
            <a:pPr>
              <a:lnSpc>
                <a:spcPct val="150000"/>
              </a:lnSpc>
            </a:pPr>
            <a:r>
              <a:rPr lang="en-IN" sz="2600" dirty="0" smtClean="0">
                <a:solidFill>
                  <a:schemeClr val="tx1"/>
                </a:solidFill>
              </a:rPr>
              <a:t>Acute or chronic muscular pain on palpation can indicate habits associated with tension such as </a:t>
            </a:r>
            <a:r>
              <a:rPr lang="en-IN" sz="2600" dirty="0" err="1" smtClean="0">
                <a:solidFill>
                  <a:schemeClr val="tx1"/>
                </a:solidFill>
              </a:rPr>
              <a:t>bruxing</a:t>
            </a:r>
            <a:r>
              <a:rPr lang="en-IN" sz="2600" dirty="0" smtClean="0">
                <a:solidFill>
                  <a:schemeClr val="tx1"/>
                </a:solidFill>
              </a:rPr>
              <a:t> or clenching. Chronic muscle fatigue can lead to muscle spasm and pain.</a:t>
            </a:r>
          </a:p>
          <a:p>
            <a:pPr>
              <a:lnSpc>
                <a:spcPct val="150000"/>
              </a:lnSpc>
            </a:pPr>
            <a:r>
              <a:rPr lang="en-IN" sz="2600" dirty="0" smtClean="0">
                <a:solidFill>
                  <a:schemeClr val="tx1"/>
                </a:solidFill>
              </a:rPr>
              <a:t>Pain, clicking, or popping in the TMJs can indicate TM disorders. Clicking and popping may be present without the patient's awareness. </a:t>
            </a:r>
            <a:endParaRPr lang="en-IN" sz="2600" dirty="0">
              <a:solidFill>
                <a:schemeClr val="tx1"/>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285720" y="2500306"/>
            <a:ext cx="8429684" cy="3857652"/>
          </a:xfrm>
        </p:spPr>
        <p:txBody>
          <a:bodyPr>
            <a:normAutofit/>
          </a:bodyPr>
          <a:lstStyle/>
          <a:p>
            <a:pPr>
              <a:lnSpc>
                <a:spcPct val="150000"/>
              </a:lnSpc>
            </a:pPr>
            <a:r>
              <a:rPr lang="en-IN" sz="2600" dirty="0" smtClean="0">
                <a:solidFill>
                  <a:schemeClr val="tx1"/>
                </a:solidFill>
              </a:rPr>
              <a:t>The </a:t>
            </a:r>
            <a:r>
              <a:rPr lang="en-IN" sz="2600" dirty="0" err="1" smtClean="0">
                <a:solidFill>
                  <a:schemeClr val="tx1"/>
                </a:solidFill>
              </a:rPr>
              <a:t>myofascial</a:t>
            </a:r>
            <a:r>
              <a:rPr lang="en-IN" sz="2600" dirty="0" smtClean="0">
                <a:solidFill>
                  <a:schemeClr val="tx1"/>
                </a:solidFill>
              </a:rPr>
              <a:t> pain dysfunction (MPD) syndrome presents as diffuse unilateral pain in the </a:t>
            </a:r>
            <a:r>
              <a:rPr lang="en-IN" sz="2600" dirty="0" err="1" smtClean="0">
                <a:solidFill>
                  <a:schemeClr val="tx1"/>
                </a:solidFill>
              </a:rPr>
              <a:t>preauricular</a:t>
            </a:r>
            <a:r>
              <a:rPr lang="en-IN" sz="2600" dirty="0" smtClean="0">
                <a:solidFill>
                  <a:schemeClr val="tx1"/>
                </a:solidFill>
              </a:rPr>
              <a:t> area, with muscle tenderness, clicking, or popping noises in the </a:t>
            </a:r>
            <a:r>
              <a:rPr lang="en-IN" sz="2600" dirty="0" err="1" smtClean="0">
                <a:solidFill>
                  <a:schemeClr val="tx1"/>
                </a:solidFill>
              </a:rPr>
              <a:t>contralateral</a:t>
            </a:r>
            <a:r>
              <a:rPr lang="en-IN" sz="2600" dirty="0" smtClean="0">
                <a:solidFill>
                  <a:schemeClr val="tx1"/>
                </a:solidFill>
              </a:rPr>
              <a:t> TMJ and limitation of jaw function.</a:t>
            </a:r>
            <a:endParaRPr lang="en-IN" sz="2600" dirty="0">
              <a:solidFill>
                <a:schemeClr val="tx1"/>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Summary of occlusion</a:t>
            </a:r>
            <a:endParaRPr lang="en-IN" dirty="0"/>
          </a:p>
        </p:txBody>
      </p:sp>
      <p:sp>
        <p:nvSpPr>
          <p:cNvPr id="3" name="Content Placeholder 2"/>
          <p:cNvSpPr>
            <a:spLocks noGrp="1"/>
          </p:cNvSpPr>
          <p:nvPr>
            <p:ph idx="1"/>
          </p:nvPr>
        </p:nvSpPr>
        <p:spPr>
          <a:xfrm>
            <a:off x="0" y="2214554"/>
            <a:ext cx="9144000" cy="4643446"/>
          </a:xfrm>
        </p:spPr>
        <p:txBody>
          <a:bodyPr>
            <a:normAutofit/>
          </a:bodyPr>
          <a:lstStyle/>
          <a:p>
            <a:pPr>
              <a:lnSpc>
                <a:spcPct val="150000"/>
              </a:lnSpc>
            </a:pPr>
            <a:r>
              <a:rPr lang="en-IN" sz="2400" dirty="0" smtClean="0">
                <a:solidFill>
                  <a:schemeClr val="tx1"/>
                </a:solidFill>
              </a:rPr>
              <a:t>A balanced occlusion provides complete denture patients with stability, because there is even contact between all the teeth in each excursion. This is potentially destructive in dentate patients and is not indicated for fixed prosthodontic treatment.</a:t>
            </a:r>
          </a:p>
          <a:p>
            <a:pPr>
              <a:lnSpc>
                <a:spcPct val="150000"/>
              </a:lnSpc>
            </a:pPr>
            <a:r>
              <a:rPr lang="en-IN" sz="2400" dirty="0" smtClean="0">
                <a:solidFill>
                  <a:schemeClr val="tx1"/>
                </a:solidFill>
              </a:rPr>
              <a:t>Unilateral (group function) occlusion may be indicated when it is important to distribute the occlusal load over multiple teeth, for example when the canine dissocclusion is lost due to tooth wear.</a:t>
            </a:r>
            <a:endParaRPr lang="en-IN" sz="2400" dirty="0"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0" y="2357430"/>
            <a:ext cx="9144000" cy="4500570"/>
          </a:xfrm>
        </p:spPr>
        <p:txBody>
          <a:bodyPr>
            <a:normAutofit/>
          </a:bodyPr>
          <a:lstStyle/>
          <a:p>
            <a:pPr>
              <a:lnSpc>
                <a:spcPct val="150000"/>
              </a:lnSpc>
            </a:pPr>
            <a:r>
              <a:rPr lang="en-IN" sz="2400" dirty="0" smtClean="0">
                <a:solidFill>
                  <a:schemeClr val="tx1"/>
                </a:solidFill>
              </a:rPr>
              <a:t>Group function occlusion is also indicated when the periodontal support of canine is compromised.</a:t>
            </a:r>
          </a:p>
          <a:p>
            <a:pPr>
              <a:lnSpc>
                <a:spcPct val="150000"/>
              </a:lnSpc>
            </a:pPr>
            <a:r>
              <a:rPr lang="en-IN" sz="2400" dirty="0" smtClean="0">
                <a:solidFill>
                  <a:schemeClr val="tx1"/>
                </a:solidFill>
              </a:rPr>
              <a:t>The mutually protected occlusion offers the most desirable distribution of occlusal load. In this arrangement, centric relation coincides with the maximum intercuspation position. It is indicated when full mouth rehabilitation is planned such as in cases of abnormal tooth wear such as attrition, abrasion.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285720" y="2285992"/>
            <a:ext cx="8572560" cy="4214842"/>
          </a:xfrm>
        </p:spPr>
        <p:txBody>
          <a:bodyPr>
            <a:normAutofit/>
          </a:bodyPr>
          <a:lstStyle/>
          <a:p>
            <a:pPr>
              <a:lnSpc>
                <a:spcPct val="150000"/>
              </a:lnSpc>
            </a:pPr>
            <a:r>
              <a:rPr lang="en-IN" sz="2400" dirty="0" smtClean="0">
                <a:solidFill>
                  <a:schemeClr val="tx1"/>
                </a:solidFill>
              </a:rPr>
              <a:t>In the presence of pathology that is potentially related to malocclusion, occlusal therapy may be indicated. Occlusal devices can serve as useful diagnostic and therapeutic adjuncts to treatment. For such patients, occlusal therapy should be initiated and completed before any substantial restorative care is undertaken.</a:t>
            </a:r>
            <a:endParaRPr lang="en-IN" sz="2400" dirty="0">
              <a:solidFill>
                <a:schemeClr val="tx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0034" y="2099733"/>
            <a:ext cx="8072494" cy="2677648"/>
          </a:xfrm>
        </p:spPr>
        <p:txBody>
          <a:bodyPr/>
          <a:lstStyle/>
          <a:p>
            <a:r>
              <a:rPr lang="en-IN" dirty="0" smtClean="0"/>
              <a:t>TREATMENT PLANNING</a:t>
            </a:r>
            <a:endParaRPr lang="en-IN"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642918"/>
            <a:ext cx="6937242" cy="1037714"/>
          </a:xfrm>
        </p:spPr>
        <p:txBody>
          <a:bodyPr>
            <a:normAutofit fontScale="90000"/>
          </a:bodyPr>
          <a:lstStyle/>
          <a:p>
            <a:r>
              <a:rPr lang="en-US" dirty="0" smtClean="0"/>
              <a:t>IDENTIFICATION OF PATIENT NEEDS:</a:t>
            </a:r>
            <a:endParaRPr lang="en-IN" dirty="0"/>
          </a:p>
        </p:txBody>
      </p:sp>
      <p:sp>
        <p:nvSpPr>
          <p:cNvPr id="3" name="Content Placeholder 2"/>
          <p:cNvSpPr>
            <a:spLocks noGrp="1"/>
          </p:cNvSpPr>
          <p:nvPr>
            <p:ph idx="1"/>
          </p:nvPr>
        </p:nvSpPr>
        <p:spPr>
          <a:xfrm>
            <a:off x="71406" y="2071702"/>
            <a:ext cx="9072594" cy="4786322"/>
          </a:xfrm>
        </p:spPr>
        <p:txBody>
          <a:bodyPr>
            <a:noAutofit/>
          </a:bodyPr>
          <a:lstStyle/>
          <a:p>
            <a:pPr>
              <a:lnSpc>
                <a:spcPct val="150000"/>
              </a:lnSpc>
            </a:pPr>
            <a:r>
              <a:rPr lang="en-US" sz="2600" dirty="0" smtClean="0">
                <a:solidFill>
                  <a:schemeClr val="tx1"/>
                </a:solidFill>
                <a:latin typeface="Times New Roman" pitchFamily="18" charset="0"/>
                <a:cs typeface="Times New Roman" pitchFamily="18" charset="0"/>
              </a:rPr>
              <a:t>Successful treatment planning is based on proper identification of the patient’s needs.</a:t>
            </a:r>
          </a:p>
          <a:p>
            <a:pPr>
              <a:lnSpc>
                <a:spcPct val="150000"/>
              </a:lnSpc>
            </a:pPr>
            <a:r>
              <a:rPr lang="en-US" sz="2600" dirty="0" smtClean="0">
                <a:solidFill>
                  <a:schemeClr val="tx1"/>
                </a:solidFill>
                <a:latin typeface="Times New Roman" pitchFamily="18" charset="0"/>
                <a:cs typeface="Times New Roman" pitchFamily="18" charset="0"/>
              </a:rPr>
              <a:t>Following objectives should be followed:</a:t>
            </a:r>
          </a:p>
          <a:p>
            <a:pPr>
              <a:lnSpc>
                <a:spcPct val="150000"/>
              </a:lnSpc>
              <a:buFont typeface="Wingdings" pitchFamily="2" charset="2"/>
              <a:buChar char="Ø"/>
            </a:pPr>
            <a:r>
              <a:rPr lang="en-US" sz="2600" dirty="0" smtClean="0">
                <a:solidFill>
                  <a:schemeClr val="tx1"/>
                </a:solidFill>
                <a:latin typeface="Times New Roman" pitchFamily="18" charset="0"/>
                <a:cs typeface="Times New Roman" pitchFamily="18" charset="0"/>
              </a:rPr>
              <a:t>Correcting an existing disease</a:t>
            </a:r>
          </a:p>
          <a:p>
            <a:pPr>
              <a:lnSpc>
                <a:spcPct val="150000"/>
              </a:lnSpc>
              <a:buFont typeface="Wingdings" pitchFamily="2" charset="2"/>
              <a:buChar char="Ø"/>
            </a:pPr>
            <a:r>
              <a:rPr lang="en-US" sz="2600" dirty="0" smtClean="0">
                <a:solidFill>
                  <a:schemeClr val="tx1"/>
                </a:solidFill>
                <a:latin typeface="Times New Roman" pitchFamily="18" charset="0"/>
                <a:cs typeface="Times New Roman" pitchFamily="18" charset="0"/>
              </a:rPr>
              <a:t>Preventing future disease</a:t>
            </a:r>
          </a:p>
          <a:p>
            <a:pPr>
              <a:lnSpc>
                <a:spcPct val="150000"/>
              </a:lnSpc>
              <a:buFont typeface="Wingdings" pitchFamily="2" charset="2"/>
              <a:buChar char="Ø"/>
            </a:pPr>
            <a:r>
              <a:rPr lang="en-US" sz="2600" dirty="0" smtClean="0">
                <a:solidFill>
                  <a:schemeClr val="tx1"/>
                </a:solidFill>
                <a:latin typeface="Times New Roman" pitchFamily="18" charset="0"/>
                <a:cs typeface="Times New Roman" pitchFamily="18" charset="0"/>
              </a:rPr>
              <a:t>Restoring function </a:t>
            </a:r>
          </a:p>
          <a:p>
            <a:pPr>
              <a:lnSpc>
                <a:spcPct val="150000"/>
              </a:lnSpc>
              <a:buFont typeface="Wingdings" pitchFamily="2" charset="2"/>
              <a:buChar char="Ø"/>
            </a:pPr>
            <a:r>
              <a:rPr lang="en-US" sz="2600" dirty="0" smtClean="0">
                <a:solidFill>
                  <a:schemeClr val="tx1"/>
                </a:solidFill>
                <a:latin typeface="Times New Roman" pitchFamily="18" charset="0"/>
                <a:cs typeface="Times New Roman" pitchFamily="18" charset="0"/>
              </a:rPr>
              <a:t>Improving appearance </a:t>
            </a:r>
          </a:p>
          <a:p>
            <a:pPr>
              <a:lnSpc>
                <a:spcPct val="150000"/>
              </a:lnSpc>
            </a:pPr>
            <a:endParaRPr lang="en-IN" sz="2600" dirty="0">
              <a:solidFill>
                <a:schemeClr val="tx1"/>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Correcting an existing disease:</a:t>
            </a:r>
            <a:endParaRPr lang="en-IN" dirty="0">
              <a:solidFill>
                <a:schemeClr val="bg1"/>
              </a:solidFill>
            </a:endParaRPr>
          </a:p>
        </p:txBody>
      </p:sp>
      <p:sp>
        <p:nvSpPr>
          <p:cNvPr id="3" name="Content Placeholder 2"/>
          <p:cNvSpPr>
            <a:spLocks noGrp="1"/>
          </p:cNvSpPr>
          <p:nvPr>
            <p:ph idx="1"/>
          </p:nvPr>
        </p:nvSpPr>
        <p:spPr>
          <a:xfrm>
            <a:off x="214282" y="2571744"/>
            <a:ext cx="8572560" cy="4000528"/>
          </a:xfrm>
        </p:spPr>
        <p:txBody>
          <a:bodyPr>
            <a:normAutofit/>
          </a:bodyPr>
          <a:lstStyle/>
          <a:p>
            <a:pPr algn="just">
              <a:lnSpc>
                <a:spcPct val="150000"/>
              </a:lnSpc>
            </a:pPr>
            <a:r>
              <a:rPr lang="en-US" sz="2600" dirty="0" smtClean="0">
                <a:solidFill>
                  <a:schemeClr val="tx1"/>
                </a:solidFill>
                <a:latin typeface="Times New Roman" pitchFamily="18" charset="0"/>
                <a:cs typeface="Times New Roman" pitchFamily="18" charset="0"/>
              </a:rPr>
              <a:t>Existing disease can usually be arrested by identification and reduction of the initiating factors, identification and improvement of resistive factors, or both.</a:t>
            </a:r>
          </a:p>
          <a:p>
            <a:pPr algn="just">
              <a:lnSpc>
                <a:spcPct val="150000"/>
              </a:lnSpc>
            </a:pPr>
            <a:r>
              <a:rPr lang="en-US" sz="2600" dirty="0" smtClean="0">
                <a:solidFill>
                  <a:schemeClr val="tx1"/>
                </a:solidFill>
                <a:latin typeface="Times New Roman" pitchFamily="18" charset="0"/>
                <a:cs typeface="Times New Roman" pitchFamily="18" charset="0"/>
              </a:rPr>
              <a:t>E.g. oral hygiene instruction will reduce the amount of residual plaque, and thus will reduce the likelihood of further dental caries.</a:t>
            </a:r>
          </a:p>
          <a:p>
            <a:pPr>
              <a:lnSpc>
                <a:spcPct val="150000"/>
              </a:lnSpc>
            </a:pPr>
            <a:endParaRPr lang="en-US" sz="2600" dirty="0" smtClean="0">
              <a:solidFill>
                <a:schemeClr val="tx1"/>
              </a:solidFill>
              <a:latin typeface="Times New Roman" pitchFamily="18" charset="0"/>
              <a:cs typeface="Times New Roman" pitchFamily="18" charset="0"/>
            </a:endParaRPr>
          </a:p>
          <a:p>
            <a:pPr>
              <a:lnSpc>
                <a:spcPct val="150000"/>
              </a:lnSpc>
            </a:pPr>
            <a:endParaRPr lang="en-IN" sz="2600" dirty="0">
              <a:solidFill>
                <a:schemeClr val="tx1"/>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Prevention of future disease:</a:t>
            </a:r>
            <a:endParaRPr lang="en-IN" dirty="0">
              <a:solidFill>
                <a:schemeClr val="bg1"/>
              </a:solidFill>
            </a:endParaRPr>
          </a:p>
        </p:txBody>
      </p:sp>
      <p:sp>
        <p:nvSpPr>
          <p:cNvPr id="3" name="Content Placeholder 2"/>
          <p:cNvSpPr>
            <a:spLocks noGrp="1"/>
          </p:cNvSpPr>
          <p:nvPr>
            <p:ph idx="1"/>
          </p:nvPr>
        </p:nvSpPr>
        <p:spPr>
          <a:xfrm>
            <a:off x="500034" y="2714620"/>
            <a:ext cx="8072494" cy="3143272"/>
          </a:xfrm>
        </p:spPr>
        <p:txBody>
          <a:bodyPr>
            <a:normAutofit/>
          </a:bodyPr>
          <a:lstStyle/>
          <a:p>
            <a:pPr algn="just">
              <a:lnSpc>
                <a:spcPct val="150000"/>
              </a:lnSpc>
            </a:pPr>
            <a:r>
              <a:rPr lang="en-US" sz="2600" dirty="0" smtClean="0">
                <a:solidFill>
                  <a:schemeClr val="tx1"/>
                </a:solidFill>
                <a:latin typeface="Times New Roman" pitchFamily="18" charset="0"/>
                <a:cs typeface="Times New Roman" pitchFamily="18" charset="0"/>
              </a:rPr>
              <a:t>The likelihood of future disease can be predicted by evaluating the patient’s disease experience and by knowing the prevalence of the disease in the general population.</a:t>
            </a:r>
          </a:p>
          <a:p>
            <a:pPr>
              <a:lnSpc>
                <a:spcPct val="150000"/>
              </a:lnSpc>
            </a:pPr>
            <a:endParaRPr lang="en-US" sz="2600" dirty="0" smtClean="0">
              <a:solidFill>
                <a:schemeClr val="tx1"/>
              </a:solidFill>
              <a:latin typeface="Times New Roman" pitchFamily="18" charset="0"/>
              <a:cs typeface="Times New Roman" pitchFamily="18" charset="0"/>
            </a:endParaRPr>
          </a:p>
          <a:p>
            <a:pPr>
              <a:lnSpc>
                <a:spcPct val="150000"/>
              </a:lnSpc>
            </a:pPr>
            <a:endParaRPr lang="en-IN" sz="2600" dirty="0">
              <a:solidFill>
                <a:schemeClr val="tx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u="sng" dirty="0" smtClean="0"/>
              <a:t>Bilaterally balanced articulation</a:t>
            </a:r>
            <a:endParaRPr lang="en-IN" u="sng" dirty="0"/>
          </a:p>
        </p:txBody>
      </p:sp>
      <p:sp>
        <p:nvSpPr>
          <p:cNvPr id="3" name="Content Placeholder 2"/>
          <p:cNvSpPr>
            <a:spLocks noGrp="1"/>
          </p:cNvSpPr>
          <p:nvPr>
            <p:ph idx="1"/>
          </p:nvPr>
        </p:nvSpPr>
        <p:spPr>
          <a:xfrm>
            <a:off x="0" y="2143116"/>
            <a:ext cx="5643570" cy="4714884"/>
          </a:xfrm>
        </p:spPr>
        <p:txBody>
          <a:bodyPr>
            <a:normAutofit lnSpcReduction="10000"/>
          </a:bodyPr>
          <a:lstStyle/>
          <a:p>
            <a:pPr>
              <a:lnSpc>
                <a:spcPct val="150000"/>
              </a:lnSpc>
            </a:pPr>
            <a:r>
              <a:rPr lang="en-IN" sz="2600" dirty="0" smtClean="0">
                <a:solidFill>
                  <a:schemeClr val="tx1"/>
                </a:solidFill>
              </a:rPr>
              <a:t>Refers to a maximum number of teeth in contact in maximum intercuspation and all excursive positions.</a:t>
            </a:r>
          </a:p>
          <a:p>
            <a:pPr>
              <a:lnSpc>
                <a:spcPct val="150000"/>
              </a:lnSpc>
            </a:pPr>
            <a:r>
              <a:rPr lang="en-IN" sz="2600" dirty="0" smtClean="0">
                <a:solidFill>
                  <a:schemeClr val="tx1"/>
                </a:solidFill>
              </a:rPr>
              <a:t>In complete denture fabrication, this tooth arrangement helps maintain denture stability because the nonworking contact prevents the denture from being dislodged. </a:t>
            </a:r>
          </a:p>
          <a:p>
            <a:pPr>
              <a:lnSpc>
                <a:spcPct val="150000"/>
              </a:lnSpc>
            </a:pPr>
            <a:endParaRPr lang="en-IN" sz="2600" dirty="0">
              <a:solidFill>
                <a:schemeClr val="tx1"/>
              </a:solidFill>
            </a:endParaRPr>
          </a:p>
        </p:txBody>
      </p:sp>
      <p:pic>
        <p:nvPicPr>
          <p:cNvPr id="6148" name="Picture 4" descr="Case 123 | The Award 2017 | J. Bryan McLaughlin DMD, MPH CPT, DC ..."/>
          <p:cNvPicPr>
            <a:picLocks noChangeAspect="1" noChangeArrowheads="1"/>
          </p:cNvPicPr>
          <p:nvPr/>
        </p:nvPicPr>
        <p:blipFill>
          <a:blip r:embed="rId2"/>
          <a:srcRect t="28103" r="67187" b="8665"/>
          <a:stretch>
            <a:fillRect/>
          </a:stretch>
        </p:blipFill>
        <p:spPr bwMode="auto">
          <a:xfrm>
            <a:off x="6143636" y="2505408"/>
            <a:ext cx="2214578" cy="14236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150" name="Picture 6" descr="Case 123 | The Award 2017 | J. Bryan McLaughlin DMD, MPH CPT, DC ..."/>
          <p:cNvPicPr>
            <a:picLocks noChangeAspect="1" noChangeArrowheads="1"/>
          </p:cNvPicPr>
          <p:nvPr/>
        </p:nvPicPr>
        <p:blipFill>
          <a:blip r:embed="rId2"/>
          <a:srcRect l="67969" t="28103" r="1562" b="8665"/>
          <a:stretch>
            <a:fillRect/>
          </a:stretch>
        </p:blipFill>
        <p:spPr bwMode="auto">
          <a:xfrm>
            <a:off x="6143636" y="4088428"/>
            <a:ext cx="2246328" cy="15551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910" y="857232"/>
            <a:ext cx="6794366" cy="823400"/>
          </a:xfrm>
        </p:spPr>
        <p:txBody>
          <a:bodyPr>
            <a:normAutofit fontScale="90000"/>
          </a:bodyPr>
          <a:lstStyle/>
          <a:p>
            <a:r>
              <a:rPr lang="en-US" dirty="0" smtClean="0">
                <a:latin typeface="Times New Roman" pitchFamily="18" charset="0"/>
                <a:cs typeface="Times New Roman" pitchFamily="18" charset="0"/>
              </a:rPr>
              <a:t>Restoring function: </a:t>
            </a:r>
            <a:br>
              <a:rPr lang="en-US" dirty="0" smtClean="0">
                <a:latin typeface="Times New Roman" pitchFamily="18" charset="0"/>
                <a:cs typeface="Times New Roman" pitchFamily="18" charset="0"/>
              </a:rPr>
            </a:br>
            <a:endParaRPr lang="en-IN" dirty="0"/>
          </a:p>
        </p:txBody>
      </p:sp>
      <p:sp>
        <p:nvSpPr>
          <p:cNvPr id="3" name="Content Placeholder 2"/>
          <p:cNvSpPr>
            <a:spLocks noGrp="1"/>
          </p:cNvSpPr>
          <p:nvPr>
            <p:ph idx="1"/>
          </p:nvPr>
        </p:nvSpPr>
        <p:spPr>
          <a:xfrm>
            <a:off x="714348" y="2643182"/>
            <a:ext cx="7358114" cy="3643338"/>
          </a:xfrm>
        </p:spPr>
        <p:txBody>
          <a:bodyPr>
            <a:normAutofit/>
          </a:bodyPr>
          <a:lstStyle/>
          <a:p>
            <a:pPr>
              <a:lnSpc>
                <a:spcPct val="150000"/>
              </a:lnSpc>
            </a:pPr>
            <a:r>
              <a:rPr lang="en-IN" sz="2600" dirty="0" smtClean="0">
                <a:solidFill>
                  <a:schemeClr val="tx1"/>
                </a:solidFill>
              </a:rPr>
              <a:t>Treatment may be proposed to correct impaired function (e.g., mastication or speech).</a:t>
            </a:r>
            <a:endParaRPr lang="en-IN" sz="2600" dirty="0">
              <a:solidFill>
                <a:schemeClr val="tx1"/>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Times New Roman" pitchFamily="18" charset="0"/>
                <a:cs typeface="Times New Roman" pitchFamily="18" charset="0"/>
              </a:rPr>
              <a:t>Improvement of appearance:</a:t>
            </a:r>
            <a:endParaRPr lang="en-IN" dirty="0">
              <a:solidFill>
                <a:schemeClr val="bg1"/>
              </a:solidFill>
            </a:endParaRPr>
          </a:p>
        </p:txBody>
      </p:sp>
      <p:sp>
        <p:nvSpPr>
          <p:cNvPr id="3" name="Content Placeholder 2"/>
          <p:cNvSpPr>
            <a:spLocks noGrp="1"/>
          </p:cNvSpPr>
          <p:nvPr>
            <p:ph idx="1"/>
          </p:nvPr>
        </p:nvSpPr>
        <p:spPr>
          <a:xfrm>
            <a:off x="0" y="2214554"/>
            <a:ext cx="9144000" cy="4643446"/>
          </a:xfrm>
        </p:spPr>
        <p:txBody>
          <a:bodyPr>
            <a:normAutofit/>
          </a:bodyPr>
          <a:lstStyle/>
          <a:p>
            <a:pPr algn="just">
              <a:lnSpc>
                <a:spcPct val="150000"/>
              </a:lnSpc>
            </a:pPr>
            <a:r>
              <a:rPr lang="en-US" sz="2600" dirty="0" smtClean="0">
                <a:solidFill>
                  <a:schemeClr val="tx1"/>
                </a:solidFill>
                <a:latin typeface="Times New Roman" pitchFamily="18" charset="0"/>
                <a:cs typeface="Times New Roman" pitchFamily="18" charset="0"/>
              </a:rPr>
              <a:t>Patients often seek dental treatment because they are dissatisfied with their appearance.</a:t>
            </a:r>
          </a:p>
          <a:p>
            <a:pPr algn="just">
              <a:lnSpc>
                <a:spcPct val="150000"/>
              </a:lnSpc>
            </a:pPr>
            <a:r>
              <a:rPr lang="en-US" sz="2600" dirty="0" smtClean="0">
                <a:solidFill>
                  <a:schemeClr val="tx1"/>
                </a:solidFill>
                <a:latin typeface="Times New Roman" pitchFamily="18" charset="0"/>
                <a:cs typeface="Times New Roman" pitchFamily="18" charset="0"/>
              </a:rPr>
              <a:t>Dentist should appraise the appearance of the patient’s dentition and listen carefully to the patient’s view.</a:t>
            </a:r>
          </a:p>
          <a:p>
            <a:pPr algn="just">
              <a:lnSpc>
                <a:spcPct val="150000"/>
              </a:lnSpc>
            </a:pPr>
            <a:r>
              <a:rPr lang="en-US" sz="2600" dirty="0" smtClean="0">
                <a:solidFill>
                  <a:schemeClr val="tx1"/>
                </a:solidFill>
                <a:latin typeface="Times New Roman" pitchFamily="18" charset="0"/>
                <a:cs typeface="Times New Roman" pitchFamily="18" charset="0"/>
              </a:rPr>
              <a:t>If the appearance is far outside socially accepted values, the feasibility of corrective procedures should be brought to the patient’s attention.</a:t>
            </a:r>
          </a:p>
          <a:p>
            <a:pPr>
              <a:lnSpc>
                <a:spcPct val="150000"/>
              </a:lnSpc>
            </a:pPr>
            <a:endParaRPr lang="en-IN" sz="2600" dirty="0">
              <a:solidFill>
                <a:schemeClr val="tx1"/>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72" y="857232"/>
            <a:ext cx="8286808" cy="1357322"/>
          </a:xfrm>
        </p:spPr>
        <p:txBody>
          <a:bodyPr>
            <a:normAutofit fontScale="90000"/>
          </a:bodyPr>
          <a:lstStyle/>
          <a:p>
            <a:r>
              <a:rPr lang="en-US" sz="3200" dirty="0" smtClean="0">
                <a:solidFill>
                  <a:schemeClr val="bg1"/>
                </a:solidFill>
                <a:latin typeface="Times New Roman" pitchFamily="18" charset="0"/>
                <a:cs typeface="Times New Roman" pitchFamily="18" charset="0"/>
              </a:rPr>
              <a:t>AVAILABLE MATERIALS AND TECHNIQUES AFFECTING THE DESIGN OF FPD</a:t>
            </a:r>
            <a:br>
              <a:rPr lang="en-US" sz="3200" dirty="0" smtClean="0">
                <a:solidFill>
                  <a:schemeClr val="bg1"/>
                </a:solidFill>
                <a:latin typeface="Times New Roman" pitchFamily="18" charset="0"/>
                <a:cs typeface="Times New Roman" pitchFamily="18" charset="0"/>
              </a:rPr>
            </a:br>
            <a:endParaRPr lang="en-IN" sz="3200" dirty="0">
              <a:solidFill>
                <a:schemeClr val="bg1"/>
              </a:solidFill>
            </a:endParaRPr>
          </a:p>
        </p:txBody>
      </p:sp>
      <p:sp>
        <p:nvSpPr>
          <p:cNvPr id="3" name="Content Placeholder 2"/>
          <p:cNvSpPr>
            <a:spLocks noGrp="1"/>
          </p:cNvSpPr>
          <p:nvPr>
            <p:ph idx="1"/>
          </p:nvPr>
        </p:nvSpPr>
        <p:spPr>
          <a:xfrm>
            <a:off x="0" y="2357430"/>
            <a:ext cx="9144000" cy="4500570"/>
          </a:xfrm>
        </p:spPr>
        <p:txBody>
          <a:bodyPr>
            <a:normAutofit/>
          </a:bodyPr>
          <a:lstStyle/>
          <a:p>
            <a:pPr>
              <a:lnSpc>
                <a:spcPct val="150000"/>
              </a:lnSpc>
            </a:pPr>
            <a:r>
              <a:rPr lang="en-US" sz="2600" u="sng" dirty="0" smtClean="0">
                <a:solidFill>
                  <a:schemeClr val="tx1"/>
                </a:solidFill>
                <a:latin typeface="Times New Roman" pitchFamily="18" charset="0"/>
                <a:cs typeface="Times New Roman" pitchFamily="18" charset="0"/>
              </a:rPr>
              <a:t>PLASTIC MATERIALS</a:t>
            </a:r>
          </a:p>
          <a:p>
            <a:pPr>
              <a:lnSpc>
                <a:spcPct val="150000"/>
              </a:lnSpc>
              <a:buFont typeface="Arial" pitchFamily="34" charset="0"/>
              <a:buChar char="•"/>
            </a:pPr>
            <a:r>
              <a:rPr lang="en-US" sz="2600" dirty="0" smtClean="0">
                <a:solidFill>
                  <a:schemeClr val="tx1"/>
                </a:solidFill>
                <a:latin typeface="Times New Roman" pitchFamily="18" charset="0"/>
                <a:cs typeface="Times New Roman" pitchFamily="18" charset="0"/>
              </a:rPr>
              <a:t>Plastic materials (e.g., silver amalgam or composite resin) are the most commonly used dental restoratives.</a:t>
            </a:r>
          </a:p>
          <a:p>
            <a:pPr>
              <a:lnSpc>
                <a:spcPct val="150000"/>
              </a:lnSpc>
              <a:buFont typeface="Arial" pitchFamily="34" charset="0"/>
              <a:buChar char="•"/>
            </a:pPr>
            <a:r>
              <a:rPr lang="en-US" sz="2600" dirty="0" smtClean="0">
                <a:solidFill>
                  <a:schemeClr val="tx1"/>
                </a:solidFill>
                <a:latin typeface="Times New Roman" pitchFamily="18" charset="0"/>
                <a:cs typeface="Times New Roman" pitchFamily="18" charset="0"/>
              </a:rPr>
              <a:t>They allow simple and conservative restoration of damaged teeth but their success.</a:t>
            </a:r>
          </a:p>
          <a:p>
            <a:pPr>
              <a:lnSpc>
                <a:spcPct val="150000"/>
              </a:lnSpc>
              <a:buFont typeface="Arial" pitchFamily="34" charset="0"/>
              <a:buChar char="•"/>
            </a:pPr>
            <a:endParaRPr lang="en-IN" sz="2600" dirty="0">
              <a:solidFill>
                <a:schemeClr val="tx1"/>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srcRect l="17569" t="21634" r="53331" b="10371"/>
          <a:stretch>
            <a:fillRect/>
          </a:stretch>
        </p:blipFill>
        <p:spPr bwMode="auto">
          <a:xfrm>
            <a:off x="1643042" y="428603"/>
            <a:ext cx="5163000" cy="642939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348" y="857232"/>
            <a:ext cx="6722928" cy="823400"/>
          </a:xfrm>
        </p:spPr>
        <p:txBody>
          <a:bodyPr>
            <a:normAutofit/>
          </a:bodyPr>
          <a:lstStyle/>
          <a:p>
            <a:r>
              <a:rPr lang="en-US" dirty="0" smtClean="0">
                <a:latin typeface="Times New Roman" pitchFamily="18" charset="0"/>
                <a:cs typeface="Times New Roman" pitchFamily="18" charset="0"/>
              </a:rPr>
              <a:t>Intracoronal restorations</a:t>
            </a:r>
            <a:endParaRPr lang="en-IN" dirty="0"/>
          </a:p>
        </p:txBody>
      </p:sp>
      <p:sp>
        <p:nvSpPr>
          <p:cNvPr id="3" name="Content Placeholder 2"/>
          <p:cNvSpPr>
            <a:spLocks noGrp="1"/>
          </p:cNvSpPr>
          <p:nvPr>
            <p:ph idx="1"/>
          </p:nvPr>
        </p:nvSpPr>
        <p:spPr>
          <a:xfrm>
            <a:off x="0" y="2071702"/>
            <a:ext cx="9144000" cy="4786322"/>
          </a:xfrm>
        </p:spPr>
        <p:txBody>
          <a:bodyPr>
            <a:noAutofit/>
          </a:bodyPr>
          <a:lstStyle/>
          <a:p>
            <a:pPr>
              <a:lnSpc>
                <a:spcPct val="150000"/>
              </a:lnSpc>
            </a:pPr>
            <a:r>
              <a:rPr lang="en-IN" sz="2400" dirty="0" smtClean="0">
                <a:solidFill>
                  <a:schemeClr val="tx1"/>
                </a:solidFill>
              </a:rPr>
              <a:t>An </a:t>
            </a:r>
            <a:r>
              <a:rPr lang="en-IN" sz="2400" dirty="0" err="1" smtClean="0">
                <a:solidFill>
                  <a:schemeClr val="tx1"/>
                </a:solidFill>
              </a:rPr>
              <a:t>intracoronal</a:t>
            </a:r>
            <a:r>
              <a:rPr lang="en-IN" sz="2400" dirty="0" smtClean="0">
                <a:solidFill>
                  <a:schemeClr val="tx1"/>
                </a:solidFill>
              </a:rPr>
              <a:t> cast metal restoration or inlay relies on the strength of the remaining tooth structure for support and retention.</a:t>
            </a:r>
          </a:p>
          <a:p>
            <a:pPr>
              <a:lnSpc>
                <a:spcPct val="150000"/>
              </a:lnSpc>
            </a:pPr>
            <a:r>
              <a:rPr lang="en-IN" sz="2400" dirty="0" smtClean="0">
                <a:solidFill>
                  <a:schemeClr val="tx1"/>
                </a:solidFill>
              </a:rPr>
              <a:t>However, greater tooth bulk is needed to resist any wedging effect on the preparation walls.</a:t>
            </a:r>
          </a:p>
          <a:p>
            <a:pPr>
              <a:lnSpc>
                <a:spcPct val="150000"/>
              </a:lnSpc>
            </a:pPr>
            <a:r>
              <a:rPr lang="en-IN" sz="2400" dirty="0" smtClean="0">
                <a:solidFill>
                  <a:schemeClr val="tx1"/>
                </a:solidFill>
              </a:rPr>
              <a:t>Therefore, this restoration is contraindicated in a significantly weakened tooth.</a:t>
            </a:r>
          </a:p>
          <a:p>
            <a:pPr>
              <a:lnSpc>
                <a:spcPct val="150000"/>
              </a:lnSpc>
            </a:pPr>
            <a:r>
              <a:rPr lang="en-US" sz="2400" dirty="0" smtClean="0">
                <a:solidFill>
                  <a:schemeClr val="tx1"/>
                </a:solidFill>
                <a:cs typeface="Times New Roman" pitchFamily="18" charset="0"/>
              </a:rPr>
              <a:t>Disadvantage- requires extensive tooth preparation even for small lesions</a:t>
            </a:r>
          </a:p>
          <a:p>
            <a:pPr>
              <a:lnSpc>
                <a:spcPct val="150000"/>
              </a:lnSpc>
            </a:pPr>
            <a:endParaRPr lang="en-IN" sz="2400" dirty="0">
              <a:solidFill>
                <a:schemeClr val="tx1"/>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Extracoronal Restorations</a:t>
            </a:r>
            <a:endParaRPr lang="en-IN" dirty="0"/>
          </a:p>
        </p:txBody>
      </p:sp>
      <p:sp>
        <p:nvSpPr>
          <p:cNvPr id="3" name="Content Placeholder 2"/>
          <p:cNvSpPr>
            <a:spLocks noGrp="1"/>
          </p:cNvSpPr>
          <p:nvPr>
            <p:ph idx="1"/>
          </p:nvPr>
        </p:nvSpPr>
        <p:spPr>
          <a:xfrm>
            <a:off x="71470" y="2143116"/>
            <a:ext cx="9144000" cy="4643446"/>
          </a:xfrm>
        </p:spPr>
        <p:txBody>
          <a:bodyPr>
            <a:normAutofit/>
          </a:bodyPr>
          <a:lstStyle/>
          <a:p>
            <a:pPr>
              <a:lnSpc>
                <a:spcPct val="150000"/>
              </a:lnSpc>
            </a:pPr>
            <a:r>
              <a:rPr lang="en-IN" sz="2600" dirty="0" smtClean="0">
                <a:solidFill>
                  <a:schemeClr val="tx1"/>
                </a:solidFill>
              </a:rPr>
              <a:t>An </a:t>
            </a:r>
            <a:r>
              <a:rPr lang="en-IN" sz="2600" dirty="0" err="1" smtClean="0">
                <a:solidFill>
                  <a:schemeClr val="tx1"/>
                </a:solidFill>
              </a:rPr>
              <a:t>extracoronal</a:t>
            </a:r>
            <a:r>
              <a:rPr lang="en-IN" sz="2600" dirty="0" smtClean="0">
                <a:solidFill>
                  <a:schemeClr val="tx1"/>
                </a:solidFill>
              </a:rPr>
              <a:t> cast metal restoration or crown encircles all or part of the remaining tooth structure. As such, it can strengthen and protect a tooth weakened by caries or trauma. </a:t>
            </a:r>
            <a:endParaRPr lang="en-US" sz="2600" dirty="0" smtClean="0">
              <a:solidFill>
                <a:schemeClr val="tx1"/>
              </a:solidFill>
              <a:cs typeface="Times New Roman" pitchFamily="18" charset="0"/>
            </a:endParaRPr>
          </a:p>
          <a:p>
            <a:pPr>
              <a:lnSpc>
                <a:spcPct val="150000"/>
              </a:lnSpc>
            </a:pPr>
            <a:r>
              <a:rPr lang="en-US" sz="2600" dirty="0" smtClean="0">
                <a:solidFill>
                  <a:schemeClr val="tx1"/>
                </a:solidFill>
                <a:cs typeface="Times New Roman" pitchFamily="18" charset="0"/>
              </a:rPr>
              <a:t>Disadvantage- </a:t>
            </a:r>
          </a:p>
          <a:p>
            <a:pPr>
              <a:lnSpc>
                <a:spcPct val="150000"/>
              </a:lnSpc>
              <a:buFont typeface="Arial" charset="0"/>
              <a:buChar char="•"/>
            </a:pPr>
            <a:r>
              <a:rPr lang="en-US" sz="2600" dirty="0" smtClean="0">
                <a:solidFill>
                  <a:schemeClr val="tx1"/>
                </a:solidFill>
                <a:cs typeface="Times New Roman" pitchFamily="18" charset="0"/>
              </a:rPr>
              <a:t>Extensive tooth preparation is required</a:t>
            </a:r>
          </a:p>
          <a:p>
            <a:pPr>
              <a:lnSpc>
                <a:spcPct val="150000"/>
              </a:lnSpc>
              <a:buFont typeface="Arial" charset="0"/>
              <a:buChar char="•"/>
            </a:pPr>
            <a:r>
              <a:rPr lang="en-US" sz="2600" dirty="0" smtClean="0">
                <a:solidFill>
                  <a:schemeClr val="tx1"/>
                </a:solidFill>
                <a:cs typeface="Times New Roman" pitchFamily="18" charset="0"/>
              </a:rPr>
              <a:t>Margins are placed near gingiva, predisposing to periodontal problems.</a:t>
            </a:r>
          </a:p>
          <a:p>
            <a:pPr>
              <a:lnSpc>
                <a:spcPct val="150000"/>
              </a:lnSpc>
            </a:pPr>
            <a:endParaRPr lang="en-IN" sz="2600" dirty="0">
              <a:solidFill>
                <a:schemeClr val="tx1"/>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214378" y="2143116"/>
            <a:ext cx="8858216" cy="4714884"/>
          </a:xfrm>
        </p:spPr>
        <p:txBody>
          <a:bodyPr numCol="2">
            <a:normAutofit/>
          </a:bodyPr>
          <a:lstStyle/>
          <a:p>
            <a:pPr>
              <a:lnSpc>
                <a:spcPct val="150000"/>
              </a:lnSpc>
            </a:pPr>
            <a:r>
              <a:rPr lang="en-US" sz="2600" dirty="0" smtClean="0">
                <a:solidFill>
                  <a:schemeClr val="tx1"/>
                </a:solidFill>
                <a:latin typeface="Times New Roman" pitchFamily="18" charset="0"/>
                <a:cs typeface="Times New Roman" pitchFamily="18" charset="0"/>
              </a:rPr>
              <a:t>Metal ceramic</a:t>
            </a:r>
          </a:p>
          <a:p>
            <a:pPr>
              <a:lnSpc>
                <a:spcPct val="150000"/>
              </a:lnSpc>
            </a:pPr>
            <a:r>
              <a:rPr lang="en-US" sz="2600" dirty="0" smtClean="0">
                <a:solidFill>
                  <a:schemeClr val="tx1"/>
                </a:solidFill>
                <a:latin typeface="Times New Roman" pitchFamily="18" charset="0"/>
                <a:cs typeface="Times New Roman" pitchFamily="18" charset="0"/>
              </a:rPr>
              <a:t>Resin-veneer</a:t>
            </a:r>
          </a:p>
          <a:p>
            <a:pPr>
              <a:lnSpc>
                <a:spcPct val="150000"/>
              </a:lnSpc>
            </a:pPr>
            <a:r>
              <a:rPr lang="en-US" sz="2600" dirty="0" err="1" smtClean="0">
                <a:solidFill>
                  <a:schemeClr val="tx1"/>
                </a:solidFill>
                <a:latin typeface="Times New Roman" pitchFamily="18" charset="0"/>
                <a:cs typeface="Times New Roman" pitchFamily="18" charset="0"/>
              </a:rPr>
              <a:t>Fibre</a:t>
            </a:r>
            <a:r>
              <a:rPr lang="en-US" sz="2600" dirty="0" smtClean="0">
                <a:solidFill>
                  <a:schemeClr val="tx1"/>
                </a:solidFill>
                <a:latin typeface="Times New Roman" pitchFamily="18" charset="0"/>
                <a:cs typeface="Times New Roman" pitchFamily="18" charset="0"/>
              </a:rPr>
              <a:t>- reinforced</a:t>
            </a:r>
          </a:p>
          <a:p>
            <a:pPr>
              <a:lnSpc>
                <a:spcPct val="150000"/>
              </a:lnSpc>
            </a:pPr>
            <a:r>
              <a:rPr lang="en-US" sz="2600" dirty="0" smtClean="0">
                <a:solidFill>
                  <a:schemeClr val="tx1"/>
                </a:solidFill>
                <a:latin typeface="Times New Roman" pitchFamily="18" charset="0"/>
                <a:cs typeface="Times New Roman" pitchFamily="18" charset="0"/>
              </a:rPr>
              <a:t>Complete ceramic</a:t>
            </a:r>
          </a:p>
          <a:p>
            <a:pPr>
              <a:lnSpc>
                <a:spcPct val="150000"/>
              </a:lnSpc>
            </a:pPr>
            <a:r>
              <a:rPr lang="en-US" sz="2600" dirty="0" smtClean="0">
                <a:solidFill>
                  <a:schemeClr val="tx1"/>
                </a:solidFill>
                <a:latin typeface="Times New Roman" pitchFamily="18" charset="0"/>
                <a:cs typeface="Times New Roman" pitchFamily="18" charset="0"/>
              </a:rPr>
              <a:t>Fixed dental prosthesis </a:t>
            </a:r>
          </a:p>
          <a:p>
            <a:pPr>
              <a:lnSpc>
                <a:spcPct val="150000"/>
              </a:lnSpc>
            </a:pPr>
            <a:r>
              <a:rPr lang="en-US" sz="2600" dirty="0" smtClean="0">
                <a:solidFill>
                  <a:schemeClr val="tx1"/>
                </a:solidFill>
                <a:latin typeface="Times New Roman" pitchFamily="18" charset="0"/>
                <a:cs typeface="Times New Roman" pitchFamily="18" charset="0"/>
              </a:rPr>
              <a:t>Implant- supported prosthesis</a:t>
            </a:r>
          </a:p>
          <a:p>
            <a:pPr>
              <a:lnSpc>
                <a:spcPct val="150000"/>
              </a:lnSpc>
            </a:pPr>
            <a:r>
              <a:rPr lang="en-US" sz="2600" dirty="0" smtClean="0">
                <a:solidFill>
                  <a:schemeClr val="tx1"/>
                </a:solidFill>
                <a:latin typeface="Times New Roman" pitchFamily="18" charset="0"/>
                <a:cs typeface="Times New Roman" pitchFamily="18" charset="0"/>
              </a:rPr>
              <a:t>Partial removable dental prosthesis </a:t>
            </a:r>
          </a:p>
          <a:p>
            <a:pPr>
              <a:lnSpc>
                <a:spcPct val="150000"/>
              </a:lnSpc>
            </a:pPr>
            <a:r>
              <a:rPr lang="en-US" sz="2600" dirty="0" smtClean="0">
                <a:solidFill>
                  <a:schemeClr val="tx1"/>
                </a:solidFill>
                <a:latin typeface="Times New Roman" pitchFamily="18" charset="0"/>
                <a:cs typeface="Times New Roman" pitchFamily="18" charset="0"/>
              </a:rPr>
              <a:t>Complete dentures </a:t>
            </a:r>
          </a:p>
          <a:p>
            <a:endParaRPr lang="en-IN" sz="2600" dirty="0">
              <a:solidFill>
                <a:schemeClr val="tx1"/>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latin typeface="Times New Roman" pitchFamily="18" charset="0"/>
                <a:cs typeface="Times New Roman" pitchFamily="18" charset="0"/>
              </a:rPr>
              <a:t>Selection of abutment teeth</a:t>
            </a:r>
            <a:endParaRPr lang="en-IN" u="sng" dirty="0"/>
          </a:p>
        </p:txBody>
      </p:sp>
      <p:sp>
        <p:nvSpPr>
          <p:cNvPr id="3" name="Content Placeholder 2"/>
          <p:cNvSpPr>
            <a:spLocks noGrp="1"/>
          </p:cNvSpPr>
          <p:nvPr>
            <p:ph idx="1"/>
          </p:nvPr>
        </p:nvSpPr>
        <p:spPr>
          <a:xfrm>
            <a:off x="71470" y="2357430"/>
            <a:ext cx="9144000" cy="4214842"/>
          </a:xfrm>
        </p:spPr>
        <p:txBody>
          <a:bodyPr>
            <a:normAutofit/>
          </a:bodyPr>
          <a:lstStyle/>
          <a:p>
            <a:pPr>
              <a:lnSpc>
                <a:spcPct val="150000"/>
              </a:lnSpc>
            </a:pPr>
            <a:r>
              <a:rPr lang="en-US" sz="2600" dirty="0" smtClean="0">
                <a:solidFill>
                  <a:schemeClr val="tx1"/>
                </a:solidFill>
                <a:latin typeface="Times New Roman" pitchFamily="18" charset="0"/>
                <a:cs typeface="Times New Roman" pitchFamily="18" charset="0"/>
              </a:rPr>
              <a:t>Whenever possible, FPDs should be designed as simply as possible, with a single retainer fixed rigidly at each end of the pontic. The use of </a:t>
            </a:r>
            <a:r>
              <a:rPr lang="en-US" sz="2600" b="1" dirty="0" smtClean="0">
                <a:solidFill>
                  <a:schemeClr val="tx1"/>
                </a:solidFill>
                <a:latin typeface="Times New Roman" pitchFamily="18" charset="0"/>
                <a:cs typeface="Times New Roman" pitchFamily="18" charset="0"/>
              </a:rPr>
              <a:t>non-rigid connectors, </a:t>
            </a:r>
            <a:r>
              <a:rPr lang="en-US" sz="2600" dirty="0" smtClean="0">
                <a:solidFill>
                  <a:schemeClr val="tx1"/>
                </a:solidFill>
                <a:latin typeface="Times New Roman" pitchFamily="18" charset="0"/>
                <a:cs typeface="Times New Roman" pitchFamily="18" charset="0"/>
              </a:rPr>
              <a:t>or intermediate abutments makes the procedure much more difficult, and often the result compromises the long-term prognosis</a:t>
            </a:r>
          </a:p>
          <a:p>
            <a:pPr>
              <a:lnSpc>
                <a:spcPct val="150000"/>
              </a:lnSpc>
            </a:pPr>
            <a:endParaRPr lang="en-IN" sz="2600" dirty="0">
              <a:solidFill>
                <a:schemeClr val="tx1"/>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24" y="714356"/>
            <a:ext cx="6580052" cy="966276"/>
          </a:xfrm>
        </p:spPr>
        <p:txBody>
          <a:bodyPr>
            <a:normAutofit fontScale="90000"/>
          </a:bodyPr>
          <a:lstStyle/>
          <a:p>
            <a:r>
              <a:rPr lang="en-US" dirty="0" smtClean="0">
                <a:latin typeface="Times New Roman" pitchFamily="18" charset="0"/>
                <a:cs typeface="Times New Roman" pitchFamily="18" charset="0"/>
              </a:rPr>
              <a:t>REPLACEMENT OF A SINGLE MISSING TOOTH:</a:t>
            </a:r>
            <a:endParaRPr lang="en-IN" dirty="0"/>
          </a:p>
        </p:txBody>
      </p:sp>
      <p:sp>
        <p:nvSpPr>
          <p:cNvPr id="3" name="Content Placeholder 2"/>
          <p:cNvSpPr>
            <a:spLocks noGrp="1"/>
          </p:cNvSpPr>
          <p:nvPr>
            <p:ph idx="1"/>
          </p:nvPr>
        </p:nvSpPr>
        <p:spPr>
          <a:xfrm>
            <a:off x="0" y="2143116"/>
            <a:ext cx="9144000" cy="4714884"/>
          </a:xfrm>
        </p:spPr>
        <p:txBody>
          <a:bodyPr>
            <a:normAutofit/>
          </a:bodyPr>
          <a:lstStyle/>
          <a:p>
            <a:pPr>
              <a:lnSpc>
                <a:spcPct val="150000"/>
              </a:lnSpc>
            </a:pPr>
            <a:r>
              <a:rPr lang="en-US" sz="2600" dirty="0" smtClean="0">
                <a:solidFill>
                  <a:schemeClr val="tx1"/>
                </a:solidFill>
                <a:latin typeface="Times New Roman" pitchFamily="18" charset="0"/>
                <a:cs typeface="Times New Roman" pitchFamily="18" charset="0"/>
              </a:rPr>
              <a:t>A single missing tooth can almost always be replaced by a three-unit FPD having one mesial and one distal abutment tooth.</a:t>
            </a:r>
            <a:endParaRPr lang="en-US" sz="2600" b="1" dirty="0" smtClean="0">
              <a:solidFill>
                <a:schemeClr val="tx1"/>
              </a:solidFill>
              <a:latin typeface="Times New Roman" pitchFamily="18" charset="0"/>
              <a:cs typeface="Times New Roman" pitchFamily="18" charset="0"/>
            </a:endParaRPr>
          </a:p>
          <a:p>
            <a:pPr>
              <a:lnSpc>
                <a:spcPct val="150000"/>
              </a:lnSpc>
            </a:pPr>
            <a:r>
              <a:rPr lang="en-US" sz="2600" dirty="0" smtClean="0">
                <a:solidFill>
                  <a:schemeClr val="tx1"/>
                </a:solidFill>
                <a:latin typeface="Times New Roman" pitchFamily="18" charset="0"/>
                <a:cs typeface="Times New Roman" pitchFamily="18" charset="0"/>
              </a:rPr>
              <a:t>An exception is when the FPD is replacing a maxillary or mandibular canine. Under these circumstances, the small anterior abutment tooth needs to be splinted to the central incisor to prevent lateral drift of the FPD.</a:t>
            </a:r>
          </a:p>
          <a:p>
            <a:pPr>
              <a:lnSpc>
                <a:spcPct val="150000"/>
              </a:lnSpc>
            </a:pPr>
            <a:endParaRPr lang="en-IN" sz="2600" dirty="0">
              <a:solidFill>
                <a:schemeClr val="tx1"/>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Cantilever Fixed Partial Dentures</a:t>
            </a:r>
            <a:endParaRPr lang="en-IN" dirty="0"/>
          </a:p>
        </p:txBody>
      </p:sp>
      <p:sp>
        <p:nvSpPr>
          <p:cNvPr id="3" name="Content Placeholder 2"/>
          <p:cNvSpPr>
            <a:spLocks noGrp="1"/>
          </p:cNvSpPr>
          <p:nvPr>
            <p:ph idx="1"/>
          </p:nvPr>
        </p:nvSpPr>
        <p:spPr>
          <a:xfrm>
            <a:off x="0" y="2285992"/>
            <a:ext cx="9144000" cy="4572008"/>
          </a:xfrm>
        </p:spPr>
        <p:txBody>
          <a:bodyPr>
            <a:normAutofit/>
          </a:bodyPr>
          <a:lstStyle/>
          <a:p>
            <a:pPr>
              <a:lnSpc>
                <a:spcPct val="150000"/>
              </a:lnSpc>
            </a:pPr>
            <a:r>
              <a:rPr lang="en-US" sz="2600" dirty="0" smtClean="0">
                <a:solidFill>
                  <a:schemeClr val="tx1"/>
                </a:solidFill>
                <a:latin typeface="Times New Roman" pitchFamily="18" charset="0"/>
                <a:cs typeface="Times New Roman" pitchFamily="18" charset="0"/>
              </a:rPr>
              <a:t>FPDs in which only one side of the pontic is attached to a retainer  are referred to as </a:t>
            </a:r>
            <a:r>
              <a:rPr lang="en-US" sz="2600" i="1" dirty="0" smtClean="0">
                <a:solidFill>
                  <a:schemeClr val="tx1"/>
                </a:solidFill>
                <a:latin typeface="Times New Roman" pitchFamily="18" charset="0"/>
                <a:cs typeface="Times New Roman" pitchFamily="18" charset="0"/>
              </a:rPr>
              <a:t>cantilevered.</a:t>
            </a:r>
            <a:endParaRPr lang="en-US" sz="2600" dirty="0" smtClean="0">
              <a:solidFill>
                <a:schemeClr val="tx1"/>
              </a:solidFill>
              <a:latin typeface="Times New Roman" pitchFamily="18" charset="0"/>
              <a:cs typeface="Times New Roman" pitchFamily="18" charset="0"/>
            </a:endParaRPr>
          </a:p>
          <a:p>
            <a:pPr>
              <a:lnSpc>
                <a:spcPct val="150000"/>
              </a:lnSpc>
            </a:pPr>
            <a:r>
              <a:rPr lang="en-US" sz="2600" dirty="0" smtClean="0">
                <a:solidFill>
                  <a:schemeClr val="tx1"/>
                </a:solidFill>
                <a:latin typeface="Times New Roman" pitchFamily="18" charset="0"/>
                <a:cs typeface="Times New Roman" pitchFamily="18" charset="0"/>
              </a:rPr>
              <a:t> Example- lateral incisor pontic attached only to an </a:t>
            </a:r>
            <a:r>
              <a:rPr lang="en-US" sz="2600" dirty="0" err="1" smtClean="0">
                <a:solidFill>
                  <a:schemeClr val="tx1"/>
                </a:solidFill>
                <a:latin typeface="Times New Roman" pitchFamily="18" charset="0"/>
                <a:cs typeface="Times New Roman" pitchFamily="18" charset="0"/>
              </a:rPr>
              <a:t>extracoronal</a:t>
            </a:r>
            <a:r>
              <a:rPr lang="en-US" sz="2600" dirty="0" smtClean="0">
                <a:solidFill>
                  <a:schemeClr val="tx1"/>
                </a:solidFill>
                <a:latin typeface="Times New Roman" pitchFamily="18" charset="0"/>
                <a:cs typeface="Times New Roman" pitchFamily="18" charset="0"/>
              </a:rPr>
              <a:t> metal-ceramic retainer on a canine.</a:t>
            </a:r>
          </a:p>
          <a:p>
            <a:pPr>
              <a:lnSpc>
                <a:spcPct val="150000"/>
              </a:lnSpc>
            </a:pPr>
            <a:r>
              <a:rPr lang="en-US" sz="2600" dirty="0" smtClean="0">
                <a:solidFill>
                  <a:schemeClr val="tx1"/>
                </a:solidFill>
                <a:latin typeface="Times New Roman" pitchFamily="18" charset="0"/>
                <a:cs typeface="Times New Roman" pitchFamily="18" charset="0"/>
              </a:rPr>
              <a:t>The long-term prognosis of the single abutment cantilever is poor. Forces are best tolerated by the periodontal supporting structures when directed in the long axis of the teeth.</a:t>
            </a:r>
            <a:endParaRPr lang="en-US" sz="2600" i="1" dirty="0" smtClean="0">
              <a:solidFill>
                <a:schemeClr val="tx1"/>
              </a:solidFill>
              <a:latin typeface="Times New Roman" pitchFamily="18" charset="0"/>
              <a:cs typeface="Times New Roman" pitchFamily="18" charset="0"/>
            </a:endParaRPr>
          </a:p>
          <a:p>
            <a:pPr>
              <a:lnSpc>
                <a:spcPct val="150000"/>
              </a:lnSpc>
            </a:pPr>
            <a:endParaRPr lang="en-IN" sz="2600" dirty="0">
              <a:solidFill>
                <a:schemeClr val="tx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0" y="2214554"/>
            <a:ext cx="9144000" cy="4643446"/>
          </a:xfrm>
        </p:spPr>
        <p:txBody>
          <a:bodyPr>
            <a:normAutofit fontScale="92500" lnSpcReduction="10000"/>
          </a:bodyPr>
          <a:lstStyle/>
          <a:p>
            <a:pPr>
              <a:lnSpc>
                <a:spcPct val="150000"/>
              </a:lnSpc>
            </a:pPr>
            <a:r>
              <a:rPr lang="en-IN" sz="2600" dirty="0" smtClean="0">
                <a:solidFill>
                  <a:schemeClr val="tx1"/>
                </a:solidFill>
              </a:rPr>
              <a:t>However, as the principles of bilateral balance were applied to the natural dentition and in fixed prosthodontics, it proved to be extremely difficult to accomplish and the rate of failure was high</a:t>
            </a:r>
          </a:p>
          <a:p>
            <a:pPr>
              <a:lnSpc>
                <a:spcPct val="150000"/>
              </a:lnSpc>
            </a:pPr>
            <a:r>
              <a:rPr lang="en-IN" sz="2600" dirty="0" smtClean="0">
                <a:solidFill>
                  <a:schemeClr val="tx1"/>
                </a:solidFill>
              </a:rPr>
              <a:t>An increased rate of occlusal wear, increased or accelerated periodontal breakdown, and neuromuscular disturbances were commonly observed. </a:t>
            </a:r>
          </a:p>
          <a:p>
            <a:pPr>
              <a:lnSpc>
                <a:spcPct val="150000"/>
              </a:lnSpc>
            </a:pPr>
            <a:r>
              <a:rPr lang="en-IN" sz="2600" dirty="0" smtClean="0">
                <a:solidFill>
                  <a:schemeClr val="tx1"/>
                </a:solidFill>
              </a:rPr>
              <a:t>Thus the concept of a unilaterally balanced occlusion (group function) evolved. </a:t>
            </a:r>
          </a:p>
          <a:p>
            <a:pPr>
              <a:lnSpc>
                <a:spcPct val="150000"/>
              </a:lnSpc>
            </a:pPr>
            <a:endParaRPr lang="en-IN" sz="2600" dirty="0">
              <a:solidFill>
                <a:schemeClr val="tx1"/>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6146" name="Picture 2"/>
          <p:cNvPicPr>
            <a:picLocks noGrp="1" noChangeAspect="1" noChangeArrowheads="1"/>
          </p:cNvPicPr>
          <p:nvPr>
            <p:ph idx="1"/>
          </p:nvPr>
        </p:nvPicPr>
        <p:blipFill>
          <a:blip r:embed="rId2"/>
          <a:srcRect l="24975" t="29721" r="26555" b="17286"/>
          <a:stretch>
            <a:fillRect/>
          </a:stretch>
        </p:blipFill>
        <p:spPr bwMode="auto">
          <a:xfrm>
            <a:off x="-32" y="785794"/>
            <a:ext cx="8950077" cy="521497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786" y="857232"/>
            <a:ext cx="6651490" cy="823400"/>
          </a:xfrm>
        </p:spPr>
        <p:txBody>
          <a:bodyPr>
            <a:normAutofit/>
          </a:bodyPr>
          <a:lstStyle/>
          <a:p>
            <a:r>
              <a:rPr lang="en-US" u="sng" dirty="0" smtClean="0"/>
              <a:t>Evaluation of abutment teeth </a:t>
            </a:r>
            <a:endParaRPr lang="en-IN" u="sng" dirty="0"/>
          </a:p>
        </p:txBody>
      </p:sp>
      <p:sp>
        <p:nvSpPr>
          <p:cNvPr id="3" name="Content Placeholder 2"/>
          <p:cNvSpPr>
            <a:spLocks noGrp="1"/>
          </p:cNvSpPr>
          <p:nvPr>
            <p:ph idx="1"/>
          </p:nvPr>
        </p:nvSpPr>
        <p:spPr>
          <a:xfrm>
            <a:off x="444094" y="2571744"/>
            <a:ext cx="7128302" cy="3071834"/>
          </a:xfrm>
        </p:spPr>
        <p:txBody>
          <a:bodyPr>
            <a:normAutofit/>
          </a:bodyPr>
          <a:lstStyle/>
          <a:p>
            <a:pPr>
              <a:lnSpc>
                <a:spcPct val="150000"/>
              </a:lnSpc>
            </a:pPr>
            <a:r>
              <a:rPr lang="en-US" sz="2600" dirty="0" smtClean="0">
                <a:solidFill>
                  <a:schemeClr val="tx1"/>
                </a:solidFill>
                <a:latin typeface="Times New Roman" pitchFamily="18" charset="0"/>
                <a:cs typeface="Times New Roman" pitchFamily="18" charset="0"/>
              </a:rPr>
              <a:t>Endodontically treated abutments</a:t>
            </a:r>
          </a:p>
          <a:p>
            <a:pPr>
              <a:lnSpc>
                <a:spcPct val="150000"/>
              </a:lnSpc>
            </a:pPr>
            <a:r>
              <a:rPr lang="en-US" sz="2600" dirty="0" smtClean="0">
                <a:solidFill>
                  <a:schemeClr val="tx1"/>
                </a:solidFill>
                <a:latin typeface="Times New Roman" pitchFamily="18" charset="0"/>
                <a:cs typeface="Times New Roman" pitchFamily="18" charset="0"/>
              </a:rPr>
              <a:t>Unrestored abutments</a:t>
            </a:r>
          </a:p>
          <a:p>
            <a:pPr>
              <a:lnSpc>
                <a:spcPct val="150000"/>
              </a:lnSpc>
            </a:pPr>
            <a:r>
              <a:rPr lang="en-US" sz="2600" dirty="0" smtClean="0">
                <a:solidFill>
                  <a:schemeClr val="tx1"/>
                </a:solidFill>
                <a:latin typeface="Times New Roman" pitchFamily="18" charset="0"/>
                <a:cs typeface="Times New Roman" pitchFamily="18" charset="0"/>
              </a:rPr>
              <a:t>Mesially tilted second molar.</a:t>
            </a:r>
          </a:p>
          <a:p>
            <a:pPr>
              <a:lnSpc>
                <a:spcPct val="150000"/>
              </a:lnSpc>
            </a:pPr>
            <a:endParaRPr lang="en-IN" sz="2600" dirty="0">
              <a:solidFill>
                <a:schemeClr val="tx1"/>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910" y="973668"/>
            <a:ext cx="6794366" cy="706964"/>
          </a:xfrm>
        </p:spPr>
        <p:txBody>
          <a:bodyPr>
            <a:normAutofit/>
          </a:bodyPr>
          <a:lstStyle/>
          <a:p>
            <a:r>
              <a:rPr lang="en-IN" dirty="0" smtClean="0"/>
              <a:t>Endodontically Treated Abutments: </a:t>
            </a:r>
            <a:endParaRPr lang="en-IN" dirty="0"/>
          </a:p>
        </p:txBody>
      </p:sp>
      <p:sp>
        <p:nvSpPr>
          <p:cNvPr id="3" name="Content Placeholder 2"/>
          <p:cNvSpPr>
            <a:spLocks noGrp="1"/>
          </p:cNvSpPr>
          <p:nvPr>
            <p:ph idx="1"/>
          </p:nvPr>
        </p:nvSpPr>
        <p:spPr>
          <a:xfrm>
            <a:off x="714348" y="2500306"/>
            <a:ext cx="7786742" cy="4071966"/>
          </a:xfrm>
        </p:spPr>
        <p:txBody>
          <a:bodyPr>
            <a:normAutofit/>
          </a:bodyPr>
          <a:lstStyle/>
          <a:p>
            <a:pPr>
              <a:lnSpc>
                <a:spcPct val="150000"/>
              </a:lnSpc>
            </a:pPr>
            <a:r>
              <a:rPr lang="en-US" sz="2600" dirty="0" smtClean="0">
                <a:solidFill>
                  <a:schemeClr val="tx1"/>
                </a:solidFill>
                <a:latin typeface="Times New Roman" pitchFamily="18" charset="0"/>
                <a:cs typeface="Times New Roman" pitchFamily="18" charset="0"/>
              </a:rPr>
              <a:t>If a tooth is Endodontically treated, it can serve well as an abutment with a post and core foundation for retention and strength.</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910" y="1221838"/>
            <a:ext cx="6571060" cy="706964"/>
          </a:xfrm>
        </p:spPr>
        <p:txBody>
          <a:bodyPr>
            <a:normAutofit fontScale="90000"/>
          </a:bodyPr>
          <a:lstStyle/>
          <a:p>
            <a:r>
              <a:rPr lang="en-US" dirty="0" smtClean="0">
                <a:solidFill>
                  <a:schemeClr val="bg1"/>
                </a:solidFill>
                <a:latin typeface="Times New Roman" pitchFamily="18" charset="0"/>
                <a:cs typeface="Times New Roman" pitchFamily="18" charset="0"/>
              </a:rPr>
              <a:t>Unrestored abutments:</a:t>
            </a:r>
            <a:br>
              <a:rPr lang="en-US" dirty="0" smtClean="0">
                <a:solidFill>
                  <a:schemeClr val="bg1"/>
                </a:solidFill>
                <a:latin typeface="Times New Roman" pitchFamily="18" charset="0"/>
                <a:cs typeface="Times New Roman" pitchFamily="18" charset="0"/>
              </a:rPr>
            </a:br>
            <a:endParaRPr lang="en-IN" dirty="0">
              <a:solidFill>
                <a:schemeClr val="bg1"/>
              </a:solidFill>
            </a:endParaRPr>
          </a:p>
        </p:txBody>
      </p:sp>
      <p:sp>
        <p:nvSpPr>
          <p:cNvPr id="3" name="Content Placeholder 2"/>
          <p:cNvSpPr>
            <a:spLocks noGrp="1"/>
          </p:cNvSpPr>
          <p:nvPr>
            <p:ph idx="1"/>
          </p:nvPr>
        </p:nvSpPr>
        <p:spPr>
          <a:xfrm>
            <a:off x="0" y="2571744"/>
            <a:ext cx="4857752" cy="4143404"/>
          </a:xfrm>
        </p:spPr>
        <p:txBody>
          <a:bodyPr>
            <a:normAutofit/>
          </a:bodyPr>
          <a:lstStyle/>
          <a:p>
            <a:pPr>
              <a:lnSpc>
                <a:spcPct val="150000"/>
              </a:lnSpc>
            </a:pPr>
            <a:r>
              <a:rPr lang="en-US" sz="2600" dirty="0" smtClean="0">
                <a:solidFill>
                  <a:schemeClr val="tx1"/>
                </a:solidFill>
                <a:latin typeface="Times New Roman" pitchFamily="18" charset="0"/>
                <a:cs typeface="Times New Roman" pitchFamily="18" charset="0"/>
              </a:rPr>
              <a:t> An unrestored, caries free tooth is an ideal abutment. </a:t>
            </a:r>
          </a:p>
          <a:p>
            <a:pPr>
              <a:lnSpc>
                <a:spcPct val="150000"/>
              </a:lnSpc>
            </a:pPr>
            <a:r>
              <a:rPr lang="en-US" sz="2600" dirty="0" smtClean="0">
                <a:solidFill>
                  <a:schemeClr val="tx1"/>
                </a:solidFill>
                <a:latin typeface="Times New Roman" pitchFamily="18" charset="0"/>
                <a:cs typeface="Times New Roman" pitchFamily="18" charset="0"/>
              </a:rPr>
              <a:t>It can be prepared conservatively for a strong retentive restoration with optimum esthetics.</a:t>
            </a:r>
          </a:p>
          <a:p>
            <a:pPr>
              <a:lnSpc>
                <a:spcPct val="150000"/>
              </a:lnSpc>
            </a:pPr>
            <a:endParaRPr lang="en-IN" sz="2600" dirty="0">
              <a:solidFill>
                <a:schemeClr val="tx1"/>
              </a:solidFill>
            </a:endParaRPr>
          </a:p>
        </p:txBody>
      </p:sp>
      <p:pic>
        <p:nvPicPr>
          <p:cNvPr id="7170" name="Picture 2"/>
          <p:cNvPicPr>
            <a:picLocks noChangeAspect="1" noChangeArrowheads="1"/>
          </p:cNvPicPr>
          <p:nvPr/>
        </p:nvPicPr>
        <p:blipFill>
          <a:blip r:embed="rId2"/>
          <a:srcRect l="26354" t="21634" r="53331" b="52610"/>
          <a:stretch>
            <a:fillRect/>
          </a:stretch>
        </p:blipFill>
        <p:spPr bwMode="auto">
          <a:xfrm>
            <a:off x="5000628" y="3181863"/>
            <a:ext cx="3643338" cy="24617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latin typeface="Times New Roman" pitchFamily="18" charset="0"/>
                <a:cs typeface="Times New Roman" pitchFamily="18" charset="0"/>
              </a:rPr>
              <a:t>Mesially tilted second molar:</a:t>
            </a:r>
            <a:endParaRPr lang="en-IN" dirty="0">
              <a:solidFill>
                <a:schemeClr val="bg1"/>
              </a:solidFill>
            </a:endParaRPr>
          </a:p>
        </p:txBody>
      </p:sp>
      <p:sp>
        <p:nvSpPr>
          <p:cNvPr id="3" name="Content Placeholder 2"/>
          <p:cNvSpPr>
            <a:spLocks noGrp="1"/>
          </p:cNvSpPr>
          <p:nvPr>
            <p:ph idx="1"/>
          </p:nvPr>
        </p:nvSpPr>
        <p:spPr>
          <a:xfrm>
            <a:off x="0" y="2285992"/>
            <a:ext cx="9144000" cy="4357718"/>
          </a:xfrm>
        </p:spPr>
        <p:txBody>
          <a:bodyPr>
            <a:normAutofit/>
          </a:bodyPr>
          <a:lstStyle/>
          <a:p>
            <a:pPr>
              <a:lnSpc>
                <a:spcPct val="150000"/>
              </a:lnSpc>
            </a:pPr>
            <a:r>
              <a:rPr lang="en-IN" sz="2600" dirty="0" smtClean="0">
                <a:solidFill>
                  <a:schemeClr val="tx1"/>
                </a:solidFill>
              </a:rPr>
              <a:t>Loss of a permanent mandibular first molar to caries early in life is still relatively common.</a:t>
            </a:r>
          </a:p>
          <a:p>
            <a:pPr>
              <a:lnSpc>
                <a:spcPct val="150000"/>
              </a:lnSpc>
            </a:pPr>
            <a:r>
              <a:rPr lang="en-IN" sz="2600" dirty="0" smtClean="0">
                <a:solidFill>
                  <a:schemeClr val="tx1"/>
                </a:solidFill>
              </a:rPr>
              <a:t> If the space is ignored, the second molar may drift </a:t>
            </a:r>
            <a:r>
              <a:rPr lang="en-IN" sz="2600" dirty="0" err="1" smtClean="0">
                <a:solidFill>
                  <a:schemeClr val="tx1"/>
                </a:solidFill>
              </a:rPr>
              <a:t>mesially</a:t>
            </a:r>
            <a:r>
              <a:rPr lang="en-IN" sz="2600" dirty="0" smtClean="0">
                <a:solidFill>
                  <a:schemeClr val="tx1"/>
                </a:solidFill>
              </a:rPr>
              <a:t>, especially with eruption of the third molar.</a:t>
            </a:r>
          </a:p>
          <a:p>
            <a:pPr>
              <a:lnSpc>
                <a:spcPct val="150000"/>
              </a:lnSpc>
            </a:pPr>
            <a:r>
              <a:rPr lang="en-IN" sz="2600" dirty="0" smtClean="0">
                <a:solidFill>
                  <a:schemeClr val="tx1"/>
                </a:solidFill>
              </a:rPr>
              <a:t>In such circumstances, an FPD is sometimes made with modified preparation designs or with a non-rigid connector.</a:t>
            </a:r>
            <a:endParaRPr lang="en-IN" sz="2600" dirty="0">
              <a:solidFill>
                <a:schemeClr val="tx1"/>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0" y="2214554"/>
            <a:ext cx="9144000" cy="4643446"/>
          </a:xfrm>
        </p:spPr>
        <p:txBody>
          <a:bodyPr>
            <a:normAutofit/>
          </a:bodyPr>
          <a:lstStyle/>
          <a:p>
            <a:pPr>
              <a:lnSpc>
                <a:spcPct val="150000"/>
              </a:lnSpc>
            </a:pPr>
            <a:r>
              <a:rPr lang="en-US" altLang="en-US" sz="2600" dirty="0" smtClean="0">
                <a:solidFill>
                  <a:schemeClr val="tx1"/>
                </a:solidFill>
                <a:latin typeface="+mj-lt"/>
              </a:rPr>
              <a:t>Mild encroaching- </a:t>
            </a:r>
            <a:r>
              <a:rPr lang="en-US" altLang="en-US" sz="2600" dirty="0" smtClean="0">
                <a:solidFill>
                  <a:schemeClr val="tx1"/>
                </a:solidFill>
                <a:latin typeface="+mj-lt"/>
                <a:cs typeface="Times New Roman" pitchFamily="18" charset="0"/>
              </a:rPr>
              <a:t>restoring and </a:t>
            </a:r>
            <a:r>
              <a:rPr lang="en-US" altLang="en-US" sz="2600" dirty="0" err="1" smtClean="0">
                <a:solidFill>
                  <a:schemeClr val="tx1"/>
                </a:solidFill>
                <a:latin typeface="+mj-lt"/>
                <a:cs typeface="Times New Roman" pitchFamily="18" charset="0"/>
              </a:rPr>
              <a:t>recontouring</a:t>
            </a:r>
            <a:r>
              <a:rPr lang="en-US" altLang="en-US" sz="2600" dirty="0" smtClean="0">
                <a:solidFill>
                  <a:schemeClr val="tx1"/>
                </a:solidFill>
                <a:latin typeface="+mj-lt"/>
                <a:cs typeface="Times New Roman" pitchFamily="18" charset="0"/>
              </a:rPr>
              <a:t> or </a:t>
            </a:r>
            <a:r>
              <a:rPr lang="en-US" sz="2600" dirty="0" smtClean="0">
                <a:solidFill>
                  <a:schemeClr val="tx1"/>
                </a:solidFill>
                <a:latin typeface="+mj-lt"/>
                <a:cs typeface="Times New Roman" pitchFamily="18" charset="0"/>
              </a:rPr>
              <a:t>cantilever prosthesis, or non rigid connectors  can be given.</a:t>
            </a:r>
          </a:p>
        </p:txBody>
      </p:sp>
      <p:pic>
        <p:nvPicPr>
          <p:cNvPr id="8194" name="Picture 2"/>
          <p:cNvPicPr>
            <a:picLocks noChangeAspect="1" noChangeArrowheads="1"/>
          </p:cNvPicPr>
          <p:nvPr/>
        </p:nvPicPr>
        <p:blipFill>
          <a:blip r:embed="rId2"/>
          <a:srcRect l="32394" t="22665" r="29722" b="21703"/>
          <a:stretch>
            <a:fillRect/>
          </a:stretch>
        </p:blipFill>
        <p:spPr bwMode="auto">
          <a:xfrm>
            <a:off x="500034" y="3500438"/>
            <a:ext cx="4198908" cy="3286124"/>
          </a:xfrm>
          <a:prstGeom prst="rect">
            <a:avLst/>
          </a:prstGeom>
          <a:noFill/>
          <a:ln w="9525">
            <a:noFill/>
            <a:miter lim="800000"/>
            <a:headEnd/>
            <a:tailEnd/>
          </a:ln>
          <a:effectLst/>
        </p:spPr>
      </p:pic>
      <p:pic>
        <p:nvPicPr>
          <p:cNvPr id="8195" name="Picture 3"/>
          <p:cNvPicPr>
            <a:picLocks noChangeAspect="1" noChangeArrowheads="1"/>
          </p:cNvPicPr>
          <p:nvPr/>
        </p:nvPicPr>
        <p:blipFill>
          <a:blip r:embed="rId3"/>
          <a:srcRect l="36786" t="23695" r="36859" b="46428"/>
          <a:stretch>
            <a:fillRect/>
          </a:stretch>
        </p:blipFill>
        <p:spPr bwMode="auto">
          <a:xfrm>
            <a:off x="5072066" y="3929066"/>
            <a:ext cx="3429024" cy="207170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142844" y="2214554"/>
            <a:ext cx="8786842" cy="4572008"/>
          </a:xfrm>
        </p:spPr>
        <p:txBody>
          <a:bodyPr>
            <a:normAutofit/>
          </a:bodyPr>
          <a:lstStyle/>
          <a:p>
            <a:pPr>
              <a:lnSpc>
                <a:spcPct val="150000"/>
              </a:lnSpc>
            </a:pPr>
            <a:r>
              <a:rPr lang="en-US" altLang="en-US" sz="2600" dirty="0" smtClean="0">
                <a:solidFill>
                  <a:schemeClr val="tx1"/>
                </a:solidFill>
              </a:rPr>
              <a:t>Tilting is severe – </a:t>
            </a:r>
            <a:r>
              <a:rPr lang="en-US" sz="2600" dirty="0" smtClean="0">
                <a:solidFill>
                  <a:schemeClr val="tx1"/>
                </a:solidFill>
                <a:cs typeface="Times New Roman" pitchFamily="18" charset="0"/>
              </a:rPr>
              <a:t>corrective measures in the form of orthodontic correction</a:t>
            </a:r>
            <a:endParaRPr lang="en-IN" sz="2600" dirty="0" smtClean="0">
              <a:solidFill>
                <a:schemeClr val="tx1"/>
              </a:solidFill>
            </a:endParaRPr>
          </a:p>
          <a:p>
            <a:pPr>
              <a:lnSpc>
                <a:spcPct val="150000"/>
              </a:lnSpc>
            </a:pPr>
            <a:endParaRPr lang="en-IN" sz="2600" dirty="0"/>
          </a:p>
        </p:txBody>
      </p:sp>
      <p:pic>
        <p:nvPicPr>
          <p:cNvPr id="9219" name="Picture 3"/>
          <p:cNvPicPr>
            <a:picLocks noChangeAspect="1" noChangeArrowheads="1"/>
          </p:cNvPicPr>
          <p:nvPr/>
        </p:nvPicPr>
        <p:blipFill>
          <a:blip r:embed="rId2"/>
          <a:srcRect l="36823" t="55151" r="33528" b="21154"/>
          <a:stretch>
            <a:fillRect/>
          </a:stretch>
        </p:blipFill>
        <p:spPr bwMode="auto">
          <a:xfrm>
            <a:off x="1105704" y="3643314"/>
            <a:ext cx="6681006" cy="284561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u="sng" dirty="0" smtClean="0"/>
              <a:t>REPLACEMENT OF SEVERAL MISSING TEETH</a:t>
            </a:r>
            <a:endParaRPr lang="en-IN" u="sng" dirty="0"/>
          </a:p>
        </p:txBody>
      </p:sp>
      <p:sp>
        <p:nvSpPr>
          <p:cNvPr id="3" name="Content Placeholder 2"/>
          <p:cNvSpPr>
            <a:spLocks noGrp="1"/>
          </p:cNvSpPr>
          <p:nvPr>
            <p:ph idx="1"/>
          </p:nvPr>
        </p:nvSpPr>
        <p:spPr>
          <a:xfrm>
            <a:off x="214282" y="2285992"/>
            <a:ext cx="8501122" cy="4286280"/>
          </a:xfrm>
        </p:spPr>
        <p:txBody>
          <a:bodyPr>
            <a:normAutofit/>
          </a:bodyPr>
          <a:lstStyle/>
          <a:p>
            <a:pPr algn="just">
              <a:lnSpc>
                <a:spcPct val="150000"/>
              </a:lnSpc>
            </a:pPr>
            <a:r>
              <a:rPr lang="en-US" sz="2600" dirty="0" smtClean="0">
                <a:solidFill>
                  <a:schemeClr val="tx1"/>
                </a:solidFill>
                <a:latin typeface="Times New Roman" pitchFamily="18" charset="0"/>
                <a:cs typeface="Times New Roman" pitchFamily="18" charset="0"/>
              </a:rPr>
              <a:t>Fixed prosthodontics becomes more difficult when several teeth must be replaced.</a:t>
            </a:r>
          </a:p>
          <a:p>
            <a:pPr algn="just">
              <a:lnSpc>
                <a:spcPct val="150000"/>
              </a:lnSpc>
            </a:pPr>
            <a:r>
              <a:rPr lang="en-US" sz="2600" dirty="0" smtClean="0">
                <a:solidFill>
                  <a:schemeClr val="tx1"/>
                </a:solidFill>
                <a:latin typeface="Times New Roman" pitchFamily="18" charset="0"/>
                <a:cs typeface="Times New Roman" pitchFamily="18" charset="0"/>
              </a:rPr>
              <a:t>One key to ensuring a successful result is to plan the prostheses by waxing the intended restorations on articulated diagnostic casts.</a:t>
            </a:r>
          </a:p>
          <a:p>
            <a:pPr>
              <a:lnSpc>
                <a:spcPct val="150000"/>
              </a:lnSpc>
            </a:pPr>
            <a:endParaRPr lang="en-IN" sz="2600" dirty="0">
              <a:solidFill>
                <a:schemeClr val="tx1"/>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Overloading of Abutment Teeth:</a:t>
            </a:r>
            <a:endParaRPr lang="en-IN" dirty="0"/>
          </a:p>
        </p:txBody>
      </p:sp>
      <p:sp>
        <p:nvSpPr>
          <p:cNvPr id="3" name="Content Placeholder 2"/>
          <p:cNvSpPr>
            <a:spLocks noGrp="1"/>
          </p:cNvSpPr>
          <p:nvPr>
            <p:ph idx="1"/>
          </p:nvPr>
        </p:nvSpPr>
        <p:spPr>
          <a:xfrm>
            <a:off x="428596" y="2714620"/>
            <a:ext cx="8429684" cy="2500330"/>
          </a:xfrm>
        </p:spPr>
        <p:txBody>
          <a:bodyPr>
            <a:normAutofit/>
          </a:bodyPr>
          <a:lstStyle/>
          <a:p>
            <a:pPr>
              <a:lnSpc>
                <a:spcPct val="150000"/>
              </a:lnSpc>
            </a:pPr>
            <a:r>
              <a:rPr lang="en-IN" sz="2600" dirty="0" smtClean="0">
                <a:solidFill>
                  <a:schemeClr val="tx1"/>
                </a:solidFill>
              </a:rPr>
              <a:t>The ability of the abutment teeth to accept applied forces without drifting or becoming mobile must be estimated and has a direct influence on the prosthodontic treatment plan.</a:t>
            </a:r>
          </a:p>
          <a:p>
            <a:pPr>
              <a:lnSpc>
                <a:spcPct val="150000"/>
              </a:lnSpc>
            </a:pPr>
            <a:endParaRPr lang="en-IN" sz="2600" dirty="0">
              <a:solidFill>
                <a:schemeClr val="tx1"/>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Direction of Forces:</a:t>
            </a:r>
            <a:endParaRPr lang="en-IN" dirty="0"/>
          </a:p>
        </p:txBody>
      </p:sp>
      <p:sp>
        <p:nvSpPr>
          <p:cNvPr id="3" name="Content Placeholder 2"/>
          <p:cNvSpPr>
            <a:spLocks noGrp="1"/>
          </p:cNvSpPr>
          <p:nvPr>
            <p:ph idx="1"/>
          </p:nvPr>
        </p:nvSpPr>
        <p:spPr>
          <a:xfrm>
            <a:off x="866216" y="2603500"/>
            <a:ext cx="7706312" cy="3397268"/>
          </a:xfrm>
        </p:spPr>
        <p:txBody>
          <a:bodyPr>
            <a:normAutofit/>
          </a:bodyPr>
          <a:lstStyle/>
          <a:p>
            <a:pPr>
              <a:lnSpc>
                <a:spcPct val="150000"/>
              </a:lnSpc>
            </a:pPr>
            <a:r>
              <a:rPr lang="en-IN" sz="2600" dirty="0" smtClean="0">
                <a:solidFill>
                  <a:schemeClr val="tx1"/>
                </a:solidFill>
              </a:rPr>
              <a:t>A well-fabricated fixed partial denture can distribute the forces in the most favourable way, i.e., by directing them in the long axis of the abutment teeth. </a:t>
            </a:r>
            <a:endParaRPr lang="en-IN" sz="2600" dirty="0">
              <a:solidFill>
                <a:schemeClr val="tx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u="sng" dirty="0" smtClean="0"/>
              <a:t>Unilaterally balanced articulation (group function)</a:t>
            </a:r>
            <a:endParaRPr lang="en-IN" u="sng" dirty="0"/>
          </a:p>
        </p:txBody>
      </p:sp>
      <p:sp>
        <p:nvSpPr>
          <p:cNvPr id="3" name="Content Placeholder 2"/>
          <p:cNvSpPr>
            <a:spLocks noGrp="1"/>
          </p:cNvSpPr>
          <p:nvPr>
            <p:ph idx="1"/>
          </p:nvPr>
        </p:nvSpPr>
        <p:spPr>
          <a:xfrm>
            <a:off x="0" y="2214554"/>
            <a:ext cx="9144000" cy="4643446"/>
          </a:xfrm>
        </p:spPr>
        <p:txBody>
          <a:bodyPr>
            <a:normAutofit/>
          </a:bodyPr>
          <a:lstStyle/>
          <a:p>
            <a:pPr>
              <a:lnSpc>
                <a:spcPct val="150000"/>
              </a:lnSpc>
            </a:pPr>
            <a:r>
              <a:rPr lang="en-IN" sz="2600" dirty="0" smtClean="0">
                <a:solidFill>
                  <a:schemeClr val="tx1"/>
                </a:solidFill>
              </a:rPr>
              <a:t>In a unilaterally balanced articulation, excursive contact occurs between all opposing posterior teeth on the </a:t>
            </a:r>
            <a:r>
              <a:rPr lang="en-IN" sz="2600" dirty="0" err="1" smtClean="0">
                <a:solidFill>
                  <a:schemeClr val="tx1"/>
                </a:solidFill>
              </a:rPr>
              <a:t>laterotrusive</a:t>
            </a:r>
            <a:r>
              <a:rPr lang="en-IN" sz="2600" dirty="0" smtClean="0">
                <a:solidFill>
                  <a:schemeClr val="tx1"/>
                </a:solidFill>
              </a:rPr>
              <a:t> (working) side only. </a:t>
            </a:r>
          </a:p>
          <a:p>
            <a:pPr>
              <a:lnSpc>
                <a:spcPct val="150000"/>
              </a:lnSpc>
            </a:pPr>
            <a:r>
              <a:rPr lang="en-IN" sz="2600" dirty="0" smtClean="0">
                <a:solidFill>
                  <a:schemeClr val="tx1"/>
                </a:solidFill>
              </a:rPr>
              <a:t>On the </a:t>
            </a:r>
            <a:r>
              <a:rPr lang="en-IN" sz="2600" dirty="0" err="1" smtClean="0">
                <a:solidFill>
                  <a:schemeClr val="tx1"/>
                </a:solidFill>
              </a:rPr>
              <a:t>mediotrusive</a:t>
            </a:r>
            <a:r>
              <a:rPr lang="en-IN" sz="2600" dirty="0" smtClean="0">
                <a:solidFill>
                  <a:schemeClr val="tx1"/>
                </a:solidFill>
              </a:rPr>
              <a:t> (nonworking) side, no contact occurs until the mandible has reached centric relation. </a:t>
            </a:r>
          </a:p>
          <a:p>
            <a:pPr>
              <a:lnSpc>
                <a:spcPct val="150000"/>
              </a:lnSpc>
            </a:pPr>
            <a:r>
              <a:rPr lang="en-IN" sz="2600" dirty="0" smtClean="0">
                <a:solidFill>
                  <a:schemeClr val="tx1"/>
                </a:solidFill>
              </a:rPr>
              <a:t>Thus, in this occlusal arrangement the load is distributed among the periodontal support of all posterior teeth on the working side.</a:t>
            </a:r>
            <a:endParaRPr lang="en-IN" sz="2600" dirty="0">
              <a:solidFill>
                <a:schemeClr val="tx1"/>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Root Surface Area:</a:t>
            </a:r>
            <a:endParaRPr lang="en-IN" dirty="0"/>
          </a:p>
        </p:txBody>
      </p:sp>
      <p:sp>
        <p:nvSpPr>
          <p:cNvPr id="3" name="Content Placeholder 2"/>
          <p:cNvSpPr>
            <a:spLocks noGrp="1"/>
          </p:cNvSpPr>
          <p:nvPr>
            <p:ph idx="1"/>
          </p:nvPr>
        </p:nvSpPr>
        <p:spPr>
          <a:xfrm>
            <a:off x="357158" y="2357430"/>
            <a:ext cx="7143800" cy="4143404"/>
          </a:xfrm>
        </p:spPr>
        <p:txBody>
          <a:bodyPr>
            <a:normAutofit/>
          </a:bodyPr>
          <a:lstStyle/>
          <a:p>
            <a:pPr>
              <a:lnSpc>
                <a:spcPct val="150000"/>
              </a:lnSpc>
            </a:pPr>
            <a:r>
              <a:rPr lang="en-IN" sz="2600" dirty="0" smtClean="0"/>
              <a:t>Ante’s law</a:t>
            </a:r>
          </a:p>
          <a:p>
            <a:pPr>
              <a:lnSpc>
                <a:spcPct val="150000"/>
              </a:lnSpc>
            </a:pPr>
            <a:r>
              <a:rPr lang="en-IN" sz="2600" dirty="0" smtClean="0"/>
              <a:t>Jepsen’s rule</a:t>
            </a:r>
            <a:endParaRPr lang="en-IN" sz="26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itchFamily="18" charset="0"/>
                <a:cs typeface="Times New Roman" pitchFamily="18" charset="0"/>
              </a:rPr>
              <a:t>Root shape and </a:t>
            </a:r>
            <a:r>
              <a:rPr lang="en-US" dirty="0" err="1" smtClean="0">
                <a:latin typeface="Times New Roman" pitchFamily="18" charset="0"/>
                <a:cs typeface="Times New Roman" pitchFamily="18" charset="0"/>
              </a:rPr>
              <a:t>angulation</a:t>
            </a:r>
            <a:r>
              <a:rPr lang="en-US" dirty="0" smtClean="0">
                <a:latin typeface="Times New Roman" pitchFamily="18" charset="0"/>
                <a:cs typeface="Times New Roman" pitchFamily="18" charset="0"/>
              </a:rPr>
              <a:t>:</a:t>
            </a:r>
            <a:endParaRPr lang="en-IN" dirty="0"/>
          </a:p>
        </p:txBody>
      </p:sp>
      <p:sp>
        <p:nvSpPr>
          <p:cNvPr id="3" name="Content Placeholder 2"/>
          <p:cNvSpPr>
            <a:spLocks noGrp="1"/>
          </p:cNvSpPr>
          <p:nvPr>
            <p:ph idx="1"/>
          </p:nvPr>
        </p:nvSpPr>
        <p:spPr>
          <a:xfrm>
            <a:off x="0" y="2214554"/>
            <a:ext cx="9144000" cy="4643446"/>
          </a:xfrm>
        </p:spPr>
        <p:txBody>
          <a:bodyPr>
            <a:normAutofit/>
          </a:bodyPr>
          <a:lstStyle/>
          <a:p>
            <a:pPr algn="just">
              <a:lnSpc>
                <a:spcPct val="150000"/>
              </a:lnSpc>
            </a:pPr>
            <a:r>
              <a:rPr lang="en-US" sz="2600" dirty="0" smtClean="0">
                <a:solidFill>
                  <a:schemeClr val="tx1"/>
                </a:solidFill>
                <a:latin typeface="Times New Roman" pitchFamily="18" charset="0"/>
                <a:cs typeface="Times New Roman" pitchFamily="18" charset="0"/>
              </a:rPr>
              <a:t>When tooth support is compromised, the shape of the roots and their </a:t>
            </a:r>
            <a:r>
              <a:rPr lang="en-US" sz="2600" dirty="0" err="1" smtClean="0">
                <a:solidFill>
                  <a:schemeClr val="tx1"/>
                </a:solidFill>
                <a:latin typeface="Times New Roman" pitchFamily="18" charset="0"/>
                <a:cs typeface="Times New Roman" pitchFamily="18" charset="0"/>
              </a:rPr>
              <a:t>angulation</a:t>
            </a:r>
            <a:r>
              <a:rPr lang="en-US" sz="2600" dirty="0" smtClean="0">
                <a:solidFill>
                  <a:schemeClr val="tx1"/>
                </a:solidFill>
                <a:latin typeface="Times New Roman" pitchFamily="18" charset="0"/>
                <a:cs typeface="Times New Roman" pitchFamily="18" charset="0"/>
              </a:rPr>
              <a:t> should be considered. A molar with divergent roots will provide better support than a molar with conical roots. </a:t>
            </a:r>
          </a:p>
          <a:p>
            <a:pPr algn="just">
              <a:lnSpc>
                <a:spcPct val="150000"/>
              </a:lnSpc>
            </a:pPr>
            <a:r>
              <a:rPr lang="en-US" sz="2600" dirty="0" smtClean="0">
                <a:solidFill>
                  <a:schemeClr val="tx1"/>
                </a:solidFill>
                <a:latin typeface="Times New Roman" pitchFamily="18" charset="0"/>
                <a:cs typeface="Times New Roman" pitchFamily="18" charset="0"/>
              </a:rPr>
              <a:t>A single-rooted tooth with an elliptic cross section will offer better support than a tooth with similar root surface area but a circular cross-section.</a:t>
            </a:r>
          </a:p>
          <a:p>
            <a:pPr>
              <a:lnSpc>
                <a:spcPct val="150000"/>
              </a:lnSpc>
            </a:pPr>
            <a:endParaRPr lang="en-IN" sz="2600" dirty="0">
              <a:solidFill>
                <a:schemeClr val="tx1"/>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Periodontal disease:</a:t>
            </a:r>
            <a:endParaRPr lang="en-IN" dirty="0"/>
          </a:p>
        </p:txBody>
      </p:sp>
      <p:sp>
        <p:nvSpPr>
          <p:cNvPr id="3" name="Content Placeholder 2"/>
          <p:cNvSpPr>
            <a:spLocks noGrp="1"/>
          </p:cNvSpPr>
          <p:nvPr>
            <p:ph idx="1"/>
          </p:nvPr>
        </p:nvSpPr>
        <p:spPr>
          <a:xfrm>
            <a:off x="0" y="2143116"/>
            <a:ext cx="9144000" cy="4714884"/>
          </a:xfrm>
        </p:spPr>
        <p:txBody>
          <a:bodyPr>
            <a:normAutofit/>
          </a:bodyPr>
          <a:lstStyle/>
          <a:p>
            <a:pPr>
              <a:lnSpc>
                <a:spcPct val="150000"/>
              </a:lnSpc>
            </a:pPr>
            <a:r>
              <a:rPr lang="en-US" sz="2600" dirty="0" smtClean="0">
                <a:solidFill>
                  <a:schemeClr val="tx1"/>
                </a:solidFill>
                <a:latin typeface="Times New Roman" pitchFamily="18" charset="0"/>
                <a:cs typeface="Times New Roman" pitchFamily="18" charset="0"/>
              </a:rPr>
              <a:t>Because of the conical shape of most roots  when one third of the root length has been exposed, half of  the supporting area is lost.</a:t>
            </a:r>
          </a:p>
          <a:p>
            <a:pPr>
              <a:lnSpc>
                <a:spcPct val="150000"/>
              </a:lnSpc>
            </a:pPr>
            <a:r>
              <a:rPr lang="en-US" sz="2600" dirty="0" smtClean="0">
                <a:solidFill>
                  <a:schemeClr val="tx1"/>
                </a:solidFill>
                <a:latin typeface="Times New Roman" pitchFamily="18" charset="0"/>
                <a:cs typeface="Times New Roman" pitchFamily="18" charset="0"/>
              </a:rPr>
              <a:t> In addition, the forces applied to the supporting bone are magnified because of the greater leverage associated with the lengthened clinical crown. </a:t>
            </a:r>
          </a:p>
          <a:p>
            <a:pPr>
              <a:lnSpc>
                <a:spcPct val="150000"/>
              </a:lnSpc>
            </a:pPr>
            <a:endParaRPr lang="en-IN" sz="2600" dirty="0">
              <a:solidFill>
                <a:schemeClr val="tx1"/>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0" y="4929198"/>
            <a:ext cx="9144000" cy="1857364"/>
          </a:xfrm>
        </p:spPr>
        <p:txBody>
          <a:bodyPr>
            <a:normAutofit lnSpcReduction="10000"/>
          </a:bodyPr>
          <a:lstStyle/>
          <a:p>
            <a:pPr>
              <a:lnSpc>
                <a:spcPct val="150000"/>
              </a:lnSpc>
            </a:pPr>
            <a:r>
              <a:rPr lang="en-US" sz="2600" dirty="0" smtClean="0">
                <a:solidFill>
                  <a:schemeClr val="tx1"/>
                </a:solidFill>
                <a:latin typeface="Times New Roman" pitchFamily="18" charset="0"/>
                <a:cs typeface="Times New Roman" pitchFamily="18" charset="0"/>
              </a:rPr>
              <a:t>conical shape of most roots, with one third root exposure, the center of rotation (R) moves apically and the lever arm (L) increases, magnifying the forces on the supportive structure.</a:t>
            </a:r>
          </a:p>
          <a:p>
            <a:pPr>
              <a:lnSpc>
                <a:spcPct val="150000"/>
              </a:lnSpc>
            </a:pPr>
            <a:endParaRPr lang="en-IN" sz="2600" dirty="0">
              <a:solidFill>
                <a:schemeClr val="tx1"/>
              </a:solidFill>
            </a:endParaRPr>
          </a:p>
        </p:txBody>
      </p:sp>
      <p:pic>
        <p:nvPicPr>
          <p:cNvPr id="10243" name="Picture 3"/>
          <p:cNvPicPr>
            <a:picLocks noChangeAspect="1" noChangeArrowheads="1"/>
          </p:cNvPicPr>
          <p:nvPr/>
        </p:nvPicPr>
        <p:blipFill>
          <a:blip r:embed="rId2"/>
          <a:srcRect l="36274" t="27335" r="31332" b="39698"/>
          <a:stretch>
            <a:fillRect/>
          </a:stretch>
        </p:blipFill>
        <p:spPr bwMode="auto">
          <a:xfrm>
            <a:off x="357158" y="685266"/>
            <a:ext cx="7500990" cy="402961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imes New Roman" pitchFamily="18" charset="0"/>
                <a:cs typeface="Times New Roman" pitchFamily="18" charset="0"/>
              </a:rPr>
              <a:t>Span length:</a:t>
            </a:r>
            <a:endParaRPr lang="en-IN" dirty="0"/>
          </a:p>
        </p:txBody>
      </p:sp>
      <p:sp>
        <p:nvSpPr>
          <p:cNvPr id="3" name="Content Placeholder 2"/>
          <p:cNvSpPr>
            <a:spLocks noGrp="1"/>
          </p:cNvSpPr>
          <p:nvPr>
            <p:ph idx="1"/>
          </p:nvPr>
        </p:nvSpPr>
        <p:spPr>
          <a:xfrm>
            <a:off x="642910" y="2500306"/>
            <a:ext cx="7358114" cy="3643338"/>
          </a:xfrm>
        </p:spPr>
        <p:txBody>
          <a:bodyPr>
            <a:normAutofit/>
          </a:bodyPr>
          <a:lstStyle/>
          <a:p>
            <a:pPr>
              <a:lnSpc>
                <a:spcPct val="150000"/>
              </a:lnSpc>
            </a:pPr>
            <a:r>
              <a:rPr lang="en-US" sz="2600" dirty="0" smtClean="0">
                <a:solidFill>
                  <a:schemeClr val="tx1"/>
                </a:solidFill>
                <a:latin typeface="Times New Roman" pitchFamily="18" charset="0"/>
                <a:cs typeface="Times New Roman" pitchFamily="18" charset="0"/>
              </a:rPr>
              <a:t>All FPDs flex slightly when subjected to a load-the longer the span, the greater the flexing.</a:t>
            </a:r>
          </a:p>
          <a:p>
            <a:pPr>
              <a:lnSpc>
                <a:spcPct val="150000"/>
              </a:lnSpc>
            </a:pPr>
            <a:endParaRPr lang="en-IN" sz="2600" dirty="0">
              <a:solidFill>
                <a:schemeClr val="tx1"/>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11266" name="Picture 2"/>
          <p:cNvPicPr>
            <a:picLocks noChangeAspect="1" noChangeArrowheads="1"/>
          </p:cNvPicPr>
          <p:nvPr/>
        </p:nvPicPr>
        <p:blipFill>
          <a:blip r:embed="rId2"/>
          <a:srcRect l="24158" t="24725" r="26976" b="12431"/>
          <a:stretch>
            <a:fillRect/>
          </a:stretch>
        </p:blipFill>
        <p:spPr bwMode="auto">
          <a:xfrm>
            <a:off x="174464" y="428604"/>
            <a:ext cx="8755254" cy="600079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357158" y="2428868"/>
            <a:ext cx="8572528" cy="3643338"/>
          </a:xfrm>
        </p:spPr>
        <p:txBody>
          <a:bodyPr>
            <a:noAutofit/>
          </a:bodyPr>
          <a:lstStyle/>
          <a:p>
            <a:pPr>
              <a:lnSpc>
                <a:spcPct val="150000"/>
              </a:lnSpc>
            </a:pPr>
            <a:r>
              <a:rPr lang="en-US" sz="2600" dirty="0" smtClean="0">
                <a:latin typeface="Times New Roman" pitchFamily="18" charset="0"/>
                <a:cs typeface="Times New Roman" pitchFamily="18" charset="0"/>
              </a:rPr>
              <a:t>When a long-span FPD is fabricated, </a:t>
            </a:r>
            <a:r>
              <a:rPr lang="en-US" sz="2600" dirty="0" err="1" smtClean="0">
                <a:latin typeface="Times New Roman" pitchFamily="18" charset="0"/>
                <a:cs typeface="Times New Roman" pitchFamily="18" charset="0"/>
              </a:rPr>
              <a:t>pontics</a:t>
            </a:r>
            <a:r>
              <a:rPr lang="en-US" sz="2600" dirty="0" smtClean="0">
                <a:latin typeface="Times New Roman" pitchFamily="18" charset="0"/>
                <a:cs typeface="Times New Roman" pitchFamily="18" charset="0"/>
              </a:rPr>
              <a:t> and connectors cross-</a:t>
            </a:r>
            <a:r>
              <a:rPr lang="en-US" sz="2600" dirty="0" err="1" smtClean="0">
                <a:latin typeface="Times New Roman" pitchFamily="18" charset="0"/>
                <a:cs typeface="Times New Roman" pitchFamily="18" charset="0"/>
              </a:rPr>
              <a:t>sectionally</a:t>
            </a:r>
            <a:r>
              <a:rPr lang="en-US" sz="2600" dirty="0" smtClean="0">
                <a:latin typeface="Times New Roman" pitchFamily="18" charset="0"/>
                <a:cs typeface="Times New Roman" pitchFamily="18" charset="0"/>
              </a:rPr>
              <a:t> should be made as bulky as possible to ensure optimum rigidity without interfering gingival health. In addition, the prosthesis should be made of a material that has high strength and rigidity.</a:t>
            </a:r>
          </a:p>
          <a:p>
            <a:pPr>
              <a:lnSpc>
                <a:spcPct val="150000"/>
              </a:lnSpc>
            </a:pPr>
            <a:endParaRPr lang="en-US" sz="2600"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910" y="571480"/>
            <a:ext cx="6794366" cy="1109152"/>
          </a:xfrm>
        </p:spPr>
        <p:txBody>
          <a:bodyPr>
            <a:normAutofit fontScale="90000"/>
          </a:bodyPr>
          <a:lstStyle/>
          <a:p>
            <a:r>
              <a:rPr lang="en-US" u="sng" dirty="0" smtClean="0"/>
              <a:t>REPLACING MULTIPLE ANTERIOR TEETH</a:t>
            </a:r>
            <a:endParaRPr lang="en-IN" u="sng" dirty="0"/>
          </a:p>
        </p:txBody>
      </p:sp>
      <p:sp>
        <p:nvSpPr>
          <p:cNvPr id="3" name="Content Placeholder 2"/>
          <p:cNvSpPr>
            <a:spLocks noGrp="1"/>
          </p:cNvSpPr>
          <p:nvPr>
            <p:ph idx="1"/>
          </p:nvPr>
        </p:nvSpPr>
        <p:spPr>
          <a:xfrm>
            <a:off x="214282" y="2357430"/>
            <a:ext cx="8501122" cy="3857652"/>
          </a:xfrm>
        </p:spPr>
        <p:txBody>
          <a:bodyPr>
            <a:normAutofit/>
          </a:bodyPr>
          <a:lstStyle/>
          <a:p>
            <a:pPr>
              <a:lnSpc>
                <a:spcPct val="150000"/>
              </a:lnSpc>
            </a:pPr>
            <a:r>
              <a:rPr lang="en-US" sz="2600" dirty="0" smtClean="0">
                <a:solidFill>
                  <a:schemeClr val="tx1"/>
                </a:solidFill>
                <a:latin typeface="Times New Roman" pitchFamily="18" charset="0"/>
                <a:cs typeface="Times New Roman" pitchFamily="18" charset="0"/>
              </a:rPr>
              <a:t>Mandibular incisors, because of their small size, generally make poor abutment teeth. It is particularly important not to have over-contoured restorations on these teeth because plaque control will be nearly impossible.</a:t>
            </a:r>
          </a:p>
          <a:p>
            <a:pPr>
              <a:lnSpc>
                <a:spcPct val="150000"/>
              </a:lnSpc>
            </a:pPr>
            <a:endParaRPr lang="en-IN" sz="2600" dirty="0">
              <a:solidFill>
                <a:schemeClr val="tx1"/>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214314" y="2357430"/>
            <a:ext cx="8715404" cy="4286280"/>
          </a:xfrm>
        </p:spPr>
        <p:txBody>
          <a:bodyPr>
            <a:normAutofit/>
          </a:bodyPr>
          <a:lstStyle/>
          <a:p>
            <a:pPr>
              <a:lnSpc>
                <a:spcPct val="150000"/>
              </a:lnSpc>
            </a:pPr>
            <a:r>
              <a:rPr lang="en-US" sz="2600" dirty="0" smtClean="0">
                <a:solidFill>
                  <a:schemeClr val="tx1"/>
                </a:solidFill>
                <a:latin typeface="Times New Roman" pitchFamily="18" charset="0"/>
                <a:cs typeface="Times New Roman" pitchFamily="18" charset="0"/>
              </a:rPr>
              <a:t>The maxillary incisors are not positioned in a straight line (particularly in patients with narrow or pointed dental arches). Tipping forces could be resisted by means of two abutment teeth at each end of a long span anterior FPD. Thus, when replacing the four maxillary incisors, the clinician should generally use the canines and first premolars as abutment teeth.</a:t>
            </a:r>
          </a:p>
          <a:p>
            <a:pPr>
              <a:lnSpc>
                <a:spcPct val="150000"/>
              </a:lnSpc>
            </a:pPr>
            <a:endParaRPr lang="en-IN" sz="2600" dirty="0">
              <a:solidFill>
                <a:schemeClr val="tx1"/>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214282" y="2214554"/>
            <a:ext cx="8572560" cy="4429156"/>
          </a:xfrm>
        </p:spPr>
        <p:txBody>
          <a:bodyPr>
            <a:normAutofit/>
          </a:bodyPr>
          <a:lstStyle/>
          <a:p>
            <a:pPr>
              <a:lnSpc>
                <a:spcPct val="150000"/>
              </a:lnSpc>
            </a:pPr>
            <a:r>
              <a:rPr lang="en-US" sz="2600" dirty="0" smtClean="0">
                <a:solidFill>
                  <a:schemeClr val="tx1"/>
                </a:solidFill>
                <a:latin typeface="Times New Roman" pitchFamily="18" charset="0"/>
                <a:cs typeface="Times New Roman" pitchFamily="18" charset="0"/>
              </a:rPr>
              <a:t>If anterior bone loss has been severe, as can happen when teeth are lost due to trauma or periodontal disease, there may be a ridge defect. In these patients, a removable dental prosthesis should be considered, especially when the person has a high smile line, since a fixed partial denture generally replaces only the missing tooth structure, not the supporting tissues.</a:t>
            </a:r>
          </a:p>
          <a:p>
            <a:pPr>
              <a:lnSpc>
                <a:spcPct val="150000"/>
              </a:lnSpc>
            </a:pPr>
            <a:endParaRPr lang="en-IN" sz="2600" dirty="0">
              <a:solidFill>
                <a:schemeClr val="tx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p:cNvPicPr>
            <a:picLocks noChangeAspect="1" noChangeArrowheads="1"/>
          </p:cNvPicPr>
          <p:nvPr/>
        </p:nvPicPr>
        <p:blipFill>
          <a:blip r:embed="rId2"/>
          <a:srcRect l="18118" t="20604" r="52782" b="6250"/>
          <a:stretch>
            <a:fillRect/>
          </a:stretch>
        </p:blipFill>
        <p:spPr bwMode="auto">
          <a:xfrm>
            <a:off x="1714480" y="63327"/>
            <a:ext cx="5072098" cy="679469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TREATMENT SEQUENCE</a:t>
            </a:r>
            <a:endParaRPr lang="en-IN" u="sng" dirty="0"/>
          </a:p>
        </p:txBody>
      </p:sp>
      <p:sp>
        <p:nvSpPr>
          <p:cNvPr id="3" name="Content Placeholder 2"/>
          <p:cNvSpPr>
            <a:spLocks noGrp="1"/>
          </p:cNvSpPr>
          <p:nvPr>
            <p:ph idx="1"/>
          </p:nvPr>
        </p:nvSpPr>
        <p:spPr>
          <a:xfrm>
            <a:off x="142844" y="2357430"/>
            <a:ext cx="8929718" cy="4500594"/>
          </a:xfrm>
        </p:spPr>
        <p:txBody>
          <a:bodyPr numCol="2">
            <a:noAutofit/>
          </a:bodyPr>
          <a:lstStyle/>
          <a:p>
            <a:pPr>
              <a:lnSpc>
                <a:spcPct val="150000"/>
              </a:lnSpc>
            </a:pPr>
            <a:r>
              <a:rPr lang="en-US" sz="2600" dirty="0" smtClean="0">
                <a:latin typeface="Times New Roman" pitchFamily="18" charset="0"/>
                <a:cs typeface="Times New Roman" pitchFamily="18" charset="0"/>
              </a:rPr>
              <a:t>Treatment of symptoms</a:t>
            </a:r>
          </a:p>
          <a:p>
            <a:pPr>
              <a:lnSpc>
                <a:spcPct val="150000"/>
              </a:lnSpc>
            </a:pPr>
            <a:r>
              <a:rPr lang="en-US" sz="2600" dirty="0" smtClean="0">
                <a:latin typeface="Times New Roman" pitchFamily="18" charset="0"/>
                <a:cs typeface="Times New Roman" pitchFamily="18" charset="0"/>
              </a:rPr>
              <a:t>Stabilization of deteriorating conditions</a:t>
            </a:r>
          </a:p>
          <a:p>
            <a:pPr>
              <a:lnSpc>
                <a:spcPct val="150000"/>
              </a:lnSpc>
              <a:buFont typeface="Arial" pitchFamily="34" charset="0"/>
              <a:buChar char="•"/>
            </a:pPr>
            <a:r>
              <a:rPr lang="en-US" sz="2600" dirty="0" smtClean="0">
                <a:latin typeface="Times New Roman" pitchFamily="18" charset="0"/>
                <a:cs typeface="Times New Roman" pitchFamily="18" charset="0"/>
              </a:rPr>
              <a:t>Dental caries</a:t>
            </a:r>
          </a:p>
          <a:p>
            <a:pPr>
              <a:lnSpc>
                <a:spcPct val="150000"/>
              </a:lnSpc>
              <a:buFont typeface="Arial" pitchFamily="34" charset="0"/>
              <a:buChar char="•"/>
            </a:pPr>
            <a:r>
              <a:rPr lang="en-US" sz="2600" dirty="0" smtClean="0">
                <a:latin typeface="Times New Roman" pitchFamily="18" charset="0"/>
                <a:cs typeface="Times New Roman" pitchFamily="18" charset="0"/>
              </a:rPr>
              <a:t>Periodontal disease</a:t>
            </a:r>
          </a:p>
          <a:p>
            <a:pPr>
              <a:lnSpc>
                <a:spcPct val="150000"/>
              </a:lnSpc>
            </a:pPr>
            <a:r>
              <a:rPr lang="en-US" sz="2600" dirty="0" smtClean="0">
                <a:latin typeface="Times New Roman" pitchFamily="18" charset="0"/>
                <a:cs typeface="Times New Roman" pitchFamily="18" charset="0"/>
              </a:rPr>
              <a:t>Definitive therapy </a:t>
            </a:r>
          </a:p>
          <a:p>
            <a:pPr>
              <a:lnSpc>
                <a:spcPct val="150000"/>
              </a:lnSpc>
            </a:pPr>
            <a:r>
              <a:rPr lang="en-US" sz="2600" dirty="0" smtClean="0">
                <a:latin typeface="Times New Roman" pitchFamily="18" charset="0"/>
                <a:cs typeface="Times New Roman" pitchFamily="18" charset="0"/>
              </a:rPr>
              <a:t> Oral surgery</a:t>
            </a:r>
          </a:p>
          <a:p>
            <a:pPr>
              <a:lnSpc>
                <a:spcPct val="150000"/>
              </a:lnSpc>
            </a:pPr>
            <a:r>
              <a:rPr lang="en-US" sz="2600" dirty="0" smtClean="0">
                <a:latin typeface="Times New Roman" pitchFamily="18" charset="0"/>
                <a:cs typeface="Times New Roman" pitchFamily="18" charset="0"/>
              </a:rPr>
              <a:t>Periodontics</a:t>
            </a:r>
          </a:p>
          <a:p>
            <a:pPr>
              <a:lnSpc>
                <a:spcPct val="150000"/>
              </a:lnSpc>
            </a:pPr>
            <a:r>
              <a:rPr lang="en-US" sz="2600" dirty="0" err="1" smtClean="0">
                <a:latin typeface="Times New Roman" pitchFamily="18" charset="0"/>
                <a:cs typeface="Times New Roman" pitchFamily="18" charset="0"/>
              </a:rPr>
              <a:t>Endodontics</a:t>
            </a:r>
            <a:endParaRPr lang="en-US" sz="2600" dirty="0" smtClean="0">
              <a:latin typeface="Times New Roman" pitchFamily="18" charset="0"/>
              <a:cs typeface="Times New Roman" pitchFamily="18" charset="0"/>
            </a:endParaRPr>
          </a:p>
          <a:p>
            <a:pPr>
              <a:lnSpc>
                <a:spcPct val="150000"/>
              </a:lnSpc>
            </a:pPr>
            <a:r>
              <a:rPr lang="en-US" sz="2600" dirty="0" smtClean="0">
                <a:latin typeface="Times New Roman" pitchFamily="18" charset="0"/>
                <a:cs typeface="Times New Roman" pitchFamily="18" charset="0"/>
              </a:rPr>
              <a:t>Orthodontics</a:t>
            </a:r>
          </a:p>
          <a:p>
            <a:endParaRPr lang="en-IN" sz="2600"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357190" y="2285992"/>
            <a:ext cx="8286776" cy="4143380"/>
          </a:xfrm>
        </p:spPr>
        <p:txBody>
          <a:bodyPr>
            <a:normAutofit/>
          </a:bodyPr>
          <a:lstStyle/>
          <a:p>
            <a:pPr>
              <a:lnSpc>
                <a:spcPct val="150000"/>
              </a:lnSpc>
            </a:pPr>
            <a:r>
              <a:rPr lang="en-US" sz="2600" dirty="0" smtClean="0">
                <a:solidFill>
                  <a:schemeClr val="tx1"/>
                </a:solidFill>
                <a:latin typeface="Times New Roman" pitchFamily="18" charset="0"/>
                <a:cs typeface="Times New Roman" pitchFamily="18" charset="0"/>
              </a:rPr>
              <a:t>Fixed prosthodontics</a:t>
            </a:r>
          </a:p>
          <a:p>
            <a:pPr>
              <a:lnSpc>
                <a:spcPct val="150000"/>
              </a:lnSpc>
              <a:buFont typeface="Arial" pitchFamily="34" charset="0"/>
              <a:buChar char="•"/>
            </a:pPr>
            <a:r>
              <a:rPr lang="en-US" sz="2600" dirty="0" smtClean="0">
                <a:solidFill>
                  <a:schemeClr val="tx1"/>
                </a:solidFill>
                <a:latin typeface="Times New Roman" pitchFamily="18" charset="0"/>
                <a:cs typeface="Times New Roman" pitchFamily="18" charset="0"/>
              </a:rPr>
              <a:t>Occlusal reshaping : </a:t>
            </a:r>
            <a:r>
              <a:rPr lang="en-US" sz="2600" dirty="0" smtClean="0">
                <a:solidFill>
                  <a:schemeClr val="tx1"/>
                </a:solidFill>
              </a:rPr>
              <a:t>Occlusal adjustments are often necessary before initiation of fixed prosthesis. Any supra eruption should be corrected.</a:t>
            </a:r>
          </a:p>
          <a:p>
            <a:pPr>
              <a:lnSpc>
                <a:spcPct val="150000"/>
              </a:lnSpc>
              <a:buNone/>
            </a:pPr>
            <a:endParaRPr lang="en-US" sz="2600" dirty="0" smtClean="0">
              <a:solidFill>
                <a:schemeClr val="tx1"/>
              </a:solidFill>
              <a:latin typeface="Times New Roman" pitchFamily="18" charset="0"/>
              <a:cs typeface="Times New Roman" pitchFamily="18" charset="0"/>
            </a:endParaRPr>
          </a:p>
          <a:p>
            <a:pPr>
              <a:lnSpc>
                <a:spcPct val="150000"/>
              </a:lnSpc>
              <a:buFont typeface="Arial" pitchFamily="34" charset="0"/>
              <a:buChar char="•"/>
            </a:pPr>
            <a:endParaRPr lang="en-US" sz="2600" dirty="0" smtClean="0">
              <a:solidFill>
                <a:schemeClr val="tx1"/>
              </a:solidFill>
              <a:latin typeface="Times New Roman" pitchFamily="18" charset="0"/>
              <a:cs typeface="Times New Roman" pitchFamily="18" charset="0"/>
            </a:endParaRPr>
          </a:p>
          <a:p>
            <a:pPr>
              <a:lnSpc>
                <a:spcPct val="150000"/>
              </a:lnSpc>
            </a:pPr>
            <a:endParaRPr lang="en-IN" sz="2600" dirty="0">
              <a:solidFill>
                <a:schemeClr val="tx1"/>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285720" y="2428868"/>
            <a:ext cx="8429684" cy="3857652"/>
          </a:xfrm>
        </p:spPr>
        <p:txBody>
          <a:bodyPr>
            <a:normAutofit/>
          </a:bodyPr>
          <a:lstStyle/>
          <a:p>
            <a:pPr>
              <a:lnSpc>
                <a:spcPct val="150000"/>
              </a:lnSpc>
              <a:buFont typeface="Arial" pitchFamily="34" charset="0"/>
              <a:buChar char="•"/>
            </a:pPr>
            <a:r>
              <a:rPr lang="en-US" sz="2600" dirty="0" smtClean="0">
                <a:cs typeface="Times New Roman" pitchFamily="18" charset="0"/>
              </a:rPr>
              <a:t>Anterior </a:t>
            </a:r>
            <a:r>
              <a:rPr lang="en-US" sz="2600" dirty="0" err="1" smtClean="0">
                <a:cs typeface="Times New Roman" pitchFamily="18" charset="0"/>
              </a:rPr>
              <a:t>restorations:If</a:t>
            </a:r>
            <a:r>
              <a:rPr lang="en-US" sz="2600" dirty="0" smtClean="0">
                <a:cs typeface="Times New Roman" pitchFamily="18" charset="0"/>
              </a:rPr>
              <a:t> both anterior and posterior teeth are to be restored, the anterior teeth are usually done first because they influence the border movements of the mandible and thus the shape of the occlusal surfaces of the posterior teeth.</a:t>
            </a:r>
          </a:p>
          <a:p>
            <a:pPr>
              <a:lnSpc>
                <a:spcPct val="150000"/>
              </a:lnSpc>
            </a:pPr>
            <a:endParaRPr lang="en-IN" sz="2600"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428596" y="2357430"/>
            <a:ext cx="8286808" cy="4071966"/>
          </a:xfrm>
        </p:spPr>
        <p:txBody>
          <a:bodyPr>
            <a:normAutofit/>
          </a:bodyPr>
          <a:lstStyle/>
          <a:p>
            <a:pPr>
              <a:lnSpc>
                <a:spcPct val="150000"/>
              </a:lnSpc>
              <a:buFont typeface="Arial" pitchFamily="34" charset="0"/>
              <a:buChar char="•"/>
            </a:pPr>
            <a:r>
              <a:rPr lang="en-US" sz="2600" dirty="0" smtClean="0">
                <a:solidFill>
                  <a:schemeClr val="tx1"/>
                </a:solidFill>
                <a:latin typeface="Times New Roman" pitchFamily="18" charset="0"/>
                <a:cs typeface="Times New Roman" pitchFamily="18" charset="0"/>
              </a:rPr>
              <a:t>Posterior restorations : One side of the mouth should be completed before the other side is treated, restoring all four posterior segments at the same time might lead to considerably more complications for the patient and dentist.</a:t>
            </a:r>
          </a:p>
          <a:p>
            <a:pPr>
              <a:lnSpc>
                <a:spcPct val="150000"/>
              </a:lnSpc>
            </a:pPr>
            <a:endParaRPr lang="en-IN" sz="2600" dirty="0">
              <a:solidFill>
                <a:schemeClr val="tx1"/>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357158" y="2285992"/>
            <a:ext cx="8501122" cy="4286280"/>
          </a:xfrm>
        </p:spPr>
        <p:txBody>
          <a:bodyPr>
            <a:noAutofit/>
          </a:bodyPr>
          <a:lstStyle/>
          <a:p>
            <a:pPr algn="just">
              <a:lnSpc>
                <a:spcPct val="150000"/>
              </a:lnSpc>
              <a:buFont typeface="Arial" pitchFamily="34" charset="0"/>
              <a:buChar char="•"/>
            </a:pPr>
            <a:r>
              <a:rPr lang="en-US" sz="2600" b="1" dirty="0" smtClean="0">
                <a:latin typeface="Times New Roman" pitchFamily="18" charset="0"/>
                <a:cs typeface="Times New Roman" pitchFamily="18" charset="0"/>
              </a:rPr>
              <a:t>Complex prosthodontics</a:t>
            </a:r>
          </a:p>
          <a:p>
            <a:pPr algn="just">
              <a:lnSpc>
                <a:spcPct val="150000"/>
              </a:lnSpc>
              <a:buFont typeface="Arial" pitchFamily="34" charset="0"/>
              <a:buChar char="•"/>
            </a:pPr>
            <a:r>
              <a:rPr lang="en-US" sz="2600" dirty="0" smtClean="0">
                <a:latin typeface="Times New Roman" pitchFamily="18" charset="0"/>
                <a:cs typeface="Times New Roman" pitchFamily="18" charset="0"/>
              </a:rPr>
              <a:t>Two sets of diagnostic casts are accurately mounted so they can be precisely interchanged on the articulator. Definitive tooth preparation starts in one arch only, preserving the occlusal surfaces of the opposing arch to act as an essential reference for mounting the working cast. </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500034" y="2603500"/>
            <a:ext cx="8143932" cy="3897334"/>
          </a:xfrm>
        </p:spPr>
        <p:txBody>
          <a:bodyPr>
            <a:normAutofit/>
          </a:bodyPr>
          <a:lstStyle/>
          <a:p>
            <a:pPr>
              <a:lnSpc>
                <a:spcPct val="150000"/>
              </a:lnSpc>
            </a:pPr>
            <a:r>
              <a:rPr lang="en-US" sz="2600" dirty="0" smtClean="0">
                <a:latin typeface="Times New Roman" pitchFamily="18" charset="0"/>
                <a:cs typeface="Times New Roman" pitchFamily="18" charset="0"/>
              </a:rPr>
              <a:t>The definitive restorations are waxed against the diagnostically waxed cast, establishing optimal occlusion. When one arch has been completed, the opposing cast can be restored, achieving the predicted result.</a:t>
            </a:r>
          </a:p>
          <a:p>
            <a:pPr>
              <a:lnSpc>
                <a:spcPct val="150000"/>
              </a:lnSpc>
            </a:pPr>
            <a:endParaRPr lang="en-IN" sz="2600"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FOLLOW UP </a:t>
            </a:r>
            <a:endParaRPr lang="en-IN" dirty="0"/>
          </a:p>
        </p:txBody>
      </p:sp>
      <p:sp>
        <p:nvSpPr>
          <p:cNvPr id="3" name="Content Placeholder 2"/>
          <p:cNvSpPr>
            <a:spLocks noGrp="1"/>
          </p:cNvSpPr>
          <p:nvPr>
            <p:ph idx="1"/>
          </p:nvPr>
        </p:nvSpPr>
        <p:spPr>
          <a:xfrm>
            <a:off x="142876" y="2428868"/>
            <a:ext cx="8786842" cy="4000528"/>
          </a:xfrm>
        </p:spPr>
        <p:txBody>
          <a:bodyPr>
            <a:normAutofit/>
          </a:bodyPr>
          <a:lstStyle/>
          <a:p>
            <a:pPr>
              <a:lnSpc>
                <a:spcPct val="150000"/>
              </a:lnSpc>
            </a:pPr>
            <a:r>
              <a:rPr lang="en-IN" sz="2600" dirty="0" smtClean="0">
                <a:solidFill>
                  <a:schemeClr val="tx1"/>
                </a:solidFill>
              </a:rPr>
              <a:t>A specific program of follow up and regular recall is an essential part of treatment plan</a:t>
            </a:r>
          </a:p>
          <a:p>
            <a:pPr>
              <a:lnSpc>
                <a:spcPct val="150000"/>
              </a:lnSpc>
            </a:pPr>
            <a:r>
              <a:rPr lang="en-IN" sz="2600" dirty="0" smtClean="0">
                <a:solidFill>
                  <a:schemeClr val="tx1"/>
                </a:solidFill>
              </a:rPr>
              <a:t>The aim is to identify the newly developed signs of disease at an early stage and to initiate corrective measures.</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atsApp Image 2020-04-27 at 22.10.11.jpeg"/>
          <p:cNvPicPr>
            <a:picLocks noChangeAspect="1"/>
          </p:cNvPicPr>
          <p:nvPr/>
        </p:nvPicPr>
        <p:blipFill>
          <a:blip r:embed="rId2"/>
          <a:srcRect l="8451" t="4225" r="9859" b="8099"/>
          <a:stretch>
            <a:fillRect/>
          </a:stretch>
        </p:blipFill>
        <p:spPr>
          <a:xfrm>
            <a:off x="214314" y="1071546"/>
            <a:ext cx="4214810" cy="5357850"/>
          </a:xfrm>
          <a:prstGeom prst="rect">
            <a:avLst/>
          </a:prstGeom>
        </p:spPr>
      </p:pic>
      <p:pic>
        <p:nvPicPr>
          <p:cNvPr id="3" name="Picture 2" descr="WhatsApp Image 2020-04-27 at 22.10.19.jpeg"/>
          <p:cNvPicPr>
            <a:picLocks noChangeAspect="1"/>
          </p:cNvPicPr>
          <p:nvPr/>
        </p:nvPicPr>
        <p:blipFill>
          <a:blip r:embed="rId3"/>
          <a:srcRect l="8333" t="4166" r="6944" b="9375"/>
          <a:stretch>
            <a:fillRect/>
          </a:stretch>
        </p:blipFill>
        <p:spPr>
          <a:xfrm>
            <a:off x="4529826" y="1071546"/>
            <a:ext cx="3937697" cy="5357850"/>
          </a:xfrm>
          <a:prstGeom prst="rect">
            <a:avLst/>
          </a:prstGeom>
        </p:spPr>
      </p:pic>
      <p:sp>
        <p:nvSpPr>
          <p:cNvPr id="4" name="TextBox 3"/>
          <p:cNvSpPr txBox="1"/>
          <p:nvPr/>
        </p:nvSpPr>
        <p:spPr>
          <a:xfrm>
            <a:off x="214282" y="395567"/>
            <a:ext cx="7143800" cy="461665"/>
          </a:xfrm>
          <a:prstGeom prst="rect">
            <a:avLst/>
          </a:prstGeom>
          <a:noFill/>
        </p:spPr>
        <p:txBody>
          <a:bodyPr wrap="square" rtlCol="0">
            <a:spAutoFit/>
          </a:bodyPr>
          <a:lstStyle/>
          <a:p>
            <a:r>
              <a:rPr lang="en-IN" sz="2400" dirty="0" smtClean="0"/>
              <a:t>CASE HISTORY OF DEPARTMENT </a:t>
            </a:r>
            <a:endParaRPr lang="en-IN" sz="2400"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atsApp Image 2020-04-27 at 22.10.29.jpeg"/>
          <p:cNvPicPr>
            <a:picLocks noChangeAspect="1"/>
          </p:cNvPicPr>
          <p:nvPr/>
        </p:nvPicPr>
        <p:blipFill>
          <a:blip r:embed="rId2"/>
          <a:srcRect l="9722" t="6250" r="1389" b="8333"/>
          <a:stretch>
            <a:fillRect/>
          </a:stretch>
        </p:blipFill>
        <p:spPr>
          <a:xfrm>
            <a:off x="398975" y="1214422"/>
            <a:ext cx="3958711" cy="5214974"/>
          </a:xfrm>
          <a:prstGeom prst="rect">
            <a:avLst/>
          </a:prstGeom>
        </p:spPr>
      </p:pic>
      <p:pic>
        <p:nvPicPr>
          <p:cNvPr id="3" name="Picture 2" descr="WhatsApp Image 2020-04-27 at 22.10.35.jpeg"/>
          <p:cNvPicPr>
            <a:picLocks noChangeAspect="1"/>
          </p:cNvPicPr>
          <p:nvPr/>
        </p:nvPicPr>
        <p:blipFill>
          <a:blip r:embed="rId3"/>
          <a:srcRect l="7812" t="11458" r="7031" b="10416"/>
          <a:stretch>
            <a:fillRect/>
          </a:stretch>
        </p:blipFill>
        <p:spPr>
          <a:xfrm rot="16200000">
            <a:off x="3905249" y="1809731"/>
            <a:ext cx="5191149" cy="4000532"/>
          </a:xfrm>
          <a:prstGeom prst="rect">
            <a:avLst/>
          </a:prstGeo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olidFill>
                  <a:schemeClr val="bg1"/>
                </a:solidFill>
              </a:rPr>
              <a:t>CONCLUSION</a:t>
            </a:r>
            <a:endParaRPr lang="en-IN" dirty="0">
              <a:solidFill>
                <a:schemeClr val="bg1"/>
              </a:solidFill>
            </a:endParaRPr>
          </a:p>
        </p:txBody>
      </p:sp>
      <p:sp>
        <p:nvSpPr>
          <p:cNvPr id="3" name="Content Placeholder 2"/>
          <p:cNvSpPr>
            <a:spLocks noGrp="1"/>
          </p:cNvSpPr>
          <p:nvPr>
            <p:ph idx="1"/>
          </p:nvPr>
        </p:nvSpPr>
        <p:spPr>
          <a:xfrm>
            <a:off x="0" y="2143116"/>
            <a:ext cx="9144000" cy="4714884"/>
          </a:xfrm>
        </p:spPr>
        <p:txBody>
          <a:bodyPr>
            <a:normAutofit/>
          </a:bodyPr>
          <a:lstStyle/>
          <a:p>
            <a:pPr marL="119062" indent="0" algn="just">
              <a:lnSpc>
                <a:spcPct val="150000"/>
              </a:lnSpc>
              <a:defRPr/>
            </a:pPr>
            <a:r>
              <a:rPr lang="en-US" altLang="en-US" sz="2600" dirty="0" smtClean="0">
                <a:solidFill>
                  <a:schemeClr val="tx1"/>
                </a:solidFill>
                <a:latin typeface="Times New Roman" panose="02020603050405020304" pitchFamily="18" charset="0"/>
                <a:cs typeface="Times New Roman" panose="02020603050405020304" pitchFamily="18" charset="0"/>
              </a:rPr>
              <a:t>The history and clinical examination must provide sufficient  data for the practioner to formulate a successful treatment plan.</a:t>
            </a:r>
          </a:p>
          <a:p>
            <a:pPr marL="119062" indent="0" algn="just">
              <a:lnSpc>
                <a:spcPct val="150000"/>
              </a:lnSpc>
              <a:defRPr/>
            </a:pPr>
            <a:r>
              <a:rPr lang="en-US" altLang="en-US" sz="2600" dirty="0" smtClean="0">
                <a:solidFill>
                  <a:schemeClr val="tx1"/>
                </a:solidFill>
                <a:latin typeface="Times New Roman" panose="02020603050405020304" pitchFamily="18" charset="0"/>
                <a:cs typeface="Times New Roman" panose="02020603050405020304" pitchFamily="18" charset="0"/>
              </a:rPr>
              <a:t> In particular it is critical to develop a through understanding of special patient concerns relating to previous care and expectations about future treatment.</a:t>
            </a:r>
          </a:p>
          <a:p>
            <a:pPr marL="119062" indent="0" algn="just">
              <a:lnSpc>
                <a:spcPct val="150000"/>
              </a:lnSpc>
              <a:defRPr/>
            </a:pPr>
            <a:r>
              <a:rPr lang="en-US" altLang="en-US" sz="2600" dirty="0" smtClean="0">
                <a:solidFill>
                  <a:schemeClr val="tx1"/>
                </a:solidFill>
                <a:latin typeface="Times New Roman" panose="02020603050405020304" pitchFamily="18" charset="0"/>
                <a:cs typeface="Times New Roman" panose="02020603050405020304" pitchFamily="18" charset="0"/>
              </a:rPr>
              <a:t>A diagnosis is a summation of the observed problems and their underlying etiologies. </a:t>
            </a:r>
          </a:p>
          <a:p>
            <a:pPr>
              <a:lnSpc>
                <a:spcPct val="150000"/>
              </a:lnSpc>
            </a:pPr>
            <a:endParaRPr lang="en-IN" sz="2600" dirty="0">
              <a:solidFill>
                <a:schemeClr val="tx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Long Centric:</a:t>
            </a:r>
            <a:endParaRPr lang="en-IN" dirty="0"/>
          </a:p>
        </p:txBody>
      </p:sp>
      <p:sp>
        <p:nvSpPr>
          <p:cNvPr id="3" name="Content Placeholder 2"/>
          <p:cNvSpPr>
            <a:spLocks noGrp="1"/>
          </p:cNvSpPr>
          <p:nvPr>
            <p:ph idx="1"/>
          </p:nvPr>
        </p:nvSpPr>
        <p:spPr>
          <a:xfrm>
            <a:off x="0" y="2357430"/>
            <a:ext cx="9144000" cy="4500570"/>
          </a:xfrm>
        </p:spPr>
        <p:txBody>
          <a:bodyPr>
            <a:noAutofit/>
          </a:bodyPr>
          <a:lstStyle/>
          <a:p>
            <a:pPr>
              <a:lnSpc>
                <a:spcPct val="150000"/>
              </a:lnSpc>
            </a:pPr>
            <a:r>
              <a:rPr lang="en-IN" sz="2600" dirty="0" smtClean="0">
                <a:solidFill>
                  <a:schemeClr val="tx1"/>
                </a:solidFill>
              </a:rPr>
              <a:t>As the concept of unilateral balance evolved, it was suggested that allowing some freedom of movement in an anteroposterior direction is advantageous. This concept is known as long centric.</a:t>
            </a:r>
          </a:p>
          <a:p>
            <a:pPr>
              <a:lnSpc>
                <a:spcPct val="150000"/>
              </a:lnSpc>
            </a:pPr>
            <a:r>
              <a:rPr lang="en-IN" sz="2600" dirty="0" smtClean="0">
                <a:solidFill>
                  <a:schemeClr val="tx1"/>
                </a:solidFill>
              </a:rPr>
              <a:t>Schuyler" was one of the first to advocate such an occlusal arrangement.</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IN" sz="6600" dirty="0" smtClean="0"/>
              <a:t>MOUTH PREPARATION</a:t>
            </a:r>
            <a:endParaRPr lang="en-IN" sz="6600" dirty="0"/>
          </a:p>
        </p:txBody>
      </p:sp>
      <p:sp>
        <p:nvSpPr>
          <p:cNvPr id="3" name="Subtitle 2"/>
          <p:cNvSpPr>
            <a:spLocks noGrp="1"/>
          </p:cNvSpPr>
          <p:nvPr>
            <p:ph type="subTitle" idx="1"/>
          </p:nvPr>
        </p:nvSpPr>
        <p:spPr/>
        <p:txBody>
          <a:bodyPr/>
          <a:lstStyle/>
          <a:p>
            <a:endParaRPr lang="en-IN"/>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214282" y="2500306"/>
            <a:ext cx="8715436" cy="4143404"/>
          </a:xfrm>
        </p:spPr>
        <p:txBody>
          <a:bodyPr>
            <a:normAutofit/>
          </a:bodyPr>
          <a:lstStyle/>
          <a:p>
            <a:pPr>
              <a:lnSpc>
                <a:spcPct val="150000"/>
              </a:lnSpc>
            </a:pPr>
            <a:r>
              <a:rPr lang="en-IN" sz="2600" dirty="0" smtClean="0">
                <a:solidFill>
                  <a:schemeClr val="tx1"/>
                </a:solidFill>
              </a:rPr>
              <a:t>Mouth preparation refers to the dental procedures that need to be accomplished before fixed prosthodontics can be properly undertaken.</a:t>
            </a:r>
          </a:p>
          <a:p>
            <a:pPr>
              <a:lnSpc>
                <a:spcPct val="150000"/>
              </a:lnSpc>
            </a:pPr>
            <a:r>
              <a:rPr lang="en-IN" sz="2600" dirty="0" smtClean="0">
                <a:solidFill>
                  <a:schemeClr val="tx1"/>
                </a:solidFill>
              </a:rPr>
              <a:t>Fixed prosthodontics will be successful only if restorations are placed on well-restored teeth in a healthy environment</a:t>
            </a:r>
            <a:endParaRPr lang="en-IN" sz="2600" dirty="0">
              <a:solidFill>
                <a:schemeClr val="tx1"/>
              </a:solidFill>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142876" y="2143116"/>
            <a:ext cx="8858280" cy="4714884"/>
          </a:xfrm>
        </p:spPr>
        <p:txBody>
          <a:bodyPr>
            <a:noAutofit/>
          </a:bodyPr>
          <a:lstStyle/>
          <a:p>
            <a:pPr>
              <a:lnSpc>
                <a:spcPct val="150000"/>
              </a:lnSpc>
            </a:pPr>
            <a:r>
              <a:rPr lang="en-IN" sz="2600" dirty="0" smtClean="0">
                <a:solidFill>
                  <a:schemeClr val="tx1"/>
                </a:solidFill>
              </a:rPr>
              <a:t>A typical sequence in the treatment of a patient with extensive dental disease-including missing teeth, retained roots, caries, and defective restorations:</a:t>
            </a:r>
          </a:p>
          <a:p>
            <a:pPr>
              <a:lnSpc>
                <a:spcPct val="150000"/>
              </a:lnSpc>
              <a:buFont typeface="Wingdings" pitchFamily="2" charset="2"/>
              <a:buChar char="v"/>
            </a:pPr>
            <a:r>
              <a:rPr lang="en-IN" sz="2600" dirty="0" smtClean="0">
                <a:solidFill>
                  <a:schemeClr val="tx1"/>
                </a:solidFill>
              </a:rPr>
              <a:t>Preliminary assessment</a:t>
            </a:r>
          </a:p>
          <a:p>
            <a:pPr>
              <a:lnSpc>
                <a:spcPct val="150000"/>
              </a:lnSpc>
              <a:buFont typeface="Wingdings" pitchFamily="2" charset="2"/>
              <a:buChar char="v"/>
            </a:pPr>
            <a:r>
              <a:rPr lang="en-IN" sz="2600" dirty="0" smtClean="0">
                <a:solidFill>
                  <a:schemeClr val="tx1"/>
                </a:solidFill>
              </a:rPr>
              <a:t>Emergency treatment of presenting symptoms </a:t>
            </a:r>
          </a:p>
          <a:p>
            <a:pPr>
              <a:lnSpc>
                <a:spcPct val="150000"/>
              </a:lnSpc>
              <a:buFont typeface="Wingdings" pitchFamily="2" charset="2"/>
              <a:buChar char="v"/>
            </a:pPr>
            <a:r>
              <a:rPr lang="en-IN" sz="2600" dirty="0" smtClean="0">
                <a:solidFill>
                  <a:schemeClr val="tx1"/>
                </a:solidFill>
              </a:rPr>
              <a:t>Oral surgery </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642942" y="2357454"/>
            <a:ext cx="8072462" cy="4572008"/>
          </a:xfrm>
        </p:spPr>
        <p:txBody>
          <a:bodyPr>
            <a:normAutofit/>
          </a:bodyPr>
          <a:lstStyle/>
          <a:p>
            <a:pPr>
              <a:lnSpc>
                <a:spcPct val="150000"/>
              </a:lnSpc>
              <a:buFont typeface="Wingdings" pitchFamily="2" charset="2"/>
              <a:buChar char="v"/>
            </a:pPr>
            <a:r>
              <a:rPr lang="en-IN" sz="2600" dirty="0" smtClean="0">
                <a:solidFill>
                  <a:schemeClr val="tx1"/>
                </a:solidFill>
              </a:rPr>
              <a:t>Caries control and replacement of existing restorations</a:t>
            </a:r>
          </a:p>
          <a:p>
            <a:pPr>
              <a:lnSpc>
                <a:spcPct val="150000"/>
              </a:lnSpc>
              <a:buFont typeface="Wingdings" pitchFamily="2" charset="2"/>
              <a:buChar char="v"/>
            </a:pPr>
            <a:r>
              <a:rPr lang="en-IN" sz="2600" dirty="0" smtClean="0">
                <a:solidFill>
                  <a:schemeClr val="tx1"/>
                </a:solidFill>
              </a:rPr>
              <a:t> Endodontic treatment </a:t>
            </a:r>
          </a:p>
          <a:p>
            <a:pPr>
              <a:lnSpc>
                <a:spcPct val="150000"/>
              </a:lnSpc>
              <a:buFont typeface="Wingdings" pitchFamily="2" charset="2"/>
              <a:buChar char="v"/>
            </a:pPr>
            <a:r>
              <a:rPr lang="en-IN" sz="2600" dirty="0" smtClean="0">
                <a:solidFill>
                  <a:schemeClr val="tx1"/>
                </a:solidFill>
              </a:rPr>
              <a:t>Definitive periodontal treatment</a:t>
            </a:r>
          </a:p>
          <a:p>
            <a:pPr>
              <a:lnSpc>
                <a:spcPct val="150000"/>
              </a:lnSpc>
              <a:buFont typeface="Wingdings" pitchFamily="2" charset="2"/>
              <a:buChar char="v"/>
            </a:pPr>
            <a:r>
              <a:rPr lang="en-IN" sz="2600" dirty="0" smtClean="0">
                <a:solidFill>
                  <a:schemeClr val="tx1"/>
                </a:solidFill>
              </a:rPr>
              <a:t>Orthodontic treatment </a:t>
            </a:r>
          </a:p>
          <a:p>
            <a:pPr>
              <a:lnSpc>
                <a:spcPct val="150000"/>
              </a:lnSpc>
              <a:buFont typeface="Wingdings" pitchFamily="2" charset="2"/>
              <a:buChar char="v"/>
            </a:pPr>
            <a:r>
              <a:rPr lang="en-IN" sz="2600" dirty="0" smtClean="0">
                <a:solidFill>
                  <a:schemeClr val="tx1"/>
                </a:solidFill>
              </a:rPr>
              <a:t>Definitive occlusal treatment</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571472" y="2428868"/>
            <a:ext cx="7215238" cy="4000528"/>
          </a:xfrm>
        </p:spPr>
        <p:txBody>
          <a:bodyPr>
            <a:normAutofit/>
          </a:bodyPr>
          <a:lstStyle/>
          <a:p>
            <a:pPr>
              <a:lnSpc>
                <a:spcPct val="150000"/>
              </a:lnSpc>
              <a:buFont typeface="Wingdings" pitchFamily="2" charset="2"/>
              <a:buChar char="v"/>
            </a:pPr>
            <a:r>
              <a:rPr lang="en-IN" sz="2600" dirty="0" smtClean="0">
                <a:solidFill>
                  <a:schemeClr val="tx1"/>
                </a:solidFill>
              </a:rPr>
              <a:t>Fixed prosthodontics </a:t>
            </a:r>
          </a:p>
          <a:p>
            <a:pPr>
              <a:lnSpc>
                <a:spcPct val="150000"/>
              </a:lnSpc>
              <a:buFont typeface="Wingdings" pitchFamily="2" charset="2"/>
              <a:buChar char="v"/>
            </a:pPr>
            <a:r>
              <a:rPr lang="en-IN" sz="2600" dirty="0" smtClean="0">
                <a:solidFill>
                  <a:schemeClr val="tx1"/>
                </a:solidFill>
              </a:rPr>
              <a:t>Removable prosthodontics </a:t>
            </a:r>
          </a:p>
          <a:p>
            <a:pPr>
              <a:lnSpc>
                <a:spcPct val="150000"/>
              </a:lnSpc>
              <a:buFont typeface="Wingdings" pitchFamily="2" charset="2"/>
              <a:buChar char="v"/>
            </a:pPr>
            <a:r>
              <a:rPr lang="en-IN" sz="2600" dirty="0" smtClean="0">
                <a:solidFill>
                  <a:schemeClr val="tx1"/>
                </a:solidFill>
              </a:rPr>
              <a:t> Follow-up care</a:t>
            </a:r>
            <a:endParaRPr lang="en-IN" sz="2600" dirty="0">
              <a:solidFill>
                <a:schemeClr val="tx1"/>
              </a:solidFill>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l="24285" t="27083" r="24322" b="23958"/>
          <a:stretch>
            <a:fillRect/>
          </a:stretch>
        </p:blipFill>
        <p:spPr bwMode="auto">
          <a:xfrm>
            <a:off x="500034" y="714356"/>
            <a:ext cx="8160652" cy="4214842"/>
          </a:xfrm>
          <a:prstGeom prst="rect">
            <a:avLst/>
          </a:prstGeom>
          <a:noFill/>
          <a:ln w="9525">
            <a:noFill/>
            <a:miter lim="800000"/>
            <a:headEnd/>
            <a:tailEnd/>
          </a:ln>
          <a:effectLst/>
        </p:spPr>
      </p:pic>
      <p:sp>
        <p:nvSpPr>
          <p:cNvPr id="3" name="TextBox 2"/>
          <p:cNvSpPr txBox="1"/>
          <p:nvPr/>
        </p:nvSpPr>
        <p:spPr>
          <a:xfrm>
            <a:off x="214282" y="5072074"/>
            <a:ext cx="8715435" cy="1323439"/>
          </a:xfrm>
          <a:prstGeom prst="rect">
            <a:avLst/>
          </a:prstGeom>
          <a:noFill/>
        </p:spPr>
        <p:txBody>
          <a:bodyPr wrap="square" rtlCol="0">
            <a:spAutoFit/>
          </a:bodyPr>
          <a:lstStyle/>
          <a:p>
            <a:r>
              <a:rPr lang="en-IN" sz="2000" dirty="0" smtClean="0"/>
              <a:t>A, The patient has pain that seems to originate from the maxillary right central incisor. In addition, there are several missing teeth, retained roots, caries, calculus, and defective restorations. B, Relief of the acute problem by endodontic treatment of the incisor. C, Removal of deposits and </a:t>
            </a:r>
            <a:r>
              <a:rPr lang="en-IN" sz="2000" dirty="0" err="1" smtClean="0"/>
              <a:t>unrestorable</a:t>
            </a:r>
            <a:r>
              <a:rPr lang="en-IN" sz="2000" dirty="0" smtClean="0"/>
              <a:t> teeth.</a:t>
            </a:r>
            <a:endParaRPr lang="en-IN" sz="2000"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srcRect l="23456" t="36458" r="23456" b="13541"/>
          <a:stretch>
            <a:fillRect/>
          </a:stretch>
        </p:blipFill>
        <p:spPr bwMode="auto">
          <a:xfrm>
            <a:off x="255955" y="714356"/>
            <a:ext cx="8673763" cy="4429156"/>
          </a:xfrm>
          <a:prstGeom prst="rect">
            <a:avLst/>
          </a:prstGeom>
          <a:noFill/>
          <a:ln w="9525">
            <a:noFill/>
            <a:miter lim="800000"/>
            <a:headEnd/>
            <a:tailEnd/>
          </a:ln>
          <a:effectLst/>
        </p:spPr>
      </p:pic>
      <p:sp>
        <p:nvSpPr>
          <p:cNvPr id="4" name="TextBox 3"/>
          <p:cNvSpPr txBox="1"/>
          <p:nvPr/>
        </p:nvSpPr>
        <p:spPr>
          <a:xfrm>
            <a:off x="214282" y="5286388"/>
            <a:ext cx="8715436" cy="1323439"/>
          </a:xfrm>
          <a:prstGeom prst="rect">
            <a:avLst/>
          </a:prstGeom>
          <a:noFill/>
        </p:spPr>
        <p:txBody>
          <a:bodyPr wrap="square" rtlCol="0">
            <a:spAutoFit/>
          </a:bodyPr>
          <a:lstStyle/>
          <a:p>
            <a:r>
              <a:rPr lang="en-IN" sz="2000" dirty="0" smtClean="0"/>
              <a:t>D, Caries are controlled, and defective restorations are replaced. The progress of ongoing disease has been halted. E, Endodontic treatment is undertaken, and post-and-cores and a provisional restoration are placed. F, Definitive periodontal treatment is performed.</a:t>
            </a:r>
            <a:endParaRPr lang="en-IN" sz="2000"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l="23155" t="36458" r="24887" b="13541"/>
          <a:stretch>
            <a:fillRect/>
          </a:stretch>
        </p:blipFill>
        <p:spPr bwMode="auto">
          <a:xfrm>
            <a:off x="500034" y="711250"/>
            <a:ext cx="8358246" cy="4360824"/>
          </a:xfrm>
          <a:prstGeom prst="rect">
            <a:avLst/>
          </a:prstGeom>
          <a:noFill/>
          <a:ln w="9525">
            <a:noFill/>
            <a:miter lim="800000"/>
            <a:headEnd/>
            <a:tailEnd/>
          </a:ln>
          <a:effectLst/>
        </p:spPr>
      </p:pic>
      <p:sp>
        <p:nvSpPr>
          <p:cNvPr id="3" name="TextBox 2"/>
          <p:cNvSpPr txBox="1"/>
          <p:nvPr/>
        </p:nvSpPr>
        <p:spPr>
          <a:xfrm>
            <a:off x="285752" y="5214950"/>
            <a:ext cx="8143900" cy="1631216"/>
          </a:xfrm>
          <a:prstGeom prst="rect">
            <a:avLst/>
          </a:prstGeom>
          <a:noFill/>
        </p:spPr>
        <p:txBody>
          <a:bodyPr wrap="square" rtlCol="0">
            <a:spAutoFit/>
          </a:bodyPr>
          <a:lstStyle/>
          <a:p>
            <a:r>
              <a:rPr lang="en-IN" sz="2000" dirty="0" smtClean="0"/>
              <a:t>G, Teeth are prepared for the final restoration. H, The fixed restorations are completed. I, Active phase of the treatment has been accomplished.</a:t>
            </a:r>
          </a:p>
          <a:p>
            <a:endParaRPr lang="en-IN" sz="2000" dirty="0" smtClean="0"/>
          </a:p>
          <a:p>
            <a:r>
              <a:rPr lang="en-IN" sz="2000" dirty="0" smtClean="0"/>
              <a:t>IN SUCH A CASE, EITHER RPD OR IMPLANT CAN BE PLANNED AS A DEFINITE TREATMENT</a:t>
            </a:r>
            <a:endParaRPr lang="en-IN" sz="2000"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ORAL SURGERY</a:t>
            </a:r>
            <a:endParaRPr lang="en-IN" dirty="0"/>
          </a:p>
        </p:txBody>
      </p:sp>
      <p:sp>
        <p:nvSpPr>
          <p:cNvPr id="3" name="Content Placeholder 2"/>
          <p:cNvSpPr>
            <a:spLocks noGrp="1"/>
          </p:cNvSpPr>
          <p:nvPr>
            <p:ph idx="1"/>
          </p:nvPr>
        </p:nvSpPr>
        <p:spPr>
          <a:xfrm>
            <a:off x="0" y="2143140"/>
            <a:ext cx="9144000" cy="4929198"/>
          </a:xfrm>
        </p:spPr>
        <p:txBody>
          <a:bodyPr>
            <a:noAutofit/>
          </a:bodyPr>
          <a:lstStyle/>
          <a:p>
            <a:pPr>
              <a:lnSpc>
                <a:spcPct val="150000"/>
              </a:lnSpc>
            </a:pPr>
            <a:r>
              <a:rPr lang="en-IN" sz="2400" u="sng" dirty="0" smtClean="0">
                <a:solidFill>
                  <a:schemeClr val="tx1"/>
                </a:solidFill>
              </a:rPr>
              <a:t>SOFT TISSUE PROCEDURES:</a:t>
            </a:r>
          </a:p>
          <a:p>
            <a:pPr>
              <a:lnSpc>
                <a:spcPct val="150000"/>
              </a:lnSpc>
              <a:buFont typeface="Arial" pitchFamily="34" charset="0"/>
              <a:buChar char="•"/>
            </a:pPr>
            <a:r>
              <a:rPr lang="en-IN" sz="2400" dirty="0" smtClean="0">
                <a:solidFill>
                  <a:schemeClr val="tx1"/>
                </a:solidFill>
              </a:rPr>
              <a:t>Any soft tissue abnormalities that may require surgical intervention should be recognized during the initial or radiographic examination</a:t>
            </a:r>
          </a:p>
          <a:p>
            <a:pPr>
              <a:lnSpc>
                <a:spcPct val="150000"/>
              </a:lnSpc>
            </a:pPr>
            <a:r>
              <a:rPr lang="en-IN" sz="2400" dirty="0" smtClean="0">
                <a:solidFill>
                  <a:schemeClr val="tx1"/>
                </a:solidFill>
              </a:rPr>
              <a:t>Elective soft tissue surgery includes: Alteration of muscle attachments </a:t>
            </a:r>
          </a:p>
          <a:p>
            <a:pPr>
              <a:lnSpc>
                <a:spcPct val="150000"/>
              </a:lnSpc>
              <a:buFont typeface="Arial" pitchFamily="34" charset="0"/>
              <a:buChar char="•"/>
            </a:pPr>
            <a:r>
              <a:rPr lang="en-IN" sz="2400" dirty="0" smtClean="0">
                <a:solidFill>
                  <a:schemeClr val="tx1"/>
                </a:solidFill>
              </a:rPr>
              <a:t>removal of a wedge of soft tissue distal to the molars </a:t>
            </a:r>
          </a:p>
          <a:p>
            <a:pPr>
              <a:lnSpc>
                <a:spcPct val="150000"/>
              </a:lnSpc>
              <a:buFont typeface="Arial" pitchFamily="34" charset="0"/>
              <a:buChar char="•"/>
            </a:pPr>
            <a:r>
              <a:rPr lang="en-IN" sz="2400" dirty="0" smtClean="0">
                <a:solidFill>
                  <a:schemeClr val="tx1"/>
                </a:solidFill>
              </a:rPr>
              <a:t>increase of the vestibular depth or modification of edentulous ridges to accommodate fixed or removable partial prostheses</a:t>
            </a:r>
            <a:endParaRPr lang="en-IN" sz="2400" dirty="0">
              <a:solidFill>
                <a:schemeClr val="tx1"/>
              </a:solidFill>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l="25979" t="27083" r="27711" b="13541"/>
          <a:stretch>
            <a:fillRect/>
          </a:stretch>
        </p:blipFill>
        <p:spPr bwMode="auto">
          <a:xfrm>
            <a:off x="500034" y="960873"/>
            <a:ext cx="8072494" cy="56113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0" y="2143116"/>
            <a:ext cx="9144000" cy="4714884"/>
          </a:xfrm>
        </p:spPr>
        <p:txBody>
          <a:bodyPr>
            <a:normAutofit/>
          </a:bodyPr>
          <a:lstStyle/>
          <a:p>
            <a:pPr>
              <a:lnSpc>
                <a:spcPct val="150000"/>
              </a:lnSpc>
            </a:pPr>
            <a:r>
              <a:rPr lang="en-IN" sz="2600" dirty="0" smtClean="0">
                <a:solidFill>
                  <a:schemeClr val="tx1"/>
                </a:solidFill>
              </a:rPr>
              <a:t>Others have advocated long centric because centric relation only rarely coincides with the maximum </a:t>
            </a:r>
            <a:r>
              <a:rPr lang="en-IN" sz="2600" dirty="0" err="1" smtClean="0">
                <a:solidFill>
                  <a:schemeClr val="tx1"/>
                </a:solidFill>
              </a:rPr>
              <a:t>interecuspation</a:t>
            </a:r>
            <a:r>
              <a:rPr lang="en-IN" sz="2600" dirty="0" smtClean="0">
                <a:solidFill>
                  <a:schemeClr val="tx1"/>
                </a:solidFill>
              </a:rPr>
              <a:t> position in healthy natural dentitions.</a:t>
            </a:r>
          </a:p>
          <a:p>
            <a:pPr>
              <a:lnSpc>
                <a:spcPct val="150000"/>
              </a:lnSpc>
            </a:pPr>
            <a:r>
              <a:rPr lang="en-IN" sz="2600" dirty="0" smtClean="0">
                <a:solidFill>
                  <a:schemeClr val="tx1"/>
                </a:solidFill>
              </a:rPr>
              <a:t>This theory presupposes that the condyles can translate horizontally in the </a:t>
            </a:r>
            <a:r>
              <a:rPr lang="en-IN" sz="2600" dirty="0" err="1" smtClean="0">
                <a:solidFill>
                  <a:schemeClr val="tx1"/>
                </a:solidFill>
              </a:rPr>
              <a:t>fossae</a:t>
            </a:r>
            <a:r>
              <a:rPr lang="en-IN" sz="2600" dirty="0" smtClean="0">
                <a:solidFill>
                  <a:schemeClr val="tx1"/>
                </a:solidFill>
              </a:rPr>
              <a:t> over a commensurate trajectory before beginning to move downward.</a:t>
            </a:r>
          </a:p>
          <a:p>
            <a:pPr>
              <a:lnSpc>
                <a:spcPct val="150000"/>
              </a:lnSpc>
            </a:pPr>
            <a:endParaRPr lang="en-IN" sz="2600" dirty="0" smtClean="0">
              <a:solidFill>
                <a:schemeClr val="tx1"/>
              </a:solidFill>
            </a:endParaRPr>
          </a:p>
          <a:p>
            <a:pPr>
              <a:lnSpc>
                <a:spcPct val="150000"/>
              </a:lnSpc>
            </a:pPr>
            <a:endParaRPr lang="en-IN" sz="2600" dirty="0">
              <a:solidFill>
                <a:schemeClr val="tx1"/>
              </a:solidFill>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0" y="2000240"/>
            <a:ext cx="9144000" cy="4857760"/>
          </a:xfrm>
        </p:spPr>
        <p:txBody>
          <a:bodyPr>
            <a:normAutofit/>
          </a:bodyPr>
          <a:lstStyle/>
          <a:p>
            <a:pPr>
              <a:lnSpc>
                <a:spcPct val="150000"/>
              </a:lnSpc>
            </a:pPr>
            <a:r>
              <a:rPr lang="en-IN" sz="2400" u="sng" dirty="0" smtClean="0">
                <a:solidFill>
                  <a:schemeClr val="tx1"/>
                </a:solidFill>
              </a:rPr>
              <a:t>HARD TISSUE PROCEDURES:</a:t>
            </a:r>
          </a:p>
          <a:p>
            <a:pPr>
              <a:lnSpc>
                <a:spcPct val="150000"/>
              </a:lnSpc>
              <a:buFont typeface="Arial" pitchFamily="34" charset="0"/>
              <a:buChar char="•"/>
            </a:pPr>
            <a:r>
              <a:rPr lang="en-IN" sz="2400" dirty="0" smtClean="0">
                <a:solidFill>
                  <a:schemeClr val="tx1"/>
                </a:solidFill>
              </a:rPr>
              <a:t>Tooth removal </a:t>
            </a:r>
          </a:p>
          <a:p>
            <a:pPr>
              <a:lnSpc>
                <a:spcPct val="150000"/>
              </a:lnSpc>
              <a:buFont typeface="Arial" pitchFamily="34" charset="0"/>
              <a:buChar char="•"/>
            </a:pPr>
            <a:r>
              <a:rPr lang="en-IN" sz="2400" dirty="0" err="1" smtClean="0">
                <a:solidFill>
                  <a:schemeClr val="tx1"/>
                </a:solidFill>
              </a:rPr>
              <a:t>Tuberosity</a:t>
            </a:r>
            <a:r>
              <a:rPr lang="en-IN" sz="2400" dirty="0" smtClean="0">
                <a:solidFill>
                  <a:schemeClr val="tx1"/>
                </a:solidFill>
              </a:rPr>
              <a:t> reduction</a:t>
            </a:r>
          </a:p>
          <a:p>
            <a:pPr>
              <a:lnSpc>
                <a:spcPct val="150000"/>
              </a:lnSpc>
              <a:buFont typeface="Arial" pitchFamily="34" charset="0"/>
              <a:buChar char="•"/>
            </a:pPr>
            <a:r>
              <a:rPr lang="en-IN" sz="2400" dirty="0" smtClean="0">
                <a:solidFill>
                  <a:schemeClr val="tx1"/>
                </a:solidFill>
              </a:rPr>
              <a:t>Impacted or </a:t>
            </a:r>
            <a:r>
              <a:rPr lang="en-IN" sz="2400" dirty="0" err="1" smtClean="0">
                <a:solidFill>
                  <a:schemeClr val="tx1"/>
                </a:solidFill>
              </a:rPr>
              <a:t>unerupted</a:t>
            </a:r>
            <a:r>
              <a:rPr lang="en-IN" sz="2400" dirty="0" smtClean="0">
                <a:solidFill>
                  <a:schemeClr val="tx1"/>
                </a:solidFill>
              </a:rPr>
              <a:t> supernumerary teeth</a:t>
            </a:r>
          </a:p>
          <a:p>
            <a:pPr>
              <a:lnSpc>
                <a:spcPct val="150000"/>
              </a:lnSpc>
              <a:buFont typeface="Arial" pitchFamily="34" charset="0"/>
              <a:buChar char="•"/>
            </a:pPr>
            <a:r>
              <a:rPr lang="en-IN" sz="2400" dirty="0" smtClean="0">
                <a:solidFill>
                  <a:schemeClr val="tx1"/>
                </a:solidFill>
              </a:rPr>
              <a:t>Maxillary or mandibular </a:t>
            </a:r>
            <a:r>
              <a:rPr lang="en-IN" sz="2400" dirty="0" err="1" smtClean="0">
                <a:solidFill>
                  <a:schemeClr val="tx1"/>
                </a:solidFill>
              </a:rPr>
              <a:t>tori</a:t>
            </a:r>
            <a:endParaRPr lang="en-IN" sz="2400" dirty="0" smtClean="0">
              <a:solidFill>
                <a:schemeClr val="tx1"/>
              </a:solidFill>
            </a:endParaRPr>
          </a:p>
          <a:p>
            <a:pPr>
              <a:lnSpc>
                <a:spcPct val="160000"/>
              </a:lnSpc>
            </a:pPr>
            <a:r>
              <a:rPr lang="en-IN" sz="2400" u="sng" dirty="0" smtClean="0">
                <a:solidFill>
                  <a:schemeClr val="tx1"/>
                </a:solidFill>
              </a:rPr>
              <a:t>ORTHOGNATHIC SURGERY</a:t>
            </a:r>
          </a:p>
          <a:p>
            <a:pPr>
              <a:lnSpc>
                <a:spcPct val="160000"/>
              </a:lnSpc>
            </a:pPr>
            <a:r>
              <a:rPr lang="en-IN" sz="2400" u="sng" dirty="0" smtClean="0">
                <a:solidFill>
                  <a:schemeClr val="tx1"/>
                </a:solidFill>
              </a:rPr>
              <a:t>IMPLANT-SUPPORTED FIXED PROSTHESES</a:t>
            </a:r>
          </a:p>
          <a:p>
            <a:pPr>
              <a:buFont typeface="Arial" pitchFamily="34" charset="0"/>
              <a:buChar char="•"/>
            </a:pPr>
            <a:endParaRPr lang="en-IN" sz="2400" dirty="0" smtClean="0"/>
          </a:p>
          <a:p>
            <a:pPr>
              <a:lnSpc>
                <a:spcPct val="150000"/>
              </a:lnSpc>
              <a:buFont typeface="Arial" pitchFamily="34" charset="0"/>
              <a:buChar char="•"/>
            </a:pPr>
            <a:endParaRPr lang="en-IN" sz="2400" dirty="0">
              <a:solidFill>
                <a:schemeClr val="tx1"/>
              </a:solidFill>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72" y="973668"/>
            <a:ext cx="6865804" cy="706964"/>
          </a:xfrm>
        </p:spPr>
        <p:txBody>
          <a:bodyPr>
            <a:normAutofit fontScale="90000"/>
          </a:bodyPr>
          <a:lstStyle/>
          <a:p>
            <a:r>
              <a:rPr lang="en-IN" dirty="0" smtClean="0"/>
              <a:t>CARIES AND EXISTING RESTORATIONS</a:t>
            </a:r>
            <a:endParaRPr lang="en-IN" dirty="0"/>
          </a:p>
        </p:txBody>
      </p:sp>
      <p:sp>
        <p:nvSpPr>
          <p:cNvPr id="3" name="Content Placeholder 2"/>
          <p:cNvSpPr>
            <a:spLocks noGrp="1"/>
          </p:cNvSpPr>
          <p:nvPr>
            <p:ph idx="1"/>
          </p:nvPr>
        </p:nvSpPr>
        <p:spPr>
          <a:xfrm>
            <a:off x="214282" y="2214554"/>
            <a:ext cx="4857784" cy="4643446"/>
          </a:xfrm>
        </p:spPr>
        <p:txBody>
          <a:bodyPr>
            <a:normAutofit/>
          </a:bodyPr>
          <a:lstStyle/>
          <a:p>
            <a:pPr>
              <a:lnSpc>
                <a:spcPct val="150000"/>
              </a:lnSpc>
            </a:pPr>
            <a:r>
              <a:rPr lang="en-IN" sz="2600" dirty="0" smtClean="0">
                <a:solidFill>
                  <a:schemeClr val="tx1"/>
                </a:solidFill>
              </a:rPr>
              <a:t>Most teeth will require</a:t>
            </a:r>
            <a:r>
              <a:rPr lang="en-IN" sz="2600" u="sng" dirty="0" smtClean="0">
                <a:solidFill>
                  <a:schemeClr val="tx1"/>
                </a:solidFill>
              </a:rPr>
              <a:t> foundation restorations.</a:t>
            </a:r>
          </a:p>
          <a:p>
            <a:pPr>
              <a:lnSpc>
                <a:spcPct val="150000"/>
              </a:lnSpc>
            </a:pPr>
            <a:r>
              <a:rPr lang="en-IN" sz="2600" dirty="0" smtClean="0">
                <a:solidFill>
                  <a:schemeClr val="tx1"/>
                </a:solidFill>
              </a:rPr>
              <a:t>Small defects resulting from less extensive lesions can often be incorporated in the design of a cast restoration or can be blocked out with cement</a:t>
            </a:r>
            <a:endParaRPr lang="en-IN" sz="2600" dirty="0">
              <a:solidFill>
                <a:schemeClr val="tx1"/>
              </a:solidFill>
            </a:endParaRPr>
          </a:p>
        </p:txBody>
      </p:sp>
      <p:pic>
        <p:nvPicPr>
          <p:cNvPr id="5122" name="Picture 2"/>
          <p:cNvPicPr>
            <a:picLocks noChangeAspect="1" noChangeArrowheads="1"/>
          </p:cNvPicPr>
          <p:nvPr/>
        </p:nvPicPr>
        <p:blipFill>
          <a:blip r:embed="rId2"/>
          <a:srcRect l="48569" t="30208" r="15851" b="23958"/>
          <a:stretch>
            <a:fillRect/>
          </a:stretch>
        </p:blipFill>
        <p:spPr bwMode="auto">
          <a:xfrm>
            <a:off x="4929190" y="2771341"/>
            <a:ext cx="4214810" cy="294367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Foundation restorations</a:t>
            </a:r>
            <a:endParaRPr lang="en-IN" dirty="0"/>
          </a:p>
        </p:txBody>
      </p:sp>
      <p:sp>
        <p:nvSpPr>
          <p:cNvPr id="3" name="Content Placeholder 2"/>
          <p:cNvSpPr>
            <a:spLocks noGrp="1"/>
          </p:cNvSpPr>
          <p:nvPr>
            <p:ph idx="1"/>
          </p:nvPr>
        </p:nvSpPr>
        <p:spPr>
          <a:xfrm>
            <a:off x="71406" y="2214578"/>
            <a:ext cx="9072594" cy="4786322"/>
          </a:xfrm>
        </p:spPr>
        <p:txBody>
          <a:bodyPr>
            <a:normAutofit/>
          </a:bodyPr>
          <a:lstStyle/>
          <a:p>
            <a:r>
              <a:rPr lang="en-IN" sz="2400" dirty="0" smtClean="0">
                <a:solidFill>
                  <a:schemeClr val="tx1"/>
                </a:solidFill>
              </a:rPr>
              <a:t>A foundation restoration, or core, is used to build a damaged tooth to ideal anatomic form before it is prepared for a crown.</a:t>
            </a:r>
          </a:p>
          <a:p>
            <a:endParaRPr lang="en-IN" sz="2400" dirty="0">
              <a:solidFill>
                <a:schemeClr val="tx1"/>
              </a:solidFill>
            </a:endParaRPr>
          </a:p>
        </p:txBody>
      </p:sp>
      <p:pic>
        <p:nvPicPr>
          <p:cNvPr id="6147" name="Picture 3"/>
          <p:cNvPicPr>
            <a:picLocks noChangeAspect="1" noChangeArrowheads="1"/>
          </p:cNvPicPr>
          <p:nvPr/>
        </p:nvPicPr>
        <p:blipFill>
          <a:blip r:embed="rId2"/>
          <a:srcRect l="23155" t="26041" r="22063" b="12500"/>
          <a:stretch>
            <a:fillRect/>
          </a:stretch>
        </p:blipFill>
        <p:spPr bwMode="auto">
          <a:xfrm>
            <a:off x="1153914" y="3127783"/>
            <a:ext cx="6132730" cy="373021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l="10731" t="33333" r="14743" b="17708"/>
          <a:stretch>
            <a:fillRect/>
          </a:stretch>
        </p:blipFill>
        <p:spPr bwMode="auto">
          <a:xfrm>
            <a:off x="-32" y="1928802"/>
            <a:ext cx="9072530" cy="32313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ENDODONTICS</a:t>
            </a:r>
            <a:endParaRPr lang="en-IN" dirty="0"/>
          </a:p>
        </p:txBody>
      </p:sp>
      <p:sp>
        <p:nvSpPr>
          <p:cNvPr id="3" name="Content Placeholder 2"/>
          <p:cNvSpPr>
            <a:spLocks noGrp="1"/>
          </p:cNvSpPr>
          <p:nvPr>
            <p:ph idx="1"/>
          </p:nvPr>
        </p:nvSpPr>
        <p:spPr>
          <a:xfrm>
            <a:off x="-71470" y="2143140"/>
            <a:ext cx="6000760" cy="4929198"/>
          </a:xfrm>
        </p:spPr>
        <p:txBody>
          <a:bodyPr>
            <a:normAutofit/>
          </a:bodyPr>
          <a:lstStyle/>
          <a:p>
            <a:pPr>
              <a:lnSpc>
                <a:spcPct val="150000"/>
              </a:lnSpc>
            </a:pPr>
            <a:r>
              <a:rPr lang="en-IN" sz="2400" dirty="0" smtClean="0">
                <a:solidFill>
                  <a:schemeClr val="tx1"/>
                </a:solidFill>
              </a:rPr>
              <a:t>The clinical examination should include vitality testing of all teeth in the dental arch.</a:t>
            </a:r>
          </a:p>
          <a:p>
            <a:pPr>
              <a:lnSpc>
                <a:spcPct val="150000"/>
              </a:lnSpc>
            </a:pPr>
            <a:r>
              <a:rPr lang="en-IN" sz="2400" dirty="0" smtClean="0">
                <a:solidFill>
                  <a:schemeClr val="tx1"/>
                </a:solidFill>
              </a:rPr>
              <a:t>Tenderness to percussion should also be noted. </a:t>
            </a:r>
          </a:p>
          <a:p>
            <a:pPr>
              <a:lnSpc>
                <a:spcPct val="150000"/>
              </a:lnSpc>
            </a:pPr>
            <a:r>
              <a:rPr lang="en-IN" sz="2400" dirty="0" smtClean="0">
                <a:solidFill>
                  <a:schemeClr val="tx1"/>
                </a:solidFill>
              </a:rPr>
              <a:t>Any abnormal sensitivity, soft tissue swellings, fistulous tracts, or </a:t>
            </a:r>
            <a:r>
              <a:rPr lang="en-IN" sz="2400" dirty="0" err="1" smtClean="0">
                <a:solidFill>
                  <a:schemeClr val="tx1"/>
                </a:solidFill>
              </a:rPr>
              <a:t>discolored</a:t>
            </a:r>
            <a:r>
              <a:rPr lang="en-IN" sz="2400" dirty="0" smtClean="0">
                <a:solidFill>
                  <a:schemeClr val="tx1"/>
                </a:solidFill>
              </a:rPr>
              <a:t> teeth will prompt a suspicion of pulpal involvement.</a:t>
            </a:r>
            <a:endParaRPr lang="en-IN" sz="2400" dirty="0">
              <a:solidFill>
                <a:schemeClr val="tx1"/>
              </a:solidFill>
            </a:endParaRPr>
          </a:p>
        </p:txBody>
      </p:sp>
      <p:pic>
        <p:nvPicPr>
          <p:cNvPr id="8194" name="Picture 2"/>
          <p:cNvPicPr>
            <a:picLocks noChangeAspect="1" noChangeArrowheads="1"/>
          </p:cNvPicPr>
          <p:nvPr/>
        </p:nvPicPr>
        <p:blipFill>
          <a:blip r:embed="rId2"/>
          <a:srcRect l="27673" t="29167" r="52560" b="26041"/>
          <a:stretch>
            <a:fillRect/>
          </a:stretch>
        </p:blipFill>
        <p:spPr bwMode="auto">
          <a:xfrm>
            <a:off x="5844626" y="2500306"/>
            <a:ext cx="3085092" cy="37902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smtClean="0"/>
              <a:t>DEFINITIVE PERIODONTAL TREATMENT</a:t>
            </a:r>
            <a:endParaRPr lang="en-IN" dirty="0"/>
          </a:p>
        </p:txBody>
      </p:sp>
      <p:sp>
        <p:nvSpPr>
          <p:cNvPr id="3" name="Content Placeholder 2"/>
          <p:cNvSpPr>
            <a:spLocks noGrp="1"/>
          </p:cNvSpPr>
          <p:nvPr>
            <p:ph idx="1"/>
          </p:nvPr>
        </p:nvSpPr>
        <p:spPr>
          <a:xfrm>
            <a:off x="-32" y="2357430"/>
            <a:ext cx="9072562" cy="4286280"/>
          </a:xfrm>
        </p:spPr>
        <p:txBody>
          <a:bodyPr>
            <a:normAutofit/>
          </a:bodyPr>
          <a:lstStyle/>
          <a:p>
            <a:pPr>
              <a:lnSpc>
                <a:spcPct val="150000"/>
              </a:lnSpc>
            </a:pPr>
            <a:r>
              <a:rPr lang="en-IN" sz="2400" dirty="0" smtClean="0">
                <a:solidFill>
                  <a:schemeClr val="tx1"/>
                </a:solidFill>
              </a:rPr>
              <a:t>During each examination, probing depth, attachment levels, extent of mobility, crown to root ratio, furcation involvement, tissue health, presence of calculus, and efficacy of plaque control measures by patient is recorded.</a:t>
            </a:r>
          </a:p>
          <a:p>
            <a:pPr>
              <a:lnSpc>
                <a:spcPct val="150000"/>
              </a:lnSpc>
            </a:pPr>
            <a:r>
              <a:rPr lang="en-IN" sz="2400" dirty="0" smtClean="0">
                <a:solidFill>
                  <a:schemeClr val="tx1"/>
                </a:solidFill>
              </a:rPr>
              <a:t>Certain specific periodontal procedures may be indicated to improve the prognosis of a restoration.</a:t>
            </a:r>
            <a:endParaRPr lang="en-IN" sz="2400" dirty="0">
              <a:solidFill>
                <a:schemeClr val="tx1"/>
              </a:solidFill>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Mucosal reparative therapy</a:t>
            </a:r>
            <a:endParaRPr lang="en-IN" dirty="0"/>
          </a:p>
        </p:txBody>
      </p:sp>
      <p:sp>
        <p:nvSpPr>
          <p:cNvPr id="3" name="Content Placeholder 2"/>
          <p:cNvSpPr>
            <a:spLocks noGrp="1"/>
          </p:cNvSpPr>
          <p:nvPr>
            <p:ph idx="1"/>
          </p:nvPr>
        </p:nvSpPr>
        <p:spPr>
          <a:xfrm>
            <a:off x="142876" y="2357430"/>
            <a:ext cx="8858280" cy="4000528"/>
          </a:xfrm>
        </p:spPr>
        <p:txBody>
          <a:bodyPr>
            <a:normAutofit/>
          </a:bodyPr>
          <a:lstStyle/>
          <a:p>
            <a:pPr>
              <a:lnSpc>
                <a:spcPct val="150000"/>
              </a:lnSpc>
            </a:pPr>
            <a:r>
              <a:rPr lang="en-IN" sz="2400" dirty="0" smtClean="0">
                <a:solidFill>
                  <a:schemeClr val="tx1"/>
                </a:solidFill>
              </a:rPr>
              <a:t>The width of the band of attached keratinized gingiva may be increased by surgical grafting as part of mouth preparation before restorative treatment. </a:t>
            </a:r>
          </a:p>
          <a:p>
            <a:pPr>
              <a:lnSpc>
                <a:spcPct val="150000"/>
              </a:lnSpc>
            </a:pPr>
            <a:r>
              <a:rPr lang="en-IN" sz="2400" dirty="0" smtClean="0">
                <a:solidFill>
                  <a:schemeClr val="tx1"/>
                </a:solidFill>
              </a:rPr>
              <a:t>It is recommended that a tooth to be treated with a restoration extending into the gingival </a:t>
            </a:r>
            <a:r>
              <a:rPr lang="en-IN" sz="2400" dirty="0" err="1" smtClean="0">
                <a:solidFill>
                  <a:schemeClr val="tx1"/>
                </a:solidFill>
              </a:rPr>
              <a:t>sulcus</a:t>
            </a:r>
            <a:r>
              <a:rPr lang="en-IN" sz="2400" dirty="0" smtClean="0">
                <a:solidFill>
                  <a:schemeClr val="tx1"/>
                </a:solidFill>
              </a:rPr>
              <a:t> should have approximately 5 mm of keratinized gingiva, at least 3 mm of which is attached gingiva. </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214314" y="2214554"/>
            <a:ext cx="8715404" cy="4500594"/>
          </a:xfrm>
        </p:spPr>
        <p:txBody>
          <a:bodyPr>
            <a:normAutofit/>
          </a:bodyPr>
          <a:lstStyle/>
          <a:p>
            <a:pPr>
              <a:lnSpc>
                <a:spcPct val="150000"/>
              </a:lnSpc>
            </a:pPr>
            <a:r>
              <a:rPr lang="en-IN" sz="2400" dirty="0" smtClean="0">
                <a:solidFill>
                  <a:schemeClr val="tx1"/>
                </a:solidFill>
              </a:rPr>
              <a:t>Where less keratinized gingiva is present, or in areas of localized gingival recession, a grafting or other gingival augmentation procedure should be considered. </a:t>
            </a:r>
            <a:endParaRPr lang="en-IN" sz="2400" b="1" dirty="0" smtClean="0">
              <a:solidFill>
                <a:schemeClr val="tx1"/>
              </a:solidFill>
            </a:endParaRPr>
          </a:p>
          <a:p>
            <a:pPr>
              <a:lnSpc>
                <a:spcPct val="150000"/>
              </a:lnSpc>
            </a:pPr>
            <a:endParaRPr lang="en-IN" sz="2400" dirty="0">
              <a:solidFill>
                <a:schemeClr val="tx1"/>
              </a:solidFill>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Crown- lengthening procedures</a:t>
            </a:r>
            <a:endParaRPr lang="en-IN" dirty="0"/>
          </a:p>
        </p:txBody>
      </p:sp>
      <p:sp>
        <p:nvSpPr>
          <p:cNvPr id="3" name="Content Placeholder 2"/>
          <p:cNvSpPr>
            <a:spLocks noGrp="1"/>
          </p:cNvSpPr>
          <p:nvPr>
            <p:ph idx="1"/>
          </p:nvPr>
        </p:nvSpPr>
        <p:spPr>
          <a:xfrm>
            <a:off x="-32" y="2357430"/>
            <a:ext cx="9072530" cy="4286280"/>
          </a:xfrm>
        </p:spPr>
        <p:txBody>
          <a:bodyPr>
            <a:normAutofit/>
          </a:bodyPr>
          <a:lstStyle/>
          <a:p>
            <a:pPr>
              <a:lnSpc>
                <a:spcPct val="150000"/>
              </a:lnSpc>
            </a:pPr>
            <a:r>
              <a:rPr lang="en-IN" sz="2400" dirty="0" smtClean="0">
                <a:solidFill>
                  <a:schemeClr val="tx1"/>
                </a:solidFill>
              </a:rPr>
              <a:t>Surgical crown lengthening or extension may be indicated to improve the appearance of an anterior tooth or when the clinical crown is too short to provide adequate retention without the restoration's impinging on the normal soft tissue attachment or biologic width.</a:t>
            </a:r>
          </a:p>
          <a:p>
            <a:pPr>
              <a:lnSpc>
                <a:spcPct val="150000"/>
              </a:lnSpc>
            </a:pPr>
            <a:r>
              <a:rPr lang="en-IN" sz="2400" dirty="0" smtClean="0">
                <a:solidFill>
                  <a:schemeClr val="tx1"/>
                </a:solidFill>
              </a:rPr>
              <a:t>Crown lengthening may be accomplished either surgically or with combined orthodontic-</a:t>
            </a:r>
            <a:r>
              <a:rPr lang="en-IN" sz="2400" dirty="0" err="1" smtClean="0">
                <a:solidFill>
                  <a:schemeClr val="tx1"/>
                </a:solidFill>
              </a:rPr>
              <a:t>periodontic</a:t>
            </a:r>
            <a:r>
              <a:rPr lang="en-IN" sz="2400" dirty="0" smtClean="0">
                <a:solidFill>
                  <a:schemeClr val="tx1"/>
                </a:solidFill>
              </a:rPr>
              <a:t> techniques, depending on the patient and the dental situation.</a:t>
            </a:r>
            <a:endParaRPr lang="en-IN" sz="2400" dirty="0">
              <a:solidFill>
                <a:schemeClr val="tx1"/>
              </a:solidFill>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l="23155" t="28125" r="27711" b="18750"/>
          <a:stretch>
            <a:fillRect/>
          </a:stretch>
        </p:blipFill>
        <p:spPr bwMode="auto">
          <a:xfrm>
            <a:off x="226934" y="1285860"/>
            <a:ext cx="8774222" cy="514353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428596" y="2357430"/>
            <a:ext cx="7858180" cy="3643338"/>
          </a:xfrm>
        </p:spPr>
        <p:txBody>
          <a:bodyPr>
            <a:normAutofit/>
          </a:bodyPr>
          <a:lstStyle/>
          <a:p>
            <a:pPr>
              <a:lnSpc>
                <a:spcPct val="150000"/>
              </a:lnSpc>
            </a:pPr>
            <a:r>
              <a:rPr lang="en-IN" sz="2600" dirty="0" smtClean="0">
                <a:solidFill>
                  <a:schemeClr val="tx1"/>
                </a:solidFill>
              </a:rPr>
              <a:t>It also necessitates a greater horizontal space between the maxillary and mandibular anterior teeth, allowing horizontal movement before posterior </a:t>
            </a:r>
            <a:r>
              <a:rPr lang="en-IN" sz="2600" dirty="0" err="1" smtClean="0">
                <a:solidFill>
                  <a:schemeClr val="tx1"/>
                </a:solidFill>
              </a:rPr>
              <a:t>disocclusion</a:t>
            </a:r>
            <a:r>
              <a:rPr lang="en-IN" sz="2600" dirty="0" smtClean="0">
                <a:solidFill>
                  <a:schemeClr val="tx1"/>
                </a:solidFill>
              </a:rPr>
              <a:t>.</a:t>
            </a:r>
            <a:endParaRPr lang="en-IN" sz="2600" dirty="0">
              <a:solidFill>
                <a:schemeClr val="tx1"/>
              </a:solidFill>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u="sng" dirty="0" smtClean="0">
                <a:solidFill>
                  <a:schemeClr val="bg1"/>
                </a:solidFill>
              </a:rPr>
              <a:t>Surgical crown lengthening</a:t>
            </a:r>
            <a:br>
              <a:rPr lang="en-IN" u="sng" dirty="0" smtClean="0">
                <a:solidFill>
                  <a:schemeClr val="bg1"/>
                </a:solidFill>
              </a:rPr>
            </a:br>
            <a:endParaRPr lang="en-IN" dirty="0">
              <a:solidFill>
                <a:schemeClr val="bg1"/>
              </a:solidFill>
            </a:endParaRPr>
          </a:p>
        </p:txBody>
      </p:sp>
      <p:sp>
        <p:nvSpPr>
          <p:cNvPr id="3" name="Content Placeholder 2"/>
          <p:cNvSpPr>
            <a:spLocks noGrp="1"/>
          </p:cNvSpPr>
          <p:nvPr>
            <p:ph idx="1"/>
          </p:nvPr>
        </p:nvSpPr>
        <p:spPr>
          <a:xfrm>
            <a:off x="71406" y="2143116"/>
            <a:ext cx="9072594" cy="4714884"/>
          </a:xfrm>
        </p:spPr>
        <p:txBody>
          <a:bodyPr>
            <a:noAutofit/>
          </a:bodyPr>
          <a:lstStyle/>
          <a:p>
            <a:pPr>
              <a:lnSpc>
                <a:spcPct val="150000"/>
              </a:lnSpc>
              <a:buFont typeface="Arial" pitchFamily="34" charset="0"/>
              <a:buChar char="•"/>
            </a:pPr>
            <a:r>
              <a:rPr lang="en-IN" sz="2400" dirty="0" err="1" smtClean="0">
                <a:solidFill>
                  <a:schemeClr val="tx1"/>
                </a:solidFill>
              </a:rPr>
              <a:t>Gingivectomy</a:t>
            </a:r>
            <a:r>
              <a:rPr lang="en-IN" sz="2400" dirty="0" smtClean="0">
                <a:solidFill>
                  <a:schemeClr val="tx1"/>
                </a:solidFill>
              </a:rPr>
              <a:t> or removal of gingiva by </a:t>
            </a:r>
            <a:r>
              <a:rPr lang="en-IN" sz="2400" dirty="0" err="1" smtClean="0">
                <a:solidFill>
                  <a:schemeClr val="tx1"/>
                </a:solidFill>
              </a:rPr>
              <a:t>electrosurgery</a:t>
            </a:r>
            <a:r>
              <a:rPr lang="en-IN" sz="2400" dirty="0" smtClean="0">
                <a:solidFill>
                  <a:schemeClr val="tx1"/>
                </a:solidFill>
              </a:rPr>
              <a:t> alone is done, although most often osseous </a:t>
            </a:r>
            <a:r>
              <a:rPr lang="en-IN" sz="2400" dirty="0" err="1" smtClean="0">
                <a:solidFill>
                  <a:schemeClr val="tx1"/>
                </a:solidFill>
              </a:rPr>
              <a:t>recontouring</a:t>
            </a:r>
            <a:r>
              <a:rPr lang="en-IN" sz="2400" dirty="0" smtClean="0">
                <a:solidFill>
                  <a:schemeClr val="tx1"/>
                </a:solidFill>
              </a:rPr>
              <a:t> is needed to prevent encroachment of the prosthesis on the biologic width.</a:t>
            </a:r>
          </a:p>
          <a:p>
            <a:pPr>
              <a:lnSpc>
                <a:spcPct val="150000"/>
              </a:lnSpc>
              <a:buFont typeface="Arial" pitchFamily="34" charset="0"/>
              <a:buChar char="•"/>
            </a:pPr>
            <a:r>
              <a:rPr lang="en-IN" sz="2400" dirty="0" smtClean="0">
                <a:solidFill>
                  <a:schemeClr val="tx1"/>
                </a:solidFill>
              </a:rPr>
              <a:t>the following factors should be considered:</a:t>
            </a:r>
          </a:p>
          <a:p>
            <a:pPr marL="514350" indent="-514350">
              <a:lnSpc>
                <a:spcPct val="150000"/>
              </a:lnSpc>
              <a:buFont typeface="Wingdings" pitchFamily="2" charset="2"/>
              <a:buChar char="v"/>
            </a:pPr>
            <a:r>
              <a:rPr lang="en-IN" sz="2400" u="sng" dirty="0" smtClean="0">
                <a:solidFill>
                  <a:schemeClr val="tx1"/>
                </a:solidFill>
              </a:rPr>
              <a:t>Esthetics</a:t>
            </a:r>
            <a:r>
              <a:rPr lang="en-IN" sz="2400" dirty="0" smtClean="0">
                <a:solidFill>
                  <a:schemeClr val="tx1"/>
                </a:solidFill>
              </a:rPr>
              <a:t>: the osseous reduction should be on the lingual or palatal side, where there is usually no esthetic problem, with blending on the labial or buccal side only as necessary. </a:t>
            </a:r>
            <a:endParaRPr lang="en-IN" sz="2400" dirty="0">
              <a:solidFill>
                <a:schemeClr val="tx1"/>
              </a:solidFill>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314" y="2357430"/>
            <a:ext cx="8715404" cy="4214842"/>
          </a:xfrm>
        </p:spPr>
        <p:txBody>
          <a:bodyPr>
            <a:noAutofit/>
          </a:bodyPr>
          <a:lstStyle/>
          <a:p>
            <a:pPr>
              <a:lnSpc>
                <a:spcPct val="150000"/>
              </a:lnSpc>
              <a:buFont typeface="Wingdings" pitchFamily="2" charset="2"/>
              <a:buChar char="v"/>
            </a:pPr>
            <a:r>
              <a:rPr lang="en-IN" sz="2400" u="sng" dirty="0" smtClean="0">
                <a:solidFill>
                  <a:schemeClr val="tx1"/>
                </a:solidFill>
              </a:rPr>
              <a:t>Root length within bone</a:t>
            </a:r>
            <a:r>
              <a:rPr lang="en-IN" sz="2400" dirty="0" smtClean="0">
                <a:solidFill>
                  <a:schemeClr val="tx1"/>
                </a:solidFill>
              </a:rPr>
              <a:t>: If there is limited osseous support, it may be better to remove the tooth and replace it with a prosthesis.</a:t>
            </a:r>
          </a:p>
          <a:p>
            <a:pPr>
              <a:lnSpc>
                <a:spcPct val="150000"/>
              </a:lnSpc>
              <a:buFont typeface="Wingdings" pitchFamily="2" charset="2"/>
              <a:buChar char="v"/>
            </a:pPr>
            <a:r>
              <a:rPr lang="en-IN" sz="2400" u="sng" dirty="0" smtClean="0">
                <a:solidFill>
                  <a:schemeClr val="tx1"/>
                </a:solidFill>
              </a:rPr>
              <a:t>Effect on adjacent teeth:</a:t>
            </a:r>
            <a:r>
              <a:rPr lang="en-IN" sz="2400" dirty="0" smtClean="0">
                <a:solidFill>
                  <a:schemeClr val="tx1"/>
                </a:solidFill>
              </a:rPr>
              <a:t> Often a fracture or defect will be deep, in these instances removal or orthodontic extrusion may be preferable.</a:t>
            </a:r>
          </a:p>
          <a:p>
            <a:pPr>
              <a:lnSpc>
                <a:spcPct val="150000"/>
              </a:lnSpc>
              <a:buFont typeface="Wingdings" pitchFamily="2" charset="2"/>
              <a:buChar char="v"/>
            </a:pPr>
            <a:r>
              <a:rPr lang="en-IN" sz="2400" u="sng" dirty="0" smtClean="0">
                <a:solidFill>
                  <a:schemeClr val="tx1"/>
                </a:solidFill>
              </a:rPr>
              <a:t>Root furcation exposure in a posterior tooth: </a:t>
            </a:r>
            <a:r>
              <a:rPr lang="en-IN" sz="2400" dirty="0" smtClean="0">
                <a:solidFill>
                  <a:schemeClr val="tx1"/>
                </a:solidFill>
              </a:rPr>
              <a:t>the tooth may require removal.</a:t>
            </a:r>
            <a:endParaRPr lang="en-IN" sz="2400" u="sng" dirty="0">
              <a:solidFill>
                <a:schemeClr val="tx1"/>
              </a:solidFill>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0" y="2071678"/>
            <a:ext cx="9144000" cy="4786322"/>
          </a:xfrm>
        </p:spPr>
        <p:txBody>
          <a:bodyPr>
            <a:normAutofit/>
          </a:bodyPr>
          <a:lstStyle/>
          <a:p>
            <a:pPr>
              <a:lnSpc>
                <a:spcPct val="150000"/>
              </a:lnSpc>
            </a:pPr>
            <a:r>
              <a:rPr lang="en-IN" sz="2400" u="sng" dirty="0" smtClean="0">
                <a:solidFill>
                  <a:schemeClr val="tx1"/>
                </a:solidFill>
              </a:rPr>
              <a:t>Mobility</a:t>
            </a:r>
            <a:r>
              <a:rPr lang="en-IN" sz="2400" dirty="0" smtClean="0">
                <a:solidFill>
                  <a:schemeClr val="tx1"/>
                </a:solidFill>
              </a:rPr>
              <a:t>: mobility of a tooth with small or conical roots may require removal.</a:t>
            </a:r>
          </a:p>
          <a:p>
            <a:pPr>
              <a:lnSpc>
                <a:spcPct val="150000"/>
              </a:lnSpc>
            </a:pPr>
            <a:r>
              <a:rPr lang="en-IN" sz="2400" u="sng" dirty="0" smtClean="0">
                <a:solidFill>
                  <a:schemeClr val="tx1"/>
                </a:solidFill>
              </a:rPr>
              <a:t>Extent of the defect: </a:t>
            </a:r>
            <a:r>
              <a:rPr lang="en-IN" sz="2400" dirty="0" smtClean="0">
                <a:solidFill>
                  <a:schemeClr val="tx1"/>
                </a:solidFill>
              </a:rPr>
              <a:t>The severity and complications of any fracture, root caries, or cervical wear must be carefully evaluated during the treatment planning phase.</a:t>
            </a:r>
          </a:p>
          <a:p>
            <a:pPr>
              <a:lnSpc>
                <a:spcPct val="150000"/>
              </a:lnSpc>
            </a:pPr>
            <a:r>
              <a:rPr lang="en-IN" sz="2400" u="sng" dirty="0" smtClean="0">
                <a:solidFill>
                  <a:schemeClr val="tx1"/>
                </a:solidFill>
              </a:rPr>
              <a:t>Root perforation: </a:t>
            </a:r>
            <a:r>
              <a:rPr lang="en-IN" sz="2400" dirty="0" smtClean="0">
                <a:solidFill>
                  <a:schemeClr val="tx1"/>
                </a:solidFill>
              </a:rPr>
              <a:t>(uncommon) but if it occurs during endodontic therapy, its location will determine whether to remove, </a:t>
            </a:r>
            <a:r>
              <a:rPr lang="en-IN" sz="2400" dirty="0" err="1" smtClean="0">
                <a:solidFill>
                  <a:schemeClr val="tx1"/>
                </a:solidFill>
              </a:rPr>
              <a:t>orthodontically</a:t>
            </a:r>
            <a:r>
              <a:rPr lang="en-IN" sz="2400" dirty="0" smtClean="0">
                <a:solidFill>
                  <a:schemeClr val="tx1"/>
                </a:solidFill>
              </a:rPr>
              <a:t> extrude, or lengthen the tooth surgically</a:t>
            </a:r>
            <a:endParaRPr lang="en-IN" sz="2400" dirty="0">
              <a:solidFill>
                <a:schemeClr val="tx1"/>
              </a:solidFill>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smtClean="0"/>
              <a:t>Maintenance and reconstruction of the </a:t>
            </a:r>
            <a:r>
              <a:rPr lang="en-IN" dirty="0" err="1" smtClean="0"/>
              <a:t>interdental</a:t>
            </a:r>
            <a:r>
              <a:rPr lang="en-IN" dirty="0" smtClean="0"/>
              <a:t> papilla </a:t>
            </a:r>
            <a:endParaRPr lang="en-IN" dirty="0"/>
          </a:p>
        </p:txBody>
      </p:sp>
      <p:pic>
        <p:nvPicPr>
          <p:cNvPr id="9218" name="Picture 2"/>
          <p:cNvPicPr>
            <a:picLocks noChangeAspect="1" noChangeArrowheads="1"/>
          </p:cNvPicPr>
          <p:nvPr/>
        </p:nvPicPr>
        <p:blipFill>
          <a:blip r:embed="rId2"/>
          <a:srcRect l="18072" t="18909" r="18110" b="7291"/>
          <a:stretch>
            <a:fillRect/>
          </a:stretch>
        </p:blipFill>
        <p:spPr bwMode="auto">
          <a:xfrm>
            <a:off x="1142976" y="2325820"/>
            <a:ext cx="7000924" cy="438932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71406" y="2357430"/>
            <a:ext cx="8929718" cy="4357718"/>
          </a:xfrm>
        </p:spPr>
        <p:txBody>
          <a:bodyPr>
            <a:normAutofit/>
          </a:bodyPr>
          <a:lstStyle/>
          <a:p>
            <a:pPr>
              <a:lnSpc>
                <a:spcPct val="150000"/>
              </a:lnSpc>
            </a:pPr>
            <a:r>
              <a:rPr lang="en-IN" sz="2400" dirty="0" smtClean="0">
                <a:solidFill>
                  <a:schemeClr val="tx1"/>
                </a:solidFill>
              </a:rPr>
              <a:t>The reconstruction or preservation of the papilla is dependent on multiple factors :</a:t>
            </a:r>
          </a:p>
          <a:p>
            <a:pPr>
              <a:lnSpc>
                <a:spcPct val="150000"/>
              </a:lnSpc>
              <a:buFont typeface="Arial" pitchFamily="34" charset="0"/>
              <a:buChar char="•"/>
            </a:pPr>
            <a:r>
              <a:rPr lang="en-IN" sz="2400" dirty="0" smtClean="0">
                <a:solidFill>
                  <a:schemeClr val="tx1"/>
                </a:solidFill>
              </a:rPr>
              <a:t>The amount of attachment lost in the area, </a:t>
            </a:r>
          </a:p>
          <a:p>
            <a:pPr>
              <a:lnSpc>
                <a:spcPct val="150000"/>
              </a:lnSpc>
              <a:buFont typeface="Arial" pitchFamily="34" charset="0"/>
              <a:buChar char="•"/>
            </a:pPr>
            <a:r>
              <a:rPr lang="en-IN" sz="2400" dirty="0" smtClean="0">
                <a:solidFill>
                  <a:schemeClr val="tx1"/>
                </a:solidFill>
              </a:rPr>
              <a:t>The blood supply available for the newly created papilla, and </a:t>
            </a:r>
          </a:p>
          <a:p>
            <a:pPr>
              <a:lnSpc>
                <a:spcPct val="150000"/>
              </a:lnSpc>
              <a:buFont typeface="Arial" pitchFamily="34" charset="0"/>
              <a:buChar char="•"/>
            </a:pPr>
            <a:r>
              <a:rPr lang="en-IN" sz="2400" dirty="0" smtClean="0">
                <a:solidFill>
                  <a:schemeClr val="tx1"/>
                </a:solidFill>
              </a:rPr>
              <a:t>The distance from the contact area to the crest of the interproximal bone</a:t>
            </a:r>
            <a:endParaRPr lang="en-IN" sz="2400" dirty="0">
              <a:solidFill>
                <a:schemeClr val="tx1"/>
              </a:solidFill>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ORTHODONTIC TREATMENT</a:t>
            </a:r>
            <a:endParaRPr lang="en-IN" dirty="0"/>
          </a:p>
        </p:txBody>
      </p:sp>
      <p:sp>
        <p:nvSpPr>
          <p:cNvPr id="3" name="Content Placeholder 2"/>
          <p:cNvSpPr>
            <a:spLocks noGrp="1"/>
          </p:cNvSpPr>
          <p:nvPr>
            <p:ph idx="1"/>
          </p:nvPr>
        </p:nvSpPr>
        <p:spPr>
          <a:xfrm>
            <a:off x="214282" y="2285992"/>
            <a:ext cx="8929718" cy="4357718"/>
          </a:xfrm>
        </p:spPr>
        <p:txBody>
          <a:bodyPr>
            <a:normAutofit/>
          </a:bodyPr>
          <a:lstStyle/>
          <a:p>
            <a:pPr>
              <a:lnSpc>
                <a:spcPct val="150000"/>
              </a:lnSpc>
            </a:pPr>
            <a:r>
              <a:rPr lang="en-IN" sz="2400" dirty="0" smtClean="0">
                <a:solidFill>
                  <a:schemeClr val="tx1"/>
                </a:solidFill>
              </a:rPr>
              <a:t>Minor orthodontic tooth movement can significantly enhance the prognosis of subsequent restorative treatment. </a:t>
            </a:r>
          </a:p>
          <a:p>
            <a:pPr>
              <a:lnSpc>
                <a:spcPct val="150000"/>
              </a:lnSpc>
            </a:pPr>
            <a:r>
              <a:rPr lang="en-IN" sz="2400" dirty="0" smtClean="0">
                <a:solidFill>
                  <a:schemeClr val="tx1"/>
                </a:solidFill>
              </a:rPr>
              <a:t>Uprighting malpositioned abutment teeth can improve axial alignment, create more </a:t>
            </a:r>
            <a:r>
              <a:rPr lang="en-IN" sz="2400" dirty="0" err="1" smtClean="0">
                <a:solidFill>
                  <a:schemeClr val="tx1"/>
                </a:solidFill>
              </a:rPr>
              <a:t>favorable</a:t>
            </a:r>
            <a:r>
              <a:rPr lang="en-IN" sz="2400" dirty="0" smtClean="0">
                <a:solidFill>
                  <a:schemeClr val="tx1"/>
                </a:solidFill>
              </a:rPr>
              <a:t> pontic spaces, and improve embrasure form in the fixed prosthesis and can also direct occlusal forces along the long axes of the teeth</a:t>
            </a:r>
            <a:endParaRPr lang="en-IN" sz="2400" dirty="0">
              <a:solidFill>
                <a:schemeClr val="tx1"/>
              </a:solidFill>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214282" y="2285992"/>
            <a:ext cx="8929718" cy="4572008"/>
          </a:xfrm>
        </p:spPr>
        <p:txBody>
          <a:bodyPr>
            <a:normAutofit/>
          </a:bodyPr>
          <a:lstStyle/>
          <a:p>
            <a:pPr>
              <a:lnSpc>
                <a:spcPct val="150000"/>
              </a:lnSpc>
            </a:pPr>
            <a:r>
              <a:rPr lang="en-IN" sz="2400" dirty="0" smtClean="0">
                <a:solidFill>
                  <a:schemeClr val="tx1"/>
                </a:solidFill>
              </a:rPr>
              <a:t>The need for orthodontic treatment is determined through a careful analysis of articulated diagnostic casts, whose usefulness can be enhanced with a dental surveyor </a:t>
            </a:r>
            <a:endParaRPr lang="en-IN" sz="2400" dirty="0">
              <a:solidFill>
                <a:schemeClr val="tx1"/>
              </a:solidFill>
            </a:endParaRPr>
          </a:p>
        </p:txBody>
      </p:sp>
      <p:pic>
        <p:nvPicPr>
          <p:cNvPr id="10242" name="Picture 2"/>
          <p:cNvPicPr>
            <a:picLocks noChangeAspect="1" noChangeArrowheads="1"/>
          </p:cNvPicPr>
          <p:nvPr/>
        </p:nvPicPr>
        <p:blipFill>
          <a:blip r:embed="rId2"/>
          <a:srcRect l="28238" t="44792" r="32229" b="22916"/>
          <a:stretch>
            <a:fillRect/>
          </a:stretch>
        </p:blipFill>
        <p:spPr bwMode="auto">
          <a:xfrm>
            <a:off x="2143108" y="4357694"/>
            <a:ext cx="5000660" cy="221457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smtClean="0"/>
              <a:t>DEFINITIVE OCCLUSAL TREATMENT</a:t>
            </a:r>
            <a:endParaRPr lang="en-IN" dirty="0"/>
          </a:p>
        </p:txBody>
      </p:sp>
      <p:sp>
        <p:nvSpPr>
          <p:cNvPr id="3" name="Content Placeholder 2"/>
          <p:cNvSpPr>
            <a:spLocks noGrp="1"/>
          </p:cNvSpPr>
          <p:nvPr>
            <p:ph idx="1"/>
          </p:nvPr>
        </p:nvSpPr>
        <p:spPr>
          <a:xfrm>
            <a:off x="0" y="2285992"/>
            <a:ext cx="9144000" cy="4572008"/>
          </a:xfrm>
        </p:spPr>
        <p:txBody>
          <a:bodyPr>
            <a:normAutofit lnSpcReduction="10000"/>
          </a:bodyPr>
          <a:lstStyle/>
          <a:p>
            <a:pPr>
              <a:lnSpc>
                <a:spcPct val="150000"/>
              </a:lnSpc>
            </a:pPr>
            <a:r>
              <a:rPr lang="en-IN" sz="2400" dirty="0" smtClean="0">
                <a:solidFill>
                  <a:schemeClr val="tx1"/>
                </a:solidFill>
              </a:rPr>
              <a:t>Mouth preparation often involves reorganization of the patient's occlusion, typically to make </a:t>
            </a:r>
            <a:r>
              <a:rPr lang="en-IN" sz="2400" dirty="0" err="1" smtClean="0">
                <a:solidFill>
                  <a:schemeClr val="tx1"/>
                </a:solidFill>
              </a:rPr>
              <a:t>intercuspal</a:t>
            </a:r>
            <a:r>
              <a:rPr lang="en-IN" sz="2400" dirty="0" smtClean="0">
                <a:solidFill>
                  <a:schemeClr val="tx1"/>
                </a:solidFill>
              </a:rPr>
              <a:t> position coincident with centric relation and remove eccentric interferences.</a:t>
            </a:r>
          </a:p>
          <a:p>
            <a:pPr>
              <a:lnSpc>
                <a:spcPct val="150000"/>
              </a:lnSpc>
            </a:pPr>
            <a:r>
              <a:rPr lang="en-IN" sz="2400" dirty="0" smtClean="0">
                <a:solidFill>
                  <a:schemeClr val="tx1"/>
                </a:solidFill>
              </a:rPr>
              <a:t>The coincidence of CR and MI greatly facilitates accurately transferring the patient's casts to an articulator.</a:t>
            </a:r>
          </a:p>
          <a:p>
            <a:pPr>
              <a:lnSpc>
                <a:spcPct val="150000"/>
              </a:lnSpc>
            </a:pPr>
            <a:r>
              <a:rPr lang="en-IN" sz="2400" dirty="0" smtClean="0">
                <a:solidFill>
                  <a:schemeClr val="tx1"/>
                </a:solidFill>
              </a:rPr>
              <a:t>When selective reshaping of the natural dentition is being considered, it is important to remember that this is a purely subtractive procedure, and it is limited by the thickness of the enamel </a:t>
            </a:r>
            <a:endParaRPr lang="en-IN" sz="2400" dirty="0">
              <a:solidFill>
                <a:schemeClr val="tx1"/>
              </a:solidFill>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DIAGNOSTIC RESHAPING</a:t>
            </a:r>
            <a:endParaRPr lang="en-IN" dirty="0"/>
          </a:p>
        </p:txBody>
      </p:sp>
      <p:sp>
        <p:nvSpPr>
          <p:cNvPr id="3" name="Content Placeholder 2"/>
          <p:cNvSpPr>
            <a:spLocks noGrp="1"/>
          </p:cNvSpPr>
          <p:nvPr>
            <p:ph idx="1"/>
          </p:nvPr>
        </p:nvSpPr>
        <p:spPr>
          <a:xfrm>
            <a:off x="0" y="2071678"/>
            <a:ext cx="9144000" cy="4786322"/>
          </a:xfrm>
        </p:spPr>
        <p:txBody>
          <a:bodyPr>
            <a:normAutofit lnSpcReduction="10000"/>
          </a:bodyPr>
          <a:lstStyle/>
          <a:p>
            <a:pPr>
              <a:lnSpc>
                <a:spcPct val="150000"/>
              </a:lnSpc>
            </a:pPr>
            <a:r>
              <a:rPr lang="en-IN" sz="2400" dirty="0" smtClean="0">
                <a:solidFill>
                  <a:schemeClr val="tx1"/>
                </a:solidFill>
              </a:rPr>
              <a:t>Two sets of articulated diagnostic casts are required for diagnostic occlusal adjustment.</a:t>
            </a:r>
          </a:p>
          <a:p>
            <a:pPr>
              <a:lnSpc>
                <a:spcPct val="150000"/>
              </a:lnSpc>
            </a:pPr>
            <a:r>
              <a:rPr lang="en-IN" sz="2400" dirty="0" smtClean="0">
                <a:solidFill>
                  <a:schemeClr val="tx1"/>
                </a:solidFill>
              </a:rPr>
              <a:t>The primary objectives of selective occlusal reshaping are: </a:t>
            </a:r>
          </a:p>
          <a:p>
            <a:pPr>
              <a:lnSpc>
                <a:spcPct val="150000"/>
              </a:lnSpc>
              <a:buFont typeface="Arial" pitchFamily="34" charset="0"/>
              <a:buChar char="•"/>
            </a:pPr>
            <a:r>
              <a:rPr lang="en-IN" sz="2400" dirty="0" smtClean="0">
                <a:solidFill>
                  <a:schemeClr val="tx1"/>
                </a:solidFill>
              </a:rPr>
              <a:t>To redistribute forces parallel to the long axes of the teeth by eliminating contacts on inclined planes and creating cusp-fossa occlusion </a:t>
            </a:r>
          </a:p>
          <a:p>
            <a:pPr>
              <a:lnSpc>
                <a:spcPct val="150000"/>
              </a:lnSpc>
              <a:buFont typeface="Arial" pitchFamily="34" charset="0"/>
              <a:buChar char="•"/>
            </a:pPr>
            <a:r>
              <a:rPr lang="en-IN" sz="2400" dirty="0" smtClean="0">
                <a:solidFill>
                  <a:schemeClr val="tx1"/>
                </a:solidFill>
              </a:rPr>
              <a:t>To eliminate deflective occlusal contacts: centric relation coincides with the maximum intercuspation.</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285720" y="2357430"/>
            <a:ext cx="8572560" cy="4214842"/>
          </a:xfrm>
        </p:spPr>
        <p:txBody>
          <a:bodyPr>
            <a:normAutofit/>
          </a:bodyPr>
          <a:lstStyle/>
          <a:p>
            <a:pPr>
              <a:lnSpc>
                <a:spcPct val="150000"/>
              </a:lnSpc>
              <a:buFont typeface="Arial" pitchFamily="34" charset="0"/>
              <a:buChar char="•"/>
            </a:pPr>
            <a:r>
              <a:rPr lang="en-IN" sz="2400" dirty="0" smtClean="0">
                <a:solidFill>
                  <a:schemeClr val="tx1"/>
                </a:solidFill>
              </a:rPr>
              <a:t>To improve worn occlusal anatomy, enhance </a:t>
            </a:r>
            <a:r>
              <a:rPr lang="en-IN" sz="2400" dirty="0" err="1" smtClean="0">
                <a:solidFill>
                  <a:schemeClr val="tx1"/>
                </a:solidFill>
              </a:rPr>
              <a:t>cuspal</a:t>
            </a:r>
            <a:r>
              <a:rPr lang="en-IN" sz="2400" dirty="0" smtClean="0">
                <a:solidFill>
                  <a:schemeClr val="tx1"/>
                </a:solidFill>
              </a:rPr>
              <a:t> shape, narrow occlusal tables, and reemphasize proper developmental and supplemental grooves in otherwise flat surfaces </a:t>
            </a:r>
          </a:p>
          <a:p>
            <a:pPr>
              <a:lnSpc>
                <a:spcPct val="150000"/>
              </a:lnSpc>
              <a:buFont typeface="Arial" pitchFamily="34" charset="0"/>
              <a:buChar char="•"/>
            </a:pPr>
            <a:r>
              <a:rPr lang="en-IN" sz="2400" dirty="0" smtClean="0">
                <a:solidFill>
                  <a:schemeClr val="tx1"/>
                </a:solidFill>
              </a:rPr>
              <a:t>To correct marginal ridge discrepancies and extrusions so oral hygiene will be easier </a:t>
            </a:r>
          </a:p>
          <a:p>
            <a:pPr>
              <a:lnSpc>
                <a:spcPct val="150000"/>
              </a:lnSpc>
              <a:buFont typeface="Arial" pitchFamily="34" charset="0"/>
              <a:buChar char="•"/>
            </a:pPr>
            <a:r>
              <a:rPr lang="en-IN" sz="2400" dirty="0" smtClean="0">
                <a:solidFill>
                  <a:schemeClr val="tx1"/>
                </a:solidFill>
              </a:rPr>
              <a:t>To correct tooth malalignment through selective reshaping</a:t>
            </a:r>
          </a:p>
          <a:p>
            <a:pPr>
              <a:lnSpc>
                <a:spcPct val="150000"/>
              </a:lnSpc>
            </a:pPr>
            <a:endParaRPr lang="en-IN" sz="2400" dirty="0">
              <a:solidFill>
                <a:schemeClr val="tx1"/>
              </a:solidFill>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Custom 1">
      <a:majorFont>
        <a:latin typeface="Times New Roman"/>
        <a:ea typeface=""/>
        <a:cs typeface=""/>
      </a:majorFont>
      <a:minorFont>
        <a:latin typeface="Times New Roman"/>
        <a:ea typeface=""/>
        <a:cs typeface=""/>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xmlns=""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tf00001237</Template>
  <TotalTime>5</TotalTime>
  <Words>4141</Words>
  <Application>Microsoft Office PowerPoint</Application>
  <PresentationFormat>On-screen Show (4:3)</PresentationFormat>
  <Paragraphs>281</Paragraphs>
  <Slides>110</Slides>
  <Notes>0</Notes>
  <HiddenSlides>0</HiddenSlides>
  <MMClips>0</MMClips>
  <ScaleCrop>false</ScaleCrop>
  <HeadingPairs>
    <vt:vector size="4" baseType="variant">
      <vt:variant>
        <vt:lpstr>Theme</vt:lpstr>
      </vt:variant>
      <vt:variant>
        <vt:i4>1</vt:i4>
      </vt:variant>
      <vt:variant>
        <vt:lpstr>Slide Titles</vt:lpstr>
      </vt:variant>
      <vt:variant>
        <vt:i4>110</vt:i4>
      </vt:variant>
    </vt:vector>
  </HeadingPairs>
  <TitlesOfParts>
    <vt:vector size="111" baseType="lpstr">
      <vt:lpstr>Ion Boardroom</vt:lpstr>
      <vt:lpstr>CONSIDERATION OF OCCLUSION</vt:lpstr>
      <vt:lpstr>Slide 2</vt:lpstr>
      <vt:lpstr>Bilaterally balanced articulation</vt:lpstr>
      <vt:lpstr>Slide 4</vt:lpstr>
      <vt:lpstr>Unilaterally balanced articulation (group function)</vt:lpstr>
      <vt:lpstr>Slide 6</vt:lpstr>
      <vt:lpstr>Long Centric:</vt:lpstr>
      <vt:lpstr>Slide 8</vt:lpstr>
      <vt:lpstr>Slide 9</vt:lpstr>
      <vt:lpstr>Mutually protected occlusion</vt:lpstr>
      <vt:lpstr>Slide 11</vt:lpstr>
      <vt:lpstr>Slide 12</vt:lpstr>
      <vt:lpstr>Slide 13</vt:lpstr>
      <vt:lpstr>Slide 14</vt:lpstr>
      <vt:lpstr>Optimum Occlusion</vt:lpstr>
      <vt:lpstr>Slide 16</vt:lpstr>
      <vt:lpstr>Slide 17</vt:lpstr>
      <vt:lpstr>Slide 18</vt:lpstr>
      <vt:lpstr>PATHOGENIC OCCLUSION</vt:lpstr>
      <vt:lpstr>Slide 20</vt:lpstr>
      <vt:lpstr>Slide 21</vt:lpstr>
      <vt:lpstr>Slide 22</vt:lpstr>
      <vt:lpstr>Summary of occlusion</vt:lpstr>
      <vt:lpstr>Slide 24</vt:lpstr>
      <vt:lpstr>Slide 25</vt:lpstr>
      <vt:lpstr>TREATMENT PLANNING</vt:lpstr>
      <vt:lpstr>IDENTIFICATION OF PATIENT NEEDS:</vt:lpstr>
      <vt:lpstr>Correcting an existing disease:</vt:lpstr>
      <vt:lpstr>Prevention of future disease:</vt:lpstr>
      <vt:lpstr>Restoring function:  </vt:lpstr>
      <vt:lpstr>Improvement of appearance:</vt:lpstr>
      <vt:lpstr>AVAILABLE MATERIALS AND TECHNIQUES AFFECTING THE DESIGN OF FPD </vt:lpstr>
      <vt:lpstr>Slide 33</vt:lpstr>
      <vt:lpstr>Intracoronal restorations</vt:lpstr>
      <vt:lpstr>Extracoronal Restorations</vt:lpstr>
      <vt:lpstr>Slide 36</vt:lpstr>
      <vt:lpstr>Selection of abutment teeth</vt:lpstr>
      <vt:lpstr>REPLACEMENT OF A SINGLE MISSING TOOTH:</vt:lpstr>
      <vt:lpstr>Cantilever Fixed Partial Dentures</vt:lpstr>
      <vt:lpstr>Slide 40</vt:lpstr>
      <vt:lpstr>Evaluation of abutment teeth </vt:lpstr>
      <vt:lpstr>Endodontically Treated Abutments: </vt:lpstr>
      <vt:lpstr>Unrestored abutments: </vt:lpstr>
      <vt:lpstr>Mesially tilted second molar:</vt:lpstr>
      <vt:lpstr>Slide 45</vt:lpstr>
      <vt:lpstr>Slide 46</vt:lpstr>
      <vt:lpstr>REPLACEMENT OF SEVERAL MISSING TEETH</vt:lpstr>
      <vt:lpstr>Overloading of Abutment Teeth:</vt:lpstr>
      <vt:lpstr>Direction of Forces:</vt:lpstr>
      <vt:lpstr>Root Surface Area:</vt:lpstr>
      <vt:lpstr>Root shape and angulation:</vt:lpstr>
      <vt:lpstr>Periodontal disease:</vt:lpstr>
      <vt:lpstr>Slide 53</vt:lpstr>
      <vt:lpstr>Span length:</vt:lpstr>
      <vt:lpstr>Slide 55</vt:lpstr>
      <vt:lpstr>Slide 56</vt:lpstr>
      <vt:lpstr>REPLACING MULTIPLE ANTERIOR TEETH</vt:lpstr>
      <vt:lpstr>Slide 58</vt:lpstr>
      <vt:lpstr>Slide 59</vt:lpstr>
      <vt:lpstr>TREATMENT SEQUENCE</vt:lpstr>
      <vt:lpstr>Slide 61</vt:lpstr>
      <vt:lpstr>Slide 62</vt:lpstr>
      <vt:lpstr>Slide 63</vt:lpstr>
      <vt:lpstr>Slide 64</vt:lpstr>
      <vt:lpstr>Slide 65</vt:lpstr>
      <vt:lpstr>FOLLOW UP </vt:lpstr>
      <vt:lpstr>Slide 67</vt:lpstr>
      <vt:lpstr>Slide 68</vt:lpstr>
      <vt:lpstr>CONCLUSION</vt:lpstr>
      <vt:lpstr>MOUTH PREPARATION</vt:lpstr>
      <vt:lpstr>Slide 71</vt:lpstr>
      <vt:lpstr>Slide 72</vt:lpstr>
      <vt:lpstr>Slide 73</vt:lpstr>
      <vt:lpstr>Slide 74</vt:lpstr>
      <vt:lpstr>Slide 75</vt:lpstr>
      <vt:lpstr>Slide 76</vt:lpstr>
      <vt:lpstr>Slide 77</vt:lpstr>
      <vt:lpstr>ORAL SURGERY</vt:lpstr>
      <vt:lpstr>Slide 79</vt:lpstr>
      <vt:lpstr>Slide 80</vt:lpstr>
      <vt:lpstr>CARIES AND EXISTING RESTORATIONS</vt:lpstr>
      <vt:lpstr>Foundation restorations</vt:lpstr>
      <vt:lpstr>Slide 83</vt:lpstr>
      <vt:lpstr>ENDODONTICS</vt:lpstr>
      <vt:lpstr>DEFINITIVE PERIODONTAL TREATMENT</vt:lpstr>
      <vt:lpstr>Mucosal reparative therapy</vt:lpstr>
      <vt:lpstr>Slide 87</vt:lpstr>
      <vt:lpstr>Crown- lengthening procedures</vt:lpstr>
      <vt:lpstr>Slide 89</vt:lpstr>
      <vt:lpstr>Surgical crown lengthening </vt:lpstr>
      <vt:lpstr>Slide 91</vt:lpstr>
      <vt:lpstr>Slide 92</vt:lpstr>
      <vt:lpstr>Maintenance and reconstruction of the interdental papilla </vt:lpstr>
      <vt:lpstr>Slide 94</vt:lpstr>
      <vt:lpstr>ORTHODONTIC TREATMENT</vt:lpstr>
      <vt:lpstr>Slide 96</vt:lpstr>
      <vt:lpstr>DEFINITIVE OCCLUSAL TREATMENT</vt:lpstr>
      <vt:lpstr>DIAGNOSTIC RESHAPING</vt:lpstr>
      <vt:lpstr>Slide 99</vt:lpstr>
      <vt:lpstr>Slide 100</vt:lpstr>
      <vt:lpstr>Slide 101</vt:lpstr>
      <vt:lpstr>CLINICAL OCCLUSAL RESHAPING </vt:lpstr>
      <vt:lpstr>Slide 103</vt:lpstr>
      <vt:lpstr>Elimination of Centric Relation interferences</vt:lpstr>
      <vt:lpstr>Slide 105</vt:lpstr>
      <vt:lpstr>Slide 106</vt:lpstr>
      <vt:lpstr>Slide 107</vt:lpstr>
      <vt:lpstr>CONCLUSION</vt:lpstr>
      <vt:lpstr>REFERENCES</vt:lpstr>
      <vt:lpstr>Slide 110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TREATMENT PLANNING</dc:title>
  <dc:creator>Windows User</dc:creator>
  <cp:lastModifiedBy>Windows User</cp:lastModifiedBy>
  <cp:revision>3</cp:revision>
  <dcterms:created xsi:type="dcterms:W3CDTF">2020-05-08T13:28:48Z</dcterms:created>
  <dcterms:modified xsi:type="dcterms:W3CDTF">2020-05-08T13:41:40Z</dcterms:modified>
</cp:coreProperties>
</file>