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9" r:id="rId5"/>
    <p:sldId id="260" r:id="rId6"/>
    <p:sldId id="278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3" r:id="rId17"/>
    <p:sldId id="274" r:id="rId18"/>
    <p:sldId id="279" r:id="rId19"/>
    <p:sldId id="281" r:id="rId20"/>
    <p:sldId id="291" r:id="rId21"/>
    <p:sldId id="292" r:id="rId22"/>
    <p:sldId id="293" r:id="rId23"/>
    <p:sldId id="282" r:id="rId24"/>
    <p:sldId id="285" r:id="rId25"/>
    <p:sldId id="286" r:id="rId26"/>
    <p:sldId id="287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 smtClean="0"/>
              <a:t>VITAMINS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MANOHAR .Y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299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r>
              <a:rPr lang="en-IN" b="1" dirty="0"/>
              <a:t>Functions of Vitamin </a:t>
            </a:r>
            <a:r>
              <a:rPr lang="en-IN" b="1" dirty="0" smtClean="0"/>
              <a:t>D: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Immune system, which helps you to fight infection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Muscle function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Cardiovascular function, for a healthy heart and circulation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Respiratory system –for healthy lungs and airways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Brain development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/>
              <a:t>Anti-cancer effects</a:t>
            </a:r>
          </a:p>
        </p:txBody>
      </p:sp>
    </p:spTree>
    <p:extLst>
      <p:ext uri="{BB962C8B-B14F-4D97-AF65-F5344CB8AC3E}">
        <p14:creationId xmlns:p14="http://schemas.microsoft.com/office/powerpoint/2010/main" val="1162312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5532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IN" b="1" dirty="0"/>
              <a:t>VITAMIN </a:t>
            </a:r>
            <a:r>
              <a:rPr lang="en-IN" b="1" dirty="0" smtClean="0"/>
              <a:t> E </a:t>
            </a:r>
          </a:p>
          <a:p>
            <a:pPr marL="109728" indent="0">
              <a:buNone/>
            </a:pPr>
            <a:r>
              <a:rPr lang="en-IN" dirty="0" err="1"/>
              <a:t>T</a:t>
            </a:r>
            <a:r>
              <a:rPr lang="en-IN" dirty="0" err="1" smtClean="0"/>
              <a:t>ocopherols</a:t>
            </a:r>
            <a:r>
              <a:rPr lang="en-IN" dirty="0" smtClean="0"/>
              <a:t> </a:t>
            </a:r>
            <a:r>
              <a:rPr lang="en-IN" dirty="0"/>
              <a:t>and </a:t>
            </a:r>
            <a:r>
              <a:rPr lang="en-IN" dirty="0" err="1"/>
              <a:t>tocotrienols</a:t>
            </a:r>
            <a:r>
              <a:rPr lang="en-IN" dirty="0"/>
              <a:t>. </a:t>
            </a:r>
            <a:endParaRPr lang="en-IN" dirty="0" smtClean="0"/>
          </a:p>
          <a:p>
            <a:pPr marL="109728" indent="0">
              <a:buNone/>
            </a:pPr>
            <a:r>
              <a:rPr lang="en-IN" b="1" dirty="0" smtClean="0"/>
              <a:t>Sources </a:t>
            </a:r>
            <a:r>
              <a:rPr lang="en-IN" b="1" dirty="0"/>
              <a:t>of vitamin E :</a:t>
            </a:r>
            <a:r>
              <a:rPr lang="en-IN" dirty="0"/>
              <a:t>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Vegetable </a:t>
            </a:r>
            <a:r>
              <a:rPr lang="en-IN" dirty="0"/>
              <a:t>oils: corn, soybean, safflower, and cottonseed, and </a:t>
            </a:r>
            <a:r>
              <a:rPr lang="en-IN" dirty="0" smtClean="0"/>
              <a:t>nuts</a:t>
            </a:r>
            <a:r>
              <a:rPr lang="en-IN" dirty="0"/>
              <a:t>, and green leafy </a:t>
            </a:r>
            <a:r>
              <a:rPr lang="en-IN" dirty="0" smtClean="0"/>
              <a:t>vegetables.</a:t>
            </a:r>
          </a:p>
          <a:p>
            <a:pPr marL="109728" indent="0">
              <a:buNone/>
            </a:pP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Characteristics </a:t>
            </a:r>
            <a:r>
              <a:rPr lang="en-IN" b="1" dirty="0"/>
              <a:t>of Vitamin E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E is considered the heart </a:t>
            </a:r>
            <a:r>
              <a:rPr lang="en-IN" dirty="0" err="1"/>
              <a:t>vitamin,since</a:t>
            </a:r>
            <a:r>
              <a:rPr lang="en-IN" dirty="0"/>
              <a:t> it is necessary to have vitamin E needs covered for a healthy heart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As a fat-soluble antioxidant, it stops the production of reactive oxygen species formed when fat undergoes oxidation.</a:t>
            </a: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606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92"/>
            <a:ext cx="8229600" cy="5807999"/>
          </a:xfrm>
        </p:spPr>
        <p:txBody>
          <a:bodyPr/>
          <a:lstStyle/>
          <a:p>
            <a:r>
              <a:rPr lang="en-IN" b="1" dirty="0"/>
              <a:t>Functions of Vitamin </a:t>
            </a:r>
            <a:r>
              <a:rPr lang="en-IN" b="1" dirty="0" smtClean="0"/>
              <a:t>E: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  <a:r>
              <a:rPr lang="en-IN" dirty="0"/>
              <a:t>• Antioxidant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Prevention of </a:t>
            </a:r>
            <a:r>
              <a:rPr lang="en-IN" dirty="0" err="1"/>
              <a:t>hemolytic</a:t>
            </a:r>
            <a:r>
              <a:rPr lang="en-IN" dirty="0"/>
              <a:t> </a:t>
            </a:r>
            <a:r>
              <a:rPr lang="en-IN" dirty="0" err="1"/>
              <a:t>anemia</a:t>
            </a:r>
            <a:r>
              <a:rPr lang="en-IN" dirty="0"/>
              <a:t> among premature infants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Enhances immune system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Retards spoilage of commercial foods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E also has an effect on gene expression</a:t>
            </a:r>
          </a:p>
        </p:txBody>
      </p:sp>
    </p:spTree>
    <p:extLst>
      <p:ext uri="{BB962C8B-B14F-4D97-AF65-F5344CB8AC3E}">
        <p14:creationId xmlns:p14="http://schemas.microsoft.com/office/powerpoint/2010/main" val="2328045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27184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IN" b="1" dirty="0"/>
              <a:t>Vitamin K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Made up of several compounds essential to blood clotting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 </a:t>
            </a:r>
            <a:r>
              <a:rPr lang="en-IN" dirty="0"/>
              <a:t>Vitamin K1 (</a:t>
            </a:r>
            <a:r>
              <a:rPr lang="en-IN" dirty="0" err="1"/>
              <a:t>phylloquinone</a:t>
            </a:r>
            <a:r>
              <a:rPr lang="en-IN" dirty="0"/>
              <a:t>)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 </a:t>
            </a:r>
            <a:r>
              <a:rPr lang="en-IN" dirty="0"/>
              <a:t>Vitamin K2 (</a:t>
            </a:r>
            <a:r>
              <a:rPr lang="en-IN" dirty="0" err="1"/>
              <a:t>menaquinone</a:t>
            </a:r>
            <a:r>
              <a:rPr lang="en-IN" dirty="0"/>
              <a:t>)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 </a:t>
            </a:r>
            <a:r>
              <a:rPr lang="en-IN" dirty="0"/>
              <a:t>Synthetic vitamin K (</a:t>
            </a:r>
            <a:r>
              <a:rPr lang="en-IN" dirty="0" err="1"/>
              <a:t>menadione</a:t>
            </a:r>
            <a:r>
              <a:rPr lang="en-IN" dirty="0"/>
              <a:t>) </a:t>
            </a:r>
            <a:r>
              <a:rPr lang="en-IN" dirty="0" smtClean="0"/>
              <a:t> </a:t>
            </a:r>
            <a:r>
              <a:rPr lang="en-IN" dirty="0"/>
              <a:t>Vitamin K is destroyed by light and alkalis</a:t>
            </a:r>
            <a:r>
              <a:rPr lang="en-IN" dirty="0" smtClean="0"/>
              <a:t>.</a:t>
            </a:r>
          </a:p>
          <a:p>
            <a:r>
              <a:rPr lang="en-IN" b="1" dirty="0"/>
              <a:t>Sources of Vitamin </a:t>
            </a:r>
            <a:r>
              <a:rPr lang="en-IN" b="1" dirty="0" smtClean="0"/>
              <a:t>K: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Green leafy vegetables such as broccoli, </a:t>
            </a:r>
            <a:r>
              <a:rPr lang="en-IN" dirty="0" smtClean="0"/>
              <a:t>cabbage</a:t>
            </a:r>
            <a:r>
              <a:rPr lang="en-IN" dirty="0"/>
              <a:t>.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Dairy products, cow’s milk, eggs, meats, fruits, and cereals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Bacteria in small intestine synthesizes some vitamin K, but must be supplemented by dietary sources. </a:t>
            </a:r>
          </a:p>
        </p:txBody>
      </p:sp>
    </p:spTree>
    <p:extLst>
      <p:ext uri="{BB962C8B-B14F-4D97-AF65-F5344CB8AC3E}">
        <p14:creationId xmlns:p14="http://schemas.microsoft.com/office/powerpoint/2010/main" val="1247799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en-IN" b="1" dirty="0"/>
              <a:t>Functions of Vitamin </a:t>
            </a:r>
            <a:r>
              <a:rPr lang="en-IN" b="1" dirty="0" smtClean="0"/>
              <a:t>K: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Formation of </a:t>
            </a:r>
            <a:r>
              <a:rPr lang="en-IN" dirty="0" err="1"/>
              <a:t>prothrombin</a:t>
            </a:r>
            <a:r>
              <a:rPr lang="en-IN" dirty="0"/>
              <a:t> for clotting of blood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Candidates likely to receive vitamin K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▫ </a:t>
            </a:r>
            <a:r>
              <a:rPr lang="en-IN" dirty="0" err="1"/>
              <a:t>Newborns</a:t>
            </a:r>
            <a:r>
              <a:rPr lang="en-IN" dirty="0"/>
              <a:t> immediately after birth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▫ </a:t>
            </a:r>
            <a:r>
              <a:rPr lang="en-IN" dirty="0"/>
              <a:t>After extensive antibiotic therapy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▫ </a:t>
            </a:r>
            <a:r>
              <a:rPr lang="en-IN" dirty="0"/>
              <a:t>Antidote for an overdose of anticoagulant or treatment of </a:t>
            </a:r>
            <a:r>
              <a:rPr lang="en-IN" dirty="0" smtClean="0"/>
              <a:t>haemorrhage.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214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Water-Soluble Vitamins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B complex and C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Dissolve in water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Easily destroyed by air, light, and cooking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Cannot be stored and is readily extracted from the </a:t>
            </a:r>
            <a:r>
              <a:rPr lang="en-IN" dirty="0" smtClean="0"/>
              <a:t>body.</a:t>
            </a:r>
          </a:p>
          <a:p>
            <a:pPr marL="109728" indent="0">
              <a:buNone/>
            </a:pPr>
            <a:r>
              <a:rPr lang="en-IN" b="1" dirty="0" smtClean="0"/>
              <a:t>	Vitamin </a:t>
            </a:r>
            <a:r>
              <a:rPr lang="en-IN" b="1" dirty="0"/>
              <a:t>C:</a:t>
            </a:r>
            <a:r>
              <a:rPr lang="en-IN" dirty="0"/>
              <a:t> Ascorbic Acid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antioxidant </a:t>
            </a:r>
            <a:r>
              <a:rPr lang="en-IN" dirty="0"/>
              <a:t>properties and protects food from oxidation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Role in formation of collagen and absorption of </a:t>
            </a:r>
            <a:r>
              <a:rPr lang="en-IN" dirty="0" err="1"/>
              <a:t>nonheme</a:t>
            </a:r>
            <a:r>
              <a:rPr lang="en-IN" dirty="0"/>
              <a:t> </a:t>
            </a:r>
            <a:r>
              <a:rPr lang="en-IN" dirty="0" smtClean="0"/>
              <a:t>iron.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Prevents </a:t>
            </a:r>
            <a:r>
              <a:rPr lang="en-IN" dirty="0" smtClean="0"/>
              <a:t>scurvy.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May be involved with formation or functioning of norepinephrine, some amino acids, </a:t>
            </a:r>
            <a:r>
              <a:rPr lang="en-IN" dirty="0" err="1"/>
              <a:t>folate</a:t>
            </a:r>
            <a:r>
              <a:rPr lang="en-IN" dirty="0"/>
              <a:t>, leukocytes, the immune system, and allergic reactions</a:t>
            </a: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0070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324600"/>
          </a:xfrm>
        </p:spPr>
        <p:txBody>
          <a:bodyPr>
            <a:normAutofit/>
          </a:bodyPr>
          <a:lstStyle/>
          <a:p>
            <a:r>
              <a:rPr lang="en-IN" b="1" dirty="0"/>
              <a:t>Functions of Vitamin C </a:t>
            </a:r>
            <a:r>
              <a:rPr lang="en-IN" b="1" dirty="0" smtClean="0"/>
              <a:t>: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C is required for the synthesis of collagen, the intercellular ‘cement’ substance which gives structure to muscles, vascular tissues, bones, tendons and ligaments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C contributes to the health of teeth and gums, preventing haemorrhaging and bleeding.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C is also needed for the metabolism of bile acids which may have implications for </a:t>
            </a:r>
            <a:r>
              <a:rPr lang="en-IN" dirty="0" err="1"/>
              <a:t>bloodcholesterol</a:t>
            </a:r>
            <a:r>
              <a:rPr lang="en-IN" dirty="0"/>
              <a:t> levels and gallstones.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C plays an important role in the synthesis of several important peptide hormones, neurotransmitters and </a:t>
            </a:r>
            <a:r>
              <a:rPr lang="en-IN" dirty="0" err="1"/>
              <a:t>carnitine</a:t>
            </a:r>
            <a:r>
              <a:rPr lang="en-IN" dirty="0"/>
              <a:t>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Anti-allergic• Antioxidant</a:t>
            </a:r>
          </a:p>
        </p:txBody>
      </p:sp>
    </p:spTree>
    <p:extLst>
      <p:ext uri="{BB962C8B-B14F-4D97-AF65-F5344CB8AC3E}">
        <p14:creationId xmlns:p14="http://schemas.microsoft.com/office/powerpoint/2010/main" val="864827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954"/>
            <a:ext cx="8839200" cy="657664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IN" b="1" dirty="0"/>
              <a:t>Vitamin B1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• Thiamine</a:t>
            </a:r>
            <a:r>
              <a:rPr lang="en-IN" dirty="0"/>
              <a:t>.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Sources include unrefined and enriched cereals, yeast, wheat germ, lean pork, organ </a:t>
            </a:r>
            <a:r>
              <a:rPr lang="en-IN" dirty="0" smtClean="0"/>
              <a:t>meats.</a:t>
            </a: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Characteristics </a:t>
            </a:r>
            <a:r>
              <a:rPr lang="en-IN" b="1" dirty="0"/>
              <a:t>of Vitamin B1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It is unstable when exposed to ultraviolet light and gamma </a:t>
            </a:r>
            <a:r>
              <a:rPr lang="en-IN" dirty="0" smtClean="0"/>
              <a:t>radiation</a:t>
            </a:r>
            <a:r>
              <a:rPr lang="en-IN" dirty="0"/>
              <a:t>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Thiamine is a </a:t>
            </a:r>
            <a:r>
              <a:rPr lang="en-IN" dirty="0" err="1"/>
              <a:t>colorless</a:t>
            </a:r>
            <a:r>
              <a:rPr lang="en-IN" dirty="0"/>
              <a:t> </a:t>
            </a:r>
            <a:r>
              <a:rPr lang="en-IN" dirty="0" err="1"/>
              <a:t>organosulfur</a:t>
            </a:r>
            <a:r>
              <a:rPr lang="en-IN" dirty="0"/>
              <a:t> compound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soluble in water, methanol, and </a:t>
            </a:r>
            <a:r>
              <a:rPr lang="en-IN" dirty="0" smtClean="0"/>
              <a:t>glycerol.</a:t>
            </a:r>
          </a:p>
          <a:p>
            <a:pPr marL="109728" indent="0">
              <a:buNone/>
            </a:pPr>
            <a:r>
              <a:rPr lang="en-IN" b="1" dirty="0"/>
              <a:t>Functions of Vitamin B1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• The </a:t>
            </a:r>
            <a:r>
              <a:rPr lang="en-IN" dirty="0"/>
              <a:t>production of energy from food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The </a:t>
            </a:r>
            <a:r>
              <a:rPr lang="en-IN" dirty="0"/>
              <a:t>synthesis of nucleic acids (e.g., DNA)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The </a:t>
            </a:r>
            <a:r>
              <a:rPr lang="en-IN" dirty="0"/>
              <a:t>conduction of nerve impulses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The </a:t>
            </a:r>
            <a:r>
              <a:rPr lang="en-IN" dirty="0"/>
              <a:t>normal function of the heart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8177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846"/>
            <a:ext cx="8534400" cy="6377354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IN" dirty="0"/>
              <a:t>• </a:t>
            </a:r>
            <a:r>
              <a:rPr lang="en-IN" dirty="0" smtClean="0"/>
              <a:t>Normal </a:t>
            </a:r>
            <a:r>
              <a:rPr lang="en-IN" dirty="0"/>
              <a:t>carbohydrate and energy-yielding metabolism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The </a:t>
            </a:r>
            <a:r>
              <a:rPr lang="en-IN" dirty="0"/>
              <a:t>normal function of the nervous system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Normal </a:t>
            </a:r>
            <a:r>
              <a:rPr lang="en-IN" dirty="0"/>
              <a:t>psychological functions</a:t>
            </a:r>
          </a:p>
          <a:p>
            <a:pPr marL="109728" indent="0" algn="ctr">
              <a:buNone/>
            </a:pPr>
            <a:endParaRPr lang="en-IN" b="1" dirty="0" smtClean="0"/>
          </a:p>
          <a:p>
            <a:pPr marL="109728" indent="0" algn="ctr">
              <a:buNone/>
            </a:pPr>
            <a:r>
              <a:rPr lang="en-IN" b="1" dirty="0" smtClean="0"/>
              <a:t>Vitamin </a:t>
            </a:r>
            <a:r>
              <a:rPr lang="en-IN" b="1" dirty="0"/>
              <a:t>B2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B2, also known as riboflavin, </a:t>
            </a:r>
            <a:r>
              <a:rPr lang="en-IN" dirty="0" smtClean="0"/>
              <a:t>is </a:t>
            </a:r>
            <a:r>
              <a:rPr lang="en-IN" dirty="0"/>
              <a:t>one of eight B vitamins that are essential for human health.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It is crucial for breaking down food components, absorbing other nutrients, and maintaining tissue.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Necessary for the metabolism of carbohydrates, protein, and </a:t>
            </a:r>
            <a:r>
              <a:rPr lang="en-IN" dirty="0" smtClean="0"/>
              <a:t>fats.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b="1" dirty="0"/>
              <a:t>Sources</a:t>
            </a:r>
            <a:r>
              <a:rPr lang="en-IN" dirty="0"/>
              <a:t>: milk, meats, poultry, fish, enriched breads, cereals, broccoli, spinach, and asparagus</a:t>
            </a:r>
          </a:p>
        </p:txBody>
      </p:sp>
    </p:spTree>
    <p:extLst>
      <p:ext uri="{BB962C8B-B14F-4D97-AF65-F5344CB8AC3E}">
        <p14:creationId xmlns:p14="http://schemas.microsoft.com/office/powerpoint/2010/main" val="517507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r>
              <a:rPr lang="en-IN" b="1" dirty="0"/>
              <a:t>Functions of Vitamin </a:t>
            </a:r>
            <a:r>
              <a:rPr lang="en-IN" b="1" dirty="0" smtClean="0"/>
              <a:t>B2:</a:t>
            </a:r>
          </a:p>
          <a:p>
            <a:pPr marL="109728" indent="0">
              <a:buNone/>
            </a:pPr>
            <a:r>
              <a:rPr lang="en-IN" b="1" dirty="0" smtClean="0"/>
              <a:t> </a:t>
            </a:r>
            <a:r>
              <a:rPr lang="en-IN" dirty="0"/>
              <a:t>• Along with vitamin A, maintaining the mucous membranes in the digestive system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Healthy eyes, nerves, muscles and skin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the maintenance of normal red blood cells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convert food (carbohydrates) into glucose, which is used to produce </a:t>
            </a:r>
            <a:r>
              <a:rPr lang="en-IN" dirty="0" smtClean="0"/>
              <a:t>energy.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convert vitamin B6 and vitamin B9 into active forms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the reduction of tiredness and fatigue</a:t>
            </a:r>
          </a:p>
        </p:txBody>
      </p:sp>
    </p:spTree>
    <p:extLst>
      <p:ext uri="{BB962C8B-B14F-4D97-AF65-F5344CB8AC3E}">
        <p14:creationId xmlns:p14="http://schemas.microsoft.com/office/powerpoint/2010/main" val="210379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IN" b="1" dirty="0"/>
              <a:t>V</a:t>
            </a:r>
            <a:r>
              <a:rPr lang="en-IN" b="1" dirty="0" smtClean="0"/>
              <a:t>itamin:</a:t>
            </a:r>
            <a:r>
              <a:rPr lang="en-IN" dirty="0" smtClean="0"/>
              <a:t> from </a:t>
            </a:r>
            <a:r>
              <a:rPr lang="en-IN" dirty="0"/>
              <a:t>Latin vita ‘life’ + English </a:t>
            </a:r>
            <a:r>
              <a:rPr lang="en-IN" dirty="0" smtClean="0"/>
              <a:t>amine, because </a:t>
            </a:r>
            <a:r>
              <a:rPr lang="en-IN" dirty="0"/>
              <a:t>vitamins were originally thought to contain an amino acid. 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Vitamins </a:t>
            </a:r>
            <a:r>
              <a:rPr lang="en-IN" dirty="0"/>
              <a:t>are the </a:t>
            </a:r>
            <a:r>
              <a:rPr lang="en-IN" dirty="0" smtClean="0"/>
              <a:t>nutrients, </a:t>
            </a:r>
            <a:r>
              <a:rPr lang="en-IN" dirty="0"/>
              <a:t>our bodies need in order to maintain functions such as immunity and metabolism. 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They </a:t>
            </a:r>
            <a:r>
              <a:rPr lang="en-IN" dirty="0"/>
              <a:t>are required in small quantities in the diet because they cannot be synthesized by the </a:t>
            </a:r>
            <a:r>
              <a:rPr lang="en-IN" dirty="0" smtClean="0"/>
              <a:t>body.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3284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846"/>
            <a:ext cx="8839200" cy="5831445"/>
          </a:xfrm>
        </p:spPr>
        <p:txBody>
          <a:bodyPr/>
          <a:lstStyle/>
          <a:p>
            <a:r>
              <a:rPr lang="en-IN" dirty="0" smtClean="0"/>
              <a:t>Vitamin </a:t>
            </a:r>
            <a:r>
              <a:rPr lang="en-IN" dirty="0"/>
              <a:t>B3 Niacin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Is part of the coenzyme </a:t>
            </a:r>
            <a:r>
              <a:rPr lang="en-IN" dirty="0" err="1"/>
              <a:t>nicotinamide</a:t>
            </a:r>
            <a:r>
              <a:rPr lang="en-IN" dirty="0"/>
              <a:t> adenine dinucleotide (NAD+ ) involved in </a:t>
            </a:r>
            <a:r>
              <a:rPr lang="en-IN" dirty="0" smtClean="0"/>
              <a:t>oxidation reduction </a:t>
            </a:r>
            <a:r>
              <a:rPr lang="en-IN" dirty="0"/>
              <a:t>reactions.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Deficiency can result in dermatitis, muscle fatigue, and loss of appetite.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Is </a:t>
            </a:r>
            <a:r>
              <a:rPr lang="en-IN" dirty="0"/>
              <a:t>found in meats, rice, and whole grains.</a:t>
            </a:r>
          </a:p>
        </p:txBody>
      </p:sp>
    </p:spTree>
    <p:extLst>
      <p:ext uri="{BB962C8B-B14F-4D97-AF65-F5344CB8AC3E}">
        <p14:creationId xmlns:p14="http://schemas.microsoft.com/office/powerpoint/2010/main" val="1912157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/>
              <a:t>Vitamin B5 Pantothenic Acid </a:t>
            </a:r>
            <a:r>
              <a:rPr lang="en-IN" b="1" dirty="0" smtClean="0"/>
              <a:t>: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Is part of coenzyme A needed for energy production as well as glucose and cholesterol synthesis.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Deficiency can result in fatigue, retarded growth and </a:t>
            </a:r>
            <a:r>
              <a:rPr lang="en-IN" dirty="0" err="1"/>
              <a:t>anemia</a:t>
            </a:r>
            <a:r>
              <a:rPr lang="en-IN" dirty="0" smtClean="0"/>
              <a:t>. </a:t>
            </a:r>
          </a:p>
          <a:p>
            <a:pPr marL="109728" indent="0">
              <a:buNone/>
            </a:pP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Functions: </a:t>
            </a:r>
          </a:p>
          <a:p>
            <a:pPr>
              <a:buFont typeface="Arial" pitchFamily="34" charset="0"/>
              <a:buChar char="•"/>
            </a:pPr>
            <a:r>
              <a:rPr lang="en-IN" dirty="0"/>
              <a:t> </a:t>
            </a:r>
            <a:r>
              <a:rPr lang="en-IN" dirty="0" smtClean="0"/>
              <a:t>Part </a:t>
            </a:r>
            <a:r>
              <a:rPr lang="en-IN" dirty="0"/>
              <a:t>of coenzyme A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Reduces stress, prevents tiredness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Necessary for formation of glycogen, fatty acids, steroid hormones</a:t>
            </a:r>
            <a:r>
              <a:rPr lang="en-IN" b="1" dirty="0"/>
              <a:t> </a:t>
            </a: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 </a:t>
            </a:r>
          </a:p>
          <a:p>
            <a:pPr marL="109728" indent="0">
              <a:buNone/>
            </a:pPr>
            <a:r>
              <a:rPr lang="en-IN" b="1" dirty="0" smtClean="0"/>
              <a:t>Sources</a:t>
            </a:r>
            <a:r>
              <a:rPr lang="en-IN" dirty="0" smtClean="0"/>
              <a:t>: </a:t>
            </a:r>
            <a:r>
              <a:rPr lang="en-IN" dirty="0"/>
              <a:t>whole grains, and vegetables ,</a:t>
            </a:r>
            <a:r>
              <a:rPr lang="en-IN" dirty="0" err="1"/>
              <a:t>eggs,liver</a:t>
            </a:r>
            <a:r>
              <a:rPr lang="en-IN" dirty="0"/>
              <a:t>, heart, yeast</a:t>
            </a:r>
          </a:p>
        </p:txBody>
      </p:sp>
    </p:spTree>
    <p:extLst>
      <p:ext uri="{BB962C8B-B14F-4D97-AF65-F5344CB8AC3E}">
        <p14:creationId xmlns:p14="http://schemas.microsoft.com/office/powerpoint/2010/main" val="3856320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610600" cy="655320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IN" b="1" dirty="0" smtClean="0"/>
              <a:t>Vitamin </a:t>
            </a:r>
            <a:r>
              <a:rPr lang="en-IN" b="1" dirty="0"/>
              <a:t>B6 Pyridoxine </a:t>
            </a:r>
            <a:r>
              <a:rPr lang="en-IN" b="1" dirty="0" smtClean="0"/>
              <a:t>: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Pyridoxine and </a:t>
            </a:r>
            <a:r>
              <a:rPr lang="en-IN" dirty="0" err="1"/>
              <a:t>pyridoxal</a:t>
            </a:r>
            <a:r>
              <a:rPr lang="en-IN" dirty="0"/>
              <a:t> are two forms of vitamin B6 , which are converted to the coenzyme </a:t>
            </a:r>
            <a:r>
              <a:rPr lang="en-IN" dirty="0" err="1"/>
              <a:t>pyridoxal</a:t>
            </a:r>
            <a:r>
              <a:rPr lang="en-IN" dirty="0"/>
              <a:t> phosphate (PLP).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PLP is required in the transamination of amino acids and decarboxylation of carboxylic acids.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Deficiency of pyridoxine may lead to dermatitis, fatigue, and </a:t>
            </a:r>
            <a:r>
              <a:rPr lang="en-IN" dirty="0" err="1"/>
              <a:t>anemia</a:t>
            </a:r>
            <a:r>
              <a:rPr lang="en-IN" dirty="0"/>
              <a:t>.</a:t>
            </a:r>
            <a:r>
              <a:rPr lang="en-IN" b="1" dirty="0"/>
              <a:t> </a:t>
            </a: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Functions:</a:t>
            </a:r>
            <a:endParaRPr lang="en-IN" b="1" dirty="0"/>
          </a:p>
          <a:p>
            <a:pPr>
              <a:buFont typeface="Arial" pitchFamily="34" charset="0"/>
              <a:buChar char="•"/>
            </a:pPr>
            <a:r>
              <a:rPr lang="en-IN" dirty="0"/>
              <a:t> </a:t>
            </a:r>
            <a:r>
              <a:rPr lang="en-IN" dirty="0" smtClean="0"/>
              <a:t>Amino acids </a:t>
            </a:r>
            <a:r>
              <a:rPr lang="en-IN" dirty="0"/>
              <a:t>and protein metabolism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/>
              <a:t>Serves as a catalyst in conversion of tryptophan to niacin; helps synthesize neurotransmitters such as serotonin and dopamine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Cure of </a:t>
            </a:r>
            <a:r>
              <a:rPr lang="en-IN" dirty="0" smtClean="0"/>
              <a:t>anaemia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Formation of red blood cells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6399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3078"/>
            <a:ext cx="8229600" cy="5714214"/>
          </a:xfrm>
        </p:spPr>
        <p:txBody>
          <a:bodyPr/>
          <a:lstStyle/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b="1" dirty="0" smtClean="0"/>
              <a:t>Sources</a:t>
            </a:r>
            <a:r>
              <a:rPr lang="en-IN" dirty="0"/>
              <a:t>: meat, fish, liver, vegetables, cereals, 			</a:t>
            </a:r>
            <a:r>
              <a:rPr lang="en-IN" dirty="0" smtClean="0"/>
              <a:t>yolk.</a:t>
            </a:r>
          </a:p>
          <a:p>
            <a:pPr marL="109728" indent="0" algn="ctr">
              <a:buNone/>
            </a:pPr>
            <a:endParaRPr lang="en-IN" b="1" dirty="0" smtClean="0"/>
          </a:p>
          <a:p>
            <a:pPr marL="109728" indent="0" algn="ctr">
              <a:buNone/>
            </a:pPr>
            <a:r>
              <a:rPr lang="en-IN" b="1" dirty="0" smtClean="0"/>
              <a:t>Vitamin </a:t>
            </a:r>
            <a:r>
              <a:rPr lang="en-IN" b="1" dirty="0"/>
              <a:t>B7 </a:t>
            </a:r>
            <a:r>
              <a:rPr lang="en-IN" b="1" dirty="0" smtClean="0"/>
              <a:t>biotin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Coenzyme in synthesis of fatty acids and amino acids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Biotin can only be synthesized by bacteria, </a:t>
            </a:r>
            <a:r>
              <a:rPr lang="en-IN" dirty="0" err="1"/>
              <a:t>molds</a:t>
            </a:r>
            <a:r>
              <a:rPr lang="en-IN" dirty="0"/>
              <a:t>, yeasts, algae, and by certain plant species.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Sources include liver, egg yolk, soy flour, cereals, and yeast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8099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en-IN" b="1" dirty="0" smtClean="0"/>
              <a:t>Functions of Vitamin B7:</a:t>
            </a:r>
          </a:p>
          <a:p>
            <a:pPr marL="109728" indent="0">
              <a:buNone/>
            </a:pPr>
            <a:r>
              <a:rPr lang="en-IN" b="1" dirty="0" smtClean="0"/>
              <a:t> </a:t>
            </a:r>
            <a:r>
              <a:rPr lang="en-IN" dirty="0" smtClean="0"/>
              <a:t>• activate protein/amino acid metabolism in the hair roots and fingernail cells. </a:t>
            </a:r>
          </a:p>
          <a:p>
            <a:pPr marL="109728" indent="0">
              <a:buNone/>
            </a:pPr>
            <a:r>
              <a:rPr lang="en-IN" dirty="0" smtClean="0"/>
              <a:t>• the maintenance of normal skin and mucous membranes </a:t>
            </a:r>
          </a:p>
          <a:p>
            <a:pPr marL="109728" indent="0">
              <a:buNone/>
            </a:pPr>
            <a:r>
              <a:rPr lang="en-IN" dirty="0" smtClean="0"/>
              <a:t>• A vitamin H supplement may help to reduce muscle pain.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P</a:t>
            </a:r>
            <a:r>
              <a:rPr lang="en-IN" dirty="0" smtClean="0"/>
              <a:t>roduce fatty acids and amino acids (the building blocks of protein)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3177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2738"/>
            <a:ext cx="8915400" cy="5674825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Vitamin </a:t>
            </a:r>
            <a:r>
              <a:rPr lang="en-IN" b="1" dirty="0"/>
              <a:t>B12 • </a:t>
            </a:r>
            <a:r>
              <a:rPr lang="en-IN" b="1" dirty="0" err="1" smtClean="0"/>
              <a:t>cobalamin</a:t>
            </a:r>
            <a:r>
              <a:rPr lang="en-IN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dirty="0"/>
              <a:t>key role in the normal functioning of the brain and nervous system, and for the formation of </a:t>
            </a:r>
            <a:r>
              <a:rPr lang="en-IN" dirty="0" smtClean="0"/>
              <a:t>blood</a:t>
            </a:r>
          </a:p>
          <a:p>
            <a:pPr marL="109728" indent="0">
              <a:buNone/>
            </a:pPr>
            <a:r>
              <a:rPr lang="en-IN" dirty="0" smtClean="0"/>
              <a:t>•The </a:t>
            </a:r>
            <a:r>
              <a:rPr lang="en-IN" dirty="0"/>
              <a:t>body can store vitamin B12 for years in the liver.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Involved in </a:t>
            </a:r>
            <a:r>
              <a:rPr lang="en-IN" dirty="0" err="1"/>
              <a:t>folate</a:t>
            </a:r>
            <a:r>
              <a:rPr lang="en-IN" dirty="0"/>
              <a:t> metabolism, maintenance of the myelin sheath, and healthy red blood cells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To be absorbed, must bind with intrinsic factor in stomach.</a:t>
            </a:r>
          </a:p>
        </p:txBody>
      </p:sp>
    </p:spTree>
    <p:extLst>
      <p:ext uri="{BB962C8B-B14F-4D97-AF65-F5344CB8AC3E}">
        <p14:creationId xmlns:p14="http://schemas.microsoft.com/office/powerpoint/2010/main" val="653148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304800"/>
            <a:ext cx="8909539" cy="5668963"/>
          </a:xfrm>
        </p:spPr>
        <p:txBody>
          <a:bodyPr/>
          <a:lstStyle/>
          <a:p>
            <a:r>
              <a:rPr lang="en-IN" b="1" dirty="0"/>
              <a:t>Functions of Vitamin B12 </a:t>
            </a:r>
            <a:r>
              <a:rPr lang="en-IN" b="1" dirty="0" smtClean="0"/>
              <a:t>: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B12 is used for building proteins in the body, formation of red blood cells.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B12 is essential for the preservation of the myelin sheath around neurons and for the synthesis of neurotransmitters.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It helps in the maintenance of the central nervous </a:t>
            </a:r>
            <a:r>
              <a:rPr lang="en-IN" dirty="0" smtClean="0"/>
              <a:t>system.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8300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pPr algn="ctr"/>
            <a:r>
              <a:rPr lang="en-IN" b="1" dirty="0"/>
              <a:t>Vitamin C </a:t>
            </a: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Ascorbic acid</a:t>
            </a:r>
            <a:endParaRPr lang="en-IN" b="1" dirty="0"/>
          </a:p>
          <a:p>
            <a:pPr marL="109728" indent="0">
              <a:buNone/>
            </a:pPr>
            <a:r>
              <a:rPr lang="en-IN" dirty="0" smtClean="0"/>
              <a:t>•  </a:t>
            </a:r>
            <a:r>
              <a:rPr lang="en-IN" dirty="0" err="1"/>
              <a:t>Hypervitaminosis</a:t>
            </a:r>
            <a:r>
              <a:rPr lang="en-IN" dirty="0"/>
              <a:t>: addiction, </a:t>
            </a:r>
            <a:r>
              <a:rPr lang="en-IN" dirty="0" err="1"/>
              <a:t>diarrhea</a:t>
            </a:r>
            <a:r>
              <a:rPr lang="en-IN" dirty="0"/>
              <a:t>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 err="1"/>
              <a:t>Hypovitaminosis</a:t>
            </a:r>
            <a:r>
              <a:rPr lang="en-IN" dirty="0"/>
              <a:t>: </a:t>
            </a:r>
            <a:r>
              <a:rPr lang="en-IN" dirty="0" smtClean="0"/>
              <a:t>scurvy-4Ds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Source: </a:t>
            </a:r>
            <a:r>
              <a:rPr lang="en-IN" dirty="0" err="1"/>
              <a:t>fruits,vegetables</a:t>
            </a:r>
            <a:endParaRPr lang="en-IN" dirty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b="1" dirty="0" smtClean="0"/>
              <a:t>Functions:</a:t>
            </a:r>
          </a:p>
          <a:p>
            <a:pPr marL="109728" indent="0">
              <a:buNone/>
            </a:pPr>
            <a:r>
              <a:rPr lang="en-IN" dirty="0" smtClean="0"/>
              <a:t>Hormone</a:t>
            </a:r>
            <a:r>
              <a:rPr lang="en-IN" dirty="0"/>
              <a:t>, collagen synthesis </a:t>
            </a:r>
          </a:p>
          <a:p>
            <a:pPr marL="109728" indent="0">
              <a:buNone/>
            </a:pPr>
            <a:r>
              <a:rPr lang="en-IN" dirty="0"/>
              <a:t>• Infection resistance, cure of cuts. </a:t>
            </a:r>
          </a:p>
        </p:txBody>
      </p:sp>
    </p:spTree>
    <p:extLst>
      <p:ext uri="{BB962C8B-B14F-4D97-AF65-F5344CB8AC3E}">
        <p14:creationId xmlns:p14="http://schemas.microsoft.com/office/powerpoint/2010/main" val="268196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MANOHAR Y\Desktop\image0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7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17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marL="109728" indent="0">
              <a:buNone/>
            </a:pPr>
            <a:r>
              <a:rPr lang="en-IN" dirty="0"/>
              <a:t>Vitamins A, D, E, </a:t>
            </a:r>
            <a:r>
              <a:rPr lang="en-IN" dirty="0" smtClean="0"/>
              <a:t>K: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Not lost easily in cooking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Lost when mineral oil is ingested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Excess amounts are stored in the liver.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Deficiencies are slow to appear.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easily absorbed through the intestinal tract.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Fat-Soluble Vitamins</a:t>
            </a:r>
          </a:p>
        </p:txBody>
      </p:sp>
    </p:spTree>
    <p:extLst>
      <p:ext uri="{BB962C8B-B14F-4D97-AF65-F5344CB8AC3E}">
        <p14:creationId xmlns:p14="http://schemas.microsoft.com/office/powerpoint/2010/main" val="77420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IN" b="1" dirty="0"/>
              <a:t>Vitamin A </a:t>
            </a:r>
            <a:r>
              <a:rPr lang="en-IN" b="1" dirty="0" smtClean="0"/>
              <a:t>:</a:t>
            </a:r>
            <a:r>
              <a:rPr lang="en-IN" b="1" dirty="0"/>
              <a:t> </a:t>
            </a:r>
            <a:r>
              <a:rPr lang="en-IN" b="1" dirty="0" smtClean="0"/>
              <a:t>Retinol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  <a:r>
              <a:rPr lang="en-IN" dirty="0"/>
              <a:t>several fat-soluble </a:t>
            </a:r>
            <a:r>
              <a:rPr lang="en-IN" dirty="0" smtClean="0"/>
              <a:t>vitamins found </a:t>
            </a:r>
            <a:r>
              <a:rPr lang="en-IN" dirty="0"/>
              <a:t>especially in animal </a:t>
            </a:r>
            <a:r>
              <a:rPr lang="en-IN" dirty="0" smtClean="0"/>
              <a:t>products. 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Sources </a:t>
            </a:r>
            <a:r>
              <a:rPr lang="en-IN" b="1" dirty="0"/>
              <a:t>of Vitamin </a:t>
            </a:r>
            <a:r>
              <a:rPr lang="en-IN" b="1" dirty="0" smtClean="0"/>
              <a:t>A: </a:t>
            </a:r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Animal sources: </a:t>
            </a:r>
            <a:r>
              <a:rPr lang="en-IN" dirty="0" smtClean="0"/>
              <a:t> </a:t>
            </a:r>
            <a:r>
              <a:rPr lang="en-IN" dirty="0"/>
              <a:t>Milk </a:t>
            </a:r>
            <a:r>
              <a:rPr lang="en-IN" dirty="0" smtClean="0"/>
              <a:t> </a:t>
            </a:r>
            <a:r>
              <a:rPr lang="en-IN" dirty="0"/>
              <a:t>Meat </a:t>
            </a:r>
            <a:r>
              <a:rPr lang="en-IN" dirty="0" smtClean="0"/>
              <a:t>Fish Liver    		             		Eggs </a:t>
            </a:r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Plant sources: </a:t>
            </a:r>
            <a:r>
              <a:rPr lang="en-IN" dirty="0" smtClean="0"/>
              <a:t>Green </a:t>
            </a:r>
            <a:r>
              <a:rPr lang="en-IN" dirty="0"/>
              <a:t>leafy vegetables </a:t>
            </a:r>
            <a:r>
              <a:rPr lang="en-IN" dirty="0" smtClean="0"/>
              <a:t> </a:t>
            </a:r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	yellow </a:t>
            </a:r>
            <a:r>
              <a:rPr lang="en-IN" dirty="0" err="1" smtClean="0"/>
              <a:t>fruits,red</a:t>
            </a:r>
            <a:r>
              <a:rPr lang="en-IN" dirty="0" smtClean="0"/>
              <a:t> </a:t>
            </a:r>
            <a:r>
              <a:rPr lang="en-IN" dirty="0"/>
              <a:t>palm oil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807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IN" b="1" dirty="0"/>
              <a:t>Characteristics of Vitamin </a:t>
            </a:r>
            <a:r>
              <a:rPr lang="en-IN" b="1" dirty="0" smtClean="0"/>
              <a:t>A: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Formation of blood cells and gene transcription.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It is mainly necessary for body tissue </a:t>
            </a:r>
            <a:r>
              <a:rPr lang="en-IN" dirty="0" smtClean="0"/>
              <a:t>repair, to </a:t>
            </a:r>
            <a:r>
              <a:rPr lang="en-IN" dirty="0"/>
              <a:t>maintain the skin and mucous membranes in good health.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Build and take care of bones,hair,nails,teeth. • Body stores fat soluble vitamins in the liver and appears in the retina of the eye in some components called </a:t>
            </a:r>
            <a:r>
              <a:rPr lang="en-IN" b="1" dirty="0"/>
              <a:t>retinoids</a:t>
            </a:r>
            <a:r>
              <a:rPr lang="en-IN" dirty="0"/>
              <a:t>.Eyes need it for a </a:t>
            </a:r>
            <a:r>
              <a:rPr lang="en-IN" b="1" dirty="0"/>
              <a:t>correct vision.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Act as antioxidant.</a:t>
            </a:r>
          </a:p>
        </p:txBody>
      </p:sp>
    </p:spTree>
    <p:extLst>
      <p:ext uri="{BB962C8B-B14F-4D97-AF65-F5344CB8AC3E}">
        <p14:creationId xmlns:p14="http://schemas.microsoft.com/office/powerpoint/2010/main" val="87664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324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IN" b="1" dirty="0"/>
              <a:t>Functions of Vitamin </a:t>
            </a:r>
            <a:r>
              <a:rPr lang="en-IN" b="1" dirty="0" smtClean="0"/>
              <a:t>A: </a:t>
            </a:r>
          </a:p>
          <a:p>
            <a:pPr marL="109728" indent="0">
              <a:buNone/>
            </a:pPr>
            <a:r>
              <a:rPr lang="en-IN" b="1" dirty="0" smtClean="0"/>
              <a:t>• </a:t>
            </a:r>
            <a:r>
              <a:rPr lang="en-IN" b="1" dirty="0"/>
              <a:t>Body function</a:t>
            </a:r>
            <a:r>
              <a:rPr lang="en-IN" dirty="0"/>
              <a:t>: Vitamin A helps form and maintain healthy skin, teeth, skeletal and soft tissue, mucus membranes, and skin.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b="1" dirty="0"/>
              <a:t>Vision:</a:t>
            </a:r>
            <a:r>
              <a:rPr lang="en-IN" dirty="0"/>
              <a:t> Vitamin A promotes good vision, especially in low light . </a:t>
            </a:r>
            <a:endParaRPr lang="en-IN" dirty="0" smtClean="0"/>
          </a:p>
          <a:p>
            <a:pPr marL="109728" indent="0">
              <a:buNone/>
            </a:pPr>
            <a:r>
              <a:rPr lang="en-IN" b="1" dirty="0" smtClean="0"/>
              <a:t>• </a:t>
            </a:r>
            <a:r>
              <a:rPr lang="en-IN" b="1" dirty="0"/>
              <a:t>Immune system:</a:t>
            </a:r>
            <a:r>
              <a:rPr lang="en-IN" dirty="0"/>
              <a:t> </a:t>
            </a:r>
            <a:r>
              <a:rPr lang="en-IN" dirty="0" smtClean="0"/>
              <a:t> </a:t>
            </a:r>
            <a:r>
              <a:rPr lang="en-IN" dirty="0"/>
              <a:t>Vitamin A is essential for maintaining healthy immune function and deficiency can lead to an impaired response to infection. </a:t>
            </a:r>
            <a:r>
              <a:rPr lang="en-IN" dirty="0" smtClean="0"/>
              <a:t> </a:t>
            </a:r>
          </a:p>
          <a:p>
            <a:pPr marL="109728" indent="0">
              <a:buNone/>
            </a:pPr>
            <a:r>
              <a:rPr lang="en-IN" dirty="0" smtClean="0"/>
              <a:t>It </a:t>
            </a:r>
            <a:r>
              <a:rPr lang="en-IN" dirty="0"/>
              <a:t>may also be needed for reproduction and breast-feeding.</a:t>
            </a:r>
          </a:p>
        </p:txBody>
      </p:sp>
    </p:spTree>
    <p:extLst>
      <p:ext uri="{BB962C8B-B14F-4D97-AF65-F5344CB8AC3E}">
        <p14:creationId xmlns:p14="http://schemas.microsoft.com/office/powerpoint/2010/main" val="118177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778691"/>
          </a:xfrm>
        </p:spPr>
        <p:txBody>
          <a:bodyPr/>
          <a:lstStyle/>
          <a:p>
            <a:pPr marL="109728" indent="0">
              <a:buNone/>
            </a:pPr>
            <a:r>
              <a:rPr lang="en-IN" b="1" dirty="0"/>
              <a:t>VITAMIN </a:t>
            </a:r>
            <a:r>
              <a:rPr lang="en-IN" b="1" dirty="0" smtClean="0"/>
              <a:t>D:</a:t>
            </a:r>
          </a:p>
          <a:p>
            <a:pPr marL="109728" indent="0">
              <a:buNone/>
            </a:pPr>
            <a:r>
              <a:rPr lang="en-IN" dirty="0" smtClean="0"/>
              <a:t>Is </a:t>
            </a:r>
            <a:r>
              <a:rPr lang="en-IN" dirty="0"/>
              <a:t>synthesized in skin exposed to sunlight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Regulates </a:t>
            </a:r>
            <a:r>
              <a:rPr lang="en-IN" dirty="0"/>
              <a:t>the absorption of phosphorus and calcium during bone growth.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Deficiency can result in weakened bones.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Sources include cod liver oil, egg yolk, and enriched milk.</a:t>
            </a:r>
          </a:p>
        </p:txBody>
      </p:sp>
    </p:spTree>
    <p:extLst>
      <p:ext uri="{BB962C8B-B14F-4D97-AF65-F5344CB8AC3E}">
        <p14:creationId xmlns:p14="http://schemas.microsoft.com/office/powerpoint/2010/main" val="63645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458200" cy="5931091"/>
          </a:xfrm>
        </p:spPr>
        <p:txBody>
          <a:bodyPr>
            <a:normAutofit/>
          </a:bodyPr>
          <a:lstStyle/>
          <a:p>
            <a:r>
              <a:rPr lang="en-IN" b="1" dirty="0"/>
              <a:t>Characteristics of Vitamin </a:t>
            </a:r>
            <a:r>
              <a:rPr lang="en-IN" b="1" dirty="0" smtClean="0"/>
              <a:t>D: </a:t>
            </a:r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D is preventing and treating rickets,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Vitamin D is also used for treating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	Weak bones </a:t>
            </a:r>
            <a:r>
              <a:rPr lang="en-IN" dirty="0"/>
              <a:t>(osteoporosis),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	bone </a:t>
            </a:r>
            <a:r>
              <a:rPr lang="en-IN" dirty="0"/>
              <a:t>pain </a:t>
            </a:r>
            <a:r>
              <a:rPr lang="en-IN" dirty="0" smtClean="0"/>
              <a:t>(</a:t>
            </a:r>
            <a:r>
              <a:rPr lang="en-IN" dirty="0" err="1"/>
              <a:t>osteomalacia</a:t>
            </a:r>
            <a:r>
              <a:rPr lang="en-IN" dirty="0"/>
              <a:t>),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bone </a:t>
            </a:r>
            <a:r>
              <a:rPr lang="en-IN" dirty="0"/>
              <a:t>loss </a:t>
            </a:r>
            <a:r>
              <a:rPr lang="en-IN" dirty="0" smtClean="0"/>
              <a:t>hyperparathyroidism</a:t>
            </a:r>
            <a:r>
              <a:rPr lang="en-IN" dirty="0"/>
              <a:t>,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inherited </a:t>
            </a:r>
            <a:r>
              <a:rPr lang="en-IN" dirty="0"/>
              <a:t>disease (</a:t>
            </a:r>
            <a:r>
              <a:rPr lang="en-IN" dirty="0" err="1"/>
              <a:t>osteogenesis</a:t>
            </a:r>
            <a:r>
              <a:rPr lang="en-IN" dirty="0"/>
              <a:t> </a:t>
            </a:r>
            <a:r>
              <a:rPr lang="en-IN" dirty="0" err="1"/>
              <a:t>imperfecta</a:t>
            </a:r>
            <a:r>
              <a:rPr lang="en-IN" dirty="0"/>
              <a:t>) in which the bones are especially brittle and easily broken.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• </a:t>
            </a:r>
            <a:r>
              <a:rPr lang="en-IN" dirty="0"/>
              <a:t>Preventing low calcium and bone loss (renal </a:t>
            </a:r>
            <a:r>
              <a:rPr lang="en-IN" dirty="0" err="1"/>
              <a:t>osteodystrophy</a:t>
            </a:r>
            <a:r>
              <a:rPr lang="en-IN" dirty="0"/>
              <a:t>) in people with kidney failure.</a:t>
            </a:r>
          </a:p>
        </p:txBody>
      </p:sp>
    </p:spTree>
    <p:extLst>
      <p:ext uri="{BB962C8B-B14F-4D97-AF65-F5344CB8AC3E}">
        <p14:creationId xmlns:p14="http://schemas.microsoft.com/office/powerpoint/2010/main" val="3943279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1378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VITAMINS</vt:lpstr>
      <vt:lpstr>PowerPoint Presentation</vt:lpstr>
      <vt:lpstr>PowerPoint Presentation</vt:lpstr>
      <vt:lpstr>Fat-Soluble Vitamins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MANOHAR Y</dc:creator>
  <cp:lastModifiedBy>MANOHAR Y</cp:lastModifiedBy>
  <cp:revision>16</cp:revision>
  <dcterms:created xsi:type="dcterms:W3CDTF">2006-08-16T00:00:00Z</dcterms:created>
  <dcterms:modified xsi:type="dcterms:W3CDTF">2020-04-22T13:10:31Z</dcterms:modified>
</cp:coreProperties>
</file>