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4" r:id="rId13"/>
    <p:sldId id="267" r:id="rId14"/>
    <p:sldId id="268" r:id="rId15"/>
    <p:sldId id="285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6" r:id="rId24"/>
    <p:sldId id="276" r:id="rId25"/>
    <p:sldId id="277" r:id="rId26"/>
    <p:sldId id="278" r:id="rId27"/>
    <p:sldId id="279" r:id="rId28"/>
    <p:sldId id="280" r:id="rId29"/>
    <p:sldId id="287" r:id="rId30"/>
    <p:sldId id="281" r:id="rId31"/>
    <p:sldId id="282" r:id="rId32"/>
    <p:sldId id="28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Restoring Contacts and Contours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685800"/>
          </a:xfrm>
        </p:spPr>
        <p:txBody>
          <a:bodyPr>
            <a:normAutofit/>
          </a:bodyPr>
          <a:lstStyle/>
          <a:p>
            <a:pPr algn="ctr"/>
            <a:r>
              <a:rPr lang="en-IN" sz="2800" u="sng" dirty="0" smtClean="0">
                <a:effectLst/>
              </a:rPr>
              <a:t>Types of Bands</a:t>
            </a:r>
            <a:endParaRPr lang="en-IN" sz="2800" u="sng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854696" cy="4876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IN" sz="2800" dirty="0" smtClean="0"/>
              <a:t> </a:t>
            </a:r>
            <a:r>
              <a:rPr lang="en-IN" sz="2800" dirty="0" err="1" smtClean="0"/>
              <a:t>Uncontoured</a:t>
            </a:r>
            <a:r>
              <a:rPr lang="en-IN" sz="2800" dirty="0" smtClean="0"/>
              <a:t> bands: Available in 2 thickness:</a:t>
            </a:r>
          </a:p>
          <a:p>
            <a:pPr algn="l"/>
            <a:r>
              <a:rPr lang="en-IN" sz="2800" dirty="0" smtClean="0"/>
              <a:t>         0.002 inch (0.05mm)</a:t>
            </a:r>
          </a:p>
          <a:p>
            <a:pPr algn="l"/>
            <a:r>
              <a:rPr lang="en-IN" sz="2800" dirty="0" smtClean="0"/>
              <a:t>         0.0015 inch (0.038mm)</a:t>
            </a:r>
          </a:p>
          <a:p>
            <a:pPr algn="l">
              <a:buFont typeface="Arial" pitchFamily="34" charset="0"/>
              <a:buChar char="•"/>
            </a:pPr>
            <a:r>
              <a:rPr lang="en-IN" sz="2800" dirty="0" smtClean="0"/>
              <a:t> </a:t>
            </a:r>
            <a:r>
              <a:rPr lang="en-IN" sz="2800" dirty="0" err="1" smtClean="0"/>
              <a:t>Precontoured</a:t>
            </a:r>
            <a:r>
              <a:rPr lang="en-IN" sz="2800" dirty="0" smtClean="0"/>
              <a:t> bands: need little or no adjustment</a:t>
            </a:r>
          </a:p>
          <a:p>
            <a:pPr algn="l"/>
            <a:r>
              <a:rPr lang="en-IN" sz="2800" dirty="0" smtClean="0"/>
              <a:t>          More expensive</a:t>
            </a:r>
          </a:p>
          <a:p>
            <a:pPr algn="l"/>
            <a:r>
              <a:rPr lang="en-IN" sz="2800" dirty="0" smtClean="0"/>
              <a:t>          Require less chair side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990600"/>
          </a:xfrm>
        </p:spPr>
        <p:txBody>
          <a:bodyPr>
            <a:normAutofit/>
          </a:bodyPr>
          <a:lstStyle/>
          <a:p>
            <a:pPr algn="ctr"/>
            <a:r>
              <a:rPr lang="en-IN" sz="3600" u="sng" dirty="0" smtClean="0">
                <a:effectLst/>
              </a:rPr>
              <a:t>Clinical Technique</a:t>
            </a:r>
            <a:endParaRPr lang="en-IN" sz="3600" u="sng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854696" cy="4648200"/>
          </a:xfrm>
        </p:spPr>
        <p:txBody>
          <a:bodyPr/>
          <a:lstStyle/>
          <a:p>
            <a:pPr marL="514350" indent="-514350" algn="l"/>
            <a:r>
              <a:rPr lang="en-IN" dirty="0" smtClean="0"/>
              <a:t>Shaping the matrix:</a:t>
            </a:r>
          </a:p>
          <a:p>
            <a:pPr marL="514350" indent="-514350" algn="l"/>
            <a:r>
              <a:rPr lang="en-IN" dirty="0" smtClean="0"/>
              <a:t>       Burnishing to achieve contacts and contours.</a:t>
            </a:r>
          </a:p>
          <a:p>
            <a:pPr marL="514350" indent="-514350" algn="l"/>
            <a:r>
              <a:rPr lang="en-IN" dirty="0" smtClean="0"/>
              <a:t>       Using No. 26-28 </a:t>
            </a:r>
            <a:r>
              <a:rPr lang="en-IN" dirty="0" err="1" smtClean="0"/>
              <a:t>burnisher</a:t>
            </a:r>
            <a:r>
              <a:rPr lang="en-IN" dirty="0" smtClean="0"/>
              <a:t>.</a:t>
            </a:r>
          </a:p>
          <a:p>
            <a:pPr marL="514350" indent="-514350" algn="l"/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Image result for tofflemire band burnish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838200"/>
            <a:ext cx="5638800" cy="41148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95400" y="51816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 smtClean="0"/>
              <a:t>Burnishing the matrix band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7854696" cy="5562600"/>
          </a:xfrm>
        </p:spPr>
        <p:txBody>
          <a:bodyPr/>
          <a:lstStyle/>
          <a:p>
            <a:pPr algn="l"/>
            <a:r>
              <a:rPr lang="en-IN" dirty="0" smtClean="0"/>
              <a:t>Preparing retainer to receive the band</a:t>
            </a:r>
            <a:endParaRPr lang="en-IN" dirty="0"/>
          </a:p>
        </p:txBody>
      </p:sp>
      <p:pic>
        <p:nvPicPr>
          <p:cNvPr id="91138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74676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1524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7854696" cy="5562600"/>
          </a:xfrm>
        </p:spPr>
        <p:txBody>
          <a:bodyPr/>
          <a:lstStyle/>
          <a:p>
            <a:pPr algn="l"/>
            <a:r>
              <a:rPr lang="en-IN" dirty="0" smtClean="0"/>
              <a:t>Placing the band with retainer on prepared tooth:</a:t>
            </a:r>
          </a:p>
          <a:p>
            <a:pPr algn="l"/>
            <a:endParaRPr lang="en-IN" dirty="0" smtClean="0"/>
          </a:p>
          <a:p>
            <a:pPr algn="l"/>
            <a:r>
              <a:rPr lang="en-IN" dirty="0" smtClean="0"/>
              <a:t>Allowing gingival edge of the band to be positioned </a:t>
            </a:r>
            <a:r>
              <a:rPr lang="en-IN" dirty="0" err="1" smtClean="0"/>
              <a:t>atleast</a:t>
            </a:r>
            <a:r>
              <a:rPr lang="en-IN" dirty="0" smtClean="0"/>
              <a:t> 1 mm apical to gingival margin</a:t>
            </a:r>
          </a:p>
          <a:p>
            <a:pPr algn="l"/>
            <a:r>
              <a:rPr lang="en-IN" dirty="0" smtClean="0"/>
              <a:t>Band is then tightened.</a:t>
            </a:r>
          </a:p>
          <a:p>
            <a:pPr algn="l"/>
            <a:r>
              <a:rPr lang="en-IN" dirty="0" smtClean="0"/>
              <a:t>It must be touching adjacent contact area.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Image result for tofflemire band burnish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762000"/>
            <a:ext cx="5486400" cy="4648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76400" y="57150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 smtClean="0"/>
              <a:t>Placing the band with retainer on prepared tooth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524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7854696" cy="5715000"/>
          </a:xfrm>
        </p:spPr>
        <p:txBody>
          <a:bodyPr/>
          <a:lstStyle/>
          <a:p>
            <a:pPr algn="l"/>
            <a:r>
              <a:rPr lang="en-IN" dirty="0" smtClean="0"/>
              <a:t>Removal of the band with retainer:</a:t>
            </a:r>
          </a:p>
          <a:p>
            <a:pPr algn="l"/>
            <a:endParaRPr lang="en-IN" dirty="0" smtClean="0"/>
          </a:p>
          <a:p>
            <a:pPr algn="l"/>
            <a:r>
              <a:rPr lang="en-IN" dirty="0" smtClean="0"/>
              <a:t>Retract the pointed spindle by turning small nut counter clockwise.</a:t>
            </a:r>
          </a:p>
          <a:p>
            <a:pPr algn="l"/>
            <a:r>
              <a:rPr lang="en-IN" dirty="0" smtClean="0"/>
              <a:t>Remove band after ensuring hardening of amalgam to avoid fracture.</a:t>
            </a:r>
          </a:p>
          <a:p>
            <a:pPr algn="l"/>
            <a:r>
              <a:rPr lang="en-IN" dirty="0" smtClean="0"/>
              <a:t>Remove the retainer first and then the band.</a:t>
            </a:r>
          </a:p>
          <a:p>
            <a:pPr algn="l"/>
            <a:r>
              <a:rPr lang="en-IN" dirty="0" smtClean="0"/>
              <a:t>Wedge may be left in place to provide separation of teeth while removal of band.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838200"/>
          </a:xfrm>
        </p:spPr>
        <p:txBody>
          <a:bodyPr>
            <a:normAutofit/>
          </a:bodyPr>
          <a:lstStyle/>
          <a:p>
            <a:pPr algn="ctr"/>
            <a:r>
              <a:rPr lang="en-IN" sz="3600" u="sng" dirty="0" smtClean="0">
                <a:effectLst/>
              </a:rPr>
              <a:t>Wedging Techniques</a:t>
            </a:r>
            <a:endParaRPr lang="en-IN" sz="3600" u="sng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854696" cy="4572000"/>
          </a:xfrm>
        </p:spPr>
        <p:txBody>
          <a:bodyPr/>
          <a:lstStyle/>
          <a:p>
            <a:pPr algn="ctr"/>
            <a:r>
              <a:rPr lang="en-IN" dirty="0" smtClean="0"/>
              <a:t>Single wedge technique</a:t>
            </a:r>
          </a:p>
          <a:p>
            <a:pPr algn="l"/>
            <a:endParaRPr lang="en-IN" sz="2800" dirty="0" smtClean="0"/>
          </a:p>
          <a:p>
            <a:pPr algn="l"/>
            <a:r>
              <a:rPr lang="en-IN" sz="2800" dirty="0" smtClean="0"/>
              <a:t>Grasp the wedge with pliers.</a:t>
            </a:r>
          </a:p>
          <a:p>
            <a:pPr algn="l"/>
            <a:endParaRPr lang="en-IN" sz="2800" dirty="0" smtClean="0"/>
          </a:p>
          <a:p>
            <a:pPr algn="l"/>
            <a:r>
              <a:rPr lang="en-IN" sz="2800" dirty="0" smtClean="0"/>
              <a:t>Insert it from </a:t>
            </a:r>
            <a:r>
              <a:rPr lang="en-IN" sz="2800" dirty="0" err="1" smtClean="0"/>
              <a:t>embrassure</a:t>
            </a:r>
            <a:r>
              <a:rPr lang="en-IN" sz="2800" dirty="0" smtClean="0"/>
              <a:t>, slightly gingival to gingival margin.</a:t>
            </a:r>
          </a:p>
          <a:p>
            <a:pPr algn="l"/>
            <a:endParaRPr lang="en-IN" sz="2800" dirty="0" smtClean="0"/>
          </a:p>
          <a:p>
            <a:pPr algn="l"/>
            <a:r>
              <a:rPr lang="en-IN" sz="2800" dirty="0" smtClean="0"/>
              <a:t>Wedge the band tightly against tooth and margin.</a:t>
            </a:r>
          </a:p>
          <a:p>
            <a:pPr algn="l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>
              <a:buNone/>
            </a:pPr>
            <a:r>
              <a:rPr lang="en-IN" dirty="0" smtClean="0"/>
              <a:t>Piggy back wedging technique</a:t>
            </a:r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r>
              <a:rPr lang="en-IN" sz="2800" dirty="0" smtClean="0"/>
              <a:t>If wedge is significantly apical to gingival margin, a </a:t>
            </a:r>
            <a:r>
              <a:rPr lang="en-IN" sz="2800" dirty="0" err="1" smtClean="0"/>
              <a:t>Iind</a:t>
            </a:r>
            <a:r>
              <a:rPr lang="en-IN" sz="2800" dirty="0" smtClean="0"/>
              <a:t> wedge is placed on top of first wedge to wedge adequately the matrix against margin.</a:t>
            </a:r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r>
              <a:rPr lang="en-IN" sz="2800" dirty="0" smtClean="0"/>
              <a:t>Indicated in patients with receded </a:t>
            </a:r>
            <a:r>
              <a:rPr lang="en-IN" sz="2800" dirty="0" err="1" smtClean="0"/>
              <a:t>interproximal</a:t>
            </a:r>
            <a:r>
              <a:rPr lang="en-IN" sz="2800" dirty="0" smtClean="0"/>
              <a:t> tissue level.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536575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772400" cy="5791200"/>
          </a:xfrm>
        </p:spPr>
        <p:txBody>
          <a:bodyPr/>
          <a:lstStyle/>
          <a:p>
            <a:r>
              <a:rPr lang="en-IN" dirty="0" smtClean="0"/>
              <a:t>Double wedging</a:t>
            </a:r>
          </a:p>
          <a:p>
            <a:pPr algn="l"/>
            <a:endParaRPr lang="en-IN" dirty="0" smtClean="0"/>
          </a:p>
          <a:p>
            <a:pPr algn="l"/>
            <a:r>
              <a:rPr lang="en-IN" dirty="0" smtClean="0"/>
              <a:t>Use of 2 wedges: one from lingual embrasure, another from facial embrasure.</a:t>
            </a:r>
          </a:p>
          <a:p>
            <a:pPr algn="l"/>
            <a:endParaRPr lang="en-IN" dirty="0" smtClean="0"/>
          </a:p>
          <a:p>
            <a:pPr algn="l"/>
            <a:r>
              <a:rPr lang="en-IN" dirty="0" smtClean="0"/>
              <a:t>Indicated if proximal box is wide </a:t>
            </a:r>
            <a:r>
              <a:rPr lang="en-IN" dirty="0" err="1" smtClean="0"/>
              <a:t>faciolingually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851648" cy="990600"/>
          </a:xfrm>
        </p:spPr>
        <p:txBody>
          <a:bodyPr>
            <a:normAutofit/>
          </a:bodyPr>
          <a:lstStyle/>
          <a:p>
            <a:r>
              <a:rPr lang="en-IN" sz="3600" u="sng" dirty="0" smtClean="0">
                <a:effectLst/>
              </a:rPr>
              <a:t>Benefits of an ideal contact and contour</a:t>
            </a:r>
            <a:endParaRPr lang="en-IN" sz="3600" u="sng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305800" cy="4495800"/>
          </a:xfrm>
        </p:spPr>
        <p:txBody>
          <a:bodyPr>
            <a:normAutofit fontScale="5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sz="5100" dirty="0" smtClean="0"/>
              <a:t> Conserves health of </a:t>
            </a:r>
            <a:r>
              <a:rPr lang="en-IN" sz="5100" dirty="0" err="1" smtClean="0"/>
              <a:t>periodontium</a:t>
            </a:r>
            <a:r>
              <a:rPr lang="en-IN" sz="5100" dirty="0" smtClean="0"/>
              <a:t>.</a:t>
            </a:r>
          </a:p>
          <a:p>
            <a:pPr algn="l">
              <a:buFont typeface="Arial" pitchFamily="34" charset="0"/>
              <a:buChar char="•"/>
            </a:pPr>
            <a:endParaRPr lang="en-IN" sz="5100" dirty="0" smtClean="0"/>
          </a:p>
          <a:p>
            <a:pPr algn="l">
              <a:buFont typeface="Arial" pitchFamily="34" charset="0"/>
              <a:buChar char="•"/>
            </a:pPr>
            <a:r>
              <a:rPr lang="en-IN" sz="5100" dirty="0" smtClean="0"/>
              <a:t>  Prevents food impaction.</a:t>
            </a:r>
          </a:p>
          <a:p>
            <a:pPr algn="l">
              <a:buFont typeface="Arial" pitchFamily="34" charset="0"/>
              <a:buChar char="•"/>
            </a:pPr>
            <a:endParaRPr lang="en-IN" sz="5100" dirty="0" smtClean="0"/>
          </a:p>
          <a:p>
            <a:pPr algn="l">
              <a:buFont typeface="Arial" pitchFamily="34" charset="0"/>
              <a:buChar char="•"/>
            </a:pPr>
            <a:r>
              <a:rPr lang="en-IN" sz="5100" dirty="0" smtClean="0"/>
              <a:t>  Makes the area self-cleansable.</a:t>
            </a:r>
          </a:p>
          <a:p>
            <a:pPr algn="l">
              <a:buFont typeface="Arial" pitchFamily="34" charset="0"/>
              <a:buChar char="•"/>
            </a:pPr>
            <a:endParaRPr lang="en-IN" sz="5100" dirty="0" smtClean="0"/>
          </a:p>
          <a:p>
            <a:pPr algn="l">
              <a:buFont typeface="Arial" pitchFamily="34" charset="0"/>
              <a:buChar char="•"/>
            </a:pPr>
            <a:r>
              <a:rPr lang="en-IN" sz="5100" dirty="0" smtClean="0"/>
              <a:t>  Improves </a:t>
            </a:r>
            <a:r>
              <a:rPr lang="en-IN" sz="5100" dirty="0" err="1" smtClean="0"/>
              <a:t>longitivity</a:t>
            </a:r>
            <a:r>
              <a:rPr lang="en-IN" sz="5100" dirty="0" smtClean="0"/>
              <a:t> of proximal restoration.</a:t>
            </a:r>
          </a:p>
          <a:p>
            <a:pPr algn="l">
              <a:buFont typeface="Arial" pitchFamily="34" charset="0"/>
              <a:buChar char="•"/>
            </a:pPr>
            <a:endParaRPr lang="en-IN" sz="5100" dirty="0" smtClean="0"/>
          </a:p>
          <a:p>
            <a:pPr algn="l">
              <a:buFont typeface="Arial" pitchFamily="34" charset="0"/>
              <a:buChar char="•"/>
            </a:pPr>
            <a:r>
              <a:rPr lang="en-IN" sz="5100" dirty="0" smtClean="0"/>
              <a:t>  Maintain s normal </a:t>
            </a:r>
            <a:r>
              <a:rPr lang="en-IN" sz="5100" dirty="0" err="1" smtClean="0"/>
              <a:t>mesio</a:t>
            </a:r>
            <a:r>
              <a:rPr lang="en-IN" sz="5100" dirty="0" smtClean="0"/>
              <a:t>-distal relationship   of teeth    in dental arch.</a:t>
            </a:r>
            <a:endParaRPr lang="en-IN" sz="5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3810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762000"/>
            <a:ext cx="7772400" cy="5562600"/>
          </a:xfrm>
        </p:spPr>
        <p:txBody>
          <a:bodyPr/>
          <a:lstStyle/>
          <a:p>
            <a:r>
              <a:rPr lang="en-IN" dirty="0" smtClean="0"/>
              <a:t>Wedge wedging</a:t>
            </a:r>
          </a:p>
          <a:p>
            <a:pPr algn="l"/>
            <a:endParaRPr lang="en-IN" dirty="0"/>
          </a:p>
          <a:p>
            <a:pPr algn="l"/>
            <a:r>
              <a:rPr lang="en-IN" dirty="0" smtClean="0"/>
              <a:t>A </a:t>
            </a:r>
            <a:r>
              <a:rPr lang="en-IN" dirty="0" err="1" smtClean="0"/>
              <a:t>IInd</a:t>
            </a:r>
            <a:r>
              <a:rPr lang="en-IN" dirty="0" smtClean="0"/>
              <a:t> wedge is inserted between the </a:t>
            </a:r>
            <a:r>
              <a:rPr lang="en-IN" dirty="0" err="1" smtClean="0"/>
              <a:t>Ist</a:t>
            </a:r>
            <a:r>
              <a:rPr lang="en-IN" dirty="0" smtClean="0"/>
              <a:t> wedge and the band.</a:t>
            </a:r>
          </a:p>
          <a:p>
            <a:pPr algn="l"/>
            <a:endParaRPr lang="en-IN" dirty="0"/>
          </a:p>
          <a:p>
            <a:pPr algn="l"/>
            <a:r>
              <a:rPr lang="en-IN" dirty="0" smtClean="0"/>
              <a:t>Indicated when concavity is present on proximal surface (fluted root) </a:t>
            </a:r>
            <a:r>
              <a:rPr lang="en-IN" dirty="0" err="1" smtClean="0"/>
              <a:t>eg</a:t>
            </a:r>
            <a:r>
              <a:rPr lang="en-IN" dirty="0" smtClean="0"/>
              <a:t> </a:t>
            </a:r>
            <a:r>
              <a:rPr lang="en-IN" dirty="0" err="1" smtClean="0"/>
              <a:t>mesial</a:t>
            </a:r>
            <a:r>
              <a:rPr lang="en-IN" dirty="0" smtClean="0"/>
              <a:t> surface of maxillary first premolar.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599"/>
            <a:ext cx="7772400" cy="685801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Round wedge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181600"/>
          </a:xfrm>
        </p:spPr>
        <p:txBody>
          <a:bodyPr>
            <a:normAutofit/>
          </a:bodyPr>
          <a:lstStyle/>
          <a:p>
            <a:pPr algn="l"/>
            <a:endParaRPr lang="en-IN" sz="2800" dirty="0" smtClean="0"/>
          </a:p>
          <a:p>
            <a:pPr algn="l"/>
            <a:r>
              <a:rPr lang="en-IN" sz="2800" dirty="0" smtClean="0"/>
              <a:t>Wedge of choice with conservative proximal boxes.</a:t>
            </a:r>
          </a:p>
          <a:p>
            <a:pPr algn="l"/>
            <a:endParaRPr lang="en-IN" sz="2800" dirty="0" smtClean="0"/>
          </a:p>
          <a:p>
            <a:pPr algn="l"/>
            <a:r>
              <a:rPr lang="en-IN" sz="2800" dirty="0" smtClean="0"/>
              <a:t>Wedging action is nearer the gingival margin.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Triangular wedge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7696200" cy="5181600"/>
          </a:xfrm>
        </p:spPr>
        <p:txBody>
          <a:bodyPr/>
          <a:lstStyle/>
          <a:p>
            <a:pPr algn="l"/>
            <a:endParaRPr lang="en-IN" dirty="0" smtClean="0"/>
          </a:p>
          <a:p>
            <a:pPr algn="l"/>
            <a:r>
              <a:rPr lang="en-IN" dirty="0" smtClean="0"/>
              <a:t>Indicated in:</a:t>
            </a:r>
          </a:p>
          <a:p>
            <a:pPr algn="l"/>
            <a:endParaRPr lang="en-IN" dirty="0" smtClean="0"/>
          </a:p>
          <a:p>
            <a:pPr algn="l"/>
            <a:r>
              <a:rPr lang="en-IN" dirty="0" smtClean="0"/>
              <a:t>Preparation with deep gingival margin.</a:t>
            </a:r>
          </a:p>
          <a:p>
            <a:pPr algn="l"/>
            <a:endParaRPr lang="en-IN" dirty="0" smtClean="0"/>
          </a:p>
          <a:p>
            <a:pPr algn="l"/>
            <a:r>
              <a:rPr lang="en-IN" dirty="0" smtClean="0"/>
              <a:t>With </a:t>
            </a:r>
            <a:r>
              <a:rPr lang="en-IN" dirty="0" err="1" smtClean="0"/>
              <a:t>Tofflemire</a:t>
            </a:r>
            <a:r>
              <a:rPr lang="en-IN" dirty="0" smtClean="0"/>
              <a:t> MOD matrix band.</a:t>
            </a:r>
          </a:p>
          <a:p>
            <a:pPr algn="l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Image result for wedging techniques in dentis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81000"/>
            <a:ext cx="6011863" cy="6286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Matrix application for Class III Composite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153400" cy="5105400"/>
          </a:xfrm>
        </p:spPr>
        <p:txBody>
          <a:bodyPr/>
          <a:lstStyle/>
          <a:p>
            <a:r>
              <a:rPr lang="en-IN" dirty="0" smtClean="0"/>
              <a:t>Steps</a:t>
            </a:r>
          </a:p>
          <a:p>
            <a:pPr algn="l"/>
            <a:r>
              <a:rPr lang="en-IN" dirty="0" smtClean="0"/>
              <a:t>Contouring the </a:t>
            </a:r>
            <a:r>
              <a:rPr lang="en-IN" dirty="0" err="1" smtClean="0"/>
              <a:t>mylar</a:t>
            </a:r>
            <a:r>
              <a:rPr lang="en-IN" dirty="0" smtClean="0"/>
              <a:t> strip.</a:t>
            </a:r>
          </a:p>
          <a:p>
            <a:pPr algn="l"/>
            <a:r>
              <a:rPr lang="en-IN" dirty="0" smtClean="0"/>
              <a:t>Pre wedge insertion.</a:t>
            </a:r>
          </a:p>
          <a:p>
            <a:pPr algn="l"/>
            <a:r>
              <a:rPr lang="en-IN" dirty="0" smtClean="0"/>
              <a:t>Positioning of </a:t>
            </a:r>
            <a:r>
              <a:rPr lang="en-IN" dirty="0" err="1" smtClean="0"/>
              <a:t>mylar</a:t>
            </a:r>
            <a:r>
              <a:rPr lang="en-IN" dirty="0" smtClean="0"/>
              <a:t> strip.</a:t>
            </a:r>
          </a:p>
          <a:p>
            <a:pPr algn="l"/>
            <a:r>
              <a:rPr lang="en-IN" dirty="0" smtClean="0"/>
              <a:t>Wedging: placed from facial approach for lingual access and vice-versa.</a:t>
            </a:r>
          </a:p>
          <a:p>
            <a:pPr algn="l"/>
            <a:r>
              <a:rPr lang="en-IN" dirty="0" smtClean="0"/>
              <a:t>Insertion and light activation of the composite.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57200"/>
            <a:ext cx="6324600" cy="480060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38200" y="5791200"/>
            <a:ext cx="7772400" cy="685799"/>
          </a:xfrm>
          <a:prstGeom prst="rect">
            <a:avLst/>
          </a:prstGeom>
        </p:spPr>
        <p:txBody>
          <a:bodyPr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Matrix application for Class III Composite</a:t>
            </a:r>
            <a:endParaRPr kumimoji="0" lang="en-IN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76517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Matrix application for Class IV composite restoration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371600"/>
            <a:ext cx="7543800" cy="5105400"/>
          </a:xfrm>
        </p:spPr>
        <p:txBody>
          <a:bodyPr/>
          <a:lstStyle/>
          <a:p>
            <a:r>
              <a:rPr lang="en-IN" dirty="0" smtClean="0"/>
              <a:t>Custom lingual matrix</a:t>
            </a:r>
          </a:p>
          <a:p>
            <a:pPr algn="l"/>
            <a:r>
              <a:rPr lang="en-IN" dirty="0" smtClean="0"/>
              <a:t>Shade selection prior to isolation.</a:t>
            </a:r>
          </a:p>
          <a:p>
            <a:pPr algn="l"/>
            <a:r>
              <a:rPr lang="en-IN" dirty="0" smtClean="0"/>
              <a:t>Preparation of lingual matrix using polyvinyl </a:t>
            </a:r>
            <a:r>
              <a:rPr lang="en-IN" dirty="0" err="1" smtClean="0"/>
              <a:t>siloxane</a:t>
            </a:r>
            <a:r>
              <a:rPr lang="en-IN" dirty="0" smtClean="0"/>
              <a:t> impression putty.</a:t>
            </a:r>
          </a:p>
          <a:p>
            <a:pPr algn="l"/>
            <a:r>
              <a:rPr lang="en-IN" dirty="0" smtClean="0"/>
              <a:t>Insertion and light activation of composite in increments less than 2mm</a:t>
            </a:r>
          </a:p>
          <a:p>
            <a:pPr algn="l"/>
            <a:r>
              <a:rPr lang="en-IN" dirty="0" smtClean="0"/>
              <a:t>After polymerisation, lingual matrix is removed, and restoration is light activated from both facial and lingual direction.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 descr="Image result for custom lingual matrix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66566" name="Picture 6" descr="Image result for custom lingual matr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8001000" cy="50292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33600" y="60198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 smtClean="0"/>
              <a:t>Custom lingual matrix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IN" dirty="0" err="1" smtClean="0"/>
              <a:t>Automatrix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077200" cy="5257800"/>
          </a:xfrm>
        </p:spPr>
        <p:txBody>
          <a:bodyPr/>
          <a:lstStyle/>
          <a:p>
            <a:pPr algn="l"/>
            <a:r>
              <a:rPr lang="en-IN" dirty="0" smtClean="0"/>
              <a:t>It is a retainer-less matrix system designed for any tooth regardless of its circumference and height.</a:t>
            </a:r>
          </a:p>
          <a:p>
            <a:pPr algn="l"/>
            <a:r>
              <a:rPr lang="en-IN" dirty="0" smtClean="0"/>
              <a:t>Types of bands: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 smtClean="0"/>
              <a:t>3/16 inch (4.8mm) 0.002 inch thickness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 smtClean="0"/>
              <a:t>¼ inch (6.35mm) 0.002 and 0.0015 inch thickness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 smtClean="0"/>
              <a:t>5/16 inch (7.79mm)0.002 inch thickness.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Image result for automatr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10600" cy="54864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4600" y="58674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 err="1" smtClean="0"/>
              <a:t>Automatrix</a:t>
            </a:r>
            <a:r>
              <a:rPr lang="en-IN" sz="3600" dirty="0" smtClean="0"/>
              <a:t> 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066800"/>
            <a:ext cx="7772400" cy="685800"/>
          </a:xfrm>
        </p:spPr>
        <p:txBody>
          <a:bodyPr/>
          <a:lstStyle/>
          <a:p>
            <a:pPr algn="ctr"/>
            <a:r>
              <a:rPr lang="en-IN" sz="3600" u="sng" dirty="0" smtClean="0">
                <a:effectLst/>
              </a:rPr>
              <a:t>Height of Contour</a:t>
            </a:r>
            <a:endParaRPr lang="en-IN" sz="3600" u="sng" dirty="0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133600"/>
            <a:ext cx="7772400" cy="4343399"/>
          </a:xfrm>
        </p:spPr>
        <p:txBody>
          <a:bodyPr>
            <a:normAutofit/>
          </a:bodyPr>
          <a:lstStyle/>
          <a:p>
            <a:r>
              <a:rPr lang="en-IN" sz="2800" dirty="0" smtClean="0"/>
              <a:t> The area of the greatest circumference  on the facial and lingual surfaces of the tooth.</a:t>
            </a:r>
          </a:p>
          <a:p>
            <a:endParaRPr lang="en-IN" sz="2800" dirty="0" smtClean="0"/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 Protects gingival tissue by preventing food impaction.</a:t>
            </a:r>
          </a:p>
          <a:p>
            <a:pPr>
              <a:buFont typeface="Arial" pitchFamily="34" charset="0"/>
              <a:buChar char="•"/>
            </a:pPr>
            <a:endParaRPr lang="en-IN" sz="2800" dirty="0" smtClean="0"/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 In posterior teeth: located at gingival third of facial surface and in middle third of lingual surface.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5239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467600" cy="5105400"/>
          </a:xfrm>
        </p:spPr>
        <p:txBody>
          <a:bodyPr/>
          <a:lstStyle/>
          <a:p>
            <a:pPr algn="l"/>
            <a:r>
              <a:rPr lang="en-IN" dirty="0" smtClean="0"/>
              <a:t>Advantages:</a:t>
            </a:r>
          </a:p>
          <a:p>
            <a:pPr algn="l"/>
            <a:endParaRPr lang="en-IN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IN" dirty="0" smtClean="0"/>
              <a:t>Convenience.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 smtClean="0"/>
              <a:t>Improved visibility because of absence of a retainer.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 smtClean="0"/>
              <a:t>Ability to place the </a:t>
            </a:r>
            <a:r>
              <a:rPr lang="en-IN" dirty="0" err="1" smtClean="0"/>
              <a:t>autolock</a:t>
            </a:r>
            <a:r>
              <a:rPr lang="en-IN" dirty="0" smtClean="0"/>
              <a:t> loop on facial or lingual surface of the tooth.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1"/>
            <a:ext cx="7772400" cy="1524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85800"/>
            <a:ext cx="8001000" cy="5715000"/>
          </a:xfrm>
        </p:spPr>
        <p:txBody>
          <a:bodyPr/>
          <a:lstStyle/>
          <a:p>
            <a:pPr algn="l"/>
            <a:r>
              <a:rPr lang="en-IN" dirty="0" smtClean="0"/>
              <a:t>Disadvantages:</a:t>
            </a:r>
          </a:p>
          <a:p>
            <a:pPr algn="l"/>
            <a:endParaRPr lang="en-IN" dirty="0"/>
          </a:p>
          <a:p>
            <a:pPr marL="514350" indent="-514350" algn="l">
              <a:buFont typeface="+mj-lt"/>
              <a:buAutoNum type="arabicPeriod"/>
            </a:pPr>
            <a:r>
              <a:rPr lang="en-IN" dirty="0" smtClean="0"/>
              <a:t>The band is flat and difficult to burnish.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 smtClean="0"/>
              <a:t>Sometimes, band is unstable even when wedges are in place.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 smtClean="0"/>
              <a:t>Development of proximal contact and contours can be difficult with </a:t>
            </a:r>
            <a:r>
              <a:rPr lang="en-IN" dirty="0" err="1" smtClean="0"/>
              <a:t>Automatrix</a:t>
            </a:r>
            <a:r>
              <a:rPr lang="en-IN" dirty="0" smtClean="0"/>
              <a:t> bands.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Conclusion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848600" cy="4800600"/>
          </a:xfrm>
        </p:spPr>
        <p:txBody>
          <a:bodyPr>
            <a:normAutofit/>
          </a:bodyPr>
          <a:lstStyle/>
          <a:p>
            <a:pPr algn="l"/>
            <a:r>
              <a:rPr lang="en-IN" sz="2800" dirty="0" smtClean="0"/>
              <a:t>Restoration of proper contacts and contours is the most intricate restorative challenge to a clinician.</a:t>
            </a:r>
          </a:p>
          <a:p>
            <a:pPr algn="l"/>
            <a:r>
              <a:rPr lang="en-IN" sz="2800" dirty="0" smtClean="0"/>
              <a:t>Appreciation of anatomic landmarks and properly restoring them is important.</a:t>
            </a:r>
          </a:p>
          <a:p>
            <a:pPr algn="l"/>
            <a:r>
              <a:rPr lang="en-IN" sz="2800" dirty="0" smtClean="0"/>
              <a:t>The use of appropriate matrix system in a proper manner is of paramount importance in clinical conditions.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838200"/>
          </a:xfrm>
        </p:spPr>
        <p:txBody>
          <a:bodyPr>
            <a:normAutofit/>
          </a:bodyPr>
          <a:lstStyle/>
          <a:p>
            <a:pPr algn="ctr"/>
            <a:r>
              <a:rPr lang="en-IN" sz="3600" u="sng" dirty="0" smtClean="0">
                <a:effectLst/>
              </a:rPr>
              <a:t>Proximal Contact Area</a:t>
            </a:r>
            <a:endParaRPr lang="en-IN" sz="3600" u="sng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696" cy="4495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IN" sz="2800" dirty="0" smtClean="0"/>
              <a:t> Area of proximal height of contour of the </a:t>
            </a:r>
            <a:r>
              <a:rPr lang="en-IN" sz="2800" dirty="0" err="1" smtClean="0"/>
              <a:t>mesial</a:t>
            </a:r>
            <a:r>
              <a:rPr lang="en-IN" sz="2800" dirty="0" smtClean="0"/>
              <a:t> or distal surface of a tooth that contacts its adjacent tooth in the same arch.</a:t>
            </a:r>
          </a:p>
          <a:p>
            <a:pPr algn="l">
              <a:buFont typeface="Arial" pitchFamily="34" charset="0"/>
              <a:buChar char="•"/>
            </a:pPr>
            <a:r>
              <a:rPr lang="en-IN" sz="2800" dirty="0" smtClean="0"/>
              <a:t> Maxillary and </a:t>
            </a:r>
            <a:r>
              <a:rPr lang="en-IN" sz="2800" dirty="0" err="1" smtClean="0"/>
              <a:t>mandibular</a:t>
            </a:r>
            <a:r>
              <a:rPr lang="en-IN" sz="2800" dirty="0" smtClean="0"/>
              <a:t> </a:t>
            </a:r>
            <a:r>
              <a:rPr lang="en-IN" sz="2800" dirty="0" err="1" smtClean="0"/>
              <a:t>anteriors</a:t>
            </a:r>
            <a:r>
              <a:rPr lang="en-IN" sz="2800" dirty="0" smtClean="0"/>
              <a:t>: </a:t>
            </a:r>
          </a:p>
          <a:p>
            <a:pPr algn="l"/>
            <a:r>
              <a:rPr lang="en-IN" sz="2800" dirty="0" smtClean="0"/>
              <a:t>                       </a:t>
            </a:r>
            <a:r>
              <a:rPr lang="en-IN" sz="2800" dirty="0" err="1" smtClean="0"/>
              <a:t>Incisal</a:t>
            </a:r>
            <a:r>
              <a:rPr lang="en-IN" sz="2800" dirty="0" smtClean="0"/>
              <a:t> third and slightly facial.</a:t>
            </a:r>
          </a:p>
          <a:p>
            <a:pPr algn="l">
              <a:buFont typeface="Arial" pitchFamily="34" charset="0"/>
              <a:buChar char="•"/>
            </a:pPr>
            <a:r>
              <a:rPr lang="en-IN" sz="2800" dirty="0" smtClean="0"/>
              <a:t>Maxillary and </a:t>
            </a:r>
            <a:r>
              <a:rPr lang="en-IN" sz="2800" dirty="0" err="1" smtClean="0"/>
              <a:t>mandibular</a:t>
            </a:r>
            <a:r>
              <a:rPr lang="en-IN" sz="2800" dirty="0" smtClean="0"/>
              <a:t> posteriors:</a:t>
            </a:r>
          </a:p>
          <a:p>
            <a:pPr algn="l"/>
            <a:r>
              <a:rPr lang="en-IN" sz="2800" dirty="0" smtClean="0"/>
              <a:t>                       near the junction of </a:t>
            </a:r>
            <a:r>
              <a:rPr lang="en-IN" sz="2800" dirty="0" err="1" smtClean="0"/>
              <a:t>occlusal</a:t>
            </a:r>
            <a:r>
              <a:rPr lang="en-IN" sz="2800" dirty="0" smtClean="0"/>
              <a:t> and           middle thirds or in the middle third.</a:t>
            </a:r>
          </a:p>
          <a:p>
            <a:pPr algn="l">
              <a:buFont typeface="Arial" pitchFamily="34" charset="0"/>
              <a:buChar char="•"/>
            </a:pPr>
            <a:endParaRPr lang="en-I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762000"/>
          </a:xfrm>
        </p:spPr>
        <p:txBody>
          <a:bodyPr>
            <a:normAutofit/>
          </a:bodyPr>
          <a:lstStyle/>
          <a:p>
            <a:pPr algn="ctr"/>
            <a:r>
              <a:rPr lang="en-IN" sz="3600" u="sng" dirty="0" smtClean="0">
                <a:effectLst/>
              </a:rPr>
              <a:t>Matrix</a:t>
            </a:r>
            <a:endParaRPr lang="en-IN" sz="3600" u="sng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854696" cy="4572000"/>
          </a:xfrm>
        </p:spPr>
        <p:txBody>
          <a:bodyPr>
            <a:normAutofit/>
          </a:bodyPr>
          <a:lstStyle/>
          <a:p>
            <a:pPr algn="l"/>
            <a:r>
              <a:rPr lang="en-IN" sz="2800" dirty="0" smtClean="0"/>
              <a:t>Definition: </a:t>
            </a:r>
          </a:p>
          <a:p>
            <a:pPr algn="l"/>
            <a:r>
              <a:rPr lang="en-IN" sz="2800" dirty="0" smtClean="0"/>
              <a:t>  A device that is applied to a prepared tooth before the insertion of the restorative material to assist in the development of the appropriate axial tooth contours and in order to confine the restorative material excess.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242048" cy="990600"/>
          </a:xfrm>
        </p:spPr>
        <p:txBody>
          <a:bodyPr>
            <a:normAutofit/>
          </a:bodyPr>
          <a:lstStyle/>
          <a:p>
            <a:pPr algn="l"/>
            <a:r>
              <a:rPr lang="en-IN" sz="3600" u="sng" dirty="0" smtClean="0">
                <a:effectLst/>
              </a:rPr>
              <a:t>Classification of matrices</a:t>
            </a:r>
            <a:endParaRPr lang="en-IN" sz="3600" u="sng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4876800"/>
          </a:xfrm>
        </p:spPr>
        <p:txBody>
          <a:bodyPr>
            <a:normAutofit fontScale="92500" lnSpcReduction="20000"/>
          </a:bodyPr>
          <a:lstStyle/>
          <a:p>
            <a:pPr marL="571500" indent="-571500" algn="l"/>
            <a:r>
              <a:rPr lang="en-IN" dirty="0" smtClean="0"/>
              <a:t>Based on mode of retention</a:t>
            </a:r>
          </a:p>
          <a:p>
            <a:pPr marL="571500" indent="-571500" algn="l"/>
            <a:r>
              <a:rPr lang="en-IN" dirty="0" smtClean="0"/>
              <a:t>           With retainer: </a:t>
            </a:r>
            <a:r>
              <a:rPr lang="en-IN" dirty="0" err="1" smtClean="0"/>
              <a:t>Tofflemire</a:t>
            </a:r>
            <a:r>
              <a:rPr lang="en-IN" dirty="0" smtClean="0"/>
              <a:t> matrix</a:t>
            </a:r>
          </a:p>
          <a:p>
            <a:pPr marL="571500" indent="-571500" algn="l"/>
            <a:r>
              <a:rPr lang="en-IN" dirty="0" smtClean="0"/>
              <a:t>           Without retainer: </a:t>
            </a:r>
            <a:r>
              <a:rPr lang="en-IN" dirty="0" err="1" smtClean="0"/>
              <a:t>Automatrix</a:t>
            </a:r>
            <a:r>
              <a:rPr lang="en-IN" dirty="0" smtClean="0"/>
              <a:t> </a:t>
            </a:r>
          </a:p>
          <a:p>
            <a:pPr marL="571500" indent="-571500" algn="l"/>
            <a:r>
              <a:rPr lang="en-IN" dirty="0" smtClean="0"/>
              <a:t>Based on type of band</a:t>
            </a:r>
          </a:p>
          <a:p>
            <a:pPr marL="571500" indent="-571500" algn="l"/>
            <a:r>
              <a:rPr lang="en-IN" dirty="0" smtClean="0"/>
              <a:t>           Metallic non-transparent matrix</a:t>
            </a:r>
          </a:p>
          <a:p>
            <a:pPr marL="571500" indent="-571500" algn="l"/>
            <a:r>
              <a:rPr lang="en-IN" dirty="0" smtClean="0"/>
              <a:t>           </a:t>
            </a:r>
            <a:r>
              <a:rPr lang="en-IN" dirty="0" err="1" smtClean="0"/>
              <a:t>Nonmetallic</a:t>
            </a:r>
            <a:r>
              <a:rPr lang="en-IN" dirty="0" smtClean="0"/>
              <a:t> transparent matrix</a:t>
            </a:r>
          </a:p>
          <a:p>
            <a:pPr marL="571500" indent="-571500" algn="l"/>
            <a:r>
              <a:rPr lang="en-IN" dirty="0" smtClean="0"/>
              <a:t>Based on type of cavity for which it is used</a:t>
            </a:r>
          </a:p>
          <a:p>
            <a:pPr marL="571500" indent="-571500" algn="l"/>
            <a:r>
              <a:rPr lang="en-IN" dirty="0" smtClean="0"/>
              <a:t>           Class I cavity: Barton matrix</a:t>
            </a:r>
          </a:p>
          <a:p>
            <a:pPr marL="571500" indent="-571500" algn="l"/>
            <a:r>
              <a:rPr lang="en-IN" dirty="0" smtClean="0"/>
              <a:t>           Class II Cavity: </a:t>
            </a:r>
            <a:r>
              <a:rPr lang="en-IN" dirty="0" err="1" smtClean="0"/>
              <a:t>Tofflemire</a:t>
            </a:r>
            <a:r>
              <a:rPr lang="en-IN" dirty="0" smtClean="0"/>
              <a:t> matrix</a:t>
            </a:r>
          </a:p>
          <a:p>
            <a:pPr marL="571500" indent="-571500" algn="l"/>
            <a:r>
              <a:rPr lang="en-IN" dirty="0" smtClean="0"/>
              <a:t>                                      Ivory matrix no 1 &amp; 8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762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7854696" cy="6019800"/>
          </a:xfrm>
        </p:spPr>
        <p:txBody>
          <a:bodyPr/>
          <a:lstStyle/>
          <a:p>
            <a:pPr algn="l"/>
            <a:r>
              <a:rPr lang="en-IN" dirty="0" smtClean="0"/>
              <a:t>   Class III cavity:  Mylar strip</a:t>
            </a:r>
          </a:p>
          <a:p>
            <a:pPr algn="l"/>
            <a:r>
              <a:rPr lang="en-IN" dirty="0" smtClean="0"/>
              <a:t>                                S- shaped matrix</a:t>
            </a:r>
          </a:p>
          <a:p>
            <a:pPr algn="l"/>
            <a:r>
              <a:rPr lang="en-IN" dirty="0" smtClean="0"/>
              <a:t>   Class IV cavity:   Custom lingual matrix</a:t>
            </a:r>
          </a:p>
          <a:p>
            <a:pPr algn="l"/>
            <a:r>
              <a:rPr lang="en-IN" dirty="0" smtClean="0"/>
              <a:t>                                Mylar strip matrix</a:t>
            </a:r>
          </a:p>
          <a:p>
            <a:pPr algn="l"/>
            <a:r>
              <a:rPr lang="en-IN" dirty="0" smtClean="0"/>
              <a:t>                                Transparent crown form matrix</a:t>
            </a:r>
          </a:p>
          <a:p>
            <a:pPr algn="l"/>
            <a:r>
              <a:rPr lang="en-IN" dirty="0" smtClean="0"/>
              <a:t>                                Modified S-shaped band</a:t>
            </a:r>
          </a:p>
          <a:p>
            <a:pPr algn="l"/>
            <a:r>
              <a:rPr lang="en-IN" dirty="0" smtClean="0"/>
              <a:t>   Class V cavity:     Window matrix</a:t>
            </a:r>
          </a:p>
          <a:p>
            <a:pPr algn="l"/>
            <a:r>
              <a:rPr lang="en-IN" dirty="0" smtClean="0"/>
              <a:t>                                 Cervical matrix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762000"/>
          </a:xfrm>
        </p:spPr>
        <p:txBody>
          <a:bodyPr>
            <a:normAutofit/>
          </a:bodyPr>
          <a:lstStyle/>
          <a:p>
            <a:pPr algn="l"/>
            <a:r>
              <a:rPr lang="en-IN" sz="3600" u="sng" dirty="0" smtClean="0">
                <a:effectLst/>
              </a:rPr>
              <a:t>Functions of matrix:</a:t>
            </a:r>
            <a:endParaRPr lang="en-IN" sz="3600" u="sng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854696" cy="4724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IN" sz="2800" dirty="0" smtClean="0"/>
              <a:t> Rigidity</a:t>
            </a:r>
          </a:p>
          <a:p>
            <a:pPr algn="l">
              <a:buFont typeface="Arial" pitchFamily="34" charset="0"/>
              <a:buChar char="•"/>
            </a:pPr>
            <a:r>
              <a:rPr lang="en-IN" sz="2800" dirty="0" smtClean="0"/>
              <a:t>Establishment of proper anatomical contour</a:t>
            </a:r>
          </a:p>
          <a:p>
            <a:pPr algn="l">
              <a:buFont typeface="Arial" pitchFamily="34" charset="0"/>
              <a:buChar char="•"/>
            </a:pPr>
            <a:r>
              <a:rPr lang="en-IN" sz="2800" dirty="0" smtClean="0"/>
              <a:t>Restoration of correct proximal contact relation</a:t>
            </a:r>
          </a:p>
          <a:p>
            <a:pPr algn="l">
              <a:buFont typeface="Arial" pitchFamily="34" charset="0"/>
              <a:buChar char="•"/>
            </a:pPr>
            <a:r>
              <a:rPr lang="en-IN" sz="2800" dirty="0" smtClean="0"/>
              <a:t>Convenient application</a:t>
            </a:r>
          </a:p>
          <a:p>
            <a:pPr algn="l">
              <a:buFont typeface="Arial" pitchFamily="34" charset="0"/>
              <a:buChar char="•"/>
            </a:pPr>
            <a:r>
              <a:rPr lang="en-IN" sz="2800" dirty="0" smtClean="0"/>
              <a:t>Ease of removal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762000"/>
          </a:xfrm>
        </p:spPr>
        <p:txBody>
          <a:bodyPr>
            <a:normAutofit/>
          </a:bodyPr>
          <a:lstStyle/>
          <a:p>
            <a:pPr algn="l"/>
            <a:r>
              <a:rPr lang="en-IN" sz="3600" u="sng" dirty="0" smtClean="0">
                <a:effectLst/>
              </a:rPr>
              <a:t>Matrix application for Class II amalgam</a:t>
            </a:r>
            <a:endParaRPr lang="en-IN" sz="3600" u="sng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854696" cy="4876800"/>
          </a:xfrm>
        </p:spPr>
        <p:txBody>
          <a:bodyPr>
            <a:normAutofit/>
          </a:bodyPr>
          <a:lstStyle/>
          <a:p>
            <a:pPr algn="ctr"/>
            <a:r>
              <a:rPr lang="en-IN" sz="2800" dirty="0" err="1" smtClean="0"/>
              <a:t>Tofflemire</a:t>
            </a:r>
            <a:r>
              <a:rPr lang="en-IN" sz="2800" dirty="0" smtClean="0"/>
              <a:t> Matrix</a:t>
            </a:r>
          </a:p>
          <a:p>
            <a:pPr algn="l"/>
            <a:endParaRPr lang="en-IN" sz="2800" dirty="0"/>
          </a:p>
        </p:txBody>
      </p:sp>
      <p:pic>
        <p:nvPicPr>
          <p:cNvPr id="94210" name="Picture 2" descr="http://elearning.algonquincollege.com/coursemat/panchuj/ops15to18/images/tofflemi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514600"/>
            <a:ext cx="4229100" cy="3954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938</Words>
  <Application>Microsoft Office PowerPoint</Application>
  <PresentationFormat>On-screen Show (4:3)</PresentationFormat>
  <Paragraphs>149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Restoring Contacts and Contours</vt:lpstr>
      <vt:lpstr>Benefits of an ideal contact and contour</vt:lpstr>
      <vt:lpstr>Height of Contour</vt:lpstr>
      <vt:lpstr>Proximal Contact Area</vt:lpstr>
      <vt:lpstr>Matrix</vt:lpstr>
      <vt:lpstr>Classification of matrices</vt:lpstr>
      <vt:lpstr>Slide 7</vt:lpstr>
      <vt:lpstr>Functions of matrix:</vt:lpstr>
      <vt:lpstr>Matrix application for Class II amalgam</vt:lpstr>
      <vt:lpstr>Types of Bands</vt:lpstr>
      <vt:lpstr>Clinical Technique</vt:lpstr>
      <vt:lpstr>Slide 12</vt:lpstr>
      <vt:lpstr>Slide 13</vt:lpstr>
      <vt:lpstr>Slide 14</vt:lpstr>
      <vt:lpstr>Slide 15</vt:lpstr>
      <vt:lpstr>Slide 16</vt:lpstr>
      <vt:lpstr>Wedging Techniques</vt:lpstr>
      <vt:lpstr>Slide 18</vt:lpstr>
      <vt:lpstr>Slide 19</vt:lpstr>
      <vt:lpstr>Slide 20</vt:lpstr>
      <vt:lpstr>Round wedge</vt:lpstr>
      <vt:lpstr>Triangular wedge</vt:lpstr>
      <vt:lpstr>Slide 23</vt:lpstr>
      <vt:lpstr>Matrix application for Class III Composite</vt:lpstr>
      <vt:lpstr>Slide 25</vt:lpstr>
      <vt:lpstr>Matrix application for Class IV composite restoration</vt:lpstr>
      <vt:lpstr>Slide 27</vt:lpstr>
      <vt:lpstr>Automatrix</vt:lpstr>
      <vt:lpstr>Slide 29</vt:lpstr>
      <vt:lpstr>Slide 30</vt:lpstr>
      <vt:lpstr>Slide 31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Restoring Contacts and Contours</dc:title>
  <dc:creator/>
  <cp:lastModifiedBy>hp</cp:lastModifiedBy>
  <cp:revision>22</cp:revision>
  <dcterms:created xsi:type="dcterms:W3CDTF">2006-08-16T00:00:00Z</dcterms:created>
  <dcterms:modified xsi:type="dcterms:W3CDTF">2018-05-02T04:36:14Z</dcterms:modified>
</cp:coreProperties>
</file>