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3"/>
  </p:notesMasterIdLst>
  <p:sldIdLst>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6" r:id="rId20"/>
    <p:sldId id="310" r:id="rId21"/>
    <p:sldId id="318" r:id="rId22"/>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00" autoAdjust="0"/>
    <p:restoredTop sz="94600"/>
  </p:normalViewPr>
  <p:slideViewPr>
    <p:cSldViewPr>
      <p:cViewPr varScale="1">
        <p:scale>
          <a:sx n="65" d="100"/>
          <a:sy n="65" d="100"/>
        </p:scale>
        <p:origin x="1404"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IN"/>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IN"/>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281474F-116F-4956-8FD4-5CA41900A9B4}" type="slidenum">
              <a:rPr lang="en-IN"/>
              <a:pPr/>
              <a:t>‹#›</a:t>
            </a:fld>
            <a:endParaRPr lang="en-IN"/>
          </a:p>
        </p:txBody>
      </p:sp>
    </p:spTree>
    <p:extLst>
      <p:ext uri="{BB962C8B-B14F-4D97-AF65-F5344CB8AC3E}">
        <p14:creationId xmlns:p14="http://schemas.microsoft.com/office/powerpoint/2010/main" val="29597085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IN"/>
          </a:p>
        </p:txBody>
      </p:sp>
      <p:sp>
        <p:nvSpPr>
          <p:cNvPr id="4096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IN"/>
          </a:p>
        </p:txBody>
      </p:sp>
      <p:sp>
        <p:nvSpPr>
          <p:cNvPr id="40964" name="Rectangle 4"/>
          <p:cNvSpPr>
            <a:spLocks noGrp="1" noChangeArrowheads="1"/>
          </p:cNvSpPr>
          <p:nvPr>
            <p:ph type="dt" sz="half" idx="2"/>
          </p:nvPr>
        </p:nvSpPr>
        <p:spPr/>
        <p:txBody>
          <a:bodyPr/>
          <a:lstStyle>
            <a:lvl1pPr>
              <a:defRPr/>
            </a:lvl1pPr>
          </a:lstStyle>
          <a:p>
            <a:endParaRPr lang="en-IN"/>
          </a:p>
        </p:txBody>
      </p:sp>
      <p:sp>
        <p:nvSpPr>
          <p:cNvPr id="40965" name="Rectangle 5"/>
          <p:cNvSpPr>
            <a:spLocks noGrp="1" noChangeArrowheads="1"/>
          </p:cNvSpPr>
          <p:nvPr>
            <p:ph type="ftr" sz="quarter" idx="3"/>
          </p:nvPr>
        </p:nvSpPr>
        <p:spPr/>
        <p:txBody>
          <a:bodyPr/>
          <a:lstStyle>
            <a:lvl1pPr>
              <a:defRPr/>
            </a:lvl1pPr>
          </a:lstStyle>
          <a:p>
            <a:endParaRPr lang="en-IN"/>
          </a:p>
        </p:txBody>
      </p:sp>
      <p:sp>
        <p:nvSpPr>
          <p:cNvPr id="40966" name="Rectangle 6"/>
          <p:cNvSpPr>
            <a:spLocks noGrp="1" noChangeArrowheads="1"/>
          </p:cNvSpPr>
          <p:nvPr>
            <p:ph type="sldNum" sz="quarter" idx="4"/>
          </p:nvPr>
        </p:nvSpPr>
        <p:spPr/>
        <p:txBody>
          <a:bodyPr/>
          <a:lstStyle>
            <a:lvl1pPr>
              <a:defRPr/>
            </a:lvl1pPr>
          </a:lstStyle>
          <a:p>
            <a:fld id="{1C7C4BE2-1E24-4FD1-8CBA-383A47227807}" type="slidenum">
              <a:rPr lang="en-IN"/>
              <a:pPr/>
              <a:t>‹#›</a:t>
            </a:fld>
            <a:endParaRPr lang="en-I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89370B7-0259-4579-A428-B6568103222A}" type="slidenum">
              <a:rPr lang="en-IN"/>
              <a:pPr/>
              <a:t>‹#›</a:t>
            </a:fld>
            <a:endParaRPr lang="en-I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8AA7EA9B-5D1D-4455-917D-12E3B7CC31F1}" type="slidenum">
              <a:rPr lang="en-IN"/>
              <a:pPr/>
              <a:t>‹#›</a:t>
            </a:fld>
            <a:endParaRPr lang="en-I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4813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IN"/>
              <a:t>Click to edit Master title style</a:t>
            </a:r>
          </a:p>
        </p:txBody>
      </p:sp>
      <p:sp>
        <p:nvSpPr>
          <p:cNvPr id="4813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IN"/>
              <a:t>Click to edit Master subtitle style</a:t>
            </a:r>
          </a:p>
        </p:txBody>
      </p:sp>
      <p:sp>
        <p:nvSpPr>
          <p:cNvPr id="48133" name="Rectangle 5"/>
          <p:cNvSpPr>
            <a:spLocks noGrp="1" noChangeArrowheads="1"/>
          </p:cNvSpPr>
          <p:nvPr>
            <p:ph type="dt" sz="half" idx="2"/>
          </p:nvPr>
        </p:nvSpPr>
        <p:spPr/>
        <p:txBody>
          <a:bodyPr/>
          <a:lstStyle>
            <a:lvl1pPr>
              <a:defRPr/>
            </a:lvl1pPr>
          </a:lstStyle>
          <a:p>
            <a:endParaRPr lang="en-IN"/>
          </a:p>
        </p:txBody>
      </p:sp>
      <p:sp>
        <p:nvSpPr>
          <p:cNvPr id="48134" name="Rectangle 6"/>
          <p:cNvSpPr>
            <a:spLocks noGrp="1" noChangeArrowheads="1"/>
          </p:cNvSpPr>
          <p:nvPr>
            <p:ph type="ftr" sz="quarter" idx="3"/>
          </p:nvPr>
        </p:nvSpPr>
        <p:spPr/>
        <p:txBody>
          <a:bodyPr/>
          <a:lstStyle>
            <a:lvl1pPr>
              <a:defRPr/>
            </a:lvl1pPr>
          </a:lstStyle>
          <a:p>
            <a:endParaRPr lang="en-IN"/>
          </a:p>
        </p:txBody>
      </p:sp>
      <p:sp>
        <p:nvSpPr>
          <p:cNvPr id="48135" name="Rectangle 7"/>
          <p:cNvSpPr>
            <a:spLocks noGrp="1" noChangeArrowheads="1"/>
          </p:cNvSpPr>
          <p:nvPr>
            <p:ph type="sldNum" sz="quarter" idx="4"/>
          </p:nvPr>
        </p:nvSpPr>
        <p:spPr/>
        <p:txBody>
          <a:bodyPr/>
          <a:lstStyle>
            <a:lvl1pPr>
              <a:defRPr/>
            </a:lvl1pPr>
          </a:lstStyle>
          <a:p>
            <a:fld id="{CB8A893F-DF9C-47E4-9757-1601D1789F02}" type="slidenum">
              <a:rPr lang="en-IN"/>
              <a:pPr/>
              <a:t>‹#›</a:t>
            </a:fld>
            <a:endParaRPr lang="en-IN"/>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CA0CBF72-E452-42D2-90E1-0BDA3834C38A}" type="slidenum">
              <a:rPr lang="en-IN"/>
              <a:pPr/>
              <a:t>‹#›</a:t>
            </a:fld>
            <a:endParaRPr lang="en-IN"/>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F892181-6027-4281-9FA5-41FF3B5F2155}" type="slidenum">
              <a:rPr lang="en-IN"/>
              <a:pPr/>
              <a:t>‹#›</a:t>
            </a:fld>
            <a:endParaRPr lang="en-IN"/>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8C024636-3E38-4C27-9A96-81ABCC1EE538}" type="slidenum">
              <a:rPr lang="en-IN"/>
              <a:pPr/>
              <a:t>‹#›</a:t>
            </a:fld>
            <a:endParaRPr lang="en-IN"/>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0BAEA2A5-A59E-4628-A023-87B75C20C968}" type="slidenum">
              <a:rPr lang="en-IN"/>
              <a:pPr/>
              <a:t>‹#›</a:t>
            </a:fld>
            <a:endParaRPr lang="en-IN"/>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FD28106D-EE68-42B6-B819-421BDA7C131C}" type="slidenum">
              <a:rPr lang="en-IN"/>
              <a:pPr/>
              <a:t>‹#›</a:t>
            </a:fld>
            <a:endParaRPr lang="en-IN"/>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85B84A2E-B8B7-4FEB-9A46-83E4B74C49F3}" type="slidenum">
              <a:rPr lang="en-IN"/>
              <a:pPr/>
              <a:t>‹#›</a:t>
            </a:fld>
            <a:endParaRPr lang="en-IN"/>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E14C272A-5148-414B-9971-91D7F726C0B6}" type="slidenum">
              <a:rPr lang="en-IN"/>
              <a:pPr/>
              <a:t>‹#›</a:t>
            </a:fld>
            <a:endParaRPr lang="en-I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BA9D3B91-0A56-41D2-9F81-256E558B5098}" type="slidenum">
              <a:rPr lang="en-IN"/>
              <a:pPr/>
              <a:t>‹#›</a:t>
            </a:fld>
            <a:endParaRPr lang="en-IN"/>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C1B971E0-D4C6-4A66-BA4B-6B7D096289AC}" type="slidenum">
              <a:rPr lang="en-IN"/>
              <a:pPr/>
              <a:t>‹#›</a:t>
            </a:fld>
            <a:endParaRPr lang="en-IN"/>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596340C-352F-4E7A-A780-8C8FDDC1D948}" type="slidenum">
              <a:rPr lang="en-IN"/>
              <a:pPr/>
              <a:t>‹#›</a:t>
            </a:fld>
            <a:endParaRPr lang="en-IN"/>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4333DADB-63BE-4DDE-A41D-5B208E18D3F1}" type="slidenum">
              <a:rPr lang="en-IN"/>
              <a:pPr/>
              <a:t>‹#›</a:t>
            </a:fld>
            <a:endParaRPr lang="en-I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4B93B6A6-E5DA-445F-A164-BF1BE498822F}" type="slidenum">
              <a:rPr lang="en-IN"/>
              <a:pPr/>
              <a:t>‹#›</a:t>
            </a:fld>
            <a:endParaRPr lang="en-I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1DD4237F-FDF6-48F2-B428-28D9FC5FE897}" type="slidenum">
              <a:rPr lang="en-IN"/>
              <a:pPr/>
              <a:t>‹#›</a:t>
            </a:fld>
            <a:endParaRPr lang="en-I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4E6D0878-FFC0-466C-9664-94AD7DFA5D85}" type="slidenum">
              <a:rPr lang="en-IN"/>
              <a:pPr/>
              <a:t>‹#›</a:t>
            </a:fld>
            <a:endParaRPr lang="en-I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CB890A16-A0DC-4088-9C00-5A64DC966036}" type="slidenum">
              <a:rPr lang="en-IN"/>
              <a:pPr/>
              <a:t>‹#›</a:t>
            </a:fld>
            <a:endParaRPr lang="en-I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DCA4EC16-1612-4C12-8724-FD470847C75C}" type="slidenum">
              <a:rPr lang="en-IN"/>
              <a:pPr/>
              <a:t>‹#›</a:t>
            </a:fld>
            <a:endParaRPr lang="en-I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FFC7C7D0-A1FF-49B0-A820-BE1BAB0654D2}" type="slidenum">
              <a:rPr lang="en-IN"/>
              <a:pPr/>
              <a:t>‹#›</a:t>
            </a:fld>
            <a:endParaRPr lang="en-I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663A4CE7-41EF-45F5-9A61-C50BD21B874B}" type="slidenum">
              <a:rPr lang="en-IN"/>
              <a:pPr/>
              <a:t>‹#›</a:t>
            </a:fld>
            <a:endParaRPr lang="en-I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92417F8-8A36-4E8C-AE0F-D78A11F6858E}" type="slidenum">
              <a:rPr lang="en-IN"/>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IN"/>
          </a:p>
        </p:txBody>
      </p:sp>
      <p:sp>
        <p:nvSpPr>
          <p:cNvPr id="4710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IN" smtClean="0"/>
              <a:t>Click to edit Master title style</a:t>
            </a:r>
          </a:p>
        </p:txBody>
      </p:sp>
      <p:sp>
        <p:nvSpPr>
          <p:cNvPr id="4710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4710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4711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4711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92AB1F7-3EAA-4984-B5DD-A12F3EE65629}" type="slidenum">
              <a:rPr lang="en-IN"/>
              <a:pPr/>
              <a:t>‹#›</a:t>
            </a:fld>
            <a:endParaRPr lang="en-IN"/>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600200"/>
            <a:ext cx="8610600" cy="3046988"/>
          </a:xfrm>
          <a:prstGeom prst="rect">
            <a:avLst/>
          </a:prstGeom>
          <a:effectLst>
            <a:glow rad="139700">
              <a:schemeClr val="accent5">
                <a:satMod val="175000"/>
                <a:alpha val="40000"/>
              </a:schemeClr>
            </a:glow>
          </a:effectLst>
        </p:spPr>
        <p:style>
          <a:lnRef idx="0">
            <a:scrgbClr r="0" g="0" b="0"/>
          </a:lnRef>
          <a:fillRef idx="1002">
            <a:schemeClr val="dk2"/>
          </a:fillRef>
          <a:effectRef idx="0">
            <a:scrgbClr r="0" g="0" b="0"/>
          </a:effectRef>
          <a:fontRef idx="major"/>
        </p:style>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IN" sz="9600" b="1" dirty="0" smtClean="0">
                <a:solidFill>
                  <a:srgbClr val="00B0F0"/>
                </a:solidFill>
                <a:effectLst>
                  <a:glow rad="101600">
                    <a:schemeClr val="accent1">
                      <a:satMod val="175000"/>
                      <a:alpha val="40000"/>
                    </a:schemeClr>
                  </a:glow>
                </a:effectLst>
                <a:latin typeface="Bradley Hand ITC" pitchFamily="66" charset="0"/>
              </a:rPr>
              <a:t>MANDIBULAR</a:t>
            </a:r>
          </a:p>
          <a:p>
            <a:pPr algn="ctr"/>
            <a:r>
              <a:rPr lang="en-IN" sz="9600" b="1" dirty="0" smtClean="0">
                <a:solidFill>
                  <a:srgbClr val="00B0F0"/>
                </a:solidFill>
                <a:effectLst>
                  <a:glow rad="101600">
                    <a:schemeClr val="accent1">
                      <a:satMod val="175000"/>
                      <a:alpha val="40000"/>
                    </a:schemeClr>
                  </a:glow>
                </a:effectLst>
                <a:latin typeface="Bradley Hand ITC" pitchFamily="66" charset="0"/>
              </a:rPr>
              <a:t>CANINES</a:t>
            </a:r>
            <a:endParaRPr lang="en-US" sz="199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adley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250" autoRev="1" fill="hold">
                                          <p:stCondLst>
                                            <p:cond delay="0"/>
                                          </p:stCondLst>
                                        </p:cTn>
                                        <p:tgtEl>
                                          <p:spTgt spid="4"/>
                                        </p:tgtEl>
                                        <p:attrNameLst>
                                          <p:attrName>ppt_w</p:attrName>
                                        </p:attrNameLst>
                                      </p:cBhvr>
                                    </p:anim>
                                    <p:anim by="(#ppt_w*0.50)" calcmode="lin" valueType="num">
                                      <p:cBhvr>
                                        <p:cTn id="8" dur="250" decel="50000" autoRev="1" fill="hold">
                                          <p:stCondLst>
                                            <p:cond delay="0"/>
                                          </p:stCondLst>
                                        </p:cTn>
                                        <p:tgtEl>
                                          <p:spTgt spid="4"/>
                                        </p:tgtEl>
                                        <p:attrNameLst>
                                          <p:attrName>ppt_x</p:attrName>
                                        </p:attrNameLst>
                                      </p:cBhvr>
                                    </p:anim>
                                    <p:anim from="(-#ppt_h/2)" to="(#ppt_y)" calcmode="lin" valueType="num">
                                      <p:cBhvr>
                                        <p:cTn id="9" dur="500" fill="hold">
                                          <p:stCondLst>
                                            <p:cond delay="0"/>
                                          </p:stCondLst>
                                        </p:cTn>
                                        <p:tgtEl>
                                          <p:spTgt spid="4"/>
                                        </p:tgtEl>
                                        <p:attrNameLst>
                                          <p:attrName>ppt_y</p:attrName>
                                        </p:attrNameLst>
                                      </p:cBhvr>
                                    </p:anim>
                                    <p:animRot by="21600000">
                                      <p:cBhvr>
                                        <p:cTn id="10" dur="5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5791200" cy="5668963"/>
          </a:xfrm>
        </p:spPr>
        <p:txBody>
          <a:bodyPr>
            <a:normAutofit/>
          </a:bodyPr>
          <a:lstStyle/>
          <a:p>
            <a:pPr algn="just"/>
            <a:r>
              <a:rPr lang="en-IN" dirty="0" smtClean="0"/>
              <a:t>The distal contact area of the mandibular canine is more toward the incisal aspect.</a:t>
            </a:r>
          </a:p>
          <a:p>
            <a:pPr algn="just"/>
            <a:r>
              <a:rPr lang="en-IN" dirty="0" smtClean="0"/>
              <a:t>The cervical line </a:t>
            </a:r>
            <a:r>
              <a:rPr lang="en-IN" dirty="0" err="1" smtClean="0"/>
              <a:t>labially</a:t>
            </a:r>
            <a:r>
              <a:rPr lang="en-IN" dirty="0" smtClean="0"/>
              <a:t> has a semicircular curvature apically.</a:t>
            </a:r>
          </a:p>
          <a:p>
            <a:pPr algn="just"/>
            <a:r>
              <a:rPr lang="en-IN" dirty="0" smtClean="0"/>
              <a:t>The mandibular canine root is shorter by 1 or 2 mm on average than that of the maxillary canine, and its apical end is more sharply pointed.</a:t>
            </a:r>
            <a:endParaRPr lang="en-IN" dirty="0"/>
          </a:p>
        </p:txBody>
      </p:sp>
      <p:pic>
        <p:nvPicPr>
          <p:cNvPr id="4" name="Picture 2"/>
          <p:cNvPicPr>
            <a:picLocks noChangeAspect="1" noChangeArrowheads="1"/>
          </p:cNvPicPr>
          <p:nvPr/>
        </p:nvPicPr>
        <p:blipFill>
          <a:blip r:embed="rId2" cstate="print"/>
          <a:srcRect/>
          <a:stretch>
            <a:fillRect/>
          </a:stretch>
        </p:blipFill>
        <p:spPr bwMode="auto">
          <a:xfrm>
            <a:off x="6315075" y="685800"/>
            <a:ext cx="2219325" cy="57832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Lingual Aspect</a:t>
            </a:r>
            <a:endParaRPr lang="en-IN" dirty="0"/>
          </a:p>
        </p:txBody>
      </p:sp>
      <p:sp>
        <p:nvSpPr>
          <p:cNvPr id="3" name="Content Placeholder 2"/>
          <p:cNvSpPr>
            <a:spLocks noGrp="1"/>
          </p:cNvSpPr>
          <p:nvPr>
            <p:ph idx="1"/>
          </p:nvPr>
        </p:nvSpPr>
        <p:spPr>
          <a:xfrm>
            <a:off x="381000" y="1295400"/>
            <a:ext cx="5943600" cy="5257800"/>
          </a:xfrm>
        </p:spPr>
        <p:txBody>
          <a:bodyPr>
            <a:normAutofit/>
          </a:bodyPr>
          <a:lstStyle/>
          <a:p>
            <a:pPr algn="just"/>
            <a:r>
              <a:rPr lang="en-IN" dirty="0" smtClean="0"/>
              <a:t>In comparing the lingual aspect of the mandibular canine with the maxillary canine, the following differences are noted.</a:t>
            </a:r>
          </a:p>
          <a:p>
            <a:pPr algn="just"/>
            <a:r>
              <a:rPr lang="en-IN" dirty="0" smtClean="0"/>
              <a:t>The lingual surface of the crown of the mandibular canine is flatter, simulating the lingual surfaces of mandibular incisors.</a:t>
            </a:r>
          </a:p>
          <a:p>
            <a:pPr algn="just"/>
            <a:r>
              <a:rPr lang="en-IN" dirty="0" smtClean="0"/>
              <a:t>The cingulum is smooth and poorly developed.</a:t>
            </a:r>
          </a:p>
        </p:txBody>
      </p:sp>
      <p:pic>
        <p:nvPicPr>
          <p:cNvPr id="1026" name="Picture 2"/>
          <p:cNvPicPr>
            <a:picLocks noChangeAspect="1" noChangeArrowheads="1"/>
          </p:cNvPicPr>
          <p:nvPr/>
        </p:nvPicPr>
        <p:blipFill>
          <a:blip r:embed="rId2" cstate="print"/>
          <a:srcRect/>
          <a:stretch>
            <a:fillRect/>
          </a:stretch>
        </p:blipFill>
        <p:spPr bwMode="auto">
          <a:xfrm>
            <a:off x="6705600" y="685800"/>
            <a:ext cx="1676400" cy="6001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4953000" cy="6019800"/>
          </a:xfrm>
        </p:spPr>
        <p:txBody>
          <a:bodyPr>
            <a:normAutofit/>
          </a:bodyPr>
          <a:lstStyle/>
          <a:p>
            <a:pPr algn="just"/>
            <a:r>
              <a:rPr lang="en-IN" dirty="0" smtClean="0"/>
              <a:t>The marginal ridges are less distinct.</a:t>
            </a:r>
          </a:p>
          <a:p>
            <a:pPr algn="just"/>
            <a:r>
              <a:rPr lang="en-IN" dirty="0" smtClean="0"/>
              <a:t>Generally speaking, the lingual surface of the crown is smooth and regular.</a:t>
            </a:r>
          </a:p>
          <a:p>
            <a:pPr algn="just"/>
            <a:r>
              <a:rPr lang="en-IN" dirty="0" smtClean="0"/>
              <a:t>The lingual portion of the root is narrower relatively than that of the maxillary canine.</a:t>
            </a:r>
            <a:endParaRPr lang="en-IN" dirty="0"/>
          </a:p>
        </p:txBody>
      </p:sp>
      <p:pic>
        <p:nvPicPr>
          <p:cNvPr id="4" name="Picture 2"/>
          <p:cNvPicPr>
            <a:picLocks noChangeAspect="1" noChangeArrowheads="1"/>
          </p:cNvPicPr>
          <p:nvPr/>
        </p:nvPicPr>
        <p:blipFill>
          <a:blip r:embed="rId2" cstate="print"/>
          <a:srcRect/>
          <a:stretch>
            <a:fillRect/>
          </a:stretch>
        </p:blipFill>
        <p:spPr bwMode="auto">
          <a:xfrm>
            <a:off x="5029200" y="457200"/>
            <a:ext cx="1752600" cy="5334000"/>
          </a:xfrm>
          <a:prstGeom prst="rect">
            <a:avLst/>
          </a:prstGeom>
          <a:noFill/>
          <a:ln w="9525">
            <a:solidFill>
              <a:schemeClr val="accent1"/>
            </a:solid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010400" y="457200"/>
            <a:ext cx="1758462" cy="53340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Mesial Aspect</a:t>
            </a:r>
            <a:endParaRPr lang="en-IN" dirty="0"/>
          </a:p>
        </p:txBody>
      </p:sp>
      <p:sp>
        <p:nvSpPr>
          <p:cNvPr id="3" name="Content Placeholder 2"/>
          <p:cNvSpPr>
            <a:spLocks noGrp="1"/>
          </p:cNvSpPr>
          <p:nvPr>
            <p:ph idx="1"/>
          </p:nvPr>
        </p:nvSpPr>
        <p:spPr>
          <a:xfrm>
            <a:off x="457200" y="1600200"/>
            <a:ext cx="6019800" cy="4525963"/>
          </a:xfrm>
        </p:spPr>
        <p:txBody>
          <a:bodyPr>
            <a:normAutofit/>
          </a:bodyPr>
          <a:lstStyle/>
          <a:p>
            <a:pPr algn="just"/>
            <a:r>
              <a:rPr lang="en-IN" dirty="0" smtClean="0"/>
              <a:t>The mandibular canine has less curvature </a:t>
            </a:r>
            <a:r>
              <a:rPr lang="en-IN" dirty="0" err="1" smtClean="0"/>
              <a:t>labially</a:t>
            </a:r>
            <a:r>
              <a:rPr lang="en-IN" dirty="0" smtClean="0"/>
              <a:t> on the crown with very little curvature directly above the cervical line.</a:t>
            </a:r>
          </a:p>
          <a:p>
            <a:pPr algn="just"/>
            <a:r>
              <a:rPr lang="en-IN" dirty="0" smtClean="0"/>
              <a:t>The lingual outline of the crown is curved in the same manner as that of the maxillary canine, but it differs in degree.</a:t>
            </a:r>
            <a:endParaRPr lang="en-IN" dirty="0"/>
          </a:p>
        </p:txBody>
      </p:sp>
      <p:pic>
        <p:nvPicPr>
          <p:cNvPr id="2050" name="Picture 2"/>
          <p:cNvPicPr>
            <a:picLocks noChangeAspect="1" noChangeArrowheads="1"/>
          </p:cNvPicPr>
          <p:nvPr/>
        </p:nvPicPr>
        <p:blipFill>
          <a:blip r:embed="rId2" cstate="print"/>
          <a:srcRect/>
          <a:stretch>
            <a:fillRect/>
          </a:stretch>
        </p:blipFill>
        <p:spPr bwMode="auto">
          <a:xfrm>
            <a:off x="6926311" y="609600"/>
            <a:ext cx="1967691"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5562600" cy="6172200"/>
          </a:xfrm>
        </p:spPr>
        <p:txBody>
          <a:bodyPr>
            <a:noAutofit/>
          </a:bodyPr>
          <a:lstStyle/>
          <a:p>
            <a:pPr algn="just"/>
            <a:r>
              <a:rPr lang="en-IN" sz="3200" dirty="0" smtClean="0"/>
              <a:t>The cingulum is not as pronounced, and the incisal portion of the crown is thinner </a:t>
            </a:r>
            <a:r>
              <a:rPr lang="en-IN" sz="3200" dirty="0" err="1" smtClean="0"/>
              <a:t>labio-lingually</a:t>
            </a:r>
            <a:r>
              <a:rPr lang="en-IN" sz="3200" dirty="0" smtClean="0"/>
              <a:t>, which allows the cusp to appear more pointed and the cusp ridge to appear more slender.</a:t>
            </a:r>
          </a:p>
          <a:p>
            <a:pPr algn="just"/>
            <a:r>
              <a:rPr lang="en-IN" sz="3200" dirty="0" smtClean="0"/>
              <a:t>The tip of the cusp is placed lingually over the root.</a:t>
            </a:r>
            <a:endParaRPr lang="en-IN" sz="3200" dirty="0"/>
          </a:p>
        </p:txBody>
      </p:sp>
      <p:pic>
        <p:nvPicPr>
          <p:cNvPr id="4" name="Picture 2"/>
          <p:cNvPicPr>
            <a:picLocks noChangeAspect="1" noChangeArrowheads="1"/>
          </p:cNvPicPr>
          <p:nvPr/>
        </p:nvPicPr>
        <p:blipFill>
          <a:blip r:embed="rId2" cstate="print"/>
          <a:srcRect/>
          <a:stretch>
            <a:fillRect/>
          </a:stretch>
        </p:blipFill>
        <p:spPr bwMode="auto">
          <a:xfrm>
            <a:off x="6553200" y="533400"/>
            <a:ext cx="1828800" cy="5594888"/>
          </a:xfrm>
          <a:prstGeom prst="rect">
            <a:avLst/>
          </a:prstGeom>
          <a:noFill/>
          <a:ln w="9525">
            <a:noFill/>
            <a:miter lim="800000"/>
            <a:headEnd/>
            <a:tailEnd/>
          </a:ln>
        </p:spPr>
      </p:pic>
      <p:cxnSp>
        <p:nvCxnSpPr>
          <p:cNvPr id="6" name="Straight Connector 5"/>
          <p:cNvCxnSpPr/>
          <p:nvPr/>
        </p:nvCxnSpPr>
        <p:spPr>
          <a:xfrm flipV="1">
            <a:off x="7467600" y="304800"/>
            <a:ext cx="0" cy="6248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Distal Aspect</a:t>
            </a:r>
            <a:endParaRPr lang="en-IN" dirty="0"/>
          </a:p>
        </p:txBody>
      </p:sp>
      <p:sp>
        <p:nvSpPr>
          <p:cNvPr id="3" name="Content Placeholder 2"/>
          <p:cNvSpPr>
            <a:spLocks noGrp="1"/>
          </p:cNvSpPr>
          <p:nvPr>
            <p:ph idx="1"/>
          </p:nvPr>
        </p:nvSpPr>
        <p:spPr>
          <a:xfrm>
            <a:off x="457200" y="1600200"/>
            <a:ext cx="4419600" cy="4525963"/>
          </a:xfrm>
        </p:spPr>
        <p:txBody>
          <a:bodyPr/>
          <a:lstStyle/>
          <a:p>
            <a:r>
              <a:rPr lang="en-IN" dirty="0" smtClean="0"/>
              <a:t>Not much difference from the distal aspect is seen.</a:t>
            </a:r>
            <a:endParaRPr lang="en-IN" dirty="0"/>
          </a:p>
        </p:txBody>
      </p:sp>
      <p:pic>
        <p:nvPicPr>
          <p:cNvPr id="1026" name="Picture 2"/>
          <p:cNvPicPr>
            <a:picLocks noChangeAspect="1" noChangeArrowheads="1"/>
          </p:cNvPicPr>
          <p:nvPr/>
        </p:nvPicPr>
        <p:blipFill>
          <a:blip r:embed="rId2" cstate="print"/>
          <a:srcRect/>
          <a:stretch>
            <a:fillRect/>
          </a:stretch>
        </p:blipFill>
        <p:spPr bwMode="auto">
          <a:xfrm>
            <a:off x="6477000" y="838200"/>
            <a:ext cx="1676400" cy="59586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Incisal Aspect</a:t>
            </a:r>
            <a:endParaRPr lang="en-IN" dirty="0"/>
          </a:p>
        </p:txBody>
      </p:sp>
      <p:sp>
        <p:nvSpPr>
          <p:cNvPr id="3" name="Content Placeholder 2"/>
          <p:cNvSpPr>
            <a:spLocks noGrp="1"/>
          </p:cNvSpPr>
          <p:nvPr>
            <p:ph idx="1"/>
          </p:nvPr>
        </p:nvSpPr>
        <p:spPr>
          <a:xfrm>
            <a:off x="457200" y="1600200"/>
            <a:ext cx="5410200" cy="4525963"/>
          </a:xfrm>
        </p:spPr>
        <p:txBody>
          <a:bodyPr>
            <a:normAutofit/>
          </a:bodyPr>
          <a:lstStyle/>
          <a:p>
            <a:pPr algn="just"/>
            <a:r>
              <a:rPr lang="en-IN" dirty="0" smtClean="0"/>
              <a:t>The outlines of the crowns of mandibular and maxillary canines from the incisal aspect are often similar. The main differences to be noted are as follows:</a:t>
            </a:r>
            <a:endParaRPr lang="en-IN" dirty="0"/>
          </a:p>
        </p:txBody>
      </p:sp>
      <p:pic>
        <p:nvPicPr>
          <p:cNvPr id="2050" name="Picture 2"/>
          <p:cNvPicPr>
            <a:picLocks noChangeAspect="1" noChangeArrowheads="1"/>
          </p:cNvPicPr>
          <p:nvPr/>
        </p:nvPicPr>
        <p:blipFill>
          <a:blip r:embed="rId2" cstate="print"/>
          <a:srcRect/>
          <a:stretch>
            <a:fillRect/>
          </a:stretch>
        </p:blipFill>
        <p:spPr bwMode="auto">
          <a:xfrm>
            <a:off x="5916363" y="2590800"/>
            <a:ext cx="2675187"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5351512" cy="5440363"/>
          </a:xfrm>
        </p:spPr>
        <p:txBody>
          <a:bodyPr>
            <a:normAutofit/>
          </a:bodyPr>
          <a:lstStyle/>
          <a:p>
            <a:pPr algn="just"/>
            <a:r>
              <a:rPr lang="en-IN" sz="2800" dirty="0" smtClean="0"/>
              <a:t>The </a:t>
            </a:r>
            <a:r>
              <a:rPr lang="en-IN" sz="2800" dirty="0" err="1" smtClean="0"/>
              <a:t>mesiodistal</a:t>
            </a:r>
            <a:r>
              <a:rPr lang="en-IN" sz="2800" dirty="0" smtClean="0"/>
              <a:t> dimension of the mandibular canine is less than the </a:t>
            </a:r>
            <a:r>
              <a:rPr lang="en-IN" sz="2800" dirty="0" err="1" smtClean="0"/>
              <a:t>labiolingual</a:t>
            </a:r>
            <a:r>
              <a:rPr lang="en-IN" sz="2800" dirty="0" smtClean="0"/>
              <a:t> dimension.</a:t>
            </a:r>
          </a:p>
          <a:p>
            <a:pPr algn="just"/>
            <a:r>
              <a:rPr lang="en-IN" sz="2800" dirty="0" smtClean="0"/>
              <a:t>A similarity is evident in this, but the outlines of the mesial surface are less curved.</a:t>
            </a:r>
          </a:p>
          <a:p>
            <a:pPr algn="just"/>
            <a:r>
              <a:rPr lang="en-IN" sz="2800" b="1" dirty="0" smtClean="0"/>
              <a:t>The cusp tip and mesial cusp ridge are more likely to be inclined in a </a:t>
            </a:r>
            <a:r>
              <a:rPr lang="en-IN" sz="2800" dirty="0" smtClean="0"/>
              <a:t>lingual direction.</a:t>
            </a:r>
            <a:endParaRPr lang="en-IN" sz="2800" dirty="0"/>
          </a:p>
        </p:txBody>
      </p:sp>
      <p:pic>
        <p:nvPicPr>
          <p:cNvPr id="4" name="Picture 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7438" b="89256" l="9322" r="89831"/>
                    </a14:imgEffect>
                  </a14:imgLayer>
                </a14:imgProps>
              </a:ext>
            </a:extLst>
          </a:blip>
          <a:srcRect l="8850" t="7071" r="11187" b="12930"/>
          <a:stretch/>
        </p:blipFill>
        <p:spPr bwMode="auto">
          <a:xfrm>
            <a:off x="6096000" y="2147455"/>
            <a:ext cx="2673927"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476672"/>
            <a:ext cx="7776864" cy="646331"/>
          </a:xfrm>
          <a:prstGeom prst="rect">
            <a:avLst/>
          </a:prstGeom>
        </p:spPr>
        <p:txBody>
          <a:bodyPr wrap="square">
            <a:spAutoFit/>
          </a:bodyPr>
          <a:lstStyle/>
          <a:p>
            <a:pPr algn="ctr"/>
            <a:r>
              <a:rPr lang="en-IN" b="1" dirty="0" smtClean="0"/>
              <a:t>TRAITS TO DISTINGUISH MAXILLARY FROM MANDIBULAR CANINE: LABIAL VIEW</a:t>
            </a:r>
            <a:endParaRPr lang="en-IN"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600200"/>
            <a:ext cx="8610600" cy="1569660"/>
          </a:xfrm>
          <a:prstGeom prst="rect">
            <a:avLst/>
          </a:prstGeom>
          <a:effectLst>
            <a:glow rad="139700">
              <a:schemeClr val="accent5">
                <a:satMod val="175000"/>
                <a:alpha val="40000"/>
              </a:schemeClr>
            </a:glow>
          </a:effectLst>
        </p:spPr>
        <p:style>
          <a:lnRef idx="0">
            <a:scrgbClr r="0" g="0" b="0"/>
          </a:lnRef>
          <a:fillRef idx="1002">
            <a:schemeClr val="dk2"/>
          </a:fillRef>
          <a:effectRef idx="0">
            <a:scrgbClr r="0" g="0" b="0"/>
          </a:effectRef>
          <a:fontRef idx="major"/>
        </p:style>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9600" b="1" dirty="0" smtClean="0">
                <a:solidFill>
                  <a:srgbClr val="00B0F0"/>
                </a:solidFill>
                <a:effectLst>
                  <a:glow rad="101600">
                    <a:schemeClr val="accent1">
                      <a:satMod val="175000"/>
                      <a:alpha val="40000"/>
                    </a:schemeClr>
                  </a:glow>
                </a:effectLst>
                <a:latin typeface="Bradley Hand ITC" pitchFamily="66" charset="0"/>
              </a:rPr>
              <a:t>Thank you!!!</a:t>
            </a:r>
            <a:endParaRPr lang="en-IN" sz="9600" b="1" dirty="0" smtClean="0">
              <a:solidFill>
                <a:srgbClr val="00B0F0"/>
              </a:solidFill>
              <a:effectLst>
                <a:glow rad="101600">
                  <a:schemeClr val="accent1">
                    <a:satMod val="175000"/>
                    <a:alpha val="40000"/>
                  </a:schemeClr>
                </a:glow>
              </a:effectLst>
              <a:latin typeface="Bradley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250" autoRev="1" fill="hold">
                                          <p:stCondLst>
                                            <p:cond delay="0"/>
                                          </p:stCondLst>
                                        </p:cTn>
                                        <p:tgtEl>
                                          <p:spTgt spid="4"/>
                                        </p:tgtEl>
                                        <p:attrNameLst>
                                          <p:attrName>ppt_w</p:attrName>
                                        </p:attrNameLst>
                                      </p:cBhvr>
                                    </p:anim>
                                    <p:anim by="(#ppt_w*0.50)" calcmode="lin" valueType="num">
                                      <p:cBhvr>
                                        <p:cTn id="8" dur="250" decel="50000" autoRev="1" fill="hold">
                                          <p:stCondLst>
                                            <p:cond delay="0"/>
                                          </p:stCondLst>
                                        </p:cTn>
                                        <p:tgtEl>
                                          <p:spTgt spid="4"/>
                                        </p:tgtEl>
                                        <p:attrNameLst>
                                          <p:attrName>ppt_x</p:attrName>
                                        </p:attrNameLst>
                                      </p:cBhvr>
                                    </p:anim>
                                    <p:anim from="(-#ppt_h/2)" to="(#ppt_y)" calcmode="lin" valueType="num">
                                      <p:cBhvr>
                                        <p:cTn id="9" dur="500" fill="hold">
                                          <p:stCondLst>
                                            <p:cond delay="0"/>
                                          </p:stCondLst>
                                        </p:cTn>
                                        <p:tgtEl>
                                          <p:spTgt spid="4"/>
                                        </p:tgtEl>
                                        <p:attrNameLst>
                                          <p:attrName>ppt_y</p:attrName>
                                        </p:attrNameLst>
                                      </p:cBhvr>
                                    </p:anim>
                                    <p:animRot by="21600000">
                                      <p:cBhvr>
                                        <p:cTn id="10" dur="5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le0889"/>
          <p:cNvPicPr>
            <a:picLocks noGrp="1" noChangeAspect="1" noChangeArrowheads="1"/>
          </p:cNvPicPr>
          <p:nvPr>
            <p:ph idx="1"/>
          </p:nvPr>
        </p:nvPicPr>
        <p:blipFill>
          <a:blip r:embed="rId2" cstate="print"/>
          <a:srcRect l="25492" t="10102" r="23524" b="27604"/>
          <a:stretch>
            <a:fillRect/>
          </a:stretch>
        </p:blipFill>
        <p:spPr bwMode="auto">
          <a:xfrm>
            <a:off x="990600" y="152400"/>
            <a:ext cx="3810000" cy="6407727"/>
          </a:xfrm>
          <a:prstGeom prst="rect">
            <a:avLst/>
          </a:prstGeom>
          <a:noFill/>
          <a:ln w="9525">
            <a:noFill/>
            <a:miter lim="800000"/>
            <a:headEnd/>
            <a:tailEnd/>
          </a:ln>
        </p:spPr>
      </p:pic>
      <p:sp>
        <p:nvSpPr>
          <p:cNvPr id="7" name="Rectangle 7"/>
          <p:cNvSpPr>
            <a:spLocks noChangeArrowheads="1"/>
          </p:cNvSpPr>
          <p:nvPr/>
        </p:nvSpPr>
        <p:spPr bwMode="auto">
          <a:xfrm>
            <a:off x="1752600" y="5638800"/>
            <a:ext cx="304800" cy="461665"/>
          </a:xfrm>
          <a:prstGeom prst="rect">
            <a:avLst/>
          </a:prstGeom>
          <a:noFill/>
          <a:ln w="9525">
            <a:noFill/>
            <a:miter lim="800000"/>
            <a:headEnd/>
            <a:tailEnd/>
          </a:ln>
          <a:effectLst/>
        </p:spPr>
        <p:txBody>
          <a:bodyPr wrap="square">
            <a:spAutoFit/>
          </a:bodyPr>
          <a:lstStyle/>
          <a:p>
            <a:r>
              <a:rPr lang="en-US" sz="2400" b="1" dirty="0">
                <a:solidFill>
                  <a:srgbClr val="FF0000"/>
                </a:solidFill>
              </a:rPr>
              <a:t>X</a:t>
            </a:r>
          </a:p>
        </p:txBody>
      </p:sp>
      <p:sp>
        <p:nvSpPr>
          <p:cNvPr id="8" name="Rectangle 7"/>
          <p:cNvSpPr>
            <a:spLocks noChangeArrowheads="1"/>
          </p:cNvSpPr>
          <p:nvPr/>
        </p:nvSpPr>
        <p:spPr bwMode="auto">
          <a:xfrm>
            <a:off x="3048000" y="5638800"/>
            <a:ext cx="304800" cy="461665"/>
          </a:xfrm>
          <a:prstGeom prst="rect">
            <a:avLst/>
          </a:prstGeom>
          <a:noFill/>
          <a:ln w="9525">
            <a:noFill/>
            <a:miter lim="800000"/>
            <a:headEnd/>
            <a:tailEnd/>
          </a:ln>
          <a:effectLst/>
        </p:spPr>
        <p:txBody>
          <a:bodyPr wrap="square">
            <a:spAutoFit/>
          </a:bodyPr>
          <a:lstStyle/>
          <a:p>
            <a:r>
              <a:rPr lang="en-US" sz="2400" b="1" dirty="0">
                <a:solidFill>
                  <a:srgbClr val="FF0000"/>
                </a:solidFill>
              </a:rPr>
              <a:t>X</a:t>
            </a:r>
            <a:endParaRPr lang="en-US" b="1" dirty="0">
              <a:solidFill>
                <a:srgbClr val="FF0000"/>
              </a:solidFill>
            </a:endParaRPr>
          </a:p>
        </p:txBody>
      </p:sp>
      <p:sp>
        <p:nvSpPr>
          <p:cNvPr id="9" name="Rectangle 8"/>
          <p:cNvSpPr/>
          <p:nvPr/>
        </p:nvSpPr>
        <p:spPr>
          <a:xfrm>
            <a:off x="5029201" y="548680"/>
            <a:ext cx="3575248" cy="830997"/>
          </a:xfrm>
          <a:prstGeom prst="rect">
            <a:avLst/>
          </a:prstGeom>
        </p:spPr>
        <p:txBody>
          <a:bodyPr wrap="square">
            <a:spAutoFit/>
          </a:bodyPr>
          <a:lstStyle/>
          <a:p>
            <a:pPr algn="ctr"/>
            <a:r>
              <a:rPr lang="en-US" sz="2400" b="1" dirty="0" smtClean="0">
                <a:solidFill>
                  <a:srgbClr val="FF0000"/>
                </a:solidFill>
              </a:rPr>
              <a:t>Mandibular CUSPIDS (Canine)</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8"/>
                                        </p:tgtEl>
                                      </p:cBhvr>
                                      <p:by x="150000" y="150000"/>
                                    </p:animScale>
                                  </p:childTnLst>
                                </p:cTn>
                              </p:par>
                              <p:par>
                                <p:cTn id="7" presetID="6" presetClass="emph" presetSubtype="0" fill="hold" grpId="0" nodeType="withEffect">
                                  <p:stCondLst>
                                    <p:cond delay="0"/>
                                  </p:stCondLst>
                                  <p:childTnLst>
                                    <p:animScale>
                                      <p:cBhvr>
                                        <p:cTn id="8" dur="2000" fill="hold"/>
                                        <p:tgtEl>
                                          <p:spTgt spid="7"/>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p:cNvPicPr>
            <a:picLocks noChangeAspect="1" noChangeArrowheads="1"/>
          </p:cNvPicPr>
          <p:nvPr/>
        </p:nvPicPr>
        <p:blipFill>
          <a:blip r:embed="rId2" cstate="print"/>
          <a:srcRect l="3543" t="7046" r="55279" b="7046"/>
          <a:stretch>
            <a:fillRect/>
          </a:stretch>
        </p:blipFill>
        <p:spPr bwMode="auto">
          <a:xfrm>
            <a:off x="467544" y="404664"/>
            <a:ext cx="3819304" cy="4896544"/>
          </a:xfrm>
          <a:prstGeom prst="rect">
            <a:avLst/>
          </a:prstGeom>
          <a:noFill/>
          <a:ln w="9525">
            <a:noFill/>
            <a:miter lim="800000"/>
            <a:headEnd/>
            <a:tailEnd/>
          </a:ln>
        </p:spPr>
      </p:pic>
      <p:pic>
        <p:nvPicPr>
          <p:cNvPr id="3" name="Picture 2"/>
          <p:cNvPicPr>
            <a:picLocks noChangeAspect="1" noChangeArrowheads="1"/>
          </p:cNvPicPr>
          <p:nvPr/>
        </p:nvPicPr>
        <p:blipFill>
          <a:blip r:embed="rId2" cstate="print"/>
          <a:srcRect l="50933" t="6846"/>
          <a:stretch>
            <a:fillRect/>
          </a:stretch>
        </p:blipFill>
        <p:spPr bwMode="auto">
          <a:xfrm>
            <a:off x="4499992" y="404664"/>
            <a:ext cx="3816424" cy="4896544"/>
          </a:xfrm>
          <a:prstGeom prst="rect">
            <a:avLst/>
          </a:prstGeom>
          <a:noFill/>
          <a:ln w="9525">
            <a:noFill/>
            <a:miter lim="800000"/>
            <a:headEnd/>
            <a:tailEnd/>
          </a:ln>
        </p:spPr>
      </p:pic>
    </p:spTree>
    <p:extLst>
      <p:ext uri="{BB962C8B-B14F-4D97-AF65-F5344CB8AC3E}">
        <p14:creationId xmlns:p14="http://schemas.microsoft.com/office/powerpoint/2010/main" val="283451002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sics1"/>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solidFill>
            <a:srgbClr val="004182"/>
          </a:solidFill>
          <a:ln w="9525">
            <a:noFill/>
            <a:miter lim="800000"/>
            <a:headEnd/>
            <a:tailEnd/>
          </a:ln>
        </p:spPr>
      </p:pic>
      <p:sp>
        <p:nvSpPr>
          <p:cNvPr id="7" name="Oval 6"/>
          <p:cNvSpPr/>
          <p:nvPr/>
        </p:nvSpPr>
        <p:spPr>
          <a:xfrm>
            <a:off x="2743200" y="4876800"/>
            <a:ext cx="609600" cy="13716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p:cNvSpPr/>
          <p:nvPr/>
        </p:nvSpPr>
        <p:spPr>
          <a:xfrm>
            <a:off x="5943600" y="4724400"/>
            <a:ext cx="685800" cy="13716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990600" y="1371600"/>
            <a:ext cx="533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429000" y="838200"/>
            <a:ext cx="0" cy="1143000"/>
          </a:xfrm>
          <a:prstGeom prst="line">
            <a:avLst/>
          </a:prstGeom>
        </p:spPr>
        <p:style>
          <a:lnRef idx="1">
            <a:schemeClr val="accent1"/>
          </a:lnRef>
          <a:fillRef idx="0">
            <a:schemeClr val="accent1"/>
          </a:fillRef>
          <a:effectRef idx="0">
            <a:schemeClr val="accent1"/>
          </a:effectRef>
          <a:fontRef idx="minor">
            <a:schemeClr val="tx1"/>
          </a:fontRef>
        </p:style>
      </p:cxnSp>
      <p:sp>
        <p:nvSpPr>
          <p:cNvPr id="6148" name="TextBox 6"/>
          <p:cNvSpPr txBox="1">
            <a:spLocks noChangeArrowheads="1"/>
          </p:cNvSpPr>
          <p:nvPr/>
        </p:nvSpPr>
        <p:spPr bwMode="auto">
          <a:xfrm>
            <a:off x="3505200" y="924580"/>
            <a:ext cx="2590800" cy="523220"/>
          </a:xfrm>
          <a:prstGeom prst="rect">
            <a:avLst/>
          </a:prstGeom>
          <a:noFill/>
          <a:ln w="9525">
            <a:noFill/>
            <a:miter lim="800000"/>
            <a:headEnd/>
            <a:tailEnd/>
          </a:ln>
        </p:spPr>
        <p:txBody>
          <a:bodyPr wrap="square">
            <a:spAutoFit/>
          </a:bodyPr>
          <a:lstStyle/>
          <a:p>
            <a:r>
              <a:rPr lang="en-US" sz="2800" dirty="0"/>
              <a:t>1,2,</a:t>
            </a:r>
            <a:r>
              <a:rPr lang="en-US" sz="2800" dirty="0">
                <a:solidFill>
                  <a:srgbClr val="FF0000"/>
                </a:solidFill>
              </a:rPr>
              <a:t>3</a:t>
            </a:r>
            <a:r>
              <a:rPr lang="en-US" sz="2800" dirty="0"/>
              <a:t>,4,5,6,7,8</a:t>
            </a:r>
            <a:endParaRPr lang="en-IN" sz="2800" dirty="0"/>
          </a:p>
        </p:txBody>
      </p:sp>
      <p:sp>
        <p:nvSpPr>
          <p:cNvPr id="6151" name="TextBox 9"/>
          <p:cNvSpPr txBox="1">
            <a:spLocks noChangeArrowheads="1"/>
          </p:cNvSpPr>
          <p:nvPr/>
        </p:nvSpPr>
        <p:spPr bwMode="auto">
          <a:xfrm>
            <a:off x="990600" y="914400"/>
            <a:ext cx="2514600" cy="523220"/>
          </a:xfrm>
          <a:prstGeom prst="rect">
            <a:avLst/>
          </a:prstGeom>
          <a:noFill/>
          <a:ln w="9525">
            <a:noFill/>
            <a:miter lim="800000"/>
            <a:headEnd/>
            <a:tailEnd/>
          </a:ln>
        </p:spPr>
        <p:txBody>
          <a:bodyPr wrap="square">
            <a:spAutoFit/>
          </a:bodyPr>
          <a:lstStyle/>
          <a:p>
            <a:r>
              <a:rPr lang="en-US" sz="2800" dirty="0"/>
              <a:t>8,7,6,5,4,</a:t>
            </a:r>
            <a:r>
              <a:rPr lang="en-US" sz="2800" dirty="0">
                <a:solidFill>
                  <a:srgbClr val="FF0000"/>
                </a:solidFill>
              </a:rPr>
              <a:t>3</a:t>
            </a:r>
            <a:r>
              <a:rPr lang="en-US" sz="2800" dirty="0"/>
              <a:t>,2,1</a:t>
            </a:r>
            <a:endParaRPr lang="en-IN" dirty="0"/>
          </a:p>
        </p:txBody>
      </p:sp>
      <p:sp>
        <p:nvSpPr>
          <p:cNvPr id="6152" name="TextBox 10"/>
          <p:cNvSpPr txBox="1">
            <a:spLocks noChangeArrowheads="1"/>
          </p:cNvSpPr>
          <p:nvPr/>
        </p:nvSpPr>
        <p:spPr bwMode="auto">
          <a:xfrm>
            <a:off x="3429000" y="2296180"/>
            <a:ext cx="4311352" cy="523220"/>
          </a:xfrm>
          <a:prstGeom prst="rect">
            <a:avLst/>
          </a:prstGeom>
          <a:noFill/>
          <a:ln w="9525">
            <a:noFill/>
            <a:miter lim="800000"/>
            <a:headEnd/>
            <a:tailEnd/>
          </a:ln>
        </p:spPr>
        <p:txBody>
          <a:bodyPr wrap="square">
            <a:spAutoFit/>
          </a:bodyPr>
          <a:lstStyle/>
          <a:p>
            <a:r>
              <a:rPr lang="en-US" sz="2800" dirty="0" smtClean="0"/>
              <a:t>9,10,</a:t>
            </a:r>
            <a:r>
              <a:rPr lang="en-US" sz="2800" dirty="0" smtClean="0">
                <a:solidFill>
                  <a:srgbClr val="FF0000"/>
                </a:solidFill>
              </a:rPr>
              <a:t>11</a:t>
            </a:r>
            <a:r>
              <a:rPr lang="en-US" sz="2800" dirty="0" smtClean="0"/>
              <a:t>,12,13,14,15,16</a:t>
            </a:r>
            <a:endParaRPr lang="en-IN" sz="2800" dirty="0"/>
          </a:p>
        </p:txBody>
      </p:sp>
      <p:sp>
        <p:nvSpPr>
          <p:cNvPr id="6153" name="TextBox 11"/>
          <p:cNvSpPr txBox="1">
            <a:spLocks noChangeArrowheads="1"/>
          </p:cNvSpPr>
          <p:nvPr/>
        </p:nvSpPr>
        <p:spPr bwMode="auto">
          <a:xfrm>
            <a:off x="-36512" y="2895600"/>
            <a:ext cx="3555504" cy="461665"/>
          </a:xfrm>
          <a:prstGeom prst="rect">
            <a:avLst/>
          </a:prstGeom>
          <a:noFill/>
          <a:ln w="9525">
            <a:noFill/>
            <a:miter lim="800000"/>
            <a:headEnd/>
            <a:tailEnd/>
          </a:ln>
        </p:spPr>
        <p:txBody>
          <a:bodyPr wrap="square">
            <a:spAutoFit/>
          </a:bodyPr>
          <a:lstStyle/>
          <a:p>
            <a:r>
              <a:rPr lang="en-US" sz="2400" dirty="0" smtClean="0"/>
              <a:t>32,31,30,29,28,</a:t>
            </a:r>
            <a:r>
              <a:rPr lang="en-US" sz="2400" dirty="0" smtClean="0">
                <a:solidFill>
                  <a:srgbClr val="FF0000"/>
                </a:solidFill>
              </a:rPr>
              <a:t>27,</a:t>
            </a:r>
            <a:r>
              <a:rPr lang="en-US" sz="2400" dirty="0" smtClean="0"/>
              <a:t>26,25</a:t>
            </a:r>
            <a:endParaRPr lang="en-IN" sz="2400" dirty="0"/>
          </a:p>
        </p:txBody>
      </p:sp>
      <p:cxnSp>
        <p:nvCxnSpPr>
          <p:cNvPr id="13" name="Straight Connector 12"/>
          <p:cNvCxnSpPr/>
          <p:nvPr/>
        </p:nvCxnSpPr>
        <p:spPr>
          <a:xfrm>
            <a:off x="3429000" y="2209800"/>
            <a:ext cx="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8600" y="2753380"/>
            <a:ext cx="685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4648200"/>
            <a:ext cx="647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429000" y="4114800"/>
            <a:ext cx="0" cy="1143000"/>
          </a:xfrm>
          <a:prstGeom prst="line">
            <a:avLst/>
          </a:prstGeom>
        </p:spPr>
        <p:style>
          <a:lnRef idx="1">
            <a:schemeClr val="accent1"/>
          </a:lnRef>
          <a:fillRef idx="0">
            <a:schemeClr val="accent1"/>
          </a:fillRef>
          <a:effectRef idx="0">
            <a:schemeClr val="accent1"/>
          </a:effectRef>
          <a:fontRef idx="minor">
            <a:schemeClr val="tx1"/>
          </a:fontRef>
        </p:style>
      </p:cxnSp>
      <p:sp>
        <p:nvSpPr>
          <p:cNvPr id="6158" name="TextBox 17"/>
          <p:cNvSpPr txBox="1">
            <a:spLocks noChangeArrowheads="1"/>
          </p:cNvSpPr>
          <p:nvPr/>
        </p:nvSpPr>
        <p:spPr bwMode="auto">
          <a:xfrm>
            <a:off x="3505200" y="4191000"/>
            <a:ext cx="3505200" cy="461665"/>
          </a:xfrm>
          <a:prstGeom prst="rect">
            <a:avLst/>
          </a:prstGeom>
          <a:noFill/>
          <a:ln w="9525">
            <a:noFill/>
            <a:miter lim="800000"/>
            <a:headEnd/>
            <a:tailEnd/>
          </a:ln>
        </p:spPr>
        <p:txBody>
          <a:bodyPr>
            <a:spAutoFit/>
          </a:bodyPr>
          <a:lstStyle/>
          <a:p>
            <a:r>
              <a:rPr lang="en-US" sz="2400" dirty="0"/>
              <a:t>21,22,</a:t>
            </a:r>
            <a:r>
              <a:rPr lang="en-US" sz="2400" dirty="0">
                <a:solidFill>
                  <a:srgbClr val="FF0000"/>
                </a:solidFill>
              </a:rPr>
              <a:t>23</a:t>
            </a:r>
            <a:r>
              <a:rPr lang="en-US" sz="2400" dirty="0"/>
              <a:t>,24,25,26,27,28</a:t>
            </a:r>
            <a:endParaRPr lang="en-IN" sz="2400" dirty="0"/>
          </a:p>
        </p:txBody>
      </p:sp>
      <p:sp>
        <p:nvSpPr>
          <p:cNvPr id="6159" name="TextBox 18"/>
          <p:cNvSpPr txBox="1">
            <a:spLocks noChangeArrowheads="1"/>
          </p:cNvSpPr>
          <p:nvPr/>
        </p:nvSpPr>
        <p:spPr bwMode="auto">
          <a:xfrm>
            <a:off x="3505200" y="4648200"/>
            <a:ext cx="3505200" cy="461665"/>
          </a:xfrm>
          <a:prstGeom prst="rect">
            <a:avLst/>
          </a:prstGeom>
          <a:noFill/>
          <a:ln w="9525">
            <a:noFill/>
            <a:miter lim="800000"/>
            <a:headEnd/>
            <a:tailEnd/>
          </a:ln>
        </p:spPr>
        <p:txBody>
          <a:bodyPr>
            <a:spAutoFit/>
          </a:bodyPr>
          <a:lstStyle/>
          <a:p>
            <a:r>
              <a:rPr lang="en-US" sz="2400" dirty="0"/>
              <a:t>31,32,</a:t>
            </a:r>
            <a:r>
              <a:rPr lang="en-US" sz="2400" dirty="0">
                <a:solidFill>
                  <a:srgbClr val="FF0000"/>
                </a:solidFill>
              </a:rPr>
              <a:t>33</a:t>
            </a:r>
            <a:r>
              <a:rPr lang="en-US" sz="2400" dirty="0"/>
              <a:t>,34,35,36,37,38</a:t>
            </a:r>
            <a:endParaRPr lang="en-IN" sz="2400" dirty="0"/>
          </a:p>
        </p:txBody>
      </p:sp>
      <p:sp>
        <p:nvSpPr>
          <p:cNvPr id="6160" name="TextBox 19"/>
          <p:cNvSpPr txBox="1">
            <a:spLocks noChangeArrowheads="1"/>
          </p:cNvSpPr>
          <p:nvPr/>
        </p:nvSpPr>
        <p:spPr bwMode="auto">
          <a:xfrm>
            <a:off x="0" y="4648200"/>
            <a:ext cx="3581400" cy="461665"/>
          </a:xfrm>
          <a:prstGeom prst="rect">
            <a:avLst/>
          </a:prstGeom>
          <a:noFill/>
          <a:ln w="9525">
            <a:noFill/>
            <a:miter lim="800000"/>
            <a:headEnd/>
            <a:tailEnd/>
          </a:ln>
        </p:spPr>
        <p:txBody>
          <a:bodyPr wrap="square">
            <a:spAutoFit/>
          </a:bodyPr>
          <a:lstStyle/>
          <a:p>
            <a:r>
              <a:rPr lang="en-US" sz="2400" dirty="0"/>
              <a:t>48,47,46,45,44,</a:t>
            </a:r>
            <a:r>
              <a:rPr lang="en-US" sz="2400" dirty="0">
                <a:solidFill>
                  <a:srgbClr val="FF0000"/>
                </a:solidFill>
              </a:rPr>
              <a:t>43</a:t>
            </a:r>
            <a:r>
              <a:rPr lang="en-US" sz="2400" dirty="0"/>
              <a:t>,42,41</a:t>
            </a:r>
            <a:endParaRPr lang="en-IN" sz="2400" dirty="0"/>
          </a:p>
        </p:txBody>
      </p:sp>
      <p:sp>
        <p:nvSpPr>
          <p:cNvPr id="6161" name="TextBox 20"/>
          <p:cNvSpPr txBox="1">
            <a:spLocks noChangeArrowheads="1"/>
          </p:cNvSpPr>
          <p:nvPr/>
        </p:nvSpPr>
        <p:spPr bwMode="auto">
          <a:xfrm>
            <a:off x="107504" y="4191000"/>
            <a:ext cx="3581400" cy="461665"/>
          </a:xfrm>
          <a:prstGeom prst="rect">
            <a:avLst/>
          </a:prstGeom>
          <a:noFill/>
          <a:ln w="9525">
            <a:noFill/>
            <a:miter lim="800000"/>
            <a:headEnd/>
            <a:tailEnd/>
          </a:ln>
        </p:spPr>
        <p:txBody>
          <a:bodyPr>
            <a:spAutoFit/>
          </a:bodyPr>
          <a:lstStyle/>
          <a:p>
            <a:pPr algn="l"/>
            <a:r>
              <a:rPr lang="en-US" sz="2400" dirty="0"/>
              <a:t>18,17,16,15,14,</a:t>
            </a:r>
            <a:r>
              <a:rPr lang="en-US" sz="2400" dirty="0">
                <a:solidFill>
                  <a:srgbClr val="FF0000"/>
                </a:solidFill>
              </a:rPr>
              <a:t>13</a:t>
            </a:r>
            <a:r>
              <a:rPr lang="en-US" sz="2400" dirty="0"/>
              <a:t>,12,11</a:t>
            </a:r>
            <a:endParaRPr lang="en-IN" sz="2400" dirty="0"/>
          </a:p>
        </p:txBody>
      </p:sp>
      <p:sp>
        <p:nvSpPr>
          <p:cNvPr id="20" name="TextBox 9"/>
          <p:cNvSpPr txBox="1">
            <a:spLocks noChangeArrowheads="1"/>
          </p:cNvSpPr>
          <p:nvPr/>
        </p:nvSpPr>
        <p:spPr bwMode="auto">
          <a:xfrm>
            <a:off x="990600" y="1305580"/>
            <a:ext cx="2514600" cy="523220"/>
          </a:xfrm>
          <a:prstGeom prst="rect">
            <a:avLst/>
          </a:prstGeom>
          <a:noFill/>
          <a:ln w="9525">
            <a:noFill/>
            <a:miter lim="800000"/>
            <a:headEnd/>
            <a:tailEnd/>
          </a:ln>
        </p:spPr>
        <p:txBody>
          <a:bodyPr wrap="square">
            <a:spAutoFit/>
          </a:bodyPr>
          <a:lstStyle/>
          <a:p>
            <a:r>
              <a:rPr lang="en-US" sz="2800" dirty="0"/>
              <a:t>8,7,6,5,4,</a:t>
            </a:r>
            <a:r>
              <a:rPr lang="en-US" sz="2800" dirty="0">
                <a:solidFill>
                  <a:srgbClr val="FF0000"/>
                </a:solidFill>
              </a:rPr>
              <a:t>3</a:t>
            </a:r>
            <a:r>
              <a:rPr lang="en-US" sz="2800" dirty="0"/>
              <a:t>,2,1</a:t>
            </a:r>
            <a:endParaRPr lang="en-IN" dirty="0"/>
          </a:p>
        </p:txBody>
      </p:sp>
      <p:sp>
        <p:nvSpPr>
          <p:cNvPr id="21" name="TextBox 6"/>
          <p:cNvSpPr txBox="1">
            <a:spLocks noChangeArrowheads="1"/>
          </p:cNvSpPr>
          <p:nvPr/>
        </p:nvSpPr>
        <p:spPr bwMode="auto">
          <a:xfrm>
            <a:off x="3505200" y="1305580"/>
            <a:ext cx="2590800" cy="523220"/>
          </a:xfrm>
          <a:prstGeom prst="rect">
            <a:avLst/>
          </a:prstGeom>
          <a:noFill/>
          <a:ln w="9525">
            <a:noFill/>
            <a:miter lim="800000"/>
            <a:headEnd/>
            <a:tailEnd/>
          </a:ln>
        </p:spPr>
        <p:txBody>
          <a:bodyPr wrap="square">
            <a:spAutoFit/>
          </a:bodyPr>
          <a:lstStyle/>
          <a:p>
            <a:r>
              <a:rPr lang="en-US" sz="2800" dirty="0"/>
              <a:t>1,2,</a:t>
            </a:r>
            <a:r>
              <a:rPr lang="en-US" sz="2800" dirty="0">
                <a:solidFill>
                  <a:srgbClr val="FF0000"/>
                </a:solidFill>
              </a:rPr>
              <a:t>3</a:t>
            </a:r>
            <a:r>
              <a:rPr lang="en-US" sz="2800" dirty="0"/>
              <a:t>,4,5,6,7,8</a:t>
            </a:r>
            <a:endParaRPr lang="en-IN" sz="2800" dirty="0"/>
          </a:p>
        </p:txBody>
      </p:sp>
      <p:cxnSp>
        <p:nvCxnSpPr>
          <p:cNvPr id="23" name="Straight Connector 22"/>
          <p:cNvCxnSpPr/>
          <p:nvPr/>
        </p:nvCxnSpPr>
        <p:spPr>
          <a:xfrm>
            <a:off x="6629400" y="8382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7086600" y="838200"/>
            <a:ext cx="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705600" y="849868"/>
            <a:ext cx="304800" cy="400110"/>
          </a:xfrm>
          <a:prstGeom prst="rect">
            <a:avLst/>
          </a:prstGeom>
          <a:noFill/>
        </p:spPr>
        <p:txBody>
          <a:bodyPr wrap="square" rtlCol="0">
            <a:spAutoFit/>
          </a:bodyPr>
          <a:lstStyle/>
          <a:p>
            <a:r>
              <a:rPr lang="en-US" sz="2000" dirty="0" smtClean="0"/>
              <a:t>3</a:t>
            </a:r>
            <a:endParaRPr lang="en-IN" sz="2000" dirty="0"/>
          </a:p>
        </p:txBody>
      </p:sp>
      <p:sp>
        <p:nvSpPr>
          <p:cNvPr id="28" name="Text Box 7"/>
          <p:cNvSpPr txBox="1">
            <a:spLocks noChangeArrowheads="1"/>
          </p:cNvSpPr>
          <p:nvPr/>
        </p:nvSpPr>
        <p:spPr bwMode="auto">
          <a:xfrm>
            <a:off x="1143000" y="381000"/>
            <a:ext cx="1715085" cy="400110"/>
          </a:xfrm>
          <a:prstGeom prst="rect">
            <a:avLst/>
          </a:prstGeom>
          <a:noFill/>
          <a:ln w="9525">
            <a:noFill/>
            <a:miter lim="800000"/>
            <a:headEnd/>
            <a:tailEnd/>
          </a:ln>
          <a:effectLst/>
        </p:spPr>
        <p:txBody>
          <a:bodyPr wrap="none">
            <a:spAutoFit/>
          </a:bodyPr>
          <a:lstStyle/>
          <a:p>
            <a:r>
              <a:rPr lang="en-US" sz="2000" b="1" dirty="0">
                <a:solidFill>
                  <a:srgbClr val="009900"/>
                </a:solidFill>
              </a:rPr>
              <a:t>Patient’s Right</a:t>
            </a:r>
            <a:endParaRPr lang="en-US" sz="2000" dirty="0">
              <a:solidFill>
                <a:srgbClr val="009900"/>
              </a:solidFill>
            </a:endParaRPr>
          </a:p>
        </p:txBody>
      </p:sp>
      <p:sp>
        <p:nvSpPr>
          <p:cNvPr id="29" name="Text Box 8"/>
          <p:cNvSpPr txBox="1">
            <a:spLocks noChangeArrowheads="1"/>
          </p:cNvSpPr>
          <p:nvPr/>
        </p:nvSpPr>
        <p:spPr bwMode="auto">
          <a:xfrm>
            <a:off x="3810000" y="457200"/>
            <a:ext cx="2202160" cy="400110"/>
          </a:xfrm>
          <a:prstGeom prst="rect">
            <a:avLst/>
          </a:prstGeom>
          <a:noFill/>
          <a:ln w="9525">
            <a:noFill/>
            <a:miter lim="800000"/>
            <a:headEnd/>
            <a:tailEnd/>
          </a:ln>
          <a:effectLst/>
        </p:spPr>
        <p:txBody>
          <a:bodyPr wrap="square">
            <a:spAutoFit/>
          </a:bodyPr>
          <a:lstStyle/>
          <a:p>
            <a:r>
              <a:rPr lang="en-US" sz="2000" b="1" dirty="0">
                <a:solidFill>
                  <a:schemeClr val="accent1"/>
                </a:solidFill>
              </a:rPr>
              <a:t>Patient’s Left</a:t>
            </a:r>
          </a:p>
        </p:txBody>
      </p:sp>
      <p:sp>
        <p:nvSpPr>
          <p:cNvPr id="30" name="Rectangle 29"/>
          <p:cNvSpPr/>
          <p:nvPr/>
        </p:nvSpPr>
        <p:spPr>
          <a:xfrm>
            <a:off x="838200" y="2219980"/>
            <a:ext cx="2356735" cy="523220"/>
          </a:xfrm>
          <a:prstGeom prst="rect">
            <a:avLst/>
          </a:prstGeom>
        </p:spPr>
        <p:txBody>
          <a:bodyPr wrap="none">
            <a:spAutoFit/>
          </a:bodyPr>
          <a:lstStyle/>
          <a:p>
            <a:r>
              <a:rPr lang="en-US" sz="2800" dirty="0" smtClean="0"/>
              <a:t>1,2,3,4,5,</a:t>
            </a:r>
            <a:r>
              <a:rPr lang="en-US" sz="2800" dirty="0" smtClean="0">
                <a:solidFill>
                  <a:srgbClr val="FF0000"/>
                </a:solidFill>
              </a:rPr>
              <a:t>6</a:t>
            </a:r>
            <a:r>
              <a:rPr lang="en-US" sz="2800" dirty="0" smtClean="0"/>
              <a:t>,7,8 </a:t>
            </a:r>
            <a:endParaRPr lang="en-IN" sz="2800" dirty="0"/>
          </a:p>
        </p:txBody>
      </p:sp>
      <p:sp>
        <p:nvSpPr>
          <p:cNvPr id="31" name="Rectangle 30"/>
          <p:cNvSpPr/>
          <p:nvPr/>
        </p:nvSpPr>
        <p:spPr>
          <a:xfrm>
            <a:off x="3429000" y="2819400"/>
            <a:ext cx="3736920" cy="523220"/>
          </a:xfrm>
          <a:prstGeom prst="rect">
            <a:avLst/>
          </a:prstGeom>
        </p:spPr>
        <p:txBody>
          <a:bodyPr wrap="none">
            <a:spAutoFit/>
          </a:bodyPr>
          <a:lstStyle/>
          <a:p>
            <a:r>
              <a:rPr lang="en-US" sz="2800" dirty="0" smtClean="0"/>
              <a:t>24,23,</a:t>
            </a:r>
            <a:r>
              <a:rPr lang="en-US" sz="2800" dirty="0" smtClean="0">
                <a:solidFill>
                  <a:srgbClr val="FF0000"/>
                </a:solidFill>
              </a:rPr>
              <a:t>22</a:t>
            </a:r>
            <a:r>
              <a:rPr lang="en-US" sz="2800" dirty="0" smtClean="0"/>
              <a:t>,21,20,19,18,17</a:t>
            </a:r>
            <a:endParaRPr lang="en-IN" sz="2800" dirty="0"/>
          </a:p>
        </p:txBody>
      </p:sp>
      <p:sp>
        <p:nvSpPr>
          <p:cNvPr id="32" name="TextBox 31"/>
          <p:cNvSpPr txBox="1"/>
          <p:nvPr/>
        </p:nvSpPr>
        <p:spPr>
          <a:xfrm>
            <a:off x="6248400" y="1447800"/>
            <a:ext cx="2590800" cy="646331"/>
          </a:xfrm>
          <a:prstGeom prst="rect">
            <a:avLst/>
          </a:prstGeom>
          <a:noFill/>
        </p:spPr>
        <p:txBody>
          <a:bodyPr wrap="square" rtlCol="0">
            <a:spAutoFit/>
          </a:bodyPr>
          <a:lstStyle/>
          <a:p>
            <a:pPr algn="ctr"/>
            <a:r>
              <a:rPr lang="en-US" dirty="0" smtClean="0"/>
              <a:t>Permanent mandibular  right canine</a:t>
            </a:r>
            <a:endParaRPr lang="en-IN" dirty="0"/>
          </a:p>
        </p:txBody>
      </p:sp>
      <p:sp>
        <p:nvSpPr>
          <p:cNvPr id="33" name="TextBox 32"/>
          <p:cNvSpPr txBox="1"/>
          <p:nvPr/>
        </p:nvSpPr>
        <p:spPr>
          <a:xfrm>
            <a:off x="5181600" y="3516868"/>
            <a:ext cx="609600" cy="369332"/>
          </a:xfrm>
          <a:prstGeom prst="rect">
            <a:avLst/>
          </a:prstGeom>
          <a:noFill/>
        </p:spPr>
        <p:txBody>
          <a:bodyPr wrap="square" rtlCol="0">
            <a:spAutoFit/>
          </a:bodyPr>
          <a:lstStyle/>
          <a:p>
            <a:r>
              <a:rPr lang="en-US" dirty="0" smtClean="0"/>
              <a:t>#27</a:t>
            </a:r>
            <a:endParaRPr lang="en-IN" dirty="0"/>
          </a:p>
        </p:txBody>
      </p:sp>
      <p:sp>
        <p:nvSpPr>
          <p:cNvPr id="34" name="Rectangle 33"/>
          <p:cNvSpPr/>
          <p:nvPr/>
        </p:nvSpPr>
        <p:spPr>
          <a:xfrm>
            <a:off x="6012160" y="3505200"/>
            <a:ext cx="3068667" cy="646331"/>
          </a:xfrm>
          <a:prstGeom prst="rect">
            <a:avLst/>
          </a:prstGeom>
        </p:spPr>
        <p:txBody>
          <a:bodyPr wrap="square">
            <a:spAutoFit/>
          </a:bodyPr>
          <a:lstStyle/>
          <a:p>
            <a:pPr algn="ctr"/>
            <a:r>
              <a:rPr lang="en-US" dirty="0" smtClean="0"/>
              <a:t>Permanent mandibular right canine</a:t>
            </a:r>
            <a:endParaRPr lang="en-IN" dirty="0"/>
          </a:p>
        </p:txBody>
      </p:sp>
      <p:sp>
        <p:nvSpPr>
          <p:cNvPr id="35" name="Rectangle 34"/>
          <p:cNvSpPr/>
          <p:nvPr/>
        </p:nvSpPr>
        <p:spPr>
          <a:xfrm>
            <a:off x="5410200" y="5562600"/>
            <a:ext cx="418704" cy="369332"/>
          </a:xfrm>
          <a:prstGeom prst="rect">
            <a:avLst/>
          </a:prstGeom>
        </p:spPr>
        <p:txBody>
          <a:bodyPr wrap="none">
            <a:spAutoFit/>
          </a:bodyPr>
          <a:lstStyle/>
          <a:p>
            <a:r>
              <a:rPr lang="en-US" dirty="0" smtClean="0">
                <a:solidFill>
                  <a:srgbClr val="FF0000"/>
                </a:solidFill>
              </a:rPr>
              <a:t>33</a:t>
            </a:r>
            <a:endParaRPr lang="en-IN" dirty="0"/>
          </a:p>
        </p:txBody>
      </p:sp>
      <p:sp>
        <p:nvSpPr>
          <p:cNvPr id="36" name="Rectangle 35"/>
          <p:cNvSpPr/>
          <p:nvPr/>
        </p:nvSpPr>
        <p:spPr>
          <a:xfrm>
            <a:off x="6228183" y="5574268"/>
            <a:ext cx="2866357" cy="646331"/>
          </a:xfrm>
          <a:prstGeom prst="rect">
            <a:avLst/>
          </a:prstGeom>
        </p:spPr>
        <p:txBody>
          <a:bodyPr wrap="square">
            <a:spAutoFit/>
          </a:bodyPr>
          <a:lstStyle/>
          <a:p>
            <a:pPr algn="ctr"/>
            <a:r>
              <a:rPr lang="en-US" dirty="0" smtClean="0"/>
              <a:t>Permanent mandibular left canine</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0"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diamond(in)">
                                      <p:cBhvr>
                                        <p:cTn id="24" dur="500"/>
                                        <p:tgtEl>
                                          <p:spTgt spid="32"/>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6152"/>
                                        </p:tgtEl>
                                        <p:attrNameLst>
                                          <p:attrName>style.visibility</p:attrName>
                                        </p:attrNameLst>
                                      </p:cBhvr>
                                      <p:to>
                                        <p:strVal val="visible"/>
                                      </p:to>
                                    </p:set>
                                    <p:anim calcmode="lin" valueType="num">
                                      <p:cBhvr>
                                        <p:cTn id="29" dur="500" fill="hold"/>
                                        <p:tgtEl>
                                          <p:spTgt spid="6152"/>
                                        </p:tgtEl>
                                        <p:attrNameLst>
                                          <p:attrName>ppt_w</p:attrName>
                                        </p:attrNameLst>
                                      </p:cBhvr>
                                      <p:tavLst>
                                        <p:tav tm="0">
                                          <p:val>
                                            <p:fltVal val="0"/>
                                          </p:val>
                                        </p:tav>
                                        <p:tav tm="100000">
                                          <p:val>
                                            <p:strVal val="#ppt_w"/>
                                          </p:val>
                                        </p:tav>
                                      </p:tavLst>
                                    </p:anim>
                                    <p:anim calcmode="lin" valueType="num">
                                      <p:cBhvr>
                                        <p:cTn id="30" dur="500" fill="hold"/>
                                        <p:tgtEl>
                                          <p:spTgt spid="6152"/>
                                        </p:tgtEl>
                                        <p:attrNameLst>
                                          <p:attrName>ppt_h</p:attrName>
                                        </p:attrNameLst>
                                      </p:cBhvr>
                                      <p:tavLst>
                                        <p:tav tm="0">
                                          <p:val>
                                            <p:fltVal val="0"/>
                                          </p:val>
                                        </p:tav>
                                        <p:tav tm="100000">
                                          <p:val>
                                            <p:strVal val="#ppt_h"/>
                                          </p:val>
                                        </p:tav>
                                      </p:tavLst>
                                    </p:anim>
                                    <p:animEffect transition="in" filter="fade">
                                      <p:cBhvr>
                                        <p:cTn id="31" dur="500"/>
                                        <p:tgtEl>
                                          <p:spTgt spid="6152"/>
                                        </p:tgtEl>
                                      </p:cBhvr>
                                    </p:animEffect>
                                  </p:childTnLst>
                                </p:cTn>
                              </p:par>
                              <p:par>
                                <p:cTn id="32" presetID="53"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fltVal val="0"/>
                                          </p:val>
                                        </p:tav>
                                        <p:tav tm="100000">
                                          <p:val>
                                            <p:strVal val="#ppt_w"/>
                                          </p:val>
                                        </p:tav>
                                      </p:tavLst>
                                    </p:anim>
                                    <p:anim calcmode="lin" valueType="num">
                                      <p:cBhvr>
                                        <p:cTn id="40" dur="500" fill="hold"/>
                                        <p:tgtEl>
                                          <p:spTgt spid="15"/>
                                        </p:tgtEl>
                                        <p:attrNameLst>
                                          <p:attrName>ppt_h</p:attrName>
                                        </p:attrNameLst>
                                      </p:cBhvr>
                                      <p:tavLst>
                                        <p:tav tm="0">
                                          <p:val>
                                            <p:fltVal val="0"/>
                                          </p:val>
                                        </p:tav>
                                        <p:tav tm="100000">
                                          <p:val>
                                            <p:strVal val="#ppt_h"/>
                                          </p:val>
                                        </p:tav>
                                      </p:tavLst>
                                    </p:anim>
                                    <p:animEffect transition="in" filter="fade">
                                      <p:cBhvr>
                                        <p:cTn id="41" dur="500"/>
                                        <p:tgtEl>
                                          <p:spTgt spid="15"/>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p:cTn id="44" dur="500" fill="hold"/>
                                        <p:tgtEl>
                                          <p:spTgt spid="30"/>
                                        </p:tgtEl>
                                        <p:attrNameLst>
                                          <p:attrName>ppt_w</p:attrName>
                                        </p:attrNameLst>
                                      </p:cBhvr>
                                      <p:tavLst>
                                        <p:tav tm="0">
                                          <p:val>
                                            <p:fltVal val="0"/>
                                          </p:val>
                                        </p:tav>
                                        <p:tav tm="100000">
                                          <p:val>
                                            <p:strVal val="#ppt_w"/>
                                          </p:val>
                                        </p:tav>
                                      </p:tavLst>
                                    </p:anim>
                                    <p:anim calcmode="lin" valueType="num">
                                      <p:cBhvr>
                                        <p:cTn id="45" dur="500" fill="hold"/>
                                        <p:tgtEl>
                                          <p:spTgt spid="30"/>
                                        </p:tgtEl>
                                        <p:attrNameLst>
                                          <p:attrName>ppt_h</p:attrName>
                                        </p:attrNameLst>
                                      </p:cBhvr>
                                      <p:tavLst>
                                        <p:tav tm="0">
                                          <p:val>
                                            <p:fltVal val="0"/>
                                          </p:val>
                                        </p:tav>
                                        <p:tav tm="100000">
                                          <p:val>
                                            <p:strVal val="#ppt_h"/>
                                          </p:val>
                                        </p:tav>
                                      </p:tavLst>
                                    </p:anim>
                                    <p:animEffect transition="in" filter="fade">
                                      <p:cBhvr>
                                        <p:cTn id="46" dur="500"/>
                                        <p:tgtEl>
                                          <p:spTgt spid="30"/>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6153"/>
                                        </p:tgtEl>
                                        <p:attrNameLst>
                                          <p:attrName>style.visibility</p:attrName>
                                        </p:attrNameLst>
                                      </p:cBhvr>
                                      <p:to>
                                        <p:strVal val="visible"/>
                                      </p:to>
                                    </p:set>
                                    <p:anim calcmode="lin" valueType="num">
                                      <p:cBhvr>
                                        <p:cTn id="54" dur="500" fill="hold"/>
                                        <p:tgtEl>
                                          <p:spTgt spid="6153"/>
                                        </p:tgtEl>
                                        <p:attrNameLst>
                                          <p:attrName>ppt_w</p:attrName>
                                        </p:attrNameLst>
                                      </p:cBhvr>
                                      <p:tavLst>
                                        <p:tav tm="0">
                                          <p:val>
                                            <p:fltVal val="0"/>
                                          </p:val>
                                        </p:tav>
                                        <p:tav tm="100000">
                                          <p:val>
                                            <p:strVal val="#ppt_w"/>
                                          </p:val>
                                        </p:tav>
                                      </p:tavLst>
                                    </p:anim>
                                    <p:anim calcmode="lin" valueType="num">
                                      <p:cBhvr>
                                        <p:cTn id="55" dur="500" fill="hold"/>
                                        <p:tgtEl>
                                          <p:spTgt spid="6153"/>
                                        </p:tgtEl>
                                        <p:attrNameLst>
                                          <p:attrName>ppt_h</p:attrName>
                                        </p:attrNameLst>
                                      </p:cBhvr>
                                      <p:tavLst>
                                        <p:tav tm="0">
                                          <p:val>
                                            <p:fltVal val="0"/>
                                          </p:val>
                                        </p:tav>
                                        <p:tav tm="100000">
                                          <p:val>
                                            <p:strVal val="#ppt_h"/>
                                          </p:val>
                                        </p:tav>
                                      </p:tavLst>
                                    </p:anim>
                                    <p:animEffect transition="in" filter="fade">
                                      <p:cBhvr>
                                        <p:cTn id="56" dur="500"/>
                                        <p:tgtEl>
                                          <p:spTgt spid="6153"/>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nodeType="clickEffect">
                                  <p:stCondLst>
                                    <p:cond delay="0"/>
                                  </p:stCondLst>
                                  <p:childTnLst>
                                    <p:set>
                                      <p:cBhvr>
                                        <p:cTn id="60" dur="1" fill="hold">
                                          <p:stCondLst>
                                            <p:cond delay="0"/>
                                          </p:stCondLst>
                                        </p:cTn>
                                        <p:tgtEl>
                                          <p:spTgt spid="33">
                                            <p:txEl>
                                              <p:pRg st="0" end="0"/>
                                            </p:txEl>
                                          </p:spTgt>
                                        </p:tgtEl>
                                        <p:attrNameLst>
                                          <p:attrName>style.visibility</p:attrName>
                                        </p:attrNameLst>
                                      </p:cBhvr>
                                      <p:to>
                                        <p:strVal val="visible"/>
                                      </p:to>
                                    </p:set>
                                    <p:animEffect transition="in" filter="diamond(in)">
                                      <p:cBhvr>
                                        <p:cTn id="61" dur="500"/>
                                        <p:tgtEl>
                                          <p:spTgt spid="33">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500" fill="hold"/>
                                        <p:tgtEl>
                                          <p:spTgt spid="34"/>
                                        </p:tgtEl>
                                        <p:attrNameLst>
                                          <p:attrName>ppt_x</p:attrName>
                                        </p:attrNameLst>
                                      </p:cBhvr>
                                      <p:tavLst>
                                        <p:tav tm="0">
                                          <p:val>
                                            <p:strVal val="#ppt_x"/>
                                          </p:val>
                                        </p:tav>
                                        <p:tav tm="100000">
                                          <p:val>
                                            <p:strVal val="#ppt_x"/>
                                          </p:val>
                                        </p:tav>
                                      </p:tavLst>
                                    </p:anim>
                                    <p:anim calcmode="lin" valueType="num">
                                      <p:cBhvr additive="base">
                                        <p:cTn id="67"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dissolve">
                                      <p:cBhvr>
                                        <p:cTn id="72" dur="500"/>
                                        <p:tgtEl>
                                          <p:spTgt spid="16"/>
                                        </p:tgtEl>
                                      </p:cBhvr>
                                    </p:animEffect>
                                  </p:childTnLst>
                                </p:cTn>
                              </p:par>
                              <p:par>
                                <p:cTn id="73" presetID="9" presetClass="entr" presetSubtype="0" fill="hold" nodeType="with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dissolve">
                                      <p:cBhvr>
                                        <p:cTn id="75" dur="500"/>
                                        <p:tgtEl>
                                          <p:spTgt spid="17"/>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6158"/>
                                        </p:tgtEl>
                                        <p:attrNameLst>
                                          <p:attrName>style.visibility</p:attrName>
                                        </p:attrNameLst>
                                      </p:cBhvr>
                                      <p:to>
                                        <p:strVal val="visible"/>
                                      </p:to>
                                    </p:set>
                                    <p:animEffect transition="in" filter="dissolve">
                                      <p:cBhvr>
                                        <p:cTn id="78" dur="500"/>
                                        <p:tgtEl>
                                          <p:spTgt spid="6158"/>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6159"/>
                                        </p:tgtEl>
                                        <p:attrNameLst>
                                          <p:attrName>style.visibility</p:attrName>
                                        </p:attrNameLst>
                                      </p:cBhvr>
                                      <p:to>
                                        <p:strVal val="visible"/>
                                      </p:to>
                                    </p:set>
                                    <p:animEffect transition="in" filter="dissolve">
                                      <p:cBhvr>
                                        <p:cTn id="81" dur="500"/>
                                        <p:tgtEl>
                                          <p:spTgt spid="6159"/>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6160"/>
                                        </p:tgtEl>
                                        <p:attrNameLst>
                                          <p:attrName>style.visibility</p:attrName>
                                        </p:attrNameLst>
                                      </p:cBhvr>
                                      <p:to>
                                        <p:strVal val="visible"/>
                                      </p:to>
                                    </p:set>
                                    <p:animEffect transition="in" filter="dissolve">
                                      <p:cBhvr>
                                        <p:cTn id="84" dur="500"/>
                                        <p:tgtEl>
                                          <p:spTgt spid="6160"/>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6161"/>
                                        </p:tgtEl>
                                        <p:attrNameLst>
                                          <p:attrName>style.visibility</p:attrName>
                                        </p:attrNameLst>
                                      </p:cBhvr>
                                      <p:to>
                                        <p:strVal val="visible"/>
                                      </p:to>
                                    </p:set>
                                    <p:animEffect transition="in" filter="dissolve">
                                      <p:cBhvr>
                                        <p:cTn id="87" dur="500"/>
                                        <p:tgtEl>
                                          <p:spTgt spid="6161"/>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9" fill="hold" grpId="0" nodeType="clickEffect">
                                  <p:stCondLst>
                                    <p:cond delay="0"/>
                                  </p:stCondLst>
                                  <p:childTnLst>
                                    <p:set>
                                      <p:cBhvr>
                                        <p:cTn id="91" dur="1" fill="hold">
                                          <p:stCondLst>
                                            <p:cond delay="0"/>
                                          </p:stCondLst>
                                        </p:cTn>
                                        <p:tgtEl>
                                          <p:spTgt spid="35"/>
                                        </p:tgtEl>
                                        <p:attrNameLst>
                                          <p:attrName>style.visibility</p:attrName>
                                        </p:attrNameLst>
                                      </p:cBhvr>
                                      <p:to>
                                        <p:strVal val="visible"/>
                                      </p:to>
                                    </p:set>
                                    <p:anim calcmode="lin" valueType="num">
                                      <p:cBhvr additive="base">
                                        <p:cTn id="92" dur="500" fill="hold"/>
                                        <p:tgtEl>
                                          <p:spTgt spid="35"/>
                                        </p:tgtEl>
                                        <p:attrNameLst>
                                          <p:attrName>ppt_x</p:attrName>
                                        </p:attrNameLst>
                                      </p:cBhvr>
                                      <p:tavLst>
                                        <p:tav tm="0">
                                          <p:val>
                                            <p:strVal val="0-#ppt_w/2"/>
                                          </p:val>
                                        </p:tav>
                                        <p:tav tm="100000">
                                          <p:val>
                                            <p:strVal val="#ppt_x"/>
                                          </p:val>
                                        </p:tav>
                                      </p:tavLst>
                                    </p:anim>
                                    <p:anim calcmode="lin" valueType="num">
                                      <p:cBhvr additive="base">
                                        <p:cTn id="93"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8" presetClass="entr" presetSubtype="16" fill="hold" grpId="0" nodeType="click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diamond(in)">
                                      <p:cBhvr>
                                        <p:cTn id="9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3" grpId="0"/>
      <p:bldP spid="6158" grpId="0"/>
      <p:bldP spid="6159" grpId="0"/>
      <p:bldP spid="6160" grpId="0"/>
      <p:bldP spid="6161" grpId="0"/>
      <p:bldP spid="27" grpId="0"/>
      <p:bldP spid="30" grpId="0"/>
      <p:bldP spid="31" grpId="0"/>
      <p:bldP spid="32" grpId="0"/>
      <p:bldP spid="34" grpId="0"/>
      <p:bldP spid="35"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381000" y="457200"/>
            <a:ext cx="8322278" cy="4757160"/>
            <a:chOff x="339725" y="457200"/>
            <a:chExt cx="6415088" cy="4208463"/>
          </a:xfrm>
        </p:grpSpPr>
        <p:grpSp>
          <p:nvGrpSpPr>
            <p:cNvPr id="3" name="Group 23"/>
            <p:cNvGrpSpPr>
              <a:grpSpLocks/>
            </p:cNvGrpSpPr>
            <p:nvPr/>
          </p:nvGrpSpPr>
          <p:grpSpPr bwMode="auto">
            <a:xfrm>
              <a:off x="457202" y="457200"/>
              <a:ext cx="5765794" cy="1416050"/>
              <a:chOff x="-132" y="516"/>
              <a:chExt cx="3632" cy="892"/>
            </a:xfrm>
          </p:grpSpPr>
          <p:sp>
            <p:nvSpPr>
              <p:cNvPr id="24584" name="Rectangle 24"/>
              <p:cNvSpPr>
                <a:spLocks noChangeArrowheads="1"/>
              </p:cNvSpPr>
              <p:nvPr/>
            </p:nvSpPr>
            <p:spPr bwMode="auto">
              <a:xfrm>
                <a:off x="2902" y="1026"/>
                <a:ext cx="545"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dirty="0" smtClean="0">
                    <a:latin typeface="Arial" charset="0"/>
                  </a:rPr>
                  <a:t>2.5   1.0</a:t>
                </a:r>
                <a:endParaRPr lang="en-US" dirty="0">
                  <a:latin typeface="Arial" charset="0"/>
                </a:endParaRPr>
              </a:p>
            </p:txBody>
          </p:sp>
          <p:sp>
            <p:nvSpPr>
              <p:cNvPr id="24585" name="Rectangle 25"/>
              <p:cNvSpPr>
                <a:spLocks noChangeArrowheads="1"/>
              </p:cNvSpPr>
              <p:nvPr/>
            </p:nvSpPr>
            <p:spPr bwMode="auto">
              <a:xfrm>
                <a:off x="2421" y="1068"/>
                <a:ext cx="370"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dirty="0" smtClean="0">
                    <a:latin typeface="Arial" charset="0"/>
                  </a:rPr>
                  <a:t>7.0</a:t>
                </a:r>
                <a:endParaRPr lang="en-US" dirty="0">
                  <a:latin typeface="Arial" charset="0"/>
                </a:endParaRPr>
              </a:p>
            </p:txBody>
          </p:sp>
          <p:sp>
            <p:nvSpPr>
              <p:cNvPr id="24586" name="Rectangle 26"/>
              <p:cNvSpPr>
                <a:spLocks noChangeArrowheads="1"/>
              </p:cNvSpPr>
              <p:nvPr/>
            </p:nvSpPr>
            <p:spPr bwMode="auto">
              <a:xfrm>
                <a:off x="1866" y="1056"/>
                <a:ext cx="333"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dirty="0" smtClean="0">
                    <a:latin typeface="Arial" charset="0"/>
                  </a:rPr>
                  <a:t> 7.5</a:t>
                </a:r>
                <a:endParaRPr lang="en-US" dirty="0">
                  <a:latin typeface="Arial" charset="0"/>
                </a:endParaRPr>
              </a:p>
            </p:txBody>
          </p:sp>
          <p:sp>
            <p:nvSpPr>
              <p:cNvPr id="24587" name="Rectangle 27"/>
              <p:cNvSpPr>
                <a:spLocks noChangeArrowheads="1"/>
              </p:cNvSpPr>
              <p:nvPr/>
            </p:nvSpPr>
            <p:spPr bwMode="auto">
              <a:xfrm>
                <a:off x="1274" y="1068"/>
                <a:ext cx="324"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dirty="0" smtClean="0">
                    <a:latin typeface="Arial" charset="0"/>
                  </a:rPr>
                  <a:t>5.5</a:t>
                </a:r>
                <a:endParaRPr lang="en-US" dirty="0">
                  <a:latin typeface="Arial" charset="0"/>
                </a:endParaRPr>
              </a:p>
            </p:txBody>
          </p:sp>
          <p:sp>
            <p:nvSpPr>
              <p:cNvPr id="24588" name="Rectangle 28"/>
              <p:cNvSpPr>
                <a:spLocks noChangeArrowheads="1"/>
              </p:cNvSpPr>
              <p:nvPr/>
            </p:nvSpPr>
            <p:spPr bwMode="auto">
              <a:xfrm>
                <a:off x="904" y="1056"/>
                <a:ext cx="333" cy="267"/>
              </a:xfrm>
              <a:prstGeom prst="rect">
                <a:avLst/>
              </a:prstGeom>
              <a:noFill/>
              <a:ln w="9525">
                <a:noFill/>
                <a:miter lim="800000"/>
                <a:headEnd/>
                <a:tailEnd/>
              </a:ln>
            </p:spPr>
            <p:txBody>
              <a:bodyPr/>
              <a:lstStyle/>
              <a:p>
                <a:pPr>
                  <a:spcBef>
                    <a:spcPct val="20000"/>
                  </a:spcBef>
                  <a:buClr>
                    <a:schemeClr val="accent1"/>
                  </a:buClr>
                  <a:buSzPct val="65000"/>
                </a:pPr>
                <a:r>
                  <a:rPr lang="en-IN" dirty="0" smtClean="0"/>
                  <a:t>7</a:t>
                </a:r>
                <a:endParaRPr lang="en-US" dirty="0">
                  <a:latin typeface="Arial" charset="0"/>
                </a:endParaRPr>
              </a:p>
            </p:txBody>
          </p:sp>
          <p:sp>
            <p:nvSpPr>
              <p:cNvPr id="24589" name="Rectangle 29"/>
              <p:cNvSpPr>
                <a:spLocks noChangeArrowheads="1"/>
              </p:cNvSpPr>
              <p:nvPr/>
            </p:nvSpPr>
            <p:spPr bwMode="auto">
              <a:xfrm>
                <a:off x="460" y="1068"/>
                <a:ext cx="333" cy="224"/>
              </a:xfrm>
              <a:prstGeom prst="rect">
                <a:avLst/>
              </a:prstGeom>
              <a:noFill/>
              <a:ln w="9525">
                <a:noFill/>
                <a:miter lim="800000"/>
                <a:headEnd/>
                <a:tailEnd/>
              </a:ln>
            </p:spPr>
            <p:txBody>
              <a:bodyPr/>
              <a:lstStyle/>
              <a:p>
                <a:pPr>
                  <a:spcBef>
                    <a:spcPct val="20000"/>
                  </a:spcBef>
                  <a:buClr>
                    <a:schemeClr val="accent1"/>
                  </a:buClr>
                  <a:buSzPct val="65000"/>
                </a:pPr>
                <a:r>
                  <a:rPr lang="en-IN" dirty="0" smtClean="0"/>
                  <a:t>16</a:t>
                </a:r>
                <a:endParaRPr lang="en-US" sz="1600" dirty="0">
                  <a:latin typeface="Arial" charset="0"/>
                </a:endParaRPr>
              </a:p>
            </p:txBody>
          </p:sp>
          <p:sp>
            <p:nvSpPr>
              <p:cNvPr id="24590" name="Rectangle 30"/>
              <p:cNvSpPr>
                <a:spLocks noChangeArrowheads="1"/>
              </p:cNvSpPr>
              <p:nvPr/>
            </p:nvSpPr>
            <p:spPr bwMode="auto">
              <a:xfrm>
                <a:off x="-58" y="1056"/>
                <a:ext cx="296" cy="224"/>
              </a:xfrm>
              <a:prstGeom prst="rect">
                <a:avLst/>
              </a:prstGeom>
              <a:noFill/>
              <a:ln w="9525">
                <a:noFill/>
                <a:miter lim="800000"/>
                <a:headEnd/>
                <a:tailEnd/>
              </a:ln>
            </p:spPr>
            <p:txBody>
              <a:bodyPr/>
              <a:lstStyle/>
              <a:p>
                <a:pPr>
                  <a:spcBef>
                    <a:spcPct val="20000"/>
                  </a:spcBef>
                  <a:buClr>
                    <a:schemeClr val="accent1"/>
                  </a:buClr>
                  <a:buSzPct val="65000"/>
                </a:pPr>
                <a:r>
                  <a:rPr lang="en-IN" dirty="0" smtClean="0"/>
                  <a:t>11</a:t>
                </a:r>
                <a:endParaRPr lang="en-US" dirty="0">
                  <a:latin typeface="Arial" charset="0"/>
                </a:endParaRPr>
              </a:p>
            </p:txBody>
          </p:sp>
          <p:sp>
            <p:nvSpPr>
              <p:cNvPr id="24591" name="Rectangle 31"/>
              <p:cNvSpPr>
                <a:spLocks noChangeArrowheads="1"/>
              </p:cNvSpPr>
              <p:nvPr/>
            </p:nvSpPr>
            <p:spPr bwMode="auto">
              <a:xfrm>
                <a:off x="2902" y="686"/>
                <a:ext cx="545"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sz="1200" dirty="0">
                    <a:latin typeface="Arial" charset="0"/>
                  </a:rPr>
                  <a:t>Curvature of Cervical Line</a:t>
                </a:r>
                <a:endParaRPr lang="ar-SA" sz="1200" dirty="0">
                  <a:latin typeface="Arial" charset="0"/>
                </a:endParaRPr>
              </a:p>
              <a:p>
                <a:pPr algn="l" rtl="0">
                  <a:spcBef>
                    <a:spcPct val="20000"/>
                  </a:spcBef>
                  <a:buClr>
                    <a:schemeClr val="accent1"/>
                  </a:buClr>
                  <a:buSzPct val="65000"/>
                  <a:buFont typeface="Wingdings" pitchFamily="2" charset="2"/>
                  <a:buNone/>
                </a:pPr>
                <a:r>
                  <a:rPr lang="en-US" sz="1200" dirty="0">
                    <a:latin typeface="Arial" charset="0"/>
                  </a:rPr>
                  <a:t>   M          D</a:t>
                </a:r>
              </a:p>
            </p:txBody>
          </p:sp>
          <p:sp>
            <p:nvSpPr>
              <p:cNvPr id="24592" name="Rectangle 32"/>
              <p:cNvSpPr>
                <a:spLocks noChangeArrowheads="1"/>
              </p:cNvSpPr>
              <p:nvPr/>
            </p:nvSpPr>
            <p:spPr bwMode="auto">
              <a:xfrm>
                <a:off x="2421" y="686"/>
                <a:ext cx="544"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sz="1000" dirty="0" err="1">
                    <a:latin typeface="Arial" charset="0"/>
                  </a:rPr>
                  <a:t>Labiolingual</a:t>
                </a:r>
                <a:endParaRPr lang="en-US" sz="1000" dirty="0">
                  <a:latin typeface="Arial" charset="0"/>
                </a:endParaRPr>
              </a:p>
              <a:p>
                <a:pPr algn="l" rtl="0">
                  <a:spcBef>
                    <a:spcPct val="20000"/>
                  </a:spcBef>
                  <a:buClr>
                    <a:schemeClr val="accent1"/>
                  </a:buClr>
                  <a:buSzPct val="65000"/>
                  <a:buFont typeface="Wingdings" pitchFamily="2" charset="2"/>
                  <a:buNone/>
                </a:pPr>
                <a:r>
                  <a:rPr lang="en-US" sz="1000" dirty="0">
                    <a:latin typeface="Arial" charset="0"/>
                  </a:rPr>
                  <a:t>Diameter at</a:t>
                </a:r>
              </a:p>
              <a:p>
                <a:pPr algn="l" rtl="0">
                  <a:spcBef>
                    <a:spcPct val="20000"/>
                  </a:spcBef>
                  <a:buClr>
                    <a:schemeClr val="accent1"/>
                  </a:buClr>
                  <a:buSzPct val="65000"/>
                  <a:buFont typeface="Wingdings" pitchFamily="2" charset="2"/>
                  <a:buNone/>
                </a:pPr>
                <a:r>
                  <a:rPr lang="en-US" sz="1000" dirty="0">
                    <a:latin typeface="Arial" charset="0"/>
                  </a:rPr>
                  <a:t>Cervical Line</a:t>
                </a:r>
              </a:p>
            </p:txBody>
          </p:sp>
          <p:sp>
            <p:nvSpPr>
              <p:cNvPr id="24593" name="Rectangle 33"/>
              <p:cNvSpPr>
                <a:spLocks noChangeArrowheads="1"/>
              </p:cNvSpPr>
              <p:nvPr/>
            </p:nvSpPr>
            <p:spPr bwMode="auto">
              <a:xfrm>
                <a:off x="1829" y="716"/>
                <a:ext cx="666"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sz="1000" dirty="0" err="1">
                    <a:latin typeface="Arial" charset="0"/>
                  </a:rPr>
                  <a:t>Labiolingual</a:t>
                </a:r>
                <a:endParaRPr lang="en-US" sz="1000" dirty="0">
                  <a:latin typeface="Arial" charset="0"/>
                </a:endParaRPr>
              </a:p>
              <a:p>
                <a:pPr algn="l" rtl="0">
                  <a:spcBef>
                    <a:spcPct val="20000"/>
                  </a:spcBef>
                  <a:buClr>
                    <a:schemeClr val="accent1"/>
                  </a:buClr>
                  <a:buSzPct val="65000"/>
                  <a:buFont typeface="Wingdings" pitchFamily="2" charset="2"/>
                  <a:buNone/>
                </a:pPr>
                <a:r>
                  <a:rPr lang="en-US" sz="1000" dirty="0">
                    <a:latin typeface="Arial" charset="0"/>
                  </a:rPr>
                  <a:t>Diameter at</a:t>
                </a:r>
              </a:p>
              <a:p>
                <a:pPr algn="l" rtl="0">
                  <a:spcBef>
                    <a:spcPct val="20000"/>
                  </a:spcBef>
                  <a:buClr>
                    <a:schemeClr val="accent1"/>
                  </a:buClr>
                  <a:buSzPct val="65000"/>
                  <a:buFont typeface="Wingdings" pitchFamily="2" charset="2"/>
                  <a:buNone/>
                </a:pPr>
                <a:r>
                  <a:rPr lang="en-US" sz="1000" dirty="0">
                    <a:latin typeface="Arial" charset="0"/>
                  </a:rPr>
                  <a:t>Crest of Curvature</a:t>
                </a:r>
              </a:p>
            </p:txBody>
          </p:sp>
          <p:sp>
            <p:nvSpPr>
              <p:cNvPr id="24594" name="Rectangle 34"/>
              <p:cNvSpPr>
                <a:spLocks noChangeArrowheads="1"/>
              </p:cNvSpPr>
              <p:nvPr/>
            </p:nvSpPr>
            <p:spPr bwMode="auto">
              <a:xfrm>
                <a:off x="1311" y="716"/>
                <a:ext cx="518"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sz="1000" dirty="0" err="1">
                    <a:latin typeface="Arial" charset="0"/>
                  </a:rPr>
                  <a:t>Mesiodistal</a:t>
                </a:r>
                <a:endParaRPr lang="en-US" sz="1000" dirty="0">
                  <a:latin typeface="Arial" charset="0"/>
                </a:endParaRPr>
              </a:p>
              <a:p>
                <a:pPr algn="l" rtl="0">
                  <a:spcBef>
                    <a:spcPct val="20000"/>
                  </a:spcBef>
                  <a:buClr>
                    <a:schemeClr val="accent1"/>
                  </a:buClr>
                  <a:buSzPct val="65000"/>
                  <a:buFont typeface="Wingdings" pitchFamily="2" charset="2"/>
                  <a:buNone/>
                </a:pPr>
                <a:r>
                  <a:rPr lang="en-US" sz="1000" dirty="0">
                    <a:latin typeface="Arial" charset="0"/>
                  </a:rPr>
                  <a:t>Diameter at</a:t>
                </a:r>
              </a:p>
              <a:p>
                <a:pPr algn="l" rtl="0">
                  <a:spcBef>
                    <a:spcPct val="20000"/>
                  </a:spcBef>
                  <a:buClr>
                    <a:schemeClr val="accent1"/>
                  </a:buClr>
                  <a:buSzPct val="65000"/>
                  <a:buFont typeface="Wingdings" pitchFamily="2" charset="2"/>
                  <a:buNone/>
                </a:pPr>
                <a:r>
                  <a:rPr lang="en-US" sz="1000" dirty="0">
                    <a:latin typeface="Arial" charset="0"/>
                  </a:rPr>
                  <a:t>Cervical Line</a:t>
                </a:r>
              </a:p>
            </p:txBody>
          </p:sp>
          <p:sp>
            <p:nvSpPr>
              <p:cNvPr id="24595" name="Rectangle 35"/>
              <p:cNvSpPr>
                <a:spLocks noChangeArrowheads="1"/>
              </p:cNvSpPr>
              <p:nvPr/>
            </p:nvSpPr>
            <p:spPr bwMode="auto">
              <a:xfrm>
                <a:off x="830" y="686"/>
                <a:ext cx="555"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sz="1050" dirty="0" err="1">
                    <a:latin typeface="Arial" charset="0"/>
                  </a:rPr>
                  <a:t>Mesiodistal</a:t>
                </a:r>
                <a:endParaRPr lang="en-US" sz="1050" dirty="0">
                  <a:latin typeface="Arial" charset="0"/>
                </a:endParaRPr>
              </a:p>
              <a:p>
                <a:pPr algn="l" rtl="0">
                  <a:spcBef>
                    <a:spcPct val="20000"/>
                  </a:spcBef>
                  <a:buClr>
                    <a:schemeClr val="accent1"/>
                  </a:buClr>
                  <a:buSzPct val="65000"/>
                  <a:buFont typeface="Wingdings" pitchFamily="2" charset="2"/>
                  <a:buNone/>
                </a:pPr>
                <a:r>
                  <a:rPr lang="en-US" sz="1050" dirty="0">
                    <a:latin typeface="Arial" charset="0"/>
                  </a:rPr>
                  <a:t>Diameter at</a:t>
                </a:r>
              </a:p>
              <a:p>
                <a:pPr algn="l" rtl="0">
                  <a:spcBef>
                    <a:spcPct val="20000"/>
                  </a:spcBef>
                  <a:buClr>
                    <a:schemeClr val="accent1"/>
                  </a:buClr>
                  <a:buSzPct val="65000"/>
                  <a:buFont typeface="Wingdings" pitchFamily="2" charset="2"/>
                  <a:buNone/>
                </a:pPr>
                <a:r>
                  <a:rPr lang="en-US" sz="1050" dirty="0">
                    <a:latin typeface="Arial" charset="0"/>
                  </a:rPr>
                  <a:t>Contact Area</a:t>
                </a:r>
              </a:p>
            </p:txBody>
          </p:sp>
          <p:sp>
            <p:nvSpPr>
              <p:cNvPr id="24596" name="Rectangle 36"/>
              <p:cNvSpPr>
                <a:spLocks noChangeArrowheads="1"/>
              </p:cNvSpPr>
              <p:nvPr/>
            </p:nvSpPr>
            <p:spPr bwMode="auto">
              <a:xfrm>
                <a:off x="386" y="686"/>
                <a:ext cx="648"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sz="1600" dirty="0">
                    <a:latin typeface="Arial" charset="0"/>
                  </a:rPr>
                  <a:t>Root</a:t>
                </a:r>
              </a:p>
              <a:p>
                <a:pPr algn="l" rtl="0">
                  <a:spcBef>
                    <a:spcPct val="20000"/>
                  </a:spcBef>
                  <a:buClr>
                    <a:schemeClr val="accent1"/>
                  </a:buClr>
                  <a:buSzPct val="65000"/>
                  <a:buFont typeface="Wingdings" pitchFamily="2" charset="2"/>
                  <a:buNone/>
                </a:pPr>
                <a:r>
                  <a:rPr lang="en-US" sz="1600" dirty="0">
                    <a:latin typeface="Arial" charset="0"/>
                  </a:rPr>
                  <a:t>Length</a:t>
                </a:r>
              </a:p>
            </p:txBody>
          </p:sp>
          <p:sp>
            <p:nvSpPr>
              <p:cNvPr id="24597" name="Rectangle 37"/>
              <p:cNvSpPr>
                <a:spLocks noChangeArrowheads="1"/>
              </p:cNvSpPr>
              <p:nvPr/>
            </p:nvSpPr>
            <p:spPr bwMode="auto">
              <a:xfrm>
                <a:off x="-132" y="686"/>
                <a:ext cx="444" cy="340"/>
              </a:xfrm>
              <a:prstGeom prst="rect">
                <a:avLst/>
              </a:prstGeom>
              <a:noFill/>
              <a:ln w="9525">
                <a:noFill/>
                <a:miter lim="800000"/>
                <a:headEnd/>
                <a:tailEnd/>
              </a:ln>
            </p:spPr>
            <p:txBody>
              <a:bodyPr/>
              <a:lstStyle/>
              <a:p>
                <a:pPr algn="l" rtl="0">
                  <a:spcBef>
                    <a:spcPct val="20000"/>
                  </a:spcBef>
                  <a:buClr>
                    <a:schemeClr val="accent1"/>
                  </a:buClr>
                  <a:buSzPct val="65000"/>
                  <a:buFont typeface="Wingdings" pitchFamily="2" charset="2"/>
                  <a:buNone/>
                </a:pPr>
                <a:r>
                  <a:rPr lang="en-US" sz="1600" dirty="0">
                    <a:latin typeface="Arial" charset="0"/>
                  </a:rPr>
                  <a:t>Crown Length</a:t>
                </a:r>
              </a:p>
            </p:txBody>
          </p:sp>
          <p:sp>
            <p:nvSpPr>
              <p:cNvPr id="24598" name="Line 38"/>
              <p:cNvSpPr>
                <a:spLocks noChangeShapeType="1"/>
              </p:cNvSpPr>
              <p:nvPr/>
            </p:nvSpPr>
            <p:spPr bwMode="auto">
              <a:xfrm>
                <a:off x="-132" y="686"/>
                <a:ext cx="3601" cy="0"/>
              </a:xfrm>
              <a:prstGeom prst="line">
                <a:avLst/>
              </a:prstGeom>
              <a:noFill/>
              <a:ln w="28575" cap="sq">
                <a:solidFill>
                  <a:schemeClr val="tx1"/>
                </a:solidFill>
                <a:round/>
                <a:headEnd/>
                <a:tailEnd/>
              </a:ln>
            </p:spPr>
            <p:txBody>
              <a:bodyPr/>
              <a:lstStyle/>
              <a:p>
                <a:endParaRPr lang="en-IN"/>
              </a:p>
            </p:txBody>
          </p:sp>
          <p:sp>
            <p:nvSpPr>
              <p:cNvPr id="24599" name="Line 39"/>
              <p:cNvSpPr>
                <a:spLocks noChangeShapeType="1"/>
              </p:cNvSpPr>
              <p:nvPr/>
            </p:nvSpPr>
            <p:spPr bwMode="auto">
              <a:xfrm>
                <a:off x="-132" y="1026"/>
                <a:ext cx="3601" cy="0"/>
              </a:xfrm>
              <a:prstGeom prst="line">
                <a:avLst/>
              </a:prstGeom>
              <a:noFill/>
              <a:ln w="12700">
                <a:solidFill>
                  <a:schemeClr val="tx1"/>
                </a:solidFill>
                <a:round/>
                <a:headEnd/>
                <a:tailEnd/>
              </a:ln>
            </p:spPr>
            <p:txBody>
              <a:bodyPr/>
              <a:lstStyle/>
              <a:p>
                <a:endParaRPr lang="en-IN"/>
              </a:p>
            </p:txBody>
          </p:sp>
          <p:sp>
            <p:nvSpPr>
              <p:cNvPr id="24600" name="Line 40"/>
              <p:cNvSpPr>
                <a:spLocks noChangeShapeType="1"/>
              </p:cNvSpPr>
              <p:nvPr/>
            </p:nvSpPr>
            <p:spPr bwMode="auto">
              <a:xfrm>
                <a:off x="-132" y="1365"/>
                <a:ext cx="3601" cy="0"/>
              </a:xfrm>
              <a:prstGeom prst="line">
                <a:avLst/>
              </a:prstGeom>
              <a:noFill/>
              <a:ln w="28575" cap="sq">
                <a:solidFill>
                  <a:schemeClr val="tx1"/>
                </a:solidFill>
                <a:round/>
                <a:headEnd/>
                <a:tailEnd/>
              </a:ln>
            </p:spPr>
            <p:txBody>
              <a:bodyPr/>
              <a:lstStyle/>
              <a:p>
                <a:endParaRPr lang="en-IN"/>
              </a:p>
            </p:txBody>
          </p:sp>
          <p:sp>
            <p:nvSpPr>
              <p:cNvPr id="24601" name="Line 41"/>
              <p:cNvSpPr>
                <a:spLocks noChangeShapeType="1"/>
              </p:cNvSpPr>
              <p:nvPr/>
            </p:nvSpPr>
            <p:spPr bwMode="auto">
              <a:xfrm>
                <a:off x="-132" y="686"/>
                <a:ext cx="0" cy="680"/>
              </a:xfrm>
              <a:prstGeom prst="line">
                <a:avLst/>
              </a:prstGeom>
              <a:noFill/>
              <a:ln w="28575" cap="sq">
                <a:solidFill>
                  <a:schemeClr val="tx1"/>
                </a:solidFill>
                <a:round/>
                <a:headEnd/>
                <a:tailEnd/>
              </a:ln>
            </p:spPr>
            <p:txBody>
              <a:bodyPr/>
              <a:lstStyle/>
              <a:p>
                <a:endParaRPr lang="en-IN"/>
              </a:p>
            </p:txBody>
          </p:sp>
          <p:sp>
            <p:nvSpPr>
              <p:cNvPr id="24602" name="Line 42"/>
              <p:cNvSpPr>
                <a:spLocks noChangeShapeType="1"/>
              </p:cNvSpPr>
              <p:nvPr/>
            </p:nvSpPr>
            <p:spPr bwMode="auto">
              <a:xfrm>
                <a:off x="312" y="686"/>
                <a:ext cx="0" cy="680"/>
              </a:xfrm>
              <a:prstGeom prst="line">
                <a:avLst/>
              </a:prstGeom>
              <a:noFill/>
              <a:ln w="12700">
                <a:solidFill>
                  <a:schemeClr val="tx1"/>
                </a:solidFill>
                <a:round/>
                <a:headEnd/>
                <a:tailEnd/>
              </a:ln>
            </p:spPr>
            <p:txBody>
              <a:bodyPr/>
              <a:lstStyle/>
              <a:p>
                <a:endParaRPr lang="en-IN"/>
              </a:p>
            </p:txBody>
          </p:sp>
          <p:sp>
            <p:nvSpPr>
              <p:cNvPr id="24603" name="Line 43"/>
              <p:cNvSpPr>
                <a:spLocks noChangeShapeType="1"/>
              </p:cNvSpPr>
              <p:nvPr/>
            </p:nvSpPr>
            <p:spPr bwMode="auto">
              <a:xfrm>
                <a:off x="793" y="686"/>
                <a:ext cx="0" cy="680"/>
              </a:xfrm>
              <a:prstGeom prst="line">
                <a:avLst/>
              </a:prstGeom>
              <a:noFill/>
              <a:ln w="12700">
                <a:solidFill>
                  <a:schemeClr val="tx1"/>
                </a:solidFill>
                <a:round/>
                <a:headEnd/>
                <a:tailEnd/>
              </a:ln>
            </p:spPr>
            <p:txBody>
              <a:bodyPr/>
              <a:lstStyle/>
              <a:p>
                <a:endParaRPr lang="en-IN"/>
              </a:p>
            </p:txBody>
          </p:sp>
          <p:sp>
            <p:nvSpPr>
              <p:cNvPr id="24604" name="Line 44"/>
              <p:cNvSpPr>
                <a:spLocks noChangeShapeType="1"/>
              </p:cNvSpPr>
              <p:nvPr/>
            </p:nvSpPr>
            <p:spPr bwMode="auto">
              <a:xfrm>
                <a:off x="1274" y="686"/>
                <a:ext cx="0" cy="680"/>
              </a:xfrm>
              <a:prstGeom prst="line">
                <a:avLst/>
              </a:prstGeom>
              <a:noFill/>
              <a:ln w="12700">
                <a:solidFill>
                  <a:schemeClr val="tx1"/>
                </a:solidFill>
                <a:round/>
                <a:headEnd/>
                <a:tailEnd/>
              </a:ln>
            </p:spPr>
            <p:txBody>
              <a:bodyPr/>
              <a:lstStyle/>
              <a:p>
                <a:endParaRPr lang="en-IN"/>
              </a:p>
            </p:txBody>
          </p:sp>
          <p:sp>
            <p:nvSpPr>
              <p:cNvPr id="24605" name="Line 45"/>
              <p:cNvSpPr>
                <a:spLocks noChangeShapeType="1"/>
              </p:cNvSpPr>
              <p:nvPr/>
            </p:nvSpPr>
            <p:spPr bwMode="auto">
              <a:xfrm>
                <a:off x="1829" y="686"/>
                <a:ext cx="0" cy="680"/>
              </a:xfrm>
              <a:prstGeom prst="line">
                <a:avLst/>
              </a:prstGeom>
              <a:noFill/>
              <a:ln w="12700">
                <a:solidFill>
                  <a:schemeClr val="tx1"/>
                </a:solidFill>
                <a:round/>
                <a:headEnd/>
                <a:tailEnd/>
              </a:ln>
            </p:spPr>
            <p:txBody>
              <a:bodyPr/>
              <a:lstStyle/>
              <a:p>
                <a:endParaRPr lang="en-IN"/>
              </a:p>
            </p:txBody>
          </p:sp>
          <p:sp>
            <p:nvSpPr>
              <p:cNvPr id="24606" name="Line 46"/>
              <p:cNvSpPr>
                <a:spLocks noChangeShapeType="1"/>
              </p:cNvSpPr>
              <p:nvPr/>
            </p:nvSpPr>
            <p:spPr bwMode="auto">
              <a:xfrm>
                <a:off x="2421" y="686"/>
                <a:ext cx="0" cy="680"/>
              </a:xfrm>
              <a:prstGeom prst="line">
                <a:avLst/>
              </a:prstGeom>
              <a:noFill/>
              <a:ln w="12700">
                <a:solidFill>
                  <a:schemeClr val="tx1"/>
                </a:solidFill>
                <a:round/>
                <a:headEnd/>
                <a:tailEnd/>
              </a:ln>
            </p:spPr>
            <p:txBody>
              <a:bodyPr/>
              <a:lstStyle/>
              <a:p>
                <a:endParaRPr lang="en-IN"/>
              </a:p>
            </p:txBody>
          </p:sp>
          <p:sp>
            <p:nvSpPr>
              <p:cNvPr id="24607" name="Line 47"/>
              <p:cNvSpPr>
                <a:spLocks noChangeShapeType="1"/>
              </p:cNvSpPr>
              <p:nvPr/>
            </p:nvSpPr>
            <p:spPr bwMode="auto">
              <a:xfrm>
                <a:off x="2902" y="686"/>
                <a:ext cx="0" cy="680"/>
              </a:xfrm>
              <a:prstGeom prst="line">
                <a:avLst/>
              </a:prstGeom>
              <a:noFill/>
              <a:ln w="12700">
                <a:solidFill>
                  <a:schemeClr val="tx1"/>
                </a:solidFill>
                <a:round/>
                <a:headEnd/>
                <a:tailEnd/>
              </a:ln>
            </p:spPr>
            <p:txBody>
              <a:bodyPr/>
              <a:lstStyle/>
              <a:p>
                <a:endParaRPr lang="en-IN"/>
              </a:p>
            </p:txBody>
          </p:sp>
          <p:sp>
            <p:nvSpPr>
              <p:cNvPr id="24608" name="Line 48"/>
              <p:cNvSpPr>
                <a:spLocks noChangeShapeType="1"/>
              </p:cNvSpPr>
              <p:nvPr/>
            </p:nvSpPr>
            <p:spPr bwMode="auto">
              <a:xfrm>
                <a:off x="3465" y="686"/>
                <a:ext cx="0" cy="680"/>
              </a:xfrm>
              <a:prstGeom prst="line">
                <a:avLst/>
              </a:prstGeom>
              <a:noFill/>
              <a:ln w="28575" cap="sq">
                <a:solidFill>
                  <a:schemeClr val="tx1"/>
                </a:solidFill>
                <a:round/>
                <a:headEnd/>
                <a:tailEnd/>
              </a:ln>
            </p:spPr>
            <p:txBody>
              <a:bodyPr/>
              <a:lstStyle/>
              <a:p>
                <a:endParaRPr lang="en-IN"/>
              </a:p>
            </p:txBody>
          </p:sp>
          <p:sp>
            <p:nvSpPr>
              <p:cNvPr id="24609" name="Text Box 49"/>
              <p:cNvSpPr txBox="1">
                <a:spLocks noChangeArrowheads="1"/>
              </p:cNvSpPr>
              <p:nvPr/>
            </p:nvSpPr>
            <p:spPr bwMode="auto">
              <a:xfrm>
                <a:off x="-132" y="516"/>
                <a:ext cx="3632" cy="231"/>
              </a:xfrm>
              <a:prstGeom prst="rect">
                <a:avLst/>
              </a:prstGeom>
              <a:noFill/>
              <a:ln w="9525">
                <a:noFill/>
                <a:miter lim="800000"/>
                <a:headEnd/>
                <a:tailEnd/>
              </a:ln>
            </p:spPr>
            <p:txBody>
              <a:bodyPr>
                <a:spAutoFit/>
              </a:bodyPr>
              <a:lstStyle/>
              <a:p>
                <a:pPr algn="l">
                  <a:spcBef>
                    <a:spcPct val="50000"/>
                  </a:spcBef>
                </a:pPr>
                <a:r>
                  <a:rPr lang="en-US" sz="1800">
                    <a:latin typeface="Browallia New" pitchFamily="34" charset="-34"/>
                  </a:rPr>
                  <a:t>Average Dimensions in millimeters</a:t>
                </a:r>
              </a:p>
            </p:txBody>
          </p:sp>
        </p:grpSp>
        <p:grpSp>
          <p:nvGrpSpPr>
            <p:cNvPr id="4" name="Group 56"/>
            <p:cNvGrpSpPr>
              <a:grpSpLocks/>
            </p:cNvGrpSpPr>
            <p:nvPr/>
          </p:nvGrpSpPr>
          <p:grpSpPr bwMode="auto">
            <a:xfrm>
              <a:off x="339725" y="2884488"/>
              <a:ext cx="6415088" cy="1781175"/>
              <a:chOff x="214" y="135"/>
              <a:chExt cx="4041" cy="1122"/>
            </a:xfrm>
          </p:grpSpPr>
          <p:sp>
            <p:nvSpPr>
              <p:cNvPr id="24581" name="Text Box 26"/>
              <p:cNvSpPr txBox="1">
                <a:spLocks noChangeArrowheads="1"/>
              </p:cNvSpPr>
              <p:nvPr/>
            </p:nvSpPr>
            <p:spPr bwMode="auto">
              <a:xfrm>
                <a:off x="305" y="241"/>
                <a:ext cx="1996" cy="288"/>
              </a:xfrm>
              <a:prstGeom prst="rect">
                <a:avLst/>
              </a:prstGeom>
              <a:noFill/>
              <a:ln w="9525">
                <a:noFill/>
                <a:miter lim="800000"/>
                <a:headEnd/>
                <a:tailEnd/>
              </a:ln>
            </p:spPr>
            <p:txBody>
              <a:bodyPr>
                <a:spAutoFit/>
              </a:bodyPr>
              <a:lstStyle/>
              <a:p>
                <a:pPr algn="l">
                  <a:spcBef>
                    <a:spcPct val="50000"/>
                  </a:spcBef>
                </a:pPr>
                <a:r>
                  <a:rPr lang="en-US">
                    <a:latin typeface="Bookman Old Style" pitchFamily="18" charset="0"/>
                  </a:rPr>
                  <a:t>CHRONOLOGY</a:t>
                </a:r>
              </a:p>
            </p:txBody>
          </p:sp>
          <p:sp>
            <p:nvSpPr>
              <p:cNvPr id="24582" name="Line 24"/>
              <p:cNvSpPr>
                <a:spLocks noChangeShapeType="1"/>
              </p:cNvSpPr>
              <p:nvPr/>
            </p:nvSpPr>
            <p:spPr bwMode="auto">
              <a:xfrm>
                <a:off x="214" y="135"/>
                <a:ext cx="3663" cy="0"/>
              </a:xfrm>
              <a:prstGeom prst="line">
                <a:avLst/>
              </a:prstGeom>
              <a:noFill/>
              <a:ln w="28575" cap="sq">
                <a:solidFill>
                  <a:schemeClr val="tx1"/>
                </a:solidFill>
                <a:round/>
                <a:headEnd/>
                <a:tailEnd/>
              </a:ln>
            </p:spPr>
            <p:txBody>
              <a:bodyPr/>
              <a:lstStyle/>
              <a:p>
                <a:endParaRPr lang="en-IN"/>
              </a:p>
            </p:txBody>
          </p:sp>
          <p:sp>
            <p:nvSpPr>
              <p:cNvPr id="24583" name="Text Box 27"/>
              <p:cNvSpPr txBox="1">
                <a:spLocks noChangeArrowheads="1"/>
              </p:cNvSpPr>
              <p:nvPr/>
            </p:nvSpPr>
            <p:spPr bwMode="auto">
              <a:xfrm>
                <a:off x="288" y="480"/>
                <a:ext cx="3967" cy="777"/>
              </a:xfrm>
              <a:prstGeom prst="rect">
                <a:avLst/>
              </a:prstGeom>
              <a:noFill/>
              <a:ln w="9525">
                <a:noFill/>
                <a:miter lim="800000"/>
                <a:headEnd/>
                <a:tailEnd/>
              </a:ln>
            </p:spPr>
            <p:txBody>
              <a:bodyPr>
                <a:spAutoFit/>
              </a:bodyPr>
              <a:lstStyle/>
              <a:p>
                <a:pPr algn="l" rtl="0">
                  <a:lnSpc>
                    <a:spcPct val="80000"/>
                  </a:lnSpc>
                  <a:spcBef>
                    <a:spcPct val="50000"/>
                  </a:spcBef>
                </a:pPr>
                <a:r>
                  <a:rPr lang="en-US" dirty="0" smtClean="0">
                    <a:latin typeface="Arial Narrow" pitchFamily="34" charset="0"/>
                  </a:rPr>
                  <a:t>First </a:t>
                </a:r>
                <a:r>
                  <a:rPr lang="en-US" dirty="0">
                    <a:latin typeface="Arial Narrow" pitchFamily="34" charset="0"/>
                  </a:rPr>
                  <a:t>evidence of calcification	</a:t>
                </a:r>
                <a:r>
                  <a:rPr lang="en-US" dirty="0" smtClean="0">
                    <a:latin typeface="Arial Narrow" pitchFamily="34" charset="0"/>
                  </a:rPr>
                  <a:t>4-5 </a:t>
                </a:r>
                <a:r>
                  <a:rPr lang="en-US" dirty="0">
                    <a:latin typeface="Arial Narrow" pitchFamily="34" charset="0"/>
                  </a:rPr>
                  <a:t>months</a:t>
                </a:r>
              </a:p>
              <a:p>
                <a:pPr algn="l" rtl="0">
                  <a:lnSpc>
                    <a:spcPct val="80000"/>
                  </a:lnSpc>
                  <a:spcBef>
                    <a:spcPct val="50000"/>
                  </a:spcBef>
                </a:pPr>
                <a:r>
                  <a:rPr lang="en-US" dirty="0">
                    <a:latin typeface="Arial Narrow" pitchFamily="34" charset="0"/>
                  </a:rPr>
                  <a:t>Crown completion		</a:t>
                </a:r>
                <a:r>
                  <a:rPr lang="en-US" dirty="0" smtClean="0">
                    <a:latin typeface="Arial Narrow" pitchFamily="34" charset="0"/>
                  </a:rPr>
                  <a:t>6-7 </a:t>
                </a:r>
                <a:r>
                  <a:rPr lang="en-US" dirty="0">
                    <a:latin typeface="Arial Narrow" pitchFamily="34" charset="0"/>
                  </a:rPr>
                  <a:t>years</a:t>
                </a:r>
              </a:p>
              <a:p>
                <a:pPr algn="l" rtl="0">
                  <a:lnSpc>
                    <a:spcPct val="80000"/>
                  </a:lnSpc>
                  <a:spcBef>
                    <a:spcPct val="50000"/>
                  </a:spcBef>
                </a:pPr>
                <a:r>
                  <a:rPr lang="en-US" dirty="0">
                    <a:latin typeface="Arial Narrow" pitchFamily="34" charset="0"/>
                  </a:rPr>
                  <a:t>Eruption			</a:t>
                </a:r>
                <a:r>
                  <a:rPr lang="en-US" dirty="0" smtClean="0">
                    <a:latin typeface="Arial Narrow" pitchFamily="34" charset="0"/>
                  </a:rPr>
                  <a:t>9-10 </a:t>
                </a:r>
                <a:r>
                  <a:rPr lang="en-US" dirty="0">
                    <a:latin typeface="Arial Narrow" pitchFamily="34" charset="0"/>
                  </a:rPr>
                  <a:t>years</a:t>
                </a:r>
              </a:p>
              <a:p>
                <a:pPr algn="l" rtl="0">
                  <a:lnSpc>
                    <a:spcPct val="80000"/>
                  </a:lnSpc>
                  <a:spcBef>
                    <a:spcPct val="50000"/>
                  </a:spcBef>
                </a:pPr>
                <a:r>
                  <a:rPr lang="en-US" dirty="0">
                    <a:latin typeface="Arial Narrow" pitchFamily="34" charset="0"/>
                  </a:rPr>
                  <a:t>Root </a:t>
                </a:r>
                <a:r>
                  <a:rPr lang="en-US" dirty="0" smtClean="0">
                    <a:latin typeface="Arial Narrow" pitchFamily="34" charset="0"/>
                  </a:rPr>
                  <a:t>completion		12-14 </a:t>
                </a:r>
                <a:r>
                  <a:rPr lang="en-US" dirty="0">
                    <a:latin typeface="Arial Narrow" pitchFamily="34" charset="0"/>
                  </a:rPr>
                  <a:t>years</a:t>
                </a:r>
              </a:p>
            </p:txBody>
          </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The mandibular canine crown is narrower </a:t>
            </a:r>
            <a:r>
              <a:rPr lang="en-IN" dirty="0" err="1" smtClean="0"/>
              <a:t>mesiodistally</a:t>
            </a:r>
            <a:r>
              <a:rPr lang="en-IN" dirty="0" smtClean="0"/>
              <a:t> than that of the maxillary canine.</a:t>
            </a:r>
          </a:p>
          <a:p>
            <a:pPr algn="just"/>
            <a:r>
              <a:rPr lang="en-IN" dirty="0" smtClean="0"/>
              <a:t>The root may be somewhat shorter.</a:t>
            </a:r>
          </a:p>
          <a:p>
            <a:pPr algn="just"/>
            <a:r>
              <a:rPr lang="en-IN" dirty="0" smtClean="0"/>
              <a:t>The lingual surface of the crown is smoother, with less cingulum development and less bulk to the marginal ridges. The lingual portion of this crown resembles the form of the lingual surfaces of mandibular lateral incisors.</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cusp of the mandibular canine is not as well-developed as that of the maxillary canine.</a:t>
            </a:r>
          </a:p>
          <a:p>
            <a:r>
              <a:rPr lang="en-US" dirty="0" smtClean="0"/>
              <a:t>Thinner cusp ridges.</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Labial Aspect</a:t>
            </a:r>
            <a:endParaRPr lang="en-IN" dirty="0"/>
          </a:p>
        </p:txBody>
      </p:sp>
      <p:sp>
        <p:nvSpPr>
          <p:cNvPr id="3" name="Content Placeholder 2"/>
          <p:cNvSpPr>
            <a:spLocks noGrp="1"/>
          </p:cNvSpPr>
          <p:nvPr>
            <p:ph idx="1"/>
          </p:nvPr>
        </p:nvSpPr>
        <p:spPr/>
        <p:txBody>
          <a:bodyPr/>
          <a:lstStyle/>
          <a:p>
            <a:pPr algn="just"/>
            <a:r>
              <a:rPr lang="en-IN" sz="3200" dirty="0" smtClean="0"/>
              <a:t>The </a:t>
            </a:r>
            <a:r>
              <a:rPr lang="en-IN" sz="3200" dirty="0" err="1" smtClean="0"/>
              <a:t>mesiodistal</a:t>
            </a:r>
            <a:r>
              <a:rPr lang="en-IN" sz="3200" dirty="0" smtClean="0"/>
              <a:t> dimensions of the mandibular canine are less than those of the maxillary canine. The difference is usually about 1 mm, but broader than </a:t>
            </a:r>
            <a:r>
              <a:rPr lang="en-IN" sz="3200" dirty="0" err="1" smtClean="0"/>
              <a:t>mand</a:t>
            </a:r>
            <a:r>
              <a:rPr lang="en-IN" sz="3200" dirty="0" smtClean="0"/>
              <a:t>. C.I.&amp; L.I.</a:t>
            </a:r>
            <a:endParaRPr lang="en-IN"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411162"/>
          </a:xfrm>
        </p:spPr>
        <p:txBody>
          <a:bodyPr>
            <a:normAutofit fontScale="90000"/>
          </a:bodyPr>
          <a:lstStyle/>
          <a:p>
            <a:r>
              <a:rPr lang="en-IN" i="1" dirty="0" smtClean="0"/>
              <a:t>ESSENTIAL DIFFERENCES</a:t>
            </a:r>
            <a:endParaRPr lang="en-IN" dirty="0"/>
          </a:p>
        </p:txBody>
      </p:sp>
      <p:sp>
        <p:nvSpPr>
          <p:cNvPr id="3" name="Content Placeholder 2"/>
          <p:cNvSpPr>
            <a:spLocks noGrp="1"/>
          </p:cNvSpPr>
          <p:nvPr>
            <p:ph idx="1"/>
          </p:nvPr>
        </p:nvSpPr>
        <p:spPr>
          <a:xfrm>
            <a:off x="228600" y="914400"/>
            <a:ext cx="5486400" cy="5715000"/>
          </a:xfrm>
        </p:spPr>
        <p:txBody>
          <a:bodyPr>
            <a:normAutofit/>
          </a:bodyPr>
          <a:lstStyle/>
          <a:p>
            <a:pPr algn="just"/>
            <a:r>
              <a:rPr lang="en-IN" dirty="0" smtClean="0"/>
              <a:t>The crowns of the mandibular canines </a:t>
            </a:r>
            <a:r>
              <a:rPr lang="en-IN" i="1" dirty="0" smtClean="0"/>
              <a:t>appear longer.</a:t>
            </a:r>
          </a:p>
          <a:p>
            <a:pPr algn="just"/>
            <a:r>
              <a:rPr lang="en-IN" dirty="0" smtClean="0"/>
              <a:t>The mesial outline of the crown of the mandibular canine is nearly straight with the mesial outline of the root.</a:t>
            </a:r>
          </a:p>
          <a:p>
            <a:pPr algn="just"/>
            <a:r>
              <a:rPr lang="en-IN" dirty="0" smtClean="0"/>
              <a:t>The mesial contact area being near the mesioincisal angle.</a:t>
            </a:r>
          </a:p>
          <a:p>
            <a:pPr algn="just"/>
            <a:r>
              <a:rPr lang="en-IN" dirty="0" smtClean="0"/>
              <a:t>The mesial cusp ridge is shorter.</a:t>
            </a:r>
            <a:endParaRPr lang="en-IN" dirty="0"/>
          </a:p>
        </p:txBody>
      </p:sp>
      <p:pic>
        <p:nvPicPr>
          <p:cNvPr id="11266" name="Picture 2"/>
          <p:cNvPicPr>
            <a:picLocks noChangeAspect="1" noChangeArrowheads="1"/>
          </p:cNvPicPr>
          <p:nvPr/>
        </p:nvPicPr>
        <p:blipFill>
          <a:blip r:embed="rId2" cstate="print"/>
          <a:srcRect/>
          <a:stretch>
            <a:fillRect/>
          </a:stretch>
        </p:blipFill>
        <p:spPr bwMode="auto">
          <a:xfrm>
            <a:off x="6086475" y="838200"/>
            <a:ext cx="2219325" cy="57832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189_slide">
  <a:themeElements>
    <a:clrScheme name="Office Theme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CC66"/>
        </a:lt1>
        <a:dk2>
          <a:srgbClr val="000000"/>
        </a:dk2>
        <a:lt2>
          <a:srgbClr val="CCCCCC"/>
        </a:lt2>
        <a:accent1>
          <a:srgbClr val="A16B00"/>
        </a:accent1>
        <a:accent2>
          <a:srgbClr val="8C5E00"/>
        </a:accent2>
        <a:accent3>
          <a:srgbClr val="FFE2B8"/>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CC66"/>
        </a:lt1>
        <a:dk2>
          <a:srgbClr val="000000"/>
        </a:dk2>
        <a:lt2>
          <a:srgbClr val="CCCCCC"/>
        </a:lt2>
        <a:accent1>
          <a:srgbClr val="336580"/>
        </a:accent1>
        <a:accent2>
          <a:srgbClr val="7A5200"/>
        </a:accent2>
        <a:accent3>
          <a:srgbClr val="FFE2B8"/>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CC66"/>
        </a:lt1>
        <a:dk2>
          <a:srgbClr val="000000"/>
        </a:dk2>
        <a:lt2>
          <a:srgbClr val="CCCCCC"/>
        </a:lt2>
        <a:accent1>
          <a:srgbClr val="547A31"/>
        </a:accent1>
        <a:accent2>
          <a:srgbClr val="445187"/>
        </a:accent2>
        <a:accent3>
          <a:srgbClr val="FFE2B8"/>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A16B00"/>
        </a:accent1>
        <a:accent2>
          <a:srgbClr val="8C5E00"/>
        </a:accent2>
        <a:accent3>
          <a:srgbClr val="FFFFFF"/>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807113"/>
        </a:accent1>
        <a:accent2>
          <a:srgbClr val="994B08"/>
        </a:accent2>
        <a:accent3>
          <a:srgbClr val="FFFFFF"/>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8F8F8"/>
        </a:lt1>
        <a:dk2>
          <a:srgbClr val="000000"/>
        </a:dk2>
        <a:lt2>
          <a:srgbClr val="CCCCCC"/>
        </a:lt2>
        <a:accent1>
          <a:srgbClr val="336580"/>
        </a:accent1>
        <a:accent2>
          <a:srgbClr val="7A5200"/>
        </a:accent2>
        <a:accent3>
          <a:srgbClr val="FBFBFB"/>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47A31"/>
        </a:accent1>
        <a:accent2>
          <a:srgbClr val="445187"/>
        </a:accent2>
        <a:accent3>
          <a:srgbClr val="FFFFFF"/>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CC66"/>
        </a:lt1>
        <a:dk2>
          <a:srgbClr val="000000"/>
        </a:dk2>
        <a:lt2>
          <a:srgbClr val="CCCCCC"/>
        </a:lt2>
        <a:accent1>
          <a:srgbClr val="A16B00"/>
        </a:accent1>
        <a:accent2>
          <a:srgbClr val="8C5E00"/>
        </a:accent2>
        <a:accent3>
          <a:srgbClr val="FFE2B8"/>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CC66"/>
        </a:lt1>
        <a:dk2>
          <a:srgbClr val="000000"/>
        </a:dk2>
        <a:lt2>
          <a:srgbClr val="CCCCCC"/>
        </a:lt2>
        <a:accent1>
          <a:srgbClr val="336580"/>
        </a:accent1>
        <a:accent2>
          <a:srgbClr val="7A5200"/>
        </a:accent2>
        <a:accent3>
          <a:srgbClr val="FFE2B8"/>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CC66"/>
        </a:lt1>
        <a:dk2>
          <a:srgbClr val="000000"/>
        </a:dk2>
        <a:lt2>
          <a:srgbClr val="CCCCCC"/>
        </a:lt2>
        <a:accent1>
          <a:srgbClr val="547A31"/>
        </a:accent1>
        <a:accent2>
          <a:srgbClr val="445187"/>
        </a:accent2>
        <a:accent3>
          <a:srgbClr val="FFE2B8"/>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A16B00"/>
        </a:accent1>
        <a:accent2>
          <a:srgbClr val="8C5E00"/>
        </a:accent2>
        <a:accent3>
          <a:srgbClr val="FFFFFF"/>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807113"/>
        </a:accent1>
        <a:accent2>
          <a:srgbClr val="994B08"/>
        </a:accent2>
        <a:accent3>
          <a:srgbClr val="FFFFFF"/>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8F8F8"/>
        </a:lt1>
        <a:dk2>
          <a:srgbClr val="000000"/>
        </a:dk2>
        <a:lt2>
          <a:srgbClr val="CCCCCC"/>
        </a:lt2>
        <a:accent1>
          <a:srgbClr val="336580"/>
        </a:accent1>
        <a:accent2>
          <a:srgbClr val="7A5200"/>
        </a:accent2>
        <a:accent3>
          <a:srgbClr val="FBFBFB"/>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47A31"/>
        </a:accent1>
        <a:accent2>
          <a:srgbClr val="445187"/>
        </a:accent2>
        <a:accent3>
          <a:srgbClr val="FFFFFF"/>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med_0189_slide</Template>
  <TotalTime>15191</TotalTime>
  <Words>597</Words>
  <Application>Microsoft Office PowerPoint</Application>
  <PresentationFormat>On-screen Show (4:3)</PresentationFormat>
  <Paragraphs>91</Paragraphs>
  <Slides>20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Arial Narrow</vt:lpstr>
      <vt:lpstr>Bookman Old Style</vt:lpstr>
      <vt:lpstr>Bradley Hand ITC</vt:lpstr>
      <vt:lpstr>Browallia New</vt:lpstr>
      <vt:lpstr>Wingdings</vt:lpstr>
      <vt:lpstr>med_0189_slide</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Labial Aspect</vt:lpstr>
      <vt:lpstr>ESSENTIAL DIFFERENCES</vt:lpstr>
      <vt:lpstr>PowerPoint Presentation</vt:lpstr>
      <vt:lpstr>Lingual Aspect</vt:lpstr>
      <vt:lpstr>PowerPoint Presentation</vt:lpstr>
      <vt:lpstr>Mesial Aspect</vt:lpstr>
      <vt:lpstr>PowerPoint Presentation</vt:lpstr>
      <vt:lpstr>Distal Aspect</vt:lpstr>
      <vt:lpstr>Incisal Aspect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SUFAL</dc:creator>
  <cp:lastModifiedBy>AmishiVibhu</cp:lastModifiedBy>
  <cp:revision>17</cp:revision>
  <dcterms:created xsi:type="dcterms:W3CDTF">2012-07-11T19:01:16Z</dcterms:created>
  <dcterms:modified xsi:type="dcterms:W3CDTF">2020-04-23T09:43:09Z</dcterms:modified>
</cp:coreProperties>
</file>