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75" r:id="rId8"/>
    <p:sldId id="265" r:id="rId9"/>
    <p:sldId id="278" r:id="rId10"/>
    <p:sldId id="279" r:id="rId11"/>
    <p:sldId id="280" r:id="rId12"/>
    <p:sldId id="281" r:id="rId13"/>
    <p:sldId id="266" r:id="rId14"/>
    <p:sldId id="267" r:id="rId15"/>
    <p:sldId id="282" r:id="rId16"/>
    <p:sldId id="283" r:id="rId17"/>
    <p:sldId id="285" r:id="rId18"/>
    <p:sldId id="286" r:id="rId19"/>
    <p:sldId id="284" r:id="rId20"/>
    <p:sldId id="272" r:id="rId21"/>
    <p:sldId id="268" r:id="rId22"/>
    <p:sldId id="288" r:id="rId23"/>
    <p:sldId id="289" r:id="rId24"/>
    <p:sldId id="273" r:id="rId25"/>
    <p:sldId id="269" r:id="rId26"/>
    <p:sldId id="292" r:id="rId27"/>
    <p:sldId id="293" r:id="rId28"/>
    <p:sldId id="294" r:id="rId29"/>
    <p:sldId id="274" r:id="rId30"/>
    <p:sldId id="270" r:id="rId31"/>
    <p:sldId id="271" r:id="rId32"/>
    <p:sldId id="299" r:id="rId33"/>
    <p:sldId id="300" r:id="rId34"/>
    <p:sldId id="301" r:id="rId35"/>
    <p:sldId id="290" r:id="rId36"/>
    <p:sldId id="303" r:id="rId37"/>
    <p:sldId id="310" r:id="rId38"/>
    <p:sldId id="309" r:id="rId39"/>
    <p:sldId id="276" r:id="rId40"/>
    <p:sldId id="305" r:id="rId41"/>
    <p:sldId id="277" r:id="rId42"/>
    <p:sldId id="306" r:id="rId43"/>
    <p:sldId id="307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71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FC74E1D-23E2-4E60-A07A-E6310D4F3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465D89-2281-4C23-85BE-DE20BABA445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1031875"/>
            <a:ext cx="6091238" cy="25987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													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LAVANYA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              MDS  1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YEAR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		  09-03-2020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9A850D-B28D-45FE-B43D-5B3847444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25" y="-290509"/>
            <a:ext cx="12192000" cy="71485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ECE73E-810D-43C7-8C9F-70407DB0971B}"/>
              </a:ext>
            </a:extLst>
          </p:cNvPr>
          <p:cNvSpPr txBox="1"/>
          <p:nvPr/>
        </p:nvSpPr>
        <p:spPr>
          <a:xfrm>
            <a:off x="4426226" y="1272760"/>
            <a:ext cx="7089913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HYPERSENSITIVITY  REACTIONS</a:t>
            </a: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FCAE49-0D4D-4938-98B2-F79E64766373}"/>
              </a:ext>
            </a:extLst>
          </p:cNvPr>
          <p:cNvSpPr txBox="1"/>
          <p:nvPr/>
        </p:nvSpPr>
        <p:spPr>
          <a:xfrm>
            <a:off x="6649161" y="4578918"/>
            <a:ext cx="42441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LAVANYA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MDS 1</a:t>
            </a:r>
            <a:r>
              <a:rPr lang="en-US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YEAR</a:t>
            </a:r>
          </a:p>
        </p:txBody>
      </p:sp>
    </p:spTree>
    <p:extLst>
      <p:ext uri="{BB962C8B-B14F-4D97-AF65-F5344CB8AC3E}">
        <p14:creationId xmlns:p14="http://schemas.microsoft.com/office/powerpoint/2010/main" val="1990943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A3C80-C935-46EA-82DC-D53E7CC98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Effector cells in anaphylaxis</a:t>
            </a:r>
            <a:endParaRPr lang="en-IN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929AD-A17D-4BD7-9ED9-BFF537357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Mast cells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Basophils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Eosinophils</a:t>
            </a:r>
            <a:endParaRPr lang="en-I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682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551CC-2D33-493A-80A1-B1BF8BDE4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Mediators of anaphylaxis</a:t>
            </a:r>
            <a:endParaRPr lang="en-IN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3A242-61F6-46A3-AE3F-FE30AF741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Histamine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Slow- reacting substances of anaphylaxis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Serotonin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Eosinophilic chemotactic factor of anaphylaxis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Prostaglandins and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Thromboxanes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769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EF5E5-4776-411C-B089-17EB091CB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PHASES OF ANAPHYLAXIS</a:t>
            </a:r>
            <a:endParaRPr lang="en-IN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15BFC-1A8E-4E5B-BEB4-A55DA1B0B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Immediate phase</a:t>
            </a:r>
          </a:p>
          <a:p>
            <a:pPr>
              <a:lnSpc>
                <a:spcPct val="2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 phase</a:t>
            </a:r>
            <a:endParaRPr lang="en-I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84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CFC05B-B382-486E-8CED-1F89164A2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574" y="1"/>
            <a:ext cx="71694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13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981A8B-1DC5-4AA9-9ED8-3F5C03B99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36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267EC-4AC3-4E15-AC95-148F75188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manifestations</a:t>
            </a:r>
            <a:endParaRPr lang="en-IN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56E17-939D-48AE-A46B-2E8FF0E1D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Anaphylaxis is an acute, life threatening reaction usually affecting multiple organs.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 organ systems are usually affected, including the skin (pruritis, flushing,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utricaria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angioedema), respiratory tract (bronchospasm and laryngeal edema), and cardiovascular system (hypotension and cardiac arrhythmias).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11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EACE0-88DE-4BFD-96A2-A55FA7C2B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417982"/>
            <a:ext cx="10353762" cy="4373217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ANAPHYLACTOID REACTION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mediated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Inciting agents (such as drugs or iodinated contrast media) stimulate directly basophils and mast cells to release mediators without any involvement of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IgE</a:t>
            </a:r>
            <a:endParaRPr lang="en-I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178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A5D8E-E819-4A67-A450-5F0E7BD2D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59634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atopy</a:t>
            </a:r>
            <a:endParaRPr lang="en-IN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EDD26-C401-482E-9BBF-8AA3AA403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37252"/>
            <a:ext cx="10353762" cy="45454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Atopy was first coined by coca(1923) to denote a condition of familial hypersensitivity  that occur spontaneously in humans.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Atopy is recurrent, nonfatal, and local manifestation of immediate hypersensitivity reaction.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degree of familial predisposition and is associated and it is associated with high level of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IgE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manifestations of atopy are asthma, rhinitis,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utricaria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I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173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5B0FA-A6E3-4382-A0D8-BBC4F10E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-159026"/>
            <a:ext cx="10353762" cy="8348869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Commonest of atopic reactions is bronchial asthma .</a:t>
            </a:r>
          </a:p>
          <a:p>
            <a:pPr algn="just">
              <a:lnSpc>
                <a:spcPct val="20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Atopy is associated with mutations in certain genes encoding the alpha chain of the IL-4 receptor, which facilitate its effectiveness resulting in an increased production of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synthesis by B cells</a:t>
            </a:r>
          </a:p>
          <a:p>
            <a:pPr algn="just">
              <a:lnSpc>
                <a:spcPct val="20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Atopic hypersensitivity is non- transferable by lymphoid cells, but by serum. It is used for the diagnosis of passive cutaneous anaphylaxis reaction by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Prausnitz-kustner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reaction.</a:t>
            </a:r>
          </a:p>
          <a:p>
            <a:pPr algn="just">
              <a:lnSpc>
                <a:spcPct val="20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RSAT, ELISA, Passive agglutination tests are frequently used for detection of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serum for diagnosis of atopy.</a:t>
            </a:r>
          </a:p>
        </p:txBody>
      </p:sp>
    </p:spTree>
    <p:extLst>
      <p:ext uri="{BB962C8B-B14F-4D97-AF65-F5344CB8AC3E}">
        <p14:creationId xmlns:p14="http://schemas.microsoft.com/office/powerpoint/2010/main" val="276878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289D5-B2D9-4411-9E50-2FD2C55AE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AND PREVENTION</a:t>
            </a:r>
            <a:endParaRPr lang="en-IN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291E5-B05C-4BEB-80E2-57BA4B7AD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lnSpc>
                <a:spcPct val="250000"/>
              </a:lnSpc>
              <a:buNone/>
            </a:pP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250000"/>
              </a:lnSpc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Acute desensitization</a:t>
            </a:r>
            <a:endParaRPr lang="en-I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250000"/>
              </a:lnSpc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Chronic desensitization</a:t>
            </a:r>
            <a:endParaRPr lang="en-I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585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8D372-6F71-4776-A199-0567C2097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44557"/>
            <a:ext cx="10353761" cy="463826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lang="en-IN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D0410-5F3E-447B-A344-605C94C0B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808383"/>
            <a:ext cx="10353762" cy="6049617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CAUSES OF HYPERSENSITIVITY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HYPERSENSITIVITY REACTIONS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DISTINGUISHING FEATURES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IMMEDIATE HYPERSENSITIVITY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DELAYED HYPERSENSITIVITY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V HYPERSENSITIVITY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478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53A6E-BACA-4486-BE33-E9E971B55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065" y="2332382"/>
            <a:ext cx="10353761" cy="132632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II HYPERSENSITIVITY REACTION</a:t>
            </a:r>
            <a:endParaRPr lang="en-IN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86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8B8449-1759-46AD-AE6D-8296093EB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31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EBB92-8C4E-47F7-8880-CE340BD4E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160104"/>
            <a:ext cx="10353762" cy="26901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TRANSFUSION REACTIONS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ERYTHROBLASTOSIS FETALIS</a:t>
            </a:r>
            <a:endParaRPr lang="en-I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209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BCCCD-7D80-4A43-87FA-674EECA9B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50504"/>
            <a:ext cx="10353762" cy="40551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DRUG-INDUCED HEMOLYSIS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GOODPASTURE’S SYNDROME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RHEUMATIC FEVER</a:t>
            </a:r>
            <a:endParaRPr lang="en-I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049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AAF13-B9B4-4769-8468-72CEF5D20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064" y="2765839"/>
            <a:ext cx="10353761" cy="132632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III HYPERSENSITIVITY REACTION</a:t>
            </a:r>
            <a:endParaRPr lang="en-IN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370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F2F8D0-7D3F-4AA0-ACD3-967D2F4AD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296" y="0"/>
            <a:ext cx="5155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63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68139-8A0F-487F-988E-493A4D127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78296"/>
            <a:ext cx="10353761" cy="742121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Arthus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reaction</a:t>
            </a:r>
            <a:endParaRPr lang="en-IN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8A5EA-AE00-4712-BDDB-C0323ADEF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1" y="1353942"/>
            <a:ext cx="11171583" cy="500710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Inflammatory reaction caused by the deposition of immune complexes at a localized site.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Named after Dr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Arthus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who first described this reaction.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Edematous in early stages but later become hemorrhagic and eventually necrotic.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Hypersensitivity pneumonitis is the clinical manifestation of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arthus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reaction.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Farmers lung, cheese-washers lung, wood-workers lung, wheat millers lung are the examples of hypersensitivity pneumonitis.</a:t>
            </a:r>
          </a:p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Arthus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reaction </a:t>
            </a:r>
            <a:r>
              <a:rPr lang="en-I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also occur at site of tetanus immunization if toxoids are given at same site within a very short period of time.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035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9652B-2450-4676-AAF4-CB6659BB7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Serum sickness</a:t>
            </a:r>
            <a:endParaRPr lang="en-IN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C7CAD-6446-4520-88E1-A982AA632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Serum sickness is a systemic inflammatory reaction caused by the deposition of immune complexes at many sites of the body.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Manifests after a single injection of a high concentration of foreign serum or certain drugs like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pencillin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few days to weeks)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Fever, lymphadenopathy, rashes, arthritis, splenomegaly, eosinophilia </a:t>
            </a:r>
            <a:endParaRPr lang="en-I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400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D84DA-23A0-400C-825E-E77A11818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19271"/>
            <a:ext cx="10353761" cy="96740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Immune complex diseases</a:t>
            </a:r>
            <a:endParaRPr lang="en-IN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5F092-0201-4035-AA04-53F700011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1086679"/>
            <a:ext cx="10353762" cy="565205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Auto-immune diseases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Systemic lupus erythematosus(SLE)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Rhematoid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arthritis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 reactions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Allergies to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pencillin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sulfonamides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Infectious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disesases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Poststreptococcal glomerulonephritis	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Meningitis, Hepatitis, Malaria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Infectious mononucleosis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Trypanosomiasis</a:t>
            </a:r>
          </a:p>
          <a:p>
            <a:pPr marL="0" indent="0">
              <a:buNone/>
            </a:pPr>
            <a:endParaRPr lang="en-I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4440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1D351-45BA-4E09-B6BF-06EE6A555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065" y="2491409"/>
            <a:ext cx="10353761" cy="132632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IV HYPERSENSITIVITY REACTION</a:t>
            </a:r>
            <a:endParaRPr lang="en-IN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214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ED06E-E1A8-48F2-83A5-21DE599EF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  <a:endParaRPr lang="en-IN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2C268-1E31-47F0-8917-3553E9EB1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410753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Prince of Monaco first observed the deleterious effects of jellyfish on bathers.</a:t>
            </a:r>
          </a:p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Portier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Richet (1906) suggested a toxin to be responsible for these effects and coined the term “Anaphylaxis”.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responsible for allergies was discovered in 1965 by K. &amp; T. Ishizaka.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 transmission of hypersensitivity with human antibody by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prausnitz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(P-K reaction, 1921)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use of  smooth muscle contraction (Dale, 1913) and vascular permeability increase (Ovary, 1948) became important for experimental studies.</a:t>
            </a:r>
          </a:p>
          <a:p>
            <a:pPr marL="0" indent="0">
              <a:buNone/>
            </a:pPr>
            <a:endParaRPr lang="en-I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9681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7EB736-E1BD-4757-8246-D9731AC88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551" y="0"/>
            <a:ext cx="8048898" cy="675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206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B64E48-88A8-4245-907C-F25E25A50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584" y="0"/>
            <a:ext cx="86404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588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D8D89-A93B-45FD-9FF3-84426C1D5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271670"/>
            <a:ext cx="10353761" cy="79513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hyperseNSITIVITY</a:t>
            </a:r>
            <a:endParaRPr lang="en-IN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32A68-EDC8-4389-913C-DA2E8B151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1287680"/>
            <a:ext cx="10353762" cy="544442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 manifestation of DTH occurring after sensitization with certain substances.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Drugs such as sulfonamides and neomycin, plant products like poison ivy and poison oak chemicals such as formaldehyde and nickel, cosmetics, soaps and other substances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 occurs when substances acting as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haptens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enter the skin and combine with body proteins to become complete antigens to which a person become sensitized.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second exposure to the same antigen the immune system responds by attack of cytotoxic T cells that cause damage, mostly skin, mostly manifests as itching, erythema, vesicle, eczema or necrosis of skin within 24 hours of second exposure.</a:t>
            </a:r>
            <a:endParaRPr lang="en-I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7312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A0867-B398-4F4B-9499-260F4A90C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Tuberculin -type hypersensitivity</a:t>
            </a:r>
            <a:endParaRPr lang="en-IN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5A524-67EB-416E-8871-4E344A6E8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370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Tuberculin skin test: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tuberculin protein from cell wall of mycobacterium tuberculosis is injected intradermally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 slightly swollen firm lesion at the site of injection after 48-72 hrs indicates positive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 test indicates that person has been infected with bacteria but does not confirm the presence of the disease like tuberculosis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person with tuberculin negative skin test becomes positive, then it indicates that the patient has been recently infected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IN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0909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301CB-6046-404A-ABC3-0E0CAF7BE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232452"/>
            <a:ext cx="10353762" cy="4558748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Skin test can be negative:</a:t>
            </a:r>
          </a:p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Infected persons receiving therapy with immunosuppressive drugs (corticosteroids, anticancer drugs)</a:t>
            </a:r>
          </a:p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those suffering from the disease associated with suppressed cell-mediated immunity(AIDS, sarcoidosis, lymphoma, post measles vaccination)</a:t>
            </a:r>
            <a:endParaRPr lang="en-I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7852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ECE68-EA05-45D9-ADC8-3A07E1A48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v hypersensitivity</a:t>
            </a:r>
            <a:endParaRPr lang="en-IN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3C78B-47A5-4F0A-B61E-E31AFA089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597426"/>
            <a:ext cx="10353762" cy="319377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Known as stimulatory hypersensitivity reaction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Modification of type II hypersensitivity reaction.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Plays an important role in pathogenesis of graves disease, in which thyroid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harmones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produced in excess quantity</a:t>
            </a:r>
            <a:endParaRPr lang="en-I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1247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FBAB31-C18C-4191-89FD-D94E6B76F12C}"/>
              </a:ext>
            </a:extLst>
          </p:cNvPr>
          <p:cNvCxnSpPr/>
          <p:nvPr/>
        </p:nvCxnSpPr>
        <p:spPr>
          <a:xfrm>
            <a:off x="649357" y="450574"/>
            <a:ext cx="1066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C27766-A8CA-48D5-B78D-2BC038FDB86F}"/>
              </a:ext>
            </a:extLst>
          </p:cNvPr>
          <p:cNvCxnSpPr/>
          <p:nvPr/>
        </p:nvCxnSpPr>
        <p:spPr>
          <a:xfrm>
            <a:off x="662609" y="490330"/>
            <a:ext cx="0" cy="59237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3038E0-8AB3-4F84-85CE-B13285924E9C}"/>
              </a:ext>
            </a:extLst>
          </p:cNvPr>
          <p:cNvCxnSpPr>
            <a:cxnSpLocks/>
          </p:cNvCxnSpPr>
          <p:nvPr/>
        </p:nvCxnSpPr>
        <p:spPr>
          <a:xfrm>
            <a:off x="11317357" y="450574"/>
            <a:ext cx="0" cy="595685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ADBBBD-5015-4DC7-90B4-3BAD2E335836}"/>
              </a:ext>
            </a:extLst>
          </p:cNvPr>
          <p:cNvCxnSpPr/>
          <p:nvPr/>
        </p:nvCxnSpPr>
        <p:spPr>
          <a:xfrm>
            <a:off x="649357" y="6414052"/>
            <a:ext cx="1066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72FD63-BA06-44A6-BF2E-27FB57BD4770}"/>
              </a:ext>
            </a:extLst>
          </p:cNvPr>
          <p:cNvCxnSpPr>
            <a:cxnSpLocks/>
          </p:cNvCxnSpPr>
          <p:nvPr/>
        </p:nvCxnSpPr>
        <p:spPr>
          <a:xfrm flipH="1">
            <a:off x="2266122" y="490329"/>
            <a:ext cx="1" cy="59237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5C4041F-9BF9-49F3-BE43-415C2C5B17CB}"/>
              </a:ext>
            </a:extLst>
          </p:cNvPr>
          <p:cNvCxnSpPr>
            <a:cxnSpLocks/>
          </p:cNvCxnSpPr>
          <p:nvPr/>
        </p:nvCxnSpPr>
        <p:spPr>
          <a:xfrm>
            <a:off x="3975652" y="450574"/>
            <a:ext cx="0" cy="595685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653FB0-07F6-4B91-8989-2AD86EAB635C}"/>
              </a:ext>
            </a:extLst>
          </p:cNvPr>
          <p:cNvCxnSpPr>
            <a:cxnSpLocks/>
          </p:cNvCxnSpPr>
          <p:nvPr/>
        </p:nvCxnSpPr>
        <p:spPr>
          <a:xfrm>
            <a:off x="6559826" y="450574"/>
            <a:ext cx="0" cy="596347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D63399A-C923-4A9A-9466-40ED8A6CB733}"/>
              </a:ext>
            </a:extLst>
          </p:cNvPr>
          <p:cNvCxnSpPr>
            <a:cxnSpLocks/>
          </p:cNvCxnSpPr>
          <p:nvPr/>
        </p:nvCxnSpPr>
        <p:spPr>
          <a:xfrm>
            <a:off x="8786191" y="490330"/>
            <a:ext cx="92766" cy="59170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CF0C6D3-C8B3-475A-8D62-C803CD0FABEE}"/>
              </a:ext>
            </a:extLst>
          </p:cNvPr>
          <p:cNvCxnSpPr/>
          <p:nvPr/>
        </p:nvCxnSpPr>
        <p:spPr>
          <a:xfrm>
            <a:off x="662609" y="1139687"/>
            <a:ext cx="1080052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46540A98-9BBF-4F59-A8BA-A34BEF4F0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557" y="450573"/>
            <a:ext cx="10668000" cy="62682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       Type I		Type II			Type III		    Type IV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ANTIBODY         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IgE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IgG, IgM			IgG, IgM		None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ANTIGEN	exogenous	cell surface		soluble		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tisue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organs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	15-30 min	minutes- hours		3-8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48-72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APPEARANCE       weal &amp; flare	lysis &amp; necrosis		erythema, edema	erythema, induration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HISTOLOGY      basophils	           antibody &amp; complement     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complement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&amp;neutrophils  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monocytes&amp;lympho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TRANFERRED	antibody		antibody			antibody		T- cells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	allergic, asthma erythroblastosis fetalis		SLE, farmers lung  tuberculin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test,granulom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348ECFF-CF18-4BA6-B3F6-911D18AC7EE3}"/>
              </a:ext>
            </a:extLst>
          </p:cNvPr>
          <p:cNvCxnSpPr/>
          <p:nvPr/>
        </p:nvCxnSpPr>
        <p:spPr>
          <a:xfrm>
            <a:off x="728870" y="1775791"/>
            <a:ext cx="105884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5DF63C4-B5C0-47EA-80B8-6FCDF4F2802B}"/>
              </a:ext>
            </a:extLst>
          </p:cNvPr>
          <p:cNvCxnSpPr/>
          <p:nvPr/>
        </p:nvCxnSpPr>
        <p:spPr>
          <a:xfrm>
            <a:off x="662609" y="2372139"/>
            <a:ext cx="106547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9925266-B533-43FB-8682-88C776F5EB27}"/>
              </a:ext>
            </a:extLst>
          </p:cNvPr>
          <p:cNvCxnSpPr>
            <a:cxnSpLocks/>
          </p:cNvCxnSpPr>
          <p:nvPr/>
        </p:nvCxnSpPr>
        <p:spPr>
          <a:xfrm>
            <a:off x="662609" y="2902226"/>
            <a:ext cx="106547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34DD381-FFC2-4F10-9D8D-1A4F21189FBF}"/>
              </a:ext>
            </a:extLst>
          </p:cNvPr>
          <p:cNvCxnSpPr/>
          <p:nvPr/>
        </p:nvCxnSpPr>
        <p:spPr>
          <a:xfrm>
            <a:off x="728870" y="3564835"/>
            <a:ext cx="105884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39E6D0B-E270-4AAB-8218-ECCB4E935282}"/>
              </a:ext>
            </a:extLst>
          </p:cNvPr>
          <p:cNvCxnSpPr/>
          <p:nvPr/>
        </p:nvCxnSpPr>
        <p:spPr>
          <a:xfrm>
            <a:off x="728870" y="4293704"/>
            <a:ext cx="105386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45BEA33-6782-4CC7-92F0-C0049EC8B9AE}"/>
              </a:ext>
            </a:extLst>
          </p:cNvPr>
          <p:cNvCxnSpPr/>
          <p:nvPr/>
        </p:nvCxnSpPr>
        <p:spPr>
          <a:xfrm>
            <a:off x="728870" y="5128591"/>
            <a:ext cx="105386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1271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CD132-03C6-49BF-825A-BE21B3488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Hypersensitivity to dental materials</a:t>
            </a:r>
            <a:endParaRPr lang="en-IN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10DD2-2C56-405F-B010-3EA52EF6F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Latex 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Alginate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Chlorhexidine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Methyl methacrylate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Prosthesis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Eugenol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 hypochlorite</a:t>
            </a:r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02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9B13E-0303-4A55-81AD-2278E1260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895060"/>
            <a:ext cx="10353761" cy="1338469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endParaRPr lang="en-IN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3283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B9C72-7203-4D04-BC5C-08F0A602A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597426"/>
            <a:ext cx="10353761" cy="99391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IN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727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508B6-1A9F-46F5-B9F1-140C4470D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IN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CFFFC-1C29-439B-A85F-C6DA77C84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Immune responses that are normally protective and are also capable of causing tissue injury.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Hypersensitivity reaction denotes an immune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resulting in exaggerated or inappropriate reactions harmful to the host.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Hypersensitivity reactions has two components- priming dose and shocking dose</a:t>
            </a:r>
            <a:endParaRPr lang="en-I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4159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FAEA96-DD6F-490D-9F60-5359056FDB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904" y="556591"/>
            <a:ext cx="10495722" cy="67586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IN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33841-817F-40F6-99B2-0B0B278D73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904" y="1789044"/>
            <a:ext cx="10747513" cy="3909392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Ananthanarayana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panikers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textbook of microbiology- 7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edition.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Subhash Chandra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Pariji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textbook of microbiology and immunology- 2nd edition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Guyton and Hall text book of medical physiology- 12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40826564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3E95C-7CB3-41EE-B4D0-C7AC17A3F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636104"/>
            <a:ext cx="10353762" cy="577794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Pichler WJ. Delayed drug hypersensitivity reactions. Annals of internal medicine. 2003 Oct 21;139(8):683-93.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Samuelsson B. Leukotrienes: mediators of immediate hypersensitivity reactions and inflammation. Science. 1983 May 6;220(4597):568-75.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Burks AW, Mallory SB, Williams LW,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Shirrell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MA. Atopic dermatitis: clinical relevance of food hypersensitivity reactions. The Journal of pediatrics. 1988 Sep 1;113(3):447-51.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Gomes ER,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Demoly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P. Epidemiology of hypersensitivity drug reactions. Current opinion in allergy and clinical immunology. 2005 Aug 1;5(4):309-16.</a:t>
            </a:r>
            <a:endParaRPr lang="en-I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6134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8CB0B-EDCA-46A6-8F60-3FC758F26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356" y="1497495"/>
            <a:ext cx="11078817" cy="414793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I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Gomes ER, </a:t>
            </a:r>
            <a:r>
              <a:rPr lang="en-I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Demoly</a:t>
            </a:r>
            <a:r>
              <a:rPr lang="en-I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P. Epidemiology of hypersensitivity drug reactions. Current opinion in allergy and clinical immunology. 2005 Aug 1;5(4):309-16.</a:t>
            </a:r>
          </a:p>
          <a:p>
            <a:pPr>
              <a:lnSpc>
                <a:spcPct val="200000"/>
              </a:lnSpc>
            </a:pPr>
            <a:r>
              <a:rPr lang="en-I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Weiss ME, </a:t>
            </a:r>
            <a:r>
              <a:rPr lang="en-I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Adkinson</a:t>
            </a:r>
            <a:r>
              <a:rPr lang="en-I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NF. Immediate hypersensitivity reactions to penicillin and related antibiotics. Clinical &amp; Experimental Allergy. 1988 Nov;18(6):515-40</a:t>
            </a:r>
          </a:p>
        </p:txBody>
      </p:sp>
    </p:spTree>
    <p:extLst>
      <p:ext uri="{BB962C8B-B14F-4D97-AF65-F5344CB8AC3E}">
        <p14:creationId xmlns:p14="http://schemas.microsoft.com/office/powerpoint/2010/main" val="31057551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547F59-4F2E-4B7F-B0A8-218C5E0AA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847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12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D347B-338A-49FE-A556-40E5AB75C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ETIOLOGY</a:t>
            </a:r>
            <a:endParaRPr lang="en-IN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6639A-3407-4980-BB41-EB6171400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Autoimmunity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Reactions against microbes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Reactions against environmental antigens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517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514EF-302A-401D-850F-87443AE47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HYPERSENSITIVITY</a:t>
            </a:r>
            <a:endParaRPr lang="en-IN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6A30E-4488-4D84-8899-76D926C18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IN" dirty="0"/>
          </a:p>
          <a:p>
            <a:pPr>
              <a:buFont typeface="Wingdings" panose="05000000000000000000" pitchFamily="2" charset="2"/>
              <a:buChar char="ü"/>
            </a:pPr>
            <a:r>
              <a:rPr lang="en-I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Immediate (Type I) Hypersensitivity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Antibody mediated (Type II) Hypersensitivity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Immune complex-mediated (Type III) </a:t>
            </a:r>
            <a:r>
              <a:rPr lang="en-I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Hypersensitivty</a:t>
            </a:r>
            <a:endParaRPr lang="en-I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I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cell- mediated (Type IV) Hypersensitivity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V Hypersensitivity</a:t>
            </a:r>
          </a:p>
        </p:txBody>
      </p:sp>
    </p:spTree>
    <p:extLst>
      <p:ext uri="{BB962C8B-B14F-4D97-AF65-F5344CB8AC3E}">
        <p14:creationId xmlns:p14="http://schemas.microsoft.com/office/powerpoint/2010/main" val="1266222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4B24A-474A-4735-B660-385458893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765839"/>
            <a:ext cx="10353761" cy="132632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I HYPERSENSITY REACTION</a:t>
            </a:r>
            <a:endParaRPr lang="en-IN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98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C0E501-800B-4668-B424-576995129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522" y="0"/>
            <a:ext cx="74874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9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29F6B-0930-4233-AAAD-777AD0A84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Initiator cells</a:t>
            </a:r>
            <a:endParaRPr lang="en-IN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41396-6753-45EF-9416-51DFCA407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052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Initiater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type I reaction is otherwise known as allergen.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 pollen, proteins (foreign serum and vaccines)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 items (eggs milk seafood, nuts)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Drugs (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pencillin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local anesthetics)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Inspect products (venom from bees, wasps and nuts)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Dust mites,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mould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spores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Animal hair, dander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5498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8368</TotalTime>
  <Words>1378</Words>
  <Application>Microsoft Office PowerPoint</Application>
  <PresentationFormat>Widescreen</PresentationFormat>
  <Paragraphs>167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Bookman Old Style</vt:lpstr>
      <vt:lpstr>Courier New</vt:lpstr>
      <vt:lpstr>Rockwell</vt:lpstr>
      <vt:lpstr>Times New Roman</vt:lpstr>
      <vt:lpstr>Wingdings</vt:lpstr>
      <vt:lpstr>Damask</vt:lpstr>
      <vt:lpstr>PowerPoint Presentation</vt:lpstr>
      <vt:lpstr>CONTENTS</vt:lpstr>
      <vt:lpstr>HISTORY</vt:lpstr>
      <vt:lpstr>INTRODUCTION</vt:lpstr>
      <vt:lpstr>ETIOLOGY</vt:lpstr>
      <vt:lpstr>CLASSIFICATION OF HYPERSENSITIVITY</vt:lpstr>
      <vt:lpstr>TYPE I HYPERSENSITY REACTION</vt:lpstr>
      <vt:lpstr>PowerPoint Presentation</vt:lpstr>
      <vt:lpstr>Initiator cells</vt:lpstr>
      <vt:lpstr>Effector cells in anaphylaxis</vt:lpstr>
      <vt:lpstr>Mediators of anaphylaxis</vt:lpstr>
      <vt:lpstr>PHASES OF ANAPHYLAXIS</vt:lpstr>
      <vt:lpstr>PowerPoint Presentation</vt:lpstr>
      <vt:lpstr>PowerPoint Presentation</vt:lpstr>
      <vt:lpstr>Clinical manifestations</vt:lpstr>
      <vt:lpstr>PowerPoint Presentation</vt:lpstr>
      <vt:lpstr>atopy</vt:lpstr>
      <vt:lpstr>PowerPoint Presentation</vt:lpstr>
      <vt:lpstr>MANAGEMENT AND PREVENTION</vt:lpstr>
      <vt:lpstr>TYPE II HYPERSENSITIVITY REACTION</vt:lpstr>
      <vt:lpstr>PowerPoint Presentation</vt:lpstr>
      <vt:lpstr>PowerPoint Presentation</vt:lpstr>
      <vt:lpstr>PowerPoint Presentation</vt:lpstr>
      <vt:lpstr>TYPE III HYPERSENSITIVITY REACTION</vt:lpstr>
      <vt:lpstr>PowerPoint Presentation</vt:lpstr>
      <vt:lpstr>Arthus reaction</vt:lpstr>
      <vt:lpstr>Serum sickness</vt:lpstr>
      <vt:lpstr>Immune complex diseases</vt:lpstr>
      <vt:lpstr>TYPE IV HYPERSENSITIVITY REACTION</vt:lpstr>
      <vt:lpstr>PowerPoint Presentation</vt:lpstr>
      <vt:lpstr>PowerPoint Presentation</vt:lpstr>
      <vt:lpstr>Contact hyperseNSITIVITY</vt:lpstr>
      <vt:lpstr>Tuberculin -type hypersensitivity</vt:lpstr>
      <vt:lpstr>PowerPoint Presentation</vt:lpstr>
      <vt:lpstr>Type v hypersensitivity</vt:lpstr>
      <vt:lpstr>PowerPoint Presentation</vt:lpstr>
      <vt:lpstr>Hypersensitivity to dental materials</vt:lpstr>
      <vt:lpstr>mANAGEMENT</vt:lpstr>
      <vt:lpstr>conclusion</vt:lpstr>
      <vt:lpstr>references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Hypersensitivity reactions</dc:title>
  <dc:creator>user</dc:creator>
  <cp:lastModifiedBy>user</cp:lastModifiedBy>
  <cp:revision>113</cp:revision>
  <dcterms:created xsi:type="dcterms:W3CDTF">2020-03-02T08:44:56Z</dcterms:created>
  <dcterms:modified xsi:type="dcterms:W3CDTF">2020-04-29T05:43:41Z</dcterms:modified>
</cp:coreProperties>
</file>