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s/slide2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s/slide209.xml" ContentType="application/vnd.openxmlformats-officedocument.presentationml.slide+xml"/>
  <Override PartName="/ppt/slides/slide2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2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Lst>
  <p:notesMasterIdLst>
    <p:notesMasterId r:id="rId243"/>
  </p:notesMasterIdLst>
  <p:sldIdLst>
    <p:sldId id="256" r:id="rId2"/>
    <p:sldId id="266" r:id="rId3"/>
    <p:sldId id="268" r:id="rId4"/>
    <p:sldId id="269" r:id="rId5"/>
    <p:sldId id="307" r:id="rId6"/>
    <p:sldId id="812" r:id="rId7"/>
    <p:sldId id="1150" r:id="rId8"/>
    <p:sldId id="308" r:id="rId9"/>
    <p:sldId id="257" r:id="rId10"/>
    <p:sldId id="258" r:id="rId11"/>
    <p:sldId id="772" r:id="rId12"/>
    <p:sldId id="259" r:id="rId13"/>
    <p:sldId id="675" r:id="rId14"/>
    <p:sldId id="720" r:id="rId15"/>
    <p:sldId id="722" r:id="rId16"/>
    <p:sldId id="723" r:id="rId17"/>
    <p:sldId id="328" r:id="rId18"/>
    <p:sldId id="681" r:id="rId19"/>
    <p:sldId id="724" r:id="rId20"/>
    <p:sldId id="683" r:id="rId21"/>
    <p:sldId id="1105" r:id="rId22"/>
    <p:sldId id="1104" r:id="rId23"/>
    <p:sldId id="1106" r:id="rId24"/>
    <p:sldId id="725" r:id="rId25"/>
    <p:sldId id="686" r:id="rId26"/>
    <p:sldId id="726" r:id="rId27"/>
    <p:sldId id="727" r:id="rId28"/>
    <p:sldId id="690" r:id="rId29"/>
    <p:sldId id="728" r:id="rId30"/>
    <p:sldId id="729" r:id="rId31"/>
    <p:sldId id="695" r:id="rId32"/>
    <p:sldId id="751" r:id="rId33"/>
    <p:sldId id="735" r:id="rId34"/>
    <p:sldId id="730" r:id="rId35"/>
    <p:sldId id="734" r:id="rId36"/>
    <p:sldId id="740" r:id="rId37"/>
    <p:sldId id="741" r:id="rId38"/>
    <p:sldId id="744" r:id="rId39"/>
    <p:sldId id="745" r:id="rId40"/>
    <p:sldId id="773" r:id="rId41"/>
    <p:sldId id="746" r:id="rId42"/>
    <p:sldId id="747" r:id="rId43"/>
    <p:sldId id="766" r:id="rId44"/>
    <p:sldId id="748" r:id="rId45"/>
    <p:sldId id="749" r:id="rId46"/>
    <p:sldId id="771" r:id="rId47"/>
    <p:sldId id="750" r:id="rId48"/>
    <p:sldId id="774" r:id="rId49"/>
    <p:sldId id="775" r:id="rId50"/>
    <p:sldId id="778" r:id="rId51"/>
    <p:sldId id="776" r:id="rId52"/>
    <p:sldId id="779" r:id="rId53"/>
    <p:sldId id="1147" r:id="rId54"/>
    <p:sldId id="1148" r:id="rId55"/>
    <p:sldId id="1149" r:id="rId56"/>
    <p:sldId id="782" r:id="rId57"/>
    <p:sldId id="1010" r:id="rId58"/>
    <p:sldId id="1011" r:id="rId59"/>
    <p:sldId id="1012" r:id="rId60"/>
    <p:sldId id="1013" r:id="rId61"/>
    <p:sldId id="1014" r:id="rId62"/>
    <p:sldId id="1015" r:id="rId63"/>
    <p:sldId id="1016" r:id="rId64"/>
    <p:sldId id="1089" r:id="rId65"/>
    <p:sldId id="1090" r:id="rId66"/>
    <p:sldId id="1018" r:id="rId67"/>
    <p:sldId id="1091" r:id="rId68"/>
    <p:sldId id="1295" r:id="rId69"/>
    <p:sldId id="1020" r:id="rId70"/>
    <p:sldId id="1115" r:id="rId71"/>
    <p:sldId id="1021" r:id="rId72"/>
    <p:sldId id="1093" r:id="rId73"/>
    <p:sldId id="1026" r:id="rId74"/>
    <p:sldId id="1258" r:id="rId75"/>
    <p:sldId id="1152" r:id="rId76"/>
    <p:sldId id="1027" r:id="rId77"/>
    <p:sldId id="1117" r:id="rId78"/>
    <p:sldId id="1118" r:id="rId79"/>
    <p:sldId id="1119" r:id="rId80"/>
    <p:sldId id="1120" r:id="rId81"/>
    <p:sldId id="1121" r:id="rId82"/>
    <p:sldId id="1122" r:id="rId83"/>
    <p:sldId id="1095" r:id="rId84"/>
    <p:sldId id="1296" r:id="rId85"/>
    <p:sldId id="1096" r:id="rId86"/>
    <p:sldId id="1097" r:id="rId87"/>
    <p:sldId id="1098" r:id="rId88"/>
    <p:sldId id="1031" r:id="rId89"/>
    <p:sldId id="1034" r:id="rId90"/>
    <p:sldId id="1123" r:id="rId91"/>
    <p:sldId id="1125" r:id="rId92"/>
    <p:sldId id="1126" r:id="rId93"/>
    <p:sldId id="1127" r:id="rId94"/>
    <p:sldId id="1129" r:id="rId95"/>
    <p:sldId id="1131" r:id="rId96"/>
    <p:sldId id="1133" r:id="rId97"/>
    <p:sldId id="1134" r:id="rId98"/>
    <p:sldId id="1137" r:id="rId99"/>
    <p:sldId id="1139" r:id="rId100"/>
    <p:sldId id="1141" r:id="rId101"/>
    <p:sldId id="1036" r:id="rId102"/>
    <p:sldId id="1146" r:id="rId103"/>
    <p:sldId id="1041" r:id="rId104"/>
    <p:sldId id="1042" r:id="rId105"/>
    <p:sldId id="1043" r:id="rId106"/>
    <p:sldId id="1044" r:id="rId107"/>
    <p:sldId id="1045" r:id="rId108"/>
    <p:sldId id="1046" r:id="rId109"/>
    <p:sldId id="1297" r:id="rId110"/>
    <p:sldId id="1263" r:id="rId111"/>
    <p:sldId id="1264" r:id="rId112"/>
    <p:sldId id="1265" r:id="rId113"/>
    <p:sldId id="1358" r:id="rId114"/>
    <p:sldId id="1266" r:id="rId115"/>
    <p:sldId id="1267" r:id="rId116"/>
    <p:sldId id="1268" r:id="rId117"/>
    <p:sldId id="1269" r:id="rId118"/>
    <p:sldId id="1270" r:id="rId119"/>
    <p:sldId id="1271" r:id="rId120"/>
    <p:sldId id="1272" r:id="rId121"/>
    <p:sldId id="1273" r:id="rId122"/>
    <p:sldId id="1274" r:id="rId123"/>
    <p:sldId id="1275" r:id="rId124"/>
    <p:sldId id="1276" r:id="rId125"/>
    <p:sldId id="1278" r:id="rId126"/>
    <p:sldId id="1279" r:id="rId127"/>
    <p:sldId id="1280" r:id="rId128"/>
    <p:sldId id="1281" r:id="rId129"/>
    <p:sldId id="1282" r:id="rId130"/>
    <p:sldId id="1283" r:id="rId131"/>
    <p:sldId id="1284" r:id="rId132"/>
    <p:sldId id="1285" r:id="rId133"/>
    <p:sldId id="1286" r:id="rId134"/>
    <p:sldId id="1287" r:id="rId135"/>
    <p:sldId id="1288" r:id="rId136"/>
    <p:sldId id="1289" r:id="rId137"/>
    <p:sldId id="1107" r:id="rId138"/>
    <p:sldId id="1108" r:id="rId139"/>
    <p:sldId id="1109" r:id="rId140"/>
    <p:sldId id="1110" r:id="rId141"/>
    <p:sldId id="1111" r:id="rId142"/>
    <p:sldId id="1161" r:id="rId143"/>
    <p:sldId id="1290" r:id="rId144"/>
    <p:sldId id="1292" r:id="rId145"/>
    <p:sldId id="1293" r:id="rId146"/>
    <p:sldId id="1112" r:id="rId147"/>
    <p:sldId id="1113" r:id="rId148"/>
    <p:sldId id="1164" r:id="rId149"/>
    <p:sldId id="1294" r:id="rId150"/>
    <p:sldId id="1166" r:id="rId151"/>
    <p:sldId id="1167" r:id="rId152"/>
    <p:sldId id="1168" r:id="rId153"/>
    <p:sldId id="1169" r:id="rId154"/>
    <p:sldId id="1171" r:id="rId155"/>
    <p:sldId id="1175" r:id="rId156"/>
    <p:sldId id="1176" r:id="rId157"/>
    <p:sldId id="1177" r:id="rId158"/>
    <p:sldId id="1178" r:id="rId159"/>
    <p:sldId id="1179" r:id="rId160"/>
    <p:sldId id="1180" r:id="rId161"/>
    <p:sldId id="1181" r:id="rId162"/>
    <p:sldId id="1186" r:id="rId163"/>
    <p:sldId id="1187" r:id="rId164"/>
    <p:sldId id="1188" r:id="rId165"/>
    <p:sldId id="1189" r:id="rId166"/>
    <p:sldId id="1190" r:id="rId167"/>
    <p:sldId id="1191" r:id="rId168"/>
    <p:sldId id="1192" r:id="rId169"/>
    <p:sldId id="1193" r:id="rId170"/>
    <p:sldId id="1194" r:id="rId171"/>
    <p:sldId id="1195" r:id="rId172"/>
    <p:sldId id="1196" r:id="rId173"/>
    <p:sldId id="1197" r:id="rId174"/>
    <p:sldId id="1198" r:id="rId175"/>
    <p:sldId id="1199" r:id="rId176"/>
    <p:sldId id="1200" r:id="rId177"/>
    <p:sldId id="1201" r:id="rId178"/>
    <p:sldId id="1203" r:id="rId179"/>
    <p:sldId id="1204" r:id="rId180"/>
    <p:sldId id="1205" r:id="rId181"/>
    <p:sldId id="1206" r:id="rId182"/>
    <p:sldId id="1208" r:id="rId183"/>
    <p:sldId id="1209" r:id="rId184"/>
    <p:sldId id="1210" r:id="rId185"/>
    <p:sldId id="1211" r:id="rId186"/>
    <p:sldId id="1212" r:id="rId187"/>
    <p:sldId id="1213" r:id="rId188"/>
    <p:sldId id="1214" r:id="rId189"/>
    <p:sldId id="1215" r:id="rId190"/>
    <p:sldId id="1216" r:id="rId191"/>
    <p:sldId id="1343" r:id="rId192"/>
    <p:sldId id="1344" r:id="rId193"/>
    <p:sldId id="1345" r:id="rId194"/>
    <p:sldId id="1219" r:id="rId195"/>
    <p:sldId id="1221" r:id="rId196"/>
    <p:sldId id="1346" r:id="rId197"/>
    <p:sldId id="1220" r:id="rId198"/>
    <p:sldId id="1347" r:id="rId199"/>
    <p:sldId id="1348" r:id="rId200"/>
    <p:sldId id="1299" r:id="rId201"/>
    <p:sldId id="1309" r:id="rId202"/>
    <p:sldId id="1349" r:id="rId203"/>
    <p:sldId id="1350" r:id="rId204"/>
    <p:sldId id="1312" r:id="rId205"/>
    <p:sldId id="1313" r:id="rId206"/>
    <p:sldId id="1314" r:id="rId207"/>
    <p:sldId id="1315" r:id="rId208"/>
    <p:sldId id="1316" r:id="rId209"/>
    <p:sldId id="1317" r:id="rId210"/>
    <p:sldId id="1318" r:id="rId211"/>
    <p:sldId id="1319" r:id="rId212"/>
    <p:sldId id="1320" r:id="rId213"/>
    <p:sldId id="1321" r:id="rId214"/>
    <p:sldId id="1322" r:id="rId215"/>
    <p:sldId id="1323" r:id="rId216"/>
    <p:sldId id="1324" r:id="rId217"/>
    <p:sldId id="1325" r:id="rId218"/>
    <p:sldId id="1326" r:id="rId219"/>
    <p:sldId id="1351" r:id="rId220"/>
    <p:sldId id="1327" r:id="rId221"/>
    <p:sldId id="1328" r:id="rId222"/>
    <p:sldId id="1352" r:id="rId223"/>
    <p:sldId id="1329" r:id="rId224"/>
    <p:sldId id="1353" r:id="rId225"/>
    <p:sldId id="1330" r:id="rId226"/>
    <p:sldId id="1331" r:id="rId227"/>
    <p:sldId id="1354" r:id="rId228"/>
    <p:sldId id="1332" r:id="rId229"/>
    <p:sldId id="1333" r:id="rId230"/>
    <p:sldId id="1355" r:id="rId231"/>
    <p:sldId id="1334" r:id="rId232"/>
    <p:sldId id="1357" r:id="rId233"/>
    <p:sldId id="1335" r:id="rId234"/>
    <p:sldId id="1336" r:id="rId235"/>
    <p:sldId id="1337" r:id="rId236"/>
    <p:sldId id="1338" r:id="rId237"/>
    <p:sldId id="665" r:id="rId238"/>
    <p:sldId id="669" r:id="rId239"/>
    <p:sldId id="668" r:id="rId240"/>
    <p:sldId id="673" r:id="rId241"/>
    <p:sldId id="721" r:id="rId2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588" autoAdjust="0"/>
    <p:restoredTop sz="94767" autoAdjust="0"/>
  </p:normalViewPr>
  <p:slideViewPr>
    <p:cSldViewPr>
      <p:cViewPr>
        <p:scale>
          <a:sx n="69" d="100"/>
          <a:sy n="69" d="100"/>
        </p:scale>
        <p:origin x="-1416" y="-10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100" d="100"/>
        <a:sy n="100" d="100"/>
      </p:scale>
      <p:origin x="0" y="52788"/>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239.xml"/><Relationship Id="rId2" Type="http://schemas.openxmlformats.org/officeDocument/2006/relationships/slide" Target="slides/slide238.xml"/><Relationship Id="rId1" Type="http://schemas.openxmlformats.org/officeDocument/2006/relationships/slide" Target="slides/slide70.xml"/><Relationship Id="rId4" Type="http://schemas.openxmlformats.org/officeDocument/2006/relationships/slide" Target="slides/slide2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7214DD-F2AA-487D-B97A-C06E7F76AF35}" type="datetimeFigureOut">
              <a:rPr lang="en-US" smtClean="0"/>
              <a:pPr/>
              <a:t>4/27/2020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D65B45-240B-4F6E-81D6-C7D11472BFF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sz="1200" dirty="0" smtClean="0">
                <a:latin typeface="Arial" charset="0"/>
              </a:rPr>
              <a:t>The anterior teeth are selected primarily to satisfy esthetic </a:t>
            </a:r>
            <a:r>
              <a:rPr lang="en-US" altLang="en-US" sz="1200" dirty="0" err="1" smtClean="0">
                <a:latin typeface="Arial" charset="0"/>
              </a:rPr>
              <a:t>requirement.There</a:t>
            </a:r>
            <a:r>
              <a:rPr lang="en-US" altLang="en-US" sz="1200" dirty="0" smtClean="0">
                <a:latin typeface="Arial" charset="0"/>
              </a:rPr>
              <a:t> are no rules of thumb for this procedure;</a:t>
            </a:r>
          </a:p>
          <a:p>
            <a:endParaRPr lang="en-US" dirty="0"/>
          </a:p>
        </p:txBody>
      </p:sp>
      <p:sp>
        <p:nvSpPr>
          <p:cNvPr id="4" name="Slide Number Placeholder 3"/>
          <p:cNvSpPr>
            <a:spLocks noGrp="1"/>
          </p:cNvSpPr>
          <p:nvPr>
            <p:ph type="sldNum" sz="quarter" idx="10"/>
          </p:nvPr>
        </p:nvSpPr>
        <p:spPr/>
        <p:txBody>
          <a:bodyPr/>
          <a:lstStyle/>
          <a:p>
            <a:fld id="{F6D65B45-240B-4F6E-81D6-C7D11472BFF9}"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of the characteristics were: large and small body stature; heavy and powerful, or small and weak muscles; slow or rapid gait or movements ; face ruddy or pallid, and tine- or coarse-featured; digestion good or poor</a:t>
            </a:r>
            <a:endParaRPr lang="en-US" dirty="0"/>
          </a:p>
        </p:txBody>
      </p:sp>
      <p:sp>
        <p:nvSpPr>
          <p:cNvPr id="4" name="Slide Number Placeholder 3"/>
          <p:cNvSpPr>
            <a:spLocks noGrp="1"/>
          </p:cNvSpPr>
          <p:nvPr>
            <p:ph type="sldNum" sz="quarter" idx="10"/>
          </p:nvPr>
        </p:nvSpPr>
        <p:spPr/>
        <p:txBody>
          <a:bodyPr/>
          <a:lstStyle/>
          <a:p>
            <a:fld id="{F6D65B45-240B-4F6E-81D6-C7D11472BFF9}"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Many new physical and functional characteristics were added, or the old order was rearranged during the time interval of its validity. It seems natural and appropriate that dentistry, at its period of need, should have turned to the temperamental theory for values indicating a choice of tooth physical forms.</a:t>
            </a:r>
            <a:endParaRPr lang="en-US" dirty="0"/>
          </a:p>
        </p:txBody>
      </p:sp>
      <p:sp>
        <p:nvSpPr>
          <p:cNvPr id="4" name="Slide Number Placeholder 3"/>
          <p:cNvSpPr>
            <a:spLocks noGrp="1"/>
          </p:cNvSpPr>
          <p:nvPr>
            <p:ph type="sldNum" sz="quarter" idx="10"/>
          </p:nvPr>
        </p:nvSpPr>
        <p:spPr/>
        <p:txBody>
          <a:bodyPr/>
          <a:lstStyle/>
          <a:p>
            <a:fld id="{F6D65B45-240B-4F6E-81D6-C7D11472BFF9}"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this narration of selecting techniques used or projected, it is proper begin at the beginning and include all such techniques, even though they have little value today. </a:t>
            </a:r>
            <a:endParaRPr lang="en-US" dirty="0"/>
          </a:p>
        </p:txBody>
      </p:sp>
      <p:sp>
        <p:nvSpPr>
          <p:cNvPr id="4" name="Slide Number Placeholder 3"/>
          <p:cNvSpPr>
            <a:spLocks noGrp="1"/>
          </p:cNvSpPr>
          <p:nvPr>
            <p:ph type="sldNum" sz="quarter" idx="10"/>
          </p:nvPr>
        </p:nvSpPr>
        <p:spPr/>
        <p:txBody>
          <a:bodyPr/>
          <a:lstStyle/>
          <a:p>
            <a:fld id="{F6D65B45-240B-4F6E-81D6-C7D11472BFF9}"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method, in modified form, and in specific application to denture space and arch size, is still a projected and used technique.</a:t>
            </a:r>
            <a:endParaRPr lang="en-US" dirty="0"/>
          </a:p>
        </p:txBody>
      </p:sp>
      <p:sp>
        <p:nvSpPr>
          <p:cNvPr id="4" name="Slide Number Placeholder 3"/>
          <p:cNvSpPr>
            <a:spLocks noGrp="1"/>
          </p:cNvSpPr>
          <p:nvPr>
            <p:ph type="sldNum" sz="quarter" idx="10"/>
          </p:nvPr>
        </p:nvSpPr>
        <p:spPr/>
        <p:txBody>
          <a:bodyPr/>
          <a:lstStyle/>
          <a:p>
            <a:fld id="{F6D65B45-240B-4F6E-81D6-C7D11472BFF9}" type="slidenum">
              <a:rPr lang="en-US" smtClean="0"/>
              <a:pPr/>
              <a:t>14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F6D65B45-240B-4F6E-81D6-C7D11472BFF9}"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Hall gave the first definite measurements of typal tooth</a:t>
            </a:r>
          </a:p>
          <a:p>
            <a:r>
              <a:rPr lang="en-US" sz="1200" dirty="0" smtClean="0"/>
              <a:t>forms in l/48 inch, and the relative size of the teeth in an arch, using the upper</a:t>
            </a:r>
          </a:p>
          <a:p>
            <a:r>
              <a:rPr lang="en-US" sz="1200" dirty="0" smtClean="0"/>
              <a:t>central incisor as the model tooth. He listed three classifications, using terms of (1) ovoid, (2) tapering, and (3) square. This classification apparently exerted little influence on practice procedure of that time. </a:t>
            </a:r>
          </a:p>
        </p:txBody>
      </p:sp>
      <p:sp>
        <p:nvSpPr>
          <p:cNvPr id="4" name="Slide Number Placeholder 3"/>
          <p:cNvSpPr>
            <a:spLocks noGrp="1"/>
          </p:cNvSpPr>
          <p:nvPr>
            <p:ph type="sldNum" sz="quarter" idx="10"/>
          </p:nvPr>
        </p:nvSpPr>
        <p:spPr/>
        <p:txBody>
          <a:bodyPr/>
          <a:lstStyle/>
          <a:p>
            <a:fld id="{F6D65B45-240B-4F6E-81D6-C7D11472BFF9}"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96582D9F-6CF8-4995-A6AC-3A34EE6BE73E}" type="datetime1">
              <a:rPr lang="en-US" smtClean="0"/>
              <a:pPr/>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4E752108-BA26-47BD-9892-98ACD6A945F3}" type="datetime1">
              <a:rPr lang="en-US" smtClean="0"/>
              <a:pPr/>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4407561-E877-4F93-B20E-2474EEF57774}" type="datetime1">
              <a:rPr lang="en-US" smtClean="0"/>
              <a:pPr/>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Date Placeholder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fld id="{F7A2F753-3250-4CAB-B456-BE8402455ADF}" type="datetime1">
              <a:rPr lang="en-US" altLang="en-US" smtClean="0"/>
              <a:pPr>
                <a:defRPr/>
              </a:pPr>
              <a:t>4/27/2020</a:t>
            </a:fld>
            <a:endParaRPr lang="en-US" alt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a:defRPr/>
            </a:pPr>
            <a:fld id="{3A4DC282-137F-4BB0-A943-1182862D737B}"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65D80C82-E28D-4AF1-8320-CED8DEC9333F}" type="datetime1">
              <a:rPr lang="en-US" smtClean="0"/>
              <a:pPr/>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1881E5-6C65-4440-89AA-DD190E691A9C}" type="datetime1">
              <a:rPr lang="en-US" smtClean="0"/>
              <a:pPr/>
              <a:t>4/27/2020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36240251-C818-43A8-BDC6-E05947936FA0}" type="datetime1">
              <a:rPr lang="en-US" smtClean="0"/>
              <a:pPr/>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AE01D396-793C-41DA-91C7-96098468D8CB}" type="datetime1">
              <a:rPr lang="en-US" smtClean="0"/>
              <a:pPr/>
              <a:t>4/27/2020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61E73C25-D0DA-4550-976D-1802894728E4}" type="datetime1">
              <a:rPr lang="en-US" smtClean="0"/>
              <a:pPr/>
              <a:t>4/27/2020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9E4B32-10F9-4471-8FE1-A662AD932AE8}" type="datetime1">
              <a:rPr lang="en-US" smtClean="0"/>
              <a:pPr/>
              <a:t>4/27/2020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EACDDA-4C12-4AC0-BDD5-6106892B578F}" type="datetime1">
              <a:rPr lang="en-US" smtClean="0"/>
              <a:pPr/>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288F26-5A37-480A-BB45-3DF47A9A9AA3}" type="datetime1">
              <a:rPr lang="en-US" smtClean="0"/>
              <a:pPr/>
              <a:t>4/27/2020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07F8FA-1A58-489A-AA9F-87DB79F42FC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6EFCAA-94CD-4718-B32B-122E203FD949}" type="datetime1">
              <a:rPr lang="en-US" smtClean="0"/>
              <a:pPr/>
              <a:t>4/27/2020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7F8FA-1A58-489A-AA9F-87DB79F42FC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19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600" b="1" dirty="0" smtClean="0"/>
              <a:t>SELECTION OF ANTERIOR TEETH IN COMPLETE DENTURES</a:t>
            </a:r>
            <a:endParaRPr lang="en-US" sz="3600" b="1" dirty="0"/>
          </a:p>
        </p:txBody>
      </p:sp>
      <p:sp>
        <p:nvSpPr>
          <p:cNvPr id="3" name="Subtitle 2"/>
          <p:cNvSpPr>
            <a:spLocks noGrp="1"/>
          </p:cNvSpPr>
          <p:nvPr>
            <p:ph type="subTitle" idx="1"/>
          </p:nvPr>
        </p:nvSpPr>
        <p:spPr/>
        <p:txBody>
          <a:bodyPr/>
          <a:lstStyle/>
          <a:p>
            <a:endParaRPr lang="en-US" spc="-150" dirty="0" smtClean="0"/>
          </a:p>
          <a:p>
            <a:endParaRPr lang="en-US" spc="-15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600" b="1" i="1" dirty="0" smtClean="0"/>
              <a:t>Hippocrates</a:t>
            </a:r>
            <a:endParaRPr lang="en-US" sz="3600" b="1" i="1" dirty="0"/>
          </a:p>
        </p:txBody>
      </p:sp>
      <p:sp>
        <p:nvSpPr>
          <p:cNvPr id="6" name="Content Placeholder 5"/>
          <p:cNvSpPr>
            <a:spLocks noGrp="1"/>
          </p:cNvSpPr>
          <p:nvPr>
            <p:ph idx="1"/>
          </p:nvPr>
        </p:nvSpPr>
        <p:spPr/>
        <p:txBody>
          <a:bodyPr/>
          <a:lstStyle/>
          <a:p>
            <a:pPr marL="514350" indent="-514350">
              <a:buNone/>
            </a:pPr>
            <a:r>
              <a:rPr lang="en-US" dirty="0" smtClean="0"/>
              <a:t>Dominance of humor</a:t>
            </a:r>
          </a:p>
          <a:p>
            <a:pPr marL="514350" indent="-514350">
              <a:buFont typeface="+mj-lt"/>
              <a:buAutoNum type="arabicPeriod"/>
            </a:pPr>
            <a:r>
              <a:rPr lang="en-US" b="1" dirty="0" smtClean="0"/>
              <a:t>Sanguineous </a:t>
            </a:r>
            <a:r>
              <a:rPr lang="en-US" dirty="0" smtClean="0"/>
              <a:t>for blood dominance</a:t>
            </a:r>
          </a:p>
          <a:p>
            <a:pPr marL="514350" indent="-514350">
              <a:buFont typeface="+mj-lt"/>
              <a:buAutoNum type="arabicPeriod"/>
            </a:pPr>
            <a:r>
              <a:rPr lang="en-US" b="1" dirty="0" smtClean="0"/>
              <a:t>Phlegmatic</a:t>
            </a:r>
            <a:r>
              <a:rPr lang="en-US" dirty="0" smtClean="0"/>
              <a:t>  for phlegm dominance </a:t>
            </a:r>
          </a:p>
          <a:p>
            <a:pPr marL="514350" indent="-514350">
              <a:buFont typeface="+mj-lt"/>
              <a:buAutoNum type="arabicPeriod"/>
            </a:pPr>
            <a:r>
              <a:rPr lang="en-US" b="1" dirty="0" smtClean="0"/>
              <a:t>Choleric</a:t>
            </a:r>
            <a:r>
              <a:rPr lang="en-US" dirty="0" smtClean="0"/>
              <a:t>  for the yellow bile dominance </a:t>
            </a:r>
          </a:p>
          <a:p>
            <a:pPr marL="514350" indent="-514350">
              <a:buFont typeface="+mj-lt"/>
              <a:buAutoNum type="arabicPeriod"/>
            </a:pPr>
            <a:r>
              <a:rPr lang="en-US" b="1" dirty="0" smtClean="0"/>
              <a:t>Melancholic</a:t>
            </a:r>
            <a:r>
              <a:rPr lang="en-US" dirty="0" smtClean="0"/>
              <a:t> for black bile dominance</a:t>
            </a:r>
          </a:p>
          <a:p>
            <a:pPr marL="514350" indent="-514350">
              <a:buFont typeface="+mj-lt"/>
              <a:buAutoNum type="arabicPeriod"/>
            </a:pPr>
            <a:endParaRPr lang="en-US" b="1"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endParaRPr lang="en-US" altLang="en-US" smtClean="0"/>
          </a:p>
        </p:txBody>
      </p:sp>
      <p:sp>
        <p:nvSpPr>
          <p:cNvPr id="197635" name="Rectangle 3"/>
          <p:cNvSpPr>
            <a:spLocks noGrp="1" noChangeArrowheads="1"/>
          </p:cNvSpPr>
          <p:nvPr>
            <p:ph idx="1"/>
          </p:nvPr>
        </p:nvSpPr>
        <p:spPr/>
        <p:txBody>
          <a:bodyPr/>
          <a:lstStyle/>
          <a:p>
            <a:r>
              <a:rPr lang="en-US" altLang="en-US" dirty="0" smtClean="0"/>
              <a:t>It was found that the biometric ratio of 1 : 0.267 could be used to estimate the CI width.</a:t>
            </a:r>
          </a:p>
          <a:p>
            <a:r>
              <a:rPr lang="en-US" altLang="en-US" dirty="0" smtClean="0"/>
              <a:t>&amp; a ratio of 1 : 1.426 could be used to estimate the combined width of 6 max anterior teeth</a:t>
            </a:r>
          </a:p>
        </p:txBody>
      </p:sp>
      <p:sp>
        <p:nvSpPr>
          <p:cNvPr id="4" name="Slide Number Placeholder 3"/>
          <p:cNvSpPr>
            <a:spLocks noGrp="1"/>
          </p:cNvSpPr>
          <p:nvPr>
            <p:ph type="sldNum" sz="quarter" idx="12"/>
          </p:nvPr>
        </p:nvSpPr>
        <p:spPr/>
        <p:txBody>
          <a:bodyPr/>
          <a:lstStyle/>
          <a:p>
            <a:fld id="{A407F8FA-1A58-489A-AA9F-87DB79F42FC0}" type="slidenum">
              <a:rPr lang="en-US" smtClean="0"/>
              <a:pPr/>
              <a:t>100</a:t>
            </a:fld>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1203" name="Rectangle 3"/>
          <p:cNvSpPr>
            <a:spLocks noGrp="1" noChangeArrowheads="1"/>
          </p:cNvSpPr>
          <p:nvPr>
            <p:ph idx="1"/>
          </p:nvPr>
        </p:nvSpPr>
        <p:spPr/>
        <p:txBody>
          <a:bodyPr>
            <a:normAutofit/>
          </a:bodyPr>
          <a:lstStyle/>
          <a:p>
            <a:pPr>
              <a:lnSpc>
                <a:spcPct val="90000"/>
              </a:lnSpc>
            </a:pPr>
            <a:r>
              <a:rPr lang="en-US" b="1" dirty="0" err="1"/>
              <a:t>Hasanreisoglu</a:t>
            </a:r>
            <a:r>
              <a:rPr lang="en-US" b="1" dirty="0"/>
              <a:t> and et al </a:t>
            </a:r>
            <a:r>
              <a:rPr lang="en-US" baseline="30000" dirty="0"/>
              <a:t>6</a:t>
            </a:r>
            <a:r>
              <a:rPr lang="en-US" dirty="0"/>
              <a:t> analyzed the clinical crown dimensions of maxillary anterior teeth to determine whether consistent relationships exist between tooth width and several facial measurements. They concluded that the  </a:t>
            </a:r>
            <a:r>
              <a:rPr lang="en-US" dirty="0" err="1"/>
              <a:t>Bizygomatic</a:t>
            </a:r>
            <a:r>
              <a:rPr lang="en-US" dirty="0"/>
              <a:t> width and </a:t>
            </a:r>
            <a:r>
              <a:rPr lang="en-US" dirty="0" err="1"/>
              <a:t>interalar</a:t>
            </a:r>
            <a:r>
              <a:rPr lang="en-US" dirty="0"/>
              <a:t> width may serve as references for establishing the ideal width of the maxillary anterior teeth</a:t>
            </a:r>
          </a:p>
          <a:p>
            <a:pPr>
              <a:lnSpc>
                <a:spcPct val="90000"/>
              </a:lnSpc>
            </a:pPr>
            <a:endParaRPr lang="en-US" dirty="0"/>
          </a:p>
          <a:p>
            <a:pPr>
              <a:lnSpc>
                <a:spcPct val="90000"/>
              </a:lnSpc>
            </a:pPr>
            <a:endParaRPr lang="en-US" dirty="0"/>
          </a:p>
          <a:p>
            <a:pPr>
              <a:lnSpc>
                <a:spcPct val="90000"/>
              </a:lnSpc>
            </a:pP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normAutofit/>
          </a:bodyPr>
          <a:lstStyle/>
          <a:p>
            <a:pPr>
              <a:defRPr/>
            </a:pPr>
            <a:r>
              <a:rPr lang="en-US" altLang="en-US" sz="3200" dirty="0" smtClean="0">
                <a:latin typeface="+mn-lt"/>
              </a:rPr>
              <a:t>Length of teeth depend on the following factors</a:t>
            </a:r>
          </a:p>
        </p:txBody>
      </p:sp>
      <p:sp>
        <p:nvSpPr>
          <p:cNvPr id="202755" name="Rectangle 3"/>
          <p:cNvSpPr>
            <a:spLocks noGrp="1" noChangeArrowheads="1"/>
          </p:cNvSpPr>
          <p:nvPr>
            <p:ph idx="1"/>
          </p:nvPr>
        </p:nvSpPr>
        <p:spPr>
          <a:xfrm>
            <a:off x="685800" y="2362200"/>
            <a:ext cx="7772400" cy="3733800"/>
          </a:xfrm>
        </p:spPr>
        <p:txBody>
          <a:bodyPr/>
          <a:lstStyle/>
          <a:p>
            <a:r>
              <a:rPr lang="en-US" altLang="en-US" sz="2800" dirty="0" smtClean="0"/>
              <a:t>Length of the lip</a:t>
            </a:r>
          </a:p>
          <a:p>
            <a:r>
              <a:rPr lang="en-US" altLang="en-US" sz="2800" dirty="0" smtClean="0"/>
              <a:t>Mobility of the upper lip</a:t>
            </a:r>
          </a:p>
          <a:p>
            <a:r>
              <a:rPr lang="en-US" altLang="en-US" sz="2800" dirty="0" smtClean="0"/>
              <a:t>Vertical height of occlusion.</a:t>
            </a:r>
          </a:p>
          <a:p>
            <a:r>
              <a:rPr lang="en-US" altLang="en-US" sz="2800" dirty="0" smtClean="0"/>
              <a:t>Vertical overlap</a:t>
            </a:r>
          </a:p>
        </p:txBody>
      </p:sp>
      <p:sp>
        <p:nvSpPr>
          <p:cNvPr id="4" name="Slide Number Placeholder 3"/>
          <p:cNvSpPr>
            <a:spLocks noGrp="1"/>
          </p:cNvSpPr>
          <p:nvPr>
            <p:ph type="sldNum" sz="quarter" idx="12"/>
          </p:nvPr>
        </p:nvSpPr>
        <p:spPr/>
        <p:txBody>
          <a:bodyPr/>
          <a:lstStyle/>
          <a:p>
            <a:fld id="{A407F8FA-1A58-489A-AA9F-87DB79F42FC0}" type="slidenum">
              <a:rPr lang="en-US" smtClean="0"/>
              <a:pPr/>
              <a:t>102</a:t>
            </a:fld>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pPr algn="l"/>
            <a:r>
              <a:rPr lang="en-US" sz="3200" b="1" dirty="0"/>
              <a:t>Form of anterior teeth</a:t>
            </a:r>
            <a:endParaRPr lang="en-US" sz="3200" b="1" i="1" dirty="0"/>
          </a:p>
        </p:txBody>
      </p:sp>
      <p:sp>
        <p:nvSpPr>
          <p:cNvPr id="145411" name="Rectangle 3"/>
          <p:cNvSpPr>
            <a:spLocks noGrp="1" noChangeArrowheads="1"/>
          </p:cNvSpPr>
          <p:nvPr>
            <p:ph idx="1"/>
          </p:nvPr>
        </p:nvSpPr>
        <p:spPr/>
        <p:txBody>
          <a:bodyPr/>
          <a:lstStyle/>
          <a:p>
            <a:pPr>
              <a:lnSpc>
                <a:spcPct val="80000"/>
              </a:lnSpc>
            </a:pPr>
            <a:r>
              <a:rPr lang="en-US" sz="2400" dirty="0"/>
              <a:t>Form of the tooth should confirm to the contour of the face as considered from the Labial, </a:t>
            </a:r>
            <a:r>
              <a:rPr lang="en-US" sz="2400" dirty="0" err="1"/>
              <a:t>mesial</a:t>
            </a:r>
            <a:r>
              <a:rPr lang="en-US" sz="2400" dirty="0"/>
              <a:t>, distal and </a:t>
            </a:r>
            <a:r>
              <a:rPr lang="en-US" sz="2400" dirty="0" err="1"/>
              <a:t>incisal</a:t>
            </a:r>
            <a:r>
              <a:rPr lang="en-US" sz="2400" dirty="0"/>
              <a:t> aspect .</a:t>
            </a:r>
          </a:p>
          <a:p>
            <a:pPr>
              <a:lnSpc>
                <a:spcPct val="80000"/>
              </a:lnSpc>
            </a:pPr>
            <a:r>
              <a:rPr lang="en-US" sz="2400" dirty="0"/>
              <a:t>General outline of the tooth should confirm to the general outline of the face when viewed from the frontal aspect. </a:t>
            </a:r>
          </a:p>
          <a:p>
            <a:pPr>
              <a:lnSpc>
                <a:spcPct val="80000"/>
              </a:lnSpc>
            </a:pPr>
            <a:r>
              <a:rPr lang="en-US" sz="2400" dirty="0"/>
              <a:t>A tooth viewed from the </a:t>
            </a:r>
            <a:r>
              <a:rPr lang="en-US" sz="2400" dirty="0" err="1"/>
              <a:t>mesial</a:t>
            </a:r>
            <a:r>
              <a:rPr lang="en-US" sz="2400" dirty="0"/>
              <a:t> or distal aspect should confirm to the contour of the profile. Berry probably was the first to demonstrate the correlation between the outlined form of the maxillary central incisor and the inverted outline form of the face </a:t>
            </a:r>
          </a:p>
        </p:txBody>
      </p:sp>
      <p:sp>
        <p:nvSpPr>
          <p:cNvPr id="4" name="Slide Number Placeholder 3"/>
          <p:cNvSpPr>
            <a:spLocks noGrp="1"/>
          </p:cNvSpPr>
          <p:nvPr>
            <p:ph type="sldNum" sz="quarter" idx="12"/>
          </p:nvPr>
        </p:nvSpPr>
        <p:spPr/>
        <p:txBody>
          <a:bodyPr/>
          <a:lstStyle/>
          <a:p>
            <a:fld id="{A407F8FA-1A58-489A-AA9F-87DB79F42FC0}" type="slidenum">
              <a:rPr lang="en-US" smtClean="0"/>
              <a:pPr/>
              <a:t>103</a:t>
            </a:fld>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sp>
        <p:nvSpPr>
          <p:cNvPr id="109571" name="Rectangle 3"/>
          <p:cNvSpPr>
            <a:spLocks noGrp="1" noChangeArrowheads="1"/>
          </p:cNvSpPr>
          <p:nvPr>
            <p:ph idx="1"/>
          </p:nvPr>
        </p:nvSpPr>
        <p:spPr>
          <a:xfrm>
            <a:off x="457200" y="304800"/>
            <a:ext cx="8229600" cy="4525963"/>
          </a:xfrm>
        </p:spPr>
        <p:txBody>
          <a:bodyPr>
            <a:normAutofit/>
          </a:bodyPr>
          <a:lstStyle/>
          <a:p>
            <a:pPr>
              <a:buFont typeface="Wingdings" pitchFamily="2" charset="2"/>
              <a:buNone/>
            </a:pPr>
            <a:r>
              <a:rPr lang="en-US" sz="2800" i="1" dirty="0" smtClean="0"/>
              <a:t>Based on face form:</a:t>
            </a:r>
            <a:endParaRPr lang="en-US" sz="2800" dirty="0"/>
          </a:p>
          <a:p>
            <a:pPr>
              <a:buFont typeface="Wingdings" pitchFamily="2" charset="2"/>
              <a:buNone/>
            </a:pPr>
            <a:r>
              <a:rPr lang="en-US" sz="2800" dirty="0"/>
              <a:t>Classification of face form by Leon Williams:</a:t>
            </a:r>
          </a:p>
          <a:p>
            <a:pPr lvl="2"/>
            <a:r>
              <a:rPr lang="en-US" sz="2800" dirty="0"/>
              <a:t>It consists of two imaginary lines passing about 2.5cm </a:t>
            </a:r>
            <a:r>
              <a:rPr lang="en-US" sz="2800" dirty="0" smtClean="0"/>
              <a:t>in front </a:t>
            </a:r>
            <a:r>
              <a:rPr lang="en-US" sz="2800" dirty="0"/>
              <a:t>of the tragus of the ear and through the angle of the jaw.</a:t>
            </a:r>
          </a:p>
          <a:p>
            <a:pPr lvl="2"/>
            <a:r>
              <a:rPr lang="en-US" sz="2800" dirty="0"/>
              <a:t>Lines almost parallel – square.</a:t>
            </a:r>
          </a:p>
          <a:p>
            <a:pPr lvl="2"/>
            <a:r>
              <a:rPr lang="en-US" sz="2800" dirty="0"/>
              <a:t>Lines diverging at the chin-ovoid.</a:t>
            </a:r>
          </a:p>
          <a:p>
            <a:pPr lvl="2">
              <a:buFont typeface="Wingdings" pitchFamily="2" charset="2"/>
              <a:buNone/>
            </a:pPr>
            <a:endParaRPr lang="en-US" sz="2800" dirty="0"/>
          </a:p>
          <a:p>
            <a:pPr lvl="1">
              <a:buFont typeface="Wingdings" pitchFamily="2" charset="2"/>
              <a:buNone/>
            </a:pPr>
            <a:r>
              <a:rPr lang="en-US" i="1" dirty="0"/>
              <a:t> </a:t>
            </a:r>
            <a:endParaRPr lang="en-US" dirty="0"/>
          </a:p>
        </p:txBody>
      </p:sp>
      <p:sp>
        <p:nvSpPr>
          <p:cNvPr id="6" name="Slide Number Placeholder 5"/>
          <p:cNvSpPr>
            <a:spLocks noGrp="1"/>
          </p:cNvSpPr>
          <p:nvPr>
            <p:ph type="sldNum" sz="quarter" idx="12"/>
          </p:nvPr>
        </p:nvSpPr>
        <p:spPr/>
        <p:txBody>
          <a:bodyPr/>
          <a:lstStyle/>
          <a:p>
            <a:fld id="{A407F8FA-1A58-489A-AA9F-87DB79F42FC0}" type="slidenum">
              <a:rPr lang="en-US" smtClean="0"/>
              <a:pPr/>
              <a:t>104</a:t>
            </a:fld>
            <a:endParaRPr lang="en-US"/>
          </a:p>
        </p:txBody>
      </p:sp>
      <p:pic>
        <p:nvPicPr>
          <p:cNvPr id="109575" name="Picture 7"/>
          <p:cNvPicPr>
            <a:picLocks noChangeAspect="1" noChangeArrowheads="1"/>
          </p:cNvPicPr>
          <p:nvPr/>
        </p:nvPicPr>
        <p:blipFill>
          <a:blip r:embed="rId2" cstate="print"/>
          <a:srcRect/>
          <a:stretch>
            <a:fillRect/>
          </a:stretch>
        </p:blipFill>
        <p:spPr bwMode="auto">
          <a:xfrm>
            <a:off x="4495800" y="4114800"/>
            <a:ext cx="3733800" cy="219233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44387" name="Picture 3"/>
          <p:cNvPicPr>
            <a:picLocks noGrp="1" noChangeAspect="1" noChangeArrowheads="1"/>
          </p:cNvPicPr>
          <p:nvPr>
            <p:ph idx="1"/>
          </p:nvPr>
        </p:nvPicPr>
        <p:blipFill>
          <a:blip r:embed="rId2"/>
          <a:stretch>
            <a:fillRect/>
          </a:stretch>
        </p:blipFill>
        <p:spPr>
          <a:xfrm>
            <a:off x="4236852" y="1646237"/>
            <a:ext cx="4754748" cy="4525963"/>
          </a:xfrm>
        </p:spPr>
      </p:pic>
      <p:sp>
        <p:nvSpPr>
          <p:cNvPr id="5" name="Slide Number Placeholder 4"/>
          <p:cNvSpPr>
            <a:spLocks noGrp="1"/>
          </p:cNvSpPr>
          <p:nvPr>
            <p:ph type="sldNum" sz="quarter" idx="12"/>
          </p:nvPr>
        </p:nvSpPr>
        <p:spPr/>
        <p:txBody>
          <a:bodyPr/>
          <a:lstStyle/>
          <a:p>
            <a:fld id="{A407F8FA-1A58-489A-AA9F-87DB79F42FC0}" type="slidenum">
              <a:rPr lang="en-US" smtClean="0"/>
              <a:pPr/>
              <a:t>105</a:t>
            </a:fld>
            <a:endParaRPr lang="en-US"/>
          </a:p>
        </p:txBody>
      </p:sp>
      <p:sp>
        <p:nvSpPr>
          <p:cNvPr id="144388" name="Text Box 4"/>
          <p:cNvSpPr txBox="1">
            <a:spLocks noChangeArrowheads="1"/>
          </p:cNvSpPr>
          <p:nvPr/>
        </p:nvSpPr>
        <p:spPr bwMode="auto">
          <a:xfrm>
            <a:off x="228600" y="1524000"/>
            <a:ext cx="3886200" cy="4616648"/>
          </a:xfrm>
          <a:prstGeom prst="rect">
            <a:avLst/>
          </a:prstGeom>
          <a:noFill/>
          <a:ln w="9525">
            <a:noFill/>
            <a:miter lim="800000"/>
            <a:headEnd/>
            <a:tailEnd/>
          </a:ln>
          <a:effectLst/>
        </p:spPr>
        <p:txBody>
          <a:bodyPr>
            <a:spAutoFit/>
          </a:bodyPr>
          <a:lstStyle/>
          <a:p>
            <a:pPr lvl="2"/>
            <a:r>
              <a:rPr lang="en-US" sz="2800" dirty="0"/>
              <a:t>Lines converging at the chin – tapering </a:t>
            </a:r>
            <a:endParaRPr lang="en-US" sz="2800" dirty="0" smtClean="0"/>
          </a:p>
          <a:p>
            <a:pPr lvl="2"/>
            <a:endParaRPr lang="en-US" sz="2800" dirty="0"/>
          </a:p>
          <a:p>
            <a:pPr lvl="2"/>
            <a:r>
              <a:rPr lang="en-US" sz="2800" dirty="0"/>
              <a:t>Lines parallel and then converging at the chin – Square tapering</a:t>
            </a:r>
          </a:p>
          <a:p>
            <a:pPr>
              <a:spcBef>
                <a:spcPct val="50000"/>
              </a:spcBef>
            </a:pPr>
            <a:endParaRPr lang="en-US" sz="28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10594" name="Rectangle 2"/>
          <p:cNvSpPr>
            <a:spLocks noGrp="1" noChangeArrowheads="1"/>
          </p:cNvSpPr>
          <p:nvPr>
            <p:ph idx="1"/>
          </p:nvPr>
        </p:nvSpPr>
        <p:spPr/>
        <p:txBody>
          <a:bodyPr/>
          <a:lstStyle/>
          <a:p>
            <a:r>
              <a:rPr lang="en-US" dirty="0"/>
              <a:t>Form of anterior teeth</a:t>
            </a:r>
            <a:endParaRPr lang="en-US" i="1" dirty="0"/>
          </a:p>
          <a:p>
            <a:pPr lvl="1">
              <a:buFont typeface="Wingdings" pitchFamily="2" charset="2"/>
              <a:buNone/>
            </a:pPr>
            <a:endParaRPr lang="en-US" sz="3200" i="1" dirty="0"/>
          </a:p>
          <a:p>
            <a:pPr lvl="1"/>
            <a:r>
              <a:rPr lang="en-US" sz="3200" i="1" dirty="0"/>
              <a:t>Based on arch form </a:t>
            </a:r>
            <a:endParaRPr lang="en-US" sz="3200" dirty="0"/>
          </a:p>
          <a:p>
            <a:pPr>
              <a:buFont typeface="Wingdings" pitchFamily="2" charset="2"/>
              <a:buNone/>
            </a:pPr>
            <a:endParaRPr lang="en-US" dirty="0"/>
          </a:p>
        </p:txBody>
      </p:sp>
      <p:sp>
        <p:nvSpPr>
          <p:cNvPr id="5" name="Slide Number Placeholder 4"/>
          <p:cNvSpPr>
            <a:spLocks noGrp="1"/>
          </p:cNvSpPr>
          <p:nvPr>
            <p:ph type="sldNum" sz="quarter" idx="12"/>
          </p:nvPr>
        </p:nvSpPr>
        <p:spPr/>
        <p:txBody>
          <a:bodyPr/>
          <a:lstStyle/>
          <a:p>
            <a:fld id="{A407F8FA-1A58-489A-AA9F-87DB79F42FC0}" type="slidenum">
              <a:rPr lang="en-US" smtClean="0"/>
              <a:pPr/>
              <a:t>106</a:t>
            </a:fld>
            <a:endParaRPr lang="en-US"/>
          </a:p>
        </p:txBody>
      </p:sp>
      <p:pic>
        <p:nvPicPr>
          <p:cNvPr id="110595" name="Picture 3" descr="TMP3"/>
          <p:cNvPicPr>
            <a:picLocks noChangeAspect="1" noChangeArrowheads="1"/>
          </p:cNvPicPr>
          <p:nvPr/>
        </p:nvPicPr>
        <p:blipFill>
          <a:blip r:embed="rId2">
            <a:lum contrast="24000"/>
          </a:blip>
          <a:srcRect/>
          <a:stretch>
            <a:fillRect/>
          </a:stretch>
        </p:blipFill>
        <p:spPr bwMode="auto">
          <a:xfrm>
            <a:off x="3352800" y="3886200"/>
            <a:ext cx="4105275" cy="199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407F8FA-1A58-489A-AA9F-87DB79F42FC0}" type="slidenum">
              <a:rPr lang="en-US" smtClean="0"/>
              <a:pPr/>
              <a:t>107</a:t>
            </a:fld>
            <a:endParaRPr lang="en-US"/>
          </a:p>
        </p:txBody>
      </p:sp>
      <p:sp>
        <p:nvSpPr>
          <p:cNvPr id="111618" name="Rectangle 2"/>
          <p:cNvSpPr>
            <a:spLocks noGrp="1" noChangeArrowheads="1"/>
          </p:cNvSpPr>
          <p:nvPr>
            <p:ph type="body" idx="4294967295"/>
          </p:nvPr>
        </p:nvSpPr>
        <p:spPr>
          <a:xfrm>
            <a:off x="0" y="685800"/>
            <a:ext cx="6096000" cy="5181600"/>
          </a:xfrm>
        </p:spPr>
        <p:txBody>
          <a:bodyPr/>
          <a:lstStyle/>
          <a:p>
            <a:pPr>
              <a:buFont typeface="Wingdings" pitchFamily="2" charset="2"/>
              <a:buNone/>
            </a:pPr>
            <a:endParaRPr lang="en-US" sz="2800" i="1" dirty="0"/>
          </a:p>
          <a:p>
            <a:pPr>
              <a:buFont typeface="Wingdings" pitchFamily="2" charset="2"/>
              <a:buNone/>
            </a:pPr>
            <a:r>
              <a:rPr lang="en-US" sz="2800" i="1" dirty="0"/>
              <a:t> </a:t>
            </a:r>
            <a:r>
              <a:rPr lang="en-US" sz="2800" i="1" dirty="0" smtClean="0"/>
              <a:t>Based </a:t>
            </a:r>
            <a:r>
              <a:rPr lang="en-US" sz="2800" i="1" dirty="0"/>
              <a:t>on profile of the face</a:t>
            </a:r>
            <a:endParaRPr lang="en-US" sz="2800" dirty="0"/>
          </a:p>
          <a:p>
            <a:r>
              <a:rPr lang="en-US" sz="2800" dirty="0"/>
              <a:t>The labial curvature  </a:t>
            </a:r>
          </a:p>
          <a:p>
            <a:pPr>
              <a:buFont typeface="Wingdings" pitchFamily="2" charset="2"/>
              <a:buNone/>
            </a:pPr>
            <a:r>
              <a:rPr lang="en-US" sz="2800" dirty="0"/>
              <a:t>of the teeth viewed </a:t>
            </a:r>
          </a:p>
          <a:p>
            <a:pPr>
              <a:buFont typeface="Wingdings" pitchFamily="2" charset="2"/>
              <a:buNone/>
            </a:pPr>
            <a:r>
              <a:rPr lang="en-US" sz="2800" dirty="0"/>
              <a:t>from the </a:t>
            </a:r>
            <a:r>
              <a:rPr lang="en-US" sz="2800" dirty="0" err="1"/>
              <a:t>mesial</a:t>
            </a:r>
            <a:r>
              <a:rPr lang="en-US" sz="2800" dirty="0"/>
              <a:t> </a:t>
            </a:r>
          </a:p>
          <a:p>
            <a:pPr>
              <a:buFont typeface="Wingdings" pitchFamily="2" charset="2"/>
              <a:buNone/>
            </a:pPr>
            <a:r>
              <a:rPr lang="en-US" sz="2800" dirty="0"/>
              <a:t>aspects should show </a:t>
            </a:r>
          </a:p>
          <a:p>
            <a:pPr>
              <a:buFont typeface="Wingdings" pitchFamily="2" charset="2"/>
              <a:buNone/>
            </a:pPr>
            <a:r>
              <a:rPr lang="en-US" sz="2800" dirty="0"/>
              <a:t>a contour similar to that </a:t>
            </a:r>
          </a:p>
          <a:p>
            <a:pPr>
              <a:buFont typeface="Wingdings" pitchFamily="2" charset="2"/>
              <a:buNone/>
            </a:pPr>
            <a:r>
              <a:rPr lang="en-US" sz="2800" dirty="0"/>
              <a:t>when viewed in profile.</a:t>
            </a:r>
          </a:p>
        </p:txBody>
      </p:sp>
      <p:pic>
        <p:nvPicPr>
          <p:cNvPr id="111619" name="Picture 3" descr="TMP4"/>
          <p:cNvPicPr>
            <a:picLocks noChangeAspect="1" noChangeArrowheads="1"/>
          </p:cNvPicPr>
          <p:nvPr/>
        </p:nvPicPr>
        <p:blipFill>
          <a:blip r:embed="rId2">
            <a:lum contrast="30000"/>
          </a:blip>
          <a:srcRect/>
          <a:stretch>
            <a:fillRect/>
          </a:stretch>
        </p:blipFill>
        <p:spPr bwMode="auto">
          <a:xfrm>
            <a:off x="4648200" y="1676400"/>
            <a:ext cx="4495800" cy="1804988"/>
          </a:xfrm>
          <a:prstGeom prst="rect">
            <a:avLst/>
          </a:prstGeom>
          <a:noFill/>
          <a:ln w="9525">
            <a:noFill/>
            <a:miter lim="800000"/>
            <a:headEnd/>
            <a:tailEnd/>
          </a:ln>
        </p:spPr>
      </p:pic>
      <p:sp>
        <p:nvSpPr>
          <p:cNvPr id="111620" name="Text Box 4"/>
          <p:cNvSpPr txBox="1">
            <a:spLocks noChangeArrowheads="1"/>
          </p:cNvSpPr>
          <p:nvPr/>
        </p:nvSpPr>
        <p:spPr bwMode="auto">
          <a:xfrm>
            <a:off x="990600" y="4495800"/>
            <a:ext cx="7924800" cy="457200"/>
          </a:xfrm>
          <a:prstGeom prst="rect">
            <a:avLst/>
          </a:prstGeom>
          <a:noFill/>
          <a:ln w="9525">
            <a:noFill/>
            <a:miter lim="800000"/>
            <a:headEnd/>
            <a:tailEnd/>
          </a:ln>
          <a:effectLst/>
        </p:spPr>
        <p:txBody>
          <a:bodyPr>
            <a:spAutoFit/>
          </a:bodyPr>
          <a:lstStyle/>
          <a:p>
            <a:r>
              <a:rPr lang="en-US" sz="2400" b="1">
                <a:solidFill>
                  <a:schemeClr val="tx2"/>
                </a:solidFill>
              </a:rPr>
              <a:t> </a:t>
            </a:r>
            <a:endParaRPr lang="en-US" sz="2400" b="1"/>
          </a:p>
        </p:txBody>
      </p:sp>
      <p:pic>
        <p:nvPicPr>
          <p:cNvPr id="111622" name="Picture 6"/>
          <p:cNvPicPr>
            <a:picLocks noChangeAspect="1" noChangeArrowheads="1"/>
          </p:cNvPicPr>
          <p:nvPr/>
        </p:nvPicPr>
        <p:blipFill>
          <a:blip r:embed="rId3"/>
          <a:srcRect/>
          <a:stretch>
            <a:fillRect/>
          </a:stretch>
        </p:blipFill>
        <p:spPr bwMode="auto">
          <a:xfrm>
            <a:off x="4629150" y="3657600"/>
            <a:ext cx="4514850" cy="18684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407F8FA-1A58-489A-AA9F-87DB79F42FC0}" type="slidenum">
              <a:rPr lang="en-US" smtClean="0"/>
              <a:pPr/>
              <a:t>108</a:t>
            </a:fld>
            <a:endParaRPr lang="en-US"/>
          </a:p>
        </p:txBody>
      </p:sp>
      <p:graphicFrame>
        <p:nvGraphicFramePr>
          <p:cNvPr id="121860" name="Object 4"/>
          <p:cNvGraphicFramePr>
            <a:graphicFrameLocks noChangeAspect="1"/>
          </p:cNvGraphicFramePr>
          <p:nvPr>
            <p:ph idx="4294967295"/>
          </p:nvPr>
        </p:nvGraphicFramePr>
        <p:xfrm>
          <a:off x="7239000" y="533400"/>
          <a:ext cx="1905000" cy="5938838"/>
        </p:xfrm>
        <a:graphic>
          <a:graphicData uri="http://schemas.openxmlformats.org/presentationml/2006/ole">
            <p:oleObj spid="_x0000_s3074" name="Photo Editor Photo" r:id="rId3" imgW="3352381" imgH="9600000" progId="">
              <p:embed/>
            </p:oleObj>
          </a:graphicData>
        </a:graphic>
      </p:graphicFrame>
      <p:sp>
        <p:nvSpPr>
          <p:cNvPr id="121864" name="Text Box 8"/>
          <p:cNvSpPr txBox="1">
            <a:spLocks noChangeArrowheads="1"/>
          </p:cNvSpPr>
          <p:nvPr/>
        </p:nvSpPr>
        <p:spPr bwMode="auto">
          <a:xfrm>
            <a:off x="914400" y="1295400"/>
            <a:ext cx="3810000" cy="5047536"/>
          </a:xfrm>
          <a:prstGeom prst="rect">
            <a:avLst/>
          </a:prstGeom>
          <a:noFill/>
          <a:ln w="9525">
            <a:noFill/>
            <a:miter lim="800000"/>
            <a:headEnd/>
            <a:tailEnd/>
          </a:ln>
          <a:effectLst/>
        </p:spPr>
        <p:txBody>
          <a:bodyPr>
            <a:spAutoFit/>
          </a:bodyPr>
          <a:lstStyle/>
          <a:p>
            <a:r>
              <a:rPr lang="en-US" sz="2800" dirty="0"/>
              <a:t>The labial surface of the tooth viewed from the </a:t>
            </a:r>
            <a:r>
              <a:rPr lang="en-US" sz="2800" dirty="0" err="1"/>
              <a:t>incisal</a:t>
            </a:r>
            <a:r>
              <a:rPr lang="en-US" sz="2800" dirty="0"/>
              <a:t> aspect should show a convexity or flatness similar to that seen when the face is viewed from under the chin or from the top of the head.</a:t>
            </a:r>
          </a:p>
          <a:p>
            <a:pPr>
              <a:spcBef>
                <a:spcPct val="50000"/>
              </a:spcBef>
            </a:pPr>
            <a:endParaRPr lang="en-US" sz="2800"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p>
            <a:pPr eaLnBrk="1" hangingPunct="1">
              <a:defRPr/>
            </a:pPr>
            <a:r>
              <a:rPr lang="en-US" alt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n-lt"/>
              </a:rPr>
              <a:t>Color, Light &amp; Shade Matching</a:t>
            </a:r>
          </a:p>
        </p:txBody>
      </p:sp>
      <p:sp>
        <p:nvSpPr>
          <p:cNvPr id="289795" name="Rectangle 3"/>
          <p:cNvSpPr>
            <a:spLocks noGrp="1" noChangeArrowheads="1"/>
          </p:cNvSpPr>
          <p:nvPr>
            <p:ph type="subTitle" idx="1"/>
          </p:nvPr>
        </p:nvSpPr>
        <p:spPr/>
        <p:txBody>
          <a:bodyPr/>
          <a:lstStyle/>
          <a:p>
            <a:pPr eaLnBrk="1" hangingPunct="1"/>
            <a:r>
              <a:rPr lang="en-US" altLang="en-US" dirty="0" smtClean="0"/>
              <a:t>JPD 1970,27;236-68</a:t>
            </a:r>
          </a:p>
          <a:p>
            <a:pPr eaLnBrk="1" hangingPunct="1"/>
            <a:r>
              <a:rPr lang="en-US" altLang="en-US" dirty="0" smtClean="0"/>
              <a:t>JPD 1973;29;358-382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7746" name="Picture 2" descr="C:\Users\DELL\Desktop\images (1).jpg"/>
          <p:cNvPicPr>
            <a:picLocks noGrp="1" noChangeAspect="1" noChangeArrowheads="1"/>
          </p:cNvPicPr>
          <p:nvPr>
            <p:ph idx="1"/>
          </p:nvPr>
        </p:nvPicPr>
        <p:blipFill>
          <a:blip r:embed="rId2"/>
          <a:srcRect/>
          <a:stretch>
            <a:fillRect/>
          </a:stretch>
        </p:blipFill>
        <p:spPr bwMode="auto">
          <a:xfrm>
            <a:off x="2362200" y="838200"/>
            <a:ext cx="4396513" cy="5228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p:cNvSpPr>
            <a:spLocks noGrp="1"/>
          </p:cNvSpPr>
          <p:nvPr>
            <p:ph type="sldNum" sz="quarter" idx="12"/>
          </p:nvPr>
        </p:nvSpPr>
        <p:spPr/>
        <p:txBody>
          <a:bodyPr/>
          <a:lstStyle/>
          <a:p>
            <a:fld id="{A407F8FA-1A58-489A-AA9F-87DB79F42FC0}" type="slidenum">
              <a:rPr lang="en-US" smtClean="0"/>
              <a:pPr/>
              <a:t>11</a:t>
            </a:fld>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p:txBody>
          <a:bodyPr>
            <a:normAutofit fontScale="90000"/>
          </a:bodyPr>
          <a:lstStyle/>
          <a:p>
            <a:pPr algn="l"/>
            <a:r>
              <a:rPr lang="en-US" altLang="en-US" sz="3600" b="1" dirty="0" smtClean="0"/>
              <a:t/>
            </a:r>
            <a:br>
              <a:rPr lang="en-US" altLang="en-US" sz="3600" b="1" dirty="0" smtClean="0"/>
            </a:br>
            <a:r>
              <a:rPr lang="en-US" altLang="en-US" sz="3600" b="1" dirty="0" err="1" smtClean="0"/>
              <a:t>Billmeyer</a:t>
            </a:r>
            <a:r>
              <a:rPr lang="en-US" altLang="en-US" sz="3600" b="1" dirty="0" smtClean="0"/>
              <a:t> &amp; Saltzman-</a:t>
            </a:r>
            <a:br>
              <a:rPr lang="en-US" altLang="en-US" sz="3600" b="1" dirty="0" smtClean="0"/>
            </a:br>
            <a:endParaRPr lang="en-US" altLang="en-US" sz="3600" dirty="0" smtClean="0"/>
          </a:p>
        </p:txBody>
      </p:sp>
      <p:sp>
        <p:nvSpPr>
          <p:cNvPr id="290819" name="Rectangle 3"/>
          <p:cNvSpPr>
            <a:spLocks noGrp="1" noChangeArrowheads="1"/>
          </p:cNvSpPr>
          <p:nvPr>
            <p:ph idx="1"/>
          </p:nvPr>
        </p:nvSpPr>
        <p:spPr/>
        <p:txBody>
          <a:bodyPr/>
          <a:lstStyle/>
          <a:p>
            <a:pPr eaLnBrk="1" hangingPunct="1"/>
            <a:r>
              <a:rPr lang="en-US" altLang="en-US" dirty="0" smtClean="0"/>
              <a:t>Define color as the result of the physical modification of light by colorants as observed by the human eye &amp; interpreted by the brain.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eaLnBrk="1" hangingPunct="1"/>
            <a:endParaRPr lang="en-US" altLang="en-US" smtClean="0"/>
          </a:p>
        </p:txBody>
      </p:sp>
      <p:sp>
        <p:nvSpPr>
          <p:cNvPr id="291843" name="Rectangle 3"/>
          <p:cNvSpPr>
            <a:spLocks noGrp="1" noChangeArrowheads="1"/>
          </p:cNvSpPr>
          <p:nvPr>
            <p:ph idx="1"/>
          </p:nvPr>
        </p:nvSpPr>
        <p:spPr/>
        <p:txBody>
          <a:bodyPr>
            <a:normAutofit lnSpcReduction="10000"/>
          </a:bodyPr>
          <a:lstStyle/>
          <a:p>
            <a:pPr eaLnBrk="1" hangingPunct="1"/>
            <a:r>
              <a:rPr lang="en-US" altLang="en-US" dirty="0" smtClean="0"/>
              <a:t>Light is the physical </a:t>
            </a:r>
          </a:p>
          <a:p>
            <a:pPr eaLnBrk="1" hangingPunct="1"/>
            <a:r>
              <a:rPr lang="en-US" altLang="en-US" dirty="0" smtClean="0"/>
              <a:t>Colorant are chemical</a:t>
            </a:r>
          </a:p>
          <a:p>
            <a:pPr eaLnBrk="1" hangingPunct="1"/>
            <a:r>
              <a:rPr lang="en-US" altLang="en-US" dirty="0" smtClean="0"/>
              <a:t>Eye is physiologic</a:t>
            </a:r>
          </a:p>
          <a:p>
            <a:pPr eaLnBrk="1" hangingPunct="1"/>
            <a:r>
              <a:rPr lang="en-US" altLang="en-US" dirty="0" smtClean="0"/>
              <a:t>&amp; Brain is </a:t>
            </a:r>
            <a:r>
              <a:rPr lang="en-US" altLang="en-US" dirty="0" err="1" smtClean="0"/>
              <a:t>psychologic</a:t>
            </a:r>
            <a:endParaRPr lang="en-US" altLang="en-US" dirty="0" smtClean="0"/>
          </a:p>
          <a:p>
            <a:pPr eaLnBrk="1" hangingPunct="1"/>
            <a:endParaRPr lang="en-US" altLang="en-US" dirty="0" smtClean="0"/>
          </a:p>
          <a:p>
            <a:pPr>
              <a:buNone/>
            </a:pPr>
            <a:r>
              <a:rPr lang="en-US" sz="2800" b="1" dirty="0" smtClean="0">
                <a:solidFill>
                  <a:schemeClr val="tx2">
                    <a:lumMod val="90000"/>
                    <a:lumOff val="10000"/>
                  </a:schemeClr>
                </a:solidFill>
              </a:rPr>
              <a:t>    Dentin is primarily responsible for tooth color, while enamel contributes only by projecting </a:t>
            </a:r>
            <a:r>
              <a:rPr lang="en-US" sz="2800" b="1" dirty="0" err="1" smtClean="0">
                <a:solidFill>
                  <a:schemeClr val="tx2">
                    <a:lumMod val="90000"/>
                    <a:lumOff val="10000"/>
                  </a:schemeClr>
                </a:solidFill>
              </a:rPr>
              <a:t>tbe</a:t>
            </a:r>
            <a:r>
              <a:rPr lang="en-US" sz="2800" b="1" dirty="0" smtClean="0">
                <a:solidFill>
                  <a:schemeClr val="tx2">
                    <a:lumMod val="90000"/>
                    <a:lumOff val="10000"/>
                  </a:schemeClr>
                </a:solidFill>
              </a:rPr>
              <a:t> underlying shades, utilizing its perpendicular rods in a manner similar to that of a fiber-optic system.</a:t>
            </a:r>
            <a:endParaRPr lang="en-US" altLang="en-US" b="1" dirty="0" smtClean="0">
              <a:solidFill>
                <a:schemeClr val="tx2">
                  <a:lumMod val="90000"/>
                  <a:lumOff val="10000"/>
                </a:schemeClr>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p:txBody>
          <a:bodyPr/>
          <a:lstStyle/>
          <a:p>
            <a:pPr eaLnBrk="1" hangingPunct="1"/>
            <a:endParaRPr lang="en-US" altLang="en-US" smtClean="0"/>
          </a:p>
        </p:txBody>
      </p:sp>
      <p:sp>
        <p:nvSpPr>
          <p:cNvPr id="292867" name="Rectangle 3"/>
          <p:cNvSpPr>
            <a:spLocks noGrp="1" noChangeArrowheads="1"/>
          </p:cNvSpPr>
          <p:nvPr>
            <p:ph idx="1"/>
          </p:nvPr>
        </p:nvSpPr>
        <p:spPr/>
        <p:txBody>
          <a:bodyPr/>
          <a:lstStyle/>
          <a:p>
            <a:pPr marL="609600" indent="-609600" eaLnBrk="1" hangingPunct="1">
              <a:buNone/>
            </a:pPr>
            <a:r>
              <a:rPr lang="en-US" altLang="en-US" dirty="0" smtClean="0"/>
              <a:t>The three main components of color are –</a:t>
            </a:r>
          </a:p>
          <a:p>
            <a:pPr marL="609600" indent="-609600" eaLnBrk="1" hangingPunct="1">
              <a:buFontTx/>
              <a:buAutoNum type="arabicPeriod"/>
            </a:pPr>
            <a:r>
              <a:rPr lang="en-US" altLang="en-US" dirty="0" smtClean="0"/>
              <a:t>Hue</a:t>
            </a:r>
          </a:p>
          <a:p>
            <a:pPr marL="609600" indent="-609600" eaLnBrk="1" hangingPunct="1">
              <a:buFontTx/>
              <a:buAutoNum type="arabicPeriod"/>
            </a:pPr>
            <a:r>
              <a:rPr lang="en-US" altLang="en-US" dirty="0" smtClean="0"/>
              <a:t>Intensity / </a:t>
            </a:r>
            <a:r>
              <a:rPr lang="en-US" altLang="en-US" dirty="0" err="1" smtClean="0"/>
              <a:t>Chroma</a:t>
            </a:r>
            <a:r>
              <a:rPr lang="en-US" altLang="en-US" dirty="0" smtClean="0"/>
              <a:t> </a:t>
            </a:r>
          </a:p>
          <a:p>
            <a:pPr marL="609600" indent="-609600" eaLnBrk="1" hangingPunct="1">
              <a:buFontTx/>
              <a:buAutoNum type="arabicPeriod"/>
            </a:pPr>
            <a:r>
              <a:rPr lang="en-US" altLang="en-US" dirty="0" smtClean="0"/>
              <a:t>Value</a:t>
            </a:r>
          </a:p>
          <a:p>
            <a:pPr marL="609600" indent="-609600" eaLnBrk="1" hangingPunct="1">
              <a:buFontTx/>
              <a:buAutoNum type="arabicPeriod"/>
            </a:pPr>
            <a:r>
              <a:rPr lang="en-US" altLang="en-US" dirty="0" smtClean="0"/>
              <a:t>“Maverick” color</a:t>
            </a:r>
          </a:p>
          <a:p>
            <a:pPr marL="609600" indent="-609600" eaLnBrk="1" hangingPunct="1">
              <a:buFontTx/>
              <a:buAutoNum type="arabicPeriod"/>
            </a:pPr>
            <a:endParaRPr lang="en-US" altLang="en-US" dirty="0" smtClean="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4610" name="Picture 2"/>
          <p:cNvPicPr>
            <a:picLocks noGrp="1" noChangeAspect="1" noChangeArrowheads="1"/>
          </p:cNvPicPr>
          <p:nvPr>
            <p:ph idx="1"/>
          </p:nvPr>
        </p:nvPicPr>
        <p:blipFill>
          <a:blip r:embed="rId2"/>
          <a:srcRect/>
          <a:stretch>
            <a:fillRect/>
          </a:stretch>
        </p:blipFill>
        <p:spPr bwMode="auto">
          <a:xfrm>
            <a:off x="1295400" y="990600"/>
            <a:ext cx="6448425" cy="4674586"/>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A407F8FA-1A58-489A-AA9F-87DB79F42FC0}" type="slidenum">
              <a:rPr lang="en-US" smtClean="0"/>
              <a:pPr/>
              <a:t>113</a:t>
            </a:fld>
            <a:endParaRPr lang="en-US"/>
          </a:p>
        </p:txBody>
      </p:sp>
      <p:sp>
        <p:nvSpPr>
          <p:cNvPr id="6" name="Rectangle 5"/>
          <p:cNvSpPr/>
          <p:nvPr/>
        </p:nvSpPr>
        <p:spPr>
          <a:xfrm>
            <a:off x="762000" y="5715000"/>
            <a:ext cx="7620000" cy="830997"/>
          </a:xfrm>
          <a:prstGeom prst="rect">
            <a:avLst/>
          </a:prstGeom>
        </p:spPr>
        <p:txBody>
          <a:bodyPr wrap="square">
            <a:spAutoFit/>
          </a:bodyPr>
          <a:lstStyle/>
          <a:p>
            <a:r>
              <a:rPr lang="en-US" sz="2400" dirty="0" smtClean="0"/>
              <a:t>A look at dental esthetics A, J. E, </a:t>
            </a:r>
            <a:r>
              <a:rPr lang="en-US" sz="2400" dirty="0" err="1" smtClean="0"/>
              <a:t>Qualtrough</a:t>
            </a:r>
            <a:r>
              <a:rPr lang="en-US" sz="2400" dirty="0" smtClean="0"/>
              <a:t>* / F. J. T, Burke*(Quintessence </a:t>
            </a:r>
            <a:r>
              <a:rPr lang="en-US" sz="2400" dirty="0" err="1" smtClean="0"/>
              <a:t>Int</a:t>
            </a:r>
            <a:r>
              <a:rPr lang="en-US" sz="2400" dirty="0" smtClean="0"/>
              <a:t> </a:t>
            </a:r>
            <a:r>
              <a:rPr lang="en-US" sz="2400" i="1" dirty="0" smtClean="0"/>
              <a:t>1994;25:7-14.)</a:t>
            </a:r>
            <a:endParaRPr lang="en-US" sz="2400"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eaLnBrk="1" hangingPunct="1"/>
            <a:r>
              <a:rPr lang="en-US" altLang="en-US" sz="3600" b="1" dirty="0" smtClean="0">
                <a:latin typeface="+mn-lt"/>
              </a:rPr>
              <a:t>HUE</a:t>
            </a:r>
            <a:r>
              <a:rPr lang="en-US" altLang="en-US" b="1" dirty="0" smtClean="0"/>
              <a:t> </a:t>
            </a:r>
          </a:p>
        </p:txBody>
      </p:sp>
      <p:sp>
        <p:nvSpPr>
          <p:cNvPr id="293891" name="Rectangle 3"/>
          <p:cNvSpPr>
            <a:spLocks noGrp="1" noChangeArrowheads="1"/>
          </p:cNvSpPr>
          <p:nvPr>
            <p:ph idx="1"/>
          </p:nvPr>
        </p:nvSpPr>
        <p:spPr/>
        <p:txBody>
          <a:bodyPr/>
          <a:lstStyle/>
          <a:p>
            <a:pPr eaLnBrk="1" hangingPunct="1"/>
            <a:r>
              <a:rPr lang="en-US" altLang="en-US" dirty="0" smtClean="0"/>
              <a:t>Refers to the characteristic of a color that give it identity &amp; differentiate it from other colors.</a:t>
            </a:r>
          </a:p>
          <a:p>
            <a:pPr eaLnBrk="1" hangingPunct="1"/>
            <a:r>
              <a:rPr lang="en-US" altLang="en-US" dirty="0" smtClean="0"/>
              <a:t>Red is hue: so are blue, yellow &amp; other colors of the spectrum</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pPr eaLnBrk="1" hangingPunct="1"/>
            <a:endParaRPr lang="en-US" altLang="en-US" smtClean="0"/>
          </a:p>
        </p:txBody>
      </p:sp>
      <p:sp>
        <p:nvSpPr>
          <p:cNvPr id="294915" name="Rectangle 3"/>
          <p:cNvSpPr>
            <a:spLocks noGrp="1" noChangeArrowheads="1"/>
          </p:cNvSpPr>
          <p:nvPr>
            <p:ph idx="1"/>
          </p:nvPr>
        </p:nvSpPr>
        <p:spPr>
          <a:xfrm>
            <a:off x="685800" y="1524000"/>
            <a:ext cx="7772400" cy="4572000"/>
          </a:xfrm>
        </p:spPr>
        <p:txBody>
          <a:bodyPr/>
          <a:lstStyle/>
          <a:p>
            <a:pPr eaLnBrk="1" hangingPunct="1"/>
            <a:r>
              <a:rPr lang="en-US" altLang="en-US" sz="3600" smtClean="0"/>
              <a:t>When the light waves strike an object some of the rays are absorbed &amp; some are reflected.</a:t>
            </a:r>
          </a:p>
          <a:p>
            <a:pPr eaLnBrk="1" hangingPunct="1"/>
            <a:r>
              <a:rPr lang="en-US" altLang="en-US" sz="3600" smtClean="0"/>
              <a:t>It’s the reflected light that give the object its color.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pPr eaLnBrk="1" hangingPunct="1"/>
            <a:endParaRPr lang="en-US" altLang="en-US" smtClean="0"/>
          </a:p>
        </p:txBody>
      </p:sp>
      <p:sp>
        <p:nvSpPr>
          <p:cNvPr id="295939" name="Rectangle 3"/>
          <p:cNvSpPr>
            <a:spLocks noGrp="1" noChangeArrowheads="1"/>
          </p:cNvSpPr>
          <p:nvPr>
            <p:ph idx="1"/>
          </p:nvPr>
        </p:nvSpPr>
        <p:spPr>
          <a:xfrm>
            <a:off x="685800" y="2438400"/>
            <a:ext cx="7772400" cy="4267200"/>
          </a:xfrm>
        </p:spPr>
        <p:txBody>
          <a:bodyPr/>
          <a:lstStyle/>
          <a:p>
            <a:pPr eaLnBrk="1" hangingPunct="1">
              <a:lnSpc>
                <a:spcPct val="90000"/>
              </a:lnSpc>
            </a:pPr>
            <a:r>
              <a:rPr lang="en-US" altLang="en-US" sz="3600" dirty="0" smtClean="0"/>
              <a:t>Example-</a:t>
            </a:r>
          </a:p>
          <a:p>
            <a:pPr eaLnBrk="1" hangingPunct="1">
              <a:lnSpc>
                <a:spcPct val="90000"/>
              </a:lnSpc>
            </a:pPr>
            <a:r>
              <a:rPr lang="en-US" altLang="en-US" sz="3600" dirty="0" smtClean="0"/>
              <a:t>If the light waves strike an object which absorbs all except the red area of </a:t>
            </a:r>
            <a:r>
              <a:rPr lang="en-US" altLang="en-US" sz="3600" dirty="0" err="1" smtClean="0"/>
              <a:t>spectrum.only</a:t>
            </a:r>
            <a:r>
              <a:rPr lang="en-US" altLang="en-US" sz="3600" dirty="0" smtClean="0"/>
              <a:t> the red light waves are reflected to the eyes &amp; the object is seen as a red.</a:t>
            </a:r>
          </a:p>
        </p:txBody>
      </p:sp>
      <p:pic>
        <p:nvPicPr>
          <p:cNvPr id="295940" name="Picture 4" descr="C:\Documents and Settings\Mr Arbaz\My Documents\WALLPAPERS\wallpaper\cars\roses01_1024x768.jpg"/>
          <p:cNvPicPr>
            <a:picLocks noChangeAspect="1" noChangeArrowheads="1"/>
          </p:cNvPicPr>
          <p:nvPr/>
        </p:nvPicPr>
        <p:blipFill>
          <a:blip r:embed="rId2"/>
          <a:srcRect l="14285" t="10001" r="12245" b="5000"/>
          <a:stretch>
            <a:fillRect/>
          </a:stretch>
        </p:blipFill>
        <p:spPr bwMode="auto">
          <a:xfrm>
            <a:off x="6019800" y="12700"/>
            <a:ext cx="2971800" cy="2806700"/>
          </a:xfrm>
          <a:prstGeom prst="rect">
            <a:avLst/>
          </a:prstGeom>
          <a:noFill/>
          <a:ln w="9525">
            <a:noFill/>
            <a:miter lim="800000"/>
            <a:headEnd/>
            <a:tailEnd/>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pPr eaLnBrk="1" hangingPunct="1"/>
            <a:r>
              <a:rPr lang="en-US" altLang="en-US" sz="3600" dirty="0" smtClean="0">
                <a:latin typeface="+mn-lt"/>
              </a:rPr>
              <a:t>INTENSITY</a:t>
            </a:r>
          </a:p>
        </p:txBody>
      </p:sp>
      <p:sp>
        <p:nvSpPr>
          <p:cNvPr id="296963" name="Rectangle 3"/>
          <p:cNvSpPr>
            <a:spLocks noGrp="1" noChangeArrowheads="1"/>
          </p:cNvSpPr>
          <p:nvPr>
            <p:ph idx="1"/>
          </p:nvPr>
        </p:nvSpPr>
        <p:spPr/>
        <p:txBody>
          <a:bodyPr/>
          <a:lstStyle/>
          <a:p>
            <a:pPr eaLnBrk="1" hangingPunct="1"/>
            <a:r>
              <a:rPr lang="en-US" altLang="en-US" dirty="0" smtClean="0"/>
              <a:t>Refers to how much of the pigment is in the color being described.</a:t>
            </a:r>
          </a:p>
          <a:p>
            <a:pPr eaLnBrk="1" hangingPunct="1"/>
            <a:r>
              <a:rPr lang="en-US" altLang="en-US" dirty="0" smtClean="0"/>
              <a:t>If the color has a strong concentration of hue pigment ,it is a strong color.</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eaLnBrk="1" hangingPunct="1"/>
            <a:endParaRPr lang="en-US" altLang="en-US" smtClean="0"/>
          </a:p>
        </p:txBody>
      </p:sp>
      <p:sp>
        <p:nvSpPr>
          <p:cNvPr id="297987" name="Rectangle 3"/>
          <p:cNvSpPr>
            <a:spLocks noGrp="1" noChangeArrowheads="1"/>
          </p:cNvSpPr>
          <p:nvPr>
            <p:ph idx="1"/>
          </p:nvPr>
        </p:nvSpPr>
        <p:spPr/>
        <p:txBody>
          <a:bodyPr/>
          <a:lstStyle/>
          <a:p>
            <a:pPr eaLnBrk="1" hangingPunct="1">
              <a:lnSpc>
                <a:spcPct val="90000"/>
              </a:lnSpc>
            </a:pPr>
            <a:r>
              <a:rPr lang="en-US" altLang="en-US" dirty="0" smtClean="0"/>
              <a:t>Example-</a:t>
            </a:r>
          </a:p>
          <a:p>
            <a:pPr eaLnBrk="1" hangingPunct="1">
              <a:lnSpc>
                <a:spcPct val="90000"/>
              </a:lnSpc>
            </a:pPr>
            <a:r>
              <a:rPr lang="en-US" altLang="en-US" dirty="0" smtClean="0"/>
              <a:t>A strong red has a heavy hue pigment </a:t>
            </a:r>
            <a:r>
              <a:rPr lang="en-US" altLang="en-US" dirty="0" err="1" smtClean="0"/>
              <a:t>conc.A</a:t>
            </a:r>
            <a:r>
              <a:rPr lang="en-US" altLang="en-US" dirty="0" smtClean="0"/>
              <a:t> weak red may have the same quality of hue </a:t>
            </a:r>
            <a:r>
              <a:rPr lang="en-US" altLang="en-US" dirty="0" err="1" smtClean="0"/>
              <a:t>pigment,but</a:t>
            </a:r>
            <a:r>
              <a:rPr lang="en-US" altLang="en-US" dirty="0" smtClean="0"/>
              <a:t> also has other colors mixed which dilute the effect of red pigment.</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lstStyle/>
          <a:p>
            <a:pPr eaLnBrk="1" hangingPunct="1"/>
            <a:endParaRPr lang="en-US" altLang="en-US" smtClean="0"/>
          </a:p>
        </p:txBody>
      </p:sp>
      <p:pic>
        <p:nvPicPr>
          <p:cNvPr id="299013" name="Picture 7" descr="C:\Documents and Settings\Mr Arbaz\My Documents\WALLPAPERS\wallpaper\cars\roses01_1024x768.jpg"/>
          <p:cNvPicPr>
            <a:picLocks noGrp="1" noChangeAspect="1" noChangeArrowheads="1"/>
          </p:cNvPicPr>
          <p:nvPr>
            <p:ph type="body" sz="half" idx="1"/>
          </p:nvPr>
        </p:nvPicPr>
        <p:blipFill>
          <a:blip r:embed="rId2">
            <a:lum contrast="18000"/>
          </a:blip>
          <a:srcRect l="14285" t="10001" r="12245" b="5000"/>
          <a:stretch>
            <a:fillRect/>
          </a:stretch>
        </p:blipFill>
        <p:spPr>
          <a:xfrm>
            <a:off x="990600" y="3657600"/>
            <a:ext cx="2971800" cy="2743200"/>
          </a:xfrm>
          <a:noFill/>
        </p:spPr>
      </p:pic>
      <p:pic>
        <p:nvPicPr>
          <p:cNvPr id="299014" name="Picture 9" descr="C:\Documents and Settings\Mr Arbaz\My Documents\WALLPAPERS\black\roses.jpg"/>
          <p:cNvPicPr>
            <a:picLocks noGrp="1" noChangeAspect="1" noChangeArrowheads="1"/>
          </p:cNvPicPr>
          <p:nvPr>
            <p:ph type="clipArt" sz="half" idx="2"/>
          </p:nvPr>
        </p:nvPicPr>
        <p:blipFill>
          <a:blip r:embed="rId3">
            <a:lum contrast="36000"/>
          </a:blip>
          <a:srcRect l="19354" r="6451"/>
          <a:stretch>
            <a:fillRect/>
          </a:stretch>
        </p:blipFill>
        <p:spPr>
          <a:xfrm>
            <a:off x="4724400" y="3657600"/>
            <a:ext cx="2971800" cy="2763838"/>
          </a:xfrm>
          <a:noFill/>
        </p:spPr>
      </p:pic>
      <p:sp>
        <p:nvSpPr>
          <p:cNvPr id="355333" name="Rectangle 5"/>
          <p:cNvSpPr>
            <a:spLocks noChangeArrowheads="1"/>
          </p:cNvSpPr>
          <p:nvPr/>
        </p:nvSpPr>
        <p:spPr bwMode="auto">
          <a:xfrm>
            <a:off x="990600" y="609600"/>
            <a:ext cx="2971800" cy="2743200"/>
          </a:xfrm>
          <a:prstGeom prst="rect">
            <a:avLst/>
          </a:prstGeom>
          <a:solidFill>
            <a:srgbClr val="E00000"/>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355334" name="Rectangle 6"/>
          <p:cNvSpPr>
            <a:spLocks noChangeArrowheads="1"/>
          </p:cNvSpPr>
          <p:nvPr/>
        </p:nvSpPr>
        <p:spPr bwMode="auto">
          <a:xfrm>
            <a:off x="4724400" y="609600"/>
            <a:ext cx="2971800" cy="2743200"/>
          </a:xfrm>
          <a:prstGeom prst="rect">
            <a:avLst/>
          </a:prstGeom>
          <a:solidFill>
            <a:srgbClr val="ED2555"/>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407F8FA-1A58-489A-AA9F-87DB79F42FC0}" type="slidenum">
              <a:rPr lang="en-US" smtClean="0"/>
              <a:pPr/>
              <a:t>12</a:t>
            </a:fld>
            <a:endParaRPr lang="en-US"/>
          </a:p>
        </p:txBody>
      </p:sp>
      <p:sp>
        <p:nvSpPr>
          <p:cNvPr id="4" name="Content Placeholder 3"/>
          <p:cNvSpPr>
            <a:spLocks noGrp="1"/>
          </p:cNvSpPr>
          <p:nvPr>
            <p:ph idx="4294967295"/>
          </p:nvPr>
        </p:nvSpPr>
        <p:spPr>
          <a:xfrm>
            <a:off x="0" y="381000"/>
            <a:ext cx="8229600" cy="6172200"/>
          </a:xfrm>
        </p:spPr>
        <p:txBody>
          <a:bodyPr anchor="ctr"/>
          <a:lstStyle/>
          <a:p>
            <a:pPr algn="ctr">
              <a:buNone/>
            </a:pPr>
            <a:r>
              <a:rPr lang="en-US" sz="2800" dirty="0" smtClean="0"/>
              <a:t>Hippocrates termed these body characteristics “temper,” or “temperaments habitus.” The habitual association with the temperaments, from their inception, or certain mental, functional, and physical characteristics created the theory of temperaments or the “</a:t>
            </a:r>
            <a:r>
              <a:rPr lang="en-US" sz="2800" b="1" dirty="0" smtClean="0"/>
              <a:t>temperamental theory</a:t>
            </a:r>
            <a:r>
              <a:rPr lang="en-US" sz="2800" dirty="0" smtClean="0"/>
              <a:t>,” </a:t>
            </a:r>
            <a:endParaRPr lang="en-US" sz="28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p:txBody>
          <a:bodyPr/>
          <a:lstStyle/>
          <a:p>
            <a:pPr eaLnBrk="1" hangingPunct="1"/>
            <a:r>
              <a:rPr lang="en-US" altLang="en-US" dirty="0" smtClean="0">
                <a:latin typeface="+mn-lt"/>
              </a:rPr>
              <a:t>Value </a:t>
            </a:r>
          </a:p>
        </p:txBody>
      </p:sp>
      <p:sp>
        <p:nvSpPr>
          <p:cNvPr id="300035" name="Rectangle 3"/>
          <p:cNvSpPr>
            <a:spLocks noGrp="1" noChangeArrowheads="1"/>
          </p:cNvSpPr>
          <p:nvPr>
            <p:ph idx="1"/>
          </p:nvPr>
        </p:nvSpPr>
        <p:spPr/>
        <p:txBody>
          <a:bodyPr/>
          <a:lstStyle/>
          <a:p>
            <a:pPr eaLnBrk="1" hangingPunct="1">
              <a:lnSpc>
                <a:spcPct val="90000"/>
              </a:lnSpc>
            </a:pPr>
            <a:r>
              <a:rPr lang="en-US" altLang="en-US" dirty="0" smtClean="0"/>
              <a:t>Describes lightness or darkness of a color.</a:t>
            </a:r>
          </a:p>
          <a:p>
            <a:pPr eaLnBrk="1" hangingPunct="1">
              <a:lnSpc>
                <a:spcPct val="90000"/>
              </a:lnSpc>
            </a:pPr>
            <a:r>
              <a:rPr lang="en-US" altLang="en-US" dirty="0" smtClean="0"/>
              <a:t>Black &amp; white are described as “not colors”</a:t>
            </a:r>
          </a:p>
          <a:p>
            <a:pPr eaLnBrk="1" hangingPunct="1">
              <a:lnSpc>
                <a:spcPct val="90000"/>
              </a:lnSpc>
            </a:pPr>
            <a:r>
              <a:rPr lang="en-US" altLang="en-US" dirty="0" smtClean="0"/>
              <a:t>They result from light waves that hit objects that do not absorb portions of the spectrum but reflect the entire light wave.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ChangeArrowheads="1"/>
          </p:cNvSpPr>
          <p:nvPr>
            <p:ph type="title"/>
          </p:nvPr>
        </p:nvSpPr>
        <p:spPr/>
        <p:txBody>
          <a:bodyPr/>
          <a:lstStyle/>
          <a:p>
            <a:pPr eaLnBrk="1" hangingPunct="1"/>
            <a:endParaRPr lang="en-US" altLang="en-US" smtClean="0"/>
          </a:p>
        </p:txBody>
      </p:sp>
      <p:sp>
        <p:nvSpPr>
          <p:cNvPr id="301059" name="Rectangle 3"/>
          <p:cNvSpPr>
            <a:spLocks noGrp="1" noChangeArrowheads="1"/>
          </p:cNvSpPr>
          <p:nvPr>
            <p:ph idx="1"/>
          </p:nvPr>
        </p:nvSpPr>
        <p:spPr>
          <a:xfrm>
            <a:off x="685800" y="1143000"/>
            <a:ext cx="7772400" cy="3200400"/>
          </a:xfrm>
        </p:spPr>
        <p:txBody>
          <a:bodyPr/>
          <a:lstStyle/>
          <a:p>
            <a:pPr eaLnBrk="1" hangingPunct="1"/>
            <a:r>
              <a:rPr lang="en-US" altLang="en-US" dirty="0" smtClean="0"/>
              <a:t>The objects that reflect the most light waves are white.</a:t>
            </a:r>
          </a:p>
          <a:p>
            <a:pPr eaLnBrk="1" hangingPunct="1"/>
            <a:r>
              <a:rPr lang="en-US" altLang="en-US" dirty="0" smtClean="0"/>
              <a:t>The objects that reflect the fewest light waves are black.</a:t>
            </a:r>
          </a:p>
        </p:txBody>
      </p:sp>
      <p:sp>
        <p:nvSpPr>
          <p:cNvPr id="92164" name="Rectangle 4"/>
          <p:cNvSpPr>
            <a:spLocks noChangeArrowheads="1"/>
          </p:cNvSpPr>
          <p:nvPr/>
        </p:nvSpPr>
        <p:spPr bwMode="auto">
          <a:xfrm>
            <a:off x="1447800" y="4495800"/>
            <a:ext cx="2057400" cy="1676400"/>
          </a:xfrm>
          <a:prstGeom prst="rect">
            <a:avLst/>
          </a:prstGeom>
          <a:solidFill>
            <a:srgbClr val="080808"/>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92165" name="Rectangle 5"/>
          <p:cNvSpPr>
            <a:spLocks noChangeArrowheads="1"/>
          </p:cNvSpPr>
          <p:nvPr/>
        </p:nvSpPr>
        <p:spPr bwMode="auto">
          <a:xfrm>
            <a:off x="5638800" y="4495800"/>
            <a:ext cx="2057400" cy="1600200"/>
          </a:xfrm>
          <a:prstGeom prst="rect">
            <a:avLst/>
          </a:prstGeom>
          <a:solidFill>
            <a:schemeClr val="accent5">
              <a:lumMod val="20000"/>
              <a:lumOff val="80000"/>
            </a:schemeClr>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685800" y="152400"/>
            <a:ext cx="7772400" cy="990600"/>
          </a:xfrm>
        </p:spPr>
        <p:txBody>
          <a:bodyPr/>
          <a:lstStyle/>
          <a:p>
            <a:pPr eaLnBrk="1" hangingPunct="1"/>
            <a:r>
              <a:rPr lang="en-US" altLang="en-US" dirty="0" smtClean="0">
                <a:latin typeface="+mn-lt"/>
              </a:rPr>
              <a:t>Value in denture esthetics</a:t>
            </a:r>
          </a:p>
        </p:txBody>
      </p:sp>
      <p:sp>
        <p:nvSpPr>
          <p:cNvPr id="302083" name="Rectangle 3"/>
          <p:cNvSpPr>
            <a:spLocks noGrp="1" noChangeArrowheads="1"/>
          </p:cNvSpPr>
          <p:nvPr>
            <p:ph idx="1"/>
          </p:nvPr>
        </p:nvSpPr>
        <p:spPr>
          <a:xfrm>
            <a:off x="685800" y="1600200"/>
            <a:ext cx="7772400" cy="4495800"/>
          </a:xfrm>
        </p:spPr>
        <p:txBody>
          <a:bodyPr/>
          <a:lstStyle/>
          <a:p>
            <a:pPr eaLnBrk="1" hangingPunct="1"/>
            <a:r>
              <a:rPr lang="en-US" altLang="en-US" dirty="0" smtClean="0"/>
              <a:t>Hue is not of critical </a:t>
            </a:r>
            <a:r>
              <a:rPr lang="en-US" altLang="en-US" dirty="0" err="1" smtClean="0"/>
              <a:t>importance.the</a:t>
            </a:r>
            <a:r>
              <a:rPr lang="en-US" altLang="en-US" dirty="0" smtClean="0"/>
              <a:t> intensity of hue in dental shades is so low that it is almost disregarded.</a:t>
            </a:r>
          </a:p>
          <a:p>
            <a:pPr eaLnBrk="1" hangingPunct="1"/>
            <a:r>
              <a:rPr lang="en-US" altLang="en-US" dirty="0" smtClean="0"/>
              <a:t>The problem of matching a tooth to denture or denture to a face is one of selecting the proper value &amp; not proper color.</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p:txBody>
          <a:bodyPr/>
          <a:lstStyle/>
          <a:p>
            <a:pPr eaLnBrk="1" hangingPunct="1"/>
            <a:r>
              <a:rPr lang="en-US" altLang="en-US" sz="3600" dirty="0" smtClean="0">
                <a:latin typeface="+mn-lt"/>
              </a:rPr>
              <a:t>Value scale</a:t>
            </a:r>
          </a:p>
        </p:txBody>
      </p:sp>
      <p:sp>
        <p:nvSpPr>
          <p:cNvPr id="303107" name="Rectangle 3"/>
          <p:cNvSpPr>
            <a:spLocks noGrp="1" noChangeArrowheads="1"/>
          </p:cNvSpPr>
          <p:nvPr>
            <p:ph idx="1"/>
          </p:nvPr>
        </p:nvSpPr>
        <p:spPr/>
        <p:txBody>
          <a:bodyPr/>
          <a:lstStyle/>
          <a:p>
            <a:pPr eaLnBrk="1" hangingPunct="1"/>
            <a:r>
              <a:rPr lang="en-US" altLang="en-US" sz="3600" dirty="0" smtClean="0"/>
              <a:t>Value run from white to </a:t>
            </a:r>
            <a:r>
              <a:rPr lang="en-US" altLang="en-US" sz="3600" dirty="0" err="1" smtClean="0"/>
              <a:t>black.it</a:t>
            </a:r>
            <a:r>
              <a:rPr lang="en-US" altLang="en-US" sz="3600" dirty="0" smtClean="0"/>
              <a:t> is assumed that no one would select pure white, or pure yellow as a shade for  tooth.</a:t>
            </a:r>
          </a:p>
          <a:p>
            <a:pPr eaLnBrk="1" hangingPunct="1"/>
            <a:r>
              <a:rPr lang="en-US" altLang="en-US" sz="3600" dirty="0" smtClean="0"/>
              <a:t>The two or three  whitish or darkish gradients nearer the white or darkest ends are not used.</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pPr eaLnBrk="1" hangingPunct="1"/>
            <a:endParaRPr lang="en-US" altLang="en-US" smtClean="0"/>
          </a:p>
        </p:txBody>
      </p:sp>
      <p:sp>
        <p:nvSpPr>
          <p:cNvPr id="304131" name="Rectangle 3"/>
          <p:cNvSpPr>
            <a:spLocks noGrp="1" noChangeArrowheads="1"/>
          </p:cNvSpPr>
          <p:nvPr>
            <p:ph type="body" sz="half" idx="1"/>
          </p:nvPr>
        </p:nvSpPr>
        <p:spPr/>
        <p:txBody>
          <a:bodyPr/>
          <a:lstStyle/>
          <a:p>
            <a:pPr eaLnBrk="1" hangingPunct="1"/>
            <a:endParaRPr lang="en-US" altLang="en-US" sz="2800" dirty="0" smtClean="0"/>
          </a:p>
        </p:txBody>
      </p:sp>
      <p:sp>
        <p:nvSpPr>
          <p:cNvPr id="356356" name="Rectangle 4"/>
          <p:cNvSpPr>
            <a:spLocks noGrp="1" noChangeArrowheads="1" noTextEdit="1"/>
          </p:cNvSpPr>
          <p:nvPr>
            <p:ph type="clipArt" sz="half" idx="2"/>
          </p:nvPr>
        </p:nvSpPr>
        <p:spPr/>
      </p:sp>
      <p:sp>
        <p:nvSpPr>
          <p:cNvPr id="304133" name="Rectangle 10"/>
          <p:cNvSpPr>
            <a:spLocks noChangeArrowheads="1"/>
          </p:cNvSpPr>
          <p:nvPr/>
        </p:nvSpPr>
        <p:spPr bwMode="auto">
          <a:xfrm>
            <a:off x="0" y="2590800"/>
            <a:ext cx="609600" cy="1676400"/>
          </a:xfrm>
          <a:prstGeom prst="rect">
            <a:avLst/>
          </a:prstGeom>
          <a:solidFill>
            <a:srgbClr val="F8F8F8"/>
          </a:solidFill>
          <a:ln w="9525">
            <a:solidFill>
              <a:schemeClr val="tx1"/>
            </a:solidFill>
            <a:miter lim="800000"/>
            <a:headEnd/>
            <a:tailEnd/>
          </a:ln>
          <a:effectLst/>
        </p:spPr>
        <p:txBody>
          <a:bodyPr wrap="none" anchor="ctr"/>
          <a:lstStyle/>
          <a:p>
            <a:pPr algn="ctr"/>
            <a:r>
              <a:rPr lang="en-US" altLang="en-US" sz="2800" b="0" u="none"/>
              <a:t>1</a:t>
            </a:r>
          </a:p>
        </p:txBody>
      </p:sp>
      <p:sp>
        <p:nvSpPr>
          <p:cNvPr id="304134" name="Rectangle 11"/>
          <p:cNvSpPr>
            <a:spLocks noChangeArrowheads="1"/>
          </p:cNvSpPr>
          <p:nvPr/>
        </p:nvSpPr>
        <p:spPr bwMode="auto">
          <a:xfrm>
            <a:off x="762000" y="2590800"/>
            <a:ext cx="381000" cy="1676400"/>
          </a:xfrm>
          <a:prstGeom prst="rect">
            <a:avLst/>
          </a:prstGeom>
          <a:solidFill>
            <a:srgbClr val="DDDDDD"/>
          </a:solidFill>
          <a:ln w="9525">
            <a:solidFill>
              <a:schemeClr val="tx1"/>
            </a:solidFill>
            <a:miter lim="800000"/>
            <a:headEnd/>
            <a:tailEnd/>
          </a:ln>
          <a:effectLst/>
        </p:spPr>
        <p:txBody>
          <a:bodyPr wrap="none" anchor="ctr"/>
          <a:lstStyle/>
          <a:p>
            <a:pPr algn="ctr"/>
            <a:r>
              <a:rPr lang="en-US" altLang="en-US" sz="2800" b="0" u="none"/>
              <a:t>2</a:t>
            </a:r>
          </a:p>
        </p:txBody>
      </p:sp>
      <p:sp>
        <p:nvSpPr>
          <p:cNvPr id="304135" name="Rectangle 12"/>
          <p:cNvSpPr>
            <a:spLocks noChangeArrowheads="1"/>
          </p:cNvSpPr>
          <p:nvPr/>
        </p:nvSpPr>
        <p:spPr bwMode="auto">
          <a:xfrm>
            <a:off x="1219200" y="2590800"/>
            <a:ext cx="381000" cy="1676400"/>
          </a:xfrm>
          <a:prstGeom prst="rect">
            <a:avLst/>
          </a:prstGeom>
          <a:solidFill>
            <a:srgbClr val="C0C0C0"/>
          </a:solidFill>
          <a:ln w="9525">
            <a:solidFill>
              <a:schemeClr val="tx1"/>
            </a:solidFill>
            <a:miter lim="800000"/>
            <a:headEnd/>
            <a:tailEnd/>
          </a:ln>
          <a:effectLst/>
        </p:spPr>
        <p:txBody>
          <a:bodyPr wrap="none" anchor="ctr"/>
          <a:lstStyle/>
          <a:p>
            <a:pPr algn="ctr"/>
            <a:r>
              <a:rPr lang="en-US" altLang="en-US" sz="2800" b="0" u="none"/>
              <a:t>3</a:t>
            </a:r>
          </a:p>
        </p:txBody>
      </p:sp>
      <p:sp>
        <p:nvSpPr>
          <p:cNvPr id="304136" name="Rectangle 13"/>
          <p:cNvSpPr>
            <a:spLocks noChangeArrowheads="1"/>
          </p:cNvSpPr>
          <p:nvPr/>
        </p:nvSpPr>
        <p:spPr bwMode="auto">
          <a:xfrm>
            <a:off x="1676400" y="2590800"/>
            <a:ext cx="381000" cy="1676400"/>
          </a:xfrm>
          <a:prstGeom prst="rect">
            <a:avLst/>
          </a:prstGeom>
          <a:solidFill>
            <a:srgbClr val="B2B2B2"/>
          </a:solidFill>
          <a:ln w="9525">
            <a:solidFill>
              <a:schemeClr val="tx1"/>
            </a:solidFill>
            <a:miter lim="800000"/>
            <a:headEnd/>
            <a:tailEnd/>
          </a:ln>
          <a:effectLst/>
        </p:spPr>
        <p:txBody>
          <a:bodyPr wrap="none" anchor="ctr"/>
          <a:lstStyle/>
          <a:p>
            <a:pPr algn="ctr"/>
            <a:r>
              <a:rPr lang="en-US" altLang="en-US" sz="2800" b="0" u="none"/>
              <a:t>4</a:t>
            </a:r>
          </a:p>
        </p:txBody>
      </p:sp>
      <p:sp>
        <p:nvSpPr>
          <p:cNvPr id="304137" name="Rectangle 14"/>
          <p:cNvSpPr>
            <a:spLocks noChangeArrowheads="1"/>
          </p:cNvSpPr>
          <p:nvPr/>
        </p:nvSpPr>
        <p:spPr bwMode="auto">
          <a:xfrm>
            <a:off x="2133600" y="2590800"/>
            <a:ext cx="381000" cy="1676400"/>
          </a:xfrm>
          <a:prstGeom prst="rect">
            <a:avLst/>
          </a:prstGeom>
          <a:solidFill>
            <a:srgbClr val="B2B2B2"/>
          </a:solidFill>
          <a:ln w="9525">
            <a:solidFill>
              <a:schemeClr val="tx1"/>
            </a:solidFill>
            <a:miter lim="800000"/>
            <a:headEnd/>
            <a:tailEnd/>
          </a:ln>
          <a:effectLst/>
        </p:spPr>
        <p:txBody>
          <a:bodyPr wrap="none" anchor="ctr"/>
          <a:lstStyle/>
          <a:p>
            <a:pPr algn="ctr"/>
            <a:r>
              <a:rPr lang="en-US" altLang="en-US" sz="2800" b="0" u="none"/>
              <a:t>5</a:t>
            </a:r>
          </a:p>
        </p:txBody>
      </p:sp>
      <p:sp>
        <p:nvSpPr>
          <p:cNvPr id="304138" name="Rectangle 15"/>
          <p:cNvSpPr>
            <a:spLocks noChangeArrowheads="1"/>
          </p:cNvSpPr>
          <p:nvPr/>
        </p:nvSpPr>
        <p:spPr bwMode="auto">
          <a:xfrm>
            <a:off x="2590800" y="2590800"/>
            <a:ext cx="381000" cy="1676400"/>
          </a:xfrm>
          <a:prstGeom prst="rect">
            <a:avLst/>
          </a:prstGeom>
          <a:solidFill>
            <a:srgbClr val="808080"/>
          </a:solidFill>
          <a:ln w="9525">
            <a:solidFill>
              <a:schemeClr val="tx1"/>
            </a:solidFill>
            <a:miter lim="800000"/>
            <a:headEnd/>
            <a:tailEnd/>
          </a:ln>
          <a:effectLst/>
        </p:spPr>
        <p:txBody>
          <a:bodyPr wrap="none" anchor="ctr"/>
          <a:lstStyle/>
          <a:p>
            <a:pPr algn="ctr"/>
            <a:r>
              <a:rPr lang="en-US" altLang="en-US" sz="2800" b="0" u="none"/>
              <a:t>6</a:t>
            </a:r>
          </a:p>
        </p:txBody>
      </p:sp>
      <p:sp>
        <p:nvSpPr>
          <p:cNvPr id="304139" name="Rectangle 16"/>
          <p:cNvSpPr>
            <a:spLocks noChangeArrowheads="1"/>
          </p:cNvSpPr>
          <p:nvPr/>
        </p:nvSpPr>
        <p:spPr bwMode="auto">
          <a:xfrm>
            <a:off x="3048000" y="2590800"/>
            <a:ext cx="381000" cy="1676400"/>
          </a:xfrm>
          <a:prstGeom prst="rect">
            <a:avLst/>
          </a:prstGeom>
          <a:solidFill>
            <a:srgbClr val="777777"/>
          </a:solidFill>
          <a:ln w="9525">
            <a:solidFill>
              <a:schemeClr val="tx1"/>
            </a:solidFill>
            <a:miter lim="800000"/>
            <a:headEnd/>
            <a:tailEnd/>
          </a:ln>
          <a:effectLst/>
        </p:spPr>
        <p:txBody>
          <a:bodyPr wrap="none" anchor="ctr"/>
          <a:lstStyle/>
          <a:p>
            <a:pPr algn="ctr"/>
            <a:r>
              <a:rPr lang="en-US" altLang="en-US" sz="2800" b="0" u="none"/>
              <a:t>7</a:t>
            </a:r>
          </a:p>
        </p:txBody>
      </p:sp>
      <p:sp>
        <p:nvSpPr>
          <p:cNvPr id="304140" name="Rectangle 17"/>
          <p:cNvSpPr>
            <a:spLocks noChangeArrowheads="1"/>
          </p:cNvSpPr>
          <p:nvPr/>
        </p:nvSpPr>
        <p:spPr bwMode="auto">
          <a:xfrm>
            <a:off x="3505200" y="2590800"/>
            <a:ext cx="381000" cy="1676400"/>
          </a:xfrm>
          <a:prstGeom prst="rect">
            <a:avLst/>
          </a:prstGeom>
          <a:solidFill>
            <a:srgbClr val="5F5F5F"/>
          </a:solidFill>
          <a:ln w="9525">
            <a:solidFill>
              <a:schemeClr val="tx1"/>
            </a:solidFill>
            <a:miter lim="800000"/>
            <a:headEnd/>
            <a:tailEnd/>
          </a:ln>
          <a:effectLst/>
        </p:spPr>
        <p:txBody>
          <a:bodyPr wrap="none" anchor="ctr"/>
          <a:lstStyle/>
          <a:p>
            <a:pPr algn="ctr"/>
            <a:r>
              <a:rPr lang="en-US" altLang="en-US" sz="2800" b="0" u="none"/>
              <a:t>8</a:t>
            </a:r>
          </a:p>
        </p:txBody>
      </p:sp>
      <p:sp>
        <p:nvSpPr>
          <p:cNvPr id="304141" name="Rectangle 18"/>
          <p:cNvSpPr>
            <a:spLocks noChangeArrowheads="1"/>
          </p:cNvSpPr>
          <p:nvPr/>
        </p:nvSpPr>
        <p:spPr bwMode="auto">
          <a:xfrm>
            <a:off x="3962400" y="2590800"/>
            <a:ext cx="533400" cy="1676400"/>
          </a:xfrm>
          <a:prstGeom prst="rect">
            <a:avLst/>
          </a:prstGeom>
          <a:solidFill>
            <a:srgbClr val="4D4D4D"/>
          </a:solidFill>
          <a:ln w="9525">
            <a:solidFill>
              <a:schemeClr val="tx1"/>
            </a:solidFill>
            <a:miter lim="800000"/>
            <a:headEnd/>
            <a:tailEnd/>
          </a:ln>
          <a:effectLst/>
        </p:spPr>
        <p:txBody>
          <a:bodyPr wrap="none" anchor="ctr"/>
          <a:lstStyle/>
          <a:p>
            <a:pPr algn="ctr"/>
            <a:r>
              <a:rPr lang="en-US" altLang="en-US" sz="2800" b="0" u="none"/>
              <a:t>9</a:t>
            </a:r>
          </a:p>
        </p:txBody>
      </p:sp>
      <p:sp>
        <p:nvSpPr>
          <p:cNvPr id="304142" name="Rectangle 19"/>
          <p:cNvSpPr>
            <a:spLocks noChangeArrowheads="1"/>
          </p:cNvSpPr>
          <p:nvPr/>
        </p:nvSpPr>
        <p:spPr bwMode="auto">
          <a:xfrm>
            <a:off x="4572000" y="2590800"/>
            <a:ext cx="533400" cy="1676400"/>
          </a:xfrm>
          <a:prstGeom prst="rect">
            <a:avLst/>
          </a:prstGeom>
          <a:solidFill>
            <a:srgbClr val="333333"/>
          </a:solidFill>
          <a:ln w="9525">
            <a:solidFill>
              <a:schemeClr val="tx1"/>
            </a:solidFill>
            <a:miter lim="800000"/>
            <a:headEnd/>
            <a:tailEnd/>
          </a:ln>
          <a:effectLst/>
        </p:spPr>
        <p:txBody>
          <a:bodyPr wrap="none" anchor="ctr"/>
          <a:lstStyle/>
          <a:p>
            <a:pPr algn="ctr"/>
            <a:r>
              <a:rPr lang="en-US" altLang="en-US" sz="2800" b="0" u="none"/>
              <a:t>10</a:t>
            </a:r>
          </a:p>
        </p:txBody>
      </p:sp>
      <p:sp>
        <p:nvSpPr>
          <p:cNvPr id="304143" name="Rectangle 20"/>
          <p:cNvSpPr>
            <a:spLocks noChangeArrowheads="1"/>
          </p:cNvSpPr>
          <p:nvPr/>
        </p:nvSpPr>
        <p:spPr bwMode="auto">
          <a:xfrm>
            <a:off x="5181600" y="2590800"/>
            <a:ext cx="457200" cy="1676400"/>
          </a:xfrm>
          <a:prstGeom prst="rect">
            <a:avLst/>
          </a:prstGeom>
          <a:solidFill>
            <a:srgbClr val="292929"/>
          </a:solidFill>
          <a:ln w="9525">
            <a:solidFill>
              <a:schemeClr val="tx1"/>
            </a:solidFill>
            <a:miter lim="800000"/>
            <a:headEnd/>
            <a:tailEnd/>
          </a:ln>
          <a:effectLst/>
        </p:spPr>
        <p:txBody>
          <a:bodyPr wrap="none" anchor="ctr"/>
          <a:lstStyle/>
          <a:p>
            <a:pPr algn="ctr"/>
            <a:r>
              <a:rPr lang="en-US" altLang="en-US" sz="2800" b="0" u="none"/>
              <a:t>11</a:t>
            </a:r>
          </a:p>
        </p:txBody>
      </p:sp>
      <p:sp>
        <p:nvSpPr>
          <p:cNvPr id="304144" name="Rectangle 21"/>
          <p:cNvSpPr>
            <a:spLocks noChangeArrowheads="1"/>
          </p:cNvSpPr>
          <p:nvPr/>
        </p:nvSpPr>
        <p:spPr bwMode="auto">
          <a:xfrm>
            <a:off x="5715000" y="2590800"/>
            <a:ext cx="381000" cy="1676400"/>
          </a:xfrm>
          <a:prstGeom prst="rect">
            <a:avLst/>
          </a:prstGeom>
          <a:solidFill>
            <a:srgbClr val="1C1C1C"/>
          </a:solidFill>
          <a:ln w="9525">
            <a:solidFill>
              <a:schemeClr val="tx1"/>
            </a:solidFill>
            <a:miter lim="800000"/>
            <a:headEnd/>
            <a:tailEnd/>
          </a:ln>
          <a:effectLst/>
        </p:spPr>
        <p:txBody>
          <a:bodyPr wrap="none" anchor="ctr"/>
          <a:lstStyle/>
          <a:p>
            <a:pPr algn="ctr"/>
            <a:r>
              <a:rPr lang="en-US" altLang="en-US" sz="2400" b="0" u="none"/>
              <a:t>12</a:t>
            </a:r>
          </a:p>
        </p:txBody>
      </p:sp>
      <p:sp>
        <p:nvSpPr>
          <p:cNvPr id="304145" name="Rectangle 22"/>
          <p:cNvSpPr>
            <a:spLocks noChangeArrowheads="1"/>
          </p:cNvSpPr>
          <p:nvPr/>
        </p:nvSpPr>
        <p:spPr bwMode="auto">
          <a:xfrm>
            <a:off x="6172200" y="2590800"/>
            <a:ext cx="381000" cy="1676400"/>
          </a:xfrm>
          <a:prstGeom prst="rect">
            <a:avLst/>
          </a:prstGeom>
          <a:solidFill>
            <a:srgbClr val="111111"/>
          </a:solidFill>
          <a:ln w="9525">
            <a:solidFill>
              <a:schemeClr val="tx1"/>
            </a:solidFill>
            <a:miter lim="800000"/>
            <a:headEnd/>
            <a:tailEnd/>
          </a:ln>
          <a:effectLst/>
        </p:spPr>
        <p:txBody>
          <a:bodyPr wrap="none" anchor="ctr"/>
          <a:lstStyle/>
          <a:p>
            <a:pPr algn="ctr"/>
            <a:r>
              <a:rPr lang="en-US" altLang="en-US" sz="2400" b="0" u="none"/>
              <a:t>13</a:t>
            </a:r>
          </a:p>
        </p:txBody>
      </p:sp>
      <p:sp>
        <p:nvSpPr>
          <p:cNvPr id="304146" name="Rectangle 23"/>
          <p:cNvSpPr>
            <a:spLocks noChangeArrowheads="1"/>
          </p:cNvSpPr>
          <p:nvPr/>
        </p:nvSpPr>
        <p:spPr bwMode="auto">
          <a:xfrm>
            <a:off x="6629400" y="2590800"/>
            <a:ext cx="381000" cy="1676400"/>
          </a:xfrm>
          <a:prstGeom prst="rect">
            <a:avLst/>
          </a:prstGeom>
          <a:solidFill>
            <a:srgbClr val="080808"/>
          </a:solidFill>
          <a:ln w="9525">
            <a:solidFill>
              <a:schemeClr val="tx1"/>
            </a:solidFill>
            <a:miter lim="800000"/>
            <a:headEnd/>
            <a:tailEnd/>
          </a:ln>
          <a:effectLst/>
        </p:spPr>
        <p:txBody>
          <a:bodyPr wrap="none" anchor="ctr"/>
          <a:lstStyle/>
          <a:p>
            <a:pPr algn="ctr"/>
            <a:r>
              <a:rPr lang="en-US" altLang="en-US" sz="2400" b="0" u="none"/>
              <a:t>14</a:t>
            </a:r>
          </a:p>
        </p:txBody>
      </p:sp>
      <p:sp>
        <p:nvSpPr>
          <p:cNvPr id="356376" name="Rectangle 24"/>
          <p:cNvSpPr>
            <a:spLocks noChangeArrowheads="1"/>
          </p:cNvSpPr>
          <p:nvPr/>
        </p:nvSpPr>
        <p:spPr bwMode="auto">
          <a:xfrm>
            <a:off x="7086600" y="2590800"/>
            <a:ext cx="1828800" cy="1676400"/>
          </a:xfrm>
          <a:prstGeom prst="rect">
            <a:avLst/>
          </a:prstGeom>
          <a:solidFill>
            <a:schemeClr val="tx2"/>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b="0">
                <a:effectLst>
                  <a:outerShdw blurRad="38100" dist="38100" dir="2700000" algn="tl">
                    <a:srgbClr val="FFFFFF"/>
                  </a:outerShdw>
                </a:effectLst>
                <a:latin typeface="Arial" charset="0"/>
              </a:rPr>
              <a:t>Value </a:t>
            </a:r>
          </a:p>
          <a:p>
            <a:pPr algn="ctr">
              <a:defRPr/>
            </a:pPr>
            <a:r>
              <a:rPr lang="en-US" altLang="en-US" b="0">
                <a:effectLst>
                  <a:outerShdw blurRad="38100" dist="38100" dir="2700000" algn="tl">
                    <a:srgbClr val="FFFFFF"/>
                  </a:outerShdw>
                </a:effectLst>
                <a:latin typeface="Arial" charset="0"/>
              </a:rPr>
              <a:t>scale</a:t>
            </a:r>
          </a:p>
        </p:txBody>
      </p:sp>
      <p:sp>
        <p:nvSpPr>
          <p:cNvPr id="356377" name="Oval 25"/>
          <p:cNvSpPr>
            <a:spLocks noChangeArrowheads="1"/>
          </p:cNvSpPr>
          <p:nvPr/>
        </p:nvSpPr>
        <p:spPr bwMode="auto">
          <a:xfrm>
            <a:off x="1600200" y="2286000"/>
            <a:ext cx="3581400" cy="2362200"/>
          </a:xfrm>
          <a:prstGeom prst="ellipse">
            <a:avLst/>
          </a:prstGeom>
          <a:noFill/>
          <a:ln w="28575">
            <a:solidFill>
              <a:srgbClr val="00FF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21" name="Rectangle 20"/>
          <p:cNvSpPr/>
          <p:nvPr/>
        </p:nvSpPr>
        <p:spPr>
          <a:xfrm>
            <a:off x="685800" y="5181600"/>
            <a:ext cx="7467600" cy="954107"/>
          </a:xfrm>
          <a:prstGeom prst="rect">
            <a:avLst/>
          </a:prstGeom>
        </p:spPr>
        <p:txBody>
          <a:bodyPr wrap="square">
            <a:spAutoFit/>
          </a:bodyPr>
          <a:lstStyle/>
          <a:p>
            <a:r>
              <a:rPr lang="en-US" altLang="en-US" sz="2800" dirty="0" smtClean="0"/>
              <a:t>This leaves only the middle third of the value from which to choose.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6377"/>
                                        </p:tgtEl>
                                        <p:attrNameLst>
                                          <p:attrName>style.visibility</p:attrName>
                                        </p:attrNameLst>
                                      </p:cBhvr>
                                      <p:to>
                                        <p:strVal val="visible"/>
                                      </p:to>
                                    </p:set>
                                    <p:anim calcmode="lin" valueType="num">
                                      <p:cBhvr>
                                        <p:cTn id="7" dur="1000" fill="hold"/>
                                        <p:tgtEl>
                                          <p:spTgt spid="356377"/>
                                        </p:tgtEl>
                                        <p:attrNameLst>
                                          <p:attrName>ppt_w</p:attrName>
                                        </p:attrNameLst>
                                      </p:cBhvr>
                                      <p:tavLst>
                                        <p:tav tm="0">
                                          <p:val>
                                            <p:fltVal val="0"/>
                                          </p:val>
                                        </p:tav>
                                        <p:tav tm="100000">
                                          <p:val>
                                            <p:strVal val="#ppt_w"/>
                                          </p:val>
                                        </p:tav>
                                      </p:tavLst>
                                    </p:anim>
                                    <p:anim calcmode="lin" valueType="num">
                                      <p:cBhvr>
                                        <p:cTn id="8" dur="1000" fill="hold"/>
                                        <p:tgtEl>
                                          <p:spTgt spid="356377"/>
                                        </p:tgtEl>
                                        <p:attrNameLst>
                                          <p:attrName>ppt_h</p:attrName>
                                        </p:attrNameLst>
                                      </p:cBhvr>
                                      <p:tavLst>
                                        <p:tav tm="0">
                                          <p:val>
                                            <p:fltVal val="0"/>
                                          </p:val>
                                        </p:tav>
                                        <p:tav tm="100000">
                                          <p:val>
                                            <p:strVal val="#ppt_h"/>
                                          </p:val>
                                        </p:tav>
                                      </p:tavLst>
                                    </p:anim>
                                    <p:anim calcmode="lin" valueType="num">
                                      <p:cBhvr>
                                        <p:cTn id="9" dur="1000" fill="hold"/>
                                        <p:tgtEl>
                                          <p:spTgt spid="35637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63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nodePh="1">
                                  <p:stCondLst>
                                    <p:cond delay="0"/>
                                  </p:stCondLst>
                                  <p:endCondLst>
                                    <p:cond evt="begin" delay="0">
                                      <p:tn val="13"/>
                                    </p:cond>
                                  </p:endCondLst>
                                  <p:childTnLst>
                                    <p:set>
                                      <p:cBhvr>
                                        <p:cTn id="14" dur="1" fill="hold">
                                          <p:stCondLst>
                                            <p:cond delay="0"/>
                                          </p:stCondLst>
                                        </p:cTn>
                                        <p:tgtEl>
                                          <p:spTgt spid="356356"/>
                                        </p:tgtEl>
                                        <p:attrNameLst>
                                          <p:attrName>style.visibility</p:attrName>
                                        </p:attrNameLst>
                                      </p:cBhvr>
                                      <p:to>
                                        <p:strVal val="visible"/>
                                      </p:to>
                                    </p:set>
                                    <p:anim calcmode="lin" valueType="num">
                                      <p:cBhvr additive="base">
                                        <p:cTn id="15" dur="500" fill="hold"/>
                                        <p:tgtEl>
                                          <p:spTgt spid="356356"/>
                                        </p:tgtEl>
                                        <p:attrNameLst>
                                          <p:attrName>ppt_x</p:attrName>
                                        </p:attrNameLst>
                                      </p:cBhvr>
                                      <p:tavLst>
                                        <p:tav tm="0">
                                          <p:val>
                                            <p:strVal val="0-#ppt_w/2"/>
                                          </p:val>
                                        </p:tav>
                                        <p:tav tm="100000">
                                          <p:val>
                                            <p:strVal val="#ppt_x"/>
                                          </p:val>
                                        </p:tav>
                                      </p:tavLst>
                                    </p:anim>
                                    <p:anim calcmode="lin" valueType="num">
                                      <p:cBhvr additive="base">
                                        <p:cTn id="16" dur="500" fill="hold"/>
                                        <p:tgtEl>
                                          <p:spTgt spid="3563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6" grpId="0" autoUpdateAnimBg="0"/>
      <p:bldP spid="35637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eaLnBrk="1" hangingPunct="1"/>
            <a:r>
              <a:rPr lang="en-US" altLang="en-US" sz="3600" dirty="0" smtClean="0">
                <a:latin typeface="+mn-lt"/>
              </a:rPr>
              <a:t>Factors affecting color</a:t>
            </a:r>
          </a:p>
        </p:txBody>
      </p:sp>
      <p:sp>
        <p:nvSpPr>
          <p:cNvPr id="306179" name="Rectangle 3"/>
          <p:cNvSpPr>
            <a:spLocks noGrp="1" noChangeArrowheads="1"/>
          </p:cNvSpPr>
          <p:nvPr>
            <p:ph idx="1"/>
          </p:nvPr>
        </p:nvSpPr>
        <p:spPr/>
        <p:txBody>
          <a:bodyPr/>
          <a:lstStyle/>
          <a:p>
            <a:pPr marL="609600" indent="-609600"/>
            <a:r>
              <a:rPr lang="en-US" altLang="en-US" dirty="0" smtClean="0"/>
              <a:t>Amount of light striking the tooth</a:t>
            </a:r>
          </a:p>
          <a:p>
            <a:pPr marL="609600" indent="-609600"/>
            <a:r>
              <a:rPr lang="en-US" altLang="en-US" dirty="0" smtClean="0"/>
              <a:t>Texture of the tooth</a:t>
            </a:r>
          </a:p>
          <a:p>
            <a:pPr marL="609600" indent="-609600"/>
            <a:r>
              <a:rPr lang="en-US" altLang="en-US" dirty="0" smtClean="0"/>
              <a:t>Glaze &amp; </a:t>
            </a:r>
            <a:r>
              <a:rPr lang="en-US" altLang="en-US" dirty="0" err="1" smtClean="0"/>
              <a:t>inciso</a:t>
            </a:r>
            <a:r>
              <a:rPr lang="en-US" altLang="en-US" dirty="0" smtClean="0"/>
              <a:t> gingival </a:t>
            </a:r>
            <a:r>
              <a:rPr lang="en-US" altLang="en-US" dirty="0" err="1" smtClean="0"/>
              <a:t>angulation</a:t>
            </a:r>
            <a:r>
              <a:rPr lang="en-US" altLang="en-US" dirty="0" smtClean="0"/>
              <a:t> of tooth.</a:t>
            </a:r>
          </a:p>
          <a:p>
            <a:pPr marL="609600" indent="-609600"/>
            <a:r>
              <a:rPr lang="en-US" altLang="en-US" dirty="0" smtClean="0"/>
              <a:t>Background against which a color is seen.</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a:xfrm>
            <a:off x="685800" y="2286000"/>
            <a:ext cx="7772400" cy="1143000"/>
          </a:xfrm>
        </p:spPr>
        <p:txBody>
          <a:bodyPr>
            <a:normAutofit fontScale="90000"/>
          </a:bodyPr>
          <a:lstStyle/>
          <a:p>
            <a:pPr eaLnBrk="1" hangingPunct="1"/>
            <a:r>
              <a:rPr lang="en-US" alt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pitchFamily="34" charset="0"/>
              </a:rPr>
              <a:t>Important factors affecting shade selection</a:t>
            </a:r>
          </a:p>
        </p:txBody>
      </p:sp>
      <p:sp>
        <p:nvSpPr>
          <p:cNvPr id="307203" name="Rectangle 3"/>
          <p:cNvSpPr>
            <a:spLocks noGrp="1" noChangeArrowheads="1"/>
          </p:cNvSpPr>
          <p:nvPr>
            <p:ph type="subTitle" idx="1"/>
          </p:nvPr>
        </p:nvSpPr>
        <p:spPr/>
        <p:txBody>
          <a:bodyPr/>
          <a:lstStyle/>
          <a:p>
            <a:pPr eaLnBrk="1" hangingPunct="1"/>
            <a:endParaRPr lang="en-US" altLang="en-US" smtClean="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685800" y="-381000"/>
            <a:ext cx="8077200" cy="381000"/>
          </a:xfrm>
        </p:spPr>
        <p:txBody>
          <a:bodyPr>
            <a:normAutofit fontScale="90000"/>
          </a:bodyPr>
          <a:lstStyle/>
          <a:p>
            <a:pPr eaLnBrk="1" hangingPunct="1"/>
            <a:endParaRPr lang="en-US" altLang="en-US" smtClean="0">
              <a:latin typeface="Arial" pitchFamily="34" charset="0"/>
            </a:endParaRPr>
          </a:p>
        </p:txBody>
      </p:sp>
      <p:sp>
        <p:nvSpPr>
          <p:cNvPr id="308227" name="Rectangle 3"/>
          <p:cNvSpPr>
            <a:spLocks noGrp="1" noChangeArrowheads="1"/>
          </p:cNvSpPr>
          <p:nvPr>
            <p:ph idx="1"/>
          </p:nvPr>
        </p:nvSpPr>
        <p:spPr>
          <a:xfrm>
            <a:off x="152400" y="5181600"/>
            <a:ext cx="8839200" cy="1219200"/>
          </a:xfrm>
        </p:spPr>
        <p:txBody>
          <a:bodyPr/>
          <a:lstStyle/>
          <a:p>
            <a:pPr eaLnBrk="1" hangingPunct="1">
              <a:buFontTx/>
              <a:buNone/>
            </a:pPr>
            <a:r>
              <a:rPr lang="en-US" altLang="en-US" dirty="0" smtClean="0"/>
              <a:t>*Note: the stronger the factor the lighter the shade it requires.</a:t>
            </a:r>
          </a:p>
        </p:txBody>
      </p:sp>
      <p:graphicFrame>
        <p:nvGraphicFramePr>
          <p:cNvPr id="97354" name="Group 74"/>
          <p:cNvGraphicFramePr>
            <a:graphicFrameLocks noGrp="1"/>
          </p:cNvGraphicFramePr>
          <p:nvPr/>
        </p:nvGraphicFramePr>
        <p:xfrm>
          <a:off x="381000" y="762000"/>
          <a:ext cx="8763000" cy="4270694"/>
        </p:xfrm>
        <a:graphic>
          <a:graphicData uri="http://schemas.openxmlformats.org/drawingml/2006/table">
            <a:tbl>
              <a:tblPr/>
              <a:tblGrid>
                <a:gridCol w="1797050"/>
                <a:gridCol w="1349375"/>
                <a:gridCol w="1347788"/>
                <a:gridCol w="1422400"/>
                <a:gridCol w="1423987"/>
                <a:gridCol w="1422400"/>
              </a:tblGrid>
              <a:tr h="14970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mn-lt"/>
                        </a:rPr>
                        <a:t>Personality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mn-lt"/>
                        </a:rPr>
                        <a:t>Feature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mn-lt"/>
                        </a:rPr>
                        <a:t>Skin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mn-lt"/>
                        </a:rPr>
                        <a:t>Total tooth area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mn-lt"/>
                        </a:rPr>
                        <a:t>Light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dirty="0" smtClean="0">
                          <a:ln>
                            <a:noFill/>
                          </a:ln>
                          <a:solidFill>
                            <a:schemeClr val="tx1"/>
                          </a:solidFill>
                          <a:effectLst/>
                          <a:latin typeface="+mn-lt"/>
                        </a:rPr>
                        <a:t>Shade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898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   Strong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Strong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light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Small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Dark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Light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2338">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     Avg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Avg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Avg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Avg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Avg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Medium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9813">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      Soft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Weak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Dark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large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Bright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Dark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7345" name="Line 65"/>
          <p:cNvSpPr>
            <a:spLocks noChangeShapeType="1"/>
          </p:cNvSpPr>
          <p:nvPr/>
        </p:nvSpPr>
        <p:spPr bwMode="auto">
          <a:xfrm>
            <a:off x="609600" y="762000"/>
            <a:ext cx="0"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97346" name="Line 66"/>
          <p:cNvSpPr>
            <a:spLocks noChangeShapeType="1"/>
          </p:cNvSpPr>
          <p:nvPr/>
        </p:nvSpPr>
        <p:spPr bwMode="auto">
          <a:xfrm>
            <a:off x="838200" y="2286000"/>
            <a:ext cx="0" cy="27432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97356" name="Line 76"/>
          <p:cNvSpPr>
            <a:spLocks noChangeShapeType="1"/>
          </p:cNvSpPr>
          <p:nvPr/>
        </p:nvSpPr>
        <p:spPr bwMode="auto">
          <a:xfrm flipH="1" flipV="1">
            <a:off x="228600" y="2286000"/>
            <a:ext cx="0" cy="2438400"/>
          </a:xfrm>
          <a:prstGeom prst="line">
            <a:avLst/>
          </a:prstGeom>
          <a:noFill/>
          <a:ln w="2857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flipV="1">
            <a:off x="685800" y="533400"/>
            <a:ext cx="7772400" cy="76200"/>
          </a:xfrm>
        </p:spPr>
        <p:txBody>
          <a:bodyPr>
            <a:normAutofit fontScale="90000"/>
          </a:bodyPr>
          <a:lstStyle/>
          <a:p>
            <a:pPr eaLnBrk="1" hangingPunct="1"/>
            <a:endParaRPr lang="en-US" altLang="en-US" smtClean="0"/>
          </a:p>
        </p:txBody>
      </p:sp>
      <p:sp>
        <p:nvSpPr>
          <p:cNvPr id="309251" name="Rectangle 3"/>
          <p:cNvSpPr>
            <a:spLocks noGrp="1" noChangeArrowheads="1"/>
          </p:cNvSpPr>
          <p:nvPr>
            <p:ph idx="1"/>
          </p:nvPr>
        </p:nvSpPr>
        <p:spPr>
          <a:xfrm>
            <a:off x="0" y="1981200"/>
            <a:ext cx="9144000" cy="4114800"/>
          </a:xfrm>
        </p:spPr>
        <p:txBody>
          <a:bodyPr/>
          <a:lstStyle/>
          <a:p>
            <a:pPr eaLnBrk="1" hangingPunct="1"/>
            <a:r>
              <a:rPr lang="en-US" altLang="en-US" sz="4000" dirty="0" smtClean="0">
                <a:latin typeface="Arial" pitchFamily="34" charset="0"/>
              </a:rPr>
              <a:t>Value is the essence of the shade &amp; it can be expressed by the formula-</a:t>
            </a:r>
          </a:p>
          <a:p>
            <a:pPr eaLnBrk="1" hangingPunct="1">
              <a:buFontTx/>
              <a:buNone/>
            </a:pPr>
            <a:endParaRPr lang="en-US" altLang="en-US" sz="4000" dirty="0" smtClean="0">
              <a:latin typeface="Arial" pitchFamily="34" charset="0"/>
            </a:endParaRPr>
          </a:p>
          <a:p>
            <a:pPr eaLnBrk="1" hangingPunct="1">
              <a:buFontTx/>
              <a:buNone/>
            </a:pPr>
            <a:r>
              <a:rPr lang="en-US" altLang="en-US" sz="4000" dirty="0" smtClean="0">
                <a:latin typeface="Arial" pitchFamily="34" charset="0"/>
              </a:rPr>
              <a:t>    </a:t>
            </a:r>
            <a:r>
              <a:rPr lang="en-US" altLang="en-US" sz="4000" u="sng" dirty="0" smtClean="0">
                <a:solidFill>
                  <a:schemeClr val="accent2"/>
                </a:solidFill>
                <a:latin typeface="Arial" pitchFamily="34" charset="0"/>
              </a:rPr>
              <a:t>P+ F + S + TTA + L</a:t>
            </a:r>
            <a:r>
              <a:rPr lang="en-US" altLang="en-US" sz="4000" dirty="0" smtClean="0">
                <a:solidFill>
                  <a:schemeClr val="accent2"/>
                </a:solidFill>
                <a:latin typeface="Arial" pitchFamily="34" charset="0"/>
              </a:rPr>
              <a:t> = Shade value</a:t>
            </a:r>
          </a:p>
          <a:p>
            <a:pPr eaLnBrk="1" hangingPunct="1">
              <a:buFontTx/>
              <a:buNone/>
            </a:pPr>
            <a:r>
              <a:rPr lang="en-US" altLang="en-US" sz="4000" dirty="0" smtClean="0">
                <a:solidFill>
                  <a:schemeClr val="accent2"/>
                </a:solidFill>
                <a:latin typeface="Arial" pitchFamily="34" charset="0"/>
              </a:rPr>
              <a:t>               5    </a:t>
            </a:r>
          </a:p>
        </p:txBody>
      </p:sp>
      <p:sp>
        <p:nvSpPr>
          <p:cNvPr id="99332" name="Rectangle 4"/>
          <p:cNvSpPr>
            <a:spLocks noChangeArrowheads="1"/>
          </p:cNvSpPr>
          <p:nvPr/>
        </p:nvSpPr>
        <p:spPr bwMode="auto">
          <a:xfrm>
            <a:off x="304800" y="3352800"/>
            <a:ext cx="8305800" cy="29718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effectLst>
                <a:outerShdw blurRad="38100" dist="38100" dir="2700000" algn="tl">
                  <a:srgbClr val="000000">
                    <a:alpha val="43137"/>
                  </a:srgbClr>
                </a:outerShdw>
              </a:effectLst>
              <a:latin typeface="Arial"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4800600" y="609600"/>
            <a:ext cx="4343400" cy="5715000"/>
          </a:xfrm>
        </p:spPr>
        <p:txBody>
          <a:bodyPr/>
          <a:lstStyle/>
          <a:p>
            <a:pPr eaLnBrk="1" hangingPunct="1"/>
            <a:r>
              <a:rPr lang="en-US" altLang="en-US" sz="4000" dirty="0" smtClean="0">
                <a:latin typeface="Arial" pitchFamily="34" charset="0"/>
              </a:rPr>
              <a:t>P=2</a:t>
            </a:r>
            <a:br>
              <a:rPr lang="en-US" altLang="en-US" sz="4000" dirty="0" smtClean="0">
                <a:latin typeface="Arial" pitchFamily="34" charset="0"/>
              </a:rPr>
            </a:br>
            <a:r>
              <a:rPr lang="en-US" altLang="en-US" sz="4000" dirty="0" smtClean="0">
                <a:latin typeface="Arial" pitchFamily="34" charset="0"/>
              </a:rPr>
              <a:t>F=2</a:t>
            </a:r>
            <a:br>
              <a:rPr lang="en-US" altLang="en-US" sz="4000" dirty="0" smtClean="0">
                <a:latin typeface="Arial" pitchFamily="34" charset="0"/>
              </a:rPr>
            </a:br>
            <a:r>
              <a:rPr lang="en-US" altLang="en-US" sz="4000" dirty="0" smtClean="0">
                <a:latin typeface="Arial" pitchFamily="34" charset="0"/>
              </a:rPr>
              <a:t>S=3</a:t>
            </a:r>
            <a:br>
              <a:rPr lang="en-US" altLang="en-US" sz="4000" dirty="0" smtClean="0">
                <a:latin typeface="Arial" pitchFamily="34" charset="0"/>
              </a:rPr>
            </a:br>
            <a:r>
              <a:rPr lang="en-US" altLang="en-US" sz="4000" dirty="0" smtClean="0">
                <a:latin typeface="Arial" pitchFamily="34" charset="0"/>
              </a:rPr>
              <a:t>TTA=1</a:t>
            </a:r>
            <a:br>
              <a:rPr lang="en-US" altLang="en-US" sz="4000" dirty="0" smtClean="0">
                <a:latin typeface="Arial" pitchFamily="34" charset="0"/>
              </a:rPr>
            </a:br>
            <a:r>
              <a:rPr lang="en-US" altLang="en-US" sz="4000" dirty="0" smtClean="0">
                <a:latin typeface="Arial" pitchFamily="34" charset="0"/>
              </a:rPr>
              <a:t>L=2</a:t>
            </a:r>
            <a:br>
              <a:rPr lang="en-US" altLang="en-US" sz="4000" dirty="0" smtClean="0">
                <a:latin typeface="Arial" pitchFamily="34" charset="0"/>
              </a:rPr>
            </a:br>
            <a:r>
              <a:rPr lang="en-US" altLang="en-US" sz="4000" dirty="0" smtClean="0">
                <a:latin typeface="Arial" pitchFamily="34" charset="0"/>
              </a:rPr>
              <a:t/>
            </a:r>
            <a:br>
              <a:rPr lang="en-US" altLang="en-US" sz="4000" dirty="0" smtClean="0">
                <a:latin typeface="Arial" pitchFamily="34" charset="0"/>
              </a:rPr>
            </a:br>
            <a:r>
              <a:rPr lang="en-US" altLang="en-US" sz="4000" u="sng" dirty="0" smtClean="0">
                <a:latin typeface="Arial" pitchFamily="34" charset="0"/>
              </a:rPr>
              <a:t>2+2+3+1+2</a:t>
            </a:r>
            <a:r>
              <a:rPr lang="en-US" altLang="en-US" sz="4000" dirty="0" smtClean="0">
                <a:latin typeface="Arial" pitchFamily="34" charset="0"/>
              </a:rPr>
              <a:t>=2</a:t>
            </a:r>
            <a:r>
              <a:rPr lang="en-US" altLang="en-US" sz="4000" u="sng" dirty="0" smtClean="0">
                <a:latin typeface="Arial" pitchFamily="34" charset="0"/>
              </a:rPr>
              <a:t/>
            </a:r>
            <a:br>
              <a:rPr lang="en-US" altLang="en-US" sz="4000" u="sng" dirty="0" smtClean="0">
                <a:latin typeface="Arial" pitchFamily="34" charset="0"/>
              </a:rPr>
            </a:br>
            <a:r>
              <a:rPr lang="en-US" altLang="en-US" sz="4000" dirty="0" smtClean="0">
                <a:latin typeface="Arial" pitchFamily="34" charset="0"/>
              </a:rPr>
              <a:t>5</a:t>
            </a:r>
            <a:endParaRPr lang="en-US" altLang="en-US" sz="4000" u="sng" dirty="0" smtClean="0">
              <a:latin typeface="Arial" pitchFamily="34" charset="0"/>
            </a:endParaRPr>
          </a:p>
        </p:txBody>
      </p:sp>
      <p:sp>
        <p:nvSpPr>
          <p:cNvPr id="310275" name="Rectangle 3"/>
          <p:cNvSpPr>
            <a:spLocks noGrp="1" noChangeArrowheads="1"/>
          </p:cNvSpPr>
          <p:nvPr>
            <p:ph type="body" sz="half" idx="1"/>
          </p:nvPr>
        </p:nvSpPr>
        <p:spPr/>
        <p:txBody>
          <a:bodyPr/>
          <a:lstStyle/>
          <a:p>
            <a:pPr eaLnBrk="1" hangingPunct="1"/>
            <a:endParaRPr lang="en-US" altLang="en-US" sz="2800" smtClean="0"/>
          </a:p>
        </p:txBody>
      </p:sp>
      <p:sp>
        <p:nvSpPr>
          <p:cNvPr id="310276" name="Rectangle 4"/>
          <p:cNvSpPr>
            <a:spLocks noGrp="1" noChangeArrowheads="1" noTextEdit="1"/>
          </p:cNvSpPr>
          <p:nvPr>
            <p:ph type="clipArt" sz="half" idx="2"/>
          </p:nvPr>
        </p:nvSpPr>
        <p:spPr>
          <a:xfrm flipH="1">
            <a:off x="8458200" y="5943600"/>
            <a:ext cx="76200" cy="914400"/>
          </a:xfrm>
        </p:spPr>
      </p:sp>
      <p:pic>
        <p:nvPicPr>
          <p:cNvPr id="310277" name="Picture 5" descr="C:\Documents and Settings\Mr Arbaz\Desktop\arbaz pics\arbaz1\LAT037.jpg"/>
          <p:cNvPicPr>
            <a:picLocks noChangeAspect="1" noChangeArrowheads="1"/>
          </p:cNvPicPr>
          <p:nvPr/>
        </p:nvPicPr>
        <p:blipFill>
          <a:blip r:embed="rId2"/>
          <a:srcRect l="22058" b="36111"/>
          <a:stretch>
            <a:fillRect/>
          </a:stretch>
        </p:blipFill>
        <p:spPr bwMode="auto">
          <a:xfrm>
            <a:off x="228600" y="838200"/>
            <a:ext cx="4800600" cy="5562600"/>
          </a:xfrm>
          <a:prstGeom prst="rect">
            <a:avLst/>
          </a:prstGeom>
          <a:noFill/>
          <a:ln w="19050">
            <a:solidFill>
              <a:srgbClr val="000000"/>
            </a:solidFill>
            <a:miter lim="800000"/>
            <a:headEnd/>
            <a:tailEnd/>
          </a:ln>
        </p:spPr>
      </p:pic>
      <p:sp>
        <p:nvSpPr>
          <p:cNvPr id="439302" name="Rectangle 6"/>
          <p:cNvSpPr>
            <a:spLocks noChangeArrowheads="1"/>
          </p:cNvSpPr>
          <p:nvPr/>
        </p:nvSpPr>
        <p:spPr bwMode="auto">
          <a:xfrm>
            <a:off x="5181600" y="4495800"/>
            <a:ext cx="3581400" cy="15240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439303" name="Rectangle 7"/>
          <p:cNvSpPr>
            <a:spLocks noChangeArrowheads="1"/>
          </p:cNvSpPr>
          <p:nvPr/>
        </p:nvSpPr>
        <p:spPr bwMode="auto">
          <a:xfrm>
            <a:off x="914400" y="0"/>
            <a:ext cx="3124200" cy="609600"/>
          </a:xfrm>
          <a:prstGeom prst="rect">
            <a:avLst/>
          </a:prstGeom>
          <a:noFill/>
          <a:ln w="9525">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altLang="en-US" sz="4000" b="0">
                <a:effectLst>
                  <a:outerShdw blurRad="38100" dist="38100" dir="2700000" algn="tl">
                    <a:srgbClr val="C0C0C0"/>
                  </a:outerShdw>
                </a:effectLst>
                <a:latin typeface="Arial" charset="0"/>
              </a:rPr>
              <a:t>PATIENT 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3244334"/>
            <a:ext cx="7239000" cy="646331"/>
          </a:xfrm>
          <a:prstGeom prst="rect">
            <a:avLst/>
          </a:prstGeom>
          <a:noFill/>
        </p:spPr>
        <p:txBody>
          <a:bodyPr wrap="square" rtlCol="0" anchor="ctr" anchorCtr="1">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EVOLUTION OF TECHNIQUES</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Rectangle 4"/>
          <p:cNvSpPr/>
          <p:nvPr/>
        </p:nvSpPr>
        <p:spPr>
          <a:xfrm>
            <a:off x="4419600" y="6248400"/>
            <a:ext cx="4558599" cy="461665"/>
          </a:xfrm>
          <a:prstGeom prst="rect">
            <a:avLst/>
          </a:prstGeom>
        </p:spPr>
        <p:txBody>
          <a:bodyPr wrap="square">
            <a:spAutoFit/>
          </a:bodyPr>
          <a:lstStyle/>
          <a:p>
            <a:pPr algn="r"/>
            <a:r>
              <a:rPr lang="en-US" altLang="en-US" sz="2400" dirty="0" smtClean="0">
                <a:latin typeface="Arial" charset="0"/>
              </a:rPr>
              <a:t>Young JPD 1954,4;748-59</a:t>
            </a:r>
          </a:p>
        </p:txBody>
      </p:sp>
      <p:sp>
        <p:nvSpPr>
          <p:cNvPr id="6" name="Title 5"/>
          <p:cNvSpPr>
            <a:spLocks noGrp="1"/>
          </p:cNvSpPr>
          <p:nvPr>
            <p:ph type="ctrTitle"/>
          </p:nvPr>
        </p:nvSpPr>
        <p:spPr/>
        <p:txBody>
          <a:bodyPr/>
          <a:lstStyle/>
          <a:p>
            <a:endParaRPr lang="en-US" dirty="0"/>
          </a:p>
        </p:txBody>
      </p:sp>
      <p:sp>
        <p:nvSpPr>
          <p:cNvPr id="7" name="Subtitle 6"/>
          <p:cNvSpPr>
            <a:spLocks noGrp="1"/>
          </p:cNvSpPr>
          <p:nvPr>
            <p:ph type="subTitle" idx="1"/>
          </p:nvPr>
        </p:nvSpPr>
        <p:spPr/>
        <p:txBody>
          <a:bodyPr/>
          <a:lstStyle/>
          <a:p>
            <a:endParaRPr lang="en-US"/>
          </a:p>
        </p:txBody>
      </p:sp>
      <p:sp>
        <p:nvSpPr>
          <p:cNvPr id="8" name="Slide Number Placeholder 7"/>
          <p:cNvSpPr>
            <a:spLocks noGrp="1"/>
          </p:cNvSpPr>
          <p:nvPr>
            <p:ph type="sldNum" sz="quarter" idx="12"/>
          </p:nvPr>
        </p:nvSpPr>
        <p:spPr/>
        <p:txBody>
          <a:bodyPr/>
          <a:lstStyle/>
          <a:p>
            <a:fld id="{A407F8FA-1A58-489A-AA9F-87DB79F42FC0}" type="slidenum">
              <a:rPr lang="en-US" smtClean="0"/>
              <a:pPr/>
              <a:t>13</a:t>
            </a:fld>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normAutofit fontScale="90000"/>
          </a:bodyPr>
          <a:lstStyle/>
          <a:p>
            <a:pPr eaLnBrk="1" hangingPunct="1">
              <a:defRPr/>
            </a:pPr>
            <a:r>
              <a:rPr lang="en-US" altLang="en-US" sz="3600" dirty="0" smtClean="0">
                <a:effectLst>
                  <a:outerShdw blurRad="38100" dist="38100" dir="2700000" algn="tl">
                    <a:srgbClr val="C0C0C0"/>
                  </a:outerShdw>
                </a:effectLst>
                <a:latin typeface="+mn-lt"/>
              </a:rPr>
              <a:t>Suggestions for shade selection</a:t>
            </a:r>
            <a:br>
              <a:rPr lang="en-US" altLang="en-US" sz="3600" dirty="0" smtClean="0">
                <a:effectLst>
                  <a:outerShdw blurRad="38100" dist="38100" dir="2700000" algn="tl">
                    <a:srgbClr val="C0C0C0"/>
                  </a:outerShdw>
                </a:effectLst>
                <a:latin typeface="+mn-lt"/>
              </a:rPr>
            </a:br>
            <a:r>
              <a:rPr lang="en-US" altLang="en-US" sz="3600" dirty="0" smtClean="0">
                <a:effectLst>
                  <a:outerShdw blurRad="38100" dist="38100" dir="2700000" algn="tl">
                    <a:srgbClr val="C0C0C0"/>
                  </a:outerShdw>
                </a:effectLst>
                <a:latin typeface="+mn-lt"/>
              </a:rPr>
              <a:t>(according to </a:t>
            </a:r>
            <a:r>
              <a:rPr lang="en-US" altLang="en-US" sz="3600" dirty="0" err="1" smtClean="0">
                <a:effectLst>
                  <a:outerShdw blurRad="38100" dist="38100" dir="2700000" algn="tl">
                    <a:srgbClr val="C0C0C0"/>
                  </a:outerShdw>
                </a:effectLst>
                <a:latin typeface="+mn-lt"/>
              </a:rPr>
              <a:t>MacGregor</a:t>
            </a:r>
            <a:r>
              <a:rPr lang="en-US" altLang="en-US" sz="3600" dirty="0" smtClean="0">
                <a:effectLst>
                  <a:outerShdw blurRad="38100" dist="38100" dir="2700000" algn="tl">
                    <a:srgbClr val="C0C0C0"/>
                  </a:outerShdw>
                </a:effectLst>
                <a:latin typeface="+mn-lt"/>
              </a:rPr>
              <a:t>)</a:t>
            </a:r>
          </a:p>
        </p:txBody>
      </p:sp>
      <p:sp>
        <p:nvSpPr>
          <p:cNvPr id="311299" name="Rectangle 3"/>
          <p:cNvSpPr>
            <a:spLocks noGrp="1" noChangeArrowheads="1"/>
          </p:cNvSpPr>
          <p:nvPr>
            <p:ph idx="1"/>
          </p:nvPr>
        </p:nvSpPr>
        <p:spPr>
          <a:xfrm>
            <a:off x="685800" y="2590800"/>
            <a:ext cx="7772400" cy="3657600"/>
          </a:xfrm>
        </p:spPr>
        <p:txBody>
          <a:bodyPr/>
          <a:lstStyle/>
          <a:p>
            <a:pPr eaLnBrk="1" hangingPunct="1"/>
            <a:r>
              <a:rPr lang="en-US" altLang="en-US" dirty="0" smtClean="0"/>
              <a:t>Always moisten the shade </a:t>
            </a:r>
            <a:r>
              <a:rPr lang="en-US" altLang="en-US" dirty="0" err="1" smtClean="0"/>
              <a:t>guide,when</a:t>
            </a:r>
            <a:r>
              <a:rPr lang="en-US" altLang="en-US" dirty="0" smtClean="0"/>
              <a:t> in mouth teeth are always moist &amp; this can affect the reflection &amp; refraction &amp; hence color.</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p:txBody>
          <a:bodyPr/>
          <a:lstStyle/>
          <a:p>
            <a:pPr eaLnBrk="1" hangingPunct="1"/>
            <a:endParaRPr lang="en-US" altLang="en-US" smtClean="0"/>
          </a:p>
        </p:txBody>
      </p:sp>
      <p:sp>
        <p:nvSpPr>
          <p:cNvPr id="312323" name="Rectangle 3"/>
          <p:cNvSpPr>
            <a:spLocks noGrp="1" noChangeArrowheads="1"/>
          </p:cNvSpPr>
          <p:nvPr>
            <p:ph idx="1"/>
          </p:nvPr>
        </p:nvSpPr>
        <p:spPr>
          <a:xfrm>
            <a:off x="685800" y="1371600"/>
            <a:ext cx="7772400" cy="4724400"/>
          </a:xfrm>
        </p:spPr>
        <p:txBody>
          <a:bodyPr/>
          <a:lstStyle/>
          <a:p>
            <a:pPr eaLnBrk="1" hangingPunct="1"/>
            <a:r>
              <a:rPr lang="en-US" altLang="en-US" dirty="0" smtClean="0"/>
              <a:t>Always place teeth in the shade of the upper lip in position, they will appear darker in this position than in hand.</a:t>
            </a:r>
          </a:p>
          <a:p>
            <a:pPr eaLnBrk="1" hangingPunct="1"/>
            <a:r>
              <a:rPr lang="en-US" altLang="en-US" dirty="0" smtClean="0"/>
              <a:t>When in doubt ,select a tooth which is obviously too </a:t>
            </a:r>
            <a:r>
              <a:rPr lang="en-US" altLang="en-US" dirty="0" err="1" smtClean="0"/>
              <a:t>dark,then</a:t>
            </a:r>
            <a:r>
              <a:rPr lang="en-US" altLang="en-US" dirty="0" smtClean="0"/>
              <a:t> try one which is too light</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p:txBody>
          <a:bodyPr/>
          <a:lstStyle/>
          <a:p>
            <a:pPr eaLnBrk="1" hangingPunct="1"/>
            <a:endParaRPr lang="en-US" altLang="en-US" smtClean="0"/>
          </a:p>
        </p:txBody>
      </p:sp>
      <p:sp>
        <p:nvSpPr>
          <p:cNvPr id="313347" name="Rectangle 3"/>
          <p:cNvSpPr>
            <a:spLocks noGrp="1" noChangeArrowheads="1"/>
          </p:cNvSpPr>
          <p:nvPr>
            <p:ph type="body" sz="half" idx="1"/>
          </p:nvPr>
        </p:nvSpPr>
        <p:spPr/>
        <p:txBody>
          <a:bodyPr/>
          <a:lstStyle/>
          <a:p>
            <a:pPr eaLnBrk="1" hangingPunct="1"/>
            <a:endParaRPr lang="en-US" altLang="en-US" sz="2800" smtClean="0"/>
          </a:p>
        </p:txBody>
      </p:sp>
      <p:pic>
        <p:nvPicPr>
          <p:cNvPr id="313348" name="Picture 4"/>
          <p:cNvPicPr>
            <a:picLocks noGrp="1" noChangeAspect="1" noChangeArrowheads="1"/>
          </p:cNvPicPr>
          <p:nvPr>
            <p:ph type="clipArt" sz="half" idx="2"/>
          </p:nvPr>
        </p:nvPicPr>
        <p:blipFill>
          <a:blip r:embed="rId2"/>
          <a:stretch>
            <a:fillRect/>
          </a:stretch>
        </p:blipFill>
        <p:spPr>
          <a:xfrm>
            <a:off x="4648200" y="2609850"/>
            <a:ext cx="3810000" cy="2857500"/>
          </a:xfrm>
          <a:ln w="19050">
            <a:solidFill>
              <a:schemeClr val="tx1"/>
            </a:solidFill>
          </a:ln>
        </p:spPr>
      </p:pic>
      <p:pic>
        <p:nvPicPr>
          <p:cNvPr id="313349" name="Picture 5" descr="C:\Documents and Settings\Mr Arbaz\Desktop\arbaz pics\DSCN0180.JPG"/>
          <p:cNvPicPr>
            <a:picLocks noChangeAspect="1" noChangeArrowheads="1"/>
          </p:cNvPicPr>
          <p:nvPr/>
        </p:nvPicPr>
        <p:blipFill>
          <a:blip r:embed="rId3"/>
          <a:srcRect l="5225" t="5287" r="6418" b="30060"/>
          <a:stretch>
            <a:fillRect/>
          </a:stretch>
        </p:blipFill>
        <p:spPr bwMode="auto">
          <a:xfrm>
            <a:off x="0" y="0"/>
            <a:ext cx="4876800" cy="3803650"/>
          </a:xfrm>
          <a:prstGeom prst="rect">
            <a:avLst/>
          </a:prstGeom>
          <a:noFill/>
          <a:ln w="19050">
            <a:solidFill>
              <a:srgbClr val="000000"/>
            </a:solid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p:txBody>
          <a:bodyPr/>
          <a:lstStyle/>
          <a:p>
            <a:pPr eaLnBrk="1" hangingPunct="1"/>
            <a:endParaRPr lang="en-US" altLang="en-US" smtClean="0"/>
          </a:p>
        </p:txBody>
      </p:sp>
      <p:pic>
        <p:nvPicPr>
          <p:cNvPr id="314371" name="Picture 3"/>
          <p:cNvPicPr>
            <a:picLocks noGrp="1" noChangeAspect="1" noChangeArrowheads="1"/>
          </p:cNvPicPr>
          <p:nvPr>
            <p:ph type="body" sz="half" idx="1"/>
          </p:nvPr>
        </p:nvPicPr>
        <p:blipFill>
          <a:blip r:embed="rId2">
            <a:lum contrast="18000"/>
          </a:blip>
          <a:srcRect t="40790"/>
          <a:stretch>
            <a:fillRect/>
          </a:stretch>
        </p:blipFill>
        <p:spPr>
          <a:xfrm>
            <a:off x="228600" y="1524000"/>
            <a:ext cx="8915400" cy="4343400"/>
          </a:xfrm>
        </p:spPr>
      </p:pic>
      <p:sp>
        <p:nvSpPr>
          <p:cNvPr id="314372" name="Rectangle 4"/>
          <p:cNvSpPr>
            <a:spLocks noGrp="1" noChangeArrowheads="1" noTextEdit="1"/>
          </p:cNvSpPr>
          <p:nvPr>
            <p:ph type="clipArt" sz="half" idx="2"/>
          </p:nvPr>
        </p:nvSpPr>
        <p:spPr>
          <a:xfrm>
            <a:off x="4495800" y="1219200"/>
            <a:ext cx="3810000" cy="4114800"/>
          </a:xfrm>
        </p:spPr>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p:txBody>
          <a:bodyPr/>
          <a:lstStyle/>
          <a:p>
            <a:pPr eaLnBrk="1" hangingPunct="1"/>
            <a:endParaRPr lang="en-US" altLang="en-US" smtClean="0"/>
          </a:p>
        </p:txBody>
      </p:sp>
      <p:sp>
        <p:nvSpPr>
          <p:cNvPr id="315395" name="Rectangle 3"/>
          <p:cNvSpPr>
            <a:spLocks noGrp="1" noChangeArrowheads="1"/>
          </p:cNvSpPr>
          <p:nvPr>
            <p:ph idx="1"/>
          </p:nvPr>
        </p:nvSpPr>
        <p:spPr>
          <a:xfrm>
            <a:off x="685800" y="1447800"/>
            <a:ext cx="7772400" cy="4648200"/>
          </a:xfrm>
        </p:spPr>
        <p:txBody>
          <a:bodyPr/>
          <a:lstStyle/>
          <a:p>
            <a:pPr eaLnBrk="1" hangingPunct="1"/>
            <a:r>
              <a:rPr lang="en-US" altLang="en-US" dirty="0" smtClean="0"/>
              <a:t>The assistance of pt, &amp; friend may be helpful.</a:t>
            </a:r>
          </a:p>
          <a:p>
            <a:pPr eaLnBrk="1" hangingPunct="1"/>
            <a:r>
              <a:rPr lang="en-US" altLang="en-US" dirty="0" smtClean="0"/>
              <a:t>Attempt to look at the face as a whole rather than focus entirely on the teeth.</a:t>
            </a:r>
          </a:p>
          <a:p>
            <a:pPr eaLnBrk="1" hangingPunct="1"/>
            <a:r>
              <a:rPr lang="en-US" altLang="en-US" dirty="0" smtClean="0"/>
              <a:t>Select teeth under natural light or color- corrected light.</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p:txBody>
          <a:bodyPr/>
          <a:lstStyle/>
          <a:p>
            <a:pPr eaLnBrk="1" hangingPunct="1"/>
            <a:endParaRPr lang="en-US" altLang="en-US" smtClean="0"/>
          </a:p>
        </p:txBody>
      </p:sp>
      <p:sp>
        <p:nvSpPr>
          <p:cNvPr id="316419" name="Rectangle 3"/>
          <p:cNvSpPr>
            <a:spLocks noGrp="1" noChangeArrowheads="1"/>
          </p:cNvSpPr>
          <p:nvPr>
            <p:ph type="body" sz="half" idx="1"/>
          </p:nvPr>
        </p:nvSpPr>
        <p:spPr/>
        <p:txBody>
          <a:bodyPr/>
          <a:lstStyle/>
          <a:p>
            <a:pPr eaLnBrk="1" hangingPunct="1"/>
            <a:endParaRPr lang="en-US" altLang="en-US" sz="2800" smtClean="0"/>
          </a:p>
        </p:txBody>
      </p:sp>
      <p:sp>
        <p:nvSpPr>
          <p:cNvPr id="316420" name="Rectangle 4"/>
          <p:cNvSpPr>
            <a:spLocks noGrp="1" noChangeArrowheads="1" noTextEdit="1"/>
          </p:cNvSpPr>
          <p:nvPr>
            <p:ph type="clipArt" sz="half" idx="2"/>
          </p:nvPr>
        </p:nvSpPr>
        <p:spPr/>
      </p:sp>
      <p:pic>
        <p:nvPicPr>
          <p:cNvPr id="316421" name="Picture 5" descr="C:\Documents and Settings\Mr Arbaz\My Documents\My Pictures\teeth selec\teeth selec\O13-0010.jpg"/>
          <p:cNvPicPr>
            <a:picLocks noChangeAspect="1" noChangeArrowheads="1"/>
          </p:cNvPicPr>
          <p:nvPr/>
        </p:nvPicPr>
        <p:blipFill>
          <a:blip r:embed="rId2">
            <a:lum bright="-6000"/>
          </a:blip>
          <a:srcRect/>
          <a:stretch>
            <a:fillRect/>
          </a:stretch>
        </p:blipFill>
        <p:spPr bwMode="auto">
          <a:xfrm>
            <a:off x="2209800" y="1524000"/>
            <a:ext cx="4603750" cy="4405313"/>
          </a:xfrm>
          <a:prstGeom prst="rect">
            <a:avLst/>
          </a:prstGeom>
          <a:noFill/>
          <a:ln w="9525">
            <a:solidFill>
              <a:schemeClr val="accent2"/>
            </a:solid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pPr eaLnBrk="1" hangingPunct="1"/>
            <a:endParaRPr lang="en-US" altLang="en-US" smtClean="0"/>
          </a:p>
        </p:txBody>
      </p:sp>
      <p:sp>
        <p:nvSpPr>
          <p:cNvPr id="317443" name="Rectangle 3"/>
          <p:cNvSpPr>
            <a:spLocks noGrp="1" noChangeArrowheads="1"/>
          </p:cNvSpPr>
          <p:nvPr>
            <p:ph idx="1"/>
          </p:nvPr>
        </p:nvSpPr>
        <p:spPr>
          <a:xfrm>
            <a:off x="685800" y="381000"/>
            <a:ext cx="7772400" cy="5715000"/>
          </a:xfrm>
        </p:spPr>
        <p:txBody>
          <a:bodyPr/>
          <a:lstStyle/>
          <a:p>
            <a:pPr eaLnBrk="1" hangingPunct="1"/>
            <a:r>
              <a:rPr lang="en-US" altLang="en-US" dirty="0" smtClean="0"/>
              <a:t>Remember that the lighter the shade the more artificial the tooth looks.</a:t>
            </a:r>
          </a:p>
          <a:p>
            <a:pPr eaLnBrk="1" hangingPunct="1"/>
            <a:r>
              <a:rPr lang="en-US" altLang="en-US" dirty="0" smtClean="0"/>
              <a:t>One should not observe the shades for prolonged periods of time because the color receptors tend to accommodate &amp; that specific hue appears increasingly appropriate.</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DENTINOGENIC  RESTORATIONS</a:t>
            </a:r>
            <a:endParaRPr lang="en-US" sz="2800" cap="none"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endParaRPr>
          </a:p>
        </p:txBody>
      </p:sp>
      <p:sp>
        <p:nvSpPr>
          <p:cNvPr id="5" name="Text Placeholder 4"/>
          <p:cNvSpPr>
            <a:spLocks noGrp="1"/>
          </p:cNvSpPr>
          <p:nvPr>
            <p:ph type="body" idx="1"/>
          </p:nvPr>
        </p:nvSpPr>
        <p:spPr/>
        <p:txBody>
          <a:bodyPr/>
          <a:lstStyle/>
          <a:p>
            <a:r>
              <a:rPr lang="en-US" dirty="0" smtClean="0"/>
              <a:t>John P. Frush,D.D.S And Roland D Fisher,D.D.S</a:t>
            </a: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137</a:t>
            </a:fld>
            <a:endParaRPr lang="en-US"/>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smtClean="0"/>
              <a:t>DENTINOGENIC</a:t>
            </a:r>
            <a:endParaRPr lang="en-US" sz="3200" dirty="0"/>
          </a:p>
        </p:txBody>
      </p:sp>
      <p:sp>
        <p:nvSpPr>
          <p:cNvPr id="5" name="Content Placeholder 4"/>
          <p:cNvSpPr>
            <a:spLocks noGrp="1"/>
          </p:cNvSpPr>
          <p:nvPr>
            <p:ph idx="1"/>
          </p:nvPr>
        </p:nvSpPr>
        <p:spPr/>
        <p:txBody>
          <a:bodyPr anchor="ctr"/>
          <a:lstStyle/>
          <a:p>
            <a:r>
              <a:rPr lang="en-US" sz="2800" dirty="0" smtClean="0"/>
              <a:t>A  denture as is “eminently suitable” in that for the wearer , the denture adds to that person’s charm, character, dignity, or beauty in a fully expressive smile.</a:t>
            </a:r>
          </a:p>
          <a:p>
            <a:r>
              <a:rPr lang="en-US" sz="2800" dirty="0" smtClean="0"/>
              <a:t>“Dentogenics,” then, means the art, practice, and techniques used to achieve that esthetic goal in dentistry.</a:t>
            </a:r>
            <a:endParaRPr lang="en-US" sz="2800" dirty="0"/>
          </a:p>
        </p:txBody>
      </p:sp>
      <p:sp>
        <p:nvSpPr>
          <p:cNvPr id="6" name="Slide Number Placeholder 5"/>
          <p:cNvSpPr>
            <a:spLocks noGrp="1"/>
          </p:cNvSpPr>
          <p:nvPr>
            <p:ph type="sldNum" sz="quarter" idx="12"/>
          </p:nvPr>
        </p:nvSpPr>
        <p:spPr/>
        <p:txBody>
          <a:bodyPr/>
          <a:lstStyle/>
          <a:p>
            <a:fld id="{A407F8FA-1A58-489A-AA9F-87DB79F42FC0}" type="slidenum">
              <a:rPr lang="en-US" smtClean="0"/>
              <a:pPr/>
              <a:t>138</a:t>
            </a:fld>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“There is beauty in age as well as in youth.” Actually, we can add a few lines to that truism ; we can say, </a:t>
            </a:r>
            <a:r>
              <a:rPr lang="en-US" b="1" dirty="0" smtClean="0"/>
              <a:t>there is beauty in age as well as in youth, but, in fact, age has the edge.</a:t>
            </a:r>
          </a:p>
          <a:p>
            <a:r>
              <a:rPr lang="en-US" dirty="0" smtClean="0"/>
              <a:t>Age has something that youth can never have, that is </a:t>
            </a:r>
            <a:r>
              <a:rPr lang="en-US" b="1" i="1" dirty="0" smtClean="0"/>
              <a:t>dignity</a:t>
            </a:r>
            <a:endParaRPr lang="en-US" b="1" i="1"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139</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I</a:t>
            </a:r>
            <a:endParaRPr lang="en-US" sz="3200" dirty="0"/>
          </a:p>
        </p:txBody>
      </p:sp>
      <p:sp>
        <p:nvSpPr>
          <p:cNvPr id="3" name="Content Placeholder 2"/>
          <p:cNvSpPr>
            <a:spLocks noGrp="1"/>
          </p:cNvSpPr>
          <p:nvPr>
            <p:ph idx="1"/>
          </p:nvPr>
        </p:nvSpPr>
        <p:spPr/>
        <p:txBody>
          <a:bodyPr>
            <a:normAutofit/>
          </a:bodyPr>
          <a:lstStyle/>
          <a:p>
            <a:pPr>
              <a:buNone/>
            </a:pPr>
            <a:r>
              <a:rPr lang="en-US" sz="2800" dirty="0" smtClean="0"/>
              <a:t>   </a:t>
            </a:r>
          </a:p>
          <a:p>
            <a:pPr>
              <a:buNone/>
            </a:pPr>
            <a:endParaRPr lang="en-US" sz="2800" dirty="0" smtClean="0"/>
          </a:p>
          <a:p>
            <a:pPr>
              <a:buNone/>
            </a:pPr>
            <a:endParaRPr lang="en-US" sz="2800" dirty="0" smtClean="0"/>
          </a:p>
          <a:p>
            <a:pPr>
              <a:buNone/>
            </a:pPr>
            <a:endParaRPr lang="en-US" sz="2800" dirty="0" smtClean="0"/>
          </a:p>
          <a:p>
            <a:pPr>
              <a:buNone/>
            </a:pPr>
            <a:endParaRPr lang="en-US" sz="2800" dirty="0" smtClean="0"/>
          </a:p>
          <a:p>
            <a:pPr algn="ctr">
              <a:buNone/>
            </a:pPr>
            <a:r>
              <a:rPr lang="en-US" sz="2800" dirty="0" smtClean="0"/>
              <a:t>    During the ivory age and the early porcelain periods, teeth were selected, or created, mostly by dimensional measurements, with slight consideration given to face form or other qualities. </a:t>
            </a:r>
          </a:p>
          <a:p>
            <a:endParaRPr lang="en-US" dirty="0"/>
          </a:p>
        </p:txBody>
      </p:sp>
      <p:sp>
        <p:nvSpPr>
          <p:cNvPr id="5" name="Slide Number Placeholder 4"/>
          <p:cNvSpPr>
            <a:spLocks noGrp="1"/>
          </p:cNvSpPr>
          <p:nvPr>
            <p:ph type="sldNum" sz="quarter" idx="12"/>
          </p:nvPr>
        </p:nvSpPr>
        <p:spPr/>
        <p:txBody>
          <a:bodyPr/>
          <a:lstStyle/>
          <a:p>
            <a:fld id="{A407F8FA-1A58-489A-AA9F-87DB79F42FC0}" type="slidenum">
              <a:rPr lang="en-US" smtClean="0"/>
              <a:pPr/>
              <a:t>14</a:t>
            </a:fld>
            <a:endParaRPr lang="en-US"/>
          </a:p>
        </p:txBody>
      </p:sp>
      <p:pic>
        <p:nvPicPr>
          <p:cNvPr id="41985" name="Picture 1" descr="C:\Users\DELL\Desktop\download.jpg"/>
          <p:cNvPicPr>
            <a:picLocks noChangeAspect="1" noChangeArrowheads="1"/>
          </p:cNvPicPr>
          <p:nvPr/>
        </p:nvPicPr>
        <p:blipFill>
          <a:blip r:embed="rId3"/>
          <a:srcRect/>
          <a:stretch>
            <a:fillRect/>
          </a:stretch>
        </p:blipFill>
        <p:spPr bwMode="auto">
          <a:xfrm>
            <a:off x="4343400" y="456860"/>
            <a:ext cx="3509963" cy="3494363"/>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ctr"/>
          <a:lstStyle/>
          <a:p>
            <a:pPr algn="ctr">
              <a:buNone/>
            </a:pPr>
            <a:r>
              <a:rPr lang="en-US" b="1" i="1" dirty="0" smtClean="0"/>
              <a:t>The greatest challenge to dentinogenics is to destroy the ” </a:t>
            </a:r>
            <a:r>
              <a:rPr lang="en-US" b="1" i="1" dirty="0" smtClean="0">
                <a:solidFill>
                  <a:schemeClr val="tx2">
                    <a:lumMod val="90000"/>
                    <a:lumOff val="10000"/>
                  </a:schemeClr>
                </a:solidFill>
              </a:rPr>
              <a:t>denture look</a:t>
            </a:r>
            <a:r>
              <a:rPr lang="en-US" b="1" i="1" dirty="0" smtClean="0"/>
              <a:t>”.</a:t>
            </a:r>
            <a:endParaRPr lang="en-US" b="1" i="1"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140</a:t>
            </a:fld>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ORIGIN OF DENTINOGENICS</a:t>
            </a:r>
            <a:endParaRPr lang="en-US" sz="3200" dirty="0"/>
          </a:p>
        </p:txBody>
      </p:sp>
      <p:sp>
        <p:nvSpPr>
          <p:cNvPr id="3" name="Content Placeholder 2"/>
          <p:cNvSpPr>
            <a:spLocks noGrp="1"/>
          </p:cNvSpPr>
          <p:nvPr>
            <p:ph idx="1"/>
          </p:nvPr>
        </p:nvSpPr>
        <p:spPr>
          <a:xfrm>
            <a:off x="457200" y="1166019"/>
            <a:ext cx="8229600" cy="4525963"/>
          </a:xfrm>
        </p:spPr>
        <p:txBody>
          <a:bodyPr/>
          <a:lstStyle/>
          <a:p>
            <a:r>
              <a:rPr lang="en-US" sz="2800" dirty="0" smtClean="0"/>
              <a:t>Wilhelm Zech , Zurich ,Switzerland 1952</a:t>
            </a:r>
          </a:p>
          <a:p>
            <a:endParaRPr lang="en-US" sz="2800" dirty="0" smtClean="0"/>
          </a:p>
          <a:p>
            <a:r>
              <a:rPr lang="en-US" sz="2800" dirty="0" smtClean="0"/>
              <a:t>Teeth according to Zech ,were instruments of personality and projectors of vitality</a:t>
            </a:r>
            <a:r>
              <a:rPr lang="en-US" altLang="en-US" sz="2800" dirty="0" smtClean="0"/>
              <a:t> </a:t>
            </a:r>
          </a:p>
          <a:p>
            <a:pPr>
              <a:lnSpc>
                <a:spcPct val="90000"/>
              </a:lnSpc>
            </a:pPr>
            <a:r>
              <a:rPr lang="en-US" altLang="en-US" sz="2800" dirty="0" smtClean="0"/>
              <a:t>He realized that every bone in the human face contributes to the total personality. No less the teeth.</a:t>
            </a:r>
          </a:p>
          <a:p>
            <a:pPr>
              <a:lnSpc>
                <a:spcPct val="90000"/>
              </a:lnSpc>
            </a:pPr>
            <a:r>
              <a:rPr lang="en-US" altLang="en-US" sz="2800" dirty="0" smtClean="0"/>
              <a:t>As early as 1936 Zech, experimented with moulding ,spacing, &amp; arrangement of teeth in dentures for his father.</a:t>
            </a:r>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141</a:t>
            </a:fld>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eaLnBrk="1" hangingPunct="1"/>
            <a:endParaRPr lang="en-US" altLang="en-US" smtClean="0"/>
          </a:p>
        </p:txBody>
      </p:sp>
      <p:sp>
        <p:nvSpPr>
          <p:cNvPr id="204803" name="Rectangle 3"/>
          <p:cNvSpPr>
            <a:spLocks noGrp="1" noChangeArrowheads="1"/>
          </p:cNvSpPr>
          <p:nvPr>
            <p:ph idx="1"/>
          </p:nvPr>
        </p:nvSpPr>
        <p:spPr>
          <a:xfrm>
            <a:off x="685800" y="1219200"/>
            <a:ext cx="7772400" cy="4876800"/>
          </a:xfrm>
        </p:spPr>
        <p:txBody>
          <a:bodyPr anchor="ctr"/>
          <a:lstStyle/>
          <a:p>
            <a:pPr eaLnBrk="1" hangingPunct="1"/>
            <a:r>
              <a:rPr lang="en-US" altLang="en-US" sz="2800" dirty="0" smtClean="0"/>
              <a:t>He ground &amp; formed teeth which by their configuration would depict distinct styles &amp; personalities.</a:t>
            </a:r>
          </a:p>
          <a:p>
            <a:pPr eaLnBrk="1" hangingPunct="1"/>
            <a:r>
              <a:rPr lang="en-US" altLang="en-US" sz="2800" dirty="0" smtClean="0"/>
              <a:t>From this idea the </a:t>
            </a:r>
            <a:r>
              <a:rPr lang="en-US" altLang="en-US" sz="2800" dirty="0" err="1" smtClean="0"/>
              <a:t>Swissdent</a:t>
            </a:r>
            <a:r>
              <a:rPr lang="en-US" altLang="en-US" sz="2800" dirty="0" smtClean="0"/>
              <a:t> Foundation was established in  	L. A , California in 1952.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ESTHETICS</a:t>
            </a:r>
            <a:endParaRPr lang="en-US" sz="3200" dirty="0"/>
          </a:p>
        </p:txBody>
      </p:sp>
      <p:sp>
        <p:nvSpPr>
          <p:cNvPr id="3" name="Content Placeholder 2"/>
          <p:cNvSpPr>
            <a:spLocks noGrp="1"/>
          </p:cNvSpPr>
          <p:nvPr>
            <p:ph idx="1"/>
          </p:nvPr>
        </p:nvSpPr>
        <p:spPr/>
        <p:txBody>
          <a:bodyPr/>
          <a:lstStyle/>
          <a:p>
            <a:r>
              <a:rPr lang="en-US" sz="2800" dirty="0" smtClean="0"/>
              <a:t>The word “</a:t>
            </a:r>
            <a:r>
              <a:rPr lang="en-US" sz="2800" i="1" dirty="0" smtClean="0"/>
              <a:t>esthetic</a:t>
            </a:r>
            <a:r>
              <a:rPr lang="en-US" sz="2800" dirty="0" smtClean="0"/>
              <a:t>” stems from the same Greek root as “</a:t>
            </a:r>
            <a:r>
              <a:rPr lang="en-US" sz="2800" i="1" dirty="0" err="1" smtClean="0"/>
              <a:t>esthesia</a:t>
            </a:r>
            <a:r>
              <a:rPr lang="en-US" sz="2800" dirty="0" smtClean="0"/>
              <a:t>” meaning sensibility or sensation.</a:t>
            </a:r>
          </a:p>
          <a:p>
            <a:r>
              <a:rPr lang="en-US" sz="2800" dirty="0" smtClean="0"/>
              <a:t>In the noun "</a:t>
            </a:r>
            <a:r>
              <a:rPr lang="en-US" sz="2800" i="1" dirty="0" err="1" smtClean="0"/>
              <a:t>esthete</a:t>
            </a:r>
            <a:r>
              <a:rPr lang="en-US" sz="2800" dirty="0" err="1" smtClean="0"/>
              <a:t>”we</a:t>
            </a:r>
            <a:r>
              <a:rPr lang="en-US" sz="2800" dirty="0" smtClean="0"/>
              <a:t> have one who </a:t>
            </a:r>
            <a:r>
              <a:rPr lang="en-US" sz="2800" dirty="0" err="1" smtClean="0"/>
              <a:t>percieves</a:t>
            </a:r>
            <a:r>
              <a:rPr lang="en-US" sz="2800" dirty="0" smtClean="0"/>
              <a:t> and enjoys pleasant sensation.</a:t>
            </a:r>
          </a:p>
          <a:p>
            <a:r>
              <a:rPr lang="en-US" sz="2800" dirty="0" smtClean="0"/>
              <a:t>Esthetic is the adjective form ,meaning “responsive to the beautiful in art or nature.”</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143</a:t>
            </a:fld>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buNone/>
            </a:pPr>
            <a:r>
              <a:rPr lang="en-US" sz="2800" dirty="0" smtClean="0"/>
              <a:t>   When dentogenics evolved, the full meaning of esthetics was carried into its third dimension:</a:t>
            </a:r>
          </a:p>
          <a:p>
            <a:r>
              <a:rPr lang="en-US" sz="2800" dirty="0" smtClean="0"/>
              <a:t> </a:t>
            </a:r>
            <a:r>
              <a:rPr lang="en-US" sz="2800" b="1" dirty="0" smtClean="0"/>
              <a:t>First</a:t>
            </a:r>
            <a:r>
              <a:rPr lang="en-US" sz="2800" dirty="0" smtClean="0"/>
              <a:t> , the wearer of a dentogenic restoration must have an inner sensibility of well-being; </a:t>
            </a:r>
          </a:p>
          <a:p>
            <a:r>
              <a:rPr lang="en-US" sz="2800" b="1" dirty="0" smtClean="0"/>
              <a:t>Second</a:t>
            </a:r>
            <a:r>
              <a:rPr lang="en-US" sz="2800" dirty="0" smtClean="0"/>
              <a:t>, the viewer of a dentogenic restoration must perceive beauty or a fulfillment of the wearer’s personality in his smile ; </a:t>
            </a:r>
          </a:p>
          <a:p>
            <a:r>
              <a:rPr lang="en-US" sz="2800" b="1" dirty="0" smtClean="0"/>
              <a:t>Third </a:t>
            </a:r>
            <a:r>
              <a:rPr lang="en-US" sz="2800" dirty="0" smtClean="0"/>
              <a:t>requisite would then follow without cavil, in that the dentist who created the dentogenic restoration would feel deeply rewarded.</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144</a:t>
            </a:fld>
            <a:endParaRPr 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DENTOGENIC INTERPRETATION </a:t>
            </a:r>
            <a:endParaRPr lang="en-US" sz="3200" dirty="0"/>
          </a:p>
        </p:txBody>
      </p:sp>
      <p:sp>
        <p:nvSpPr>
          <p:cNvPr id="3" name="Content Placeholder 2"/>
          <p:cNvSpPr>
            <a:spLocks noGrp="1"/>
          </p:cNvSpPr>
          <p:nvPr>
            <p:ph idx="1"/>
          </p:nvPr>
        </p:nvSpPr>
        <p:spPr/>
        <p:txBody>
          <a:bodyPr>
            <a:normAutofit lnSpcReduction="10000"/>
          </a:bodyPr>
          <a:lstStyle/>
          <a:p>
            <a:r>
              <a:rPr lang="en-US" sz="2800" b="1" dirty="0" smtClean="0"/>
              <a:t>Sex</a:t>
            </a:r>
            <a:r>
              <a:rPr lang="en-US" sz="2800" dirty="0" smtClean="0"/>
              <a:t>: There are still only the two sexes, </a:t>
            </a:r>
          </a:p>
          <a:p>
            <a:r>
              <a:rPr lang="en-US" sz="2800" dirty="0" smtClean="0"/>
              <a:t> Age can be easily separated into young, middle, or elderly, and no patient in any group deserves the tooth form or tooth color of either of the other classifications. </a:t>
            </a:r>
          </a:p>
          <a:p>
            <a:r>
              <a:rPr lang="en-US" sz="2800" dirty="0" smtClean="0"/>
              <a:t>Personality is a bit more complex, but, again, a general matter of three : vigorous, medium, or delicate, with the gradations emanating from the middle, medium pleasant-type personality toward either the bold or delicate areas of the “personality spectrum.”</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145</a:t>
            </a:fld>
            <a:endParaRPr 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THE SPA FACTORS</a:t>
            </a:r>
            <a:r>
              <a:rPr lang="en-US" dirty="0" smtClean="0"/>
              <a:t/>
            </a:r>
            <a:br>
              <a:rPr lang="en-US" dirty="0" smtClean="0"/>
            </a:br>
            <a:endParaRPr lang="en-US" dirty="0"/>
          </a:p>
        </p:txBody>
      </p:sp>
      <p:sp>
        <p:nvSpPr>
          <p:cNvPr id="6" name="Text Placeholder 5"/>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146</a:t>
            </a:fld>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sex factor in dentinogenics</a:t>
            </a:r>
            <a:endParaRPr lang="en-US" sz="3200" dirty="0"/>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147</a:t>
            </a:fld>
            <a:endParaRPr 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pPr eaLnBrk="1" hangingPunct="1">
              <a:defRPr/>
            </a:pPr>
            <a:r>
              <a:rPr lang="en-US" altLang="en-US" sz="3200" dirty="0" smtClean="0">
                <a:latin typeface="+mn-lt"/>
              </a:rPr>
              <a:t>Expression Of Feminine Characterization-</a:t>
            </a:r>
          </a:p>
        </p:txBody>
      </p:sp>
      <p:sp>
        <p:nvSpPr>
          <p:cNvPr id="8" name="Content Placeholder 7"/>
          <p:cNvSpPr>
            <a:spLocks noGrp="1"/>
          </p:cNvSpPr>
          <p:nvPr>
            <p:ph idx="1"/>
          </p:nvPr>
        </p:nvSpPr>
        <p:spPr/>
        <p:txBody>
          <a:bodyPr/>
          <a:lstStyle/>
          <a:p>
            <a:endParaRPr lang="en-US" dirty="0"/>
          </a:p>
        </p:txBody>
      </p:sp>
      <p:sp>
        <p:nvSpPr>
          <p:cNvPr id="331783" name="Oval 7"/>
          <p:cNvSpPr>
            <a:spLocks noChangeArrowheads="1"/>
          </p:cNvSpPr>
          <p:nvPr/>
        </p:nvSpPr>
        <p:spPr bwMode="auto">
          <a:xfrm>
            <a:off x="1676400" y="2819400"/>
            <a:ext cx="381000" cy="304800"/>
          </a:xfrm>
          <a:prstGeom prst="ellipse">
            <a:avLst/>
          </a:prstGeom>
          <a:solidFill>
            <a:schemeClr val="bg1"/>
          </a:solidFill>
          <a:ln w="9525">
            <a:solidFill>
              <a:schemeClr val="bg1"/>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pic>
        <p:nvPicPr>
          <p:cNvPr id="226306" name="Picture 2" descr="C:\Users\DELL\Desktop\Capture.PNG"/>
          <p:cNvPicPr>
            <a:picLocks noChangeAspect="1" noChangeArrowheads="1"/>
          </p:cNvPicPr>
          <p:nvPr/>
        </p:nvPicPr>
        <p:blipFill>
          <a:blip r:embed="rId2"/>
          <a:srcRect/>
          <a:stretch>
            <a:fillRect/>
          </a:stretch>
        </p:blipFill>
        <p:spPr bwMode="auto">
          <a:xfrm>
            <a:off x="2743200" y="1905000"/>
            <a:ext cx="3676650" cy="3829050"/>
          </a:xfrm>
          <a:prstGeom prst="rect">
            <a:avLst/>
          </a:prstGeom>
          <a:noFill/>
        </p:spPr>
      </p:pic>
      <p:sp>
        <p:nvSpPr>
          <p:cNvPr id="6" name="TextBox 5"/>
          <p:cNvSpPr txBox="1"/>
          <p:nvPr/>
        </p:nvSpPr>
        <p:spPr>
          <a:xfrm>
            <a:off x="1828800" y="5943600"/>
            <a:ext cx="6013185" cy="584775"/>
          </a:xfrm>
          <a:prstGeom prst="rect">
            <a:avLst/>
          </a:prstGeom>
          <a:noFill/>
        </p:spPr>
        <p:txBody>
          <a:bodyPr wrap="none" rtlCol="0">
            <a:spAutoFit/>
          </a:bodyPr>
          <a:lstStyle/>
          <a:p>
            <a:r>
              <a:rPr lang="en-US" sz="3200" dirty="0" smtClean="0"/>
              <a:t>The feminine form is </a:t>
            </a:r>
            <a:r>
              <a:rPr lang="en-US" sz="3200" dirty="0" err="1" smtClean="0"/>
              <a:t>spheroidal</a:t>
            </a:r>
            <a:endParaRPr lang="en-US" sz="32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ltLang="en-US" dirty="0" smtClean="0"/>
              <a:t>By the roundness, smoothness &amp; softness that is typical of women.</a:t>
            </a:r>
          </a:p>
          <a:p>
            <a:r>
              <a:rPr lang="en-US" altLang="en-US" dirty="0" smtClean="0"/>
              <a:t>How does a dentist inject feminity? An excellent beginning is to select a mould which expresses softer anatomic characteristics.</a:t>
            </a:r>
          </a:p>
          <a:p>
            <a:r>
              <a:rPr lang="en-US" dirty="0" smtClean="0"/>
              <a:t>The sculptor, by using the spherical form? imparts a sense of softness to his subject which otherwise would be lacking</a:t>
            </a:r>
            <a:endParaRPr lang="en-US" altLang="en-US" dirty="0" smtClean="0"/>
          </a:p>
          <a:p>
            <a:endParaRPr lang="en-US" altLang="en-US" dirty="0" smtClean="0"/>
          </a:p>
          <a:p>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149</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2</a:t>
            </a:r>
            <a:endParaRPr lang="en-US" sz="3200" dirty="0"/>
          </a:p>
        </p:txBody>
      </p:sp>
      <p:sp>
        <p:nvSpPr>
          <p:cNvPr id="3" name="Content Placeholder 2"/>
          <p:cNvSpPr>
            <a:spLocks noGrp="1"/>
          </p:cNvSpPr>
          <p:nvPr>
            <p:ph idx="1"/>
          </p:nvPr>
        </p:nvSpPr>
        <p:spPr/>
        <p:txBody>
          <a:bodyPr>
            <a:normAutofit lnSpcReduction="10000"/>
          </a:bodyPr>
          <a:lstStyle/>
          <a:p>
            <a:pPr algn="ctr">
              <a:buNone/>
            </a:pPr>
            <a:r>
              <a:rPr lang="en-US" sz="2800" b="1" dirty="0" smtClean="0"/>
              <a:t>“Correspondence and Harmony,” </a:t>
            </a:r>
            <a:r>
              <a:rPr lang="en-US" sz="2800" dirty="0" smtClean="0"/>
              <a:t>projected by J. W. White in 1872.” </a:t>
            </a:r>
          </a:p>
          <a:p>
            <a:r>
              <a:rPr lang="en-US" sz="2800" dirty="0" smtClean="0"/>
              <a:t>The basis of this concept was that the </a:t>
            </a:r>
            <a:r>
              <a:rPr lang="en-US" sz="2800" b="1" i="1" dirty="0" smtClean="0"/>
              <a:t>temperaments</a:t>
            </a:r>
            <a:r>
              <a:rPr lang="en-US" sz="2800" dirty="0" smtClean="0"/>
              <a:t> called for a characteristic association of tooth form and color</a:t>
            </a:r>
          </a:p>
          <a:p>
            <a:r>
              <a:rPr lang="en-US" sz="2800" dirty="0" smtClean="0"/>
              <a:t>Harmony  called for a corresponding proportion and size of tooth to that of the face</a:t>
            </a:r>
          </a:p>
          <a:p>
            <a:r>
              <a:rPr lang="en-US" sz="2800" dirty="0" smtClean="0"/>
              <a:t>Tooth  color in harmony with facial complexion; that both form and color were modified to be in harmony with sex and age.</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15</a:t>
            </a:fld>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endParaRPr lang="en-US" altLang="en-US" smtClean="0"/>
          </a:p>
        </p:txBody>
      </p:sp>
      <p:sp>
        <p:nvSpPr>
          <p:cNvPr id="209923" name="Rectangle 3"/>
          <p:cNvSpPr>
            <a:spLocks noGrp="1" noChangeArrowheads="1"/>
          </p:cNvSpPr>
          <p:nvPr>
            <p:ph type="body" sz="half" idx="1"/>
          </p:nvPr>
        </p:nvSpPr>
        <p:spPr/>
        <p:txBody>
          <a:bodyPr/>
          <a:lstStyle/>
          <a:p>
            <a:pPr eaLnBrk="1" hangingPunct="1"/>
            <a:endParaRPr lang="en-US" altLang="en-US" sz="2800" smtClean="0"/>
          </a:p>
        </p:txBody>
      </p:sp>
      <p:pic>
        <p:nvPicPr>
          <p:cNvPr id="209924" name="Picture 6" descr="C:\Documents and Settings\Mr Arbaz\Desktop\arbaz pics\DSCN0144.JPG"/>
          <p:cNvPicPr>
            <a:picLocks noGrp="1" noChangeAspect="1" noChangeArrowheads="1"/>
          </p:cNvPicPr>
          <p:nvPr>
            <p:ph type="clipArt" sz="half" idx="2"/>
          </p:nvPr>
        </p:nvPicPr>
        <p:blipFill>
          <a:blip r:embed="rId2">
            <a:lum bright="-24000"/>
          </a:blip>
          <a:srcRect l="43176" t="3676" r="5701" b="72163"/>
          <a:stretch>
            <a:fillRect/>
          </a:stretch>
        </p:blipFill>
        <p:spPr>
          <a:xfrm>
            <a:off x="1676400" y="1752600"/>
            <a:ext cx="6019800" cy="4343400"/>
          </a:xfrm>
          <a:noFill/>
          <a:ln w="28575">
            <a:solidFill>
              <a:srgbClr val="000000"/>
            </a:solid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eaLnBrk="1" hangingPunct="1"/>
            <a:endParaRPr lang="en-US" altLang="en-US" smtClean="0"/>
          </a:p>
        </p:txBody>
      </p:sp>
      <p:sp>
        <p:nvSpPr>
          <p:cNvPr id="210947" name="Rectangle 3"/>
          <p:cNvSpPr>
            <a:spLocks noGrp="1" noChangeArrowheads="1"/>
          </p:cNvSpPr>
          <p:nvPr>
            <p:ph idx="1"/>
          </p:nvPr>
        </p:nvSpPr>
        <p:spPr>
          <a:xfrm>
            <a:off x="685800" y="1752600"/>
            <a:ext cx="7772400" cy="4343400"/>
          </a:xfrm>
        </p:spPr>
        <p:txBody>
          <a:bodyPr/>
          <a:lstStyle/>
          <a:p>
            <a:pPr eaLnBrk="1" hangingPunct="1"/>
            <a:r>
              <a:rPr lang="en-US" altLang="en-US" dirty="0" smtClean="0"/>
              <a:t>Regardless of how feminine a tooth may be, it should be further developed according to dentist’s own interpretation.</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endParaRPr lang="en-US" altLang="en-US" smtClean="0"/>
          </a:p>
        </p:txBody>
      </p:sp>
      <p:sp>
        <p:nvSpPr>
          <p:cNvPr id="211971" name="Rectangle 3"/>
          <p:cNvSpPr>
            <a:spLocks noGrp="1" noChangeArrowheads="1"/>
          </p:cNvSpPr>
          <p:nvPr>
            <p:ph type="body" sz="half" idx="1"/>
          </p:nvPr>
        </p:nvSpPr>
        <p:spPr/>
        <p:txBody>
          <a:bodyPr/>
          <a:lstStyle/>
          <a:p>
            <a:pPr eaLnBrk="1" hangingPunct="1"/>
            <a:endParaRPr lang="en-US" altLang="en-US" sz="2800" smtClean="0"/>
          </a:p>
        </p:txBody>
      </p:sp>
      <p:sp>
        <p:nvSpPr>
          <p:cNvPr id="211972" name="Rectangle 4"/>
          <p:cNvSpPr>
            <a:spLocks noGrp="1" noChangeArrowheads="1" noTextEdit="1"/>
          </p:cNvSpPr>
          <p:nvPr>
            <p:ph type="clipArt" sz="half" idx="2"/>
          </p:nvPr>
        </p:nvSpPr>
        <p:spPr/>
      </p:sp>
      <p:pic>
        <p:nvPicPr>
          <p:cNvPr id="211973" name="Picture 5" descr="C:\Documents and Settings\Mr Arbaz\Desktop\arbaz pics\DSCN0181.JPG"/>
          <p:cNvPicPr>
            <a:picLocks noChangeAspect="1" noChangeArrowheads="1"/>
          </p:cNvPicPr>
          <p:nvPr/>
        </p:nvPicPr>
        <p:blipFill>
          <a:blip r:embed="rId2">
            <a:lum bright="-18000"/>
          </a:blip>
          <a:srcRect l="4762" t="18858" r="47620" b="18858"/>
          <a:stretch>
            <a:fillRect/>
          </a:stretch>
        </p:blipFill>
        <p:spPr bwMode="auto">
          <a:xfrm>
            <a:off x="1676400" y="1600200"/>
            <a:ext cx="5562600" cy="4629150"/>
          </a:xfrm>
          <a:prstGeom prst="rect">
            <a:avLst/>
          </a:prstGeom>
          <a:noFill/>
          <a:ln w="28575">
            <a:solidFill>
              <a:srgbClr val="000000"/>
            </a:solid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endParaRPr lang="en-US" altLang="en-US" smtClean="0"/>
          </a:p>
        </p:txBody>
      </p:sp>
      <p:sp>
        <p:nvSpPr>
          <p:cNvPr id="212995" name="Rectangle 3"/>
          <p:cNvSpPr>
            <a:spLocks noGrp="1" noChangeArrowheads="1"/>
          </p:cNvSpPr>
          <p:nvPr>
            <p:ph idx="1"/>
          </p:nvPr>
        </p:nvSpPr>
        <p:spPr>
          <a:xfrm>
            <a:off x="457200" y="228600"/>
            <a:ext cx="8229600" cy="4525963"/>
          </a:xfrm>
        </p:spPr>
        <p:txBody>
          <a:bodyPr/>
          <a:lstStyle/>
          <a:p>
            <a:pPr eaLnBrk="1" hangingPunct="1"/>
            <a:r>
              <a:rPr lang="en-US" altLang="en-US" dirty="0" smtClean="0"/>
              <a:t>Now just how a sculptor imparts a sense  softness by using spherical form, we can do the same by infusing feminity into the smile.</a:t>
            </a:r>
          </a:p>
        </p:txBody>
      </p:sp>
      <p:pic>
        <p:nvPicPr>
          <p:cNvPr id="4" name="Picture 5" descr="C:\Documents and Settings\Mr Arbaz\Desktop\arbaz pics\DSCN0146.JPG"/>
          <p:cNvPicPr>
            <a:picLocks noChangeAspect="1" noChangeArrowheads="1"/>
          </p:cNvPicPr>
          <p:nvPr/>
        </p:nvPicPr>
        <p:blipFill>
          <a:blip r:embed="rId2">
            <a:lum bright="-42000" contrast="48000"/>
            <a:grayscl/>
            <a:biLevel thresh="50000"/>
          </a:blip>
          <a:srcRect l="23055" r="20659" b="23334"/>
          <a:stretch>
            <a:fillRect/>
          </a:stretch>
        </p:blipFill>
        <p:spPr bwMode="auto">
          <a:xfrm>
            <a:off x="2750575" y="2209800"/>
            <a:ext cx="6164825" cy="4343399"/>
          </a:xfrm>
          <a:prstGeom prst="rect">
            <a:avLst/>
          </a:prstGeom>
          <a:solidFill>
            <a:srgbClr val="00FF00"/>
          </a:solidFill>
          <a:ln w="28575">
            <a:solidFill>
              <a:schemeClr val="bg1"/>
            </a:solidFill>
            <a:miter lim="800000"/>
            <a:headEnd/>
            <a:tailEnd/>
          </a:ln>
        </p:spPr>
      </p:pic>
      <p:sp>
        <p:nvSpPr>
          <p:cNvPr id="5" name="Oval 6"/>
          <p:cNvSpPr>
            <a:spLocks noChangeArrowheads="1"/>
          </p:cNvSpPr>
          <p:nvPr/>
        </p:nvSpPr>
        <p:spPr bwMode="auto">
          <a:xfrm>
            <a:off x="1143000" y="-1219200"/>
            <a:ext cx="7086600" cy="7543800"/>
          </a:xfrm>
          <a:prstGeom prst="ellipse">
            <a:avLst/>
          </a:prstGeom>
          <a:noFill/>
          <a:ln w="28575">
            <a:solidFill>
              <a:srgbClr val="FF0000"/>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eaLnBrk="1" hangingPunct="1"/>
            <a:endParaRPr lang="en-US" altLang="en-US" smtClean="0"/>
          </a:p>
        </p:txBody>
      </p:sp>
      <p:sp>
        <p:nvSpPr>
          <p:cNvPr id="215043" name="Rectangle 3"/>
          <p:cNvSpPr>
            <a:spLocks noGrp="1" noChangeArrowheads="1"/>
          </p:cNvSpPr>
          <p:nvPr>
            <p:ph idx="1"/>
          </p:nvPr>
        </p:nvSpPr>
        <p:spPr/>
        <p:txBody>
          <a:bodyPr/>
          <a:lstStyle/>
          <a:p>
            <a:pPr eaLnBrk="1" hangingPunct="1"/>
            <a:r>
              <a:rPr lang="en-US" altLang="en-US" sz="2800" dirty="0" smtClean="0"/>
              <a:t>Now all femininity does not have the bloom of a healthy girl of 16 yr or mature young wife of 28.</a:t>
            </a:r>
          </a:p>
          <a:p>
            <a:pPr>
              <a:lnSpc>
                <a:spcPct val="90000"/>
              </a:lnSpc>
            </a:pPr>
            <a:r>
              <a:rPr lang="en-US" altLang="en-US" sz="2800" dirty="0" smtClean="0"/>
              <a:t>However there is still femininity in woman of 60,70,80 &amp; that is where the artist’s &amp; sculptors role is played.</a:t>
            </a:r>
          </a:p>
          <a:p>
            <a:pPr>
              <a:lnSpc>
                <a:spcPct val="90000"/>
              </a:lnSpc>
            </a:pPr>
            <a:r>
              <a:rPr lang="en-US" altLang="en-US" sz="2800" dirty="0" smtClean="0"/>
              <a:t>A woman of 50 can be a very soft type or she may be vigorous ,sturdy type.</a:t>
            </a:r>
          </a:p>
          <a:p>
            <a:pPr eaLnBrk="1" hangingPunct="1"/>
            <a:endParaRPr lang="en-US" altLang="en-US" sz="2800" dirty="0" smtClean="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eaLnBrk="1" hangingPunct="1"/>
            <a:endParaRPr lang="en-US" altLang="en-US" smtClean="0"/>
          </a:p>
        </p:txBody>
      </p:sp>
      <p:sp>
        <p:nvSpPr>
          <p:cNvPr id="219139" name="Rectangle 3"/>
          <p:cNvSpPr>
            <a:spLocks noGrp="1" noChangeArrowheads="1"/>
          </p:cNvSpPr>
          <p:nvPr>
            <p:ph idx="1"/>
          </p:nvPr>
        </p:nvSpPr>
        <p:spPr>
          <a:xfrm>
            <a:off x="685800" y="1447800"/>
            <a:ext cx="7772400" cy="4648200"/>
          </a:xfrm>
        </p:spPr>
        <p:txBody>
          <a:bodyPr/>
          <a:lstStyle/>
          <a:p>
            <a:pPr eaLnBrk="1" hangingPunct="1"/>
            <a:r>
              <a:rPr lang="en-US" altLang="en-US" dirty="0" smtClean="0"/>
              <a:t>This individual interpretation of femininity is expressed by definite grinding procedures.</a:t>
            </a:r>
          </a:p>
          <a:p>
            <a:pPr eaLnBrk="1" hangingPunct="1"/>
            <a:r>
              <a:rPr lang="en-US" altLang="en-US" dirty="0" smtClean="0"/>
              <a:t>The grinding of </a:t>
            </a:r>
            <a:r>
              <a:rPr lang="en-US" altLang="en-US" dirty="0" err="1" smtClean="0"/>
              <a:t>incisal</a:t>
            </a:r>
            <a:r>
              <a:rPr lang="en-US" altLang="en-US" dirty="0" smtClean="0"/>
              <a:t> edges must follow a curve rather than a straight line.</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pPr eaLnBrk="1" hangingPunct="1">
              <a:defRPr/>
            </a:pPr>
            <a:r>
              <a:rPr lang="en-US" altLang="en-US" sz="3200" b="1" dirty="0" smtClean="0">
                <a:latin typeface="+mn-lt"/>
              </a:rPr>
              <a:t>Expression of masculine character</a:t>
            </a:r>
          </a:p>
        </p:txBody>
      </p:sp>
      <p:sp>
        <p:nvSpPr>
          <p:cNvPr id="220163" name="Rectangle 3"/>
          <p:cNvSpPr>
            <a:spLocks noGrp="1" noChangeArrowheads="1"/>
          </p:cNvSpPr>
          <p:nvPr>
            <p:ph idx="1"/>
          </p:nvPr>
        </p:nvSpPr>
        <p:spPr/>
        <p:txBody>
          <a:bodyPr/>
          <a:lstStyle/>
          <a:p>
            <a:pPr eaLnBrk="1" hangingPunct="1"/>
            <a:endParaRPr lang="en-US" altLang="en-US" dirty="0" smtClean="0"/>
          </a:p>
        </p:txBody>
      </p:sp>
      <p:pic>
        <p:nvPicPr>
          <p:cNvPr id="227330" name="Picture 2" descr="C:\Users\DELL\Desktop\Capture 1.PNG"/>
          <p:cNvPicPr>
            <a:picLocks noChangeAspect="1" noChangeArrowheads="1"/>
          </p:cNvPicPr>
          <p:nvPr/>
        </p:nvPicPr>
        <p:blipFill>
          <a:blip r:embed="rId2"/>
          <a:srcRect/>
          <a:stretch>
            <a:fillRect/>
          </a:stretch>
        </p:blipFill>
        <p:spPr bwMode="auto">
          <a:xfrm>
            <a:off x="2514600" y="1600200"/>
            <a:ext cx="4194175" cy="4595257"/>
          </a:xfrm>
          <a:prstGeom prst="rect">
            <a:avLst/>
          </a:prstGeom>
          <a:noFill/>
        </p:spPr>
      </p:pic>
      <p:sp>
        <p:nvSpPr>
          <p:cNvPr id="5" name="TextBox 4"/>
          <p:cNvSpPr txBox="1"/>
          <p:nvPr/>
        </p:nvSpPr>
        <p:spPr>
          <a:xfrm>
            <a:off x="1752600" y="6248400"/>
            <a:ext cx="5410200" cy="523220"/>
          </a:xfrm>
          <a:prstGeom prst="rect">
            <a:avLst/>
          </a:prstGeom>
          <a:noFill/>
        </p:spPr>
        <p:txBody>
          <a:bodyPr wrap="square" rtlCol="0">
            <a:spAutoFit/>
          </a:bodyPr>
          <a:lstStyle/>
          <a:p>
            <a:r>
              <a:rPr lang="en-US" sz="2800" dirty="0" smtClean="0"/>
              <a:t>The masculine form is </a:t>
            </a:r>
            <a:r>
              <a:rPr lang="en-US" sz="2800" dirty="0" err="1" smtClean="0"/>
              <a:t>cuboidal</a:t>
            </a:r>
            <a:endParaRPr lang="en-US" sz="28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eaLnBrk="1" hangingPunct="1"/>
            <a:r>
              <a:rPr lang="en-US" altLang="en-US" sz="3200" dirty="0" smtClean="0"/>
              <a:t>The expression of masculine characteristics</a:t>
            </a:r>
          </a:p>
        </p:txBody>
      </p:sp>
      <p:sp>
        <p:nvSpPr>
          <p:cNvPr id="221187" name="Rectangle 3"/>
          <p:cNvSpPr>
            <a:spLocks noGrp="1" noChangeArrowheads="1"/>
          </p:cNvSpPr>
          <p:nvPr>
            <p:ph idx="1"/>
          </p:nvPr>
        </p:nvSpPr>
        <p:spPr/>
        <p:txBody>
          <a:bodyPr/>
          <a:lstStyle/>
          <a:p>
            <a:pPr eaLnBrk="1" hangingPunct="1"/>
            <a:r>
              <a:rPr lang="en-US" altLang="en-US" sz="2800" dirty="0" smtClean="0"/>
              <a:t>A schema of the masculine form illustrates the </a:t>
            </a:r>
            <a:r>
              <a:rPr lang="en-US" altLang="en-US" sz="2800" dirty="0" err="1" smtClean="0"/>
              <a:t>cuboidal</a:t>
            </a:r>
            <a:r>
              <a:rPr lang="en-US" altLang="en-US" sz="2800" dirty="0" smtClean="0"/>
              <a:t>, hard, muscular, vigorous appearance which is typical of men.</a:t>
            </a:r>
          </a:p>
          <a:p>
            <a:r>
              <a:rPr lang="en-US" sz="2800" dirty="0" smtClean="0"/>
              <a:t>A basic tooth form which expresses masculine characteristics shows vigor, boldness, and hardness.</a:t>
            </a:r>
            <a:endParaRPr lang="en-US" altLang="en-US" sz="2800" dirty="0" smtClean="0"/>
          </a:p>
          <a:p>
            <a:pPr eaLnBrk="1" hangingPunct="1">
              <a:buFontTx/>
              <a:buNone/>
            </a:pPr>
            <a:endParaRPr lang="en-US" altLang="en-US" sz="2800" dirty="0" smtClean="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eaLnBrk="1" hangingPunct="1"/>
            <a:endParaRPr lang="en-US" altLang="en-US" smtClean="0"/>
          </a:p>
        </p:txBody>
      </p:sp>
      <p:sp>
        <p:nvSpPr>
          <p:cNvPr id="222211" name="Rectangle 3"/>
          <p:cNvSpPr>
            <a:spLocks noGrp="1" noChangeArrowheads="1"/>
          </p:cNvSpPr>
          <p:nvPr>
            <p:ph idx="1"/>
          </p:nvPr>
        </p:nvSpPr>
        <p:spPr/>
        <p:txBody>
          <a:bodyPr/>
          <a:lstStyle/>
          <a:p>
            <a:pPr eaLnBrk="1" hangingPunct="1"/>
            <a:r>
              <a:rPr lang="en-US" altLang="en-US" dirty="0" smtClean="0"/>
              <a:t>Thus, as sex identity becomes an automatic part of our procedure, the tooth form will transfer automatically a sense of masculinity to the pt’s smile.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endParaRPr lang="en-US" altLang="en-US" smtClean="0"/>
          </a:p>
        </p:txBody>
      </p:sp>
      <p:sp>
        <p:nvSpPr>
          <p:cNvPr id="223235" name="Rectangle 3"/>
          <p:cNvSpPr>
            <a:spLocks noGrp="1" noChangeArrowheads="1"/>
          </p:cNvSpPr>
          <p:nvPr>
            <p:ph idx="1"/>
          </p:nvPr>
        </p:nvSpPr>
        <p:spPr/>
        <p:txBody>
          <a:bodyPr/>
          <a:lstStyle/>
          <a:p>
            <a:pPr eaLnBrk="1" hangingPunct="1"/>
            <a:r>
              <a:rPr lang="en-US" altLang="en-US" dirty="0" smtClean="0"/>
              <a:t>Just as the “feminine” tooth form can be further individualized according to the dentists interpretation so can the </a:t>
            </a:r>
            <a:r>
              <a:rPr lang="en-US" altLang="en-US" sz="2800" dirty="0" smtClean="0"/>
              <a:t>masculine</a:t>
            </a:r>
            <a:r>
              <a:rPr lang="en-US" altLang="en-US" dirty="0" smtClean="0"/>
              <a:t> tooth form.</a:t>
            </a:r>
          </a:p>
        </p:txBody>
      </p:sp>
      <p:pic>
        <p:nvPicPr>
          <p:cNvPr id="4" name="Picture 6" descr="C:\Documents and Settings\Mr Arbaz\Desktop\arbaz pics\DSCN0165.JPG"/>
          <p:cNvPicPr>
            <a:picLocks noChangeAspect="1" noChangeArrowheads="1"/>
          </p:cNvPicPr>
          <p:nvPr/>
        </p:nvPicPr>
        <p:blipFill>
          <a:blip r:embed="rId2">
            <a:lum bright="-12000" contrast="36000"/>
            <a:grayscl/>
            <a:biLevel thresh="50000"/>
          </a:blip>
          <a:srcRect l="17741" t="51254" r="49463" b="16144"/>
          <a:stretch>
            <a:fillRect/>
          </a:stretch>
        </p:blipFill>
        <p:spPr bwMode="auto">
          <a:xfrm>
            <a:off x="4648200" y="3171948"/>
            <a:ext cx="4191000" cy="3408589"/>
          </a:xfrm>
          <a:prstGeom prst="rect">
            <a:avLst/>
          </a:prstGeom>
          <a:noFill/>
          <a:ln w="28575">
            <a:solidFill>
              <a:srgbClr val="000000"/>
            </a:solid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3</a:t>
            </a:r>
            <a:endParaRPr lang="en-US" sz="3200" dirty="0"/>
          </a:p>
        </p:txBody>
      </p:sp>
      <p:sp>
        <p:nvSpPr>
          <p:cNvPr id="3" name="Content Placeholder 2"/>
          <p:cNvSpPr>
            <a:spLocks noGrp="1"/>
          </p:cNvSpPr>
          <p:nvPr>
            <p:ph idx="1"/>
          </p:nvPr>
        </p:nvSpPr>
        <p:spPr/>
        <p:txBody>
          <a:bodyPr>
            <a:normAutofit/>
          </a:bodyPr>
          <a:lstStyle/>
          <a:p>
            <a:pPr algn="ctr">
              <a:buNone/>
            </a:pPr>
            <a:r>
              <a:rPr lang="en-US" sz="2800" b="1" dirty="0" smtClean="0"/>
              <a:t>“Typal Form Concept” </a:t>
            </a:r>
            <a:r>
              <a:rPr lang="en-US" sz="2800" dirty="0" smtClean="0"/>
              <a:t>projected</a:t>
            </a:r>
          </a:p>
          <a:p>
            <a:pPr algn="ctr">
              <a:buNone/>
            </a:pPr>
            <a:r>
              <a:rPr lang="en-US" sz="2800" dirty="0" smtClean="0"/>
              <a:t>by W. R. Hall in 1887,”</a:t>
            </a:r>
          </a:p>
          <a:p>
            <a:r>
              <a:rPr lang="en-US" sz="2800" b="1" dirty="0" smtClean="0"/>
              <a:t>The major basis </a:t>
            </a:r>
            <a:r>
              <a:rPr lang="en-US" sz="2800" dirty="0" smtClean="0"/>
              <a:t>was the tooth’s labial surface curvatures (transverse and gingival-</a:t>
            </a:r>
            <a:r>
              <a:rPr lang="en-US" sz="2800" dirty="0" err="1" smtClean="0"/>
              <a:t>incisal</a:t>
            </a:r>
            <a:r>
              <a:rPr lang="en-US" sz="2800" dirty="0" smtClean="0"/>
              <a:t>), outline form, and neck width. </a:t>
            </a:r>
          </a:p>
          <a:p>
            <a:r>
              <a:rPr lang="en-US" sz="2800" dirty="0" smtClean="0"/>
              <a:t>T</a:t>
            </a:r>
            <a:r>
              <a:rPr lang="en-US" sz="2800" b="1" dirty="0" smtClean="0"/>
              <a:t>he minor basis </a:t>
            </a:r>
            <a:r>
              <a:rPr lang="en-US" sz="2800" dirty="0" smtClean="0"/>
              <a:t>was the labiolingual inclination of the upper incisors in relation to profile types of straight, convex, and concave. </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16</a:t>
            </a:fld>
            <a:endParaRPr 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sp>
        <p:nvSpPr>
          <p:cNvPr id="7" name="Content Placeholder 6"/>
          <p:cNvSpPr>
            <a:spLocks noGrp="1"/>
          </p:cNvSpPr>
          <p:nvPr>
            <p:ph idx="1"/>
          </p:nvPr>
        </p:nvSpPr>
        <p:spPr/>
        <p:txBody>
          <a:bodyPr/>
          <a:lstStyle/>
          <a:p>
            <a:endParaRPr lang="en-US" sz="2800" dirty="0" smtClean="0"/>
          </a:p>
          <a:p>
            <a:endParaRPr lang="en-US" sz="2800" dirty="0" smtClean="0"/>
          </a:p>
          <a:p>
            <a:r>
              <a:rPr lang="en-US" altLang="en-US" sz="2800" dirty="0" smtClean="0"/>
              <a:t>This compromise begins with the selection of a basically “masculine "tooth form less harsh in its surface design </a:t>
            </a:r>
          </a:p>
          <a:p>
            <a:r>
              <a:rPr lang="en-US" sz="2800" dirty="0" smtClean="0"/>
              <a:t>By sufficient depth grinding and by further squaring the </a:t>
            </a:r>
            <a:r>
              <a:rPr lang="en-US" sz="2800" dirty="0" err="1" smtClean="0"/>
              <a:t>incisal</a:t>
            </a:r>
            <a:r>
              <a:rPr lang="en-US" sz="2800" dirty="0" smtClean="0"/>
              <a:t> edges of both the central and lateral incisors ,the effective employment of this basic tooth form can be seen in a man’s smile</a:t>
            </a:r>
            <a:endParaRPr lang="en-US" sz="2800" dirty="0"/>
          </a:p>
        </p:txBody>
      </p:sp>
      <p:pic>
        <p:nvPicPr>
          <p:cNvPr id="8" name="Picture 2" descr="C:\Users\DELL\Desktop\Capture.PNG"/>
          <p:cNvPicPr>
            <a:picLocks noChangeAspect="1" noChangeArrowheads="1"/>
          </p:cNvPicPr>
          <p:nvPr/>
        </p:nvPicPr>
        <p:blipFill>
          <a:blip r:embed="rId2"/>
          <a:srcRect/>
          <a:stretch>
            <a:fillRect/>
          </a:stretch>
        </p:blipFill>
        <p:spPr bwMode="auto">
          <a:xfrm>
            <a:off x="1600200" y="533400"/>
            <a:ext cx="6191250" cy="2029497"/>
          </a:xfrm>
          <a:prstGeom prst="rect">
            <a:avLst/>
          </a:prstGeom>
          <a:noFill/>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pPr eaLnBrk="1" hangingPunct="1"/>
            <a:endParaRPr lang="en-US" altLang="en-US" dirty="0" smtClean="0"/>
          </a:p>
        </p:txBody>
      </p:sp>
      <p:sp>
        <p:nvSpPr>
          <p:cNvPr id="225283" name="Rectangle 3"/>
          <p:cNvSpPr>
            <a:spLocks noGrp="1" noChangeArrowheads="1"/>
          </p:cNvSpPr>
          <p:nvPr>
            <p:ph type="body" sz="half" idx="1"/>
          </p:nvPr>
        </p:nvSpPr>
        <p:spPr/>
        <p:txBody>
          <a:bodyPr/>
          <a:lstStyle/>
          <a:p>
            <a:pPr eaLnBrk="1" hangingPunct="1"/>
            <a:endParaRPr lang="en-US" altLang="en-US" sz="2800" smtClean="0"/>
          </a:p>
        </p:txBody>
      </p:sp>
      <p:sp>
        <p:nvSpPr>
          <p:cNvPr id="225284" name="Rectangle 4"/>
          <p:cNvSpPr>
            <a:spLocks noGrp="1" noChangeArrowheads="1" noTextEdit="1"/>
          </p:cNvSpPr>
          <p:nvPr>
            <p:ph type="clipArt" sz="half" idx="2"/>
          </p:nvPr>
        </p:nvSpPr>
        <p:spPr/>
      </p:sp>
      <p:pic>
        <p:nvPicPr>
          <p:cNvPr id="225285" name="Picture 5" descr="C:\Documents and Settings\Mr Arbaz\Desktop\arbaz pics\DSCN0148.JPG"/>
          <p:cNvPicPr>
            <a:picLocks noChangeAspect="1" noChangeArrowheads="1"/>
          </p:cNvPicPr>
          <p:nvPr/>
        </p:nvPicPr>
        <p:blipFill>
          <a:blip r:embed="rId2"/>
          <a:srcRect l="32739" t="55583" r="3334" b="1776"/>
          <a:stretch>
            <a:fillRect/>
          </a:stretch>
        </p:blipFill>
        <p:spPr bwMode="auto">
          <a:xfrm>
            <a:off x="1371600" y="762000"/>
            <a:ext cx="5715000" cy="4551363"/>
          </a:xfrm>
          <a:prstGeom prst="rect">
            <a:avLst/>
          </a:prstGeom>
          <a:noFill/>
          <a:ln w="9525">
            <a:noFill/>
            <a:miter lim="800000"/>
            <a:headEnd/>
            <a:tailEnd/>
          </a:ln>
        </p:spPr>
      </p:pic>
      <p:sp>
        <p:nvSpPr>
          <p:cNvPr id="6" name="Rectangle 5"/>
          <p:cNvSpPr/>
          <p:nvPr/>
        </p:nvSpPr>
        <p:spPr>
          <a:xfrm>
            <a:off x="1371600" y="5562600"/>
            <a:ext cx="5791200" cy="1077218"/>
          </a:xfrm>
          <a:prstGeom prst="rect">
            <a:avLst/>
          </a:prstGeom>
        </p:spPr>
        <p:txBody>
          <a:bodyPr wrap="square">
            <a:spAutoFit/>
          </a:bodyPr>
          <a:lstStyle/>
          <a:p>
            <a:r>
              <a:rPr lang="en-US" altLang="en-US" sz="3200" dirty="0" smtClean="0"/>
              <a:t>Its true that some men have a qualifying softness.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pPr eaLnBrk="1" hangingPunct="1">
              <a:defRPr/>
            </a:pPr>
            <a:r>
              <a:rPr lang="en-US" altLang="en-US" sz="3200" dirty="0" smtClean="0">
                <a:latin typeface="Arial" charset="0"/>
              </a:rPr>
              <a:t>Sex interpretation by tooth positioning</a:t>
            </a:r>
          </a:p>
        </p:txBody>
      </p:sp>
      <p:sp>
        <p:nvSpPr>
          <p:cNvPr id="230403" name="Rectangle 3"/>
          <p:cNvSpPr>
            <a:spLocks noGrp="1" noChangeArrowheads="1"/>
          </p:cNvSpPr>
          <p:nvPr>
            <p:ph idx="1"/>
          </p:nvPr>
        </p:nvSpPr>
        <p:spPr/>
        <p:txBody>
          <a:bodyPr/>
          <a:lstStyle/>
          <a:p>
            <a:pPr eaLnBrk="1" hangingPunct="1"/>
            <a:r>
              <a:rPr lang="en-US" altLang="en-US" dirty="0" smtClean="0"/>
              <a:t>Central incisor-[# 1]</a:t>
            </a:r>
          </a:p>
          <a:p>
            <a:pPr eaLnBrk="1" hangingPunct="1"/>
            <a:r>
              <a:rPr lang="en-US" altLang="en-US" dirty="0" smtClean="0"/>
              <a:t>By bringing the </a:t>
            </a:r>
            <a:r>
              <a:rPr lang="en-US" altLang="en-US" dirty="0" err="1" smtClean="0"/>
              <a:t>incisal</a:t>
            </a:r>
            <a:r>
              <a:rPr lang="en-US" altLang="en-US" dirty="0" smtClean="0"/>
              <a:t> edge of one central incisor </a:t>
            </a:r>
            <a:r>
              <a:rPr lang="en-US" altLang="en-US" dirty="0" err="1" smtClean="0"/>
              <a:t>anteriorly,we</a:t>
            </a:r>
            <a:r>
              <a:rPr lang="en-US" altLang="en-US" dirty="0" smtClean="0"/>
              <a:t> create a position which is </a:t>
            </a:r>
            <a:r>
              <a:rPr lang="en-US" altLang="en-US" i="1" dirty="0" smtClean="0"/>
              <a:t>evident but harsh.</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eaLnBrk="1" hangingPunct="1"/>
            <a:endParaRPr lang="en-US" altLang="en-US" smtClean="0"/>
          </a:p>
        </p:txBody>
      </p:sp>
      <p:sp>
        <p:nvSpPr>
          <p:cNvPr id="231427" name="Rectangle 3"/>
          <p:cNvSpPr>
            <a:spLocks noGrp="1" noChangeArrowheads="1"/>
          </p:cNvSpPr>
          <p:nvPr>
            <p:ph type="body" sz="half" idx="1"/>
          </p:nvPr>
        </p:nvSpPr>
        <p:spPr/>
        <p:txBody>
          <a:bodyPr/>
          <a:lstStyle/>
          <a:p>
            <a:pPr eaLnBrk="1" hangingPunct="1"/>
            <a:endParaRPr lang="en-US" altLang="en-US" sz="2800" smtClean="0"/>
          </a:p>
        </p:txBody>
      </p:sp>
      <p:sp>
        <p:nvSpPr>
          <p:cNvPr id="231428" name="Rectangle 4"/>
          <p:cNvSpPr>
            <a:spLocks noGrp="1" noChangeArrowheads="1" noTextEdit="1"/>
          </p:cNvSpPr>
          <p:nvPr>
            <p:ph type="clipArt" sz="half" idx="2"/>
          </p:nvPr>
        </p:nvSpPr>
        <p:spPr/>
      </p:sp>
      <p:pic>
        <p:nvPicPr>
          <p:cNvPr id="231429" name="Picture 5" descr="C:\Documents and Settings\Mr Arbaz\Desktop\arbaz pics\DSCN0167.JPG"/>
          <p:cNvPicPr>
            <a:picLocks noChangeAspect="1" noChangeArrowheads="1"/>
          </p:cNvPicPr>
          <p:nvPr/>
        </p:nvPicPr>
        <p:blipFill>
          <a:blip r:embed="rId2">
            <a:lum bright="-12000" contrast="30000"/>
            <a:grayscl/>
            <a:biLevel thresh="50000"/>
          </a:blip>
          <a:srcRect l="44922" t="67046" r="41478" b="7576"/>
          <a:stretch>
            <a:fillRect/>
          </a:stretch>
        </p:blipFill>
        <p:spPr bwMode="auto">
          <a:xfrm>
            <a:off x="2362200" y="1143000"/>
            <a:ext cx="4419600" cy="5105400"/>
          </a:xfrm>
          <a:prstGeom prst="rect">
            <a:avLst/>
          </a:prstGeom>
          <a:noFill/>
          <a:ln w="28575">
            <a:solidFill>
              <a:schemeClr val="bg1"/>
            </a:solidFill>
            <a:miter lim="800000"/>
            <a:headEnd/>
            <a:tailEnd/>
          </a:ln>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hangingPunct="1"/>
            <a:endParaRPr lang="en-US" altLang="en-US" smtClean="0"/>
          </a:p>
        </p:txBody>
      </p:sp>
      <p:sp>
        <p:nvSpPr>
          <p:cNvPr id="232451" name="Rectangle 3"/>
          <p:cNvSpPr>
            <a:spLocks noGrp="1" noChangeArrowheads="1"/>
          </p:cNvSpPr>
          <p:nvPr>
            <p:ph idx="1"/>
          </p:nvPr>
        </p:nvSpPr>
        <p:spPr/>
        <p:txBody>
          <a:bodyPr/>
          <a:lstStyle/>
          <a:p>
            <a:pPr eaLnBrk="1" hangingPunct="1">
              <a:lnSpc>
                <a:spcPct val="90000"/>
              </a:lnSpc>
            </a:pPr>
            <a:r>
              <a:rPr lang="en-US" altLang="en-US" dirty="0" smtClean="0"/>
              <a:t>[#2]</a:t>
            </a:r>
          </a:p>
          <a:p>
            <a:pPr eaLnBrk="1" hangingPunct="1">
              <a:lnSpc>
                <a:spcPct val="90000"/>
              </a:lnSpc>
            </a:pPr>
            <a:r>
              <a:rPr lang="en-US" altLang="en-US" dirty="0" smtClean="0"/>
              <a:t>However if we move one of the CI from the starting point out at the cervical end, leaving the </a:t>
            </a:r>
            <a:r>
              <a:rPr lang="en-US" altLang="en-US" dirty="0" err="1" smtClean="0"/>
              <a:t>incisal</a:t>
            </a:r>
            <a:r>
              <a:rPr lang="en-US" altLang="en-US" dirty="0" smtClean="0"/>
              <a:t> edges together, we have created a </a:t>
            </a:r>
            <a:r>
              <a:rPr lang="en-US" altLang="en-US" i="1" dirty="0" smtClean="0"/>
              <a:t>harmoniously, lively position.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pPr eaLnBrk="1" hangingPunct="1"/>
            <a:endParaRPr lang="en-US" altLang="en-US" smtClean="0"/>
          </a:p>
        </p:txBody>
      </p:sp>
      <p:sp>
        <p:nvSpPr>
          <p:cNvPr id="233475" name="Rectangle 3"/>
          <p:cNvSpPr>
            <a:spLocks noGrp="1" noChangeArrowheads="1"/>
          </p:cNvSpPr>
          <p:nvPr>
            <p:ph type="body" sz="half" idx="1"/>
          </p:nvPr>
        </p:nvSpPr>
        <p:spPr/>
        <p:txBody>
          <a:bodyPr/>
          <a:lstStyle/>
          <a:p>
            <a:pPr eaLnBrk="1" hangingPunct="1"/>
            <a:endParaRPr lang="en-US" altLang="en-US" sz="2800" smtClean="0"/>
          </a:p>
        </p:txBody>
      </p:sp>
      <p:sp>
        <p:nvSpPr>
          <p:cNvPr id="233476" name="Rectangle 4"/>
          <p:cNvSpPr>
            <a:spLocks noGrp="1" noChangeArrowheads="1" noTextEdit="1"/>
          </p:cNvSpPr>
          <p:nvPr>
            <p:ph type="clipArt" sz="half" idx="2"/>
          </p:nvPr>
        </p:nvSpPr>
        <p:spPr/>
      </p:sp>
      <p:pic>
        <p:nvPicPr>
          <p:cNvPr id="233477" name="Picture 5" descr="C:\Documents and Settings\Mr Arbaz\Desktop\arbaz pics\DSCN0167.JPG"/>
          <p:cNvPicPr>
            <a:picLocks noChangeAspect="1" noChangeArrowheads="1"/>
          </p:cNvPicPr>
          <p:nvPr/>
        </p:nvPicPr>
        <p:blipFill>
          <a:blip r:embed="rId2">
            <a:lum bright="-12000" contrast="30000"/>
            <a:grayscl/>
            <a:biLevel thresh="50000"/>
          </a:blip>
          <a:srcRect l="32272" t="65833" r="56534" b="6818"/>
          <a:stretch>
            <a:fillRect/>
          </a:stretch>
        </p:blipFill>
        <p:spPr bwMode="auto">
          <a:xfrm>
            <a:off x="2133600" y="990600"/>
            <a:ext cx="4800600" cy="4953000"/>
          </a:xfrm>
          <a:prstGeom prst="rect">
            <a:avLst/>
          </a:prstGeom>
          <a:noFill/>
          <a:ln w="28575">
            <a:solidFill>
              <a:schemeClr val="bg1"/>
            </a:solidFill>
            <a:miter lim="800000"/>
            <a:headEnd/>
            <a:tailEnd/>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endParaRPr lang="en-US" altLang="en-US" smtClean="0"/>
          </a:p>
        </p:txBody>
      </p:sp>
      <p:sp>
        <p:nvSpPr>
          <p:cNvPr id="234499" name="Rectangle 3"/>
          <p:cNvSpPr>
            <a:spLocks noGrp="1" noChangeArrowheads="1"/>
          </p:cNvSpPr>
          <p:nvPr>
            <p:ph idx="1"/>
          </p:nvPr>
        </p:nvSpPr>
        <p:spPr/>
        <p:txBody>
          <a:bodyPr/>
          <a:lstStyle/>
          <a:p>
            <a:pPr eaLnBrk="1" hangingPunct="1"/>
            <a:r>
              <a:rPr lang="en-US" altLang="en-US" sz="2800" dirty="0" smtClean="0"/>
              <a:t>[#3]</a:t>
            </a:r>
          </a:p>
          <a:p>
            <a:pPr eaLnBrk="1" hangingPunct="1"/>
            <a:r>
              <a:rPr lang="en-US" altLang="en-US" sz="2800" dirty="0" smtClean="0"/>
              <a:t>Is a combined rotation of the two CI with the distal surfaces forward, with one CI depressed at the cervical end &amp; other depressed </a:t>
            </a:r>
            <a:r>
              <a:rPr lang="en-US" altLang="en-US" sz="2800" dirty="0" err="1" smtClean="0"/>
              <a:t>incisally</a:t>
            </a:r>
            <a:r>
              <a:rPr lang="en-US" altLang="en-US" sz="2800" dirty="0" smtClean="0"/>
              <a: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eaLnBrk="1" hangingPunct="1"/>
            <a:endParaRPr lang="en-US" altLang="en-US" smtClean="0"/>
          </a:p>
        </p:txBody>
      </p:sp>
      <p:sp>
        <p:nvSpPr>
          <p:cNvPr id="235523" name="Rectangle 3"/>
          <p:cNvSpPr>
            <a:spLocks noGrp="1" noChangeArrowheads="1"/>
          </p:cNvSpPr>
          <p:nvPr>
            <p:ph type="body" sz="half" idx="1"/>
          </p:nvPr>
        </p:nvSpPr>
        <p:spPr/>
        <p:txBody>
          <a:bodyPr/>
          <a:lstStyle/>
          <a:p>
            <a:pPr eaLnBrk="1" hangingPunct="1"/>
            <a:endParaRPr lang="en-US" altLang="en-US" sz="2800" smtClean="0"/>
          </a:p>
        </p:txBody>
      </p:sp>
      <p:pic>
        <p:nvPicPr>
          <p:cNvPr id="235524" name="Picture 6" descr="C:\Documents and Settings\Mr Arbaz\Desktop\arbaz pics\DSCN0167.JPG"/>
          <p:cNvPicPr>
            <a:picLocks noGrp="1" noChangeAspect="1" noChangeArrowheads="1"/>
          </p:cNvPicPr>
          <p:nvPr>
            <p:ph type="clipArt" sz="half" idx="2"/>
          </p:nvPr>
        </p:nvPicPr>
        <p:blipFill>
          <a:blip r:embed="rId2">
            <a:lum bright="-6000" contrast="24000"/>
            <a:grayscl/>
            <a:biLevel thresh="50000"/>
          </a:blip>
          <a:srcRect l="60083" t="67046" r="26137" b="7198"/>
          <a:stretch>
            <a:fillRect/>
          </a:stretch>
        </p:blipFill>
        <p:spPr>
          <a:xfrm>
            <a:off x="1905000" y="1143000"/>
            <a:ext cx="4941888" cy="4953000"/>
          </a:xfrm>
          <a:noFill/>
          <a:ln w="28575">
            <a:solidFill>
              <a:schemeClr val="bg1"/>
            </a:solidFill>
          </a:ln>
        </p:spPr>
      </p:pic>
      <p:sp>
        <p:nvSpPr>
          <p:cNvPr id="339975" name="Line 7"/>
          <p:cNvSpPr>
            <a:spLocks noChangeShapeType="1"/>
          </p:cNvSpPr>
          <p:nvPr/>
        </p:nvSpPr>
        <p:spPr bwMode="auto">
          <a:xfrm flipH="1">
            <a:off x="2438400" y="3276600"/>
            <a:ext cx="304800" cy="30480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339976" name="Line 8"/>
          <p:cNvSpPr>
            <a:spLocks noChangeShapeType="1"/>
          </p:cNvSpPr>
          <p:nvPr/>
        </p:nvSpPr>
        <p:spPr bwMode="auto">
          <a:xfrm flipH="1" flipV="1">
            <a:off x="4648200" y="4648200"/>
            <a:ext cx="685800" cy="7620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339977" name="Line 9"/>
          <p:cNvSpPr>
            <a:spLocks noChangeShapeType="1"/>
          </p:cNvSpPr>
          <p:nvPr/>
        </p:nvSpPr>
        <p:spPr bwMode="auto">
          <a:xfrm>
            <a:off x="5105400" y="2590800"/>
            <a:ext cx="1066800" cy="76200"/>
          </a:xfrm>
          <a:prstGeom prst="line">
            <a:avLst/>
          </a:prstGeom>
          <a:noFill/>
          <a:ln w="571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339979" name="Line 11"/>
          <p:cNvSpPr>
            <a:spLocks noChangeShapeType="1"/>
          </p:cNvSpPr>
          <p:nvPr/>
        </p:nvSpPr>
        <p:spPr bwMode="auto">
          <a:xfrm>
            <a:off x="2209800" y="4572000"/>
            <a:ext cx="838200" cy="0"/>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399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399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339977"/>
                                        </p:tgtEl>
                                        <p:attrNameLst>
                                          <p:attrName>style.visibility</p:attrName>
                                        </p:attrNameLst>
                                      </p:cBhvr>
                                      <p:to>
                                        <p:strVal val="visible"/>
                                      </p:to>
                                    </p:set>
                                    <p:anim calcmode="lin" valueType="num">
                                      <p:cBhvr additive="base">
                                        <p:cTn id="15" dur="500" fill="hold"/>
                                        <p:tgtEl>
                                          <p:spTgt spid="339977"/>
                                        </p:tgtEl>
                                        <p:attrNameLst>
                                          <p:attrName>ppt_x</p:attrName>
                                        </p:attrNameLst>
                                      </p:cBhvr>
                                      <p:tavLst>
                                        <p:tav tm="0">
                                          <p:val>
                                            <p:strVal val="0-#ppt_w/2"/>
                                          </p:val>
                                        </p:tav>
                                        <p:tav tm="100000">
                                          <p:val>
                                            <p:strVal val="#ppt_x"/>
                                          </p:val>
                                        </p:tav>
                                      </p:tavLst>
                                    </p:anim>
                                    <p:anim calcmode="lin" valueType="num">
                                      <p:cBhvr additive="base">
                                        <p:cTn id="16" dur="500" fill="hold"/>
                                        <p:tgtEl>
                                          <p:spTgt spid="339977"/>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nodeType="clickEffect">
                                  <p:stCondLst>
                                    <p:cond delay="0"/>
                                  </p:stCondLst>
                                  <p:childTnLst>
                                    <p:set>
                                      <p:cBhvr>
                                        <p:cTn id="20" dur="1" fill="hold">
                                          <p:stCondLst>
                                            <p:cond delay="0"/>
                                          </p:stCondLst>
                                        </p:cTn>
                                        <p:tgtEl>
                                          <p:spTgt spid="339979"/>
                                        </p:tgtEl>
                                        <p:attrNameLst>
                                          <p:attrName>style.visibility</p:attrName>
                                        </p:attrNameLst>
                                      </p:cBhvr>
                                      <p:to>
                                        <p:strVal val="visible"/>
                                      </p:to>
                                    </p:set>
                                    <p:anim calcmode="lin" valueType="num">
                                      <p:cBhvr additive="base">
                                        <p:cTn id="21" dur="500" fill="hold"/>
                                        <p:tgtEl>
                                          <p:spTgt spid="339979"/>
                                        </p:tgtEl>
                                        <p:attrNameLst>
                                          <p:attrName>ppt_x</p:attrName>
                                        </p:attrNameLst>
                                      </p:cBhvr>
                                      <p:tavLst>
                                        <p:tav tm="0">
                                          <p:val>
                                            <p:strVal val="0-#ppt_w/2"/>
                                          </p:val>
                                        </p:tav>
                                        <p:tav tm="100000">
                                          <p:val>
                                            <p:strVal val="#ppt_x"/>
                                          </p:val>
                                        </p:tav>
                                      </p:tavLst>
                                    </p:anim>
                                    <p:anim calcmode="lin" valueType="num">
                                      <p:cBhvr additive="base">
                                        <p:cTn id="22" dur="500" fill="hold"/>
                                        <p:tgtEl>
                                          <p:spTgt spid="3399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pPr algn="l" eaLnBrk="1" hangingPunct="1">
              <a:defRPr/>
            </a:pPr>
            <a:r>
              <a:rPr lang="en-US" altLang="en-US" sz="3200" dirty="0" smtClean="0">
                <a:effectLst>
                  <a:outerShdw blurRad="38100" dist="38100" dir="2700000" algn="tl">
                    <a:srgbClr val="C0C0C0"/>
                  </a:outerShdw>
                </a:effectLst>
                <a:latin typeface="+mn-lt"/>
              </a:rPr>
              <a:t>Lateral incisor</a:t>
            </a:r>
            <a:r>
              <a:rPr lang="en-US" altLang="en-US" sz="3200" dirty="0" smtClean="0">
                <a:latin typeface="+mn-lt"/>
              </a:rPr>
              <a:t>-</a:t>
            </a:r>
          </a:p>
        </p:txBody>
      </p:sp>
      <p:sp>
        <p:nvSpPr>
          <p:cNvPr id="236547" name="Rectangle 3"/>
          <p:cNvSpPr>
            <a:spLocks noGrp="1" noChangeArrowheads="1"/>
          </p:cNvSpPr>
          <p:nvPr>
            <p:ph idx="1"/>
          </p:nvPr>
        </p:nvSpPr>
        <p:spPr>
          <a:xfrm>
            <a:off x="685800" y="1981200"/>
            <a:ext cx="8001000" cy="4114800"/>
          </a:xfrm>
        </p:spPr>
        <p:txBody>
          <a:bodyPr/>
          <a:lstStyle/>
          <a:p>
            <a:pPr eaLnBrk="1" hangingPunct="1"/>
            <a:r>
              <a:rPr lang="en-US" altLang="en-US" dirty="0" smtClean="0"/>
              <a:t>[#1]</a:t>
            </a:r>
          </a:p>
          <a:p>
            <a:pPr eaLnBrk="1" hangingPunct="1"/>
            <a:r>
              <a:rPr lang="en-US" altLang="en-US" dirty="0" smtClean="0"/>
              <a:t>The LI rotated to show its </a:t>
            </a:r>
            <a:r>
              <a:rPr lang="en-US" altLang="en-US" dirty="0" err="1" smtClean="0"/>
              <a:t>mesial</a:t>
            </a:r>
            <a:r>
              <a:rPr lang="en-US" altLang="en-US" dirty="0" smtClean="0"/>
              <a:t> surface slightly overlapping the CI gives  softness or youthfulness to the smile.</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endParaRPr lang="en-US" altLang="en-US" smtClean="0"/>
          </a:p>
        </p:txBody>
      </p:sp>
      <p:sp>
        <p:nvSpPr>
          <p:cNvPr id="237571" name="Rectangle 3"/>
          <p:cNvSpPr>
            <a:spLocks noGrp="1" noChangeArrowheads="1"/>
          </p:cNvSpPr>
          <p:nvPr>
            <p:ph type="body" sz="half" idx="1"/>
          </p:nvPr>
        </p:nvSpPr>
        <p:spPr/>
        <p:txBody>
          <a:bodyPr/>
          <a:lstStyle/>
          <a:p>
            <a:pPr eaLnBrk="1" hangingPunct="1"/>
            <a:endParaRPr lang="en-US" altLang="en-US" sz="2800" smtClean="0"/>
          </a:p>
        </p:txBody>
      </p:sp>
      <p:pic>
        <p:nvPicPr>
          <p:cNvPr id="237572" name="Picture 6" descr="C:\Documents and Settings\Mr Arbaz\Desktop\arbaz pics\DSCN0149.JPG"/>
          <p:cNvPicPr>
            <a:picLocks noGrp="1" noChangeAspect="1" noChangeArrowheads="1"/>
          </p:cNvPicPr>
          <p:nvPr>
            <p:ph type="clipArt" sz="half" idx="2"/>
          </p:nvPr>
        </p:nvPicPr>
        <p:blipFill>
          <a:blip r:embed="rId2">
            <a:lum bright="-24000" contrast="24000"/>
            <a:grayscl/>
            <a:biLevel thresh="50000"/>
          </a:blip>
          <a:srcRect l="12964" r="5556" b="50574"/>
          <a:stretch>
            <a:fillRect/>
          </a:stretch>
        </p:blipFill>
        <p:spPr>
          <a:xfrm>
            <a:off x="1219200" y="609600"/>
            <a:ext cx="6781800" cy="5715000"/>
          </a:xfrm>
          <a:noFill/>
          <a:ln w="28575">
            <a:solidFill>
              <a:schemeClr val="bg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050"/>
          <p:cNvSpPr>
            <a:spLocks noGrp="1" noChangeArrowheads="1"/>
          </p:cNvSpPr>
          <p:nvPr>
            <p:ph type="title"/>
          </p:nvPr>
        </p:nvSpPr>
        <p:spPr/>
        <p:txBody>
          <a:bodyPr/>
          <a:lstStyle/>
          <a:p>
            <a:endParaRPr lang="en-US" altLang="en-US" smtClean="0"/>
          </a:p>
        </p:txBody>
      </p:sp>
      <p:pic>
        <p:nvPicPr>
          <p:cNvPr id="77827" name="Picture 2051"/>
          <p:cNvPicPr>
            <a:picLocks noGrp="1" noChangeAspect="1" noChangeArrowheads="1"/>
          </p:cNvPicPr>
          <p:nvPr>
            <p:ph type="body" sz="half" idx="1"/>
          </p:nvPr>
        </p:nvPicPr>
        <p:blipFill>
          <a:blip r:embed="rId2"/>
          <a:srcRect/>
          <a:stretch>
            <a:fillRect/>
          </a:stretch>
        </p:blipFill>
        <p:spPr>
          <a:xfrm>
            <a:off x="990600" y="1905000"/>
            <a:ext cx="7162800" cy="4114800"/>
          </a:xfrm>
          <a:ln w="19050">
            <a:solidFill>
              <a:schemeClr val="tx1"/>
            </a:solidFill>
          </a:ln>
        </p:spPr>
      </p:pic>
      <p:sp>
        <p:nvSpPr>
          <p:cNvPr id="77828" name="Rectangle 2052"/>
          <p:cNvSpPr>
            <a:spLocks noGrp="1" noChangeArrowheads="1" noTextEdit="1"/>
          </p:cNvSpPr>
          <p:nvPr>
            <p:ph type="clipArt" sz="half" idx="2"/>
          </p:nvPr>
        </p:nvSpPr>
        <p:spPr/>
      </p:sp>
      <p:sp>
        <p:nvSpPr>
          <p:cNvPr id="5" name="Slide Number Placeholder 4"/>
          <p:cNvSpPr>
            <a:spLocks noGrp="1"/>
          </p:cNvSpPr>
          <p:nvPr>
            <p:ph type="sldNum" sz="quarter" idx="12"/>
          </p:nvPr>
        </p:nvSpPr>
        <p:spPr/>
        <p:txBody>
          <a:bodyPr/>
          <a:lstStyle/>
          <a:p>
            <a:pPr>
              <a:defRPr/>
            </a:pPr>
            <a:fld id="{3A4DC282-137F-4BB0-A943-1182862D737B}" type="slidenum">
              <a:rPr lang="en-US" altLang="en-US" smtClean="0"/>
              <a:pPr>
                <a:defRPr/>
              </a:pPr>
              <a:t>17</a:t>
            </a:fld>
            <a:endParaRPr lang="en-US" alt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endParaRPr lang="en-US" altLang="en-US" smtClean="0"/>
          </a:p>
        </p:txBody>
      </p:sp>
      <p:sp>
        <p:nvSpPr>
          <p:cNvPr id="238595" name="Rectangle 3"/>
          <p:cNvSpPr>
            <a:spLocks noGrp="1" noChangeArrowheads="1"/>
          </p:cNvSpPr>
          <p:nvPr>
            <p:ph idx="1"/>
          </p:nvPr>
        </p:nvSpPr>
        <p:spPr>
          <a:xfrm>
            <a:off x="685800" y="1295400"/>
            <a:ext cx="7772400" cy="4800600"/>
          </a:xfrm>
        </p:spPr>
        <p:txBody>
          <a:bodyPr/>
          <a:lstStyle/>
          <a:p>
            <a:pPr eaLnBrk="1" hangingPunct="1"/>
            <a:r>
              <a:rPr lang="en-US" altLang="en-US" sz="2800" dirty="0" smtClean="0"/>
              <a:t>[#2]</a:t>
            </a:r>
          </a:p>
          <a:p>
            <a:pPr eaLnBrk="1" hangingPunct="1"/>
            <a:r>
              <a:rPr lang="en-US" altLang="en-US" sz="2800" dirty="0" smtClean="0"/>
              <a:t>By doing the </a:t>
            </a:r>
            <a:r>
              <a:rPr lang="en-US" altLang="en-US" sz="2800" dirty="0" err="1" smtClean="0"/>
              <a:t>reverse,that</a:t>
            </a:r>
            <a:r>
              <a:rPr lang="en-US" altLang="en-US" sz="2800" dirty="0" smtClean="0"/>
              <a:t> is by rotating the LI </a:t>
            </a:r>
            <a:r>
              <a:rPr lang="en-US" altLang="en-US" sz="2800" dirty="0" err="1" smtClean="0"/>
              <a:t>mesially,the</a:t>
            </a:r>
            <a:r>
              <a:rPr lang="en-US" altLang="en-US" sz="2800" dirty="0" smtClean="0"/>
              <a:t> effect of the smile is hardened.</a:t>
            </a:r>
          </a:p>
          <a:p>
            <a:pPr eaLnBrk="1" hangingPunct="1"/>
            <a:r>
              <a:rPr lang="en-US" altLang="en-US" sz="2800" dirty="0" smtClean="0"/>
              <a:t>we should select soft position for feminine smile, &amp; hard position for </a:t>
            </a:r>
            <a:r>
              <a:rPr lang="en-US" altLang="en-US" sz="2800" dirty="0" err="1" smtClean="0"/>
              <a:t>vigrous</a:t>
            </a:r>
            <a:r>
              <a:rPr lang="en-US" altLang="en-US" sz="2800" dirty="0" smtClean="0"/>
              <a:t> male.</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hangingPunct="1"/>
            <a:endParaRPr lang="en-US" altLang="en-US" smtClean="0"/>
          </a:p>
        </p:txBody>
      </p:sp>
      <p:sp>
        <p:nvSpPr>
          <p:cNvPr id="239619" name="Rectangle 3"/>
          <p:cNvSpPr>
            <a:spLocks noGrp="1" noChangeArrowheads="1"/>
          </p:cNvSpPr>
          <p:nvPr>
            <p:ph type="body" sz="half" idx="1"/>
          </p:nvPr>
        </p:nvSpPr>
        <p:spPr/>
        <p:txBody>
          <a:bodyPr/>
          <a:lstStyle/>
          <a:p>
            <a:pPr eaLnBrk="1" hangingPunct="1"/>
            <a:endParaRPr lang="en-US" altLang="en-US" sz="2800" smtClean="0"/>
          </a:p>
        </p:txBody>
      </p:sp>
      <p:pic>
        <p:nvPicPr>
          <p:cNvPr id="239620" name="Picture 6" descr="C:\Documents and Settings\Mr Arbaz\Desktop\arbaz pics\DSCN0149.JPG"/>
          <p:cNvPicPr>
            <a:picLocks noGrp="1" noChangeAspect="1" noChangeArrowheads="1"/>
          </p:cNvPicPr>
          <p:nvPr>
            <p:ph type="clipArt" sz="half" idx="2"/>
          </p:nvPr>
        </p:nvPicPr>
        <p:blipFill>
          <a:blip r:embed="rId2">
            <a:lum bright="-6000" contrast="24000"/>
            <a:grayscl/>
            <a:biLevel thresh="50000"/>
          </a:blip>
          <a:srcRect l="11482" t="49426" r="5556"/>
          <a:stretch>
            <a:fillRect/>
          </a:stretch>
        </p:blipFill>
        <p:spPr>
          <a:xfrm>
            <a:off x="990600" y="609600"/>
            <a:ext cx="7086600" cy="5638800"/>
          </a:xfrm>
          <a:noFill/>
          <a:ln w="28575">
            <a:solidFill>
              <a:schemeClr val="bg1"/>
            </a:solidFill>
          </a:ln>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endParaRPr lang="en-US" altLang="en-US" smtClean="0"/>
          </a:p>
        </p:txBody>
      </p:sp>
      <p:sp>
        <p:nvSpPr>
          <p:cNvPr id="240643" name="Rectangle 3"/>
          <p:cNvSpPr>
            <a:spLocks noGrp="1" noChangeArrowheads="1"/>
          </p:cNvSpPr>
          <p:nvPr>
            <p:ph type="body" sz="half" idx="1"/>
          </p:nvPr>
        </p:nvSpPr>
        <p:spPr/>
        <p:txBody>
          <a:bodyPr/>
          <a:lstStyle/>
          <a:p>
            <a:pPr eaLnBrk="1" hangingPunct="1"/>
            <a:endParaRPr lang="en-US" altLang="en-US" sz="2800" smtClean="0"/>
          </a:p>
        </p:txBody>
      </p:sp>
      <p:sp>
        <p:nvSpPr>
          <p:cNvPr id="240644" name="Rectangle 4"/>
          <p:cNvSpPr>
            <a:spLocks noGrp="1" noChangeArrowheads="1" noTextEdit="1"/>
          </p:cNvSpPr>
          <p:nvPr>
            <p:ph type="clipArt" sz="half" idx="2"/>
          </p:nvPr>
        </p:nvSpPr>
        <p:spPr/>
      </p:sp>
      <p:pic>
        <p:nvPicPr>
          <p:cNvPr id="240645" name="Picture 5" descr="C:\Documents and Settings\Mr Arbaz\Desktop\arbaz pics\DSCN0168.JPG"/>
          <p:cNvPicPr>
            <a:picLocks noChangeAspect="1" noChangeArrowheads="1"/>
          </p:cNvPicPr>
          <p:nvPr/>
        </p:nvPicPr>
        <p:blipFill>
          <a:blip r:embed="rId2">
            <a:lum bright="-18000" contrast="24000"/>
            <a:grayscl/>
            <a:biLevel thresh="50000"/>
          </a:blip>
          <a:srcRect l="35796" t="15152" r="38068" b="47728"/>
          <a:stretch>
            <a:fillRect/>
          </a:stretch>
        </p:blipFill>
        <p:spPr bwMode="auto">
          <a:xfrm>
            <a:off x="1371600" y="0"/>
            <a:ext cx="6096000" cy="6858000"/>
          </a:xfrm>
          <a:prstGeom prst="rect">
            <a:avLst/>
          </a:prstGeom>
          <a:noFill/>
          <a:ln w="28575">
            <a:solidFill>
              <a:schemeClr val="bg1"/>
            </a:solidFill>
            <a:miter lim="800000"/>
            <a:headEnd/>
            <a:tailEnd/>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pPr algn="l" eaLnBrk="1" hangingPunct="1">
              <a:defRPr/>
            </a:pPr>
            <a:r>
              <a:rPr lang="en-US" altLang="en-US" sz="3200" smtClean="0">
                <a:effectLst>
                  <a:outerShdw blurRad="38100" dist="38100" dir="2700000" algn="tl">
                    <a:srgbClr val="C0C0C0"/>
                  </a:outerShdw>
                </a:effectLst>
                <a:latin typeface="+mn-lt"/>
              </a:rPr>
              <a:t>Cuspid teeth</a:t>
            </a:r>
            <a:r>
              <a:rPr lang="en-US" altLang="en-US" sz="3200" smtClean="0">
                <a:latin typeface="+mn-lt"/>
              </a:rPr>
              <a:t>-</a:t>
            </a:r>
          </a:p>
        </p:txBody>
      </p:sp>
      <p:sp>
        <p:nvSpPr>
          <p:cNvPr id="241667" name="Rectangle 3"/>
          <p:cNvSpPr>
            <a:spLocks noGrp="1" noChangeArrowheads="1"/>
          </p:cNvSpPr>
          <p:nvPr>
            <p:ph idx="1"/>
          </p:nvPr>
        </p:nvSpPr>
        <p:spPr/>
        <p:txBody>
          <a:bodyPr/>
          <a:lstStyle/>
          <a:p>
            <a:pPr marL="609600" indent="-609600" eaLnBrk="1" hangingPunct="1">
              <a:lnSpc>
                <a:spcPct val="90000"/>
              </a:lnSpc>
            </a:pPr>
            <a:r>
              <a:rPr lang="en-US" altLang="en-US" dirty="0" smtClean="0"/>
              <a:t>In general we adopt conjointly the three of the following positions-</a:t>
            </a:r>
          </a:p>
          <a:p>
            <a:pPr marL="609600" indent="-609600">
              <a:lnSpc>
                <a:spcPct val="90000"/>
              </a:lnSpc>
            </a:pPr>
            <a:r>
              <a:rPr lang="en-US" altLang="en-US" dirty="0" smtClean="0"/>
              <a:t>Out at the cervical end</a:t>
            </a:r>
          </a:p>
          <a:p>
            <a:pPr marL="609600" indent="-609600">
              <a:lnSpc>
                <a:spcPct val="90000"/>
              </a:lnSpc>
            </a:pPr>
            <a:r>
              <a:rPr lang="en-US" altLang="en-US" dirty="0" smtClean="0"/>
              <a:t>Rotated to show </a:t>
            </a:r>
            <a:r>
              <a:rPr lang="en-US" altLang="en-US" dirty="0" err="1" smtClean="0"/>
              <a:t>mesial</a:t>
            </a:r>
            <a:r>
              <a:rPr lang="en-US" altLang="en-US" dirty="0" smtClean="0"/>
              <a:t> face</a:t>
            </a:r>
          </a:p>
          <a:p>
            <a:pPr marL="609600" indent="-609600">
              <a:lnSpc>
                <a:spcPct val="90000"/>
              </a:lnSpc>
            </a:pPr>
            <a:r>
              <a:rPr lang="en-US" altLang="en-US" dirty="0" smtClean="0"/>
              <a:t>Almost vertical as seen from the side</a:t>
            </a:r>
          </a:p>
          <a:p>
            <a:pPr marL="609600" indent="-609600">
              <a:lnSpc>
                <a:spcPct val="90000"/>
              </a:lnSpc>
            </a:pPr>
            <a:endParaRPr lang="en-US" altLang="en-US" dirty="0" smtClean="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pPr eaLnBrk="1" hangingPunct="1"/>
            <a:endParaRPr lang="en-US" altLang="en-US" smtClean="0"/>
          </a:p>
        </p:txBody>
      </p:sp>
      <p:sp>
        <p:nvSpPr>
          <p:cNvPr id="242691" name="Rectangle 3"/>
          <p:cNvSpPr>
            <a:spLocks noGrp="1" noChangeArrowheads="1"/>
          </p:cNvSpPr>
          <p:nvPr>
            <p:ph type="body" sz="half" idx="1"/>
          </p:nvPr>
        </p:nvSpPr>
        <p:spPr/>
        <p:txBody>
          <a:bodyPr/>
          <a:lstStyle/>
          <a:p>
            <a:pPr eaLnBrk="1" hangingPunct="1"/>
            <a:endParaRPr lang="en-US" altLang="en-US" sz="2800" smtClean="0"/>
          </a:p>
        </p:txBody>
      </p:sp>
      <p:sp>
        <p:nvSpPr>
          <p:cNvPr id="242692" name="Rectangle 4"/>
          <p:cNvSpPr>
            <a:spLocks noGrp="1" noChangeArrowheads="1" noTextEdit="1"/>
          </p:cNvSpPr>
          <p:nvPr>
            <p:ph type="clipArt" sz="half" idx="2"/>
          </p:nvPr>
        </p:nvSpPr>
        <p:spPr/>
      </p:sp>
      <p:pic>
        <p:nvPicPr>
          <p:cNvPr id="242693" name="Picture 6" descr="C:\Documents and Settings\Mr Arbaz\Desktop\arbaz pics\DSCN0169.JPG"/>
          <p:cNvPicPr>
            <a:picLocks noChangeAspect="1" noChangeArrowheads="1"/>
          </p:cNvPicPr>
          <p:nvPr/>
        </p:nvPicPr>
        <p:blipFill>
          <a:blip r:embed="rId2">
            <a:lum bright="-18000" contrast="18000"/>
            <a:grayscl/>
            <a:biLevel thresh="50000"/>
          </a:blip>
          <a:srcRect l="17883" r="22263" b="38083"/>
          <a:stretch>
            <a:fillRect/>
          </a:stretch>
        </p:blipFill>
        <p:spPr bwMode="auto">
          <a:xfrm>
            <a:off x="1981200" y="0"/>
            <a:ext cx="5181600" cy="6858000"/>
          </a:xfrm>
          <a:prstGeom prst="rect">
            <a:avLst/>
          </a:prstGeom>
          <a:noFill/>
          <a:ln w="28575">
            <a:solidFill>
              <a:schemeClr val="bg1"/>
            </a:solidFill>
            <a:miter lim="800000"/>
            <a:headEnd/>
            <a:tailEnd/>
          </a:ln>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pPr eaLnBrk="1" hangingPunct="1">
              <a:defRPr/>
            </a:pPr>
            <a:r>
              <a:rPr lang="en-US" altLang="en-US" sz="3200" dirty="0" smtClean="0">
                <a:latin typeface="+mn-lt"/>
              </a:rPr>
              <a:t>Third dimension- Depth grinding</a:t>
            </a:r>
          </a:p>
        </p:txBody>
      </p:sp>
      <p:sp>
        <p:nvSpPr>
          <p:cNvPr id="243715" name="Rectangle 3"/>
          <p:cNvSpPr>
            <a:spLocks noGrp="1" noChangeArrowheads="1"/>
          </p:cNvSpPr>
          <p:nvPr>
            <p:ph idx="1"/>
          </p:nvPr>
        </p:nvSpPr>
        <p:spPr/>
        <p:txBody>
          <a:bodyPr/>
          <a:lstStyle/>
          <a:p>
            <a:pPr eaLnBrk="1" hangingPunct="1"/>
            <a:r>
              <a:rPr lang="en-US" altLang="en-US" dirty="0" smtClean="0"/>
              <a:t>The denture look is mostly due to the flat appearance of the artificial teeth, their lack of depth or of “ body”.</a:t>
            </a:r>
          </a:p>
          <a:p>
            <a:pPr eaLnBrk="1" hangingPunct="1"/>
            <a:r>
              <a:rPr lang="en-US" altLang="en-US" dirty="0" smtClean="0"/>
              <a:t>We always need that feeling of depth, that 3D for realism.</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eaLnBrk="1" hangingPunct="1"/>
            <a:endParaRPr lang="en-US" altLang="en-US" smtClean="0"/>
          </a:p>
        </p:txBody>
      </p:sp>
      <p:sp>
        <p:nvSpPr>
          <p:cNvPr id="244739" name="Rectangle 3"/>
          <p:cNvSpPr>
            <a:spLocks noGrp="1" noChangeArrowheads="1"/>
          </p:cNvSpPr>
          <p:nvPr>
            <p:ph idx="1"/>
          </p:nvPr>
        </p:nvSpPr>
        <p:spPr/>
        <p:txBody>
          <a:bodyPr/>
          <a:lstStyle/>
          <a:p>
            <a:pPr eaLnBrk="1" hangingPunct="1"/>
            <a:r>
              <a:rPr lang="en-US" altLang="en-US" dirty="0" smtClean="0"/>
              <a:t>The third dimension is used as well-</a:t>
            </a:r>
          </a:p>
          <a:p>
            <a:pPr eaLnBrk="1" hangingPunct="1"/>
            <a:r>
              <a:rPr lang="en-US" altLang="en-US" dirty="0" smtClean="0"/>
              <a:t>For women( </a:t>
            </a:r>
            <a:r>
              <a:rPr lang="en-US" altLang="en-US" dirty="0" err="1" smtClean="0"/>
              <a:t>spheroidal</a:t>
            </a:r>
            <a:r>
              <a:rPr lang="en-US" altLang="en-US" dirty="0" smtClean="0"/>
              <a:t> shape)</a:t>
            </a:r>
          </a:p>
          <a:p>
            <a:pPr eaLnBrk="1" hangingPunct="1"/>
            <a:r>
              <a:rPr lang="en-US" altLang="en-US" dirty="0" smtClean="0"/>
              <a:t>For men ( </a:t>
            </a:r>
            <a:r>
              <a:rPr lang="en-US" altLang="en-US" dirty="0" err="1" smtClean="0"/>
              <a:t>cuboidal</a:t>
            </a:r>
            <a:r>
              <a:rPr lang="en-US" altLang="en-US" dirty="0" smtClean="0"/>
              <a:t> shape)</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p:txBody>
          <a:bodyPr/>
          <a:lstStyle/>
          <a:p>
            <a:pPr eaLnBrk="1" hangingPunct="1"/>
            <a:endParaRPr lang="en-US" altLang="en-US" smtClean="0"/>
          </a:p>
        </p:txBody>
      </p:sp>
      <p:sp>
        <p:nvSpPr>
          <p:cNvPr id="245763" name="Rectangle 3"/>
          <p:cNvSpPr>
            <a:spLocks noGrp="1" noChangeArrowheads="1"/>
          </p:cNvSpPr>
          <p:nvPr>
            <p:ph idx="1"/>
          </p:nvPr>
        </p:nvSpPr>
        <p:spPr/>
        <p:txBody>
          <a:bodyPr/>
          <a:lstStyle/>
          <a:p>
            <a:pPr eaLnBrk="1" hangingPunct="1"/>
            <a:r>
              <a:rPr lang="en-US" altLang="en-US" sz="2800" dirty="0" smtClean="0"/>
              <a:t>The depth grinding is done on the </a:t>
            </a:r>
            <a:r>
              <a:rPr lang="en-US" altLang="en-US" sz="2800" dirty="0" err="1" smtClean="0"/>
              <a:t>mesial</a:t>
            </a:r>
            <a:r>
              <a:rPr lang="en-US" altLang="en-US" sz="2800" dirty="0" smtClean="0"/>
              <a:t> surface of the CI only.CI are the widest, almost always the longest &amp; therefore the most noticeable. </a:t>
            </a:r>
          </a:p>
          <a:p>
            <a:r>
              <a:rPr lang="en-US" altLang="en-US" sz="2800" dirty="0" smtClean="0"/>
              <a:t>With a soft stone the </a:t>
            </a:r>
            <a:r>
              <a:rPr lang="en-US" altLang="en-US" sz="2800" dirty="0" err="1" smtClean="0"/>
              <a:t>mesio</a:t>
            </a:r>
            <a:r>
              <a:rPr lang="en-US" altLang="en-US" sz="2800" dirty="0" smtClean="0"/>
              <a:t>-labial line angle of the CI is ground in a definite &amp; flat cut, following the same curve as the </a:t>
            </a:r>
            <a:r>
              <a:rPr lang="en-US" altLang="en-US" sz="2800" dirty="0" err="1" smtClean="0"/>
              <a:t>mesial</a:t>
            </a:r>
            <a:r>
              <a:rPr lang="en-US" altLang="en-US" sz="2800" dirty="0" smtClean="0"/>
              <a:t> contour of the tooth in order to move the deepest visible point further </a:t>
            </a:r>
            <a:r>
              <a:rPr lang="en-US" altLang="en-US" sz="2800" dirty="0" err="1" smtClean="0"/>
              <a:t>lingually</a:t>
            </a:r>
            <a:r>
              <a:rPr lang="en-US" altLang="en-US" sz="2800" dirty="0" smtClean="0"/>
              <a:t>.</a:t>
            </a:r>
          </a:p>
          <a:p>
            <a:pPr eaLnBrk="1" hangingPunct="1"/>
            <a:endParaRPr lang="en-US" altLang="en-US" sz="2800" dirty="0" smtClean="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1026"/>
          <p:cNvSpPr>
            <a:spLocks noGrp="1" noChangeArrowheads="1"/>
          </p:cNvSpPr>
          <p:nvPr>
            <p:ph type="title"/>
          </p:nvPr>
        </p:nvSpPr>
        <p:spPr/>
        <p:txBody>
          <a:bodyPr/>
          <a:lstStyle/>
          <a:p>
            <a:pPr eaLnBrk="1" hangingPunct="1"/>
            <a:endParaRPr lang="en-US" altLang="en-US" smtClean="0"/>
          </a:p>
        </p:txBody>
      </p:sp>
      <p:sp>
        <p:nvSpPr>
          <p:cNvPr id="247811" name="Rectangle 1027"/>
          <p:cNvSpPr>
            <a:spLocks noGrp="1" noChangeArrowheads="1"/>
          </p:cNvSpPr>
          <p:nvPr>
            <p:ph type="body" sz="half" idx="1"/>
          </p:nvPr>
        </p:nvSpPr>
        <p:spPr/>
        <p:txBody>
          <a:bodyPr/>
          <a:lstStyle/>
          <a:p>
            <a:pPr eaLnBrk="1" hangingPunct="1"/>
            <a:endParaRPr lang="en-US" altLang="en-US" sz="2800" smtClean="0"/>
          </a:p>
        </p:txBody>
      </p:sp>
      <p:pic>
        <p:nvPicPr>
          <p:cNvPr id="247812" name="Picture 1030" descr="C:\Documents and Settings\Mr Arbaz\Desktop\arbaz pics\DSCN0151.JPG"/>
          <p:cNvPicPr>
            <a:picLocks noGrp="1" noChangeAspect="1" noChangeArrowheads="1"/>
          </p:cNvPicPr>
          <p:nvPr>
            <p:ph type="clipArt" sz="half" idx="2"/>
          </p:nvPr>
        </p:nvPicPr>
        <p:blipFill>
          <a:blip r:embed="rId2">
            <a:lum bright="-6000" contrast="24000"/>
            <a:grayscl/>
            <a:biLevel thresh="50000"/>
          </a:blip>
          <a:srcRect l="10742" r="12334" b="16524"/>
          <a:stretch>
            <a:fillRect/>
          </a:stretch>
        </p:blipFill>
        <p:spPr>
          <a:xfrm>
            <a:off x="685800" y="609600"/>
            <a:ext cx="7772400" cy="5410200"/>
          </a:xfrm>
          <a:noFill/>
          <a:ln w="28575">
            <a:solidFill>
              <a:schemeClr val="bg1"/>
            </a:solidFill>
          </a:ln>
        </p:spPr>
      </p:pic>
      <p:sp>
        <p:nvSpPr>
          <p:cNvPr id="347143" name="Oval 1031"/>
          <p:cNvSpPr>
            <a:spLocks noChangeArrowheads="1"/>
          </p:cNvSpPr>
          <p:nvPr/>
        </p:nvSpPr>
        <p:spPr bwMode="auto">
          <a:xfrm>
            <a:off x="4191000" y="2209800"/>
            <a:ext cx="76200" cy="76200"/>
          </a:xfrm>
          <a:prstGeom prst="ellipse">
            <a:avLst/>
          </a:prstGeom>
          <a:solidFill>
            <a:srgbClr val="FF0000"/>
          </a:solidFill>
          <a:ln w="9525">
            <a:solidFill>
              <a:srgbClr val="FF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347144" name="Oval 1032"/>
          <p:cNvSpPr>
            <a:spLocks noChangeArrowheads="1"/>
          </p:cNvSpPr>
          <p:nvPr/>
        </p:nvSpPr>
        <p:spPr bwMode="auto">
          <a:xfrm>
            <a:off x="5334000" y="2514600"/>
            <a:ext cx="76200" cy="76200"/>
          </a:xfrm>
          <a:prstGeom prst="ellipse">
            <a:avLst/>
          </a:prstGeom>
          <a:solidFill>
            <a:srgbClr val="FF0000"/>
          </a:solidFill>
          <a:ln w="9525">
            <a:solidFill>
              <a:srgbClr val="FF0000"/>
            </a:solidFill>
            <a:round/>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eaLnBrk="1" hangingPunct="1"/>
            <a:endParaRPr lang="en-US" altLang="en-US" smtClean="0"/>
          </a:p>
        </p:txBody>
      </p:sp>
      <p:sp>
        <p:nvSpPr>
          <p:cNvPr id="248835" name="Rectangle 3"/>
          <p:cNvSpPr>
            <a:spLocks noGrp="1" noChangeArrowheads="1"/>
          </p:cNvSpPr>
          <p:nvPr>
            <p:ph idx="1"/>
          </p:nvPr>
        </p:nvSpPr>
        <p:spPr/>
        <p:txBody>
          <a:bodyPr/>
          <a:lstStyle/>
          <a:p>
            <a:pPr eaLnBrk="1" hangingPunct="1"/>
            <a:r>
              <a:rPr lang="en-US" altLang="en-US" dirty="0" smtClean="0"/>
              <a:t>After this cut has been made, a careful rounding &amp; smoothening of the sharp angle must be accomplished.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endParaRPr lang="en-US" altLang="en-US" smtClean="0"/>
          </a:p>
        </p:txBody>
      </p:sp>
      <p:sp>
        <p:nvSpPr>
          <p:cNvPr id="108547" name="Rectangle 3"/>
          <p:cNvSpPr>
            <a:spLocks noGrp="1" noChangeArrowheads="1"/>
          </p:cNvSpPr>
          <p:nvPr>
            <p:ph type="body" sz="half" idx="1"/>
          </p:nvPr>
        </p:nvSpPr>
        <p:spPr/>
        <p:txBody>
          <a:bodyPr/>
          <a:lstStyle/>
          <a:p>
            <a:endParaRPr lang="en-US" altLang="en-US" sz="2800" smtClean="0"/>
          </a:p>
        </p:txBody>
      </p:sp>
      <p:pic>
        <p:nvPicPr>
          <p:cNvPr id="108548" name="Picture 6" descr="C:\Documents and Settings\Mr Arbaz\Desktop\arbaz pics\DSCN0172.JPG"/>
          <p:cNvPicPr>
            <a:picLocks noGrp="1" noChangeAspect="1" noChangeArrowheads="1"/>
          </p:cNvPicPr>
          <p:nvPr>
            <p:ph type="clipArt" sz="half" idx="2"/>
          </p:nvPr>
        </p:nvPicPr>
        <p:blipFill>
          <a:blip r:embed="rId2">
            <a:lum bright="-6000"/>
            <a:grayscl/>
            <a:biLevel thresh="50000"/>
          </a:blip>
          <a:srcRect b="50000"/>
          <a:stretch>
            <a:fillRect/>
          </a:stretch>
        </p:blipFill>
        <p:spPr>
          <a:xfrm>
            <a:off x="381000" y="1447800"/>
            <a:ext cx="8458200" cy="4114800"/>
          </a:xfrm>
          <a:noFill/>
          <a:ln w="19050">
            <a:solidFill>
              <a:srgbClr val="000000"/>
            </a:solidFill>
          </a:ln>
        </p:spPr>
      </p:pic>
      <p:sp>
        <p:nvSpPr>
          <p:cNvPr id="5" name="Slide Number Placeholder 4"/>
          <p:cNvSpPr>
            <a:spLocks noGrp="1"/>
          </p:cNvSpPr>
          <p:nvPr>
            <p:ph type="sldNum" sz="quarter" idx="12"/>
          </p:nvPr>
        </p:nvSpPr>
        <p:spPr/>
        <p:txBody>
          <a:bodyPr/>
          <a:lstStyle/>
          <a:p>
            <a:pPr>
              <a:defRPr/>
            </a:pPr>
            <a:fld id="{3A4DC282-137F-4BB0-A943-1182862D737B}" type="slidenum">
              <a:rPr lang="en-US" altLang="en-US" smtClean="0"/>
              <a:pPr>
                <a:defRPr/>
              </a:pPr>
              <a:t>18</a:t>
            </a:fld>
            <a:endParaRPr lang="en-US" altLang="en-US"/>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p:txBody>
          <a:bodyPr/>
          <a:lstStyle/>
          <a:p>
            <a:pPr eaLnBrk="1" hangingPunct="1">
              <a:defRPr/>
            </a:pPr>
            <a:r>
              <a:rPr lang="en-US" altLang="en-US" sz="3200" dirty="0" smtClean="0">
                <a:effectLst>
                  <a:outerShdw blurRad="38100" dist="38100" dir="2700000" algn="tl">
                    <a:srgbClr val="C0C0C0"/>
                  </a:outerShdw>
                </a:effectLst>
                <a:latin typeface="+mn-lt"/>
              </a:rPr>
              <a:t>Personality factor</a:t>
            </a:r>
          </a:p>
        </p:txBody>
      </p:sp>
      <p:sp>
        <p:nvSpPr>
          <p:cNvPr id="4" name="Text Placeholder 3"/>
          <p:cNvSpPr>
            <a:spLocks noGrp="1"/>
          </p:cNvSpPr>
          <p:nvPr>
            <p:ph type="body" idx="1"/>
          </p:nvPr>
        </p:nvSpPr>
        <p:spPr/>
        <p:txBody>
          <a:bodyPr/>
          <a:lstStyle/>
          <a:p>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eaLnBrk="1" hangingPunct="1"/>
            <a:endParaRPr lang="en-US" altLang="en-US" smtClean="0"/>
          </a:p>
        </p:txBody>
      </p:sp>
      <p:sp>
        <p:nvSpPr>
          <p:cNvPr id="250883" name="Rectangle 3"/>
          <p:cNvSpPr>
            <a:spLocks noGrp="1" noChangeArrowheads="1"/>
          </p:cNvSpPr>
          <p:nvPr>
            <p:ph idx="1"/>
          </p:nvPr>
        </p:nvSpPr>
        <p:spPr>
          <a:xfrm>
            <a:off x="685800" y="1905000"/>
            <a:ext cx="7772400" cy="4114800"/>
          </a:xfrm>
        </p:spPr>
        <p:txBody>
          <a:bodyPr/>
          <a:lstStyle/>
          <a:p>
            <a:pPr eaLnBrk="1" hangingPunct="1"/>
            <a:r>
              <a:rPr lang="en-US" altLang="en-US" sz="2800" dirty="0" smtClean="0"/>
              <a:t>Its not only a good quality , but a necessary quality, if our dentures are going to be as individual as the  faces they go into.</a:t>
            </a:r>
          </a:p>
          <a:p>
            <a:r>
              <a:rPr lang="en-US" altLang="en-US" sz="2800" dirty="0" smtClean="0"/>
              <a:t>The term personality is explained in the three divisions of the personality spectrum.</a:t>
            </a:r>
          </a:p>
          <a:p>
            <a:pPr eaLnBrk="1" hangingPunct="1"/>
            <a:endParaRPr lang="en-US" altLang="en-US" sz="2800" dirty="0" smtClean="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endParaRPr lang="en-US" altLang="en-US" smtClean="0"/>
          </a:p>
        </p:txBody>
      </p:sp>
      <p:sp>
        <p:nvSpPr>
          <p:cNvPr id="252931" name="Rectangle 3"/>
          <p:cNvSpPr>
            <a:spLocks noGrp="1" noChangeArrowheads="1"/>
          </p:cNvSpPr>
          <p:nvPr>
            <p:ph type="body" sz="half" idx="1"/>
          </p:nvPr>
        </p:nvSpPr>
        <p:spPr/>
        <p:txBody>
          <a:bodyPr/>
          <a:lstStyle/>
          <a:p>
            <a:pPr eaLnBrk="1" hangingPunct="1"/>
            <a:endParaRPr lang="en-US" altLang="en-US" sz="2800" smtClean="0"/>
          </a:p>
        </p:txBody>
      </p:sp>
      <p:pic>
        <p:nvPicPr>
          <p:cNvPr id="252932" name="Picture 6" descr="C:\Documents and Settings\Mr Arbaz\Desktop\arbaz pics\DSCN0141.JPG"/>
          <p:cNvPicPr>
            <a:picLocks noGrp="1" noChangeAspect="1" noChangeArrowheads="1"/>
          </p:cNvPicPr>
          <p:nvPr>
            <p:ph type="clipArt" sz="half" idx="2"/>
          </p:nvPr>
        </p:nvPicPr>
        <p:blipFill>
          <a:blip r:embed="rId2"/>
          <a:srcRect l="6000" t="2147" r="1999" b="4213"/>
          <a:stretch>
            <a:fillRect/>
          </a:stretch>
        </p:blipFill>
        <p:spPr>
          <a:xfrm>
            <a:off x="685800" y="1676400"/>
            <a:ext cx="7696200" cy="3352800"/>
          </a:xfrm>
          <a:noFill/>
        </p:spPr>
      </p:pic>
      <p:sp>
        <p:nvSpPr>
          <p:cNvPr id="444423" name="Line 7"/>
          <p:cNvSpPr>
            <a:spLocks noChangeShapeType="1"/>
          </p:cNvSpPr>
          <p:nvPr/>
        </p:nvSpPr>
        <p:spPr bwMode="auto">
          <a:xfrm>
            <a:off x="7924800" y="2743200"/>
            <a:ext cx="0" cy="15240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pPr eaLnBrk="1" hangingPunct="1"/>
            <a:endParaRPr lang="en-US" altLang="en-US" smtClean="0"/>
          </a:p>
        </p:txBody>
      </p:sp>
      <p:sp>
        <p:nvSpPr>
          <p:cNvPr id="253955" name="Rectangle 3"/>
          <p:cNvSpPr>
            <a:spLocks noGrp="1" noChangeArrowheads="1"/>
          </p:cNvSpPr>
          <p:nvPr>
            <p:ph idx="1"/>
          </p:nvPr>
        </p:nvSpPr>
        <p:spPr>
          <a:xfrm>
            <a:off x="685800" y="1447800"/>
            <a:ext cx="7772400" cy="4648200"/>
          </a:xfrm>
        </p:spPr>
        <p:txBody>
          <a:bodyPr/>
          <a:lstStyle/>
          <a:p>
            <a:pPr eaLnBrk="1" hangingPunct="1"/>
            <a:r>
              <a:rPr lang="en-US" altLang="en-US" b="1" dirty="0" smtClean="0"/>
              <a:t>Delicate</a:t>
            </a:r>
            <a:r>
              <a:rPr lang="en-US" altLang="en-US" dirty="0" smtClean="0"/>
              <a:t>-meaning fragile, frail.</a:t>
            </a:r>
          </a:p>
          <a:p>
            <a:pPr eaLnBrk="1" hangingPunct="1"/>
            <a:r>
              <a:rPr lang="en-US" altLang="en-US" b="1" dirty="0" smtClean="0"/>
              <a:t>Medium</a:t>
            </a:r>
            <a:r>
              <a:rPr lang="en-US" altLang="en-US" dirty="0" smtClean="0"/>
              <a:t>- normal, mod robust, healthy &amp; of intelligent appearance.</a:t>
            </a:r>
          </a:p>
          <a:p>
            <a:pPr eaLnBrk="1" hangingPunct="1"/>
            <a:r>
              <a:rPr lang="en-US" altLang="en-US" b="1" dirty="0" smtClean="0"/>
              <a:t>Vigorous</a:t>
            </a:r>
            <a:r>
              <a:rPr lang="en-US" altLang="en-US" dirty="0" smtClean="0"/>
              <a:t>- hard, aggressive, muscular type, almost primitive, ugly.</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endParaRPr lang="en-US" altLang="en-US" smtClean="0"/>
          </a:p>
        </p:txBody>
      </p:sp>
      <p:sp>
        <p:nvSpPr>
          <p:cNvPr id="254979" name="Rectangle 3"/>
          <p:cNvSpPr>
            <a:spLocks noGrp="1" noChangeArrowheads="1"/>
          </p:cNvSpPr>
          <p:nvPr>
            <p:ph idx="1"/>
          </p:nvPr>
        </p:nvSpPr>
        <p:spPr/>
        <p:txBody>
          <a:bodyPr/>
          <a:lstStyle/>
          <a:p>
            <a:pPr eaLnBrk="1" hangingPunct="1">
              <a:lnSpc>
                <a:spcPct val="90000"/>
              </a:lnSpc>
            </a:pPr>
            <a:r>
              <a:rPr lang="en-US" altLang="en-US" sz="2800" b="1" i="1" dirty="0" smtClean="0">
                <a:solidFill>
                  <a:schemeClr val="tx2">
                    <a:lumMod val="90000"/>
                    <a:lumOff val="10000"/>
                  </a:schemeClr>
                </a:solidFill>
              </a:rPr>
              <a:t>Smile</a:t>
            </a:r>
            <a:r>
              <a:rPr lang="en-US" altLang="en-US" sz="2800" dirty="0" smtClean="0"/>
              <a:t> is considered as the </a:t>
            </a:r>
            <a:r>
              <a:rPr lang="en-US" altLang="en-US" sz="2800" dirty="0" smtClean="0">
                <a:solidFill>
                  <a:schemeClr val="tx2">
                    <a:lumMod val="90000"/>
                    <a:lumOff val="10000"/>
                  </a:schemeClr>
                </a:solidFill>
              </a:rPr>
              <a:t>primary</a:t>
            </a:r>
            <a:r>
              <a:rPr lang="en-US" altLang="en-US" sz="2800" dirty="0" smtClean="0"/>
              <a:t> objective personality </a:t>
            </a:r>
            <a:r>
              <a:rPr lang="en-US" altLang="en-US" sz="2800" dirty="0" smtClean="0">
                <a:solidFill>
                  <a:schemeClr val="tx2">
                    <a:lumMod val="90000"/>
                    <a:lumOff val="10000"/>
                  </a:schemeClr>
                </a:solidFill>
              </a:rPr>
              <a:t>trait</a:t>
            </a:r>
            <a:r>
              <a:rPr lang="en-US" altLang="en-US" sz="2800" dirty="0" smtClean="0"/>
              <a:t> of the pt.</a:t>
            </a:r>
          </a:p>
          <a:p>
            <a:pPr eaLnBrk="1" hangingPunct="1">
              <a:lnSpc>
                <a:spcPct val="90000"/>
              </a:lnSpc>
            </a:pPr>
            <a:r>
              <a:rPr lang="en-US" altLang="en-US" sz="2800" dirty="0" smtClean="0"/>
              <a:t>We use this &amp; the personality spectrum for selection of a mould category of artificial teeth.</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endParaRPr lang="en-US" altLang="en-US" smtClean="0"/>
          </a:p>
        </p:txBody>
      </p:sp>
      <p:sp>
        <p:nvSpPr>
          <p:cNvPr id="256003" name="Rectangle 3"/>
          <p:cNvSpPr>
            <a:spLocks noGrp="1" noChangeArrowheads="1"/>
          </p:cNvSpPr>
          <p:nvPr>
            <p:ph idx="1"/>
          </p:nvPr>
        </p:nvSpPr>
        <p:spPr>
          <a:xfrm>
            <a:off x="685800" y="1981200"/>
            <a:ext cx="7772400" cy="1905000"/>
          </a:xfrm>
        </p:spPr>
        <p:txBody>
          <a:bodyPr>
            <a:normAutofit fontScale="92500" lnSpcReduction="20000"/>
          </a:bodyPr>
          <a:lstStyle/>
          <a:p>
            <a:pPr eaLnBrk="1" hangingPunct="1">
              <a:lnSpc>
                <a:spcPct val="90000"/>
              </a:lnSpc>
            </a:pPr>
            <a:r>
              <a:rPr lang="en-US" altLang="en-US" sz="3600" smtClean="0">
                <a:latin typeface="Arial" pitchFamily="34" charset="0"/>
              </a:rPr>
              <a:t>Only about 10 % o pts will be identifiable as truly vigorous, &amp; only about 5% will be identifiable as truly delicate &amp; the greater majority fall in the medium category.</a:t>
            </a:r>
          </a:p>
        </p:txBody>
      </p:sp>
      <p:pic>
        <p:nvPicPr>
          <p:cNvPr id="256004" name="Picture 4" descr="C:\Documents and Settings\Mr Arbaz\Desktop\arbaz pics\DSCN0141.JPG"/>
          <p:cNvPicPr>
            <a:picLocks noChangeAspect="1" noChangeArrowheads="1"/>
          </p:cNvPicPr>
          <p:nvPr/>
        </p:nvPicPr>
        <p:blipFill>
          <a:blip r:embed="rId2">
            <a:lum contrast="36000"/>
          </a:blip>
          <a:srcRect l="7449" t="28415" r="3152" b="3825"/>
          <a:stretch>
            <a:fillRect/>
          </a:stretch>
        </p:blipFill>
        <p:spPr bwMode="auto">
          <a:xfrm>
            <a:off x="0" y="1066800"/>
            <a:ext cx="9144000" cy="3657600"/>
          </a:xfrm>
          <a:prstGeom prst="rect">
            <a:avLst/>
          </a:prstGeom>
          <a:noFill/>
          <a:ln w="9525">
            <a:noFill/>
            <a:miter lim="800000"/>
            <a:headEnd/>
            <a:tailEnd/>
          </a:ln>
        </p:spPr>
      </p:pic>
      <p:sp>
        <p:nvSpPr>
          <p:cNvPr id="447493" name="Line 5"/>
          <p:cNvSpPr>
            <a:spLocks noChangeShapeType="1"/>
          </p:cNvSpPr>
          <p:nvPr/>
        </p:nvSpPr>
        <p:spPr bwMode="auto">
          <a:xfrm>
            <a:off x="0" y="990600"/>
            <a:ext cx="1524000" cy="0"/>
          </a:xfrm>
          <a:prstGeom prst="line">
            <a:avLst/>
          </a:prstGeom>
          <a:noFill/>
          <a:ln w="57150">
            <a:solidFill>
              <a:srgbClr val="ED2555"/>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56006" name="Rectangle 6"/>
          <p:cNvSpPr>
            <a:spLocks noChangeArrowheads="1"/>
          </p:cNvSpPr>
          <p:nvPr/>
        </p:nvSpPr>
        <p:spPr bwMode="auto">
          <a:xfrm>
            <a:off x="0" y="457200"/>
            <a:ext cx="1371600" cy="381000"/>
          </a:xfrm>
          <a:prstGeom prst="rect">
            <a:avLst/>
          </a:prstGeom>
          <a:noFill/>
          <a:ln w="9525">
            <a:solidFill>
              <a:schemeClr val="tx1"/>
            </a:solidFill>
            <a:miter lim="800000"/>
            <a:headEnd/>
            <a:tailEnd/>
          </a:ln>
          <a:effectLst/>
        </p:spPr>
        <p:txBody>
          <a:bodyPr wrap="none" anchor="ctr"/>
          <a:lstStyle/>
          <a:p>
            <a:pPr algn="ctr"/>
            <a:r>
              <a:rPr lang="en-US" altLang="en-US" b="0" u="none"/>
              <a:t>10%</a:t>
            </a:r>
          </a:p>
        </p:txBody>
      </p:sp>
      <p:sp>
        <p:nvSpPr>
          <p:cNvPr id="447495" name="Line 7"/>
          <p:cNvSpPr>
            <a:spLocks noChangeShapeType="1"/>
          </p:cNvSpPr>
          <p:nvPr/>
        </p:nvSpPr>
        <p:spPr bwMode="auto">
          <a:xfrm>
            <a:off x="8382000" y="990600"/>
            <a:ext cx="457200" cy="0"/>
          </a:xfrm>
          <a:prstGeom prst="line">
            <a:avLst/>
          </a:prstGeom>
          <a:noFill/>
          <a:ln w="57150">
            <a:solidFill>
              <a:srgbClr val="ED2555"/>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56008" name="Rectangle 8"/>
          <p:cNvSpPr>
            <a:spLocks noChangeArrowheads="1"/>
          </p:cNvSpPr>
          <p:nvPr/>
        </p:nvSpPr>
        <p:spPr bwMode="auto">
          <a:xfrm>
            <a:off x="8305800" y="381000"/>
            <a:ext cx="609600" cy="457200"/>
          </a:xfrm>
          <a:prstGeom prst="rect">
            <a:avLst/>
          </a:prstGeom>
          <a:noFill/>
          <a:ln w="9525">
            <a:solidFill>
              <a:schemeClr val="tx1"/>
            </a:solidFill>
            <a:miter lim="800000"/>
            <a:headEnd/>
            <a:tailEnd/>
          </a:ln>
          <a:effectLst/>
        </p:spPr>
        <p:txBody>
          <a:bodyPr wrap="none" anchor="ctr"/>
          <a:lstStyle/>
          <a:p>
            <a:pPr algn="ctr"/>
            <a:r>
              <a:rPr lang="en-US" altLang="en-US" b="0" u="none"/>
              <a:t>5%</a:t>
            </a:r>
          </a:p>
        </p:txBody>
      </p:sp>
      <p:sp>
        <p:nvSpPr>
          <p:cNvPr id="447497" name="Line 9"/>
          <p:cNvSpPr>
            <a:spLocks noChangeShapeType="1"/>
          </p:cNvSpPr>
          <p:nvPr/>
        </p:nvSpPr>
        <p:spPr bwMode="auto">
          <a:xfrm>
            <a:off x="1600200" y="990600"/>
            <a:ext cx="6705600" cy="0"/>
          </a:xfrm>
          <a:prstGeom prst="line">
            <a:avLst/>
          </a:prstGeom>
          <a:noFill/>
          <a:ln w="57150">
            <a:solidFill>
              <a:srgbClr val="ED2555"/>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a:defRPr/>
            </a:pPr>
            <a:endParaRPr lang="en-US">
              <a:effectLst>
                <a:outerShdw blurRad="38100" dist="38100" dir="2700000" algn="tl">
                  <a:srgbClr val="000000">
                    <a:alpha val="43137"/>
                  </a:srgbClr>
                </a:outerShdw>
              </a:effectLst>
              <a:latin typeface="Arial" charset="0"/>
            </a:endParaRPr>
          </a:p>
        </p:txBody>
      </p:sp>
      <p:sp>
        <p:nvSpPr>
          <p:cNvPr id="256010" name="Rectangle 10"/>
          <p:cNvSpPr>
            <a:spLocks noChangeArrowheads="1"/>
          </p:cNvSpPr>
          <p:nvPr/>
        </p:nvSpPr>
        <p:spPr bwMode="auto">
          <a:xfrm>
            <a:off x="4114800" y="533400"/>
            <a:ext cx="990600" cy="381000"/>
          </a:xfrm>
          <a:prstGeom prst="rect">
            <a:avLst/>
          </a:prstGeom>
          <a:noFill/>
          <a:ln w="9525">
            <a:solidFill>
              <a:schemeClr val="tx1"/>
            </a:solidFill>
            <a:miter lim="800000"/>
            <a:headEnd/>
            <a:tailEnd/>
          </a:ln>
          <a:effectLst/>
        </p:spPr>
        <p:txBody>
          <a:bodyPr wrap="none" anchor="ctr"/>
          <a:lstStyle/>
          <a:p>
            <a:pPr algn="ctr"/>
            <a:r>
              <a:rPr lang="en-US" altLang="en-US" b="0" u="none"/>
              <a:t>85%</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endParaRPr lang="en-US" altLang="en-US" smtClean="0"/>
          </a:p>
        </p:txBody>
      </p:sp>
      <p:sp>
        <p:nvSpPr>
          <p:cNvPr id="257027" name="Rectangle 3"/>
          <p:cNvSpPr>
            <a:spLocks noGrp="1" noChangeArrowheads="1"/>
          </p:cNvSpPr>
          <p:nvPr>
            <p:ph type="body" sz="half" idx="1"/>
          </p:nvPr>
        </p:nvSpPr>
        <p:spPr/>
        <p:txBody>
          <a:bodyPr/>
          <a:lstStyle/>
          <a:p>
            <a:pPr eaLnBrk="1" hangingPunct="1"/>
            <a:endParaRPr lang="en-US" altLang="en-US" sz="2800" smtClean="0"/>
          </a:p>
        </p:txBody>
      </p:sp>
      <p:pic>
        <p:nvPicPr>
          <p:cNvPr id="257028" name="Picture 6" descr="C:\Documents and Settings\Mr Arbaz\Desktop\arbaz pics\DSCN0142.JPG"/>
          <p:cNvPicPr>
            <a:picLocks noGrp="1" noChangeAspect="1" noChangeArrowheads="1"/>
          </p:cNvPicPr>
          <p:nvPr>
            <p:ph type="clipArt" sz="half" idx="2"/>
          </p:nvPr>
        </p:nvPicPr>
        <p:blipFill>
          <a:blip r:embed="rId2">
            <a:lum bright="-6000" contrast="12000"/>
          </a:blip>
          <a:srcRect l="6000" t="3934" b="19344"/>
          <a:stretch>
            <a:fillRect/>
          </a:stretch>
        </p:blipFill>
        <p:spPr>
          <a:xfrm>
            <a:off x="990600" y="228600"/>
            <a:ext cx="7162800" cy="6248400"/>
          </a:xfrm>
          <a:noFill/>
          <a:ln w="19050">
            <a:solidFill>
              <a:srgbClr val="000000"/>
            </a:solid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58051" name="Rectangle 1027"/>
          <p:cNvSpPr>
            <a:spLocks noGrp="1" noChangeArrowheads="1"/>
          </p:cNvSpPr>
          <p:nvPr>
            <p:ph idx="1"/>
          </p:nvPr>
        </p:nvSpPr>
        <p:spPr/>
        <p:txBody>
          <a:bodyPr/>
          <a:lstStyle/>
          <a:p>
            <a:pPr eaLnBrk="1" hangingPunct="1">
              <a:lnSpc>
                <a:spcPct val="90000"/>
              </a:lnSpc>
            </a:pPr>
            <a:r>
              <a:rPr lang="en-US" altLang="en-US" smtClean="0"/>
              <a:t>Naturally the CI of any mould can be ground to shorten or narrow the teeth to required proportions.</a:t>
            </a:r>
          </a:p>
          <a:p>
            <a:pPr eaLnBrk="1" hangingPunct="1">
              <a:lnSpc>
                <a:spcPct val="90000"/>
              </a:lnSpc>
            </a:pPr>
            <a:r>
              <a:rPr lang="en-US" altLang="en-US" smtClean="0"/>
              <a:t>The next refinement is accomplished by incorporation of sex factor,by curving or squaring the incisal edges.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endParaRPr lang="en-US" altLang="en-US" smtClean="0"/>
          </a:p>
        </p:txBody>
      </p:sp>
      <p:sp>
        <p:nvSpPr>
          <p:cNvPr id="259075" name="Rectangle 3"/>
          <p:cNvSpPr>
            <a:spLocks noGrp="1" noChangeArrowheads="1"/>
          </p:cNvSpPr>
          <p:nvPr>
            <p:ph idx="1"/>
          </p:nvPr>
        </p:nvSpPr>
        <p:spPr/>
        <p:txBody>
          <a:bodyPr anchor="ctr"/>
          <a:lstStyle/>
          <a:p>
            <a:pPr eaLnBrk="1" hangingPunct="1"/>
            <a:r>
              <a:rPr lang="en-US" altLang="en-US" dirty="0" smtClean="0"/>
              <a:t>The last refinement is accomplished by </a:t>
            </a:r>
            <a:r>
              <a:rPr lang="en-US" altLang="en-US" dirty="0" err="1" smtClean="0"/>
              <a:t>by</a:t>
            </a:r>
            <a:r>
              <a:rPr lang="en-US" altLang="en-US" dirty="0" smtClean="0"/>
              <a:t> the incorporation of  age factor by simulating erosion, abrasion, </a:t>
            </a:r>
            <a:r>
              <a:rPr lang="en-US" altLang="en-US" dirty="0" err="1" smtClean="0"/>
              <a:t>diastemas</a:t>
            </a:r>
            <a:r>
              <a:rPr lang="en-US" altLang="en-US" dirty="0" smtClean="0"/>
              <a:t>.</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eaLnBrk="1" hangingPunct="1"/>
            <a:endParaRPr lang="en-US" altLang="en-US" smtClean="0"/>
          </a:p>
        </p:txBody>
      </p:sp>
      <p:sp>
        <p:nvSpPr>
          <p:cNvPr id="260099" name="Rectangle 3"/>
          <p:cNvSpPr>
            <a:spLocks noGrp="1" noChangeArrowheads="1"/>
          </p:cNvSpPr>
          <p:nvPr>
            <p:ph type="body" sz="half" idx="1"/>
          </p:nvPr>
        </p:nvSpPr>
        <p:spPr/>
        <p:txBody>
          <a:bodyPr/>
          <a:lstStyle/>
          <a:p>
            <a:pPr eaLnBrk="1" hangingPunct="1"/>
            <a:endParaRPr lang="en-US" altLang="en-US" sz="2800" smtClean="0"/>
          </a:p>
        </p:txBody>
      </p:sp>
      <p:pic>
        <p:nvPicPr>
          <p:cNvPr id="260100" name="Picture 6" descr="C:\Documents and Settings\Mr Arbaz\Desktop\arbaz pics\DSCN0144.JPG"/>
          <p:cNvPicPr>
            <a:picLocks noGrp="1" noChangeAspect="1" noChangeArrowheads="1"/>
          </p:cNvPicPr>
          <p:nvPr>
            <p:ph type="clipArt" sz="half" idx="2"/>
          </p:nvPr>
        </p:nvPicPr>
        <p:blipFill>
          <a:blip r:embed="rId2">
            <a:lum bright="-12000" contrast="12000"/>
          </a:blip>
          <a:srcRect t="1852" r="4402" b="3703"/>
          <a:stretch>
            <a:fillRect/>
          </a:stretch>
        </p:blipFill>
        <p:spPr>
          <a:xfrm>
            <a:off x="1905000" y="0"/>
            <a:ext cx="5029200" cy="6858000"/>
          </a:xfrm>
          <a:noFill/>
          <a:ln w="19050">
            <a:solidFill>
              <a:srgbClr val="000000"/>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200" dirty="0" smtClean="0"/>
              <a:t>Technique 4</a:t>
            </a:r>
            <a:endParaRPr lang="en-US" sz="3200" dirty="0"/>
          </a:p>
        </p:txBody>
      </p:sp>
      <p:sp>
        <p:nvSpPr>
          <p:cNvPr id="6" name="Content Placeholder 5"/>
          <p:cNvSpPr>
            <a:spLocks noGrp="1"/>
          </p:cNvSpPr>
          <p:nvPr>
            <p:ph idx="1"/>
          </p:nvPr>
        </p:nvSpPr>
        <p:spPr/>
        <p:txBody>
          <a:bodyPr/>
          <a:lstStyle/>
          <a:p>
            <a:pPr algn="ctr">
              <a:buNone/>
            </a:pPr>
            <a:r>
              <a:rPr lang="en-US" dirty="0" smtClean="0"/>
              <a:t>    The </a:t>
            </a:r>
            <a:r>
              <a:rPr lang="en-US" b="1" dirty="0" smtClean="0"/>
              <a:t>“Temperamental </a:t>
            </a:r>
            <a:r>
              <a:rPr lang="en-US" b="1" dirty="0" err="1" smtClean="0"/>
              <a:t>Technic</a:t>
            </a:r>
            <a:r>
              <a:rPr lang="en-US" b="1" dirty="0" smtClean="0"/>
              <a:t>” </a:t>
            </a:r>
            <a:r>
              <a:rPr lang="en-US" dirty="0" smtClean="0"/>
              <a:t>1885 of selecting tooth form should be considered the fourth technique chronologically, yet the first technique from the point of view of influence and universal acceptance.</a:t>
            </a: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19</a:t>
            </a:fld>
            <a:endParaRPr lang="en-US"/>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1026"/>
          <p:cNvSpPr>
            <a:spLocks noGrp="1" noChangeArrowheads="1"/>
          </p:cNvSpPr>
          <p:nvPr>
            <p:ph type="title"/>
          </p:nvPr>
        </p:nvSpPr>
        <p:spPr/>
        <p:txBody>
          <a:bodyPr/>
          <a:lstStyle/>
          <a:p>
            <a:pPr eaLnBrk="1" hangingPunct="1">
              <a:defRPr/>
            </a:pPr>
            <a:r>
              <a:rPr lang="en-US" altLang="en-US" sz="3600" dirty="0" smtClean="0">
                <a:effectLst>
                  <a:outerShdw blurRad="38100" dist="38100" dir="2700000" algn="tl">
                    <a:srgbClr val="C0C0C0"/>
                  </a:outerShdw>
                </a:effectLst>
                <a:latin typeface="+mn-lt"/>
              </a:rPr>
              <a:t>Age factor</a:t>
            </a:r>
          </a:p>
        </p:txBody>
      </p:sp>
      <p:sp>
        <p:nvSpPr>
          <p:cNvPr id="4" name="Text Placeholder 3"/>
          <p:cNvSpPr>
            <a:spLocks noGrp="1"/>
          </p:cNvSpPr>
          <p:nvPr>
            <p:ph type="body" idx="1"/>
          </p:nvPr>
        </p:nvSpPr>
        <p:spPr/>
        <p:txBody>
          <a:bodyPr/>
          <a:lstStyle/>
          <a:p>
            <a:endParaRPr lang="en-US"/>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sz="2800" dirty="0" smtClean="0"/>
              <a:t>The goal of the dentist is to help the patient to maintain a favorable relationship between his chronologic age and his physiologic mouth condition. </a:t>
            </a:r>
          </a:p>
          <a:p>
            <a:r>
              <a:rPr lang="en-US" sz="2800" dirty="0" smtClean="0"/>
              <a:t>The objective of the age factor in dentogenics is to guide the prosthodontist in his efforts to maintain a high degree of conformity between his restoration and the patient’s physiologic age structure.</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191</a:t>
            </a:fld>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dirty="0" smtClean="0"/>
              <a:t>“Not only is there beauty in advanced age as well as in youth, but also there is an additional quality of dignity.”</a:t>
            </a:r>
          </a:p>
          <a:p>
            <a:r>
              <a:rPr lang="en-US" sz="2800" dirty="0" smtClean="0"/>
              <a:t> Dignity can be attained only through the experiences supplied by time itself. </a:t>
            </a:r>
          </a:p>
          <a:p>
            <a:r>
              <a:rPr lang="en-US" sz="2800" dirty="0" smtClean="0"/>
              <a:t>The maintenance of this illusive quality of dignity must be the responsibility of the prosthodontist. </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192</a:t>
            </a:fld>
            <a:endParaRPr lang="en-US"/>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Age in the artificial tooth</a:t>
            </a:r>
            <a:endParaRPr lang="en-US" sz="3200" dirty="0"/>
          </a:p>
        </p:txBody>
      </p:sp>
      <p:sp>
        <p:nvSpPr>
          <p:cNvPr id="3" name="Content Placeholder 2"/>
          <p:cNvSpPr>
            <a:spLocks noGrp="1"/>
          </p:cNvSpPr>
          <p:nvPr>
            <p:ph idx="1"/>
          </p:nvPr>
        </p:nvSpPr>
        <p:spPr/>
        <p:txBody>
          <a:bodyPr/>
          <a:lstStyle/>
          <a:p>
            <a:r>
              <a:rPr lang="en-US" sz="2800" dirty="0" smtClean="0"/>
              <a:t> It is routine first to consider light shades for young people and darker shades for older ones, but this is not nearly sufficient to satisfy our dentogenic concept.</a:t>
            </a:r>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193</a:t>
            </a:fld>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64195" name="Rectangle 3"/>
          <p:cNvSpPr>
            <a:spLocks noGrp="1" noChangeArrowheads="1"/>
          </p:cNvSpPr>
          <p:nvPr>
            <p:ph idx="1"/>
          </p:nvPr>
        </p:nvSpPr>
        <p:spPr/>
        <p:txBody>
          <a:bodyPr anchor="ctr"/>
          <a:lstStyle/>
          <a:p>
            <a:pPr eaLnBrk="1" hangingPunct="1"/>
            <a:r>
              <a:rPr lang="en-US" altLang="en-US" dirty="0" smtClean="0"/>
              <a:t>The </a:t>
            </a:r>
            <a:r>
              <a:rPr lang="en-US" altLang="en-US" dirty="0" smtClean="0">
                <a:solidFill>
                  <a:schemeClr val="tx2"/>
                </a:solidFill>
              </a:rPr>
              <a:t>sharp tip </a:t>
            </a:r>
            <a:r>
              <a:rPr lang="en-US" altLang="en-US" dirty="0" smtClean="0"/>
              <a:t>of the </a:t>
            </a:r>
            <a:r>
              <a:rPr lang="en-US" altLang="en-US" dirty="0" err="1" smtClean="0"/>
              <a:t>cuspid</a:t>
            </a:r>
            <a:r>
              <a:rPr lang="en-US" altLang="en-US" dirty="0" smtClean="0"/>
              <a:t> tooth  </a:t>
            </a:r>
            <a:r>
              <a:rPr lang="en-US" altLang="en-US" dirty="0" smtClean="0">
                <a:solidFill>
                  <a:schemeClr val="tx2"/>
                </a:solidFill>
              </a:rPr>
              <a:t>suggests youth </a:t>
            </a:r>
            <a:r>
              <a:rPr lang="en-US" altLang="en-US" dirty="0" smtClean="0"/>
              <a:t>&amp; as age advances  it should be </a:t>
            </a:r>
            <a:r>
              <a:rPr lang="en-US" altLang="en-US" dirty="0" smtClean="0">
                <a:solidFill>
                  <a:schemeClr val="tx2"/>
                </a:solidFill>
              </a:rPr>
              <a:t>judiciously shaped, not abruptly flattened</a:t>
            </a:r>
            <a:r>
              <a:rPr lang="en-US" altLang="en-US" dirty="0" smtClean="0"/>
              <a:t>, but artistically ground so as to imply abrasion against opposing teeth.</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1026"/>
          <p:cNvSpPr>
            <a:spLocks noGrp="1" noChangeArrowheads="1"/>
          </p:cNvSpPr>
          <p:nvPr>
            <p:ph type="title"/>
          </p:nvPr>
        </p:nvSpPr>
        <p:spPr/>
        <p:txBody>
          <a:bodyPr/>
          <a:lstStyle/>
          <a:p>
            <a:pPr eaLnBrk="1" hangingPunct="1"/>
            <a:endParaRPr lang="en-US" altLang="en-US" smtClean="0"/>
          </a:p>
        </p:txBody>
      </p:sp>
      <p:sp>
        <p:nvSpPr>
          <p:cNvPr id="266243" name="Rectangle 1027"/>
          <p:cNvSpPr>
            <a:spLocks noGrp="1" noChangeArrowheads="1"/>
          </p:cNvSpPr>
          <p:nvPr>
            <p:ph type="body" sz="half" idx="1"/>
          </p:nvPr>
        </p:nvSpPr>
        <p:spPr/>
        <p:txBody>
          <a:bodyPr/>
          <a:lstStyle/>
          <a:p>
            <a:pPr eaLnBrk="1" hangingPunct="1"/>
            <a:endParaRPr lang="en-US" altLang="en-US" sz="2800" smtClean="0"/>
          </a:p>
        </p:txBody>
      </p:sp>
      <p:pic>
        <p:nvPicPr>
          <p:cNvPr id="266244" name="Picture 1030" descr="C:\Documents and Settings\Mr Arbaz\Desktop\arbaz pics\DSCN0168.JPG"/>
          <p:cNvPicPr>
            <a:picLocks noGrp="1" noChangeAspect="1" noChangeArrowheads="1"/>
          </p:cNvPicPr>
          <p:nvPr>
            <p:ph type="clipArt" sz="half" idx="2"/>
          </p:nvPr>
        </p:nvPicPr>
        <p:blipFill>
          <a:blip r:embed="rId2">
            <a:lum bright="-18000"/>
            <a:grayscl/>
            <a:biLevel thresh="50000"/>
          </a:blip>
          <a:srcRect l="30000" t="58000" r="34000" b="12666"/>
          <a:stretch>
            <a:fillRect/>
          </a:stretch>
        </p:blipFill>
        <p:spPr>
          <a:xfrm>
            <a:off x="685800" y="609600"/>
            <a:ext cx="7772400" cy="5334000"/>
          </a:xfrm>
          <a:noFill/>
        </p:spPr>
      </p:pic>
      <p:sp>
        <p:nvSpPr>
          <p:cNvPr id="455687" name="Oval 1031"/>
          <p:cNvSpPr>
            <a:spLocks noChangeArrowheads="1"/>
          </p:cNvSpPr>
          <p:nvPr/>
        </p:nvSpPr>
        <p:spPr bwMode="auto">
          <a:xfrm>
            <a:off x="2362200" y="914400"/>
            <a:ext cx="1219200" cy="2362200"/>
          </a:xfrm>
          <a:prstGeom prst="ellipse">
            <a:avLst/>
          </a:prstGeom>
          <a:noFill/>
          <a:ln w="28575">
            <a:solidFill>
              <a:srgbClr val="00FF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
        <p:nvSpPr>
          <p:cNvPr id="455688" name="Oval 1032"/>
          <p:cNvSpPr>
            <a:spLocks noChangeArrowheads="1"/>
          </p:cNvSpPr>
          <p:nvPr/>
        </p:nvSpPr>
        <p:spPr bwMode="auto">
          <a:xfrm>
            <a:off x="4572000" y="2895600"/>
            <a:ext cx="1371600" cy="2209800"/>
          </a:xfrm>
          <a:prstGeom prst="ellipse">
            <a:avLst/>
          </a:prstGeom>
          <a:noFill/>
          <a:ln w="28575">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55687"/>
                                        </p:tgtEl>
                                        <p:attrNameLst>
                                          <p:attrName>style.visibility</p:attrName>
                                        </p:attrNameLst>
                                      </p:cBhvr>
                                      <p:to>
                                        <p:strVal val="visible"/>
                                      </p:to>
                                    </p:set>
                                    <p:anim calcmode="lin" valueType="num">
                                      <p:cBhvr>
                                        <p:cTn id="7" dur="1000" fill="hold"/>
                                        <p:tgtEl>
                                          <p:spTgt spid="455687"/>
                                        </p:tgtEl>
                                        <p:attrNameLst>
                                          <p:attrName>ppt_w</p:attrName>
                                        </p:attrNameLst>
                                      </p:cBhvr>
                                      <p:tavLst>
                                        <p:tav tm="0">
                                          <p:val>
                                            <p:fltVal val="0"/>
                                          </p:val>
                                        </p:tav>
                                        <p:tav tm="100000">
                                          <p:val>
                                            <p:strVal val="#ppt_w"/>
                                          </p:val>
                                        </p:tav>
                                      </p:tavLst>
                                    </p:anim>
                                    <p:anim calcmode="lin" valueType="num">
                                      <p:cBhvr>
                                        <p:cTn id="8" dur="1000" fill="hold"/>
                                        <p:tgtEl>
                                          <p:spTgt spid="455687"/>
                                        </p:tgtEl>
                                        <p:attrNameLst>
                                          <p:attrName>ppt_h</p:attrName>
                                        </p:attrNameLst>
                                      </p:cBhvr>
                                      <p:tavLst>
                                        <p:tav tm="0">
                                          <p:val>
                                            <p:fltVal val="0"/>
                                          </p:val>
                                        </p:tav>
                                        <p:tav tm="100000">
                                          <p:val>
                                            <p:strVal val="#ppt_h"/>
                                          </p:val>
                                        </p:tav>
                                      </p:tavLst>
                                    </p:anim>
                                    <p:anim calcmode="lin" valueType="num">
                                      <p:cBhvr>
                                        <p:cTn id="9" dur="1000" fill="hold"/>
                                        <p:tgtEl>
                                          <p:spTgt spid="45568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556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55688"/>
                                        </p:tgtEl>
                                        <p:attrNameLst>
                                          <p:attrName>style.visibility</p:attrName>
                                        </p:attrNameLst>
                                      </p:cBhvr>
                                      <p:to>
                                        <p:strVal val="visible"/>
                                      </p:to>
                                    </p:set>
                                    <p:anim calcmode="lin" valueType="num">
                                      <p:cBhvr>
                                        <p:cTn id="15" dur="1000" fill="hold"/>
                                        <p:tgtEl>
                                          <p:spTgt spid="455688"/>
                                        </p:tgtEl>
                                        <p:attrNameLst>
                                          <p:attrName>ppt_w</p:attrName>
                                        </p:attrNameLst>
                                      </p:cBhvr>
                                      <p:tavLst>
                                        <p:tav tm="0">
                                          <p:val>
                                            <p:fltVal val="0"/>
                                          </p:val>
                                        </p:tav>
                                        <p:tav tm="100000">
                                          <p:val>
                                            <p:strVal val="#ppt_w"/>
                                          </p:val>
                                        </p:tav>
                                      </p:tavLst>
                                    </p:anim>
                                    <p:anim calcmode="lin" valueType="num">
                                      <p:cBhvr>
                                        <p:cTn id="16" dur="1000" fill="hold"/>
                                        <p:tgtEl>
                                          <p:spTgt spid="455688"/>
                                        </p:tgtEl>
                                        <p:attrNameLst>
                                          <p:attrName>ppt_h</p:attrName>
                                        </p:attrNameLst>
                                      </p:cBhvr>
                                      <p:tavLst>
                                        <p:tav tm="0">
                                          <p:val>
                                            <p:fltVal val="0"/>
                                          </p:val>
                                        </p:tav>
                                        <p:tav tm="100000">
                                          <p:val>
                                            <p:strVal val="#ppt_h"/>
                                          </p:val>
                                        </p:tav>
                                      </p:tavLst>
                                    </p:anim>
                                    <p:anim calcmode="lin" valueType="num">
                                      <p:cBhvr>
                                        <p:cTn id="17" dur="1000" fill="hold"/>
                                        <p:tgtEl>
                                          <p:spTgt spid="45568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556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87" grpId="0" animBg="1"/>
      <p:bldP spid="455688"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9490" name="Picture 2" descr="C:\Users\DELL\Desktop\Capture.PNG"/>
          <p:cNvPicPr>
            <a:picLocks noGrp="1" noChangeAspect="1" noChangeArrowheads="1"/>
          </p:cNvPicPr>
          <p:nvPr>
            <p:ph idx="1"/>
          </p:nvPr>
        </p:nvPicPr>
        <p:blipFill>
          <a:blip r:embed="rId2"/>
          <a:stretch>
            <a:fillRect/>
          </a:stretch>
        </p:blipFill>
        <p:spPr bwMode="auto">
          <a:xfrm>
            <a:off x="1042494" y="1919810"/>
            <a:ext cx="7059011" cy="3886743"/>
          </a:xfrm>
          <a:prstGeom prst="rect">
            <a:avLst/>
          </a:prstGeom>
          <a:noFill/>
        </p:spPr>
      </p:pic>
      <p:sp>
        <p:nvSpPr>
          <p:cNvPr id="4" name="Slide Number Placeholder 3"/>
          <p:cNvSpPr>
            <a:spLocks noGrp="1"/>
          </p:cNvSpPr>
          <p:nvPr>
            <p:ph type="sldNum" sz="quarter" idx="12"/>
          </p:nvPr>
        </p:nvSpPr>
        <p:spPr/>
        <p:txBody>
          <a:bodyPr/>
          <a:lstStyle/>
          <a:p>
            <a:fld id="{A407F8FA-1A58-489A-AA9F-87DB79F42FC0}" type="slidenum">
              <a:rPr lang="en-US" smtClean="0"/>
              <a:pPr/>
              <a:t>196</a:t>
            </a:fld>
            <a:endParaRPr lang="en-US"/>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endParaRPr lang="en-US" altLang="en-US" smtClean="0"/>
          </a:p>
        </p:txBody>
      </p:sp>
      <p:sp>
        <p:nvSpPr>
          <p:cNvPr id="265219" name="Rectangle 3"/>
          <p:cNvSpPr>
            <a:spLocks noGrp="1" noChangeArrowheads="1"/>
          </p:cNvSpPr>
          <p:nvPr>
            <p:ph type="body" sz="half" idx="1"/>
          </p:nvPr>
        </p:nvSpPr>
        <p:spPr/>
        <p:txBody>
          <a:bodyPr/>
          <a:lstStyle/>
          <a:p>
            <a:pPr eaLnBrk="1" hangingPunct="1"/>
            <a:endParaRPr lang="en-US" altLang="en-US" sz="2800" smtClean="0"/>
          </a:p>
        </p:txBody>
      </p:sp>
      <p:pic>
        <p:nvPicPr>
          <p:cNvPr id="265220" name="Picture 6" descr="C:\Documents and Settings\Mr Arbaz\Desktop\arbaz pics\DSCN0169.JPG"/>
          <p:cNvPicPr>
            <a:picLocks noGrp="1" noChangeAspect="1" noChangeArrowheads="1"/>
          </p:cNvPicPr>
          <p:nvPr>
            <p:ph type="clipArt" sz="half" idx="2"/>
          </p:nvPr>
        </p:nvPicPr>
        <p:blipFill>
          <a:blip r:embed="rId2">
            <a:lum bright="-12000"/>
            <a:grayscl/>
            <a:biLevel thresh="50000"/>
          </a:blip>
          <a:srcRect l="31740" t="38889" r="26521" b="38889"/>
          <a:stretch>
            <a:fillRect/>
          </a:stretch>
        </p:blipFill>
        <p:spPr>
          <a:xfrm>
            <a:off x="2057400" y="1981200"/>
            <a:ext cx="4495800" cy="3371850"/>
          </a:xfrm>
          <a:noFill/>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smtClean="0"/>
              <a:t>Age interpretation by tooth position</a:t>
            </a:r>
            <a:endParaRPr lang="en-US" sz="3200" dirty="0"/>
          </a:p>
        </p:txBody>
      </p:sp>
      <p:sp>
        <p:nvSpPr>
          <p:cNvPr id="7" name="Content Placeholder 6"/>
          <p:cNvSpPr>
            <a:spLocks noGrp="1"/>
          </p:cNvSpPr>
          <p:nvPr>
            <p:ph idx="1"/>
          </p:nvPr>
        </p:nvSpPr>
        <p:spPr/>
        <p:txBody>
          <a:bodyPr/>
          <a:lstStyle/>
          <a:p>
            <a:r>
              <a:rPr lang="en-US" sz="2800" dirty="0" smtClean="0"/>
              <a:t>Tooth position in the artificial denture then becomes important, in that </a:t>
            </a:r>
            <a:r>
              <a:rPr lang="en-US" sz="2800" dirty="0" err="1" smtClean="0"/>
              <a:t>imperfectionis</a:t>
            </a:r>
            <a:r>
              <a:rPr lang="en-US" sz="2800" dirty="0" smtClean="0"/>
              <a:t> an artistic requirement in creating the illusion of natural teeth.</a:t>
            </a:r>
          </a:p>
          <a:p>
            <a:r>
              <a:rPr lang="en-US" sz="2800" dirty="0" smtClean="0"/>
              <a:t>A condition so common in the natural teeth is the </a:t>
            </a:r>
            <a:r>
              <a:rPr lang="en-US" sz="2800" b="1" i="1" dirty="0" err="1" smtClean="0"/>
              <a:t>Diastema</a:t>
            </a:r>
            <a:r>
              <a:rPr lang="en-US" sz="2800" dirty="0" smtClean="0"/>
              <a:t>. </a:t>
            </a:r>
            <a:endParaRPr lang="en-US" sz="2800" dirty="0"/>
          </a:p>
        </p:txBody>
      </p:sp>
      <p:sp>
        <p:nvSpPr>
          <p:cNvPr id="5" name="Slide Number Placeholder 4"/>
          <p:cNvSpPr>
            <a:spLocks noGrp="1"/>
          </p:cNvSpPr>
          <p:nvPr>
            <p:ph type="sldNum" sz="quarter" idx="12"/>
          </p:nvPr>
        </p:nvSpPr>
        <p:spPr/>
        <p:txBody>
          <a:bodyPr/>
          <a:lstStyle/>
          <a:p>
            <a:pPr>
              <a:defRPr/>
            </a:pPr>
            <a:fld id="{3A4DC282-137F-4BB0-A943-1182862D737B}" type="slidenum">
              <a:rPr lang="en-US" altLang="en-US" smtClean="0"/>
              <a:pPr>
                <a:defRPr/>
              </a:pPr>
              <a:t>198</a:t>
            </a:fld>
            <a:endParaRPr lang="en-US" alt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Age in the matrix</a:t>
            </a:r>
            <a:endParaRPr lang="en-US" sz="3600" dirty="0"/>
          </a:p>
        </p:txBody>
      </p:sp>
      <p:sp>
        <p:nvSpPr>
          <p:cNvPr id="3" name="Content Placeholder 2"/>
          <p:cNvSpPr>
            <a:spLocks noGrp="1"/>
          </p:cNvSpPr>
          <p:nvPr>
            <p:ph idx="1"/>
          </p:nvPr>
        </p:nvSpPr>
        <p:spPr/>
        <p:txBody>
          <a:bodyPr/>
          <a:lstStyle/>
          <a:p>
            <a:r>
              <a:rPr lang="en-US" sz="2800" dirty="0" smtClean="0"/>
              <a:t>The tissues inside the mouth age as do tissues outside of the mouth, and unless some interpretation of the sex, personality, and age factors is made in the gum matrix (denture base) we ignore this fact.</a:t>
            </a:r>
          </a:p>
          <a:p>
            <a:r>
              <a:rPr lang="en-US" sz="2800" dirty="0" smtClean="0"/>
              <a:t> The environment of the tooth is as </a:t>
            </a:r>
            <a:r>
              <a:rPr lang="en-US" sz="2800" dirty="0" err="1" smtClean="0"/>
              <a:t>importantas</a:t>
            </a:r>
            <a:r>
              <a:rPr lang="en-US" sz="2800" dirty="0" smtClean="0"/>
              <a:t> the tooth itself.</a:t>
            </a:r>
          </a:p>
          <a:p>
            <a:r>
              <a:rPr lang="en-US" sz="2800" dirty="0" smtClean="0"/>
              <a:t> The matrix of the artificial tooth must be meaningful</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199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286000"/>
            <a:ext cx="7772400" cy="1143000"/>
          </a:xfrm>
        </p:spPr>
        <p:txBody>
          <a:bodyPr/>
          <a:lstStyle/>
          <a:p>
            <a:pPr>
              <a:defRPr/>
            </a:pPr>
            <a:r>
              <a:rPr lang="en-US" altLang="en-US" b="1" dirty="0" smtClean="0">
                <a:ln w="12700">
                  <a:solidFill>
                    <a:schemeClr val="tx2">
                      <a:satMod val="155000"/>
                    </a:schemeClr>
                  </a:solidFill>
                  <a:prstDash val="solid"/>
                </a:ln>
                <a:solidFill>
                  <a:schemeClr val="bg2">
                    <a:tint val="85000"/>
                    <a:satMod val="155000"/>
                  </a:schemeClr>
                </a:solidFill>
                <a:latin typeface="Arial" charset="0"/>
              </a:rPr>
              <a:t>INTRODUCTION</a:t>
            </a:r>
          </a:p>
        </p:txBody>
      </p:sp>
      <p:sp>
        <p:nvSpPr>
          <p:cNvPr id="14339" name="Rectangle 3"/>
          <p:cNvSpPr>
            <a:spLocks noGrp="1" noChangeArrowheads="1"/>
          </p:cNvSpPr>
          <p:nvPr>
            <p:ph type="subTitle" idx="1"/>
          </p:nvPr>
        </p:nvSpPr>
        <p:spPr/>
        <p:txBody>
          <a:bodyPr/>
          <a:lstStyle/>
          <a:p>
            <a:endParaRPr lang="en-US" altLang="en-US" dirty="0" smtClean="0"/>
          </a:p>
        </p:txBody>
      </p:sp>
      <p:sp>
        <p:nvSpPr>
          <p:cNvPr id="5" name="Slide Number Placeholder 4"/>
          <p:cNvSpPr>
            <a:spLocks noGrp="1"/>
          </p:cNvSpPr>
          <p:nvPr>
            <p:ph type="sldNum" sz="quarter" idx="12"/>
          </p:nvPr>
        </p:nvSpPr>
        <p:spPr/>
        <p:txBody>
          <a:bodyPr/>
          <a:lstStyle/>
          <a:p>
            <a:fld id="{A407F8FA-1A58-489A-AA9F-87DB79F42FC0}" type="slidenum">
              <a:rPr lang="en-US" smtClean="0"/>
              <a:pPr/>
              <a:t>2</a:t>
            </a:fld>
            <a:endParaRPr lang="en-US"/>
          </a:p>
        </p:txBody>
      </p:sp>
      <p:sp>
        <p:nvSpPr>
          <p:cNvPr id="4" name="TextBox 3"/>
          <p:cNvSpPr txBox="1"/>
          <p:nvPr/>
        </p:nvSpPr>
        <p:spPr>
          <a:xfrm>
            <a:off x="381000" y="6211669"/>
            <a:ext cx="8229600" cy="646331"/>
          </a:xfrm>
          <a:prstGeom prst="rect">
            <a:avLst/>
          </a:prstGeom>
          <a:noFill/>
        </p:spPr>
        <p:txBody>
          <a:bodyPr wrap="square" rtlCol="0">
            <a:spAutoFit/>
          </a:bodyPr>
          <a:lstStyle/>
          <a:p>
            <a:r>
              <a:rPr lang="en-US" dirty="0" smtClean="0"/>
              <a:t>Methods Used to Select </a:t>
            </a:r>
            <a:r>
              <a:rPr lang="en-US" dirty="0" err="1" smtClean="0"/>
              <a:t>ArtificialAnterior</a:t>
            </a:r>
            <a:r>
              <a:rPr lang="en-US" dirty="0" smtClean="0"/>
              <a:t> Teeth for the Edentulous Patient: A Historical Overview;</a:t>
            </a:r>
            <a:r>
              <a:rPr lang="en-US" i="1" dirty="0" smtClean="0"/>
              <a:t> </a:t>
            </a:r>
            <a:r>
              <a:rPr lang="en-US" b="1" i="1" dirty="0" err="1" smtClean="0"/>
              <a:t>int</a:t>
            </a:r>
            <a:r>
              <a:rPr lang="en-US" b="1" i="1" dirty="0" smtClean="0"/>
              <a:t> j </a:t>
            </a:r>
            <a:r>
              <a:rPr lang="en-US" b="1" i="1" dirty="0" err="1" smtClean="0"/>
              <a:t>Prosthodont</a:t>
            </a:r>
            <a:r>
              <a:rPr lang="en-US" b="1" i="1" dirty="0" smtClean="0"/>
              <a:t> 1999:12:51-58</a:t>
            </a:r>
            <a:r>
              <a:rPr lang="en-US" i="1" dirty="0" smtClean="0"/>
              <a:t>.</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407F8FA-1A58-489A-AA9F-87DB79F42FC0}" type="slidenum">
              <a:rPr lang="en-US" smtClean="0"/>
              <a:pPr/>
              <a:t>20</a:t>
            </a:fld>
            <a:endParaRPr lang="en-US"/>
          </a:p>
        </p:txBody>
      </p:sp>
      <p:pic>
        <p:nvPicPr>
          <p:cNvPr id="110596" name="Picture 1030" descr="C:\Documents and Settings\Mr Arbaz\Desktop\arbaz pics\DSCN0131.JPG"/>
          <p:cNvPicPr>
            <a:picLocks noGrp="1" noChangeAspect="1" noChangeArrowheads="1"/>
          </p:cNvPicPr>
          <p:nvPr>
            <p:ph type="clipArt" sz="half" idx="4294967295"/>
          </p:nvPr>
        </p:nvPicPr>
        <p:blipFill>
          <a:blip r:embed="rId2"/>
          <a:srcRect l="5507" r="5075" b="27551"/>
          <a:stretch>
            <a:fillRect/>
          </a:stretch>
        </p:blipFill>
        <p:spPr>
          <a:xfrm>
            <a:off x="0" y="1998663"/>
            <a:ext cx="7696200" cy="2860675"/>
          </a:xfrm>
          <a:noFill/>
          <a:ln w="19050">
            <a:solidFill>
              <a:srgbClr val="000000"/>
            </a:solidFill>
          </a:ln>
        </p:spPr>
      </p:pic>
      <p:sp>
        <p:nvSpPr>
          <p:cNvPr id="5" name="Rectangle 4"/>
          <p:cNvSpPr/>
          <p:nvPr/>
        </p:nvSpPr>
        <p:spPr>
          <a:xfrm>
            <a:off x="533400" y="0"/>
            <a:ext cx="8001000" cy="1938992"/>
          </a:xfrm>
          <a:prstGeom prst="rect">
            <a:avLst/>
          </a:prstGeom>
        </p:spPr>
        <p:txBody>
          <a:bodyPr wrap="square">
            <a:spAutoFit/>
          </a:bodyPr>
          <a:lstStyle/>
          <a:p>
            <a:r>
              <a:rPr lang="en-US" sz="2400" dirty="0"/>
              <a:t>It required several </a:t>
            </a:r>
            <a:r>
              <a:rPr lang="en-US" sz="2400" dirty="0" smtClean="0"/>
              <a:t>years to </a:t>
            </a:r>
            <a:r>
              <a:rPr lang="en-US" sz="2400" dirty="0"/>
              <a:t>associate and establish dental </a:t>
            </a:r>
            <a:r>
              <a:rPr lang="en-US" sz="2400" dirty="0" smtClean="0"/>
              <a:t>characteristics </a:t>
            </a:r>
            <a:r>
              <a:rPr lang="en-US" sz="2400" dirty="0"/>
              <a:t>of the temperaments, and to </a:t>
            </a:r>
            <a:r>
              <a:rPr lang="en-US" sz="2400" dirty="0" smtClean="0"/>
              <a:t>incorporate them </a:t>
            </a:r>
            <a:r>
              <a:rPr lang="en-US" sz="2400" dirty="0"/>
              <a:t>in manufactured tooth forms ; therefore, it seems more </a:t>
            </a:r>
            <a:r>
              <a:rPr lang="en-US" sz="2400" dirty="0" smtClean="0"/>
              <a:t>appropriate to </a:t>
            </a:r>
            <a:r>
              <a:rPr lang="en-US" sz="2400" dirty="0"/>
              <a:t>designate it as a specific technique only after it had attained maturity </a:t>
            </a:r>
            <a:r>
              <a:rPr lang="en-US" sz="2400" dirty="0" smtClean="0"/>
              <a:t>and universal </a:t>
            </a:r>
            <a:r>
              <a:rPr lang="en-US" sz="2400" dirty="0"/>
              <a:t>usage.</a:t>
            </a:r>
          </a:p>
        </p:txBody>
      </p:sp>
      <p:sp>
        <p:nvSpPr>
          <p:cNvPr id="6" name="Rectangle 5"/>
          <p:cNvSpPr/>
          <p:nvPr/>
        </p:nvSpPr>
        <p:spPr>
          <a:xfrm>
            <a:off x="381000" y="4919008"/>
            <a:ext cx="8382000" cy="1938992"/>
          </a:xfrm>
          <a:prstGeom prst="rect">
            <a:avLst/>
          </a:prstGeom>
        </p:spPr>
        <p:txBody>
          <a:bodyPr wrap="square">
            <a:spAutoFit/>
          </a:bodyPr>
          <a:lstStyle/>
          <a:p>
            <a:r>
              <a:rPr lang="en-US" sz="2400" dirty="0"/>
              <a:t>The basic items considered </a:t>
            </a:r>
            <a:r>
              <a:rPr lang="en-US" sz="2400" dirty="0" smtClean="0"/>
              <a:t>as indicative </a:t>
            </a:r>
            <a:r>
              <a:rPr lang="en-US" sz="2400" dirty="0"/>
              <a:t>of tooth form for the edentulous </a:t>
            </a:r>
            <a:r>
              <a:rPr lang="en-US" sz="2400" dirty="0" smtClean="0"/>
              <a:t> patient </a:t>
            </a:r>
            <a:r>
              <a:rPr lang="en-US" sz="2400" dirty="0"/>
              <a:t>were body and face size, </a:t>
            </a:r>
            <a:r>
              <a:rPr lang="en-US" sz="2400" dirty="0" smtClean="0"/>
              <a:t>form, and </a:t>
            </a:r>
            <a:r>
              <a:rPr lang="en-US" sz="2400" dirty="0"/>
              <a:t>function, complexion, and color of hair and eyes. The choice of tooth mold </a:t>
            </a:r>
            <a:r>
              <a:rPr lang="en-US" sz="2400" dirty="0" smtClean="0"/>
              <a:t>was determined </a:t>
            </a:r>
            <a:r>
              <a:rPr lang="en-US" sz="2400" dirty="0"/>
              <a:t>by analysis of the dominant and associated </a:t>
            </a:r>
            <a:r>
              <a:rPr lang="en-US" sz="2400" dirty="0" smtClean="0"/>
              <a:t>body </a:t>
            </a:r>
            <a:r>
              <a:rPr lang="en-US" sz="2400" dirty="0"/>
              <a:t>characteristics.</a:t>
            </a: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sz="3600" dirty="0" smtClean="0"/>
              <a:t>The </a:t>
            </a:r>
            <a:r>
              <a:rPr lang="en-US" sz="3600" dirty="0" err="1" smtClean="0"/>
              <a:t>Dynsthetic</a:t>
            </a:r>
            <a:r>
              <a:rPr lang="en-US" sz="3600" dirty="0" smtClean="0"/>
              <a:t> Interpretation Of </a:t>
            </a:r>
            <a:r>
              <a:rPr lang="en-US" sz="3600" dirty="0" err="1" smtClean="0"/>
              <a:t>Dentinogenic</a:t>
            </a:r>
            <a:r>
              <a:rPr lang="en-US" sz="3600" dirty="0" smtClean="0"/>
              <a:t> Concept </a:t>
            </a:r>
            <a:endParaRPr lang="en-US" sz="3600" dirty="0"/>
          </a:p>
        </p:txBody>
      </p:sp>
      <p:sp>
        <p:nvSpPr>
          <p:cNvPr id="8195" name="Rectangle 3"/>
          <p:cNvSpPr>
            <a:spLocks noGrp="1" noChangeArrowheads="1"/>
          </p:cNvSpPr>
          <p:nvPr>
            <p:ph type="subTitle" idx="1"/>
          </p:nvPr>
        </p:nvSpPr>
        <p:spPr/>
        <p:txBody>
          <a:bodyPr/>
          <a:lstStyle/>
          <a:p>
            <a:pPr>
              <a:buFont typeface="Wingdings" pitchFamily="2" charset="2"/>
              <a:buNone/>
            </a:pPr>
            <a:endParaRPr lang="en-US" sz="4400" b="1" i="1" dirty="0">
              <a:solidFill>
                <a:srgbClr val="99FF66"/>
              </a:solidFill>
            </a:endParaRPr>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179203" name="Rectangle 3"/>
          <p:cNvSpPr>
            <a:spLocks noGrp="1" noChangeArrowheads="1"/>
          </p:cNvSpPr>
          <p:nvPr>
            <p:ph idx="1"/>
          </p:nvPr>
        </p:nvSpPr>
        <p:spPr/>
        <p:txBody>
          <a:bodyPr/>
          <a:lstStyle/>
          <a:p>
            <a:pPr>
              <a:lnSpc>
                <a:spcPct val="90000"/>
              </a:lnSpc>
            </a:pPr>
            <a:r>
              <a:rPr lang="en-US" sz="2800" b="1" dirty="0" err="1" smtClean="0"/>
              <a:t>Dynesthetics</a:t>
            </a:r>
            <a:r>
              <a:rPr lang="en-US" sz="2800" b="1" dirty="0" smtClean="0"/>
              <a:t> </a:t>
            </a:r>
            <a:r>
              <a:rPr lang="en-US" sz="2800" dirty="0"/>
              <a:t>is a compounded word. The prefix ‘</a:t>
            </a:r>
            <a:r>
              <a:rPr lang="en-US" sz="2800" dirty="0" err="1"/>
              <a:t>dyn</a:t>
            </a:r>
            <a:r>
              <a:rPr lang="en-US" sz="2800" dirty="0"/>
              <a:t>’ is from the Greek word ‘</a:t>
            </a:r>
            <a:r>
              <a:rPr lang="en-US" sz="2800" dirty="0" err="1"/>
              <a:t>dynamis</a:t>
            </a:r>
            <a:r>
              <a:rPr lang="en-US" sz="2800" dirty="0"/>
              <a:t>’ meaning power. </a:t>
            </a:r>
          </a:p>
          <a:p>
            <a:pPr>
              <a:lnSpc>
                <a:spcPct val="90000"/>
              </a:lnSpc>
            </a:pPr>
            <a:r>
              <a:rPr lang="en-US" sz="2800" dirty="0"/>
              <a:t>It implies movement, action, change and progression in the esthetic phase of </a:t>
            </a:r>
            <a:r>
              <a:rPr lang="en-US" sz="2800" dirty="0" err="1"/>
              <a:t>prosthodontics</a:t>
            </a:r>
            <a:r>
              <a:rPr lang="en-US" sz="2800" dirty="0"/>
              <a:t>. </a:t>
            </a:r>
          </a:p>
          <a:p>
            <a:pPr>
              <a:lnSpc>
                <a:spcPct val="90000"/>
              </a:lnSpc>
            </a:pPr>
            <a:r>
              <a:rPr lang="en-US" sz="2800" dirty="0"/>
              <a:t>This dynamic value has been described as making the difference between an artifact, any object without “life-like effect” such as a spoon, and a work of art or visual objects that are alive in meaning such as a statue.</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dirty="0" smtClean="0"/>
              <a:t>The selection of artificial teeth, their subsequent sculpturing, the individual and detailed positions of these teeth, and the color and contours of the denture base are all part of the dynesthetic techniques and cannot be done in a comprehensive manner without reference to the patient’s sex, personality, and age as primary factors.</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202</a:t>
            </a:fld>
            <a:endParaRPr lang="en-US"/>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For example, artificial teeth are selected according to the personality of the patient,</a:t>
            </a:r>
          </a:p>
          <a:p>
            <a:r>
              <a:rPr lang="en-US" dirty="0" smtClean="0"/>
              <a:t>subsequent sculpturing is directed toward accentuating masculinity or femininity, </a:t>
            </a:r>
          </a:p>
          <a:p>
            <a:r>
              <a:rPr lang="en-US" dirty="0" smtClean="0"/>
              <a:t>the denture base color and contour helps satisfy the age factor. </a:t>
            </a:r>
          </a:p>
          <a:p>
            <a:r>
              <a:rPr lang="en-US" dirty="0" smtClean="0"/>
              <a:t>we call the secondary factors of a dentogenic restoration </a:t>
            </a:r>
            <a:r>
              <a:rPr lang="en-US" b="1" dirty="0" err="1" smtClean="0"/>
              <a:t>Dynesthetics</a:t>
            </a:r>
            <a:endParaRPr lang="en-US" b="1"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203</a:t>
            </a:fld>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173059" name="Rectangle 3"/>
          <p:cNvSpPr>
            <a:spLocks noGrp="1" noChangeArrowheads="1"/>
          </p:cNvSpPr>
          <p:nvPr>
            <p:ph idx="1"/>
          </p:nvPr>
        </p:nvSpPr>
        <p:spPr/>
        <p:txBody>
          <a:bodyPr>
            <a:normAutofit lnSpcReduction="10000"/>
          </a:bodyPr>
          <a:lstStyle/>
          <a:p>
            <a:pPr>
              <a:lnSpc>
                <a:spcPct val="90000"/>
              </a:lnSpc>
              <a:buFont typeface="Wingdings" pitchFamily="2" charset="2"/>
              <a:buNone/>
            </a:pPr>
            <a:r>
              <a:rPr lang="en-US" sz="2800" dirty="0" smtClean="0"/>
              <a:t>    The </a:t>
            </a:r>
            <a:r>
              <a:rPr lang="en-US" sz="2800" dirty="0"/>
              <a:t>following </a:t>
            </a:r>
            <a:r>
              <a:rPr lang="en-US" sz="2800" b="1" dirty="0"/>
              <a:t>dynesthetic considerations </a:t>
            </a:r>
            <a:r>
              <a:rPr lang="en-US" sz="2800" dirty="0"/>
              <a:t>which are necessary to the production of a dentogenic restoration are as follows</a:t>
            </a:r>
          </a:p>
          <a:p>
            <a:pPr>
              <a:lnSpc>
                <a:spcPct val="90000"/>
              </a:lnSpc>
            </a:pPr>
            <a:r>
              <a:rPr lang="en-US" sz="2800" dirty="0"/>
              <a:t>Mold</a:t>
            </a:r>
          </a:p>
          <a:p>
            <a:pPr>
              <a:lnSpc>
                <a:spcPct val="90000"/>
              </a:lnSpc>
            </a:pPr>
            <a:r>
              <a:rPr lang="en-US" sz="2800" dirty="0"/>
              <a:t>Lip support</a:t>
            </a:r>
          </a:p>
          <a:p>
            <a:pPr>
              <a:lnSpc>
                <a:spcPct val="90000"/>
              </a:lnSpc>
            </a:pPr>
            <a:r>
              <a:rPr lang="en-US" sz="2800" dirty="0"/>
              <a:t>Midline</a:t>
            </a:r>
          </a:p>
          <a:p>
            <a:pPr>
              <a:lnSpc>
                <a:spcPct val="90000"/>
              </a:lnSpc>
            </a:pPr>
            <a:r>
              <a:rPr lang="en-US" sz="2800" dirty="0" err="1"/>
              <a:t>Labioversion</a:t>
            </a:r>
            <a:r>
              <a:rPr lang="en-US" sz="2800" dirty="0"/>
              <a:t> </a:t>
            </a:r>
          </a:p>
          <a:p>
            <a:pPr>
              <a:lnSpc>
                <a:spcPct val="90000"/>
              </a:lnSpc>
            </a:pPr>
            <a:r>
              <a:rPr lang="en-US" sz="2800" dirty="0"/>
              <a:t>Speaking line</a:t>
            </a:r>
          </a:p>
          <a:p>
            <a:pPr>
              <a:lnSpc>
                <a:spcPct val="90000"/>
              </a:lnSpc>
            </a:pPr>
            <a:r>
              <a:rPr lang="en-US" sz="2800" dirty="0"/>
              <a:t>Smiling line</a:t>
            </a:r>
          </a:p>
          <a:p>
            <a:pPr>
              <a:lnSpc>
                <a:spcPct val="90000"/>
              </a:lnSpc>
            </a:pPr>
            <a:r>
              <a:rPr lang="en-US" sz="2800" dirty="0"/>
              <a:t>Central incisor </a:t>
            </a:r>
            <a:r>
              <a:rPr lang="en-US" sz="2800" dirty="0" smtClean="0"/>
              <a:t>position</a:t>
            </a:r>
            <a:endParaRPr lang="en-US" sz="2800"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174083" name="Rectangle 3"/>
          <p:cNvSpPr>
            <a:spLocks noGrp="1" noChangeArrowheads="1"/>
          </p:cNvSpPr>
          <p:nvPr>
            <p:ph idx="1"/>
          </p:nvPr>
        </p:nvSpPr>
        <p:spPr/>
        <p:txBody>
          <a:bodyPr>
            <a:normAutofit fontScale="92500" lnSpcReduction="10000"/>
          </a:bodyPr>
          <a:lstStyle/>
          <a:p>
            <a:pPr>
              <a:lnSpc>
                <a:spcPct val="90000"/>
              </a:lnSpc>
            </a:pPr>
            <a:r>
              <a:rPr lang="en-US" sz="2800" dirty="0" smtClean="0"/>
              <a:t>Lateral incisor </a:t>
            </a:r>
            <a:r>
              <a:rPr lang="en-US" sz="2800" dirty="0" err="1" smtClean="0"/>
              <a:t>postion</a:t>
            </a:r>
            <a:endParaRPr lang="en-US" sz="2800" dirty="0" smtClean="0"/>
          </a:p>
          <a:p>
            <a:pPr>
              <a:lnSpc>
                <a:spcPct val="90000"/>
              </a:lnSpc>
            </a:pPr>
            <a:r>
              <a:rPr lang="en-US" sz="2800" dirty="0" err="1" smtClean="0"/>
              <a:t>Cuspid</a:t>
            </a:r>
            <a:r>
              <a:rPr lang="en-US" sz="2800" dirty="0" smtClean="0"/>
              <a:t> position</a:t>
            </a:r>
          </a:p>
          <a:p>
            <a:r>
              <a:rPr lang="en-US" sz="2800" dirty="0" smtClean="0"/>
              <a:t>Long </a:t>
            </a:r>
            <a:r>
              <a:rPr lang="en-US" sz="2800" dirty="0"/>
              <a:t>axis</a:t>
            </a:r>
          </a:p>
          <a:p>
            <a:r>
              <a:rPr lang="en-US" sz="2800" dirty="0"/>
              <a:t>Gum line</a:t>
            </a:r>
          </a:p>
          <a:p>
            <a:r>
              <a:rPr lang="en-US" sz="2800" dirty="0"/>
              <a:t>Spaces</a:t>
            </a:r>
          </a:p>
          <a:p>
            <a:r>
              <a:rPr lang="en-US" sz="2800" dirty="0" err="1"/>
              <a:t>Interdental</a:t>
            </a:r>
            <a:r>
              <a:rPr lang="en-US" sz="2800" dirty="0"/>
              <a:t> papilla</a:t>
            </a:r>
          </a:p>
          <a:p>
            <a:r>
              <a:rPr lang="en-US" sz="2800" dirty="0"/>
              <a:t>Lingual cutaway</a:t>
            </a:r>
          </a:p>
          <a:p>
            <a:r>
              <a:rPr lang="en-US" sz="2800" dirty="0"/>
              <a:t>Labial and </a:t>
            </a:r>
            <a:r>
              <a:rPr lang="en-US" sz="2800" dirty="0" err="1"/>
              <a:t>buccal</a:t>
            </a:r>
            <a:r>
              <a:rPr lang="en-US" sz="2800" dirty="0"/>
              <a:t> denture base contour</a:t>
            </a:r>
          </a:p>
          <a:p>
            <a:r>
              <a:rPr lang="en-US" sz="2800" dirty="0"/>
              <a:t>Embrasures</a:t>
            </a:r>
          </a:p>
          <a:p>
            <a:r>
              <a:rPr lang="en-US" sz="2800" dirty="0" err="1"/>
              <a:t>Buccal</a:t>
            </a:r>
            <a:r>
              <a:rPr lang="en-US" sz="2800" dirty="0"/>
              <a:t> corridor</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Grp="1" noChangeArrowheads="1"/>
          </p:cNvSpPr>
          <p:nvPr>
            <p:ph type="body" sz="half" idx="4294967295"/>
          </p:nvPr>
        </p:nvSpPr>
        <p:spPr>
          <a:xfrm>
            <a:off x="0" y="609600"/>
            <a:ext cx="3581400" cy="5334000"/>
          </a:xfrm>
        </p:spPr>
        <p:txBody>
          <a:bodyPr/>
          <a:lstStyle/>
          <a:p>
            <a:pPr>
              <a:lnSpc>
                <a:spcPct val="90000"/>
              </a:lnSpc>
              <a:buFont typeface="Wingdings" pitchFamily="2" charset="2"/>
              <a:buNone/>
            </a:pPr>
            <a:r>
              <a:rPr lang="en-US" sz="2800" b="1" dirty="0"/>
              <a:t>Mold</a:t>
            </a:r>
          </a:p>
          <a:p>
            <a:pPr>
              <a:lnSpc>
                <a:spcPct val="90000"/>
              </a:lnSpc>
            </a:pPr>
            <a:r>
              <a:rPr lang="en-US" sz="2800" dirty="0"/>
              <a:t>The selection of an acceptable personality mold involves its subsequent treatment for abrasion, erosion, depth grinding, masculinity or feminity, shaping and polishing.</a:t>
            </a:r>
          </a:p>
          <a:p>
            <a:pPr>
              <a:lnSpc>
                <a:spcPct val="90000"/>
              </a:lnSpc>
              <a:buFont typeface="Wingdings" pitchFamily="2" charset="2"/>
              <a:buNone/>
            </a:pPr>
            <a:r>
              <a:rPr lang="en-US" sz="2800" dirty="0"/>
              <a:t> </a:t>
            </a:r>
          </a:p>
        </p:txBody>
      </p:sp>
      <p:pic>
        <p:nvPicPr>
          <p:cNvPr id="175110" name="Picture 6"/>
          <p:cNvPicPr>
            <a:picLocks noChangeAspect="1" noChangeArrowheads="1"/>
          </p:cNvPicPr>
          <p:nvPr/>
        </p:nvPicPr>
        <p:blipFill>
          <a:blip r:embed="rId2">
            <a:lum bright="-42000" contrast="48000"/>
          </a:blip>
          <a:srcRect l="10434" t="44928" r="16522" b="39130"/>
          <a:stretch>
            <a:fillRect/>
          </a:stretch>
        </p:blipFill>
        <p:spPr bwMode="auto">
          <a:xfrm>
            <a:off x="5486400" y="3505200"/>
            <a:ext cx="3429000" cy="1371600"/>
          </a:xfrm>
          <a:prstGeom prst="rect">
            <a:avLst/>
          </a:prstGeom>
          <a:noFill/>
          <a:ln w="9525">
            <a:noFill/>
            <a:miter lim="800000"/>
            <a:headEnd/>
            <a:tailEnd/>
          </a:ln>
          <a:effectLst/>
        </p:spPr>
      </p:pic>
      <p:pic>
        <p:nvPicPr>
          <p:cNvPr id="175111" name="Picture 7"/>
          <p:cNvPicPr>
            <a:picLocks noChangeAspect="1" noChangeArrowheads="1"/>
          </p:cNvPicPr>
          <p:nvPr/>
        </p:nvPicPr>
        <p:blipFill>
          <a:blip r:embed="rId2">
            <a:lum bright="-30000" contrast="36000"/>
          </a:blip>
          <a:srcRect l="12173" r="14783" b="71014"/>
          <a:stretch>
            <a:fillRect/>
          </a:stretch>
        </p:blipFill>
        <p:spPr bwMode="auto">
          <a:xfrm>
            <a:off x="5410200" y="304800"/>
            <a:ext cx="3200400" cy="1676400"/>
          </a:xfrm>
          <a:prstGeom prst="rect">
            <a:avLst/>
          </a:prstGeom>
          <a:noFill/>
          <a:ln w="9525">
            <a:noFill/>
            <a:miter lim="800000"/>
            <a:headEnd/>
            <a:tailEnd/>
          </a:ln>
          <a:effectLst/>
        </p:spPr>
      </p:pic>
      <p:sp>
        <p:nvSpPr>
          <p:cNvPr id="175112" name="Text Box 8"/>
          <p:cNvSpPr txBox="1">
            <a:spLocks noChangeArrowheads="1"/>
          </p:cNvSpPr>
          <p:nvPr/>
        </p:nvSpPr>
        <p:spPr bwMode="auto">
          <a:xfrm>
            <a:off x="5410200" y="2057400"/>
            <a:ext cx="3733800" cy="915988"/>
          </a:xfrm>
          <a:prstGeom prst="rect">
            <a:avLst/>
          </a:prstGeom>
          <a:noFill/>
          <a:ln w="9525">
            <a:noFill/>
            <a:miter lim="800000"/>
            <a:headEnd/>
            <a:tailEnd/>
          </a:ln>
          <a:effectLst/>
        </p:spPr>
        <p:txBody>
          <a:bodyPr>
            <a:spAutoFit/>
          </a:bodyPr>
          <a:lstStyle/>
          <a:p>
            <a:pPr>
              <a:spcBef>
                <a:spcPct val="50000"/>
              </a:spcBef>
            </a:pPr>
            <a:r>
              <a:rPr lang="en-US" b="1" dirty="0">
                <a:solidFill>
                  <a:schemeClr val="tx2">
                    <a:lumMod val="90000"/>
                    <a:lumOff val="10000"/>
                  </a:schemeClr>
                </a:solidFill>
              </a:rPr>
              <a:t>Cut made for normal abrasion to appear in artificial teeth with advancing age</a:t>
            </a:r>
          </a:p>
        </p:txBody>
      </p:sp>
      <p:sp>
        <p:nvSpPr>
          <p:cNvPr id="175113" name="Text Box 9"/>
          <p:cNvSpPr txBox="1">
            <a:spLocks noChangeArrowheads="1"/>
          </p:cNvSpPr>
          <p:nvPr/>
        </p:nvSpPr>
        <p:spPr bwMode="auto">
          <a:xfrm>
            <a:off x="5410200" y="5029200"/>
            <a:ext cx="3733800" cy="641350"/>
          </a:xfrm>
          <a:prstGeom prst="rect">
            <a:avLst/>
          </a:prstGeom>
          <a:noFill/>
          <a:ln w="9525">
            <a:noFill/>
            <a:miter lim="800000"/>
            <a:headEnd/>
            <a:tailEnd/>
          </a:ln>
          <a:effectLst/>
        </p:spPr>
        <p:txBody>
          <a:bodyPr>
            <a:spAutoFit/>
          </a:bodyPr>
          <a:lstStyle/>
          <a:p>
            <a:pPr>
              <a:spcBef>
                <a:spcPct val="50000"/>
              </a:spcBef>
            </a:pPr>
            <a:r>
              <a:rPr lang="en-US" b="1" dirty="0">
                <a:solidFill>
                  <a:schemeClr val="tx2">
                    <a:lumMod val="90000"/>
                    <a:lumOff val="10000"/>
                  </a:schemeClr>
                </a:solidFill>
              </a:rPr>
              <a:t>Depth of </a:t>
            </a:r>
            <a:r>
              <a:rPr lang="en-US" b="1" dirty="0" smtClean="0">
                <a:solidFill>
                  <a:schemeClr val="tx2">
                    <a:lumMod val="90000"/>
                    <a:lumOff val="10000"/>
                  </a:schemeClr>
                </a:solidFill>
              </a:rPr>
              <a:t>perception </a:t>
            </a:r>
            <a:r>
              <a:rPr lang="en-US" b="1" dirty="0">
                <a:solidFill>
                  <a:schemeClr val="tx2">
                    <a:lumMod val="90000"/>
                    <a:lumOff val="10000"/>
                  </a:schemeClr>
                </a:solidFill>
              </a:rPr>
              <a:t>increased by depth grinding</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l"/>
            <a:r>
              <a:rPr lang="en-US" sz="2800" b="1" dirty="0" smtClean="0">
                <a:solidFill>
                  <a:schemeClr val="folHlink"/>
                </a:solidFill>
              </a:rPr>
              <a:t/>
            </a:r>
            <a:br>
              <a:rPr lang="en-US" sz="2800" b="1" dirty="0" smtClean="0">
                <a:solidFill>
                  <a:schemeClr val="folHlink"/>
                </a:solidFill>
              </a:rPr>
            </a:br>
            <a:r>
              <a:rPr lang="en-US" sz="2800" b="1" dirty="0" smtClean="0">
                <a:solidFill>
                  <a:schemeClr val="tx1">
                    <a:lumMod val="95000"/>
                    <a:lumOff val="5000"/>
                  </a:schemeClr>
                </a:solidFill>
              </a:rPr>
              <a:t/>
            </a:r>
            <a:br>
              <a:rPr lang="en-US" sz="2800" b="1" dirty="0" smtClean="0">
                <a:solidFill>
                  <a:schemeClr val="tx1">
                    <a:lumMod val="95000"/>
                    <a:lumOff val="5000"/>
                  </a:schemeClr>
                </a:solidFill>
              </a:rPr>
            </a:br>
            <a:r>
              <a:rPr lang="en-US" sz="2800" b="1" dirty="0" smtClean="0">
                <a:solidFill>
                  <a:schemeClr val="tx1">
                    <a:lumMod val="95000"/>
                    <a:lumOff val="5000"/>
                  </a:schemeClr>
                </a:solidFill>
              </a:rPr>
              <a:t>Lip support</a:t>
            </a:r>
            <a:r>
              <a:rPr lang="en-US" sz="2800" b="1" dirty="0" smtClean="0">
                <a:solidFill>
                  <a:schemeClr val="folHlink"/>
                </a:solidFill>
              </a:rPr>
              <a:t/>
            </a:r>
            <a:br>
              <a:rPr lang="en-US" sz="2800" b="1" dirty="0" smtClean="0">
                <a:solidFill>
                  <a:schemeClr val="folHlink"/>
                </a:solidFill>
              </a:rPr>
            </a:br>
            <a:endParaRPr lang="en-US" sz="2800" dirty="0"/>
          </a:p>
        </p:txBody>
      </p:sp>
      <p:sp>
        <p:nvSpPr>
          <p:cNvPr id="9" name="Content Placeholder 8"/>
          <p:cNvSpPr>
            <a:spLocks noGrp="1"/>
          </p:cNvSpPr>
          <p:nvPr>
            <p:ph type="body" sz="half" idx="1"/>
          </p:nvPr>
        </p:nvSpPr>
        <p:spPr/>
        <p:txBody>
          <a:bodyPr/>
          <a:lstStyle/>
          <a:p>
            <a:r>
              <a:rPr lang="en-US" dirty="0" smtClean="0">
                <a:solidFill>
                  <a:schemeClr val="tx1">
                    <a:lumMod val="95000"/>
                    <a:lumOff val="5000"/>
                  </a:schemeClr>
                </a:solidFill>
              </a:rPr>
              <a:t>This is the bodily </a:t>
            </a:r>
            <a:r>
              <a:rPr lang="en-US" dirty="0" err="1" smtClean="0">
                <a:solidFill>
                  <a:schemeClr val="tx1">
                    <a:lumMod val="95000"/>
                    <a:lumOff val="5000"/>
                  </a:schemeClr>
                </a:solidFill>
              </a:rPr>
              <a:t>anteroposterior</a:t>
            </a:r>
            <a:r>
              <a:rPr lang="en-US" dirty="0" smtClean="0">
                <a:solidFill>
                  <a:schemeClr val="tx1">
                    <a:lumMod val="95000"/>
                    <a:lumOff val="5000"/>
                  </a:schemeClr>
                </a:solidFill>
              </a:rPr>
              <a:t> position of the teeth which adequately support the upper lip in a natural and pleasing manner</a:t>
            </a:r>
          </a:p>
          <a:p>
            <a:endParaRPr lang="en-US" dirty="0">
              <a:solidFill>
                <a:schemeClr val="tx1">
                  <a:lumMod val="95000"/>
                  <a:lumOff val="5000"/>
                </a:schemeClr>
              </a:solidFill>
            </a:endParaRPr>
          </a:p>
        </p:txBody>
      </p:sp>
      <p:pic>
        <p:nvPicPr>
          <p:cNvPr id="188419" name="Picture 3"/>
          <p:cNvPicPr>
            <a:picLocks noGrp="1" noChangeAspect="1" noChangeArrowheads="1"/>
          </p:cNvPicPr>
          <p:nvPr>
            <p:ph type="clipArt" sz="half" idx="2"/>
          </p:nvPr>
        </p:nvPicPr>
        <p:blipFill>
          <a:blip r:embed="rId2"/>
          <a:stretch>
            <a:fillRect/>
          </a:stretch>
        </p:blipFill>
        <p:spPr>
          <a:xfrm>
            <a:off x="4651952" y="1981200"/>
            <a:ext cx="3802496" cy="4114800"/>
          </a:xfrm>
        </p:spPr>
      </p:pic>
      <p:sp>
        <p:nvSpPr>
          <p:cNvPr id="188423" name="Text Box 7"/>
          <p:cNvSpPr txBox="1">
            <a:spLocks noChangeArrowheads="1"/>
          </p:cNvSpPr>
          <p:nvPr/>
        </p:nvSpPr>
        <p:spPr bwMode="auto">
          <a:xfrm>
            <a:off x="2362200" y="4648200"/>
            <a:ext cx="70866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188424" name="Text Box 8"/>
          <p:cNvSpPr txBox="1">
            <a:spLocks noChangeArrowheads="1"/>
          </p:cNvSpPr>
          <p:nvPr/>
        </p:nvSpPr>
        <p:spPr bwMode="auto">
          <a:xfrm>
            <a:off x="1828800" y="5638800"/>
            <a:ext cx="7162800" cy="366713"/>
          </a:xfrm>
          <a:prstGeom prst="rect">
            <a:avLst/>
          </a:prstGeom>
          <a:noFill/>
          <a:ln w="9525">
            <a:noFill/>
            <a:miter lim="800000"/>
            <a:headEnd/>
            <a:tailEnd/>
          </a:ln>
          <a:effectLst/>
        </p:spPr>
        <p:txBody>
          <a:bodyPr>
            <a:spAutoFit/>
          </a:bodyPr>
          <a:lstStyle/>
          <a:p>
            <a:pPr>
              <a:buFontTx/>
              <a:buChar char="•"/>
            </a:pPr>
            <a:r>
              <a:rPr lang="en-US">
                <a:solidFill>
                  <a:schemeClr val="tx2"/>
                </a:solidFill>
              </a:rPr>
              <a:t> </a:t>
            </a:r>
            <a:endParaRPr lang="en-US"/>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197635" name="Rectangle 3"/>
          <p:cNvSpPr>
            <a:spLocks noGrp="1" noChangeArrowheads="1"/>
          </p:cNvSpPr>
          <p:nvPr>
            <p:ph idx="1"/>
          </p:nvPr>
        </p:nvSpPr>
        <p:spPr/>
        <p:txBody>
          <a:bodyPr/>
          <a:lstStyle/>
          <a:p>
            <a:r>
              <a:rPr lang="en-US" sz="2800" dirty="0"/>
              <a:t>It may be modified to accommodate, but it is not controlled</a:t>
            </a:r>
          </a:p>
          <a:p>
            <a:r>
              <a:rPr lang="en-US" sz="2800" dirty="0"/>
              <a:t>The pleasing lip support is </a:t>
            </a:r>
            <a:r>
              <a:rPr lang="en-US" sz="2800" dirty="0" err="1"/>
              <a:t>sacrified</a:t>
            </a:r>
            <a:r>
              <a:rPr lang="en-US" sz="2800" dirty="0"/>
              <a:t> only in extreme instances of old age or other </a:t>
            </a:r>
            <a:r>
              <a:rPr lang="en-US" sz="2800" dirty="0" smtClean="0"/>
              <a:t>circumstances </a:t>
            </a:r>
            <a:r>
              <a:rPr lang="en-US" sz="2800" dirty="0"/>
              <a:t>where esthetics is of little considerations in the </a:t>
            </a:r>
            <a:r>
              <a:rPr lang="en-US" sz="2800" dirty="0" err="1"/>
              <a:t>psychologic</a:t>
            </a:r>
            <a:r>
              <a:rPr lang="en-US" sz="2800" dirty="0"/>
              <a:t> and physiologic comfort of the patient</a:t>
            </a:r>
          </a:p>
          <a:p>
            <a:endParaRPr lang="en-US" sz="2800" dirty="0">
              <a:solidFill>
                <a:schemeClr val="tx1"/>
              </a:solidFill>
            </a:endParaRPr>
          </a:p>
          <a:p>
            <a:endParaRPr lang="en-US" sz="2800"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a:t> </a:t>
            </a:r>
          </a:p>
        </p:txBody>
      </p:sp>
      <p:sp>
        <p:nvSpPr>
          <p:cNvPr id="176131" name="Rectangle 3"/>
          <p:cNvSpPr>
            <a:spLocks noGrp="1" noChangeArrowheads="1"/>
          </p:cNvSpPr>
          <p:nvPr>
            <p:ph type="body" sz="half" idx="1"/>
          </p:nvPr>
        </p:nvSpPr>
        <p:spPr/>
        <p:txBody>
          <a:bodyPr/>
          <a:lstStyle/>
          <a:p>
            <a:pPr>
              <a:lnSpc>
                <a:spcPct val="90000"/>
              </a:lnSpc>
              <a:buFont typeface="Wingdings" pitchFamily="2" charset="2"/>
              <a:buNone/>
            </a:pPr>
            <a:r>
              <a:rPr lang="en-US" sz="2800" b="1" dirty="0">
                <a:solidFill>
                  <a:schemeClr val="tx1">
                    <a:lumMod val="95000"/>
                    <a:lumOff val="5000"/>
                  </a:schemeClr>
                </a:solidFill>
              </a:rPr>
              <a:t>Midline </a:t>
            </a:r>
          </a:p>
          <a:p>
            <a:pPr>
              <a:lnSpc>
                <a:spcPct val="90000"/>
              </a:lnSpc>
            </a:pPr>
            <a:r>
              <a:rPr lang="en-US" sz="2800" dirty="0" smtClean="0">
                <a:solidFill>
                  <a:schemeClr val="tx1">
                    <a:lumMod val="95000"/>
                    <a:lumOff val="5000"/>
                  </a:schemeClr>
                </a:solidFill>
              </a:rPr>
              <a:t>The mid axis </a:t>
            </a:r>
            <a:r>
              <a:rPr lang="en-US" sz="2800" dirty="0">
                <a:solidFill>
                  <a:schemeClr val="tx1">
                    <a:lumMod val="95000"/>
                    <a:lumOff val="5000"/>
                  </a:schemeClr>
                </a:solidFill>
              </a:rPr>
              <a:t>is important to general composition and should be vertical to </a:t>
            </a:r>
            <a:r>
              <a:rPr lang="en-US" sz="2800" dirty="0" err="1">
                <a:solidFill>
                  <a:schemeClr val="tx1">
                    <a:lumMod val="95000"/>
                    <a:lumOff val="5000"/>
                  </a:schemeClr>
                </a:solidFill>
              </a:rPr>
              <a:t>incisal</a:t>
            </a:r>
            <a:r>
              <a:rPr lang="en-US" sz="2800" dirty="0">
                <a:solidFill>
                  <a:schemeClr val="tx1">
                    <a:lumMod val="95000"/>
                    <a:lumOff val="5000"/>
                  </a:schemeClr>
                </a:solidFill>
              </a:rPr>
              <a:t> and </a:t>
            </a:r>
            <a:r>
              <a:rPr lang="en-US" sz="2800" dirty="0" err="1">
                <a:solidFill>
                  <a:schemeClr val="tx1">
                    <a:lumMod val="95000"/>
                    <a:lumOff val="5000"/>
                  </a:schemeClr>
                </a:solidFill>
              </a:rPr>
              <a:t>occlusal</a:t>
            </a:r>
            <a:r>
              <a:rPr lang="en-US" sz="2800" dirty="0">
                <a:solidFill>
                  <a:schemeClr val="tx1">
                    <a:lumMod val="95000"/>
                    <a:lumOff val="5000"/>
                  </a:schemeClr>
                </a:solidFill>
              </a:rPr>
              <a:t> plane</a:t>
            </a:r>
          </a:p>
          <a:p>
            <a:pPr>
              <a:lnSpc>
                <a:spcPct val="90000"/>
              </a:lnSpc>
              <a:buFont typeface="Wingdings" pitchFamily="2" charset="2"/>
              <a:buNone/>
            </a:pPr>
            <a:r>
              <a:rPr lang="en-US" sz="2800" dirty="0">
                <a:solidFill>
                  <a:schemeClr val="tx1">
                    <a:lumMod val="95000"/>
                    <a:lumOff val="5000"/>
                  </a:schemeClr>
                </a:solidFill>
              </a:rPr>
              <a:t> </a:t>
            </a:r>
          </a:p>
        </p:txBody>
      </p:sp>
      <p:pic>
        <p:nvPicPr>
          <p:cNvPr id="176132" name="Picture 4"/>
          <p:cNvPicPr>
            <a:picLocks noGrp="1" noChangeAspect="1" noChangeArrowheads="1"/>
          </p:cNvPicPr>
          <p:nvPr>
            <p:ph type="clipArt" sz="half" idx="2"/>
          </p:nvPr>
        </p:nvPicPr>
        <p:blipFill>
          <a:blip r:embed="rId2" cstate="print">
            <a:lum bright="6000" contrast="-24000"/>
          </a:blip>
          <a:stretch>
            <a:fillRect/>
          </a:stretch>
        </p:blipFill>
        <p:spPr>
          <a:xfrm>
            <a:off x="4648200" y="2357962"/>
            <a:ext cx="3810000" cy="3361276"/>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l"/>
            <a:r>
              <a:rPr lang="en-US" sz="3200" dirty="0" smtClean="0"/>
              <a:t>Sanguine  arch: </a:t>
            </a:r>
            <a:br>
              <a:rPr lang="en-US" sz="3200" dirty="0" smtClean="0"/>
            </a:br>
            <a:endParaRPr lang="en-US" altLang="en-US" sz="3200" dirty="0" smtClean="0"/>
          </a:p>
        </p:txBody>
      </p:sp>
      <p:sp>
        <p:nvSpPr>
          <p:cNvPr id="64515" name="Rectangle 3"/>
          <p:cNvSpPr>
            <a:spLocks noGrp="1" noChangeArrowheads="1"/>
          </p:cNvSpPr>
          <p:nvPr>
            <p:ph type="body" sz="half" idx="1"/>
          </p:nvPr>
        </p:nvSpPr>
        <p:spPr/>
        <p:txBody>
          <a:bodyPr/>
          <a:lstStyle/>
          <a:p>
            <a:r>
              <a:rPr lang="en-US" sz="2800" dirty="0" smtClean="0"/>
              <a:t>Resembled a horseshoe in outline, while the palatal contour was semicircular. </a:t>
            </a:r>
          </a:p>
          <a:p>
            <a:endParaRPr lang="en-US" altLang="en-US" sz="2800" dirty="0" smtClean="0"/>
          </a:p>
        </p:txBody>
      </p:sp>
      <p:pic>
        <p:nvPicPr>
          <p:cNvPr id="64516" name="Picture 6" descr="C:\Documents and Settings\Mr Arbaz\Desktop\arbaz pics\DSCN0175.JPG"/>
          <p:cNvPicPr>
            <a:picLocks noGrp="1" noChangeAspect="1" noChangeArrowheads="1"/>
          </p:cNvPicPr>
          <p:nvPr>
            <p:ph type="clipArt" sz="half" idx="2"/>
          </p:nvPr>
        </p:nvPicPr>
        <p:blipFill>
          <a:blip r:embed="rId2" cstate="print">
            <a:lum bright="-12000" contrast="18000"/>
            <a:grayscl/>
            <a:biLevel thresh="50000"/>
          </a:blip>
          <a:stretch>
            <a:fillRect/>
          </a:stretch>
        </p:blipFill>
        <p:spPr>
          <a:xfrm>
            <a:off x="4648200" y="2960415"/>
            <a:ext cx="3810000" cy="2156369"/>
          </a:xfrm>
          <a:noFill/>
          <a:ln w="19050">
            <a:solidFill>
              <a:srgbClr val="000000"/>
            </a:solidFill>
          </a:ln>
        </p:spPr>
      </p:pic>
      <p:sp>
        <p:nvSpPr>
          <p:cNvPr id="5" name="Slide Number Placeholder 4"/>
          <p:cNvSpPr>
            <a:spLocks noGrp="1"/>
          </p:cNvSpPr>
          <p:nvPr>
            <p:ph type="sldNum" sz="quarter" idx="12"/>
          </p:nvPr>
        </p:nvSpPr>
        <p:spPr/>
        <p:txBody>
          <a:bodyPr/>
          <a:lstStyle/>
          <a:p>
            <a:pPr>
              <a:defRPr/>
            </a:pPr>
            <a:fld id="{3A4DC282-137F-4BB0-A943-1182862D737B}" type="slidenum">
              <a:rPr lang="en-US" altLang="en-US" smtClean="0"/>
              <a:pPr>
                <a:defRPr/>
              </a:pPr>
              <a:t>21</a:t>
            </a:fld>
            <a:endParaRPr lang="en-US" altLang="en-US"/>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200" b="1" dirty="0" err="1" smtClean="0">
                <a:solidFill>
                  <a:schemeClr val="tx1">
                    <a:lumMod val="95000"/>
                    <a:lumOff val="5000"/>
                  </a:schemeClr>
                </a:solidFill>
              </a:rPr>
              <a:t>Labioversion</a:t>
            </a:r>
            <a:endParaRPr lang="en-US" sz="3200" dirty="0"/>
          </a:p>
        </p:txBody>
      </p:sp>
      <p:sp>
        <p:nvSpPr>
          <p:cNvPr id="190467" name="Rectangle 3"/>
          <p:cNvSpPr>
            <a:spLocks noGrp="1" noChangeArrowheads="1"/>
          </p:cNvSpPr>
          <p:nvPr>
            <p:ph idx="1"/>
          </p:nvPr>
        </p:nvSpPr>
        <p:spPr/>
        <p:txBody>
          <a:bodyPr/>
          <a:lstStyle/>
          <a:p>
            <a:endParaRPr lang="en-US" sz="2800" dirty="0"/>
          </a:p>
          <a:p>
            <a:r>
              <a:rPr lang="en-US" sz="2800" dirty="0"/>
              <a:t>This determination is made by observing the teeth in profile when the patient is standing in normal posture</a:t>
            </a:r>
          </a:p>
          <a:p>
            <a:r>
              <a:rPr lang="en-US" sz="2800" dirty="0"/>
              <a:t> </a:t>
            </a:r>
            <a:r>
              <a:rPr lang="en-US" sz="2800" dirty="0" err="1"/>
              <a:t>Labioversion</a:t>
            </a:r>
            <a:r>
              <a:rPr lang="en-US" sz="2800" dirty="0"/>
              <a:t> is necessary because the most pleasing effect is obtained when the long axes of the central incisor with a slight labial inclination.  </a:t>
            </a:r>
          </a:p>
          <a:p>
            <a:endParaRPr lang="en-US" sz="2800"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2800" b="1" dirty="0" smtClean="0">
                <a:solidFill>
                  <a:schemeClr val="tx1">
                    <a:lumMod val="95000"/>
                    <a:lumOff val="5000"/>
                  </a:schemeClr>
                </a:solidFill>
              </a:rPr>
              <a:t>Speaking line </a:t>
            </a:r>
            <a:r>
              <a:rPr lang="en-US" sz="2400" dirty="0" smtClean="0"/>
              <a:t>is the </a:t>
            </a:r>
            <a:r>
              <a:rPr lang="en-US" sz="2400" dirty="0" err="1" smtClean="0"/>
              <a:t>incisal</a:t>
            </a:r>
            <a:r>
              <a:rPr lang="en-US" sz="2400" dirty="0" smtClean="0"/>
              <a:t> length or vertical composition of the anterior teeth and said so because the final evaluation of the </a:t>
            </a:r>
            <a:r>
              <a:rPr lang="en-US" sz="2400" dirty="0" err="1" smtClean="0"/>
              <a:t>incisal</a:t>
            </a:r>
            <a:r>
              <a:rPr lang="en-US" sz="2400" dirty="0" smtClean="0"/>
              <a:t> length is made when the patient is speaking</a:t>
            </a:r>
            <a:endParaRPr lang="en-US" sz="2400" dirty="0">
              <a:solidFill>
                <a:schemeClr val="tx1">
                  <a:lumMod val="95000"/>
                  <a:lumOff val="5000"/>
                </a:schemeClr>
              </a:solidFill>
            </a:endParaRPr>
          </a:p>
        </p:txBody>
      </p:sp>
      <p:sp>
        <p:nvSpPr>
          <p:cNvPr id="177155" name="Rectangle 3"/>
          <p:cNvSpPr>
            <a:spLocks noGrp="1" noChangeArrowheads="1"/>
          </p:cNvSpPr>
          <p:nvPr>
            <p:ph type="body" idx="1"/>
          </p:nvPr>
        </p:nvSpPr>
        <p:spPr/>
        <p:txBody>
          <a:bodyPr/>
          <a:lstStyle/>
          <a:p>
            <a:pPr>
              <a:lnSpc>
                <a:spcPct val="80000"/>
              </a:lnSpc>
            </a:pPr>
            <a:endParaRPr lang="en-US" sz="2800" dirty="0"/>
          </a:p>
          <a:p>
            <a:pPr>
              <a:lnSpc>
                <a:spcPct val="80000"/>
              </a:lnSpc>
            </a:pPr>
            <a:endParaRPr lang="en-US" sz="2800" dirty="0"/>
          </a:p>
        </p:txBody>
      </p:sp>
      <p:pic>
        <p:nvPicPr>
          <p:cNvPr id="177157" name="Picture 5"/>
          <p:cNvPicPr>
            <a:picLocks noGrp="1" noChangeAspect="1" noChangeArrowheads="1"/>
          </p:cNvPicPr>
          <p:nvPr>
            <p:ph sz="half" idx="2"/>
          </p:nvPr>
        </p:nvPicPr>
        <p:blipFill>
          <a:blip r:embed="rId2"/>
          <a:stretch>
            <a:fillRect/>
          </a:stretch>
        </p:blipFill>
        <p:spPr>
          <a:xfrm>
            <a:off x="457200" y="1524000"/>
            <a:ext cx="4040188" cy="2451181"/>
          </a:xfrm>
        </p:spPr>
      </p:pic>
      <p:sp>
        <p:nvSpPr>
          <p:cNvPr id="7" name="Text Placeholder 6"/>
          <p:cNvSpPr>
            <a:spLocks noGrp="1"/>
          </p:cNvSpPr>
          <p:nvPr>
            <p:ph type="body" sz="quarter" idx="3"/>
          </p:nvPr>
        </p:nvSpPr>
        <p:spPr/>
        <p:txBody>
          <a:bodyPr/>
          <a:lstStyle/>
          <a:p>
            <a:endParaRPr lang="en-US" dirty="0"/>
          </a:p>
        </p:txBody>
      </p:sp>
      <p:sp>
        <p:nvSpPr>
          <p:cNvPr id="8" name="Content Placeholder 7"/>
          <p:cNvSpPr>
            <a:spLocks noGrp="1"/>
          </p:cNvSpPr>
          <p:nvPr>
            <p:ph sz="quarter" idx="4"/>
          </p:nvPr>
        </p:nvSpPr>
        <p:spPr/>
        <p:txBody>
          <a:bodyPr/>
          <a:lstStyle/>
          <a:p>
            <a:pPr>
              <a:lnSpc>
                <a:spcPct val="80000"/>
              </a:lnSpc>
            </a:pPr>
            <a:r>
              <a:rPr lang="en-US" dirty="0" smtClean="0"/>
              <a:t>Using the </a:t>
            </a:r>
            <a:r>
              <a:rPr lang="en-US" dirty="0" err="1" smtClean="0"/>
              <a:t>incisal</a:t>
            </a:r>
            <a:r>
              <a:rPr lang="en-US" dirty="0" smtClean="0"/>
              <a:t> edges of the central incisors in their relationship to the lip line at rest, as a measure is as :</a:t>
            </a:r>
          </a:p>
          <a:p>
            <a:pPr>
              <a:lnSpc>
                <a:spcPct val="80000"/>
              </a:lnSpc>
            </a:pPr>
            <a:r>
              <a:rPr lang="en-US" b="1" dirty="0" smtClean="0"/>
              <a:t>Young woman </a:t>
            </a:r>
            <a:r>
              <a:rPr lang="en-US" dirty="0" smtClean="0"/>
              <a:t>3mm below lip line at rest</a:t>
            </a:r>
          </a:p>
          <a:p>
            <a:pPr>
              <a:lnSpc>
                <a:spcPct val="80000"/>
              </a:lnSpc>
            </a:pPr>
            <a:r>
              <a:rPr lang="en-US" b="1" dirty="0" smtClean="0"/>
              <a:t>Young man </a:t>
            </a:r>
            <a:r>
              <a:rPr lang="en-US" dirty="0" smtClean="0"/>
              <a:t>2mm below lip line at rest</a:t>
            </a:r>
          </a:p>
          <a:p>
            <a:pPr>
              <a:lnSpc>
                <a:spcPct val="80000"/>
              </a:lnSpc>
            </a:pPr>
            <a:r>
              <a:rPr lang="en-US" dirty="0" smtClean="0"/>
              <a:t> </a:t>
            </a:r>
            <a:r>
              <a:rPr lang="en-US" b="1" dirty="0" smtClean="0"/>
              <a:t>Middle age </a:t>
            </a:r>
            <a:r>
              <a:rPr lang="en-US" dirty="0" smtClean="0"/>
              <a:t>1</a:t>
            </a:r>
            <a:r>
              <a:rPr lang="en-US" baseline="30000" dirty="0" smtClean="0"/>
              <a:t>1 </a:t>
            </a:r>
            <a:r>
              <a:rPr lang="en-US" dirty="0" smtClean="0"/>
              <a:t>/ 2 mm below lip line at rest</a:t>
            </a:r>
          </a:p>
          <a:p>
            <a:pPr>
              <a:lnSpc>
                <a:spcPct val="80000"/>
              </a:lnSpc>
            </a:pPr>
            <a:r>
              <a:rPr lang="en-US" dirty="0" smtClean="0"/>
              <a:t> </a:t>
            </a:r>
            <a:r>
              <a:rPr lang="en-US" b="1" dirty="0" smtClean="0"/>
              <a:t>Old age man</a:t>
            </a:r>
            <a:r>
              <a:rPr lang="en-US" dirty="0" smtClean="0"/>
              <a:t>, senility 0 - 2mm below lip line at rest</a:t>
            </a:r>
          </a:p>
          <a:p>
            <a:endParaRPr lang="en-US"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78184" name="Picture 8"/>
          <p:cNvPicPr>
            <a:picLocks noGrp="1" noChangeAspect="1" noChangeArrowheads="1"/>
          </p:cNvPicPr>
          <p:nvPr>
            <p:ph sz="half" idx="1"/>
          </p:nvPr>
        </p:nvPicPr>
        <p:blipFill>
          <a:blip r:embed="rId2" cstate="print">
            <a:lum bright="6000" contrast="30000"/>
          </a:blip>
          <a:stretch>
            <a:fillRect/>
          </a:stretch>
        </p:blipFill>
        <p:spPr>
          <a:xfrm>
            <a:off x="1057201" y="1600200"/>
            <a:ext cx="2838597" cy="4525963"/>
          </a:xfrm>
          <a:noFill/>
          <a:ln/>
        </p:spPr>
      </p:pic>
      <p:sp>
        <p:nvSpPr>
          <p:cNvPr id="178179" name="Rectangle 3"/>
          <p:cNvSpPr>
            <a:spLocks noGrp="1" noChangeArrowheads="1"/>
          </p:cNvSpPr>
          <p:nvPr>
            <p:ph sz="half" idx="2"/>
          </p:nvPr>
        </p:nvSpPr>
        <p:spPr/>
        <p:txBody>
          <a:bodyPr/>
          <a:lstStyle/>
          <a:p>
            <a:pPr>
              <a:lnSpc>
                <a:spcPct val="90000"/>
              </a:lnSpc>
              <a:buFont typeface="Wingdings" pitchFamily="2" charset="2"/>
              <a:buNone/>
            </a:pPr>
            <a:r>
              <a:rPr lang="en-US" b="1" dirty="0">
                <a:solidFill>
                  <a:schemeClr val="tx1">
                    <a:lumMod val="95000"/>
                    <a:lumOff val="5000"/>
                  </a:schemeClr>
                </a:solidFill>
              </a:rPr>
              <a:t>Smiling line </a:t>
            </a:r>
            <a:r>
              <a:rPr lang="en-US" dirty="0">
                <a:solidFill>
                  <a:schemeClr val="tx1"/>
                </a:solidFill>
              </a:rPr>
              <a:t>is a curve whose path follows the </a:t>
            </a:r>
            <a:r>
              <a:rPr lang="en-US" dirty="0" err="1">
                <a:solidFill>
                  <a:schemeClr val="tx1"/>
                </a:solidFill>
              </a:rPr>
              <a:t>incisal</a:t>
            </a:r>
            <a:r>
              <a:rPr lang="en-US" dirty="0">
                <a:solidFill>
                  <a:schemeClr val="tx1"/>
                </a:solidFill>
              </a:rPr>
              <a:t> edges of the central incisor up and back to the </a:t>
            </a:r>
            <a:r>
              <a:rPr lang="en-US" dirty="0" err="1">
                <a:solidFill>
                  <a:schemeClr val="tx1"/>
                </a:solidFill>
              </a:rPr>
              <a:t>incisal</a:t>
            </a:r>
            <a:r>
              <a:rPr lang="en-US" dirty="0">
                <a:solidFill>
                  <a:schemeClr val="tx1"/>
                </a:solidFill>
              </a:rPr>
              <a:t> edges of the lateral and hence to the tips of the </a:t>
            </a:r>
            <a:r>
              <a:rPr lang="en-US" dirty="0" err="1">
                <a:solidFill>
                  <a:schemeClr val="tx1"/>
                </a:solidFill>
              </a:rPr>
              <a:t>cuspids</a:t>
            </a:r>
            <a:r>
              <a:rPr lang="en-US" dirty="0">
                <a:solidFill>
                  <a:schemeClr val="tx1"/>
                </a:solidFill>
              </a:rPr>
              <a:t>. Its arc is determined by the age of the patient of the and decreases as the patient gets older</a:t>
            </a:r>
          </a:p>
          <a:p>
            <a:pPr>
              <a:lnSpc>
                <a:spcPct val="90000"/>
              </a:lnSpc>
            </a:pPr>
            <a:endParaRPr lang="en-US" dirty="0">
              <a:solidFill>
                <a:schemeClr val="tx1"/>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06851" name="Rectangle 3"/>
          <p:cNvSpPr>
            <a:spLocks noGrp="1" noChangeArrowheads="1"/>
          </p:cNvSpPr>
          <p:nvPr>
            <p:ph idx="1"/>
          </p:nvPr>
        </p:nvSpPr>
        <p:spPr/>
        <p:txBody>
          <a:bodyPr/>
          <a:lstStyle/>
          <a:p>
            <a:r>
              <a:rPr lang="en-US"/>
              <a:t>Dentistry has arbitarily classified 3 types of smiles that, relating the height of the upper lip relative to the maxillary anterior central incisors, ae referred to as presenting a low lip line, middle lip line and high lip line</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7" name="Picture 5"/>
          <p:cNvPicPr>
            <a:picLocks noGrp="1" noChangeAspect="1" noChangeArrowheads="1"/>
          </p:cNvPicPr>
          <p:nvPr>
            <p:ph sz="half" idx="4294967295"/>
          </p:nvPr>
        </p:nvPicPr>
        <p:blipFill>
          <a:blip r:embed="rId2">
            <a:lum bright="-6000" contrast="-6000"/>
          </a:blip>
          <a:srcRect r="53334" b="64815"/>
          <a:stretch>
            <a:fillRect/>
          </a:stretch>
        </p:blipFill>
        <p:spPr>
          <a:xfrm>
            <a:off x="6400800" y="457200"/>
            <a:ext cx="2743200" cy="1676400"/>
          </a:xfrm>
        </p:spPr>
      </p:pic>
      <p:pic>
        <p:nvPicPr>
          <p:cNvPr id="207878" name="Picture 6"/>
          <p:cNvPicPr>
            <a:picLocks noGrp="1" noChangeAspect="1" noChangeArrowheads="1"/>
          </p:cNvPicPr>
          <p:nvPr>
            <p:ph sz="quarter" idx="4294967295"/>
          </p:nvPr>
        </p:nvPicPr>
        <p:blipFill>
          <a:blip r:embed="rId2">
            <a:lum contrast="6000"/>
          </a:blip>
          <a:srcRect l="52469" b="65384"/>
          <a:stretch>
            <a:fillRect/>
          </a:stretch>
        </p:blipFill>
        <p:spPr>
          <a:xfrm>
            <a:off x="6324600" y="2209800"/>
            <a:ext cx="2819400" cy="1981200"/>
          </a:xfrm>
        </p:spPr>
      </p:pic>
      <p:pic>
        <p:nvPicPr>
          <p:cNvPr id="207879" name="Picture 7"/>
          <p:cNvPicPr>
            <a:picLocks noGrp="1" noChangeAspect="1" noChangeArrowheads="1"/>
          </p:cNvPicPr>
          <p:nvPr>
            <p:ph sz="quarter" idx="4294967295"/>
          </p:nvPr>
        </p:nvPicPr>
        <p:blipFill>
          <a:blip r:embed="rId2">
            <a:lum contrast="6000"/>
          </a:blip>
          <a:srcRect t="63141" r="53334" b="1602"/>
          <a:stretch>
            <a:fillRect/>
          </a:stretch>
        </p:blipFill>
        <p:spPr>
          <a:xfrm>
            <a:off x="6324600" y="4343400"/>
            <a:ext cx="2819400" cy="1828800"/>
          </a:xfrm>
        </p:spPr>
      </p:pic>
      <p:sp>
        <p:nvSpPr>
          <p:cNvPr id="207880" name="Text Box 8"/>
          <p:cNvSpPr txBox="1">
            <a:spLocks noChangeArrowheads="1"/>
          </p:cNvSpPr>
          <p:nvPr/>
        </p:nvSpPr>
        <p:spPr bwMode="auto">
          <a:xfrm>
            <a:off x="914400" y="533400"/>
            <a:ext cx="3962400" cy="5478423"/>
          </a:xfrm>
          <a:prstGeom prst="rect">
            <a:avLst/>
          </a:prstGeom>
          <a:noFill/>
          <a:ln w="9525">
            <a:noFill/>
            <a:miter lim="800000"/>
            <a:headEnd/>
            <a:tailEnd/>
          </a:ln>
          <a:effectLst/>
        </p:spPr>
        <p:txBody>
          <a:bodyPr>
            <a:spAutoFit/>
          </a:bodyPr>
          <a:lstStyle/>
          <a:p>
            <a:pPr>
              <a:spcBef>
                <a:spcPct val="50000"/>
              </a:spcBef>
            </a:pPr>
            <a:r>
              <a:rPr lang="en-US" sz="2800" b="1" dirty="0">
                <a:solidFill>
                  <a:schemeClr val="tx1">
                    <a:lumMod val="95000"/>
                    <a:lumOff val="5000"/>
                  </a:schemeClr>
                </a:solidFill>
              </a:rPr>
              <a:t>High lip line </a:t>
            </a:r>
            <a:r>
              <a:rPr lang="en-US" sz="2800" dirty="0">
                <a:solidFill>
                  <a:schemeClr val="tx1">
                    <a:lumMod val="95000"/>
                    <a:lumOff val="5000"/>
                  </a:schemeClr>
                </a:solidFill>
              </a:rPr>
              <a:t>in smiling displays teeth and </a:t>
            </a:r>
            <a:r>
              <a:rPr lang="en-US" sz="2800" dirty="0" err="1">
                <a:solidFill>
                  <a:schemeClr val="tx1">
                    <a:lumMod val="95000"/>
                    <a:lumOff val="5000"/>
                  </a:schemeClr>
                </a:solidFill>
              </a:rPr>
              <a:t>gingiva</a:t>
            </a:r>
            <a:endParaRPr lang="en-US" sz="2800" dirty="0">
              <a:solidFill>
                <a:schemeClr val="tx1">
                  <a:lumMod val="95000"/>
                  <a:lumOff val="5000"/>
                </a:schemeClr>
              </a:solidFill>
            </a:endParaRPr>
          </a:p>
          <a:p>
            <a:pPr>
              <a:spcBef>
                <a:spcPct val="50000"/>
              </a:spcBef>
            </a:pPr>
            <a:r>
              <a:rPr lang="en-US" sz="2800" b="1" dirty="0" smtClean="0">
                <a:solidFill>
                  <a:schemeClr val="tx1">
                    <a:lumMod val="95000"/>
                    <a:lumOff val="5000"/>
                  </a:schemeClr>
                </a:solidFill>
              </a:rPr>
              <a:t>Medium </a:t>
            </a:r>
            <a:r>
              <a:rPr lang="en-US" sz="2800" b="1" dirty="0">
                <a:solidFill>
                  <a:schemeClr val="tx1">
                    <a:lumMod val="95000"/>
                    <a:lumOff val="5000"/>
                  </a:schemeClr>
                </a:solidFill>
              </a:rPr>
              <a:t>lip line </a:t>
            </a:r>
            <a:r>
              <a:rPr lang="en-US" sz="2800" dirty="0">
                <a:solidFill>
                  <a:schemeClr val="tx1">
                    <a:lumMod val="95000"/>
                    <a:lumOff val="5000"/>
                  </a:schemeClr>
                </a:solidFill>
              </a:rPr>
              <a:t>display teeth and marginal </a:t>
            </a:r>
            <a:r>
              <a:rPr lang="en-US" sz="2800" dirty="0" err="1">
                <a:solidFill>
                  <a:schemeClr val="tx1">
                    <a:lumMod val="95000"/>
                    <a:lumOff val="5000"/>
                  </a:schemeClr>
                </a:solidFill>
              </a:rPr>
              <a:t>interdental</a:t>
            </a:r>
            <a:r>
              <a:rPr lang="en-US" sz="2800" dirty="0">
                <a:solidFill>
                  <a:schemeClr val="tx1">
                    <a:lumMod val="95000"/>
                    <a:lumOff val="5000"/>
                  </a:schemeClr>
                </a:solidFill>
              </a:rPr>
              <a:t> </a:t>
            </a:r>
            <a:r>
              <a:rPr lang="en-US" sz="2800" dirty="0" smtClean="0">
                <a:solidFill>
                  <a:schemeClr val="tx1">
                    <a:lumMod val="95000"/>
                    <a:lumOff val="5000"/>
                  </a:schemeClr>
                </a:solidFill>
              </a:rPr>
              <a:t>papillae</a:t>
            </a:r>
          </a:p>
          <a:p>
            <a:pPr>
              <a:spcBef>
                <a:spcPct val="50000"/>
              </a:spcBef>
            </a:pPr>
            <a:endParaRPr lang="en-US" sz="2800" dirty="0">
              <a:solidFill>
                <a:schemeClr val="tx1">
                  <a:lumMod val="95000"/>
                  <a:lumOff val="5000"/>
                </a:schemeClr>
              </a:solidFill>
            </a:endParaRPr>
          </a:p>
          <a:p>
            <a:pPr>
              <a:spcBef>
                <a:spcPct val="50000"/>
              </a:spcBef>
            </a:pPr>
            <a:r>
              <a:rPr lang="en-US" sz="2800" b="1" dirty="0" smtClean="0">
                <a:solidFill>
                  <a:schemeClr val="tx1">
                    <a:lumMod val="95000"/>
                    <a:lumOff val="5000"/>
                  </a:schemeClr>
                </a:solidFill>
              </a:rPr>
              <a:t>Low </a:t>
            </a:r>
            <a:r>
              <a:rPr lang="en-US" sz="2800" b="1" dirty="0">
                <a:solidFill>
                  <a:schemeClr val="tx1">
                    <a:lumMod val="95000"/>
                    <a:lumOff val="5000"/>
                  </a:schemeClr>
                </a:solidFill>
              </a:rPr>
              <a:t>lip line </a:t>
            </a:r>
            <a:r>
              <a:rPr lang="en-US" sz="2800" dirty="0">
                <a:solidFill>
                  <a:schemeClr val="tx1">
                    <a:lumMod val="95000"/>
                    <a:lumOff val="5000"/>
                  </a:schemeClr>
                </a:solidFill>
              </a:rPr>
              <a:t>display limited part of tooth anatomy</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200" dirty="0" smtClean="0">
                <a:solidFill>
                  <a:schemeClr val="tx1">
                    <a:lumMod val="95000"/>
                    <a:lumOff val="5000"/>
                  </a:schemeClr>
                </a:solidFill>
              </a:rPr>
              <a:t>Central Incisor Position</a:t>
            </a:r>
            <a:br>
              <a:rPr lang="en-US" sz="3200" dirty="0" smtClean="0">
                <a:solidFill>
                  <a:schemeClr val="tx1">
                    <a:lumMod val="95000"/>
                    <a:lumOff val="5000"/>
                  </a:schemeClr>
                </a:solidFill>
              </a:rPr>
            </a:br>
            <a:endParaRPr lang="en-US" sz="3200" dirty="0">
              <a:solidFill>
                <a:schemeClr val="tx1">
                  <a:lumMod val="95000"/>
                  <a:lumOff val="5000"/>
                </a:schemeClr>
              </a:solidFill>
            </a:endParaRPr>
          </a:p>
        </p:txBody>
      </p:sp>
      <p:sp>
        <p:nvSpPr>
          <p:cNvPr id="204803" name="Rectangle 3"/>
          <p:cNvSpPr>
            <a:spLocks noGrp="1" noChangeArrowheads="1"/>
          </p:cNvSpPr>
          <p:nvPr>
            <p:ph idx="1"/>
          </p:nvPr>
        </p:nvSpPr>
        <p:spPr/>
        <p:txBody>
          <a:bodyPr/>
          <a:lstStyle/>
          <a:p>
            <a:pPr>
              <a:lnSpc>
                <a:spcPct val="80000"/>
              </a:lnSpc>
            </a:pPr>
            <a:r>
              <a:rPr lang="en-US" sz="2800" dirty="0" smtClean="0">
                <a:solidFill>
                  <a:schemeClr val="tx1"/>
                </a:solidFill>
              </a:rPr>
              <a:t>Central </a:t>
            </a:r>
            <a:r>
              <a:rPr lang="en-US" sz="2800" dirty="0">
                <a:solidFill>
                  <a:schemeClr val="tx1"/>
                </a:solidFill>
              </a:rPr>
              <a:t>incisor are the cornerstones of the tooth position and their correct position positions all other teeth nearly correct  and their placement controls</a:t>
            </a:r>
          </a:p>
          <a:p>
            <a:pPr>
              <a:lnSpc>
                <a:spcPct val="80000"/>
              </a:lnSpc>
              <a:buFont typeface="Wingdings" pitchFamily="2" charset="2"/>
              <a:buNone/>
            </a:pPr>
            <a:r>
              <a:rPr lang="en-US" sz="2800" dirty="0">
                <a:solidFill>
                  <a:schemeClr val="tx1"/>
                </a:solidFill>
              </a:rPr>
              <a:t>	Midline</a:t>
            </a:r>
          </a:p>
          <a:p>
            <a:pPr>
              <a:lnSpc>
                <a:spcPct val="80000"/>
              </a:lnSpc>
              <a:buFont typeface="Wingdings" pitchFamily="2" charset="2"/>
              <a:buNone/>
            </a:pPr>
            <a:r>
              <a:rPr lang="en-US" sz="2800" dirty="0">
                <a:solidFill>
                  <a:schemeClr val="tx1"/>
                </a:solidFill>
              </a:rPr>
              <a:t>	Speaking line</a:t>
            </a:r>
          </a:p>
          <a:p>
            <a:pPr>
              <a:lnSpc>
                <a:spcPct val="80000"/>
              </a:lnSpc>
              <a:buFont typeface="Wingdings" pitchFamily="2" charset="2"/>
              <a:buNone/>
            </a:pPr>
            <a:r>
              <a:rPr lang="en-US" sz="2800" dirty="0">
                <a:solidFill>
                  <a:schemeClr val="tx1"/>
                </a:solidFill>
              </a:rPr>
              <a:t>	</a:t>
            </a:r>
            <a:r>
              <a:rPr lang="en-US" sz="2800" dirty="0" err="1">
                <a:solidFill>
                  <a:schemeClr val="tx1"/>
                </a:solidFill>
              </a:rPr>
              <a:t>Labioversion</a:t>
            </a:r>
            <a:endParaRPr lang="en-US" sz="2800" dirty="0">
              <a:solidFill>
                <a:schemeClr val="tx1"/>
              </a:solidFill>
            </a:endParaRPr>
          </a:p>
          <a:p>
            <a:pPr>
              <a:lnSpc>
                <a:spcPct val="80000"/>
              </a:lnSpc>
              <a:buFont typeface="Wingdings" pitchFamily="2" charset="2"/>
              <a:buNone/>
            </a:pPr>
            <a:r>
              <a:rPr lang="en-US" sz="2800" dirty="0">
                <a:solidFill>
                  <a:schemeClr val="tx1"/>
                </a:solidFill>
              </a:rPr>
              <a:t>	Smiling line </a:t>
            </a:r>
            <a:r>
              <a:rPr lang="en-US" sz="2800" dirty="0" err="1">
                <a:solidFill>
                  <a:schemeClr val="tx1"/>
                </a:solidFill>
              </a:rPr>
              <a:t>compositon</a:t>
            </a:r>
            <a:endParaRPr lang="en-US" sz="2800" dirty="0">
              <a:solidFill>
                <a:schemeClr val="tx1"/>
              </a:solidFill>
            </a:endParaRPr>
          </a:p>
          <a:p>
            <a:pPr>
              <a:lnSpc>
                <a:spcPct val="80000"/>
              </a:lnSpc>
            </a:pPr>
            <a:r>
              <a:rPr lang="en-US" sz="2800" dirty="0">
                <a:solidFill>
                  <a:schemeClr val="tx1"/>
                </a:solidFill>
              </a:rPr>
              <a:t> Central incisors are also the basis of personality mold selection </a:t>
            </a:r>
          </a:p>
          <a:p>
            <a:pPr>
              <a:lnSpc>
                <a:spcPct val="80000"/>
              </a:lnSpc>
            </a:pPr>
            <a:endParaRPr lang="en-US" sz="2800"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09923" name="Rectangle 3"/>
          <p:cNvSpPr>
            <a:spLocks noGrp="1" noChangeArrowheads="1"/>
          </p:cNvSpPr>
          <p:nvPr>
            <p:ph idx="1"/>
          </p:nvPr>
        </p:nvSpPr>
        <p:spPr/>
        <p:txBody>
          <a:bodyPr/>
          <a:lstStyle/>
          <a:p>
            <a:r>
              <a:rPr lang="en-US" sz="2800" dirty="0"/>
              <a:t>The shape is controlled by the physical personality of the patient and their position determines the strength and action of the dentogenic composition</a:t>
            </a:r>
          </a:p>
          <a:p>
            <a:r>
              <a:rPr lang="en-US" sz="2800" dirty="0"/>
              <a:t>The central incisors should contrast sharply in size with lateral incisors and can be accomplished by selecting a smaller sized lateral</a:t>
            </a:r>
          </a:p>
          <a:p>
            <a:endParaRPr lang="en-US" sz="2800"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58" name="Picture 14"/>
          <p:cNvPicPr>
            <a:picLocks noGrp="1" noChangeAspect="1" noChangeArrowheads="1"/>
          </p:cNvPicPr>
          <p:nvPr>
            <p:ph sz="half" idx="4294967295"/>
          </p:nvPr>
        </p:nvPicPr>
        <p:blipFill>
          <a:blip r:embed="rId2">
            <a:lum bright="-12000" contrast="18000"/>
          </a:blip>
          <a:srcRect b="74074"/>
          <a:stretch>
            <a:fillRect/>
          </a:stretch>
        </p:blipFill>
        <p:spPr>
          <a:xfrm>
            <a:off x="5410200" y="381000"/>
            <a:ext cx="3733800" cy="2489200"/>
          </a:xfrm>
        </p:spPr>
      </p:pic>
      <p:pic>
        <p:nvPicPr>
          <p:cNvPr id="210959" name="Picture 15"/>
          <p:cNvPicPr>
            <a:picLocks noGrp="1" noChangeAspect="1" noChangeArrowheads="1"/>
          </p:cNvPicPr>
          <p:nvPr>
            <p:ph sz="half" idx="4294967295"/>
          </p:nvPr>
        </p:nvPicPr>
        <p:blipFill>
          <a:blip r:embed="rId2">
            <a:lum bright="-18000" contrast="18000"/>
          </a:blip>
          <a:srcRect l="4445" t="25926" r="13333" b="46297"/>
          <a:stretch>
            <a:fillRect/>
          </a:stretch>
        </p:blipFill>
        <p:spPr>
          <a:xfrm>
            <a:off x="4800600" y="3505200"/>
            <a:ext cx="4343400" cy="2141538"/>
          </a:xfrm>
        </p:spPr>
      </p:pic>
      <p:sp>
        <p:nvSpPr>
          <p:cNvPr id="210947" name="Rectangle 3"/>
          <p:cNvSpPr>
            <a:spLocks noGrp="1" noChangeArrowheads="1"/>
          </p:cNvSpPr>
          <p:nvPr>
            <p:ph type="body" idx="4294967295"/>
          </p:nvPr>
        </p:nvSpPr>
        <p:spPr>
          <a:xfrm>
            <a:off x="0" y="533400"/>
            <a:ext cx="4419600" cy="5257800"/>
          </a:xfrm>
        </p:spPr>
        <p:txBody>
          <a:bodyPr/>
          <a:lstStyle/>
          <a:p>
            <a:pPr>
              <a:lnSpc>
                <a:spcPct val="80000"/>
              </a:lnSpc>
              <a:buFont typeface="Wingdings" pitchFamily="2" charset="2"/>
              <a:buNone/>
            </a:pPr>
            <a:r>
              <a:rPr lang="en-US" sz="2800" b="1" dirty="0" smtClean="0">
                <a:solidFill>
                  <a:schemeClr val="tx1">
                    <a:lumMod val="95000"/>
                    <a:lumOff val="5000"/>
                  </a:schemeClr>
                </a:solidFill>
              </a:rPr>
              <a:t>Lateral Incisor </a:t>
            </a:r>
            <a:r>
              <a:rPr lang="en-US" sz="2800" b="1" dirty="0" err="1" smtClean="0">
                <a:solidFill>
                  <a:schemeClr val="tx1">
                    <a:lumMod val="95000"/>
                    <a:lumOff val="5000"/>
                  </a:schemeClr>
                </a:solidFill>
              </a:rPr>
              <a:t>Postion</a:t>
            </a:r>
            <a:endParaRPr lang="en-US" sz="2800" b="1" dirty="0" smtClean="0">
              <a:solidFill>
                <a:schemeClr val="tx1">
                  <a:lumMod val="95000"/>
                  <a:lumOff val="5000"/>
                </a:schemeClr>
              </a:solidFill>
            </a:endParaRPr>
          </a:p>
          <a:p>
            <a:pPr>
              <a:lnSpc>
                <a:spcPct val="80000"/>
              </a:lnSpc>
            </a:pPr>
            <a:r>
              <a:rPr lang="en-US" sz="2800" dirty="0" smtClean="0"/>
              <a:t>The </a:t>
            </a:r>
            <a:r>
              <a:rPr lang="en-US" sz="2800" dirty="0"/>
              <a:t>lateral incisor should fall within the line of the arch and its rotation will either harder or soften </a:t>
            </a:r>
          </a:p>
          <a:p>
            <a:pPr>
              <a:lnSpc>
                <a:spcPct val="80000"/>
              </a:lnSpc>
            </a:pPr>
            <a:r>
              <a:rPr lang="en-US" sz="2800" dirty="0"/>
              <a:t>The </a:t>
            </a:r>
            <a:r>
              <a:rPr lang="en-US" sz="2800" dirty="0">
                <a:solidFill>
                  <a:schemeClr val="tx1"/>
                </a:solidFill>
              </a:rPr>
              <a:t>Soft position of lateral incisors is produced by rotating its </a:t>
            </a:r>
            <a:r>
              <a:rPr lang="en-US" sz="2800" dirty="0" err="1">
                <a:solidFill>
                  <a:schemeClr val="tx1"/>
                </a:solidFill>
              </a:rPr>
              <a:t>mesial</a:t>
            </a:r>
            <a:r>
              <a:rPr lang="en-US" sz="2800" dirty="0">
                <a:solidFill>
                  <a:schemeClr val="tx1"/>
                </a:solidFill>
              </a:rPr>
              <a:t> surface outward and rotation inward produces the hard position of </a:t>
            </a:r>
            <a:r>
              <a:rPr lang="en-US" sz="2800" dirty="0" smtClean="0">
                <a:solidFill>
                  <a:schemeClr val="tx1"/>
                </a:solidFill>
              </a:rPr>
              <a:t>LI</a:t>
            </a:r>
            <a:endParaRPr lang="en-US" sz="2800" dirty="0">
              <a:solidFill>
                <a:schemeClr val="tx1"/>
              </a:solidFill>
            </a:endParaRPr>
          </a:p>
          <a:p>
            <a:pPr>
              <a:lnSpc>
                <a:spcPct val="80000"/>
              </a:lnSpc>
            </a:pPr>
            <a:r>
              <a:rPr lang="en-US" sz="2800" dirty="0">
                <a:solidFill>
                  <a:schemeClr val="tx1"/>
                </a:solidFill>
              </a:rPr>
              <a:t>The right and left lateral should have </a:t>
            </a:r>
            <a:r>
              <a:rPr lang="en-US" sz="2800" dirty="0" smtClean="0">
                <a:solidFill>
                  <a:schemeClr val="tx1"/>
                </a:solidFill>
              </a:rPr>
              <a:t>asymmetric </a:t>
            </a:r>
            <a:r>
              <a:rPr lang="en-US" sz="2800" dirty="0">
                <a:solidFill>
                  <a:schemeClr val="tx1"/>
                </a:solidFill>
              </a:rPr>
              <a:t>long axis</a:t>
            </a:r>
            <a:endParaRPr lang="en-US" sz="2800" dirty="0"/>
          </a:p>
        </p:txBody>
      </p:sp>
      <p:sp>
        <p:nvSpPr>
          <p:cNvPr id="210963" name="Text Box 19"/>
          <p:cNvSpPr txBox="1">
            <a:spLocks noChangeArrowheads="1"/>
          </p:cNvSpPr>
          <p:nvPr/>
        </p:nvSpPr>
        <p:spPr bwMode="auto">
          <a:xfrm>
            <a:off x="5105400" y="2895600"/>
            <a:ext cx="3733800" cy="641350"/>
          </a:xfrm>
          <a:prstGeom prst="rect">
            <a:avLst/>
          </a:prstGeom>
          <a:noFill/>
          <a:ln w="9525">
            <a:noFill/>
            <a:miter lim="800000"/>
            <a:headEnd/>
            <a:tailEnd/>
          </a:ln>
          <a:effectLst/>
        </p:spPr>
        <p:txBody>
          <a:bodyPr>
            <a:spAutoFit/>
          </a:bodyPr>
          <a:lstStyle/>
          <a:p>
            <a:pPr>
              <a:spcBef>
                <a:spcPct val="50000"/>
              </a:spcBef>
            </a:pPr>
            <a:r>
              <a:rPr lang="en-US"/>
              <a:t>Soft and hard position of lateral incisors</a:t>
            </a:r>
          </a:p>
        </p:txBody>
      </p:sp>
      <p:sp>
        <p:nvSpPr>
          <p:cNvPr id="210964" name="Text Box 20"/>
          <p:cNvSpPr txBox="1">
            <a:spLocks noChangeArrowheads="1"/>
          </p:cNvSpPr>
          <p:nvPr/>
        </p:nvSpPr>
        <p:spPr bwMode="auto">
          <a:xfrm>
            <a:off x="4267200" y="5715000"/>
            <a:ext cx="4876800" cy="366713"/>
          </a:xfrm>
          <a:prstGeom prst="rect">
            <a:avLst/>
          </a:prstGeom>
          <a:noFill/>
          <a:ln w="9525">
            <a:noFill/>
            <a:miter lim="800000"/>
            <a:headEnd/>
            <a:tailEnd/>
          </a:ln>
          <a:effectLst/>
        </p:spPr>
        <p:txBody>
          <a:bodyPr>
            <a:spAutoFit/>
          </a:bodyPr>
          <a:lstStyle/>
          <a:p>
            <a:pPr>
              <a:spcBef>
                <a:spcPct val="50000"/>
              </a:spcBef>
            </a:pPr>
            <a:r>
              <a:rPr lang="en-US"/>
              <a:t>Long axis of A and B should be assymetrical</a:t>
            </a:r>
          </a:p>
        </p:txBody>
      </p:sp>
      <p:sp>
        <p:nvSpPr>
          <p:cNvPr id="210965" name="Text Box 21"/>
          <p:cNvSpPr txBox="1">
            <a:spLocks noChangeArrowheads="1"/>
          </p:cNvSpPr>
          <p:nvPr/>
        </p:nvSpPr>
        <p:spPr bwMode="auto">
          <a:xfrm>
            <a:off x="6248400" y="4114800"/>
            <a:ext cx="228600" cy="366713"/>
          </a:xfrm>
          <a:prstGeom prst="rect">
            <a:avLst/>
          </a:prstGeom>
          <a:noFill/>
          <a:ln w="9525">
            <a:noFill/>
            <a:miter lim="800000"/>
            <a:headEnd/>
            <a:tailEnd/>
          </a:ln>
          <a:effectLst/>
        </p:spPr>
        <p:txBody>
          <a:bodyPr>
            <a:spAutoFit/>
          </a:bodyPr>
          <a:lstStyle/>
          <a:p>
            <a:pPr>
              <a:spcBef>
                <a:spcPct val="50000"/>
              </a:spcBef>
            </a:pPr>
            <a:r>
              <a:rPr lang="en-US"/>
              <a:t>A</a:t>
            </a:r>
          </a:p>
        </p:txBody>
      </p:sp>
      <p:sp>
        <p:nvSpPr>
          <p:cNvPr id="210966" name="Text Box 22"/>
          <p:cNvSpPr txBox="1">
            <a:spLocks noChangeArrowheads="1"/>
          </p:cNvSpPr>
          <p:nvPr/>
        </p:nvSpPr>
        <p:spPr bwMode="auto">
          <a:xfrm>
            <a:off x="6172200" y="3886200"/>
            <a:ext cx="381000" cy="366713"/>
          </a:xfrm>
          <a:prstGeom prst="rect">
            <a:avLst/>
          </a:prstGeom>
          <a:noFill/>
          <a:ln w="9525">
            <a:noFill/>
            <a:miter lim="800000"/>
            <a:headEnd/>
            <a:tailEnd/>
          </a:ln>
          <a:effectLst/>
        </p:spPr>
        <p:txBody>
          <a:bodyPr>
            <a:spAutoFit/>
          </a:bodyPr>
          <a:lstStyle/>
          <a:p>
            <a:pPr>
              <a:spcBef>
                <a:spcPct val="50000"/>
              </a:spcBef>
            </a:pPr>
            <a:r>
              <a:rPr lang="en-US"/>
              <a:t>A</a:t>
            </a:r>
          </a:p>
        </p:txBody>
      </p:sp>
      <p:sp>
        <p:nvSpPr>
          <p:cNvPr id="210967" name="Text Box 23"/>
          <p:cNvSpPr txBox="1">
            <a:spLocks noChangeArrowheads="1"/>
          </p:cNvSpPr>
          <p:nvPr/>
        </p:nvSpPr>
        <p:spPr bwMode="auto">
          <a:xfrm>
            <a:off x="7772400" y="4114800"/>
            <a:ext cx="304800" cy="366713"/>
          </a:xfrm>
          <a:prstGeom prst="rect">
            <a:avLst/>
          </a:prstGeom>
          <a:noFill/>
          <a:ln w="9525">
            <a:noFill/>
            <a:miter lim="800000"/>
            <a:headEnd/>
            <a:tailEnd/>
          </a:ln>
          <a:effectLst/>
        </p:spPr>
        <p:txBody>
          <a:bodyPr>
            <a:spAutoFit/>
          </a:bodyPr>
          <a:lstStyle/>
          <a:p>
            <a:pPr>
              <a:spcBef>
                <a:spcPct val="50000"/>
              </a:spcBef>
            </a:pPr>
            <a:r>
              <a:rPr lang="en-US"/>
              <a:t>B</a:t>
            </a:r>
          </a:p>
        </p:txBody>
      </p:sp>
      <p:sp>
        <p:nvSpPr>
          <p:cNvPr id="210968" name="Line 24"/>
          <p:cNvSpPr>
            <a:spLocks noChangeShapeType="1"/>
          </p:cNvSpPr>
          <p:nvPr/>
        </p:nvSpPr>
        <p:spPr bwMode="auto">
          <a:xfrm flipH="1">
            <a:off x="5791200" y="4876800"/>
            <a:ext cx="381000" cy="914400"/>
          </a:xfrm>
          <a:prstGeom prst="line">
            <a:avLst/>
          </a:prstGeom>
          <a:noFill/>
          <a:ln w="38100">
            <a:solidFill>
              <a:schemeClr val="folHlink"/>
            </a:solidFill>
            <a:round/>
            <a:headEnd/>
            <a:tailEnd type="triangle" w="med" len="med"/>
          </a:ln>
          <a:effectLst/>
        </p:spPr>
        <p:txBody>
          <a:bodyPr/>
          <a:lstStyle/>
          <a:p>
            <a:endParaRPr lang="en-US"/>
          </a:p>
        </p:txBody>
      </p:sp>
      <p:sp>
        <p:nvSpPr>
          <p:cNvPr id="210970" name="Line 26"/>
          <p:cNvSpPr>
            <a:spLocks noChangeShapeType="1"/>
          </p:cNvSpPr>
          <p:nvPr/>
        </p:nvSpPr>
        <p:spPr bwMode="auto">
          <a:xfrm flipH="1">
            <a:off x="6324600" y="4876800"/>
            <a:ext cx="1600200" cy="914400"/>
          </a:xfrm>
          <a:prstGeom prst="line">
            <a:avLst/>
          </a:prstGeom>
          <a:noFill/>
          <a:ln w="38100">
            <a:solidFill>
              <a:schemeClr val="folHlink"/>
            </a:solidFill>
            <a:round/>
            <a:headEnd/>
            <a:tailEnd type="triangle" w="med" len="med"/>
          </a:ln>
          <a:effectLst/>
        </p:spPr>
        <p:txBody>
          <a:bodyPr/>
          <a:lstStyle/>
          <a:p>
            <a:endParaRPr lang="en-US"/>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Rectangle 3"/>
          <p:cNvSpPr>
            <a:spLocks noGrp="1" noChangeArrowheads="1"/>
          </p:cNvSpPr>
          <p:nvPr>
            <p:ph type="body" sz="half" idx="4294967295"/>
          </p:nvPr>
        </p:nvSpPr>
        <p:spPr>
          <a:xfrm>
            <a:off x="0" y="609600"/>
            <a:ext cx="5105400" cy="5562600"/>
          </a:xfrm>
        </p:spPr>
        <p:txBody>
          <a:bodyPr/>
          <a:lstStyle/>
          <a:p>
            <a:pPr>
              <a:lnSpc>
                <a:spcPct val="90000"/>
              </a:lnSpc>
              <a:buFont typeface="Wingdings" pitchFamily="2" charset="2"/>
              <a:buNone/>
            </a:pPr>
            <a:r>
              <a:rPr lang="en-US" sz="2800" b="1" dirty="0" err="1" smtClean="0">
                <a:solidFill>
                  <a:schemeClr val="tx1">
                    <a:lumMod val="95000"/>
                    <a:lumOff val="5000"/>
                  </a:schemeClr>
                </a:solidFill>
              </a:rPr>
              <a:t>Cuspid</a:t>
            </a:r>
            <a:r>
              <a:rPr lang="en-US" sz="2800" b="1" dirty="0" smtClean="0">
                <a:solidFill>
                  <a:schemeClr val="tx1">
                    <a:lumMod val="95000"/>
                    <a:lumOff val="5000"/>
                  </a:schemeClr>
                </a:solidFill>
              </a:rPr>
              <a:t> Position</a:t>
            </a:r>
          </a:p>
          <a:p>
            <a:pPr>
              <a:lnSpc>
                <a:spcPct val="90000"/>
              </a:lnSpc>
            </a:pPr>
            <a:r>
              <a:rPr lang="en-US" sz="2800" dirty="0" smtClean="0"/>
              <a:t>The </a:t>
            </a:r>
            <a:r>
              <a:rPr lang="en-US" sz="2800" dirty="0"/>
              <a:t>position of canine in the arch form is important </a:t>
            </a:r>
            <a:r>
              <a:rPr lang="en-US" sz="2800" dirty="0" smtClean="0"/>
              <a:t>because </a:t>
            </a:r>
            <a:r>
              <a:rPr lang="en-US" sz="2800" dirty="0"/>
              <a:t>it supports the anterior arch form in its widest part and controls the size of the </a:t>
            </a:r>
            <a:r>
              <a:rPr lang="en-US" sz="2800" dirty="0" err="1"/>
              <a:t>buccal</a:t>
            </a:r>
            <a:r>
              <a:rPr lang="en-US" sz="2800" dirty="0"/>
              <a:t> corridor</a:t>
            </a:r>
          </a:p>
          <a:p>
            <a:pPr>
              <a:lnSpc>
                <a:spcPct val="90000"/>
              </a:lnSpc>
            </a:pPr>
            <a:endParaRPr lang="en-US" sz="2800" dirty="0"/>
          </a:p>
        </p:txBody>
      </p:sp>
      <p:pic>
        <p:nvPicPr>
          <p:cNvPr id="211980" name="Picture 12"/>
          <p:cNvPicPr>
            <a:picLocks noChangeAspect="1" noChangeArrowheads="1"/>
          </p:cNvPicPr>
          <p:nvPr/>
        </p:nvPicPr>
        <p:blipFill>
          <a:blip r:embed="rId2">
            <a:lum bright="-12000" contrast="18000"/>
          </a:blip>
          <a:srcRect b="32759"/>
          <a:stretch>
            <a:fillRect/>
          </a:stretch>
        </p:blipFill>
        <p:spPr bwMode="auto">
          <a:xfrm>
            <a:off x="5943600" y="838200"/>
            <a:ext cx="2390775" cy="4876800"/>
          </a:xfrm>
          <a:prstGeom prst="rect">
            <a:avLst/>
          </a:prstGeom>
          <a:noFill/>
          <a:ln w="9525">
            <a:noFill/>
            <a:miter lim="800000"/>
            <a:headEnd/>
            <a:tailEnd/>
          </a:ln>
          <a:effectLst/>
        </p:spPr>
      </p:pic>
      <p:sp>
        <p:nvSpPr>
          <p:cNvPr id="211981" name="Text Box 13"/>
          <p:cNvSpPr txBox="1">
            <a:spLocks noChangeArrowheads="1"/>
          </p:cNvSpPr>
          <p:nvPr/>
        </p:nvSpPr>
        <p:spPr bwMode="auto">
          <a:xfrm>
            <a:off x="8610600" y="1295400"/>
            <a:ext cx="381000" cy="3668713"/>
          </a:xfrm>
          <a:prstGeom prst="rect">
            <a:avLst/>
          </a:prstGeom>
          <a:noFill/>
          <a:ln w="9525">
            <a:noFill/>
            <a:miter lim="800000"/>
            <a:headEnd/>
            <a:tailEnd/>
          </a:ln>
          <a:effectLst/>
        </p:spPr>
        <p:txBody>
          <a:bodyPr>
            <a:spAutoFit/>
          </a:bodyPr>
          <a:lstStyle/>
          <a:p>
            <a:pPr>
              <a:spcBef>
                <a:spcPct val="50000"/>
              </a:spcBef>
            </a:pPr>
            <a:r>
              <a:rPr lang="en-US">
                <a:solidFill>
                  <a:schemeClr val="folHlink"/>
                </a:solidFill>
              </a:rPr>
              <a:t>1</a:t>
            </a:r>
          </a:p>
          <a:p>
            <a:pPr>
              <a:spcBef>
                <a:spcPct val="50000"/>
              </a:spcBef>
            </a:pPr>
            <a:endParaRPr lang="en-US">
              <a:solidFill>
                <a:schemeClr val="folHlink"/>
              </a:solidFill>
            </a:endParaRPr>
          </a:p>
          <a:p>
            <a:pPr>
              <a:spcBef>
                <a:spcPct val="50000"/>
              </a:spcBef>
            </a:pPr>
            <a:endParaRPr lang="en-US">
              <a:solidFill>
                <a:schemeClr val="folHlink"/>
              </a:solidFill>
            </a:endParaRPr>
          </a:p>
          <a:p>
            <a:pPr>
              <a:spcBef>
                <a:spcPct val="50000"/>
              </a:spcBef>
            </a:pPr>
            <a:endParaRPr lang="en-US">
              <a:solidFill>
                <a:schemeClr val="folHlink"/>
              </a:solidFill>
            </a:endParaRPr>
          </a:p>
          <a:p>
            <a:pPr>
              <a:spcBef>
                <a:spcPct val="50000"/>
              </a:spcBef>
            </a:pPr>
            <a:r>
              <a:rPr lang="en-US">
                <a:solidFill>
                  <a:schemeClr val="folHlink"/>
                </a:solidFill>
              </a:rPr>
              <a:t>2</a:t>
            </a:r>
          </a:p>
          <a:p>
            <a:pPr>
              <a:spcBef>
                <a:spcPct val="50000"/>
              </a:spcBef>
            </a:pPr>
            <a:endParaRPr lang="en-US">
              <a:solidFill>
                <a:schemeClr val="folHlink"/>
              </a:solidFill>
            </a:endParaRPr>
          </a:p>
          <a:p>
            <a:pPr>
              <a:spcBef>
                <a:spcPct val="50000"/>
              </a:spcBef>
            </a:pPr>
            <a:endParaRPr lang="en-US">
              <a:solidFill>
                <a:schemeClr val="folHlink"/>
              </a:solidFill>
            </a:endParaRPr>
          </a:p>
          <a:p>
            <a:pPr>
              <a:spcBef>
                <a:spcPct val="50000"/>
              </a:spcBef>
            </a:pPr>
            <a:endParaRPr lang="en-US">
              <a:solidFill>
                <a:schemeClr val="folHlink"/>
              </a:solidFill>
            </a:endParaRPr>
          </a:p>
          <a:p>
            <a:pPr>
              <a:spcBef>
                <a:spcPct val="50000"/>
              </a:spcBef>
            </a:pPr>
            <a:r>
              <a:rPr lang="en-US">
                <a:solidFill>
                  <a:schemeClr val="folHlink"/>
                </a:solidFill>
              </a:rPr>
              <a:t>3</a:t>
            </a: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pPr>
              <a:lnSpc>
                <a:spcPct val="90000"/>
              </a:lnSpc>
              <a:buFont typeface="Wingdings" pitchFamily="2" charset="2"/>
              <a:buNone/>
            </a:pPr>
            <a:r>
              <a:rPr lang="en-US" sz="2800" dirty="0" smtClean="0"/>
              <a:t>3 basic requirements of the </a:t>
            </a:r>
            <a:r>
              <a:rPr lang="en-US" sz="2800" dirty="0" err="1" smtClean="0"/>
              <a:t>cuspid</a:t>
            </a:r>
            <a:r>
              <a:rPr lang="en-US" sz="2800" dirty="0" smtClean="0"/>
              <a:t> tooth position are as</a:t>
            </a:r>
          </a:p>
          <a:p>
            <a:pPr>
              <a:lnSpc>
                <a:spcPct val="90000"/>
              </a:lnSpc>
            </a:pPr>
            <a:r>
              <a:rPr lang="en-US" sz="2800" dirty="0" smtClean="0"/>
              <a:t>The tooth should be rotated to show its </a:t>
            </a:r>
            <a:r>
              <a:rPr lang="en-US" sz="2800" dirty="0" err="1" smtClean="0"/>
              <a:t>mesial</a:t>
            </a:r>
            <a:r>
              <a:rPr lang="en-US" sz="2800" dirty="0" smtClean="0"/>
              <a:t> surface </a:t>
            </a:r>
          </a:p>
          <a:p>
            <a:pPr>
              <a:lnSpc>
                <a:spcPct val="90000"/>
              </a:lnSpc>
            </a:pPr>
            <a:r>
              <a:rPr lang="en-US" sz="2800" dirty="0" smtClean="0"/>
              <a:t>The cervical end should be prominent (not the tip)</a:t>
            </a:r>
          </a:p>
          <a:p>
            <a:pPr>
              <a:lnSpc>
                <a:spcPct val="90000"/>
              </a:lnSpc>
            </a:pPr>
            <a:r>
              <a:rPr lang="en-US" sz="2800" dirty="0" smtClean="0"/>
              <a:t>The long axis should be vertical when observed from the side</a:t>
            </a:r>
          </a:p>
          <a:p>
            <a:endParaRPr lang="en-US" sz="2800" dirty="0"/>
          </a:p>
        </p:txBody>
      </p:sp>
      <p:sp>
        <p:nvSpPr>
          <p:cNvPr id="2" name="Slide Number Placeholder 1"/>
          <p:cNvSpPr>
            <a:spLocks noGrp="1"/>
          </p:cNvSpPr>
          <p:nvPr>
            <p:ph type="sldNum" sz="quarter" idx="12"/>
          </p:nvPr>
        </p:nvSpPr>
        <p:spPr/>
        <p:txBody>
          <a:bodyPr/>
          <a:lstStyle/>
          <a:p>
            <a:fld id="{A407F8FA-1A58-489A-AA9F-87DB79F42FC0}" type="slidenum">
              <a:rPr lang="en-US" smtClean="0"/>
              <a:pPr/>
              <a:t>219</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t>Nervous  temperament :</a:t>
            </a:r>
            <a:br>
              <a:rPr lang="en-US" sz="3200" dirty="0" smtClean="0"/>
            </a:br>
            <a:endParaRPr lang="en-US" sz="3200" dirty="0"/>
          </a:p>
        </p:txBody>
      </p:sp>
      <p:sp>
        <p:nvSpPr>
          <p:cNvPr id="3" name="Content Placeholder 2"/>
          <p:cNvSpPr>
            <a:spLocks noGrp="1"/>
          </p:cNvSpPr>
          <p:nvPr>
            <p:ph idx="1"/>
          </p:nvPr>
        </p:nvSpPr>
        <p:spPr/>
        <p:txBody>
          <a:bodyPr/>
          <a:lstStyle/>
          <a:p>
            <a:r>
              <a:rPr lang="en-US" sz="2800" dirty="0" smtClean="0"/>
              <a:t>had an arch that gently curved on either side to form a rounded point </a:t>
            </a:r>
            <a:r>
              <a:rPr lang="en-US" sz="2800" dirty="0" err="1" smtClean="0"/>
              <a:t>anteriorly</a:t>
            </a:r>
            <a:r>
              <a:rPr lang="en-US" sz="2800" dirty="0" smtClean="0"/>
              <a:t> . Likewise, the palate had a high vault, reminiscent of a gothic arch.</a:t>
            </a:r>
          </a:p>
          <a:p>
            <a:endParaRPr lang="en-US" sz="2800" dirty="0"/>
          </a:p>
        </p:txBody>
      </p:sp>
      <p:sp>
        <p:nvSpPr>
          <p:cNvPr id="5" name="Slide Number Placeholder 4"/>
          <p:cNvSpPr>
            <a:spLocks noGrp="1"/>
          </p:cNvSpPr>
          <p:nvPr>
            <p:ph type="sldNum" sz="quarter" idx="12"/>
          </p:nvPr>
        </p:nvSpPr>
        <p:spPr/>
        <p:txBody>
          <a:bodyPr/>
          <a:lstStyle/>
          <a:p>
            <a:fld id="{A407F8FA-1A58-489A-AA9F-87DB79F42FC0}" type="slidenum">
              <a:rPr lang="en-US" smtClean="0"/>
              <a:pPr/>
              <a:t>22</a:t>
            </a:fld>
            <a:endParaRPr lang="en-US"/>
          </a:p>
        </p:txBody>
      </p:sp>
      <p:pic>
        <p:nvPicPr>
          <p:cNvPr id="4" name="Picture 5" descr="C:\Documents and Settings\Mr Arbaz\Desktop\arbaz pics\DSCN0175.JPG"/>
          <p:cNvPicPr>
            <a:picLocks noChangeAspect="1" noChangeArrowheads="1"/>
          </p:cNvPicPr>
          <p:nvPr/>
        </p:nvPicPr>
        <p:blipFill>
          <a:blip r:embed="rId2">
            <a:lum contrast="12000"/>
          </a:blip>
          <a:srcRect l="34436" r="32101" b="45189"/>
          <a:stretch>
            <a:fillRect/>
          </a:stretch>
        </p:blipFill>
        <p:spPr bwMode="auto">
          <a:xfrm>
            <a:off x="5105400" y="3200400"/>
            <a:ext cx="3340135" cy="3276600"/>
          </a:xfrm>
          <a:prstGeom prst="rect">
            <a:avLst/>
          </a:prstGeom>
          <a:noFill/>
          <a:ln w="19050">
            <a:solidFill>
              <a:srgbClr val="000000"/>
            </a:solidFill>
            <a:miter lim="800000"/>
            <a:headEnd/>
            <a:tailEnd/>
          </a:ln>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body" sz="half" idx="4294967295"/>
          </p:nvPr>
        </p:nvSpPr>
        <p:spPr>
          <a:xfrm>
            <a:off x="0" y="914400"/>
            <a:ext cx="3886200" cy="5181600"/>
          </a:xfrm>
        </p:spPr>
        <p:txBody>
          <a:bodyPr/>
          <a:lstStyle/>
          <a:p>
            <a:pPr>
              <a:buFont typeface="Wingdings" pitchFamily="2" charset="2"/>
              <a:buNone/>
            </a:pPr>
            <a:r>
              <a:rPr lang="en-US" sz="2800" b="1" dirty="0" err="1" smtClean="0">
                <a:solidFill>
                  <a:schemeClr val="tx1">
                    <a:lumMod val="95000"/>
                    <a:lumOff val="5000"/>
                  </a:schemeClr>
                </a:solidFill>
              </a:rPr>
              <a:t>Cuspid</a:t>
            </a:r>
            <a:r>
              <a:rPr lang="en-US" sz="2800" b="1" dirty="0" smtClean="0">
                <a:solidFill>
                  <a:schemeClr val="tx1">
                    <a:lumMod val="95000"/>
                    <a:lumOff val="5000"/>
                  </a:schemeClr>
                </a:solidFill>
              </a:rPr>
              <a:t> Position</a:t>
            </a:r>
          </a:p>
          <a:p>
            <a:endParaRPr lang="en-US" sz="2800" b="1" dirty="0">
              <a:solidFill>
                <a:schemeClr val="tx1">
                  <a:lumMod val="95000"/>
                  <a:lumOff val="5000"/>
                </a:schemeClr>
              </a:solidFill>
            </a:endParaRPr>
          </a:p>
          <a:p>
            <a:r>
              <a:rPr lang="en-US" sz="2800" dirty="0">
                <a:solidFill>
                  <a:schemeClr val="tx1">
                    <a:lumMod val="95000"/>
                    <a:lumOff val="5000"/>
                  </a:schemeClr>
                </a:solidFill>
              </a:rPr>
              <a:t>The </a:t>
            </a:r>
            <a:r>
              <a:rPr lang="en-US" sz="2800" dirty="0" err="1">
                <a:solidFill>
                  <a:schemeClr val="tx1">
                    <a:lumMod val="95000"/>
                    <a:lumOff val="5000"/>
                  </a:schemeClr>
                </a:solidFill>
              </a:rPr>
              <a:t>cuspid</a:t>
            </a:r>
            <a:r>
              <a:rPr lang="en-US" sz="2800" dirty="0">
                <a:solidFill>
                  <a:schemeClr val="tx1">
                    <a:lumMod val="95000"/>
                    <a:lumOff val="5000"/>
                  </a:schemeClr>
                </a:solidFill>
              </a:rPr>
              <a:t> should be abraded to convey the physiologic age of the patient </a:t>
            </a:r>
          </a:p>
          <a:p>
            <a:endParaRPr lang="en-US" sz="2800" dirty="0">
              <a:solidFill>
                <a:schemeClr val="tx1">
                  <a:lumMod val="95000"/>
                  <a:lumOff val="5000"/>
                </a:schemeClr>
              </a:solidFill>
            </a:endParaRPr>
          </a:p>
          <a:p>
            <a:endParaRPr lang="en-US" sz="2800" b="1" dirty="0">
              <a:solidFill>
                <a:schemeClr val="tx1">
                  <a:lumMod val="95000"/>
                  <a:lumOff val="5000"/>
                </a:schemeClr>
              </a:solidFill>
            </a:endParaRPr>
          </a:p>
        </p:txBody>
      </p:sp>
      <p:pic>
        <p:nvPicPr>
          <p:cNvPr id="221187" name="Picture 3"/>
          <p:cNvPicPr>
            <a:picLocks noGrp="1" noChangeAspect="1" noChangeArrowheads="1"/>
          </p:cNvPicPr>
          <p:nvPr>
            <p:ph sz="half" idx="4294967295"/>
          </p:nvPr>
        </p:nvPicPr>
        <p:blipFill>
          <a:blip r:embed="rId2">
            <a:lum contrast="36000"/>
          </a:blip>
          <a:srcRect l="4445" t="61111" r="17778"/>
          <a:stretch>
            <a:fillRect/>
          </a:stretch>
        </p:blipFill>
        <p:spPr>
          <a:xfrm>
            <a:off x="5937250" y="1752600"/>
            <a:ext cx="3206750" cy="2362200"/>
          </a:xfrm>
          <a:noFill/>
          <a:ln/>
        </p:spPr>
      </p:pic>
      <p:sp>
        <p:nvSpPr>
          <p:cNvPr id="221188" name="Text Box 4"/>
          <p:cNvSpPr txBox="1">
            <a:spLocks noChangeArrowheads="1"/>
          </p:cNvSpPr>
          <p:nvPr/>
        </p:nvSpPr>
        <p:spPr bwMode="auto">
          <a:xfrm>
            <a:off x="5486400" y="4648200"/>
            <a:ext cx="3276600" cy="641350"/>
          </a:xfrm>
          <a:prstGeom prst="rect">
            <a:avLst/>
          </a:prstGeom>
          <a:noFill/>
          <a:ln w="9525">
            <a:noFill/>
            <a:miter lim="800000"/>
            <a:headEnd/>
            <a:tailEnd/>
          </a:ln>
          <a:effectLst/>
        </p:spPr>
        <p:txBody>
          <a:bodyPr>
            <a:spAutoFit/>
          </a:bodyPr>
          <a:lstStyle/>
          <a:p>
            <a:pPr>
              <a:spcBef>
                <a:spcPct val="50000"/>
              </a:spcBef>
            </a:pPr>
            <a:r>
              <a:rPr lang="en-US"/>
              <a:t>Degree of abrasion created  in respect to physiologic age </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200" b="1" dirty="0" smtClean="0">
                <a:solidFill>
                  <a:schemeClr val="tx1">
                    <a:lumMod val="95000"/>
                    <a:lumOff val="5000"/>
                  </a:schemeClr>
                </a:solidFill>
              </a:rPr>
              <a:t>SPACES</a:t>
            </a:r>
            <a:endParaRPr lang="en-US" sz="3200" dirty="0">
              <a:solidFill>
                <a:schemeClr val="tx1">
                  <a:lumMod val="95000"/>
                  <a:lumOff val="5000"/>
                </a:schemeClr>
              </a:solidFill>
            </a:endParaRPr>
          </a:p>
        </p:txBody>
      </p:sp>
      <p:sp>
        <p:nvSpPr>
          <p:cNvPr id="228355" name="Rectangle 3"/>
          <p:cNvSpPr>
            <a:spLocks noGrp="1" noChangeArrowheads="1"/>
          </p:cNvSpPr>
          <p:nvPr>
            <p:ph idx="1"/>
          </p:nvPr>
        </p:nvSpPr>
        <p:spPr/>
        <p:txBody>
          <a:bodyPr/>
          <a:lstStyle/>
          <a:p>
            <a:pPr>
              <a:lnSpc>
                <a:spcPct val="90000"/>
              </a:lnSpc>
            </a:pPr>
            <a:r>
              <a:rPr lang="en-US" sz="2800" i="1" dirty="0" smtClean="0">
                <a:solidFill>
                  <a:schemeClr val="folHlink"/>
                </a:solidFill>
              </a:rPr>
              <a:t> </a:t>
            </a:r>
            <a:r>
              <a:rPr lang="en-US" sz="2800" dirty="0" smtClean="0">
                <a:solidFill>
                  <a:schemeClr val="tx1"/>
                </a:solidFill>
              </a:rPr>
              <a:t>Spaces </a:t>
            </a:r>
            <a:r>
              <a:rPr lang="en-US" sz="2800" dirty="0">
                <a:solidFill>
                  <a:schemeClr val="tx1"/>
                </a:solidFill>
              </a:rPr>
              <a:t>represents the separation of the proximal surfaces of the teeth</a:t>
            </a:r>
            <a:endParaRPr lang="en-US" sz="2800" dirty="0">
              <a:solidFill>
                <a:schemeClr val="folHlink"/>
              </a:solidFill>
            </a:endParaRPr>
          </a:p>
          <a:p>
            <a:pPr>
              <a:lnSpc>
                <a:spcPct val="90000"/>
              </a:lnSpc>
            </a:pPr>
            <a:r>
              <a:rPr lang="en-US" sz="2800" dirty="0">
                <a:solidFill>
                  <a:schemeClr val="tx1"/>
                </a:solidFill>
              </a:rPr>
              <a:t>The spaces between the anterior and posterior teeth are extremely effective, but their size and position must be artistically and </a:t>
            </a:r>
            <a:r>
              <a:rPr lang="en-US" sz="2800" dirty="0" smtClean="0">
                <a:solidFill>
                  <a:schemeClr val="tx1"/>
                </a:solidFill>
              </a:rPr>
              <a:t>hygienically </a:t>
            </a:r>
            <a:r>
              <a:rPr lang="en-US" sz="2800" dirty="0">
                <a:solidFill>
                  <a:schemeClr val="tx1"/>
                </a:solidFill>
              </a:rPr>
              <a:t>formed</a:t>
            </a:r>
          </a:p>
          <a:p>
            <a:pPr>
              <a:lnSpc>
                <a:spcPct val="90000"/>
              </a:lnSpc>
              <a:buFont typeface="Wingdings" pitchFamily="2" charset="2"/>
              <a:buNone/>
            </a:pPr>
            <a:endParaRPr lang="en-US" sz="2800" dirty="0"/>
          </a:p>
          <a:p>
            <a:pPr>
              <a:lnSpc>
                <a:spcPct val="90000"/>
              </a:lnSpc>
            </a:pPr>
            <a:endParaRPr lang="en-US" sz="2800"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nSpc>
                <a:spcPct val="90000"/>
              </a:lnSpc>
              <a:buFont typeface="Wingdings" pitchFamily="2" charset="2"/>
              <a:buNone/>
            </a:pPr>
            <a:endParaRPr lang="en-US" sz="2800" dirty="0" smtClean="0"/>
          </a:p>
          <a:p>
            <a:pPr>
              <a:lnSpc>
                <a:spcPct val="90000"/>
              </a:lnSpc>
              <a:buFont typeface="Wingdings" pitchFamily="2" charset="2"/>
              <a:buNone/>
            </a:pPr>
            <a:r>
              <a:rPr lang="en-US" sz="2800" dirty="0" smtClean="0"/>
              <a:t>The rules to follow are as </a:t>
            </a:r>
          </a:p>
          <a:p>
            <a:pPr>
              <a:lnSpc>
                <a:spcPct val="90000"/>
              </a:lnSpc>
            </a:pPr>
            <a:r>
              <a:rPr lang="en-US" sz="2800" dirty="0" smtClean="0"/>
              <a:t>All spaces must be V- shaped to shed food</a:t>
            </a:r>
          </a:p>
          <a:p>
            <a:pPr>
              <a:lnSpc>
                <a:spcPct val="90000"/>
              </a:lnSpc>
            </a:pPr>
            <a:r>
              <a:rPr lang="en-US" sz="2800" dirty="0" smtClean="0"/>
              <a:t>A </a:t>
            </a:r>
            <a:r>
              <a:rPr lang="en-US" sz="2800" dirty="0" err="1" smtClean="0"/>
              <a:t>diastema</a:t>
            </a:r>
            <a:r>
              <a:rPr lang="en-US" sz="2800" dirty="0" smtClean="0"/>
              <a:t> between the central incisors is unsightly and should be avoided</a:t>
            </a:r>
          </a:p>
          <a:p>
            <a:pPr>
              <a:lnSpc>
                <a:spcPct val="90000"/>
              </a:lnSpc>
            </a:pPr>
            <a:r>
              <a:rPr lang="en-US" sz="2800" dirty="0" err="1" smtClean="0"/>
              <a:t>Diastemas</a:t>
            </a:r>
            <a:r>
              <a:rPr lang="en-US" sz="2800" dirty="0" smtClean="0"/>
              <a:t> should be </a:t>
            </a:r>
            <a:r>
              <a:rPr lang="en-US" sz="2800" dirty="0" err="1" smtClean="0"/>
              <a:t>assymetrically</a:t>
            </a:r>
            <a:r>
              <a:rPr lang="en-US" sz="2800" dirty="0" smtClean="0"/>
              <a:t> placed on either side of the dental arch</a:t>
            </a:r>
          </a:p>
          <a:p>
            <a:pPr>
              <a:lnSpc>
                <a:spcPct val="90000"/>
              </a:lnSpc>
            </a:pPr>
            <a:r>
              <a:rPr lang="en-US" sz="2800" dirty="0" smtClean="0"/>
              <a:t>The width of the </a:t>
            </a:r>
            <a:r>
              <a:rPr lang="en-US" sz="2800" dirty="0" err="1" smtClean="0"/>
              <a:t>diastema</a:t>
            </a:r>
            <a:r>
              <a:rPr lang="en-US" sz="2800" dirty="0" smtClean="0"/>
              <a:t> should be controlled so as not to appear unsightly at any instance</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222</a:t>
            </a:fld>
            <a:endParaRPr lang="en-US"/>
          </a:p>
        </p:txBody>
      </p:sp>
      <p:pic>
        <p:nvPicPr>
          <p:cNvPr id="320514" name="Picture 2" descr="C:\Users\DELL\Desktop\Capture.PNG"/>
          <p:cNvPicPr>
            <a:picLocks noChangeAspect="1" noChangeArrowheads="1"/>
          </p:cNvPicPr>
          <p:nvPr/>
        </p:nvPicPr>
        <p:blipFill>
          <a:blip r:embed="rId2"/>
          <a:srcRect/>
          <a:stretch>
            <a:fillRect/>
          </a:stretch>
        </p:blipFill>
        <p:spPr bwMode="auto">
          <a:xfrm>
            <a:off x="5638800" y="381000"/>
            <a:ext cx="3114675" cy="2095500"/>
          </a:xfrm>
          <a:prstGeom prst="rect">
            <a:avLst/>
          </a:prstGeom>
          <a:noFill/>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242691" name="Rectangle 3"/>
          <p:cNvSpPr>
            <a:spLocks noGrp="1" noChangeArrowheads="1"/>
          </p:cNvSpPr>
          <p:nvPr>
            <p:ph idx="1"/>
          </p:nvPr>
        </p:nvSpPr>
        <p:spPr/>
        <p:txBody>
          <a:bodyPr/>
          <a:lstStyle/>
          <a:p>
            <a:r>
              <a:rPr lang="en-US" sz="2800" dirty="0"/>
              <a:t>Spaces are always placed between the posterior teeth which allows additional spillways for food through these spaces and creates an additional cutting edges from the marginal ridges. </a:t>
            </a:r>
          </a:p>
          <a:p>
            <a:r>
              <a:rPr lang="en-US" sz="2800" dirty="0"/>
              <a:t>These cutting edges are </a:t>
            </a:r>
            <a:r>
              <a:rPr lang="en-US" sz="2800" dirty="0" smtClean="0"/>
              <a:t>subsequently </a:t>
            </a:r>
            <a:r>
              <a:rPr lang="en-US" sz="2800" dirty="0"/>
              <a:t>sharpened by grinding the </a:t>
            </a:r>
            <a:r>
              <a:rPr lang="en-US" sz="2800" dirty="0" smtClean="0"/>
              <a:t>proximal surfaces</a:t>
            </a:r>
            <a:endParaRPr lang="en-US" sz="2800" dirty="0"/>
          </a:p>
          <a:p>
            <a:endParaRPr lang="en-US" sz="2800"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2" descr="C:\Users\DELL\Desktop\Capture.PNG"/>
          <p:cNvPicPr>
            <a:picLocks noGrp="1" noChangeAspect="1" noChangeArrowheads="1"/>
          </p:cNvPicPr>
          <p:nvPr>
            <p:ph idx="1"/>
          </p:nvPr>
        </p:nvPicPr>
        <p:blipFill>
          <a:blip r:embed="rId2"/>
          <a:stretch>
            <a:fillRect/>
          </a:stretch>
        </p:blipFill>
        <p:spPr bwMode="auto">
          <a:xfrm>
            <a:off x="942468" y="1919810"/>
            <a:ext cx="7259064" cy="3886743"/>
          </a:xfrm>
          <a:prstGeom prst="rect">
            <a:avLst/>
          </a:prstGeom>
          <a:noFill/>
        </p:spPr>
      </p:pic>
      <p:sp>
        <p:nvSpPr>
          <p:cNvPr id="4" name="Slide Number Placeholder 3"/>
          <p:cNvSpPr>
            <a:spLocks noGrp="1"/>
          </p:cNvSpPr>
          <p:nvPr>
            <p:ph type="sldNum" sz="quarter" idx="12"/>
          </p:nvPr>
        </p:nvSpPr>
        <p:spPr/>
        <p:txBody>
          <a:bodyPr/>
          <a:lstStyle/>
          <a:p>
            <a:fld id="{A407F8FA-1A58-489A-AA9F-87DB79F42FC0}" type="slidenum">
              <a:rPr lang="en-US" smtClean="0"/>
              <a:pPr/>
              <a:t>224</a:t>
            </a:fld>
            <a:endParaRPr lang="en-US"/>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Grp="1" noChangeArrowheads="1"/>
          </p:cNvSpPr>
          <p:nvPr>
            <p:ph type="body" sz="half" idx="4294967295"/>
          </p:nvPr>
        </p:nvSpPr>
        <p:spPr>
          <a:xfrm>
            <a:off x="0" y="685800"/>
            <a:ext cx="4343400" cy="4953000"/>
          </a:xfrm>
        </p:spPr>
        <p:txBody>
          <a:bodyPr/>
          <a:lstStyle/>
          <a:p>
            <a:pPr>
              <a:buFont typeface="Wingdings" pitchFamily="2" charset="2"/>
              <a:buNone/>
            </a:pPr>
            <a:r>
              <a:rPr lang="en-US" b="1" dirty="0" smtClean="0">
                <a:solidFill>
                  <a:schemeClr val="tx1">
                    <a:lumMod val="95000"/>
                    <a:lumOff val="5000"/>
                  </a:schemeClr>
                </a:solidFill>
              </a:rPr>
              <a:t>       Embrasures</a:t>
            </a:r>
          </a:p>
          <a:p>
            <a:r>
              <a:rPr lang="en-US" sz="2800" dirty="0" smtClean="0">
                <a:solidFill>
                  <a:schemeClr val="tx1">
                    <a:lumMod val="95000"/>
                    <a:lumOff val="5000"/>
                  </a:schemeClr>
                </a:solidFill>
              </a:rPr>
              <a:t>It represents A divergence of the proximal surface of the teeth form the contact point </a:t>
            </a:r>
          </a:p>
          <a:p>
            <a:r>
              <a:rPr lang="en-US" sz="2800" dirty="0" smtClean="0">
                <a:solidFill>
                  <a:schemeClr val="tx1">
                    <a:lumMod val="95000"/>
                    <a:lumOff val="5000"/>
                  </a:schemeClr>
                </a:solidFill>
              </a:rPr>
              <a:t>Employed more frequently which adds A sense of freedom to the appearance of the dental composition</a:t>
            </a:r>
            <a:endParaRPr lang="en-US" sz="2800" dirty="0">
              <a:solidFill>
                <a:schemeClr val="tx1">
                  <a:lumMod val="95000"/>
                  <a:lumOff val="5000"/>
                </a:schemeClr>
              </a:solidFill>
            </a:endParaRPr>
          </a:p>
        </p:txBody>
      </p:sp>
      <p:pic>
        <p:nvPicPr>
          <p:cNvPr id="229381" name="Picture 5"/>
          <p:cNvPicPr>
            <a:picLocks noGrp="1" noChangeAspect="1" noChangeArrowheads="1"/>
          </p:cNvPicPr>
          <p:nvPr>
            <p:ph sz="half" idx="4294967295"/>
          </p:nvPr>
        </p:nvPicPr>
        <p:blipFill>
          <a:blip r:embed="rId2">
            <a:lum bright="-18000" contrast="12000"/>
          </a:blip>
          <a:srcRect l="20000" r="22223" b="74074"/>
          <a:stretch>
            <a:fillRect/>
          </a:stretch>
        </p:blipFill>
        <p:spPr>
          <a:xfrm>
            <a:off x="6248400" y="1981200"/>
            <a:ext cx="2895600" cy="2438400"/>
          </a:xfr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sz="3200" dirty="0" smtClean="0">
                <a:solidFill>
                  <a:schemeClr val="folHlink"/>
                </a:solidFill>
              </a:rPr>
              <a:t>BUCCAL CORRIDOR</a:t>
            </a:r>
            <a:endParaRPr lang="en-US" sz="3200" dirty="0"/>
          </a:p>
        </p:txBody>
      </p:sp>
      <p:sp>
        <p:nvSpPr>
          <p:cNvPr id="230403" name="Rectangle 3"/>
          <p:cNvSpPr>
            <a:spLocks noGrp="1" noChangeArrowheads="1"/>
          </p:cNvSpPr>
          <p:nvPr>
            <p:ph idx="1"/>
          </p:nvPr>
        </p:nvSpPr>
        <p:spPr/>
        <p:txBody>
          <a:bodyPr/>
          <a:lstStyle/>
          <a:p>
            <a:pPr>
              <a:lnSpc>
                <a:spcPct val="90000"/>
              </a:lnSpc>
              <a:buFont typeface="Wingdings" pitchFamily="2" charset="2"/>
              <a:buNone/>
            </a:pPr>
            <a:r>
              <a:rPr lang="en-US" sz="2800" i="1" dirty="0">
                <a:solidFill>
                  <a:schemeClr val="folHlink"/>
                </a:solidFill>
              </a:rPr>
              <a:t>                     </a:t>
            </a:r>
          </a:p>
          <a:p>
            <a:pPr>
              <a:lnSpc>
                <a:spcPct val="90000"/>
              </a:lnSpc>
            </a:pPr>
            <a:r>
              <a:rPr lang="en-US" sz="2800" dirty="0">
                <a:solidFill>
                  <a:schemeClr val="tx1"/>
                </a:solidFill>
              </a:rPr>
              <a:t>It is a space created between the </a:t>
            </a:r>
            <a:r>
              <a:rPr lang="en-US" sz="2800" dirty="0" err="1">
                <a:solidFill>
                  <a:schemeClr val="tx1"/>
                </a:solidFill>
              </a:rPr>
              <a:t>buccal</a:t>
            </a:r>
            <a:r>
              <a:rPr lang="en-US" sz="2800" dirty="0">
                <a:solidFill>
                  <a:schemeClr val="tx1"/>
                </a:solidFill>
              </a:rPr>
              <a:t> surfaces of the posterior teeth and the corner of the lips when the patient smiles</a:t>
            </a:r>
          </a:p>
          <a:p>
            <a:pPr>
              <a:lnSpc>
                <a:spcPct val="90000"/>
              </a:lnSpc>
            </a:pPr>
            <a:r>
              <a:rPr lang="en-US" sz="2800" dirty="0">
                <a:solidFill>
                  <a:schemeClr val="tx1"/>
                </a:solidFill>
              </a:rPr>
              <a:t>The use of the </a:t>
            </a:r>
            <a:r>
              <a:rPr lang="en-US" sz="2800" dirty="0" err="1">
                <a:solidFill>
                  <a:schemeClr val="tx1"/>
                </a:solidFill>
              </a:rPr>
              <a:t>buccal</a:t>
            </a:r>
            <a:r>
              <a:rPr lang="en-US" sz="2800" dirty="0">
                <a:solidFill>
                  <a:schemeClr val="tx1"/>
                </a:solidFill>
              </a:rPr>
              <a:t> corridor prevents the “sixty tooth smile” or the “molar to molar smile” which is characteristic of a denture</a:t>
            </a:r>
          </a:p>
          <a:p>
            <a:pPr>
              <a:lnSpc>
                <a:spcPct val="90000"/>
              </a:lnSpc>
            </a:pPr>
            <a:r>
              <a:rPr lang="en-US" sz="2800" dirty="0">
                <a:solidFill>
                  <a:schemeClr val="tx1"/>
                </a:solidFill>
              </a:rPr>
              <a:t>The </a:t>
            </a:r>
            <a:r>
              <a:rPr lang="en-US" sz="2800" dirty="0" err="1">
                <a:solidFill>
                  <a:schemeClr val="tx1"/>
                </a:solidFill>
              </a:rPr>
              <a:t>buccal</a:t>
            </a:r>
            <a:r>
              <a:rPr lang="en-US" sz="2800" dirty="0">
                <a:solidFill>
                  <a:schemeClr val="tx1"/>
                </a:solidFill>
              </a:rPr>
              <a:t> corridor begins at the </a:t>
            </a:r>
            <a:r>
              <a:rPr lang="en-US" sz="2800" dirty="0" err="1">
                <a:solidFill>
                  <a:schemeClr val="tx1"/>
                </a:solidFill>
              </a:rPr>
              <a:t>cuspid</a:t>
            </a:r>
            <a:r>
              <a:rPr lang="en-US" sz="2800" dirty="0">
                <a:solidFill>
                  <a:schemeClr val="tx1"/>
                </a:solidFill>
              </a:rPr>
              <a:t> and its size and shape are controlled by the position and slant of the </a:t>
            </a:r>
            <a:r>
              <a:rPr lang="en-US" sz="2800" dirty="0" err="1">
                <a:solidFill>
                  <a:schemeClr val="tx1"/>
                </a:solidFill>
              </a:rPr>
              <a:t>cuspid</a:t>
            </a:r>
            <a:r>
              <a:rPr lang="en-US" sz="2800" dirty="0">
                <a:solidFill>
                  <a:schemeClr val="tx1"/>
                </a:solidFill>
              </a:rPr>
              <a:t> though the corridor exists posterior to the </a:t>
            </a:r>
            <a:r>
              <a:rPr lang="en-US" sz="2800" dirty="0" err="1">
                <a:solidFill>
                  <a:schemeClr val="tx1"/>
                </a:solidFill>
              </a:rPr>
              <a:t>cuspid</a:t>
            </a:r>
            <a:r>
              <a:rPr lang="en-US" sz="2800" dirty="0">
                <a:solidFill>
                  <a:schemeClr val="tx1"/>
                </a:solidFill>
              </a:rPr>
              <a:t> tooth</a:t>
            </a:r>
          </a:p>
          <a:p>
            <a:pPr>
              <a:lnSpc>
                <a:spcPct val="90000"/>
              </a:lnSpc>
            </a:pPr>
            <a:endParaRPr lang="en-US" sz="2800" dirty="0">
              <a:solidFill>
                <a:schemeClr val="tx1"/>
              </a:solidFill>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407F8FA-1A58-489A-AA9F-87DB79F42FC0}" type="slidenum">
              <a:rPr lang="en-US" smtClean="0"/>
              <a:pPr/>
              <a:t>227</a:t>
            </a:fld>
            <a:endParaRPr lang="en-US"/>
          </a:p>
        </p:txBody>
      </p:sp>
      <p:pic>
        <p:nvPicPr>
          <p:cNvPr id="322562" name="Picture 2" descr="C:\Users\DELL\Desktop\Capture.PNG"/>
          <p:cNvPicPr>
            <a:picLocks noChangeAspect="1" noChangeArrowheads="1"/>
          </p:cNvPicPr>
          <p:nvPr/>
        </p:nvPicPr>
        <p:blipFill>
          <a:blip r:embed="rId2"/>
          <a:srcRect/>
          <a:stretch>
            <a:fillRect/>
          </a:stretch>
        </p:blipFill>
        <p:spPr bwMode="auto">
          <a:xfrm>
            <a:off x="0" y="457200"/>
            <a:ext cx="9021763" cy="5238750"/>
          </a:xfrm>
          <a:prstGeom prst="rect">
            <a:avLst/>
          </a:prstGeom>
          <a:noFill/>
        </p:spPr>
      </p:pic>
      <p:sp>
        <p:nvSpPr>
          <p:cNvPr id="4" name="Text Box 7"/>
          <p:cNvSpPr txBox="1">
            <a:spLocks noChangeArrowheads="1"/>
          </p:cNvSpPr>
          <p:nvPr/>
        </p:nvSpPr>
        <p:spPr bwMode="auto">
          <a:xfrm>
            <a:off x="914400" y="5334000"/>
            <a:ext cx="8229600" cy="1169551"/>
          </a:xfrm>
          <a:prstGeom prst="rect">
            <a:avLst/>
          </a:prstGeom>
          <a:noFill/>
          <a:ln w="9525">
            <a:noFill/>
            <a:miter lim="800000"/>
            <a:headEnd/>
            <a:tailEnd/>
          </a:ln>
          <a:effectLst/>
        </p:spPr>
        <p:txBody>
          <a:bodyPr wrap="square">
            <a:spAutoFit/>
          </a:bodyPr>
          <a:lstStyle/>
          <a:p>
            <a:pPr>
              <a:spcBef>
                <a:spcPct val="50000"/>
              </a:spcBef>
            </a:pPr>
            <a:r>
              <a:rPr lang="en-US" sz="2800" dirty="0" err="1">
                <a:solidFill>
                  <a:schemeClr val="tx1">
                    <a:lumMod val="95000"/>
                    <a:lumOff val="5000"/>
                  </a:schemeClr>
                </a:solidFill>
              </a:rPr>
              <a:t>Buccal</a:t>
            </a:r>
            <a:r>
              <a:rPr lang="en-US" sz="2800" dirty="0">
                <a:solidFill>
                  <a:schemeClr val="tx1">
                    <a:lumMod val="95000"/>
                    <a:lumOff val="5000"/>
                  </a:schemeClr>
                </a:solidFill>
              </a:rPr>
              <a:t> corridor</a:t>
            </a:r>
          </a:p>
          <a:p>
            <a:pPr>
              <a:spcBef>
                <a:spcPct val="50000"/>
              </a:spcBef>
            </a:pPr>
            <a:r>
              <a:rPr lang="en-US" sz="2800" dirty="0">
                <a:solidFill>
                  <a:schemeClr val="tx1">
                    <a:lumMod val="95000"/>
                    <a:lumOff val="5000"/>
                  </a:schemeClr>
                </a:solidFill>
              </a:rPr>
              <a:t>A - natural              </a:t>
            </a:r>
            <a:r>
              <a:rPr lang="en-US" sz="2800" dirty="0" smtClean="0">
                <a:solidFill>
                  <a:schemeClr val="tx1">
                    <a:lumMod val="95000"/>
                    <a:lumOff val="5000"/>
                  </a:schemeClr>
                </a:solidFill>
              </a:rPr>
              <a:t>                 </a:t>
            </a:r>
            <a:r>
              <a:rPr lang="en-US" sz="2800" dirty="0">
                <a:solidFill>
                  <a:schemeClr val="tx1">
                    <a:lumMod val="95000"/>
                    <a:lumOff val="5000"/>
                  </a:schemeClr>
                </a:solidFill>
              </a:rPr>
              <a:t>B-  in denture</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233475" name="Rectangle 3"/>
          <p:cNvSpPr>
            <a:spLocks noGrp="1" noChangeArrowheads="1"/>
          </p:cNvSpPr>
          <p:nvPr>
            <p:ph type="body" idx="1"/>
          </p:nvPr>
        </p:nvSpPr>
        <p:spPr/>
        <p:txBody>
          <a:bodyPr/>
          <a:lstStyle/>
          <a:p>
            <a:pPr>
              <a:buFont typeface="Wingdings" pitchFamily="2" charset="2"/>
              <a:buNone/>
            </a:pPr>
            <a:r>
              <a:rPr lang="en-US" sz="3200" b="1" i="1" dirty="0">
                <a:solidFill>
                  <a:schemeClr val="tx1">
                    <a:lumMod val="95000"/>
                    <a:lumOff val="5000"/>
                  </a:schemeClr>
                </a:solidFill>
              </a:rPr>
              <a:t>       </a:t>
            </a:r>
          </a:p>
          <a:p>
            <a:r>
              <a:rPr lang="en-US" sz="3200" dirty="0">
                <a:solidFill>
                  <a:schemeClr val="tx1">
                    <a:lumMod val="95000"/>
                    <a:lumOff val="5000"/>
                  </a:schemeClr>
                </a:solidFill>
              </a:rPr>
              <a:t> </a:t>
            </a:r>
            <a:r>
              <a:rPr lang="en-US" sz="2800" b="0" dirty="0" smtClean="0">
                <a:solidFill>
                  <a:schemeClr val="tx1">
                    <a:lumMod val="95000"/>
                    <a:lumOff val="5000"/>
                  </a:schemeClr>
                </a:solidFill>
              </a:rPr>
              <a:t>LONG AXIS</a:t>
            </a:r>
            <a:endParaRPr lang="en-US" sz="2800" b="0" dirty="0">
              <a:solidFill>
                <a:schemeClr val="tx1">
                  <a:lumMod val="95000"/>
                  <a:lumOff val="5000"/>
                </a:schemeClr>
              </a:solidFill>
            </a:endParaRPr>
          </a:p>
        </p:txBody>
      </p:sp>
      <p:sp>
        <p:nvSpPr>
          <p:cNvPr id="5" name="Content Placeholder 4"/>
          <p:cNvSpPr>
            <a:spLocks noGrp="1"/>
          </p:cNvSpPr>
          <p:nvPr>
            <p:ph sz="half" idx="2"/>
          </p:nvPr>
        </p:nvSpPr>
        <p:spPr/>
        <p:txBody>
          <a:bodyPr/>
          <a:lstStyle/>
          <a:p>
            <a:r>
              <a:rPr lang="en-US" sz="2800" dirty="0" smtClean="0">
                <a:solidFill>
                  <a:schemeClr val="tx1">
                    <a:lumMod val="95000"/>
                    <a:lumOff val="5000"/>
                  </a:schemeClr>
                </a:solidFill>
              </a:rPr>
              <a:t>It will be noticed that long axes of teeth vary and should be exaggerated in the dentogenic restoration as an artistic device </a:t>
            </a:r>
            <a:endParaRPr lang="en-US" sz="2800" dirty="0"/>
          </a:p>
        </p:txBody>
      </p:sp>
      <p:sp>
        <p:nvSpPr>
          <p:cNvPr id="6" name="Text Placeholder 5"/>
          <p:cNvSpPr>
            <a:spLocks noGrp="1"/>
          </p:cNvSpPr>
          <p:nvPr>
            <p:ph type="body" sz="quarter" idx="3"/>
          </p:nvPr>
        </p:nvSpPr>
        <p:spPr/>
        <p:txBody>
          <a:bodyPr/>
          <a:lstStyle/>
          <a:p>
            <a:endParaRPr lang="en-US"/>
          </a:p>
        </p:txBody>
      </p:sp>
      <p:sp>
        <p:nvSpPr>
          <p:cNvPr id="7" name="Content Placeholder 6"/>
          <p:cNvSpPr>
            <a:spLocks noGrp="1"/>
          </p:cNvSpPr>
          <p:nvPr>
            <p:ph sz="quarter" idx="4"/>
          </p:nvPr>
        </p:nvSpPr>
        <p:spPr/>
        <p:txBody>
          <a:bodyPr/>
          <a:lstStyle/>
          <a:p>
            <a:endParaRPr lang="en-US"/>
          </a:p>
        </p:txBody>
      </p:sp>
      <p:pic>
        <p:nvPicPr>
          <p:cNvPr id="233476" name="Picture 4"/>
          <p:cNvPicPr>
            <a:picLocks noChangeAspect="1" noChangeArrowheads="1"/>
          </p:cNvPicPr>
          <p:nvPr/>
        </p:nvPicPr>
        <p:blipFill>
          <a:blip r:embed="rId2">
            <a:lum bright="-24000" contrast="24000"/>
          </a:blip>
          <a:srcRect l="4445" t="25926" r="13333" b="46297"/>
          <a:stretch>
            <a:fillRect/>
          </a:stretch>
        </p:blipFill>
        <p:spPr bwMode="auto">
          <a:xfrm>
            <a:off x="4648200" y="2209800"/>
            <a:ext cx="3810000" cy="3208338"/>
          </a:xfrm>
          <a:prstGeom prst="rect">
            <a:avLst/>
          </a:prstGeom>
          <a:noFill/>
          <a:ln w="9525">
            <a:noFill/>
            <a:miter lim="800000"/>
            <a:headEnd/>
            <a:tailEnd/>
          </a:ln>
          <a:effec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3200" dirty="0" smtClean="0">
                <a:solidFill>
                  <a:schemeClr val="tx1">
                    <a:lumMod val="95000"/>
                    <a:lumOff val="5000"/>
                  </a:schemeClr>
                </a:solidFill>
              </a:rPr>
              <a:t> GUM LINE</a:t>
            </a:r>
            <a:endParaRPr lang="en-US" sz="3200" dirty="0"/>
          </a:p>
        </p:txBody>
      </p:sp>
      <p:sp>
        <p:nvSpPr>
          <p:cNvPr id="5" name="Content Placeholder 4"/>
          <p:cNvSpPr>
            <a:spLocks noGrp="1"/>
          </p:cNvSpPr>
          <p:nvPr>
            <p:ph idx="1"/>
          </p:nvPr>
        </p:nvSpPr>
        <p:spPr/>
        <p:txBody>
          <a:bodyPr/>
          <a:lstStyle/>
          <a:p>
            <a:pPr>
              <a:lnSpc>
                <a:spcPct val="90000"/>
              </a:lnSpc>
            </a:pPr>
            <a:r>
              <a:rPr lang="en-US" sz="2800" dirty="0" smtClean="0"/>
              <a:t>Rules that should be followed to form the gum line are</a:t>
            </a:r>
          </a:p>
          <a:p>
            <a:pPr>
              <a:lnSpc>
                <a:spcPct val="90000"/>
              </a:lnSpc>
            </a:pPr>
            <a:r>
              <a:rPr lang="en-US" sz="2800" dirty="0" smtClean="0"/>
              <a:t>Slightly above the high lip line at the central incisors</a:t>
            </a:r>
          </a:p>
          <a:p>
            <a:pPr>
              <a:lnSpc>
                <a:spcPct val="90000"/>
              </a:lnSpc>
            </a:pPr>
            <a:r>
              <a:rPr lang="en-US" sz="2800" dirty="0" smtClean="0"/>
              <a:t>Lower than the central incisor gum line at the laterals</a:t>
            </a:r>
          </a:p>
          <a:p>
            <a:pPr>
              <a:lnSpc>
                <a:spcPct val="90000"/>
              </a:lnSpc>
            </a:pPr>
            <a:r>
              <a:rPr lang="en-US" sz="2800" dirty="0" smtClean="0"/>
              <a:t>Higher than the central or lateral incisor gum line at the </a:t>
            </a:r>
            <a:r>
              <a:rPr lang="en-US" sz="2800" dirty="0" err="1" smtClean="0"/>
              <a:t>cuspid</a:t>
            </a:r>
            <a:r>
              <a:rPr lang="en-US" sz="2800" dirty="0" smtClean="0"/>
              <a:t> </a:t>
            </a:r>
            <a:endParaRPr lang="en-US" sz="2800" dirty="0" smtClean="0">
              <a:solidFill>
                <a:schemeClr val="folHlink"/>
              </a:solidFill>
            </a:endParaRPr>
          </a:p>
          <a:p>
            <a:pPr>
              <a:lnSpc>
                <a:spcPct val="90000"/>
              </a:lnSpc>
            </a:pPr>
            <a:r>
              <a:rPr lang="en-US" sz="2800" dirty="0" smtClean="0"/>
              <a:t>Slightly lower than at the </a:t>
            </a:r>
            <a:r>
              <a:rPr lang="en-US" sz="2800" dirty="0" err="1" smtClean="0"/>
              <a:t>cuspid</a:t>
            </a:r>
            <a:r>
              <a:rPr lang="en-US" sz="2800" dirty="0" smtClean="0"/>
              <a:t>, at the bicuspid and variable for the bicuspid and molars</a:t>
            </a:r>
          </a:p>
          <a:p>
            <a:endParaRPr lang="en-US"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US" sz="3200" dirty="0" smtClean="0"/>
              <a:t>Lymphatic  temperament:</a:t>
            </a:r>
            <a:br>
              <a:rPr lang="en-US" sz="3200" dirty="0" smtClean="0"/>
            </a:br>
            <a:endParaRPr lang="en-US" sz="3200" dirty="0"/>
          </a:p>
        </p:txBody>
      </p:sp>
      <p:sp>
        <p:nvSpPr>
          <p:cNvPr id="7" name="Content Placeholder 6"/>
          <p:cNvSpPr>
            <a:spLocks noGrp="1"/>
          </p:cNvSpPr>
          <p:nvPr>
            <p:ph idx="1"/>
          </p:nvPr>
        </p:nvSpPr>
        <p:spPr/>
        <p:txBody>
          <a:bodyPr/>
          <a:lstStyle/>
          <a:p>
            <a:r>
              <a:rPr lang="en-US" dirty="0" smtClean="0"/>
              <a:t>An almost semicircular arch typified the with a rounded, shallow palate.</a:t>
            </a:r>
          </a:p>
          <a:p>
            <a:endParaRPr lang="en-US" dirty="0"/>
          </a:p>
        </p:txBody>
      </p:sp>
      <p:sp>
        <p:nvSpPr>
          <p:cNvPr id="8" name="Slide Number Placeholder 7"/>
          <p:cNvSpPr>
            <a:spLocks noGrp="1"/>
          </p:cNvSpPr>
          <p:nvPr>
            <p:ph type="sldNum" sz="quarter" idx="12"/>
          </p:nvPr>
        </p:nvSpPr>
        <p:spPr/>
        <p:txBody>
          <a:bodyPr/>
          <a:lstStyle/>
          <a:p>
            <a:fld id="{A407F8FA-1A58-489A-AA9F-87DB79F42FC0}" type="slidenum">
              <a:rPr lang="en-US" smtClean="0"/>
              <a:pPr/>
              <a:t>23</a:t>
            </a:fld>
            <a:endParaRPr lang="en-US"/>
          </a:p>
        </p:txBody>
      </p:sp>
      <p:pic>
        <p:nvPicPr>
          <p:cNvPr id="68613" name="Picture 5" descr="C:\Documents and Settings\Mr Arbaz\Desktop\arbaz pics\DSCN0175.JPG"/>
          <p:cNvPicPr>
            <a:picLocks noChangeAspect="1" noChangeArrowheads="1"/>
          </p:cNvPicPr>
          <p:nvPr/>
        </p:nvPicPr>
        <p:blipFill>
          <a:blip r:embed="rId2">
            <a:lum contrast="12000"/>
            <a:grayscl/>
            <a:biLevel thresh="50000"/>
          </a:blip>
          <a:srcRect l="66342" r="195" b="47939"/>
          <a:stretch>
            <a:fillRect/>
          </a:stretch>
        </p:blipFill>
        <p:spPr bwMode="auto">
          <a:xfrm>
            <a:off x="5029200" y="3276600"/>
            <a:ext cx="3460407" cy="3048000"/>
          </a:xfrm>
          <a:prstGeom prst="rect">
            <a:avLst/>
          </a:prstGeom>
          <a:noFill/>
          <a:ln w="19050">
            <a:solidFill>
              <a:srgbClr val="000000"/>
            </a:solid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407F8FA-1A58-489A-AA9F-87DB79F42FC0}" type="slidenum">
              <a:rPr lang="en-US" smtClean="0"/>
              <a:pPr/>
              <a:t>230</a:t>
            </a:fld>
            <a:endParaRPr lang="en-US"/>
          </a:p>
        </p:txBody>
      </p:sp>
      <p:pic>
        <p:nvPicPr>
          <p:cNvPr id="323586" name="Picture 2" descr="C:\Users\DELL\Desktop\Capture.PNG"/>
          <p:cNvPicPr>
            <a:picLocks noChangeAspect="1" noChangeArrowheads="1"/>
          </p:cNvPicPr>
          <p:nvPr/>
        </p:nvPicPr>
        <p:blipFill>
          <a:blip r:embed="rId2"/>
          <a:srcRect/>
          <a:stretch>
            <a:fillRect/>
          </a:stretch>
        </p:blipFill>
        <p:spPr bwMode="auto">
          <a:xfrm>
            <a:off x="1676400" y="685800"/>
            <a:ext cx="6459538" cy="4829175"/>
          </a:xfrm>
          <a:prstGeom prst="rect">
            <a:avLst/>
          </a:prstGeom>
          <a:noFill/>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p:cNvSpPr>
            <a:spLocks noGrp="1" noChangeArrowheads="1"/>
          </p:cNvSpPr>
          <p:nvPr>
            <p:ph type="body" sz="half" idx="4294967295"/>
          </p:nvPr>
        </p:nvSpPr>
        <p:spPr>
          <a:xfrm>
            <a:off x="0" y="685800"/>
            <a:ext cx="5410200" cy="5943600"/>
          </a:xfrm>
        </p:spPr>
        <p:txBody>
          <a:bodyPr/>
          <a:lstStyle/>
          <a:p>
            <a:pPr>
              <a:buFont typeface="Wingdings" pitchFamily="2" charset="2"/>
              <a:buNone/>
            </a:pPr>
            <a:r>
              <a:rPr lang="en-US" sz="2800" dirty="0" err="1" smtClean="0">
                <a:solidFill>
                  <a:schemeClr val="tx1">
                    <a:lumMod val="95000"/>
                    <a:lumOff val="5000"/>
                  </a:schemeClr>
                </a:solidFill>
              </a:rPr>
              <a:t>Interdental</a:t>
            </a:r>
            <a:r>
              <a:rPr lang="en-US" sz="2800" dirty="0" smtClean="0">
                <a:solidFill>
                  <a:schemeClr val="tx1">
                    <a:lumMod val="95000"/>
                    <a:lumOff val="5000"/>
                  </a:schemeClr>
                </a:solidFill>
              </a:rPr>
              <a:t> </a:t>
            </a:r>
            <a:r>
              <a:rPr lang="en-US" sz="2800" dirty="0">
                <a:solidFill>
                  <a:schemeClr val="tx1">
                    <a:lumMod val="95000"/>
                    <a:lumOff val="5000"/>
                  </a:schemeClr>
                </a:solidFill>
              </a:rPr>
              <a:t>papilla</a:t>
            </a:r>
          </a:p>
          <a:p>
            <a:r>
              <a:rPr lang="en-US" sz="2800" dirty="0">
                <a:solidFill>
                  <a:schemeClr val="tx1"/>
                </a:solidFill>
              </a:rPr>
              <a:t>It forms the main part of the tooth matrix (visible denture base) and thus occupies one third of the total importance of the dental composition</a:t>
            </a:r>
          </a:p>
          <a:p>
            <a:r>
              <a:rPr lang="en-US" sz="2800" dirty="0">
                <a:solidFill>
                  <a:schemeClr val="tx1"/>
                </a:solidFill>
              </a:rPr>
              <a:t>The other two- third are occupied by the tooth and tooth </a:t>
            </a:r>
            <a:r>
              <a:rPr lang="en-US" sz="2800" dirty="0" smtClean="0">
                <a:solidFill>
                  <a:schemeClr val="tx1"/>
                </a:solidFill>
              </a:rPr>
              <a:t>position</a:t>
            </a:r>
            <a:endParaRPr lang="en-US" sz="2800" dirty="0">
              <a:solidFill>
                <a:schemeClr val="tx1"/>
              </a:solidFill>
            </a:endParaRPr>
          </a:p>
        </p:txBody>
      </p:sp>
      <p:pic>
        <p:nvPicPr>
          <p:cNvPr id="235527" name="Picture 7"/>
          <p:cNvPicPr>
            <a:picLocks noGrp="1" noChangeAspect="1" noChangeArrowheads="1"/>
          </p:cNvPicPr>
          <p:nvPr>
            <p:ph sz="half" idx="4294967295"/>
          </p:nvPr>
        </p:nvPicPr>
        <p:blipFill>
          <a:blip r:embed="rId2">
            <a:lum bright="-24000" contrast="24000"/>
          </a:blip>
          <a:srcRect/>
          <a:stretch>
            <a:fillRect/>
          </a:stretch>
        </p:blipFill>
        <p:spPr>
          <a:xfrm>
            <a:off x="6019800" y="1066800"/>
            <a:ext cx="3124200" cy="4572000"/>
          </a:xfr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smtClean="0"/>
              <a:t>Correctly formed papilla accomplishes 4 purposes</a:t>
            </a:r>
            <a:br>
              <a:rPr lang="en-US" sz="2800" dirty="0" smtClean="0"/>
            </a:br>
            <a:endParaRPr lang="en-US" sz="2800" dirty="0"/>
          </a:p>
        </p:txBody>
      </p:sp>
      <p:sp>
        <p:nvSpPr>
          <p:cNvPr id="3" name="Content Placeholder 2"/>
          <p:cNvSpPr>
            <a:spLocks noGrp="1"/>
          </p:cNvSpPr>
          <p:nvPr>
            <p:ph idx="1"/>
          </p:nvPr>
        </p:nvSpPr>
        <p:spPr/>
        <p:txBody>
          <a:bodyPr/>
          <a:lstStyle/>
          <a:p>
            <a:r>
              <a:rPr lang="en-US" sz="2800" dirty="0" smtClean="0"/>
              <a:t>Creates a hygienic, self-cleansing </a:t>
            </a:r>
            <a:r>
              <a:rPr lang="en-US" sz="2800" dirty="0" err="1" smtClean="0"/>
              <a:t>interdental</a:t>
            </a:r>
            <a:r>
              <a:rPr lang="en-US" sz="2800" dirty="0" smtClean="0"/>
              <a:t> area</a:t>
            </a:r>
          </a:p>
          <a:p>
            <a:r>
              <a:rPr lang="en-US" sz="2800" dirty="0" smtClean="0"/>
              <a:t>It is a complimentary factor in age interpretation</a:t>
            </a:r>
          </a:p>
          <a:p>
            <a:r>
              <a:rPr lang="en-US" sz="2800" dirty="0" smtClean="0"/>
              <a:t>It determines the outline form of a tooth and makes the two dimensional outline form of a tooth incidental to other esthetic requirements </a:t>
            </a:r>
          </a:p>
          <a:p>
            <a:r>
              <a:rPr lang="en-US" sz="2800" dirty="0" smtClean="0"/>
              <a:t>It brings a degree of color reflection to the </a:t>
            </a:r>
            <a:r>
              <a:rPr lang="en-US" sz="2800" dirty="0" err="1" smtClean="0"/>
              <a:t>interdental</a:t>
            </a:r>
            <a:r>
              <a:rPr lang="en-US" sz="2800" dirty="0" smtClean="0"/>
              <a:t> area which creates the illusion of a natural dental composition.</a:t>
            </a:r>
          </a:p>
          <a:p>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232</a:t>
            </a:fld>
            <a:endParaRPr lang="en-US"/>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5" name="Picture 9"/>
          <p:cNvPicPr>
            <a:picLocks noChangeAspect="1" noChangeArrowheads="1"/>
          </p:cNvPicPr>
          <p:nvPr/>
        </p:nvPicPr>
        <p:blipFill>
          <a:blip r:embed="rId2">
            <a:lum bright="-30000" contrast="36000"/>
          </a:blip>
          <a:srcRect b="50000"/>
          <a:stretch>
            <a:fillRect/>
          </a:stretch>
        </p:blipFill>
        <p:spPr bwMode="auto">
          <a:xfrm>
            <a:off x="5562600" y="1600200"/>
            <a:ext cx="3171825" cy="4191000"/>
          </a:xfrm>
          <a:prstGeom prst="rect">
            <a:avLst/>
          </a:prstGeom>
          <a:noFill/>
          <a:ln w="9525">
            <a:noFill/>
            <a:miter lim="800000"/>
            <a:headEnd/>
            <a:tailEnd/>
          </a:ln>
          <a:effectLst/>
        </p:spPr>
      </p:pic>
      <p:sp>
        <p:nvSpPr>
          <p:cNvPr id="9" name="Title 8"/>
          <p:cNvSpPr>
            <a:spLocks noGrp="1"/>
          </p:cNvSpPr>
          <p:nvPr>
            <p:ph type="title"/>
          </p:nvPr>
        </p:nvSpPr>
        <p:spPr/>
        <p:txBody>
          <a:bodyPr/>
          <a:lstStyle/>
          <a:p>
            <a:endParaRPr lang="en-US"/>
          </a:p>
        </p:txBody>
      </p:sp>
      <p:sp>
        <p:nvSpPr>
          <p:cNvPr id="8" name="Content Placeholder 7"/>
          <p:cNvSpPr>
            <a:spLocks noGrp="1"/>
          </p:cNvSpPr>
          <p:nvPr>
            <p:ph idx="1"/>
          </p:nvPr>
        </p:nvSpPr>
        <p:spPr>
          <a:xfrm>
            <a:off x="457200" y="1600200"/>
            <a:ext cx="4800600" cy="4525963"/>
          </a:xfrm>
        </p:spPr>
        <p:txBody>
          <a:bodyPr/>
          <a:lstStyle/>
          <a:p>
            <a:pPr>
              <a:spcBef>
                <a:spcPct val="50000"/>
              </a:spcBef>
              <a:buNone/>
            </a:pPr>
            <a:r>
              <a:rPr lang="en-US" sz="2400" dirty="0" smtClean="0"/>
              <a:t>     </a:t>
            </a:r>
            <a:r>
              <a:rPr lang="en-US" sz="2000" b="1" dirty="0" smtClean="0"/>
              <a:t>General rules for formation of the </a:t>
            </a:r>
            <a:r>
              <a:rPr lang="en-US" sz="2000" b="1" dirty="0" err="1" smtClean="0"/>
              <a:t>interdental</a:t>
            </a:r>
            <a:r>
              <a:rPr lang="en-US" sz="2000" b="1" dirty="0" smtClean="0"/>
              <a:t> papilla are as follows</a:t>
            </a:r>
          </a:p>
          <a:p>
            <a:pPr>
              <a:spcBef>
                <a:spcPct val="50000"/>
              </a:spcBef>
            </a:pPr>
            <a:r>
              <a:rPr lang="en-US" sz="2400" dirty="0" smtClean="0"/>
              <a:t>The papilla must extend to the point of tooth contact for cleanliness</a:t>
            </a:r>
          </a:p>
          <a:p>
            <a:pPr>
              <a:spcBef>
                <a:spcPct val="50000"/>
              </a:spcBef>
            </a:pPr>
            <a:r>
              <a:rPr lang="en-US" sz="2400" dirty="0" smtClean="0"/>
              <a:t>It must be of various lengths</a:t>
            </a:r>
          </a:p>
          <a:p>
            <a:pPr>
              <a:spcBef>
                <a:spcPct val="50000"/>
              </a:spcBef>
            </a:pPr>
            <a:r>
              <a:rPr lang="en-US" sz="2400" dirty="0" smtClean="0"/>
              <a:t>It must be convex in all directions</a:t>
            </a:r>
          </a:p>
          <a:p>
            <a:pPr>
              <a:spcBef>
                <a:spcPct val="50000"/>
              </a:spcBef>
            </a:pPr>
            <a:r>
              <a:rPr lang="en-US" sz="2400" dirty="0" smtClean="0"/>
              <a:t>It must be shaped according to the age of the patient and they are classified as young, middle aged and old aged</a:t>
            </a:r>
          </a:p>
          <a:p>
            <a:endParaRPr lang="en-US" sz="2400"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3200" dirty="0" smtClean="0">
                <a:solidFill>
                  <a:schemeClr val="tx1">
                    <a:lumMod val="95000"/>
                    <a:lumOff val="5000"/>
                  </a:schemeClr>
                </a:solidFill>
              </a:rPr>
              <a:t>Lingual Cutaway</a:t>
            </a:r>
            <a:endParaRPr lang="en-US" sz="3200" dirty="0">
              <a:solidFill>
                <a:schemeClr val="tx1">
                  <a:lumMod val="95000"/>
                  <a:lumOff val="5000"/>
                </a:schemeClr>
              </a:solidFill>
            </a:endParaRPr>
          </a:p>
        </p:txBody>
      </p:sp>
      <p:sp>
        <p:nvSpPr>
          <p:cNvPr id="236547" name="Rectangle 3"/>
          <p:cNvSpPr>
            <a:spLocks noGrp="1" noChangeArrowheads="1"/>
          </p:cNvSpPr>
          <p:nvPr>
            <p:ph idx="1"/>
          </p:nvPr>
        </p:nvSpPr>
        <p:spPr>
          <a:xfrm>
            <a:off x="457200" y="1600200"/>
            <a:ext cx="5715000" cy="4525963"/>
          </a:xfrm>
        </p:spPr>
        <p:txBody>
          <a:bodyPr/>
          <a:lstStyle/>
          <a:p>
            <a:r>
              <a:rPr lang="en-US" sz="2800" b="1" i="1" dirty="0" smtClean="0">
                <a:solidFill>
                  <a:schemeClr val="bg2"/>
                </a:solidFill>
              </a:rPr>
              <a:t> </a:t>
            </a:r>
            <a:r>
              <a:rPr lang="en-US" sz="2800" dirty="0" smtClean="0">
                <a:solidFill>
                  <a:schemeClr val="tx1"/>
                </a:solidFill>
              </a:rPr>
              <a:t>It </a:t>
            </a:r>
            <a:r>
              <a:rPr lang="en-US" sz="2800" dirty="0">
                <a:solidFill>
                  <a:schemeClr val="tx1"/>
                </a:solidFill>
              </a:rPr>
              <a:t>is groove in the lingual </a:t>
            </a:r>
            <a:r>
              <a:rPr lang="en-US" sz="2800" dirty="0" err="1">
                <a:solidFill>
                  <a:schemeClr val="tx1"/>
                </a:solidFill>
              </a:rPr>
              <a:t>interdental</a:t>
            </a:r>
            <a:r>
              <a:rPr lang="en-US" sz="2800" dirty="0">
                <a:solidFill>
                  <a:schemeClr val="tx1"/>
                </a:solidFill>
              </a:rPr>
              <a:t> surface which begins at the contact points of the teeth if they are together or at the tip of the </a:t>
            </a:r>
            <a:r>
              <a:rPr lang="en-US" sz="2800" dirty="0" err="1">
                <a:solidFill>
                  <a:schemeClr val="tx1"/>
                </a:solidFill>
              </a:rPr>
              <a:t>interdental</a:t>
            </a:r>
            <a:r>
              <a:rPr lang="en-US" sz="2800" dirty="0">
                <a:solidFill>
                  <a:schemeClr val="tx1"/>
                </a:solidFill>
              </a:rPr>
              <a:t> papilla if there is a </a:t>
            </a:r>
            <a:r>
              <a:rPr lang="en-US" sz="2800" dirty="0" err="1">
                <a:solidFill>
                  <a:schemeClr val="tx1"/>
                </a:solidFill>
              </a:rPr>
              <a:t>diastema</a:t>
            </a:r>
            <a:r>
              <a:rPr lang="en-US" sz="2800" dirty="0">
                <a:solidFill>
                  <a:schemeClr val="tx1"/>
                </a:solidFill>
              </a:rPr>
              <a:t> </a:t>
            </a:r>
          </a:p>
          <a:p>
            <a:r>
              <a:rPr lang="en-US" sz="2800" dirty="0">
                <a:solidFill>
                  <a:schemeClr val="tx1"/>
                </a:solidFill>
              </a:rPr>
              <a:t>The reason for the lingual cutaway is that when food is incised will sweep through this polished channel &amp; keep the area clean</a:t>
            </a:r>
          </a:p>
          <a:p>
            <a:endParaRPr lang="en-US" sz="2800" dirty="0">
              <a:solidFill>
                <a:schemeClr val="tx1"/>
              </a:solidFill>
            </a:endParaRPr>
          </a:p>
        </p:txBody>
      </p:sp>
      <p:pic>
        <p:nvPicPr>
          <p:cNvPr id="236548" name="Picture 4"/>
          <p:cNvPicPr>
            <a:picLocks noChangeAspect="1" noChangeArrowheads="1"/>
          </p:cNvPicPr>
          <p:nvPr/>
        </p:nvPicPr>
        <p:blipFill>
          <a:blip r:embed="rId2">
            <a:lum bright="-24000" contrast="18000"/>
          </a:blip>
          <a:srcRect/>
          <a:stretch>
            <a:fillRect/>
          </a:stretch>
        </p:blipFill>
        <p:spPr bwMode="auto">
          <a:xfrm>
            <a:off x="6172200" y="1905000"/>
            <a:ext cx="2971800" cy="3581400"/>
          </a:xfrm>
          <a:prstGeom prst="rect">
            <a:avLst/>
          </a:prstGeom>
          <a:noFill/>
          <a:ln w="9525">
            <a:noFill/>
            <a:miter lim="800000"/>
            <a:headEnd/>
            <a:tailEnd/>
          </a:ln>
          <a:effec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1" name="Rectangle 3"/>
          <p:cNvSpPr>
            <a:spLocks noGrp="1" noChangeArrowheads="1"/>
          </p:cNvSpPr>
          <p:nvPr>
            <p:ph type="body" idx="4294967295"/>
          </p:nvPr>
        </p:nvSpPr>
        <p:spPr>
          <a:xfrm>
            <a:off x="762000" y="609600"/>
            <a:ext cx="8382000" cy="5867400"/>
          </a:xfrm>
        </p:spPr>
        <p:txBody>
          <a:bodyPr/>
          <a:lstStyle/>
          <a:p>
            <a:r>
              <a:rPr lang="en-US" b="1" dirty="0" smtClean="0">
                <a:solidFill>
                  <a:schemeClr val="tx1">
                    <a:lumMod val="95000"/>
                    <a:lumOff val="5000"/>
                  </a:schemeClr>
                </a:solidFill>
              </a:rPr>
              <a:t>Labial And </a:t>
            </a:r>
            <a:r>
              <a:rPr lang="en-US" b="1" dirty="0" err="1" smtClean="0">
                <a:solidFill>
                  <a:schemeClr val="tx1">
                    <a:lumMod val="95000"/>
                    <a:lumOff val="5000"/>
                  </a:schemeClr>
                </a:solidFill>
              </a:rPr>
              <a:t>Buccal</a:t>
            </a:r>
            <a:r>
              <a:rPr lang="en-US" b="1" dirty="0" smtClean="0">
                <a:solidFill>
                  <a:schemeClr val="tx1">
                    <a:lumMod val="95000"/>
                    <a:lumOff val="5000"/>
                  </a:schemeClr>
                </a:solidFill>
              </a:rPr>
              <a:t> Denture Base Contour</a:t>
            </a:r>
          </a:p>
          <a:p>
            <a:r>
              <a:rPr lang="en-US" sz="2800" dirty="0" smtClean="0"/>
              <a:t>The </a:t>
            </a:r>
            <a:r>
              <a:rPr lang="en-US" sz="2800" dirty="0"/>
              <a:t>denture base contour beyond the matrix (visible denture base) should provide a self cleansing surface &amp; therefore should not be over accentuated with depressions, wrinkles, folds or any shape which would defeat the smooth action of the cheek or lips </a:t>
            </a:r>
          </a:p>
          <a:p>
            <a:endParaRPr lang="en-US" sz="3600" dirty="0"/>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3200" dirty="0" smtClean="0">
                <a:solidFill>
                  <a:schemeClr val="tx1">
                    <a:lumMod val="95000"/>
                    <a:lumOff val="5000"/>
                  </a:schemeClr>
                </a:solidFill>
              </a:rPr>
              <a:t/>
            </a:r>
            <a:br>
              <a:rPr lang="en-US" sz="3200" dirty="0" smtClean="0">
                <a:solidFill>
                  <a:schemeClr val="tx1">
                    <a:lumMod val="95000"/>
                    <a:lumOff val="5000"/>
                  </a:schemeClr>
                </a:solidFill>
              </a:rPr>
            </a:br>
            <a:r>
              <a:rPr lang="en-US" sz="3200" dirty="0" smtClean="0">
                <a:solidFill>
                  <a:schemeClr val="tx1">
                    <a:lumMod val="95000"/>
                    <a:lumOff val="5000"/>
                  </a:schemeClr>
                </a:solidFill>
              </a:rPr>
              <a:t>Conclusion</a:t>
            </a:r>
            <a:br>
              <a:rPr lang="en-US" sz="3200" dirty="0" smtClean="0">
                <a:solidFill>
                  <a:schemeClr val="tx1">
                    <a:lumMod val="95000"/>
                    <a:lumOff val="5000"/>
                  </a:schemeClr>
                </a:solidFill>
              </a:rPr>
            </a:br>
            <a:endParaRPr lang="en-US" sz="3200" dirty="0">
              <a:solidFill>
                <a:schemeClr val="tx1">
                  <a:lumMod val="95000"/>
                  <a:lumOff val="5000"/>
                </a:schemeClr>
              </a:solidFill>
            </a:endParaRPr>
          </a:p>
        </p:txBody>
      </p:sp>
      <p:sp>
        <p:nvSpPr>
          <p:cNvPr id="36867" name="Rectangle 3"/>
          <p:cNvSpPr>
            <a:spLocks noGrp="1" noChangeArrowheads="1"/>
          </p:cNvSpPr>
          <p:nvPr>
            <p:ph idx="1"/>
          </p:nvPr>
        </p:nvSpPr>
        <p:spPr/>
        <p:txBody>
          <a:bodyPr/>
          <a:lstStyle/>
          <a:p>
            <a:pPr>
              <a:buFont typeface="Wingdings" pitchFamily="2" charset="2"/>
              <a:buNone/>
            </a:pPr>
            <a:r>
              <a:rPr lang="en-US" sz="2800" dirty="0" smtClean="0"/>
              <a:t> </a:t>
            </a:r>
            <a:r>
              <a:rPr lang="en-US" sz="2800" dirty="0" err="1" smtClean="0"/>
              <a:t>Dynsthetics</a:t>
            </a:r>
            <a:r>
              <a:rPr lang="en-US" sz="2800" dirty="0" smtClean="0"/>
              <a:t> </a:t>
            </a:r>
            <a:r>
              <a:rPr lang="en-US" sz="2800" dirty="0"/>
              <a:t>are a guide and not a compulsion</a:t>
            </a:r>
          </a:p>
          <a:p>
            <a:r>
              <a:rPr lang="en-US" sz="2800" dirty="0"/>
              <a:t>No matter how carefully we analyze the factors of the patient’s sex, personality and age, there remains the necessity of translating the soft feminine personality or the hard masculine personality of all ages into the </a:t>
            </a:r>
            <a:r>
              <a:rPr lang="en-US" sz="2800" dirty="0" err="1"/>
              <a:t>prosthodontic</a:t>
            </a:r>
            <a:r>
              <a:rPr lang="en-US" sz="2800" dirty="0"/>
              <a:t> interpretation</a:t>
            </a: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8866" name="Rectangle 2"/>
          <p:cNvSpPr>
            <a:spLocks noGrp="1" noChangeArrowheads="1"/>
          </p:cNvSpPr>
          <p:nvPr>
            <p:ph type="ctrTitle"/>
          </p:nvPr>
        </p:nvSpPr>
        <p:spPr>
          <a:xfrm>
            <a:off x="685800" y="2286000"/>
            <a:ext cx="7772400" cy="1143000"/>
          </a:xfrm>
        </p:spPr>
        <p:txBody>
          <a:bodyPr/>
          <a:lstStyle/>
          <a:p>
            <a:pPr>
              <a:defRPr/>
            </a:pPr>
            <a:r>
              <a:rPr lang="en-US" altLang="en-US" b="1" dirty="0" smtClean="0">
                <a:ln w="12700">
                  <a:solidFill>
                    <a:schemeClr val="tx2">
                      <a:satMod val="155000"/>
                    </a:schemeClr>
                  </a:solidFill>
                  <a:prstDash val="solid"/>
                </a:ln>
                <a:solidFill>
                  <a:schemeClr val="bg2">
                    <a:tint val="85000"/>
                    <a:satMod val="155000"/>
                  </a:schemeClr>
                </a:solidFill>
                <a:latin typeface="Arial" charset="0"/>
              </a:rPr>
              <a:t>REFERENCES</a:t>
            </a:r>
          </a:p>
        </p:txBody>
      </p:sp>
      <p:sp>
        <p:nvSpPr>
          <p:cNvPr id="418819" name="Rectangle 3"/>
          <p:cNvSpPr>
            <a:spLocks noGrp="1" noChangeArrowheads="1"/>
          </p:cNvSpPr>
          <p:nvPr>
            <p:ph type="subTitle" idx="1"/>
          </p:nvPr>
        </p:nvSpPr>
        <p:spPr/>
        <p:txBody>
          <a:bodyPr/>
          <a:lstStyle/>
          <a:p>
            <a:endParaRPr lang="en-US" altLang="en-US" smtClean="0"/>
          </a:p>
        </p:txBody>
      </p:sp>
      <p:sp>
        <p:nvSpPr>
          <p:cNvPr id="4" name="Slide Number Placeholder 3"/>
          <p:cNvSpPr>
            <a:spLocks noGrp="1"/>
          </p:cNvSpPr>
          <p:nvPr>
            <p:ph type="sldNum" sz="quarter" idx="12"/>
          </p:nvPr>
        </p:nvSpPr>
        <p:spPr/>
        <p:txBody>
          <a:bodyPr/>
          <a:lstStyle/>
          <a:p>
            <a:fld id="{A407F8FA-1A58-489A-AA9F-87DB79F42FC0}" type="slidenum">
              <a:rPr lang="en-US" smtClean="0"/>
              <a:pPr/>
              <a:t>237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48866"/>
                                        </p:tgtEl>
                                        <p:attrNameLst>
                                          <p:attrName>style.visibility</p:attrName>
                                        </p:attrNameLst>
                                      </p:cBhvr>
                                      <p:to>
                                        <p:strVal val="visible"/>
                                      </p:to>
                                    </p:set>
                                    <p:anim calcmode="lin" valueType="num">
                                      <p:cBhvr additive="base">
                                        <p:cTn id="7" dur="500" fill="hold"/>
                                        <p:tgtEl>
                                          <p:spTgt spid="548866"/>
                                        </p:tgtEl>
                                        <p:attrNameLst>
                                          <p:attrName>ppt_x</p:attrName>
                                        </p:attrNameLst>
                                      </p:cBhvr>
                                      <p:tavLst>
                                        <p:tav tm="0">
                                          <p:val>
                                            <p:strVal val="#ppt_x"/>
                                          </p:val>
                                        </p:tav>
                                        <p:tav tm="100000">
                                          <p:val>
                                            <p:strVal val="#ppt_x"/>
                                          </p:val>
                                        </p:tav>
                                      </p:tavLst>
                                    </p:anim>
                                    <p:anim calcmode="lin" valueType="num">
                                      <p:cBhvr additive="base">
                                        <p:cTn id="8" dur="500" fill="hold"/>
                                        <p:tgtEl>
                                          <p:spTgt spid="54886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866"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3"/>
          <p:cNvSpPr>
            <a:spLocks noGrp="1" noChangeArrowheads="1"/>
          </p:cNvSpPr>
          <p:nvPr>
            <p:ph idx="1"/>
          </p:nvPr>
        </p:nvSpPr>
        <p:spPr>
          <a:xfrm>
            <a:off x="685800" y="228600"/>
            <a:ext cx="7772400" cy="5867400"/>
          </a:xfrm>
        </p:spPr>
        <p:txBody>
          <a:bodyPr/>
          <a:lstStyle/>
          <a:p>
            <a:r>
              <a:rPr lang="en-US" altLang="en-US" sz="2400" dirty="0" smtClean="0"/>
              <a:t>Introduction To Dentogenic Restorations. Jpd 1955;5;586-608.</a:t>
            </a:r>
          </a:p>
          <a:p>
            <a:r>
              <a:rPr lang="en-US" sz="2400" dirty="0" err="1" smtClean="0"/>
              <a:t>Frush</a:t>
            </a:r>
            <a:r>
              <a:rPr lang="en-US" sz="2400" dirty="0" smtClean="0"/>
              <a:t>, ,John P., And Fisher, Roland D.: How Dentogenic Restorations Interpret The Sex</a:t>
            </a:r>
            <a:r>
              <a:rPr lang="pt-BR" sz="2400" dirty="0" smtClean="0"/>
              <a:t>factor, J. Pros. Den. 6:160-172, 1956.</a:t>
            </a:r>
          </a:p>
          <a:p>
            <a:r>
              <a:rPr lang="en-US" sz="2400" dirty="0" err="1" smtClean="0"/>
              <a:t>Frush</a:t>
            </a:r>
            <a:r>
              <a:rPr lang="en-US" sz="2400" dirty="0" smtClean="0"/>
              <a:t>, John P., And Fisher, Roland D.: How Dentogenics Interprets The Personality </a:t>
            </a:r>
            <a:r>
              <a:rPr lang="en-US" sz="2400" dirty="0" err="1" smtClean="0"/>
              <a:t>Factor,j</a:t>
            </a:r>
            <a:r>
              <a:rPr lang="en-US" sz="2400" dirty="0" smtClean="0"/>
              <a:t>. Pros. Den. 6441-449, 1956.</a:t>
            </a:r>
          </a:p>
          <a:p>
            <a:r>
              <a:rPr lang="en-US" sz="2400" dirty="0" err="1" smtClean="0"/>
              <a:t>Frush</a:t>
            </a:r>
            <a:r>
              <a:rPr lang="en-US" sz="2400" dirty="0" smtClean="0"/>
              <a:t>, John P., And Fisher, Roland D.: The Age Factor In Dentogenics, </a:t>
            </a:r>
            <a:r>
              <a:rPr lang="pt-BR" sz="2400" dirty="0" smtClean="0"/>
              <a:t>J. Pros. Den</a:t>
            </a:r>
            <a:r>
              <a:rPr lang="en-US" sz="2400" dirty="0" smtClean="0"/>
              <a:t>.7:5-13, 1957.</a:t>
            </a:r>
          </a:p>
          <a:p>
            <a:r>
              <a:rPr lang="en-US" sz="2400" dirty="0" err="1" smtClean="0"/>
              <a:t>Frush</a:t>
            </a:r>
            <a:r>
              <a:rPr lang="en-US" sz="2400" dirty="0" smtClean="0"/>
              <a:t>, John P., And Fisher, Roland, D.: The Dynesthetic Interpretation Of The Dentogenics</a:t>
            </a:r>
          </a:p>
          <a:p>
            <a:r>
              <a:rPr lang="en-US" sz="2400" dirty="0" err="1" smtClean="0"/>
              <a:t>Frush</a:t>
            </a:r>
            <a:r>
              <a:rPr lang="en-US" sz="2400" dirty="0" smtClean="0"/>
              <a:t> JP, Fisher RD. Dentogenics: its practical application. J </a:t>
            </a:r>
            <a:r>
              <a:rPr lang="en-US" sz="2400" dirty="0" err="1" smtClean="0"/>
              <a:t>ProsthetDent</a:t>
            </a:r>
            <a:r>
              <a:rPr lang="en-US" sz="2400" dirty="0" smtClean="0"/>
              <a:t> 1959;9:914-21.</a:t>
            </a:r>
          </a:p>
        </p:txBody>
      </p:sp>
      <p:sp>
        <p:nvSpPr>
          <p:cNvPr id="3" name="Slide Number Placeholder 2"/>
          <p:cNvSpPr>
            <a:spLocks noGrp="1"/>
          </p:cNvSpPr>
          <p:nvPr>
            <p:ph type="sldNum" sz="quarter" idx="12"/>
          </p:nvPr>
        </p:nvSpPr>
        <p:spPr/>
        <p:txBody>
          <a:bodyPr/>
          <a:lstStyle/>
          <a:p>
            <a:fld id="{A407F8FA-1A58-489A-AA9F-87DB79F42FC0}" type="slidenum">
              <a:rPr lang="en-US" smtClean="0"/>
              <a:pPr/>
              <a:t>238</a:t>
            </a:fld>
            <a:endParaRPr lang="en-US"/>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3"/>
          <p:cNvSpPr>
            <a:spLocks noGrp="1" noChangeArrowheads="1"/>
          </p:cNvSpPr>
          <p:nvPr>
            <p:ph idx="1"/>
          </p:nvPr>
        </p:nvSpPr>
        <p:spPr>
          <a:xfrm>
            <a:off x="685800" y="381000"/>
            <a:ext cx="7772400" cy="5715000"/>
          </a:xfrm>
        </p:spPr>
        <p:txBody>
          <a:bodyPr/>
          <a:lstStyle/>
          <a:p>
            <a:pPr>
              <a:lnSpc>
                <a:spcPct val="90000"/>
              </a:lnSpc>
            </a:pPr>
            <a:r>
              <a:rPr lang="en-US" altLang="en-US" sz="2800" dirty="0" smtClean="0"/>
              <a:t>Selecting the ant teeth mold.JPD 1954;4;749-59.</a:t>
            </a:r>
          </a:p>
          <a:p>
            <a:pPr>
              <a:lnSpc>
                <a:spcPct val="90000"/>
              </a:lnSpc>
            </a:pPr>
            <a:r>
              <a:rPr lang="en-US" altLang="en-US" sz="2800" dirty="0" smtClean="0"/>
              <a:t>Principles of visual perception &amp; their clinical applications. JPD 1973;29;358-82.</a:t>
            </a:r>
          </a:p>
          <a:p>
            <a:pPr>
              <a:lnSpc>
                <a:spcPct val="90000"/>
              </a:lnSpc>
            </a:pPr>
            <a:r>
              <a:rPr lang="en-US" altLang="en-US" sz="2800" dirty="0" smtClean="0"/>
              <a:t>Nasal width &amp; incisive papilla as guides for selection of maxillary ant teeth. JPD 1981;45;592-7.</a:t>
            </a:r>
          </a:p>
          <a:p>
            <a:pPr>
              <a:lnSpc>
                <a:spcPct val="90000"/>
              </a:lnSpc>
            </a:pPr>
            <a:r>
              <a:rPr lang="en-US" altLang="en-US" sz="2800" dirty="0" smtClean="0"/>
              <a:t>Methods used to select artificial ant teeth for </a:t>
            </a:r>
            <a:r>
              <a:rPr lang="en-US" altLang="en-US" sz="2800" dirty="0" err="1" smtClean="0"/>
              <a:t>edent</a:t>
            </a:r>
            <a:r>
              <a:rPr lang="en-US" altLang="en-US" sz="2800" dirty="0" smtClean="0"/>
              <a:t>  pts: a historical overview. IJP 1999;12;51-58.</a:t>
            </a:r>
          </a:p>
          <a:p>
            <a:pPr>
              <a:lnSpc>
                <a:spcPct val="90000"/>
              </a:lnSpc>
            </a:pPr>
            <a:r>
              <a:rPr lang="en-US" sz="2800" dirty="0" smtClean="0"/>
              <a:t>Methods Used to Select </a:t>
            </a:r>
            <a:r>
              <a:rPr lang="en-US" sz="2800" dirty="0" err="1" smtClean="0"/>
              <a:t>ArtificialAnterior</a:t>
            </a:r>
            <a:r>
              <a:rPr lang="en-US" sz="2800" dirty="0" smtClean="0"/>
              <a:t> Teeth for the Edentulous Patient: A Historical Overview;</a:t>
            </a:r>
            <a:r>
              <a:rPr lang="en-US" sz="2800" i="1" dirty="0" smtClean="0"/>
              <a:t> </a:t>
            </a:r>
            <a:r>
              <a:rPr lang="en-US" sz="2800" i="1" dirty="0" err="1" smtClean="0"/>
              <a:t>int</a:t>
            </a:r>
            <a:r>
              <a:rPr lang="en-US" sz="2800" i="1" dirty="0" smtClean="0"/>
              <a:t> j </a:t>
            </a:r>
            <a:r>
              <a:rPr lang="en-US" sz="2800" i="1" dirty="0" err="1" smtClean="0"/>
              <a:t>Prosthodont</a:t>
            </a:r>
            <a:r>
              <a:rPr lang="en-US" sz="2800" i="1" dirty="0" smtClean="0"/>
              <a:t> 1999:12:51-58</a:t>
            </a:r>
            <a:endParaRPr lang="en-US" altLang="en-US" sz="2800" dirty="0" smtClean="0"/>
          </a:p>
          <a:p>
            <a:pPr>
              <a:lnSpc>
                <a:spcPct val="90000"/>
              </a:lnSpc>
            </a:pPr>
            <a:endParaRPr lang="en-US" altLang="en-US" sz="2800" dirty="0" smtClean="0"/>
          </a:p>
          <a:p>
            <a:pPr>
              <a:lnSpc>
                <a:spcPct val="90000"/>
              </a:lnSpc>
            </a:pPr>
            <a:endParaRPr lang="en-US" altLang="en-US" sz="2800" dirty="0" smtClean="0"/>
          </a:p>
          <a:p>
            <a:pPr>
              <a:lnSpc>
                <a:spcPct val="90000"/>
              </a:lnSpc>
            </a:pPr>
            <a:endParaRPr lang="en-US" altLang="en-US" sz="2800" dirty="0" smtClean="0"/>
          </a:p>
          <a:p>
            <a:pPr>
              <a:lnSpc>
                <a:spcPct val="90000"/>
              </a:lnSpc>
            </a:pPr>
            <a:endParaRPr lang="en-US" altLang="en-US" sz="2800" dirty="0" smtClean="0"/>
          </a:p>
        </p:txBody>
      </p:sp>
      <p:sp>
        <p:nvSpPr>
          <p:cNvPr id="3" name="Slide Number Placeholder 2"/>
          <p:cNvSpPr>
            <a:spLocks noGrp="1"/>
          </p:cNvSpPr>
          <p:nvPr>
            <p:ph type="sldNum" sz="quarter" idx="12"/>
          </p:nvPr>
        </p:nvSpPr>
        <p:spPr/>
        <p:txBody>
          <a:bodyPr/>
          <a:lstStyle/>
          <a:p>
            <a:fld id="{A407F8FA-1A58-489A-AA9F-87DB79F42FC0}" type="slidenum">
              <a:rPr lang="en-US" smtClean="0"/>
              <a:pPr/>
              <a:t>239</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a:t>
            </a:r>
            <a:r>
              <a:rPr lang="en-US" dirty="0" smtClean="0"/>
              <a:t> </a:t>
            </a:r>
            <a:r>
              <a:rPr lang="en-US" sz="3200" dirty="0" smtClean="0"/>
              <a:t>5</a:t>
            </a:r>
            <a:endParaRPr lang="en-US" sz="3200" dirty="0"/>
          </a:p>
        </p:txBody>
      </p:sp>
      <p:sp>
        <p:nvSpPr>
          <p:cNvPr id="3" name="Content Placeholder 2"/>
          <p:cNvSpPr>
            <a:spLocks noGrp="1"/>
          </p:cNvSpPr>
          <p:nvPr>
            <p:ph idx="1"/>
          </p:nvPr>
        </p:nvSpPr>
        <p:spPr/>
        <p:txBody>
          <a:bodyPr/>
          <a:lstStyle/>
          <a:p>
            <a:pPr algn="ctr">
              <a:buNone/>
            </a:pPr>
            <a:r>
              <a:rPr lang="en-US" dirty="0" smtClean="0"/>
              <a:t>“</a:t>
            </a:r>
            <a:r>
              <a:rPr lang="en-US" b="1" dirty="0" smtClean="0"/>
              <a:t>Berry’s Biometric Ratio Method</a:t>
            </a:r>
            <a:r>
              <a:rPr lang="en-US" dirty="0" smtClean="0"/>
              <a:t>," projected in 1906.‘”</a:t>
            </a:r>
          </a:p>
          <a:p>
            <a:r>
              <a:rPr lang="en-US" dirty="0" smtClean="0"/>
              <a:t> Berry projected, in 1903, that the outline form of the inverted upper central incisor tooth closely approximated the outline form of the face.</a:t>
            </a: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24</a:t>
            </a:fld>
            <a:endParaRPr lang="en-US"/>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3"/>
          <p:cNvSpPr>
            <a:spLocks noGrp="1" noChangeArrowheads="1"/>
          </p:cNvSpPr>
          <p:nvPr>
            <p:ph idx="1"/>
          </p:nvPr>
        </p:nvSpPr>
        <p:spPr>
          <a:xfrm>
            <a:off x="685800" y="228600"/>
            <a:ext cx="7772400" cy="5867400"/>
          </a:xfrm>
        </p:spPr>
        <p:txBody>
          <a:bodyPr>
            <a:normAutofit lnSpcReduction="10000"/>
          </a:bodyPr>
          <a:lstStyle/>
          <a:p>
            <a:r>
              <a:rPr lang="en-US" altLang="en-US" sz="2800" dirty="0" smtClean="0"/>
              <a:t>Relationship between </a:t>
            </a:r>
            <a:r>
              <a:rPr lang="en-US" altLang="en-US" sz="2800" dirty="0" err="1" smtClean="0"/>
              <a:t>intercanthal</a:t>
            </a:r>
            <a:r>
              <a:rPr lang="en-US" altLang="en-US" sz="2800" dirty="0" smtClean="0"/>
              <a:t> distance &amp; the widths of maxillary anterior teeth.JPD 2001;86;608-12.</a:t>
            </a:r>
          </a:p>
          <a:p>
            <a:r>
              <a:rPr lang="en-US" sz="2800" dirty="0" err="1" smtClean="0"/>
              <a:t>SheldonWinkler</a:t>
            </a:r>
            <a:r>
              <a:rPr lang="en-US" sz="2800" dirty="0" smtClean="0"/>
              <a:t>: Essentials of complete denture prosthodontics.2nd Ed. </a:t>
            </a:r>
            <a:r>
              <a:rPr lang="en-US" sz="2800" dirty="0" err="1" smtClean="0"/>
              <a:t>Ishiyaku</a:t>
            </a:r>
            <a:r>
              <a:rPr lang="en-US" sz="2800" dirty="0" smtClean="0"/>
              <a:t> Euro America inc.1996.</a:t>
            </a:r>
          </a:p>
          <a:p>
            <a:r>
              <a:rPr lang="en-US" sz="2800" dirty="0" err="1" smtClean="0"/>
              <a:t>Ufuk</a:t>
            </a:r>
            <a:r>
              <a:rPr lang="en-US" sz="2800" dirty="0" smtClean="0"/>
              <a:t> </a:t>
            </a:r>
            <a:r>
              <a:rPr lang="en-US" sz="2800" dirty="0" err="1" smtClean="0"/>
              <a:t>Hasanreisoglu</a:t>
            </a:r>
            <a:r>
              <a:rPr lang="en-US" sz="2800" dirty="0" smtClean="0"/>
              <a:t>,    </a:t>
            </a:r>
            <a:r>
              <a:rPr lang="en-US" sz="2800" dirty="0" err="1" smtClean="0"/>
              <a:t>Semih</a:t>
            </a:r>
            <a:r>
              <a:rPr lang="en-US" sz="2800" dirty="0" smtClean="0"/>
              <a:t> </a:t>
            </a:r>
            <a:r>
              <a:rPr lang="en-US" sz="2800" dirty="0" err="1" smtClean="0"/>
              <a:t>Berksun</a:t>
            </a:r>
            <a:r>
              <a:rPr lang="en-US" sz="2800" dirty="0" smtClean="0"/>
              <a:t>,   </a:t>
            </a:r>
            <a:r>
              <a:rPr lang="en-US" sz="2800" dirty="0" err="1" smtClean="0"/>
              <a:t>Kerem</a:t>
            </a:r>
            <a:r>
              <a:rPr lang="en-US" sz="2800" dirty="0" smtClean="0"/>
              <a:t> Aras,  and </a:t>
            </a:r>
            <a:r>
              <a:rPr lang="en-US" sz="2800" dirty="0" err="1" smtClean="0"/>
              <a:t>Ilker</a:t>
            </a:r>
            <a:r>
              <a:rPr lang="en-US" sz="2800" dirty="0" smtClean="0"/>
              <a:t> </a:t>
            </a:r>
            <a:r>
              <a:rPr lang="en-US" sz="2800" dirty="0" err="1" smtClean="0"/>
              <a:t>Arslan</a:t>
            </a:r>
            <a:r>
              <a:rPr lang="en-US" sz="2800" dirty="0" smtClean="0"/>
              <a:t>. An analysis of maxillary anterior teeth: Facial and dental proportions. J Prosthet Dent 2005; 94: 530-8</a:t>
            </a:r>
          </a:p>
          <a:p>
            <a:r>
              <a:rPr lang="en-US" sz="2800" dirty="0" err="1" smtClean="0"/>
              <a:t>Majid</a:t>
            </a:r>
            <a:r>
              <a:rPr lang="en-US" sz="2800" dirty="0" smtClean="0"/>
              <a:t> </a:t>
            </a:r>
            <a:r>
              <a:rPr lang="en-US" sz="2800" dirty="0" err="1" smtClean="0"/>
              <a:t>Bissasu</a:t>
            </a:r>
            <a:r>
              <a:rPr lang="en-US" sz="2800" dirty="0" smtClean="0"/>
              <a:t>. Pre-extraction records for complete denture fabrication: A literature review J Prosthet Dent 2004; 91: 55-8.</a:t>
            </a:r>
          </a:p>
          <a:p>
            <a:endParaRPr lang="en-US" altLang="en-US" sz="2800" dirty="0" smtClean="0"/>
          </a:p>
          <a:p>
            <a:endParaRPr lang="en-US" altLang="en-US" sz="2800" dirty="0" smtClean="0"/>
          </a:p>
        </p:txBody>
      </p:sp>
      <p:sp>
        <p:nvSpPr>
          <p:cNvPr id="3" name="Slide Number Placeholder 2"/>
          <p:cNvSpPr>
            <a:spLocks noGrp="1"/>
          </p:cNvSpPr>
          <p:nvPr>
            <p:ph type="sldNum" sz="quarter" idx="12"/>
          </p:nvPr>
        </p:nvSpPr>
        <p:spPr/>
        <p:txBody>
          <a:bodyPr/>
          <a:lstStyle/>
          <a:p>
            <a:fld id="{A407F8FA-1A58-489A-AA9F-87DB79F42FC0}" type="slidenum">
              <a:rPr lang="en-US" smtClean="0"/>
              <a:pPr/>
              <a:t>240</a:t>
            </a:fld>
            <a:endParaRPr lang="en-US"/>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Thank you</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4" name="Slide Number Placeholder 3"/>
          <p:cNvSpPr>
            <a:spLocks noGrp="1"/>
          </p:cNvSpPr>
          <p:nvPr>
            <p:ph type="sldNum" sz="quarter" idx="12"/>
          </p:nvPr>
        </p:nvSpPr>
        <p:spPr/>
        <p:txBody>
          <a:bodyPr/>
          <a:lstStyle/>
          <a:p>
            <a:fld id="{A407F8FA-1A58-489A-AA9F-87DB79F42FC0}" type="slidenum">
              <a:rPr lang="en-US" smtClean="0"/>
              <a:pPr/>
              <a:t>241</a:t>
            </a:fld>
            <a:endParaRPr lang="en-US"/>
          </a:p>
        </p:txBody>
      </p:sp>
      <p:sp>
        <p:nvSpPr>
          <p:cNvPr id="5" name="Content Placeholder 4"/>
          <p:cNvSpPr>
            <a:spLocks noGrp="1"/>
          </p:cNvSpPr>
          <p:nvPr>
            <p:ph idx="1"/>
          </p:nvPr>
        </p:nvSpPr>
        <p:spPr/>
        <p:txBody>
          <a:bodyPr/>
          <a:lstStyle/>
          <a:p>
            <a:endParaRPr lang="en-IN"/>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407F8FA-1A58-489A-AA9F-87DB79F42FC0}" type="slidenum">
              <a:rPr lang="en-US" smtClean="0"/>
              <a:pPr/>
              <a:t>25</a:t>
            </a:fld>
            <a:endParaRPr lang="en-US"/>
          </a:p>
        </p:txBody>
      </p:sp>
      <p:pic>
        <p:nvPicPr>
          <p:cNvPr id="113667" name="Picture 1029" descr="1to16"/>
          <p:cNvPicPr>
            <a:picLocks noGrp="1" noChangeAspect="1" noChangeArrowheads="1"/>
          </p:cNvPicPr>
          <p:nvPr>
            <p:ph type="body" sz="half" idx="4294967295"/>
          </p:nvPr>
        </p:nvPicPr>
        <p:blipFill>
          <a:blip r:embed="rId2">
            <a:lum bright="-12000"/>
          </a:blip>
          <a:srcRect l="46078" t="2222" r="972" b="2222"/>
          <a:stretch>
            <a:fillRect/>
          </a:stretch>
        </p:blipFill>
        <p:spPr>
          <a:xfrm>
            <a:off x="0" y="0"/>
            <a:ext cx="6934200" cy="5257800"/>
          </a:xfrm>
          <a:noFill/>
          <a:ln w="19050">
            <a:solidFill>
              <a:srgbClr val="000000"/>
            </a:solidFill>
          </a:ln>
        </p:spPr>
      </p:pic>
      <p:sp>
        <p:nvSpPr>
          <p:cNvPr id="5" name="Rectangle 4"/>
          <p:cNvSpPr/>
          <p:nvPr/>
        </p:nvSpPr>
        <p:spPr>
          <a:xfrm>
            <a:off x="533400" y="5562600"/>
            <a:ext cx="8001000" cy="830997"/>
          </a:xfrm>
          <a:prstGeom prst="rect">
            <a:avLst/>
          </a:prstGeom>
        </p:spPr>
        <p:txBody>
          <a:bodyPr wrap="square">
            <a:spAutoFit/>
          </a:bodyPr>
          <a:lstStyle/>
          <a:p>
            <a:r>
              <a:rPr lang="en-US" altLang="en-US" sz="2400" dirty="0" smtClean="0"/>
              <a:t>He discovered that the proportion of upper CI is 1/16 the face width &amp; 1/20 the face length</a:t>
            </a:r>
            <a:endParaRPr lang="en-US"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6</a:t>
            </a:r>
            <a:endParaRPr lang="en-US" sz="3200" dirty="0"/>
          </a:p>
        </p:txBody>
      </p:sp>
      <p:sp>
        <p:nvSpPr>
          <p:cNvPr id="3" name="Content Placeholder 2"/>
          <p:cNvSpPr>
            <a:spLocks noGrp="1"/>
          </p:cNvSpPr>
          <p:nvPr>
            <p:ph idx="1"/>
          </p:nvPr>
        </p:nvSpPr>
        <p:spPr/>
        <p:txBody>
          <a:bodyPr>
            <a:normAutofit fontScale="92500" lnSpcReduction="10000"/>
          </a:bodyPr>
          <a:lstStyle/>
          <a:p>
            <a:pPr algn="ctr">
              <a:buNone/>
            </a:pPr>
            <a:r>
              <a:rPr lang="en-US" sz="2800" b="1" dirty="0" smtClean="0"/>
              <a:t>Clapp’s “Tabular Dimension Table</a:t>
            </a:r>
          </a:p>
          <a:p>
            <a:pPr algn="ctr">
              <a:buNone/>
            </a:pPr>
            <a:r>
              <a:rPr lang="en-US" sz="2800" b="1" dirty="0" smtClean="0"/>
              <a:t>&amp; Method,” </a:t>
            </a:r>
            <a:r>
              <a:rPr lang="en-US" sz="2800" dirty="0" smtClean="0"/>
              <a:t>presented around 1910.‘”</a:t>
            </a:r>
          </a:p>
          <a:p>
            <a:r>
              <a:rPr lang="en-US" sz="2800" dirty="0" smtClean="0"/>
              <a:t> This method was based on selecting tooth size from the over-all dimension of six anterior teeth arranged on the </a:t>
            </a:r>
            <a:r>
              <a:rPr lang="en-US" sz="2800" dirty="0" err="1" smtClean="0"/>
              <a:t>Bonwill</a:t>
            </a:r>
            <a:r>
              <a:rPr lang="en-US" sz="2800" dirty="0" smtClean="0"/>
              <a:t> circle and the vertical tooth space present in the patient. </a:t>
            </a:r>
          </a:p>
          <a:p>
            <a:r>
              <a:rPr lang="en-US" sz="2800" dirty="0" smtClean="0"/>
              <a:t>Outline form was based on the operator’s impression of harmony in face and tooth forms.</a:t>
            </a:r>
          </a:p>
          <a:p>
            <a:r>
              <a:rPr lang="en-US" altLang="en-US" sz="2800" dirty="0" smtClean="0"/>
              <a:t>This tabular method enabled to select a mould of teeth by number.</a:t>
            </a:r>
          </a:p>
          <a:p>
            <a:r>
              <a:rPr lang="en-US" sz="2800" dirty="0" smtClean="0"/>
              <a:t> </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7</a:t>
            </a:r>
            <a:endParaRPr lang="en-US" sz="3200" dirty="0"/>
          </a:p>
        </p:txBody>
      </p:sp>
      <p:sp>
        <p:nvSpPr>
          <p:cNvPr id="3" name="Content Placeholder 2"/>
          <p:cNvSpPr>
            <a:spLocks noGrp="1"/>
          </p:cNvSpPr>
          <p:nvPr>
            <p:ph idx="1"/>
          </p:nvPr>
        </p:nvSpPr>
        <p:spPr/>
        <p:txBody>
          <a:bodyPr/>
          <a:lstStyle/>
          <a:p>
            <a:pPr algn="ctr">
              <a:buNone/>
            </a:pPr>
            <a:r>
              <a:rPr lang="en-US" sz="2800" b="1" dirty="0" smtClean="0"/>
              <a:t>Valderrama’s “molar Tooth Basis,” </a:t>
            </a:r>
            <a:r>
              <a:rPr lang="en-US" sz="2800" dirty="0" smtClean="0"/>
              <a:t>was projected in 1913.” </a:t>
            </a:r>
          </a:p>
          <a:p>
            <a:pPr algn="just">
              <a:buNone/>
            </a:pPr>
            <a:r>
              <a:rPr lang="en-US" sz="2800" dirty="0" smtClean="0"/>
              <a:t>   </a:t>
            </a:r>
          </a:p>
          <a:p>
            <a:pPr algn="just">
              <a:buNone/>
            </a:pPr>
            <a:r>
              <a:rPr lang="en-US" sz="2800" dirty="0" smtClean="0"/>
              <a:t>    According to this method, varying measurements between combinations of cusp points indicated the size of the individual and over-all tooth measurements. </a:t>
            </a:r>
          </a:p>
          <a:p>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050"/>
          <p:cNvSpPr>
            <a:spLocks noGrp="1" noChangeArrowheads="1"/>
          </p:cNvSpPr>
          <p:nvPr>
            <p:ph type="title"/>
          </p:nvPr>
        </p:nvSpPr>
        <p:spPr/>
        <p:txBody>
          <a:bodyPr>
            <a:normAutofit fontScale="90000"/>
          </a:bodyPr>
          <a:lstStyle/>
          <a:p>
            <a:r>
              <a:rPr lang="en-US" sz="2800" dirty="0" smtClean="0"/>
              <a:t>There is no indication that this technique ever received clinical use, principally because no molars are present in edentulous patients</a:t>
            </a:r>
            <a:endParaRPr lang="en-US" altLang="en-US" sz="2800" dirty="0" smtClean="0"/>
          </a:p>
        </p:txBody>
      </p:sp>
      <p:pic>
        <p:nvPicPr>
          <p:cNvPr id="117763" name="Picture 2051"/>
          <p:cNvPicPr>
            <a:picLocks noGrp="1" noChangeAspect="1" noChangeArrowheads="1"/>
          </p:cNvPicPr>
          <p:nvPr>
            <p:ph type="body" sz="half" idx="1"/>
          </p:nvPr>
        </p:nvPicPr>
        <p:blipFill>
          <a:blip r:embed="rId2"/>
          <a:srcRect/>
          <a:stretch>
            <a:fillRect/>
          </a:stretch>
        </p:blipFill>
        <p:spPr>
          <a:xfrm>
            <a:off x="2286000" y="2057400"/>
            <a:ext cx="3810000" cy="3581400"/>
          </a:xfrm>
          <a:ln w="19050">
            <a:solidFill>
              <a:schemeClr val="tx1"/>
            </a:solidFill>
          </a:ln>
        </p:spPr>
      </p:pic>
      <p:sp>
        <p:nvSpPr>
          <p:cNvPr id="117764" name="Rectangle 2052"/>
          <p:cNvSpPr>
            <a:spLocks noGrp="1" noChangeArrowheads="1" noTextEdit="1"/>
          </p:cNvSpPr>
          <p:nvPr>
            <p:ph type="clipArt" sz="half" idx="2"/>
          </p:nvPr>
        </p:nvSpPr>
        <p:spPr/>
      </p:sp>
      <p:sp>
        <p:nvSpPr>
          <p:cNvPr id="9" name="Slide Number Placeholder 8"/>
          <p:cNvSpPr>
            <a:spLocks noGrp="1"/>
          </p:cNvSpPr>
          <p:nvPr>
            <p:ph type="sldNum" sz="quarter" idx="12"/>
          </p:nvPr>
        </p:nvSpPr>
        <p:spPr/>
        <p:txBody>
          <a:bodyPr/>
          <a:lstStyle/>
          <a:p>
            <a:pPr>
              <a:defRPr/>
            </a:pPr>
            <a:fld id="{3A4DC282-137F-4BB0-A943-1182862D737B}" type="slidenum">
              <a:rPr lang="en-US" altLang="en-US" smtClean="0"/>
              <a:pPr>
                <a:defRPr/>
              </a:pPr>
              <a:t>28</a:t>
            </a:fld>
            <a:endParaRPr lang="en-US" altLang="en-US"/>
          </a:p>
        </p:txBody>
      </p:sp>
      <p:sp>
        <p:nvSpPr>
          <p:cNvPr id="405509" name="Line 2053"/>
          <p:cNvSpPr>
            <a:spLocks noChangeShapeType="1"/>
          </p:cNvSpPr>
          <p:nvPr/>
        </p:nvSpPr>
        <p:spPr bwMode="auto">
          <a:xfrm>
            <a:off x="2590800" y="2819400"/>
            <a:ext cx="1219200" cy="152400"/>
          </a:xfrm>
          <a:prstGeom prst="line">
            <a:avLst/>
          </a:prstGeom>
          <a:noFill/>
          <a:ln w="28575">
            <a:solidFill>
              <a:srgbClr val="FF0000"/>
            </a:solidFill>
            <a:round/>
            <a:headEnd/>
            <a:tailEnd/>
          </a:ln>
          <a:effectLst/>
          <a:extLst>
            <a:ext uri="{909E8E84-426E-40DD-AFC4-6F175D3DCCD1}"/>
            <a:ext uri="{AF507438-7753-43E0-B8FC-AC1667EBCBE1}"/>
          </a:extLst>
        </p:spPr>
        <p:txBody>
          <a:bodyPr/>
          <a:lstStyle/>
          <a:p>
            <a:pPr>
              <a:defRPr/>
            </a:pPr>
            <a:endParaRPr lang="en-US">
              <a:effectLst>
                <a:outerShdw blurRad="38100" dist="38100" dir="2700000" algn="tl">
                  <a:srgbClr val="000000">
                    <a:alpha val="43137"/>
                  </a:srgbClr>
                </a:outerShdw>
              </a:effectLst>
            </a:endParaRPr>
          </a:p>
        </p:txBody>
      </p:sp>
      <p:sp>
        <p:nvSpPr>
          <p:cNvPr id="405510" name="Line 2054"/>
          <p:cNvSpPr>
            <a:spLocks noChangeShapeType="1"/>
          </p:cNvSpPr>
          <p:nvPr/>
        </p:nvSpPr>
        <p:spPr bwMode="auto">
          <a:xfrm>
            <a:off x="2590800" y="2819400"/>
            <a:ext cx="76200" cy="1371600"/>
          </a:xfrm>
          <a:prstGeom prst="line">
            <a:avLst/>
          </a:prstGeom>
          <a:noFill/>
          <a:ln w="28575">
            <a:solidFill>
              <a:srgbClr val="FF0000"/>
            </a:solidFill>
            <a:round/>
            <a:headEnd/>
            <a:tailEnd/>
          </a:ln>
          <a:effectLst/>
          <a:extLst>
            <a:ext uri="{909E8E84-426E-40DD-AFC4-6F175D3DCCD1}"/>
            <a:ext uri="{AF507438-7753-43E0-B8FC-AC1667EBCBE1}"/>
          </a:extLst>
        </p:spPr>
        <p:txBody>
          <a:bodyPr/>
          <a:lstStyle/>
          <a:p>
            <a:pPr>
              <a:defRPr/>
            </a:pPr>
            <a:endParaRPr lang="en-US">
              <a:effectLst>
                <a:outerShdw blurRad="38100" dist="38100" dir="2700000" algn="tl">
                  <a:srgbClr val="000000">
                    <a:alpha val="43137"/>
                  </a:srgbClr>
                </a:outerShdw>
              </a:effectLst>
            </a:endParaRPr>
          </a:p>
        </p:txBody>
      </p:sp>
      <p:sp>
        <p:nvSpPr>
          <p:cNvPr id="405511" name="Line 2055"/>
          <p:cNvSpPr>
            <a:spLocks noChangeShapeType="1"/>
          </p:cNvSpPr>
          <p:nvPr/>
        </p:nvSpPr>
        <p:spPr bwMode="auto">
          <a:xfrm flipH="1">
            <a:off x="3581400" y="2971800"/>
            <a:ext cx="228600" cy="1295400"/>
          </a:xfrm>
          <a:prstGeom prst="line">
            <a:avLst/>
          </a:prstGeom>
          <a:noFill/>
          <a:ln w="28575">
            <a:solidFill>
              <a:srgbClr val="FF0000"/>
            </a:solidFill>
            <a:round/>
            <a:headEnd/>
            <a:tailEnd/>
          </a:ln>
          <a:effectLst/>
          <a:extLst>
            <a:ext uri="{909E8E84-426E-40DD-AFC4-6F175D3DCCD1}"/>
            <a:ext uri="{AF507438-7753-43E0-B8FC-AC1667EBCBE1}"/>
          </a:extLst>
        </p:spPr>
        <p:txBody>
          <a:bodyPr/>
          <a:lstStyle/>
          <a:p>
            <a:pPr>
              <a:defRPr/>
            </a:pPr>
            <a:endParaRPr lang="en-US" dirty="0">
              <a:effectLst>
                <a:outerShdw blurRad="38100" dist="38100" dir="2700000" algn="tl">
                  <a:srgbClr val="000000">
                    <a:alpha val="43137"/>
                  </a:srgbClr>
                </a:outerShdw>
              </a:effectLst>
            </a:endParaRPr>
          </a:p>
        </p:txBody>
      </p:sp>
      <p:sp>
        <p:nvSpPr>
          <p:cNvPr id="405512" name="Line 2056"/>
          <p:cNvSpPr>
            <a:spLocks noChangeShapeType="1"/>
          </p:cNvSpPr>
          <p:nvPr/>
        </p:nvSpPr>
        <p:spPr bwMode="auto">
          <a:xfrm>
            <a:off x="2667000" y="4191000"/>
            <a:ext cx="838200" cy="76200"/>
          </a:xfrm>
          <a:prstGeom prst="line">
            <a:avLst/>
          </a:prstGeom>
          <a:noFill/>
          <a:ln w="28575">
            <a:solidFill>
              <a:srgbClr val="FF0000"/>
            </a:solidFill>
            <a:round/>
            <a:headEnd/>
            <a:tailEnd/>
          </a:ln>
          <a:effectLst/>
          <a:extLst>
            <a:ext uri="{909E8E84-426E-40DD-AFC4-6F175D3DCCD1}"/>
            <a:ext uri="{AF507438-7753-43E0-B8FC-AC1667EBCBE1}"/>
          </a:extLst>
        </p:spPr>
        <p:txBody>
          <a:bodyPr/>
          <a:lstStyle/>
          <a:p>
            <a:pPr>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8</a:t>
            </a:r>
            <a:endParaRPr lang="en-US" sz="3200" dirty="0"/>
          </a:p>
        </p:txBody>
      </p:sp>
      <p:sp>
        <p:nvSpPr>
          <p:cNvPr id="3" name="Content Placeholder 2"/>
          <p:cNvSpPr>
            <a:spLocks noGrp="1"/>
          </p:cNvSpPr>
          <p:nvPr>
            <p:ph idx="1"/>
          </p:nvPr>
        </p:nvSpPr>
        <p:spPr>
          <a:xfrm>
            <a:off x="228600" y="3200400"/>
            <a:ext cx="8229600" cy="4525963"/>
          </a:xfrm>
        </p:spPr>
        <p:txBody>
          <a:bodyPr/>
          <a:lstStyle/>
          <a:p>
            <a:pPr>
              <a:buNone/>
            </a:pPr>
            <a:r>
              <a:rPr lang="en-US" sz="2800" dirty="0" smtClean="0"/>
              <a:t>Projected  by </a:t>
            </a:r>
            <a:r>
              <a:rPr lang="en-US" sz="2800" b="1" dirty="0" err="1" smtClean="0"/>
              <a:t>Cigrande</a:t>
            </a:r>
            <a:r>
              <a:rPr lang="en-US" sz="2800" dirty="0" smtClean="0"/>
              <a:t> in 1913</a:t>
            </a:r>
          </a:p>
          <a:p>
            <a:r>
              <a:rPr lang="en-US" sz="2800" dirty="0" smtClean="0"/>
              <a:t>This consisted of using the outline form of the fingernail to select the outline form of the upper central incisor. </a:t>
            </a:r>
          </a:p>
          <a:p>
            <a:r>
              <a:rPr lang="en-US" sz="2800" dirty="0" smtClean="0"/>
              <a:t>The size was modified to meet the requirements of tooth space and other relationships</a:t>
            </a:r>
            <a:r>
              <a:rPr lang="en-US" dirty="0" smtClean="0"/>
              <a:t>.</a:t>
            </a:r>
            <a:endParaRPr lang="en-US" dirty="0"/>
          </a:p>
        </p:txBody>
      </p:sp>
      <p:sp>
        <p:nvSpPr>
          <p:cNvPr id="6" name="Slide Number Placeholder 5"/>
          <p:cNvSpPr>
            <a:spLocks noGrp="1"/>
          </p:cNvSpPr>
          <p:nvPr>
            <p:ph type="sldNum" sz="quarter" idx="12"/>
          </p:nvPr>
        </p:nvSpPr>
        <p:spPr/>
        <p:txBody>
          <a:bodyPr/>
          <a:lstStyle/>
          <a:p>
            <a:fld id="{A407F8FA-1A58-489A-AA9F-87DB79F42FC0}" type="slidenum">
              <a:rPr lang="en-US" smtClean="0"/>
              <a:pPr/>
              <a:t>29</a:t>
            </a:fld>
            <a:endParaRPr lang="en-US"/>
          </a:p>
        </p:txBody>
      </p:sp>
      <p:pic>
        <p:nvPicPr>
          <p:cNvPr id="5" name="Picture 5" descr="C:\Documents and Settings\Mr Arbaz\Desktop\arbaz pics\az.bmp"/>
          <p:cNvPicPr>
            <a:picLocks noChangeAspect="1" noChangeArrowheads="1"/>
          </p:cNvPicPr>
          <p:nvPr/>
        </p:nvPicPr>
        <p:blipFill>
          <a:blip r:embed="rId2"/>
          <a:srcRect l="3479" t="14764" r="61147" b="56802"/>
          <a:stretch>
            <a:fillRect/>
          </a:stretch>
        </p:blipFill>
        <p:spPr bwMode="auto">
          <a:xfrm>
            <a:off x="4038600" y="381000"/>
            <a:ext cx="4648200" cy="2743200"/>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dirty="0" smtClean="0"/>
              <a:t> </a:t>
            </a:r>
          </a:p>
        </p:txBody>
      </p:sp>
      <p:sp>
        <p:nvSpPr>
          <p:cNvPr id="16387" name="Rectangle 3"/>
          <p:cNvSpPr>
            <a:spLocks noGrp="1" noChangeArrowheads="1"/>
          </p:cNvSpPr>
          <p:nvPr>
            <p:ph idx="1"/>
          </p:nvPr>
        </p:nvSpPr>
        <p:spPr>
          <a:xfrm>
            <a:off x="304800" y="1981200"/>
            <a:ext cx="8534400" cy="4114800"/>
          </a:xfrm>
        </p:spPr>
        <p:txBody>
          <a:bodyPr/>
          <a:lstStyle/>
          <a:p>
            <a:pPr>
              <a:buNone/>
            </a:pPr>
            <a:r>
              <a:rPr lang="en-US" altLang="en-US" sz="2800" dirty="0" smtClean="0"/>
              <a:t>    </a:t>
            </a:r>
            <a:r>
              <a:rPr lang="en-US" sz="2800" dirty="0" smtClean="0"/>
              <a:t>One of the main objectives in selecting and arranging artificial teeth is to produce a prosthesis that defies detection.</a:t>
            </a:r>
          </a:p>
          <a:p>
            <a:pPr>
              <a:buNone/>
            </a:pPr>
            <a:r>
              <a:rPr lang="en-US" sz="2800" dirty="0" smtClean="0"/>
              <a:t>    With the appropriate clinical expertise, selecting artificial teeth that blend harmoniously with the natural dentition should be a relatively straightforward procedure.</a:t>
            </a:r>
            <a:endParaRPr lang="en-US" altLang="en-US" sz="2800" dirty="0" smtClean="0"/>
          </a:p>
        </p:txBody>
      </p:sp>
      <p:sp>
        <p:nvSpPr>
          <p:cNvPr id="4" name="Slide Number Placeholder 3"/>
          <p:cNvSpPr>
            <a:spLocks noGrp="1"/>
          </p:cNvSpPr>
          <p:nvPr>
            <p:ph type="sldNum" sz="quarter" idx="12"/>
          </p:nvPr>
        </p:nvSpPr>
        <p:spPr/>
        <p:txBody>
          <a:bodyPr>
            <a:normAutofit/>
          </a:bodyPr>
          <a:lstStyle/>
          <a:p>
            <a:fld id="{A407F8FA-1A58-489A-AA9F-87DB79F42FC0}"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9</a:t>
            </a:r>
            <a:endParaRPr lang="en-US" sz="3200" dirty="0"/>
          </a:p>
        </p:txBody>
      </p:sp>
      <p:sp>
        <p:nvSpPr>
          <p:cNvPr id="3" name="Content Placeholder 2"/>
          <p:cNvSpPr>
            <a:spLocks noGrp="1"/>
          </p:cNvSpPr>
          <p:nvPr>
            <p:ph idx="1"/>
          </p:nvPr>
        </p:nvSpPr>
        <p:spPr/>
        <p:txBody>
          <a:bodyPr/>
          <a:lstStyle/>
          <a:p>
            <a:pPr algn="ctr">
              <a:buNone/>
            </a:pPr>
            <a:r>
              <a:rPr lang="en-US" sz="2800" b="1" dirty="0" smtClean="0"/>
              <a:t>“Williams’ Typal Form Method,” projected in 1914.‘”</a:t>
            </a:r>
          </a:p>
          <a:p>
            <a:r>
              <a:rPr lang="en-US" sz="2800" dirty="0" smtClean="0"/>
              <a:t> The projected basis of this method was Nature’s uninhibited ground plan in developing human face and tooth forms.</a:t>
            </a:r>
          </a:p>
          <a:p>
            <a:r>
              <a:rPr lang="en-US" sz="2800" dirty="0" smtClean="0"/>
              <a:t>This ground plan was interpreted by the geometric pattern created by the outline form of the bony face frame.</a:t>
            </a:r>
          </a:p>
          <a:p>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2"/>
          <a:srcRect/>
          <a:stretch>
            <a:fillRect/>
          </a:stretch>
        </p:blipFill>
        <p:spPr bwMode="auto">
          <a:xfrm>
            <a:off x="2262188" y="1266825"/>
            <a:ext cx="4619625" cy="4324350"/>
          </a:xfrm>
          <a:prstGeom prst="rect">
            <a:avLst/>
          </a:prstGeom>
          <a:noFill/>
          <a:ln w="9525">
            <a:noFill/>
            <a:miter lim="800000"/>
            <a:headEnd/>
            <a:tailEnd/>
          </a:ln>
          <a:effectLst/>
        </p:spPr>
      </p:pic>
      <p:sp>
        <p:nvSpPr>
          <p:cNvPr id="12" name="Rectangle 11"/>
          <p:cNvSpPr/>
          <p:nvPr/>
        </p:nvSpPr>
        <p:spPr>
          <a:xfrm>
            <a:off x="2286000" y="5867400"/>
            <a:ext cx="4572000" cy="523220"/>
          </a:xfrm>
          <a:prstGeom prst="rect">
            <a:avLst/>
          </a:prstGeom>
        </p:spPr>
        <p:txBody>
          <a:bodyPr wrap="square">
            <a:spAutoFit/>
          </a:bodyPr>
          <a:lstStyle/>
          <a:p>
            <a:pPr algn="ctr"/>
            <a:r>
              <a:rPr lang="en-US" sz="2800" dirty="0" smtClean="0"/>
              <a:t>Leon Williams Face Forms</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143000"/>
            <a:ext cx="8229600" cy="4525963"/>
          </a:xfrm>
        </p:spPr>
        <p:txBody>
          <a:bodyPr/>
          <a:lstStyle/>
          <a:p>
            <a:r>
              <a:rPr lang="en-US" sz="2800" dirty="0" smtClean="0"/>
              <a:t>This pattern was the square, tapering, and ovoid forms. </a:t>
            </a:r>
          </a:p>
          <a:p>
            <a:r>
              <a:rPr lang="en-US" sz="2800" dirty="0" smtClean="0"/>
              <a:t>The upper central incisor tooth was considered the modal tooth of the arches. </a:t>
            </a:r>
          </a:p>
          <a:p>
            <a:r>
              <a:rPr lang="en-US" sz="2800" dirty="0" smtClean="0"/>
              <a:t>M. M. House has projected data showing that the classification is applicable to root, crown, and </a:t>
            </a:r>
            <a:r>
              <a:rPr lang="en-US" sz="2800" dirty="0" err="1" smtClean="0"/>
              <a:t>occlusal</a:t>
            </a:r>
            <a:r>
              <a:rPr lang="en-US" sz="2800" dirty="0" smtClean="0"/>
              <a:t> form as well as face </a:t>
            </a:r>
            <a:r>
              <a:rPr lang="en-US" sz="2800" dirty="0" err="1" smtClean="0"/>
              <a:t>form.The</a:t>
            </a:r>
            <a:r>
              <a:rPr lang="en-US" sz="2800" dirty="0" smtClean="0"/>
              <a:t> typal form technique was the basic and almost universally used technique.</a:t>
            </a:r>
          </a:p>
          <a:p>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10</a:t>
            </a:r>
            <a:endParaRPr lang="en-US" sz="3200" dirty="0"/>
          </a:p>
        </p:txBody>
      </p:sp>
      <p:sp>
        <p:nvSpPr>
          <p:cNvPr id="3" name="Content Placeholder 2"/>
          <p:cNvSpPr>
            <a:spLocks noGrp="1"/>
          </p:cNvSpPr>
          <p:nvPr>
            <p:ph idx="1"/>
          </p:nvPr>
        </p:nvSpPr>
        <p:spPr/>
        <p:txBody>
          <a:bodyPr>
            <a:normAutofit fontScale="92500" lnSpcReduction="10000"/>
          </a:bodyPr>
          <a:lstStyle/>
          <a:p>
            <a:pPr>
              <a:buNone/>
            </a:pPr>
            <a:r>
              <a:rPr lang="en-US" altLang="en-US" sz="2800" b="1" dirty="0" smtClean="0"/>
              <a:t>Mould guide </a:t>
            </a:r>
          </a:p>
          <a:p>
            <a:pPr>
              <a:buNone/>
            </a:pPr>
            <a:r>
              <a:rPr lang="en-US" altLang="en-US" sz="2800" dirty="0" smtClean="0"/>
              <a:t>sample teeth.</a:t>
            </a:r>
          </a:p>
          <a:p>
            <a:pPr algn="ctr">
              <a:buNone/>
            </a:pPr>
            <a:endParaRPr lang="en-US" altLang="en-US" sz="2800" dirty="0" smtClean="0"/>
          </a:p>
          <a:p>
            <a:pPr algn="ctr">
              <a:buNone/>
            </a:pPr>
            <a:endParaRPr lang="en-US" altLang="en-US" sz="2800" dirty="0" smtClean="0"/>
          </a:p>
          <a:p>
            <a:pPr algn="ctr">
              <a:buNone/>
            </a:pPr>
            <a:endParaRPr lang="en-US" altLang="en-US" sz="2800" dirty="0" smtClean="0"/>
          </a:p>
          <a:p>
            <a:pPr algn="ctr">
              <a:buNone/>
            </a:pPr>
            <a:endParaRPr lang="en-US" altLang="en-US" sz="2800" dirty="0" smtClean="0"/>
          </a:p>
          <a:p>
            <a:pPr algn="ctr">
              <a:buNone/>
            </a:pPr>
            <a:endParaRPr lang="en-US" altLang="en-US" sz="2800" dirty="0" smtClean="0"/>
          </a:p>
          <a:p>
            <a:pPr algn="ctr">
              <a:buNone/>
            </a:pPr>
            <a:endParaRPr lang="en-US" altLang="en-US" sz="2800" dirty="0" smtClean="0"/>
          </a:p>
          <a:p>
            <a:pPr algn="ctr">
              <a:buNone/>
            </a:pPr>
            <a:r>
              <a:rPr lang="en-US" altLang="en-US" sz="2800" dirty="0" smtClean="0"/>
              <a:t>This made the selection of the form &amp; size much easier &amp; is a method known to all today.</a:t>
            </a:r>
          </a:p>
          <a:p>
            <a:endParaRPr lang="en-US" dirty="0"/>
          </a:p>
        </p:txBody>
      </p:sp>
      <p:sp>
        <p:nvSpPr>
          <p:cNvPr id="5" name="Slide Number Placeholder 4"/>
          <p:cNvSpPr>
            <a:spLocks noGrp="1"/>
          </p:cNvSpPr>
          <p:nvPr>
            <p:ph type="sldNum" sz="quarter" idx="12"/>
          </p:nvPr>
        </p:nvSpPr>
        <p:spPr/>
        <p:txBody>
          <a:bodyPr/>
          <a:lstStyle/>
          <a:p>
            <a:fld id="{A407F8FA-1A58-489A-AA9F-87DB79F42FC0}" type="slidenum">
              <a:rPr lang="en-US" smtClean="0"/>
              <a:pPr/>
              <a:t>33</a:t>
            </a:fld>
            <a:endParaRPr lang="en-US"/>
          </a:p>
        </p:txBody>
      </p:sp>
      <p:pic>
        <p:nvPicPr>
          <p:cNvPr id="4" name="Picture 1028"/>
          <p:cNvPicPr>
            <a:picLocks noChangeAspect="1" noChangeArrowheads="1"/>
          </p:cNvPicPr>
          <p:nvPr/>
        </p:nvPicPr>
        <p:blipFill>
          <a:blip r:embed="rId2"/>
          <a:srcRect/>
          <a:stretch>
            <a:fillRect/>
          </a:stretch>
        </p:blipFill>
        <p:spPr>
          <a:xfrm>
            <a:off x="3124200" y="152400"/>
            <a:ext cx="5791200" cy="55626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11</a:t>
            </a:r>
            <a:endParaRPr lang="en-US" sz="3200" dirty="0"/>
          </a:p>
        </p:txBody>
      </p:sp>
      <p:sp>
        <p:nvSpPr>
          <p:cNvPr id="3" name="Content Placeholder 2"/>
          <p:cNvSpPr>
            <a:spLocks noGrp="1"/>
          </p:cNvSpPr>
          <p:nvPr>
            <p:ph idx="1"/>
          </p:nvPr>
        </p:nvSpPr>
        <p:spPr/>
        <p:txBody>
          <a:bodyPr>
            <a:normAutofit/>
          </a:bodyPr>
          <a:lstStyle/>
          <a:p>
            <a:pPr algn="ctr">
              <a:buNone/>
            </a:pPr>
            <a:r>
              <a:rPr lang="en-US" sz="2800" dirty="0" smtClean="0"/>
              <a:t>The  </a:t>
            </a:r>
            <a:r>
              <a:rPr lang="en-US" sz="2800" b="1" dirty="0" smtClean="0"/>
              <a:t>“</a:t>
            </a:r>
            <a:r>
              <a:rPr lang="en-US" sz="2800" b="1" dirty="0" err="1" smtClean="0"/>
              <a:t>Wavrin</a:t>
            </a:r>
            <a:r>
              <a:rPr lang="en-US" sz="2800" b="1" dirty="0" smtClean="0"/>
              <a:t> Instrumental Guide </a:t>
            </a:r>
            <a:r>
              <a:rPr lang="en-US" sz="2800" b="1" dirty="0" err="1" smtClean="0"/>
              <a:t>Technic</a:t>
            </a:r>
            <a:r>
              <a:rPr lang="en-US" sz="2800" b="1" dirty="0" smtClean="0"/>
              <a:t>,” </a:t>
            </a:r>
            <a:r>
              <a:rPr lang="en-US" sz="2800" dirty="0" smtClean="0"/>
              <a:t>projected about 1920,” which was based on Berry’s Biometric Ratio Method, and Williams’ Typal Form teeth.</a:t>
            </a:r>
          </a:p>
          <a:p>
            <a:pPr algn="just">
              <a:buNone/>
            </a:pPr>
            <a:r>
              <a:rPr lang="en-US" sz="2800" dirty="0" smtClean="0"/>
              <a:t>    </a:t>
            </a:r>
          </a:p>
          <a:p>
            <a:pPr algn="just">
              <a:buNone/>
            </a:pPr>
            <a:r>
              <a:rPr lang="en-US" sz="2800" dirty="0" smtClean="0"/>
              <a:t>   While the instrument was quite satisfactory, its usefulness was mostly limited to a single manufacturer’s product, so apparently it has been dropped as a regular method</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12</a:t>
            </a:r>
            <a:endParaRPr lang="en-US" sz="3200" dirty="0"/>
          </a:p>
        </p:txBody>
      </p:sp>
      <p:sp>
        <p:nvSpPr>
          <p:cNvPr id="3" name="Content Placeholder 2"/>
          <p:cNvSpPr>
            <a:spLocks noGrp="1"/>
          </p:cNvSpPr>
          <p:nvPr>
            <p:ph idx="1"/>
          </p:nvPr>
        </p:nvSpPr>
        <p:spPr>
          <a:xfrm>
            <a:off x="381000" y="2332037"/>
            <a:ext cx="8229600" cy="4525963"/>
          </a:xfrm>
        </p:spPr>
        <p:txBody>
          <a:bodyPr>
            <a:normAutofit/>
          </a:bodyPr>
          <a:lstStyle/>
          <a:p>
            <a:pPr>
              <a:buNone/>
            </a:pPr>
            <a:endParaRPr lang="en-US" sz="2800" dirty="0" smtClean="0"/>
          </a:p>
          <a:p>
            <a:pPr>
              <a:buNone/>
            </a:pPr>
            <a:endParaRPr lang="en-US" sz="2800" dirty="0" smtClean="0"/>
          </a:p>
          <a:p>
            <a:pPr>
              <a:buNone/>
            </a:pPr>
            <a:endParaRPr lang="en-US" sz="2800" dirty="0" smtClean="0"/>
          </a:p>
          <a:p>
            <a:pPr>
              <a:buNone/>
            </a:pPr>
            <a:r>
              <a:rPr lang="en-US" sz="2800" dirty="0" smtClean="0"/>
              <a:t>“Maxillary Arch Outline Form,” projected by Nelson in 1920.” </a:t>
            </a:r>
          </a:p>
          <a:p>
            <a:pPr>
              <a:buNone/>
            </a:pPr>
            <a:r>
              <a:rPr lang="en-US" sz="2800" dirty="0" smtClean="0"/>
              <a:t>This technique assumed that the arch outline form was a valid method, since it was related to the individual’s anatomy, and since clinical use had proved it a reliable method easily executed.</a:t>
            </a:r>
            <a:endParaRPr lang="en-US" sz="2800" dirty="0"/>
          </a:p>
        </p:txBody>
      </p:sp>
      <p:sp>
        <p:nvSpPr>
          <p:cNvPr id="5" name="Slide Number Placeholder 4"/>
          <p:cNvSpPr>
            <a:spLocks noGrp="1"/>
          </p:cNvSpPr>
          <p:nvPr>
            <p:ph type="sldNum" sz="quarter" idx="12"/>
          </p:nvPr>
        </p:nvSpPr>
        <p:spPr/>
        <p:txBody>
          <a:bodyPr/>
          <a:lstStyle/>
          <a:p>
            <a:fld id="{A407F8FA-1A58-489A-AA9F-87DB79F42FC0}" type="slidenum">
              <a:rPr lang="en-US" smtClean="0"/>
              <a:pPr/>
              <a:t>35</a:t>
            </a:fld>
            <a:endParaRPr lang="en-US"/>
          </a:p>
        </p:txBody>
      </p:sp>
      <p:pic>
        <p:nvPicPr>
          <p:cNvPr id="4" name="Picture 5" descr="C:\Documents and Settings\Mr Arbaz\Desktop\arbaz pics\DSCN0175.JPG"/>
          <p:cNvPicPr>
            <a:picLocks noChangeAspect="1" noChangeArrowheads="1"/>
          </p:cNvPicPr>
          <p:nvPr/>
        </p:nvPicPr>
        <p:blipFill>
          <a:blip r:embed="rId2">
            <a:grayscl/>
            <a:biLevel thresh="50000"/>
          </a:blip>
          <a:srcRect/>
          <a:stretch>
            <a:fillRect/>
          </a:stretch>
        </p:blipFill>
        <p:spPr bwMode="auto">
          <a:xfrm>
            <a:off x="3352800" y="228600"/>
            <a:ext cx="5562600" cy="3617569"/>
          </a:xfrm>
          <a:prstGeom prst="rect">
            <a:avLst/>
          </a:prstGeom>
          <a:noFill/>
          <a:ln w="19050">
            <a:solidFill>
              <a:srgbClr val="000000"/>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13</a:t>
            </a:r>
            <a:endParaRPr lang="en-US" sz="3200" dirty="0"/>
          </a:p>
        </p:txBody>
      </p:sp>
      <p:sp>
        <p:nvSpPr>
          <p:cNvPr id="3" name="Content Placeholder 2"/>
          <p:cNvSpPr>
            <a:spLocks noGrp="1"/>
          </p:cNvSpPr>
          <p:nvPr>
            <p:ph idx="1"/>
          </p:nvPr>
        </p:nvSpPr>
        <p:spPr/>
        <p:txBody>
          <a:bodyPr>
            <a:normAutofit/>
          </a:bodyPr>
          <a:lstStyle/>
          <a:p>
            <a:pPr algn="ctr">
              <a:buNone/>
            </a:pPr>
            <a:r>
              <a:rPr lang="en-US" sz="2800" dirty="0" smtClean="0"/>
              <a:t>“</a:t>
            </a:r>
            <a:r>
              <a:rPr lang="en-US" sz="2800" b="1" dirty="0" smtClean="0"/>
              <a:t>Wright’s Photometric Method</a:t>
            </a:r>
            <a:r>
              <a:rPr lang="en-US" sz="2800" dirty="0" smtClean="0"/>
              <a:t>,” projected in 1936.” </a:t>
            </a:r>
          </a:p>
          <a:p>
            <a:r>
              <a:rPr lang="en-US" sz="2800" dirty="0" smtClean="0"/>
              <a:t>This was based on using a photograph of the patient with natural teeth, and establishing a ratio by comparative computation of measurements of like areas of the face and photograph.</a:t>
            </a:r>
          </a:p>
          <a:p>
            <a:r>
              <a:rPr lang="en-US" sz="2800" dirty="0" smtClean="0"/>
              <a:t> The simple unknown mathematical formula could be used to select teeth or to create correct vertical dimension. </a:t>
            </a:r>
          </a:p>
          <a:p>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14</a:t>
            </a:r>
            <a:endParaRPr lang="en-US" sz="3200" dirty="0"/>
          </a:p>
        </p:txBody>
      </p:sp>
      <p:sp>
        <p:nvSpPr>
          <p:cNvPr id="3" name="Content Placeholder 2"/>
          <p:cNvSpPr>
            <a:spLocks noGrp="1"/>
          </p:cNvSpPr>
          <p:nvPr>
            <p:ph idx="1"/>
          </p:nvPr>
        </p:nvSpPr>
        <p:spPr/>
        <p:txBody>
          <a:bodyPr>
            <a:normAutofit/>
          </a:bodyPr>
          <a:lstStyle/>
          <a:p>
            <a:pPr algn="ctr">
              <a:buNone/>
            </a:pPr>
            <a:r>
              <a:rPr lang="en-US" sz="2800" b="1" dirty="0" smtClean="0"/>
              <a:t>“ Multiple choice method ,” </a:t>
            </a:r>
            <a:r>
              <a:rPr lang="en-US" sz="2800" dirty="0" smtClean="0"/>
              <a:t>projected by Myerson in 1937.” </a:t>
            </a:r>
          </a:p>
          <a:p>
            <a:r>
              <a:rPr lang="en-US" sz="2800" dirty="0" smtClean="0"/>
              <a:t>This was based on a need for a selective range in labial surface characteristics of transparent labial and </a:t>
            </a:r>
            <a:r>
              <a:rPr lang="en-US" sz="2800" dirty="0" err="1" smtClean="0"/>
              <a:t>mesial</a:t>
            </a:r>
            <a:r>
              <a:rPr lang="en-US" sz="2800" dirty="0" smtClean="0"/>
              <a:t> surfaces, varying surface color tone, and characterizations of teeth by time, wear, etc.</a:t>
            </a:r>
          </a:p>
          <a:p>
            <a:r>
              <a:rPr lang="en-US" sz="2800" dirty="0" smtClean="0"/>
              <a:t>Harmony of tooth size and shape with face size and shape was associated with this technique.</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15</a:t>
            </a:r>
            <a:endParaRPr lang="en-US" sz="3200" dirty="0"/>
          </a:p>
        </p:txBody>
      </p:sp>
      <p:sp>
        <p:nvSpPr>
          <p:cNvPr id="3" name="Content Placeholder 2"/>
          <p:cNvSpPr>
            <a:spLocks noGrp="1"/>
          </p:cNvSpPr>
          <p:nvPr>
            <p:ph idx="1"/>
          </p:nvPr>
        </p:nvSpPr>
        <p:spPr/>
        <p:txBody>
          <a:bodyPr>
            <a:normAutofit/>
          </a:bodyPr>
          <a:lstStyle/>
          <a:p>
            <a:pPr algn="ctr">
              <a:buNone/>
            </a:pPr>
            <a:r>
              <a:rPr lang="en-US" sz="2800" b="1" dirty="0" smtClean="0"/>
              <a:t>“Stein’s Coordinated Size </a:t>
            </a:r>
            <a:r>
              <a:rPr lang="en-US" sz="2800" b="1" dirty="0" err="1" smtClean="0"/>
              <a:t>Technic</a:t>
            </a:r>
            <a:r>
              <a:rPr lang="en-US" sz="2800" b="1" dirty="0" smtClean="0"/>
              <a:t>,” </a:t>
            </a:r>
            <a:r>
              <a:rPr lang="en-US" sz="2800" dirty="0" smtClean="0"/>
              <a:t>projected in 1940.” </a:t>
            </a:r>
          </a:p>
          <a:p>
            <a:r>
              <a:rPr lang="en-US" sz="2800" dirty="0" smtClean="0"/>
              <a:t>This was based on the coronal index of 70 to 100, commonly used in prosthetics on four model teeth representing the range of maximum frequency of use, and on the common variability in size of individual natural teeth. </a:t>
            </a:r>
          </a:p>
          <a:p>
            <a:r>
              <a:rPr lang="en-US" sz="2800" dirty="0" smtClean="0"/>
              <a:t>The index is the width per cent of the length. The variability is 0.5mm. ; model size varied from 7.2 to 8.7 mm. </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16</a:t>
            </a:r>
            <a:endParaRPr lang="en-US" sz="3200" dirty="0"/>
          </a:p>
        </p:txBody>
      </p:sp>
      <p:sp>
        <p:nvSpPr>
          <p:cNvPr id="3" name="Content Placeholder 2"/>
          <p:cNvSpPr>
            <a:spLocks noGrp="1"/>
          </p:cNvSpPr>
          <p:nvPr>
            <p:ph idx="1"/>
          </p:nvPr>
        </p:nvSpPr>
        <p:spPr/>
        <p:txBody>
          <a:bodyPr/>
          <a:lstStyle/>
          <a:p>
            <a:pPr algn="ctr">
              <a:buNone/>
            </a:pPr>
            <a:r>
              <a:rPr lang="en-US" sz="2800" dirty="0" smtClean="0"/>
              <a:t>“</a:t>
            </a:r>
            <a:r>
              <a:rPr lang="en-US" sz="2800" b="1" dirty="0" smtClean="0"/>
              <a:t>Anthropometric-Cephalic Index Method</a:t>
            </a:r>
            <a:r>
              <a:rPr lang="en-US" sz="2800" dirty="0" smtClean="0"/>
              <a:t>,” projected by Sears in 1941.</a:t>
            </a:r>
          </a:p>
          <a:p>
            <a:pPr algn="ctr">
              <a:buNone/>
            </a:pPr>
            <a:endParaRPr lang="en-US" sz="2800" dirty="0" smtClean="0"/>
          </a:p>
          <a:p>
            <a:r>
              <a:rPr lang="en-US" sz="2800" dirty="0" smtClean="0"/>
              <a:t>This was based on the fact that the width of the upper central incisor could be determined by dividing either the transverse circumference of the head by 13 or the bi-</a:t>
            </a:r>
            <a:r>
              <a:rPr lang="en-US" sz="2800" dirty="0" err="1" smtClean="0"/>
              <a:t>zygomatic</a:t>
            </a:r>
            <a:r>
              <a:rPr lang="en-US" sz="2800" dirty="0" smtClean="0"/>
              <a:t> width by 3.3. </a:t>
            </a:r>
          </a:p>
          <a:p>
            <a:r>
              <a:rPr lang="en-US" sz="2800" dirty="0" smtClean="0"/>
              <a:t>The tooth length was in proportion to the face length. </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ltLang="en-US" dirty="0" smtClean="0"/>
          </a:p>
        </p:txBody>
      </p:sp>
      <p:sp>
        <p:nvSpPr>
          <p:cNvPr id="17411" name="Rectangle 3"/>
          <p:cNvSpPr>
            <a:spLocks noGrp="1" noChangeArrowheads="1"/>
          </p:cNvSpPr>
          <p:nvPr>
            <p:ph idx="1"/>
          </p:nvPr>
        </p:nvSpPr>
        <p:spPr/>
        <p:txBody>
          <a:bodyPr anchor="t"/>
          <a:lstStyle/>
          <a:p>
            <a:r>
              <a:rPr lang="en-US" sz="2800" dirty="0" smtClean="0"/>
              <a:t>However the choice of artificial teeth is more complex, when no natural teeth remain and no pre-extraction records are available. </a:t>
            </a:r>
          </a:p>
          <a:p>
            <a:r>
              <a:rPr lang="en-US" sz="2800" dirty="0" smtClean="0"/>
              <a:t>The resultant prosthesis can be disappointing for both the dentist and the patient, especially where there are conflicting ideals and expectations.</a:t>
            </a:r>
            <a:endParaRPr lang="en-US" altLang="en-US" sz="2800" dirty="0" smtClean="0"/>
          </a:p>
        </p:txBody>
      </p:sp>
      <p:sp>
        <p:nvSpPr>
          <p:cNvPr id="4" name="Slide Number Placeholder 3"/>
          <p:cNvSpPr>
            <a:spLocks noGrp="1"/>
          </p:cNvSpPr>
          <p:nvPr>
            <p:ph type="sldNum" sz="quarter" idx="12"/>
          </p:nvPr>
        </p:nvSpPr>
        <p:spPr/>
        <p:txBody>
          <a:bodyPr>
            <a:normAutofit/>
          </a:bodyPr>
          <a:lstStyle/>
          <a:p>
            <a:fld id="{A407F8FA-1A58-489A-AA9F-87DB79F42FC0}"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88770" name="Picture 2"/>
          <p:cNvPicPr>
            <a:picLocks noGrp="1" noChangeAspect="1" noChangeArrowheads="1"/>
          </p:cNvPicPr>
          <p:nvPr>
            <p:ph idx="1"/>
          </p:nvPr>
        </p:nvPicPr>
        <p:blipFill>
          <a:blip r:embed="rId2"/>
          <a:srcRect/>
          <a:stretch>
            <a:fillRect/>
          </a:stretch>
        </p:blipFill>
        <p:spPr bwMode="auto">
          <a:xfrm>
            <a:off x="2626767" y="809785"/>
            <a:ext cx="3890466" cy="5238431"/>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12"/>
          </p:nvPr>
        </p:nvSpPr>
        <p:spPr/>
        <p:txBody>
          <a:bodyPr/>
          <a:lstStyle/>
          <a:p>
            <a:fld id="{A407F8FA-1A58-489A-AA9F-87DB79F42FC0}" type="slidenum">
              <a:rPr lang="en-US" smtClean="0"/>
              <a:pPr/>
              <a:t>40</a:t>
            </a:fld>
            <a:endParaRPr lang="en-US"/>
          </a:p>
        </p:txBody>
      </p:sp>
      <p:sp>
        <p:nvSpPr>
          <p:cNvPr id="5" name="Rectangle 4"/>
          <p:cNvSpPr/>
          <p:nvPr/>
        </p:nvSpPr>
        <p:spPr>
          <a:xfrm>
            <a:off x="609600" y="6248400"/>
            <a:ext cx="7772400" cy="523220"/>
          </a:xfrm>
          <a:prstGeom prst="rect">
            <a:avLst/>
          </a:prstGeom>
        </p:spPr>
        <p:txBody>
          <a:bodyPr wrap="square">
            <a:spAutoFit/>
          </a:bodyPr>
          <a:lstStyle/>
          <a:p>
            <a:pPr algn="ctr"/>
            <a:r>
              <a:rPr lang="en-US" sz="2800" dirty="0" smtClean="0"/>
              <a:t>Sear’s anthropometric cephalic index method</a:t>
            </a:r>
            <a:endParaRPr lang="en-US" sz="2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17</a:t>
            </a:r>
            <a:endParaRPr lang="en-US" sz="3200" dirty="0"/>
          </a:p>
        </p:txBody>
      </p:sp>
      <p:sp>
        <p:nvSpPr>
          <p:cNvPr id="3" name="Content Placeholder 2"/>
          <p:cNvSpPr>
            <a:spLocks noGrp="1"/>
          </p:cNvSpPr>
          <p:nvPr>
            <p:ph idx="1"/>
          </p:nvPr>
        </p:nvSpPr>
        <p:spPr/>
        <p:txBody>
          <a:bodyPr>
            <a:normAutofit fontScale="92500" lnSpcReduction="10000"/>
          </a:bodyPr>
          <a:lstStyle/>
          <a:p>
            <a:pPr algn="ctr">
              <a:buNone/>
            </a:pPr>
            <a:r>
              <a:rPr lang="en-US" sz="2800" b="1" dirty="0" smtClean="0"/>
              <a:t>“Frame Harmony Method,” </a:t>
            </a:r>
            <a:r>
              <a:rPr lang="en-US" sz="2800" dirty="0" smtClean="0"/>
              <a:t>projected by The </a:t>
            </a:r>
            <a:r>
              <a:rPr lang="en-US" sz="2800" dirty="0" err="1" smtClean="0"/>
              <a:t>Justi</a:t>
            </a:r>
            <a:r>
              <a:rPr lang="en-US" sz="2800" dirty="0" smtClean="0"/>
              <a:t> Company in 1949.”</a:t>
            </a:r>
          </a:p>
          <a:p>
            <a:r>
              <a:rPr lang="en-US" sz="2800" dirty="0" smtClean="0"/>
              <a:t> The basis of the method is that the size and proportions of the teeth are in harmony with the general bony proportions of the skeleton. </a:t>
            </a:r>
          </a:p>
          <a:p>
            <a:r>
              <a:rPr lang="en-US" sz="2800" dirty="0" smtClean="0"/>
              <a:t>The over-all tooth size is selected by a mathematical formula, one-seventh the total dimension of the upper and lower bearing areas, with the dimensions of the individual anterior teeth correlated with a developed table of tooth dimensions to give the indicated over all dimension. </a:t>
            </a:r>
          </a:p>
        </p:txBody>
      </p:sp>
      <p:sp>
        <p:nvSpPr>
          <p:cNvPr id="4" name="Slide Number Placeholder 3"/>
          <p:cNvSpPr>
            <a:spLocks noGrp="1"/>
          </p:cNvSpPr>
          <p:nvPr>
            <p:ph type="sldNum" sz="quarter" idx="12"/>
          </p:nvPr>
        </p:nvSpPr>
        <p:spPr/>
        <p:txBody>
          <a:bodyPr/>
          <a:lstStyle/>
          <a:p>
            <a:fld id="{A407F8FA-1A58-489A-AA9F-87DB79F42FC0}" type="slidenum">
              <a:rPr lang="en-US" smtClean="0"/>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18</a:t>
            </a:r>
            <a:endParaRPr lang="en-US" sz="3200" dirty="0"/>
          </a:p>
        </p:txBody>
      </p:sp>
      <p:sp>
        <p:nvSpPr>
          <p:cNvPr id="3" name="Content Placeholder 2"/>
          <p:cNvSpPr>
            <a:spLocks noGrp="1"/>
          </p:cNvSpPr>
          <p:nvPr>
            <p:ph idx="1"/>
          </p:nvPr>
        </p:nvSpPr>
        <p:spPr/>
        <p:txBody>
          <a:bodyPr>
            <a:normAutofit lnSpcReduction="10000"/>
          </a:bodyPr>
          <a:lstStyle/>
          <a:p>
            <a:pPr algn="ctr">
              <a:buNone/>
            </a:pPr>
            <a:r>
              <a:rPr lang="en-US" b="1" dirty="0" smtClean="0"/>
              <a:t>“</a:t>
            </a:r>
            <a:r>
              <a:rPr lang="en-US" b="1" dirty="0" err="1" smtClean="0"/>
              <a:t>Bioform</a:t>
            </a:r>
            <a:r>
              <a:rPr lang="en-US" b="1" dirty="0" smtClean="0"/>
              <a:t> </a:t>
            </a:r>
            <a:r>
              <a:rPr lang="en-US" b="1" dirty="0" err="1" smtClean="0"/>
              <a:t>technic</a:t>
            </a:r>
            <a:r>
              <a:rPr lang="en-US" b="1" dirty="0" smtClean="0"/>
              <a:t>,” </a:t>
            </a:r>
            <a:r>
              <a:rPr lang="en-US" dirty="0" smtClean="0"/>
              <a:t>projected by the Dentists’ Supply Company in 1950.”</a:t>
            </a:r>
          </a:p>
          <a:p>
            <a:r>
              <a:rPr lang="en-US" dirty="0" smtClean="0"/>
              <a:t> It is based on the geometric outline forms of face and teeth, the “House” classification of four basic and three combination typal forms, and three-dimensional harmony of tooth form and face form.</a:t>
            </a:r>
          </a:p>
          <a:p>
            <a:r>
              <a:rPr lang="en-US" dirty="0" smtClean="0"/>
              <a:t> It is associated with the tabular table and mold guide systems. </a:t>
            </a: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1026"/>
          <p:cNvSpPr>
            <a:spLocks noGrp="1" noChangeArrowheads="1"/>
          </p:cNvSpPr>
          <p:nvPr>
            <p:ph type="title"/>
          </p:nvPr>
        </p:nvSpPr>
        <p:spPr/>
        <p:txBody>
          <a:bodyPr/>
          <a:lstStyle/>
          <a:p>
            <a:endParaRPr lang="en-US" altLang="en-US" smtClean="0"/>
          </a:p>
        </p:txBody>
      </p:sp>
      <p:sp>
        <p:nvSpPr>
          <p:cNvPr id="139267" name="Rectangle 1027"/>
          <p:cNvSpPr>
            <a:spLocks noGrp="1" noChangeArrowheads="1"/>
          </p:cNvSpPr>
          <p:nvPr>
            <p:ph type="body" sz="half" idx="1"/>
          </p:nvPr>
        </p:nvSpPr>
        <p:spPr/>
        <p:txBody>
          <a:bodyPr/>
          <a:lstStyle/>
          <a:p>
            <a:endParaRPr lang="en-US" altLang="en-US" sz="2800" smtClean="0"/>
          </a:p>
        </p:txBody>
      </p:sp>
      <p:pic>
        <p:nvPicPr>
          <p:cNvPr id="139268" name="Picture 1030" descr="C:\Documents and Settings\Mr Arbaz\Desktop\arbaz pics\DSCN0171.JPG"/>
          <p:cNvPicPr>
            <a:picLocks noGrp="1" noChangeAspect="1" noChangeArrowheads="1"/>
          </p:cNvPicPr>
          <p:nvPr>
            <p:ph type="clipArt" sz="half" idx="2"/>
          </p:nvPr>
        </p:nvPicPr>
        <p:blipFill>
          <a:blip r:embed="rId2">
            <a:lum bright="-30000"/>
            <a:grayscl/>
            <a:biLevel thresh="50000"/>
          </a:blip>
          <a:srcRect l="2884" t="5263" r="2884" b="7895"/>
          <a:stretch>
            <a:fillRect/>
          </a:stretch>
        </p:blipFill>
        <p:spPr>
          <a:xfrm>
            <a:off x="762000" y="838200"/>
            <a:ext cx="7467600" cy="5029200"/>
          </a:xfrm>
          <a:noFill/>
          <a:ln w="19050">
            <a:solidFill>
              <a:srgbClr val="000000"/>
            </a:solidFill>
          </a:ln>
        </p:spPr>
      </p:pic>
      <p:sp>
        <p:nvSpPr>
          <p:cNvPr id="5" name="Slide Number Placeholder 4"/>
          <p:cNvSpPr>
            <a:spLocks noGrp="1"/>
          </p:cNvSpPr>
          <p:nvPr>
            <p:ph type="sldNum" sz="quarter" idx="12"/>
          </p:nvPr>
        </p:nvSpPr>
        <p:spPr/>
        <p:txBody>
          <a:bodyPr/>
          <a:lstStyle/>
          <a:p>
            <a:pPr>
              <a:defRPr/>
            </a:pPr>
            <a:fld id="{3A4DC282-137F-4BB0-A943-1182862D737B}" type="slidenum">
              <a:rPr lang="en-US" altLang="en-US" smtClean="0"/>
              <a:pPr>
                <a:defRPr/>
              </a:pPr>
              <a:t>43</a:t>
            </a:fld>
            <a:endParaRPr lang="en-US"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19</a:t>
            </a:r>
            <a:endParaRPr lang="en-US" sz="3200" dirty="0"/>
          </a:p>
        </p:txBody>
      </p:sp>
      <p:sp>
        <p:nvSpPr>
          <p:cNvPr id="3" name="Content Placeholder 2"/>
          <p:cNvSpPr>
            <a:spLocks noGrp="1"/>
          </p:cNvSpPr>
          <p:nvPr>
            <p:ph idx="1"/>
          </p:nvPr>
        </p:nvSpPr>
        <p:spPr/>
        <p:txBody>
          <a:bodyPr/>
          <a:lstStyle/>
          <a:p>
            <a:pPr algn="ctr">
              <a:buNone/>
            </a:pPr>
            <a:r>
              <a:rPr lang="en-US" b="1" dirty="0" smtClean="0"/>
              <a:t>The  “Selection Indicator Instrument</a:t>
            </a:r>
          </a:p>
          <a:p>
            <a:pPr algn="ctr">
              <a:buNone/>
            </a:pPr>
            <a:r>
              <a:rPr lang="en-US" b="1" dirty="0" smtClean="0"/>
              <a:t>Method,”</a:t>
            </a:r>
            <a:r>
              <a:rPr lang="en-US" dirty="0" smtClean="0"/>
              <a:t> </a:t>
            </a:r>
          </a:p>
          <a:p>
            <a:pPr algn="ctr">
              <a:buNone/>
            </a:pPr>
            <a:r>
              <a:rPr lang="en-US" dirty="0" smtClean="0"/>
              <a:t>projected by the Dentists Supply Company, which is correlated</a:t>
            </a:r>
          </a:p>
          <a:p>
            <a:r>
              <a:rPr lang="en-US" dirty="0" smtClean="0"/>
              <a:t>with Williams’ and House’s typal form theory and the tabular table technique.</a:t>
            </a: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44</a:t>
            </a:fld>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Technique 20</a:t>
            </a:r>
            <a:endParaRPr lang="en-US" sz="3200" dirty="0"/>
          </a:p>
        </p:txBody>
      </p:sp>
      <p:sp>
        <p:nvSpPr>
          <p:cNvPr id="3" name="Content Placeholder 2"/>
          <p:cNvSpPr>
            <a:spLocks noGrp="1"/>
          </p:cNvSpPr>
          <p:nvPr>
            <p:ph idx="1"/>
          </p:nvPr>
        </p:nvSpPr>
        <p:spPr/>
        <p:txBody>
          <a:bodyPr/>
          <a:lstStyle/>
          <a:p>
            <a:pPr algn="ctr">
              <a:buNone/>
            </a:pPr>
            <a:r>
              <a:rPr lang="en-US" sz="2800" b="1" dirty="0" smtClean="0"/>
              <a:t>“House Instrumental method”</a:t>
            </a:r>
          </a:p>
          <a:p>
            <a:pPr>
              <a:buNone/>
            </a:pPr>
            <a:r>
              <a:rPr lang="en-US" sz="2800" dirty="0" smtClean="0"/>
              <a:t>    of projecting typal outline and profile silhouettes onto the face by means of a telescopic projector instrument, and silhouette form plates. </a:t>
            </a:r>
          </a:p>
          <a:p>
            <a:r>
              <a:rPr lang="en-US" sz="2800" dirty="0" smtClean="0"/>
              <a:t>This was correlated with designated mold numbers and size variation.” It was projected by House in 1939 and by the Dentists Supply Company in 1950..</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endParaRPr lang="en-US" altLang="en-US" smtClean="0"/>
          </a:p>
        </p:txBody>
      </p:sp>
      <p:sp>
        <p:nvSpPr>
          <p:cNvPr id="143363" name="Rectangle 3"/>
          <p:cNvSpPr>
            <a:spLocks noGrp="1" noChangeArrowheads="1"/>
          </p:cNvSpPr>
          <p:nvPr>
            <p:ph type="body" sz="half" idx="1"/>
          </p:nvPr>
        </p:nvSpPr>
        <p:spPr/>
        <p:txBody>
          <a:bodyPr/>
          <a:lstStyle/>
          <a:p>
            <a:endParaRPr lang="en-US" altLang="en-US" sz="2800" smtClean="0"/>
          </a:p>
        </p:txBody>
      </p:sp>
      <p:pic>
        <p:nvPicPr>
          <p:cNvPr id="143364" name="Picture 6" descr="C:\Documents and Settings\Mr Arbaz\Desktop\arbaz pics\DSCN0137.JPG"/>
          <p:cNvPicPr>
            <a:picLocks noGrp="1" noChangeAspect="1" noChangeArrowheads="1"/>
          </p:cNvPicPr>
          <p:nvPr>
            <p:ph type="clipArt" sz="half" idx="2"/>
          </p:nvPr>
        </p:nvPicPr>
        <p:blipFill>
          <a:blip r:embed="rId2">
            <a:lum bright="-12000" contrast="-6000"/>
          </a:blip>
          <a:srcRect l="10156" t="51765" r="14063"/>
          <a:stretch>
            <a:fillRect/>
          </a:stretch>
        </p:blipFill>
        <p:spPr>
          <a:xfrm>
            <a:off x="1828800" y="1143000"/>
            <a:ext cx="5105400" cy="4816475"/>
          </a:xfrm>
          <a:noFill/>
          <a:ln w="19050">
            <a:solidFill>
              <a:srgbClr val="000000"/>
            </a:solidFill>
          </a:ln>
        </p:spPr>
      </p:pic>
      <p:sp>
        <p:nvSpPr>
          <p:cNvPr id="5" name="Slide Number Placeholder 4"/>
          <p:cNvSpPr>
            <a:spLocks noGrp="1"/>
          </p:cNvSpPr>
          <p:nvPr>
            <p:ph type="sldNum" sz="quarter" idx="12"/>
          </p:nvPr>
        </p:nvSpPr>
        <p:spPr/>
        <p:txBody>
          <a:bodyPr/>
          <a:lstStyle/>
          <a:p>
            <a:pPr>
              <a:defRPr/>
            </a:pPr>
            <a:fld id="{3A4DC282-137F-4BB0-A943-1182862D737B}" type="slidenum">
              <a:rPr lang="en-US" altLang="en-US" smtClean="0"/>
              <a:pPr>
                <a:defRPr/>
              </a:pPr>
              <a:t>46</a:t>
            </a:fld>
            <a:endParaRPr lang="en-US"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Technique 21</a:t>
            </a:r>
            <a:endParaRPr lang="en-US" dirty="0"/>
          </a:p>
        </p:txBody>
      </p:sp>
      <p:sp>
        <p:nvSpPr>
          <p:cNvPr id="3" name="Content Placeholder 2"/>
          <p:cNvSpPr>
            <a:spLocks noGrp="1"/>
          </p:cNvSpPr>
          <p:nvPr>
            <p:ph idx="1"/>
          </p:nvPr>
        </p:nvSpPr>
        <p:spPr/>
        <p:txBody>
          <a:bodyPr/>
          <a:lstStyle/>
          <a:p>
            <a:pPr algn="ctr">
              <a:buNone/>
            </a:pPr>
            <a:r>
              <a:rPr lang="en-US" b="1" dirty="0" smtClean="0"/>
              <a:t>“Automatic Instant Selector Guide” </a:t>
            </a:r>
            <a:r>
              <a:rPr lang="en-US" dirty="0" smtClean="0"/>
              <a:t>of the Austenal Company, projected in 1951.*</a:t>
            </a:r>
          </a:p>
          <a:p>
            <a:r>
              <a:rPr lang="en-US" dirty="0" smtClean="0"/>
              <a:t>This technique correlates form, size, and appearance in such a manner that a single reading only is required to select the appropriate tooth mold based on dimensions of denture space and harmony of face and tooth form.</a:t>
            </a: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Concepts of Teeth Selection</a:t>
            </a: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5" name="Subtitle 4"/>
          <p:cNvSpPr>
            <a:spLocks noGrp="1"/>
          </p:cNvSpPr>
          <p:nvPr>
            <p:ph type="subTitle" idx="1"/>
          </p:nvPr>
        </p:nvSpPr>
        <p:spPr/>
        <p:txBody>
          <a:bodyPr/>
          <a:lstStyle/>
          <a:p>
            <a:endParaRPr lang="en-US"/>
          </a:p>
        </p:txBody>
      </p:sp>
      <p:sp>
        <p:nvSpPr>
          <p:cNvPr id="6" name="Slide Number Placeholder 5"/>
          <p:cNvSpPr>
            <a:spLocks noGrp="1"/>
          </p:cNvSpPr>
          <p:nvPr>
            <p:ph type="sldNum" sz="quarter" idx="12"/>
          </p:nvPr>
        </p:nvSpPr>
        <p:spPr/>
        <p:txBody>
          <a:bodyPr/>
          <a:lstStyle/>
          <a:p>
            <a:fld id="{A407F8FA-1A58-489A-AA9F-87DB79F42FC0}" type="slidenum">
              <a:rPr lang="en-US" smtClean="0"/>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White’s Concept</a:t>
            </a:r>
            <a:endParaRPr lang="en-US" sz="3200" dirty="0"/>
          </a:p>
        </p:txBody>
      </p:sp>
      <p:sp>
        <p:nvSpPr>
          <p:cNvPr id="3" name="Content Placeholder 2"/>
          <p:cNvSpPr>
            <a:spLocks noGrp="1"/>
          </p:cNvSpPr>
          <p:nvPr>
            <p:ph idx="1"/>
          </p:nvPr>
        </p:nvSpPr>
        <p:spPr/>
        <p:txBody>
          <a:bodyPr/>
          <a:lstStyle/>
          <a:p>
            <a:pPr algn="ctr">
              <a:buNone/>
            </a:pPr>
            <a:r>
              <a:rPr lang="en-US" dirty="0" smtClean="0"/>
              <a:t>This method was based on a 5th century BC concept attributed to Hippocrates. Temperamental types were sanguine, nervous, bilious and lymphatic named for the physiologic functions of blood, nerves, bile and lymph of the individual. </a:t>
            </a: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49</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ctrTitle"/>
          </p:nvPr>
        </p:nvSpPr>
        <p:spPr>
          <a:xfrm>
            <a:off x="685800" y="2286000"/>
            <a:ext cx="7772400" cy="1143000"/>
          </a:xfrm>
        </p:spPr>
        <p:txBody>
          <a:bodyPr>
            <a:normAutofit/>
          </a:bodyPr>
          <a:lstStyle/>
          <a:p>
            <a:pPr>
              <a:defRPr/>
            </a:pPr>
            <a:r>
              <a:rPr lang="en-US" alt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rPr>
              <a:t>History of Teeth Selection</a:t>
            </a:r>
          </a:p>
        </p:txBody>
      </p:sp>
      <p:sp>
        <p:nvSpPr>
          <p:cNvPr id="56323" name="Rectangle 3"/>
          <p:cNvSpPr>
            <a:spLocks noGrp="1" noChangeArrowheads="1"/>
          </p:cNvSpPr>
          <p:nvPr>
            <p:ph type="subTitle" idx="1"/>
          </p:nvPr>
        </p:nvSpPr>
        <p:spPr/>
        <p:txBody>
          <a:bodyPr/>
          <a:lstStyle/>
          <a:p>
            <a:endParaRPr lang="en-US" altLang="en-US" smtClean="0"/>
          </a:p>
        </p:txBody>
      </p:sp>
      <p:sp>
        <p:nvSpPr>
          <p:cNvPr id="5" name="Slide Number Placeholder 4"/>
          <p:cNvSpPr>
            <a:spLocks noGrp="1"/>
          </p:cNvSpPr>
          <p:nvPr>
            <p:ph type="sldNum" sz="quarter" idx="12"/>
          </p:nvPr>
        </p:nvSpPr>
        <p:spPr/>
        <p:txBody>
          <a:bodyPr/>
          <a:lstStyle/>
          <a:p>
            <a:fld id="{A407F8FA-1A58-489A-AA9F-87DB79F42FC0}"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ctr"/>
          <a:lstStyle/>
          <a:p>
            <a:r>
              <a:rPr lang="en-US" dirty="0" smtClean="0"/>
              <a:t>A ‘‘bilious’’ individual would be expected to have short, broad, tapering incisor teeth</a:t>
            </a:r>
          </a:p>
          <a:p>
            <a:r>
              <a:rPr lang="en-US" dirty="0" smtClean="0"/>
              <a:t>A  ‘‘sanguineous’’ individual would possess long, thin, and narrow teeth</a:t>
            </a: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50</a:t>
            </a:fld>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H.Pound’s Concept</a:t>
            </a:r>
            <a:endParaRPr lang="en-US" sz="3200" dirty="0"/>
          </a:p>
        </p:txBody>
      </p:sp>
      <p:sp>
        <p:nvSpPr>
          <p:cNvPr id="3" name="Content Placeholder 2"/>
          <p:cNvSpPr>
            <a:spLocks noGrp="1"/>
          </p:cNvSpPr>
          <p:nvPr>
            <p:ph idx="1"/>
          </p:nvPr>
        </p:nvSpPr>
        <p:spPr/>
        <p:txBody>
          <a:bodyPr/>
          <a:lstStyle/>
          <a:p>
            <a:r>
              <a:rPr lang="en-US" sz="2800" dirty="0" smtClean="0"/>
              <a:t>Evaluates tooth width by ‘‘measuring the distance from </a:t>
            </a:r>
            <a:r>
              <a:rPr lang="en-US" sz="2800" dirty="0" err="1" smtClean="0"/>
              <a:t>zygoma</a:t>
            </a:r>
            <a:r>
              <a:rPr lang="en-US" sz="2800" dirty="0" smtClean="0"/>
              <a:t> to </a:t>
            </a:r>
            <a:r>
              <a:rPr lang="en-US" sz="2800" dirty="0" err="1" smtClean="0"/>
              <a:t>zygoma</a:t>
            </a:r>
            <a:r>
              <a:rPr lang="en-US" sz="2800" dirty="0" smtClean="0"/>
              <a:t>,( one to one half inches back of the lateral corner of the eyes)’’ </a:t>
            </a:r>
          </a:p>
          <a:p>
            <a:r>
              <a:rPr lang="en-US" sz="2800" dirty="0" smtClean="0"/>
              <a:t>Width of the central incisor ¼ </a:t>
            </a:r>
            <a:r>
              <a:rPr lang="en-US" sz="2800" dirty="0" err="1" smtClean="0"/>
              <a:t>bizygomatic</a:t>
            </a:r>
            <a:r>
              <a:rPr lang="en-US" sz="2800" dirty="0" smtClean="0"/>
              <a:t> width=16 Length is a measure of the distance from the hairline to the lower edge of the bone of the chin with the face at rest.</a:t>
            </a:r>
          </a:p>
          <a:p>
            <a:r>
              <a:rPr lang="en-US" sz="2800" dirty="0" smtClean="0"/>
              <a:t>Length of the central incisor ¼ length of the face=16:</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Dentogenic Concept </a:t>
            </a:r>
            <a:endParaRPr lang="en-US" sz="3200" dirty="0"/>
          </a:p>
        </p:txBody>
      </p:sp>
      <p:sp>
        <p:nvSpPr>
          <p:cNvPr id="3" name="Content Placeholder 2"/>
          <p:cNvSpPr>
            <a:spLocks noGrp="1"/>
          </p:cNvSpPr>
          <p:nvPr>
            <p:ph idx="1"/>
          </p:nvPr>
        </p:nvSpPr>
        <p:spPr/>
        <p:txBody>
          <a:bodyPr/>
          <a:lstStyle/>
          <a:p>
            <a:r>
              <a:rPr lang="en-US" sz="2800" dirty="0" smtClean="0"/>
              <a:t>Tooth selection using the concepts of dentogenics is based on the age, sex and personality of the patient put forth by </a:t>
            </a:r>
            <a:r>
              <a:rPr lang="en-US" sz="2800" dirty="0" err="1" smtClean="0"/>
              <a:t>Frush</a:t>
            </a:r>
            <a:r>
              <a:rPr lang="en-US" sz="2800" dirty="0" smtClean="0"/>
              <a:t> and Fisher 1955. This concept has been explained as the </a:t>
            </a:r>
            <a:r>
              <a:rPr lang="en-US" sz="2800" dirty="0" err="1" smtClean="0"/>
              <a:t>prosthodontic</a:t>
            </a:r>
            <a:r>
              <a:rPr lang="en-US" sz="2800" dirty="0" smtClean="0"/>
              <a:t> appearance interpretation of three vital factors which every patient possess.</a:t>
            </a:r>
          </a:p>
          <a:p>
            <a:r>
              <a:rPr lang="en-US" sz="2800" dirty="0" smtClean="0"/>
              <a:t> </a:t>
            </a:r>
            <a:r>
              <a:rPr lang="en-US" sz="2800" b="1" i="1" dirty="0" smtClean="0">
                <a:solidFill>
                  <a:schemeClr val="accent3">
                    <a:lumMod val="25000"/>
                  </a:schemeClr>
                </a:solidFill>
              </a:rPr>
              <a:t>The factors are sex, personality and age of the patient</a:t>
            </a:r>
            <a:r>
              <a:rPr lang="en-US" sz="2800" b="1" dirty="0" smtClean="0">
                <a:solidFill>
                  <a:schemeClr val="accent3">
                    <a:lumMod val="25000"/>
                  </a:schemeClr>
                </a:solidFill>
              </a:rPr>
              <a:t>.</a:t>
            </a:r>
            <a:endParaRPr lang="en-US" sz="2800" b="1" dirty="0">
              <a:solidFill>
                <a:schemeClr val="accent3">
                  <a:lumMod val="25000"/>
                </a:schemeClr>
              </a:solidFill>
            </a:endParaRPr>
          </a:p>
        </p:txBody>
      </p:sp>
      <p:sp>
        <p:nvSpPr>
          <p:cNvPr id="4" name="Slide Number Placeholder 3"/>
          <p:cNvSpPr>
            <a:spLocks noGrp="1"/>
          </p:cNvSpPr>
          <p:nvPr>
            <p:ph type="sldNum" sz="quarter" idx="12"/>
          </p:nvPr>
        </p:nvSpPr>
        <p:spPr/>
        <p:txBody>
          <a:bodyPr/>
          <a:lstStyle/>
          <a:p>
            <a:fld id="{A407F8FA-1A58-489A-AA9F-87DB79F42FC0}" type="slidenum">
              <a:rPr lang="en-US" smtClean="0"/>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algn="l"/>
            <a:r>
              <a:rPr lang="en-US" sz="3600" dirty="0" smtClean="0"/>
              <a:t>Winkler’s Concept</a:t>
            </a:r>
            <a:endParaRPr lang="en-US" sz="3500" b="1" dirty="0">
              <a:solidFill>
                <a:srgbClr val="CC3399"/>
              </a:solidFill>
            </a:endParaRPr>
          </a:p>
        </p:txBody>
      </p:sp>
      <p:sp>
        <p:nvSpPr>
          <p:cNvPr id="98310" name="Rectangle 6"/>
          <p:cNvSpPr>
            <a:spLocks noGrp="1" noChangeArrowheads="1"/>
          </p:cNvSpPr>
          <p:nvPr>
            <p:ph idx="1"/>
          </p:nvPr>
        </p:nvSpPr>
        <p:spPr/>
        <p:txBody>
          <a:bodyPr/>
          <a:lstStyle/>
          <a:p>
            <a:pPr>
              <a:lnSpc>
                <a:spcPct val="90000"/>
              </a:lnSpc>
              <a:buFont typeface="Wingdings" pitchFamily="2" charset="2"/>
              <a:buNone/>
            </a:pPr>
            <a:r>
              <a:rPr lang="en-US" sz="2800" dirty="0"/>
              <a:t>   According to Winkler, the teeth should be selected on three different  views as follows</a:t>
            </a:r>
          </a:p>
          <a:p>
            <a:pPr>
              <a:lnSpc>
                <a:spcPct val="90000"/>
              </a:lnSpc>
            </a:pPr>
            <a:r>
              <a:rPr lang="en-US" sz="2800" b="1" i="1" dirty="0" smtClean="0"/>
              <a:t>Physiological-biological</a:t>
            </a:r>
            <a:r>
              <a:rPr lang="en-US" sz="2800" i="1" dirty="0" smtClean="0"/>
              <a:t> </a:t>
            </a:r>
            <a:r>
              <a:rPr lang="en-US" sz="2800" i="1" dirty="0"/>
              <a:t>The </a:t>
            </a:r>
            <a:r>
              <a:rPr lang="en-US" sz="2800" dirty="0"/>
              <a:t>facial musculature contributes to the aesthetics of a patient. Increasing the thickness of the denture base in  the labial and </a:t>
            </a:r>
            <a:r>
              <a:rPr lang="en-US" sz="2800" dirty="0" err="1"/>
              <a:t>buccal</a:t>
            </a:r>
            <a:r>
              <a:rPr lang="en-US" sz="2800" dirty="0"/>
              <a:t> </a:t>
            </a:r>
            <a:r>
              <a:rPr lang="en-US" sz="2800" dirty="0" err="1"/>
              <a:t>sulci</a:t>
            </a:r>
            <a:r>
              <a:rPr lang="en-US" sz="2800" dirty="0"/>
              <a:t> can produce a puffy appearance. </a:t>
            </a:r>
          </a:p>
          <a:p>
            <a:pPr>
              <a:lnSpc>
                <a:spcPct val="90000"/>
              </a:lnSpc>
            </a:pPr>
            <a:r>
              <a:rPr lang="en-US" sz="2800" dirty="0"/>
              <a:t>Facial wrinkles fade when the vertical dimension is increased. But this should not be carried out to avoid other complications listed and evaluate the </a:t>
            </a:r>
            <a:r>
              <a:rPr lang="en-US" sz="2800" dirty="0" err="1"/>
              <a:t>perioral</a:t>
            </a:r>
            <a:r>
              <a:rPr lang="en-US" sz="2800" dirty="0"/>
              <a:t> tissues and arrange the teeth accordingly.  </a:t>
            </a:r>
          </a:p>
        </p:txBody>
      </p:sp>
      <p:sp>
        <p:nvSpPr>
          <p:cNvPr id="4" name="Slide Number Placeholder 3"/>
          <p:cNvSpPr>
            <a:spLocks noGrp="1"/>
          </p:cNvSpPr>
          <p:nvPr>
            <p:ph type="sldNum" sz="quarter" idx="12"/>
          </p:nvPr>
        </p:nvSpPr>
        <p:spPr/>
        <p:txBody>
          <a:bodyPr/>
          <a:lstStyle/>
          <a:p>
            <a:fld id="{A407F8FA-1A58-489A-AA9F-87DB79F42FC0}" type="slidenum">
              <a:rPr lang="en-US" smtClean="0"/>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endParaRPr lang="en-US" sz="3500" b="1" dirty="0">
              <a:solidFill>
                <a:srgbClr val="CC3399"/>
              </a:solidFill>
            </a:endParaRPr>
          </a:p>
        </p:txBody>
      </p:sp>
      <p:sp>
        <p:nvSpPr>
          <p:cNvPr id="105475" name="Rectangle 3"/>
          <p:cNvSpPr>
            <a:spLocks noGrp="1" noChangeArrowheads="1"/>
          </p:cNvSpPr>
          <p:nvPr>
            <p:ph idx="1"/>
          </p:nvPr>
        </p:nvSpPr>
        <p:spPr/>
        <p:txBody>
          <a:bodyPr/>
          <a:lstStyle/>
          <a:p>
            <a:r>
              <a:rPr lang="en-US" sz="2800" b="1" dirty="0"/>
              <a:t>Psychological </a:t>
            </a:r>
            <a:r>
              <a:rPr lang="en-US" sz="2800" dirty="0"/>
              <a:t>: A patient with a positive self-evaluation shows a broad smile and the one with a negative self-evaluation shows a tight-lipped small smile. The Camper's line is the psychological plane of orientation. It is raised in happy people arid is tilted downward in depressed people  </a:t>
            </a:r>
          </a:p>
          <a:p>
            <a:pPr>
              <a:buFont typeface="Wingdings" pitchFamily="2" charset="2"/>
              <a:buNone/>
            </a:pPr>
            <a:r>
              <a:rPr lang="en-US" sz="2800" dirty="0"/>
              <a:t> </a:t>
            </a:r>
          </a:p>
        </p:txBody>
      </p:sp>
      <p:sp>
        <p:nvSpPr>
          <p:cNvPr id="4" name="Slide Number Placeholder 3"/>
          <p:cNvSpPr>
            <a:spLocks noGrp="1"/>
          </p:cNvSpPr>
          <p:nvPr>
            <p:ph type="sldNum" sz="quarter" idx="12"/>
          </p:nvPr>
        </p:nvSpPr>
        <p:spPr/>
        <p:txBody>
          <a:bodyPr/>
          <a:lstStyle/>
          <a:p>
            <a:fld id="{A407F8FA-1A58-489A-AA9F-87DB79F42FC0}"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endParaRPr lang="en-US" sz="3500" b="1" dirty="0">
              <a:solidFill>
                <a:srgbClr val="CC3399"/>
              </a:solidFill>
            </a:endParaRPr>
          </a:p>
        </p:txBody>
      </p:sp>
      <p:sp>
        <p:nvSpPr>
          <p:cNvPr id="104451" name="Rectangle 3"/>
          <p:cNvSpPr>
            <a:spLocks noGrp="1" noChangeArrowheads="1"/>
          </p:cNvSpPr>
          <p:nvPr>
            <p:ph idx="1"/>
          </p:nvPr>
        </p:nvSpPr>
        <p:spPr/>
        <p:txBody>
          <a:bodyPr/>
          <a:lstStyle/>
          <a:p>
            <a:pPr>
              <a:buFont typeface="Wingdings" pitchFamily="2" charset="2"/>
              <a:buNone/>
            </a:pPr>
            <a:endParaRPr lang="en-US" sz="2800" dirty="0"/>
          </a:p>
          <a:p>
            <a:r>
              <a:rPr lang="en-US" sz="2800" i="1" dirty="0"/>
              <a:t> </a:t>
            </a:r>
            <a:r>
              <a:rPr lang="en-US" sz="2800" b="1" i="1" dirty="0"/>
              <a:t>Biomechanical</a:t>
            </a:r>
            <a:r>
              <a:rPr lang="en-US" sz="2800" i="1" dirty="0"/>
              <a:t>  </a:t>
            </a:r>
            <a:r>
              <a:rPr lang="en-US" sz="2800" dirty="0"/>
              <a:t>The teeth should be placed such that they fulfill the biomechanics of the denture It is not necessary to set the teeth on, outside, inside the ridge. </a:t>
            </a:r>
          </a:p>
          <a:p>
            <a:r>
              <a:rPr lang="en-US" sz="2800" dirty="0"/>
              <a:t>Instead they should be set in the neutral zone (the zone of balance between the </a:t>
            </a:r>
            <a:r>
              <a:rPr lang="en-US" sz="2800" dirty="0" err="1"/>
              <a:t>buccal</a:t>
            </a:r>
            <a:r>
              <a:rPr lang="en-US" sz="2800" dirty="0"/>
              <a:t> and lingual musculature)  </a:t>
            </a:r>
          </a:p>
          <a:p>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Leon William’s Concept </a:t>
            </a:r>
            <a:endParaRPr lang="en-US" sz="3200" dirty="0"/>
          </a:p>
        </p:txBody>
      </p:sp>
      <p:sp>
        <p:nvSpPr>
          <p:cNvPr id="3" name="Content Placeholder 2"/>
          <p:cNvSpPr>
            <a:spLocks noGrp="1"/>
          </p:cNvSpPr>
          <p:nvPr>
            <p:ph idx="1"/>
          </p:nvPr>
        </p:nvSpPr>
        <p:spPr/>
        <p:txBody>
          <a:bodyPr/>
          <a:lstStyle/>
          <a:p>
            <a:r>
              <a:rPr lang="en-US" sz="2800" dirty="0" smtClean="0"/>
              <a:t>William formulated a method called the “</a:t>
            </a:r>
            <a:r>
              <a:rPr lang="en-US" sz="2800" b="1" i="1" dirty="0" smtClean="0"/>
              <a:t>Law Of  Harmony</a:t>
            </a:r>
            <a:r>
              <a:rPr lang="en-US" sz="2800" dirty="0" smtClean="0"/>
              <a:t>”.</a:t>
            </a:r>
          </a:p>
          <a:p>
            <a:r>
              <a:rPr lang="en-US" sz="2800" dirty="0" smtClean="0"/>
              <a:t>He believed that a relationship exists between the inverted face form and the form of maxillary central incisor in most people. </a:t>
            </a:r>
          </a:p>
          <a:p>
            <a:r>
              <a:rPr lang="en-US" sz="2800" dirty="0" smtClean="0"/>
              <a:t>He described three typal forms of teeth as </a:t>
            </a:r>
            <a:r>
              <a:rPr lang="en-US" sz="2800" b="1" dirty="0" smtClean="0"/>
              <a:t>square , tapering , ovoid.</a:t>
            </a:r>
            <a:endParaRPr lang="en-US" sz="2800" b="1"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normAutofit/>
          </a:bodyPr>
          <a:lstStyle/>
          <a:p>
            <a:r>
              <a:rPr lang="en-US" sz="2800" dirty="0" smtClean="0"/>
              <a:t>METHODS OF ANTERIOR TEETH SELECTION</a:t>
            </a:r>
            <a:br>
              <a:rPr lang="en-US" sz="2800" dirty="0" smtClean="0"/>
            </a:br>
            <a:endParaRPr lang="en-US" sz="2800" dirty="0"/>
          </a:p>
        </p:txBody>
      </p:sp>
      <p:sp>
        <p:nvSpPr>
          <p:cNvPr id="133123" name="Rectangle 3"/>
          <p:cNvSpPr>
            <a:spLocks noGrp="1" noChangeArrowheads="1"/>
          </p:cNvSpPr>
          <p:nvPr>
            <p:ph idx="1"/>
          </p:nvPr>
        </p:nvSpPr>
        <p:spPr/>
        <p:txBody>
          <a:bodyPr anchor="ctr"/>
          <a:lstStyle/>
          <a:p>
            <a:r>
              <a:rPr lang="en-US" b="1" dirty="0"/>
              <a:t>Using pre-extraction </a:t>
            </a:r>
            <a:r>
              <a:rPr lang="en-US" b="1" dirty="0" smtClean="0"/>
              <a:t>record</a:t>
            </a:r>
          </a:p>
          <a:p>
            <a:endParaRPr lang="en-US" b="1" dirty="0"/>
          </a:p>
          <a:p>
            <a:r>
              <a:rPr lang="en-US" b="1" dirty="0"/>
              <a:t>Post extraction examination of the patient</a:t>
            </a:r>
          </a:p>
          <a:p>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l"/>
            <a:r>
              <a:rPr lang="en-US" sz="3200" dirty="0" smtClean="0"/>
              <a:t>Pre extraction guides</a:t>
            </a:r>
            <a:r>
              <a:rPr lang="en-US" dirty="0" smtClean="0">
                <a:solidFill>
                  <a:srgbClr val="99FF66"/>
                </a:solidFill>
              </a:rPr>
              <a:t> </a:t>
            </a:r>
            <a:r>
              <a:rPr lang="en-US" dirty="0" smtClean="0"/>
              <a:t> </a:t>
            </a:r>
            <a:endParaRPr lang="en-US" dirty="0"/>
          </a:p>
        </p:txBody>
      </p:sp>
      <p:sp>
        <p:nvSpPr>
          <p:cNvPr id="19459" name="Rectangle 3"/>
          <p:cNvSpPr>
            <a:spLocks noGrp="1" noChangeArrowheads="1"/>
          </p:cNvSpPr>
          <p:nvPr>
            <p:ph idx="1"/>
          </p:nvPr>
        </p:nvSpPr>
        <p:spPr/>
        <p:txBody>
          <a:bodyPr anchor="t"/>
          <a:lstStyle/>
          <a:p>
            <a:pPr>
              <a:buFont typeface="Wingdings" pitchFamily="2" charset="2"/>
              <a:buNone/>
            </a:pPr>
            <a:r>
              <a:rPr lang="en-US" dirty="0"/>
              <a:t> </a:t>
            </a:r>
            <a:endParaRPr lang="en-US" dirty="0">
              <a:solidFill>
                <a:srgbClr val="CC3399"/>
              </a:solidFill>
            </a:endParaRPr>
          </a:p>
          <a:p>
            <a:pPr>
              <a:buFont typeface="Wingdings" pitchFamily="2" charset="2"/>
              <a:buNone/>
            </a:pPr>
            <a:endParaRPr lang="en-US" dirty="0">
              <a:solidFill>
                <a:srgbClr val="CC3399"/>
              </a:solidFill>
            </a:endParaRPr>
          </a:p>
          <a:p>
            <a:r>
              <a:rPr lang="en-US" dirty="0"/>
              <a:t>Diagnostic cast</a:t>
            </a:r>
          </a:p>
          <a:p>
            <a:r>
              <a:rPr lang="en-US" dirty="0"/>
              <a:t> Recent photographs before extraction.</a:t>
            </a:r>
          </a:p>
          <a:p>
            <a:r>
              <a:rPr lang="en-US" dirty="0"/>
              <a:t>Pre-extraction radiographs</a:t>
            </a:r>
          </a:p>
          <a:p>
            <a:r>
              <a:rPr lang="en-US" dirty="0"/>
              <a:t>Preserved extracted teeth </a:t>
            </a:r>
          </a:p>
        </p:txBody>
      </p:sp>
      <p:sp>
        <p:nvSpPr>
          <p:cNvPr id="5" name="Slide Number Placeholder 4"/>
          <p:cNvSpPr>
            <a:spLocks noGrp="1"/>
          </p:cNvSpPr>
          <p:nvPr>
            <p:ph type="sldNum" sz="quarter" idx="12"/>
          </p:nvPr>
        </p:nvSpPr>
        <p:spPr/>
        <p:txBody>
          <a:bodyPr/>
          <a:lstStyle/>
          <a:p>
            <a:fld id="{A407F8FA-1A58-489A-AA9F-87DB79F42FC0}" type="slidenum">
              <a:rPr lang="en-US" smtClean="0"/>
              <a:pPr/>
              <a:t>58</a:t>
            </a:fld>
            <a:endParaRPr lang="en-US"/>
          </a:p>
        </p:txBody>
      </p:sp>
      <p:pic>
        <p:nvPicPr>
          <p:cNvPr id="4" name="Picture 6"/>
          <p:cNvPicPr>
            <a:picLocks noChangeAspect="1" noChangeArrowheads="1"/>
          </p:cNvPicPr>
          <p:nvPr/>
        </p:nvPicPr>
        <p:blipFill>
          <a:blip r:embed="rId2"/>
          <a:srcRect l="18330" t="7065" b="12856"/>
          <a:stretch>
            <a:fillRect/>
          </a:stretch>
        </p:blipFill>
        <p:spPr bwMode="auto">
          <a:xfrm>
            <a:off x="4800600" y="762000"/>
            <a:ext cx="3962400" cy="25908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r>
              <a:rPr lang="en-US" sz="3200" b="1" dirty="0"/>
              <a:t>Pre extraction guides</a:t>
            </a:r>
            <a:br>
              <a:rPr lang="en-US" sz="3200" b="1" dirty="0"/>
            </a:br>
            <a:endParaRPr lang="en-US" sz="3200" b="1" dirty="0"/>
          </a:p>
        </p:txBody>
      </p:sp>
      <p:sp>
        <p:nvSpPr>
          <p:cNvPr id="43011" name="Rectangle 3"/>
          <p:cNvSpPr>
            <a:spLocks noGrp="1" noChangeArrowheads="1"/>
          </p:cNvSpPr>
          <p:nvPr>
            <p:ph idx="1"/>
          </p:nvPr>
        </p:nvSpPr>
        <p:spPr/>
        <p:txBody>
          <a:bodyPr>
            <a:normAutofit fontScale="92500"/>
          </a:bodyPr>
          <a:lstStyle/>
          <a:p>
            <a:pPr marL="533400" indent="-533400" algn="ctr">
              <a:buNone/>
            </a:pPr>
            <a:r>
              <a:rPr lang="en-US" sz="2800" dirty="0" smtClean="0"/>
              <a:t>The following pre-extraction records can be used to determine the size of the artificial teeth</a:t>
            </a:r>
          </a:p>
          <a:p>
            <a:pPr marL="533400" indent="-533400"/>
            <a:r>
              <a:rPr lang="en-US" sz="2800" b="1" dirty="0" smtClean="0"/>
              <a:t>Diagnostic </a:t>
            </a:r>
            <a:r>
              <a:rPr lang="en-US" sz="2800" b="1" dirty="0"/>
              <a:t>casts </a:t>
            </a:r>
            <a:r>
              <a:rPr lang="en-US" sz="2800" dirty="0"/>
              <a:t>: of patients natural teeth or restored teeth prior to extraction of remaining teeth.</a:t>
            </a:r>
          </a:p>
          <a:p>
            <a:pPr marL="533400" indent="-533400"/>
            <a:endParaRPr lang="en-US" sz="2800" u="sng" dirty="0"/>
          </a:p>
          <a:p>
            <a:pPr marL="533400" indent="-533400"/>
            <a:r>
              <a:rPr lang="en-US" sz="2800" b="1" dirty="0"/>
              <a:t>Recent photographs </a:t>
            </a:r>
            <a:r>
              <a:rPr lang="en-US" sz="2800" dirty="0"/>
              <a:t>: They will often provide general information about the width of the teeth and possibly their outline form that is more accurate than information from any other </a:t>
            </a:r>
            <a:r>
              <a:rPr lang="en-US" sz="2400" dirty="0"/>
              <a:t>source.</a:t>
            </a:r>
            <a:endParaRPr lang="en-US" sz="2400" u="sng" dirty="0"/>
          </a:p>
          <a:p>
            <a:pPr marL="533400" indent="-533400">
              <a:buFont typeface="Wingdings" pitchFamily="2" charset="2"/>
              <a:buNone/>
            </a:pPr>
            <a:r>
              <a:rPr lang="en-US" sz="2400" b="1" u="sng" dirty="0"/>
              <a:t> </a:t>
            </a:r>
            <a:endParaRPr lang="en-US" sz="2400" b="1"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p:txBody>
          <a:bodyPr/>
          <a:lstStyle/>
          <a:p>
            <a:pPr algn="ctr"/>
            <a:endParaRPr lang="en-US" dirty="0">
              <a:solidFill>
                <a:srgbClr val="99FF66"/>
              </a:solidFill>
            </a:endParaRPr>
          </a:p>
        </p:txBody>
      </p:sp>
      <p:sp>
        <p:nvSpPr>
          <p:cNvPr id="9225" name="Rectangle 9"/>
          <p:cNvSpPr>
            <a:spLocks noGrp="1" noChangeArrowheads="1"/>
          </p:cNvSpPr>
          <p:nvPr>
            <p:ph idx="1"/>
          </p:nvPr>
        </p:nvSpPr>
        <p:spPr>
          <a:xfrm>
            <a:off x="381000" y="1981200"/>
            <a:ext cx="8534400" cy="4114800"/>
          </a:xfrm>
        </p:spPr>
        <p:txBody>
          <a:bodyPr/>
          <a:lstStyle/>
          <a:p>
            <a:pPr>
              <a:buNone/>
            </a:pPr>
            <a:r>
              <a:rPr lang="en-US" sz="2800" dirty="0" smtClean="0"/>
              <a:t>    Teeth </a:t>
            </a:r>
            <a:r>
              <a:rPr lang="en-US" sz="2800" dirty="0"/>
              <a:t>selection is not simply a mechanical procedure, but requires dexterity and knowledge of </a:t>
            </a:r>
            <a:r>
              <a:rPr lang="en-US" sz="2800" dirty="0" smtClean="0"/>
              <a:t>biology.</a:t>
            </a:r>
            <a:endParaRPr lang="en-US" sz="2800" dirty="0"/>
          </a:p>
          <a:p>
            <a:pPr>
              <a:buNone/>
            </a:pPr>
            <a:r>
              <a:rPr lang="en-US" sz="2800" dirty="0" smtClean="0"/>
              <a:t>    In </a:t>
            </a:r>
            <a:r>
              <a:rPr lang="en-US" sz="2800" dirty="0"/>
              <a:t>earlier century artificial teeth were carved from stone, wood, ivory and metal. They looked like blocks. Even human teeth were used in early </a:t>
            </a:r>
            <a:r>
              <a:rPr lang="en-US" sz="2800" dirty="0" smtClean="0"/>
              <a:t>dentures.</a:t>
            </a:r>
            <a:endParaRPr lang="en-US" sz="2800" dirty="0"/>
          </a:p>
          <a:p>
            <a:pPr>
              <a:buFont typeface="Wingdings" pitchFamily="2" charset="2"/>
              <a:buNone/>
            </a:pPr>
            <a:r>
              <a:rPr lang="en-US" sz="2800" dirty="0"/>
              <a:t> </a:t>
            </a:r>
          </a:p>
        </p:txBody>
      </p:sp>
      <p:sp>
        <p:nvSpPr>
          <p:cNvPr id="4" name="Slide Number Placeholder 3"/>
          <p:cNvSpPr>
            <a:spLocks noGrp="1"/>
          </p:cNvSpPr>
          <p:nvPr>
            <p:ph type="sldNum" sz="quarter" idx="12"/>
          </p:nvPr>
        </p:nvSpPr>
        <p:spPr/>
        <p:txBody>
          <a:bodyPr/>
          <a:lstStyle/>
          <a:p>
            <a:fld id="{A407F8FA-1A58-489A-AA9F-87DB79F42FC0}"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3251" name="Rectangle 3"/>
          <p:cNvSpPr>
            <a:spLocks noGrp="1" noChangeArrowheads="1"/>
          </p:cNvSpPr>
          <p:nvPr>
            <p:ph idx="1"/>
          </p:nvPr>
        </p:nvSpPr>
        <p:spPr/>
        <p:txBody>
          <a:bodyPr/>
          <a:lstStyle/>
          <a:p>
            <a:r>
              <a:rPr lang="en-US" sz="2800" b="1" dirty="0"/>
              <a:t>Radiographs of teeth : </a:t>
            </a:r>
            <a:r>
              <a:rPr lang="en-US" sz="2800" dirty="0"/>
              <a:t>Radiographs made before the natural teeth were lost can supply information about the size and form of the teeth to be replaced.</a:t>
            </a:r>
          </a:p>
          <a:p>
            <a:r>
              <a:rPr lang="en-US" sz="2800" dirty="0"/>
              <a:t>Radiographic images are however always enlarged and may be distorted because of divergence of the x-ray</a:t>
            </a:r>
            <a:r>
              <a:rPr lang="en-US" sz="2800" dirty="0" smtClean="0"/>
              <a:t>.</a:t>
            </a:r>
            <a:endParaRPr lang="en-US" sz="2800" dirty="0"/>
          </a:p>
          <a:p>
            <a:pPr>
              <a:buFont typeface="Wingdings" pitchFamily="2" charset="2"/>
              <a:buNone/>
            </a:pPr>
            <a:r>
              <a:rPr lang="en-US" sz="2800" b="1" dirty="0">
                <a:solidFill>
                  <a:schemeClr val="tx1"/>
                </a:solidFill>
              </a:rPr>
              <a:t>     </a:t>
            </a:r>
            <a:r>
              <a:rPr lang="en-US" sz="2800" b="1" u="sng" dirty="0">
                <a:solidFill>
                  <a:schemeClr val="tx1"/>
                </a:solidFill>
              </a:rPr>
              <a:t>Preserved extracted teeth</a:t>
            </a:r>
            <a:r>
              <a:rPr lang="en-US" sz="2800" b="1" dirty="0">
                <a:solidFill>
                  <a:schemeClr val="tx1"/>
                </a:solidFill>
              </a:rPr>
              <a:t> </a:t>
            </a:r>
          </a:p>
          <a:p>
            <a:r>
              <a:rPr lang="en-US" sz="2800" dirty="0"/>
              <a:t>The best method to determine the size and contour of the anterior teeth</a:t>
            </a:r>
          </a:p>
        </p:txBody>
      </p:sp>
      <p:sp>
        <p:nvSpPr>
          <p:cNvPr id="4" name="Slide Number Placeholder 3"/>
          <p:cNvSpPr>
            <a:spLocks noGrp="1"/>
          </p:cNvSpPr>
          <p:nvPr>
            <p:ph type="sldNum" sz="quarter" idx="12"/>
          </p:nvPr>
        </p:nvSpPr>
        <p:spPr/>
        <p:txBody>
          <a:bodyPr/>
          <a:lstStyle/>
          <a:p>
            <a:fld id="{A407F8FA-1A58-489A-AA9F-87DB79F42FC0}"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2227" name="Rectangle 3"/>
          <p:cNvSpPr>
            <a:spLocks noGrp="1" noChangeArrowheads="1"/>
          </p:cNvSpPr>
          <p:nvPr>
            <p:ph idx="1"/>
          </p:nvPr>
        </p:nvSpPr>
        <p:spPr/>
        <p:txBody>
          <a:bodyPr/>
          <a:lstStyle/>
          <a:p>
            <a:r>
              <a:rPr lang="en-US" sz="2800" b="1" i="1" dirty="0" err="1"/>
              <a:t>Bissasu</a:t>
            </a:r>
            <a:r>
              <a:rPr lang="en-US" sz="2800" b="1" i="1" dirty="0"/>
              <a:t> </a:t>
            </a:r>
            <a:r>
              <a:rPr lang="en-US" sz="2800" baseline="30000" dirty="0"/>
              <a:t>8 </a:t>
            </a:r>
            <a:r>
              <a:rPr lang="en-US" sz="2800" dirty="0"/>
              <a:t>reviewed the pre-extraction records proposed for determining the vertical dimension of occlusion, recording centric relation, and arranging the maxillary anterior teeth.</a:t>
            </a:r>
          </a:p>
          <a:p>
            <a:r>
              <a:rPr lang="en-US" sz="2800" dirty="0"/>
              <a:t>The review of the literature indicated that</a:t>
            </a:r>
          </a:p>
          <a:p>
            <a:pPr>
              <a:buFont typeface="Wingdings" pitchFamily="2" charset="2"/>
              <a:buNone/>
            </a:pPr>
            <a:r>
              <a:rPr lang="en-US" sz="2800" dirty="0"/>
              <a:t>     pre-extraction records provided a useful guide in determining the edentulous patient’s original VDO and arranging the maxillary anterior teeth.</a:t>
            </a:r>
          </a:p>
          <a:p>
            <a:endParaRPr lang="en-US" sz="2800" dirty="0"/>
          </a:p>
          <a:p>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algn="l"/>
            <a:r>
              <a:rPr lang="en-US" sz="3200" dirty="0"/>
              <a:t>Post extraction examination</a:t>
            </a:r>
          </a:p>
        </p:txBody>
      </p:sp>
      <p:sp>
        <p:nvSpPr>
          <p:cNvPr id="132099" name="Rectangle 3"/>
          <p:cNvSpPr>
            <a:spLocks noGrp="1" noChangeArrowheads="1"/>
          </p:cNvSpPr>
          <p:nvPr>
            <p:ph idx="1"/>
          </p:nvPr>
        </p:nvSpPr>
        <p:spPr>
          <a:xfrm>
            <a:off x="762000" y="2438400"/>
            <a:ext cx="7924800" cy="3657600"/>
          </a:xfrm>
        </p:spPr>
        <p:txBody>
          <a:bodyPr/>
          <a:lstStyle/>
          <a:p>
            <a:pPr marL="933450" lvl="1" indent="-476250">
              <a:buFont typeface="Arial" pitchFamily="34" charset="0"/>
              <a:buChar char="•"/>
            </a:pPr>
            <a:r>
              <a:rPr lang="en-US" sz="2800" dirty="0"/>
              <a:t>Size and form of edentulous </a:t>
            </a:r>
            <a:r>
              <a:rPr lang="en-US" sz="2800" dirty="0" smtClean="0"/>
              <a:t>foundation</a:t>
            </a:r>
          </a:p>
          <a:p>
            <a:pPr marL="933450" lvl="1" indent="-476250">
              <a:buFont typeface="Arial" pitchFamily="34" charset="0"/>
              <a:buChar char="•"/>
            </a:pPr>
            <a:endParaRPr lang="en-US" sz="2800" dirty="0" smtClean="0"/>
          </a:p>
          <a:p>
            <a:pPr marL="933450" lvl="1" indent="-476250">
              <a:buFont typeface="Arial" pitchFamily="34" charset="0"/>
              <a:buChar char="•"/>
            </a:pPr>
            <a:r>
              <a:rPr lang="en-US" sz="2800" dirty="0" smtClean="0"/>
              <a:t>Matching </a:t>
            </a:r>
            <a:r>
              <a:rPr lang="en-US" sz="2800" dirty="0"/>
              <a:t>teeth to </a:t>
            </a:r>
            <a:r>
              <a:rPr lang="en-US" sz="2800" dirty="0" smtClean="0"/>
              <a:t>face forms </a:t>
            </a:r>
            <a:r>
              <a:rPr lang="en-US" sz="2800" dirty="0"/>
              <a:t>and arch forms </a:t>
            </a:r>
          </a:p>
        </p:txBody>
      </p:sp>
      <p:sp>
        <p:nvSpPr>
          <p:cNvPr id="4" name="Slide Number Placeholder 3"/>
          <p:cNvSpPr>
            <a:spLocks noGrp="1"/>
          </p:cNvSpPr>
          <p:nvPr>
            <p:ph type="sldNum" sz="quarter" idx="12"/>
          </p:nvPr>
        </p:nvSpPr>
        <p:spPr/>
        <p:txBody>
          <a:bodyPr/>
          <a:lstStyle/>
          <a:p>
            <a:fld id="{A407F8FA-1A58-489A-AA9F-87DB79F42FC0}" type="slidenum">
              <a:rPr lang="en-US" smtClean="0"/>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algn="l"/>
            <a:r>
              <a:rPr lang="en-US" sz="2800" b="1"/>
              <a:t>Post extraction examination</a:t>
            </a:r>
          </a:p>
        </p:txBody>
      </p:sp>
      <p:sp>
        <p:nvSpPr>
          <p:cNvPr id="131075" name="Rectangle 3"/>
          <p:cNvSpPr>
            <a:spLocks noGrp="1" noChangeArrowheads="1"/>
          </p:cNvSpPr>
          <p:nvPr>
            <p:ph idx="1"/>
          </p:nvPr>
        </p:nvSpPr>
        <p:spPr/>
        <p:txBody>
          <a:bodyPr/>
          <a:lstStyle/>
          <a:p>
            <a:r>
              <a:rPr lang="en-US" sz="2800" dirty="0"/>
              <a:t>If the patient is edentulous and wearing complete dentures, then on the basis of the teeth the patient is wearing, determine whether to choose teeth that are longer, smaller or shorter, wider or narrower, flatter or having a more curved labial surface</a:t>
            </a:r>
          </a:p>
        </p:txBody>
      </p:sp>
      <p:sp>
        <p:nvSpPr>
          <p:cNvPr id="4" name="Slide Number Placeholder 3"/>
          <p:cNvSpPr>
            <a:spLocks noGrp="1"/>
          </p:cNvSpPr>
          <p:nvPr>
            <p:ph type="sldNum" sz="quarter" idx="12"/>
          </p:nvPr>
        </p:nvSpPr>
        <p:spPr/>
        <p:txBody>
          <a:bodyPr/>
          <a:lstStyle/>
          <a:p>
            <a:fld id="{A407F8FA-1A58-489A-AA9F-87DB79F42FC0}" type="slidenum">
              <a:rPr lang="en-US" smtClean="0"/>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altLang="en-US" sz="3200" dirty="0" smtClean="0">
                <a:latin typeface="+mn-lt"/>
              </a:rPr>
              <a:t/>
            </a:r>
            <a:br>
              <a:rPr lang="en-US" altLang="en-US" sz="3200" dirty="0" smtClean="0">
                <a:latin typeface="+mn-lt"/>
              </a:rPr>
            </a:br>
            <a:r>
              <a:rPr lang="en-US" altLang="en-US" sz="3200" dirty="0" smtClean="0">
                <a:latin typeface="+mn-lt"/>
              </a:rPr>
              <a:t>The various factors that comprise the anterior teeth selection are their</a:t>
            </a:r>
            <a:br>
              <a:rPr lang="en-US" altLang="en-US" sz="3200" dirty="0" smtClean="0">
                <a:latin typeface="+mn-lt"/>
              </a:rPr>
            </a:br>
            <a:endParaRPr lang="en-US" sz="3200" dirty="0">
              <a:latin typeface="+mn-lt"/>
            </a:endParaRPr>
          </a:p>
        </p:txBody>
      </p:sp>
      <p:sp>
        <p:nvSpPr>
          <p:cNvPr id="145411" name="Rectangle 3"/>
          <p:cNvSpPr>
            <a:spLocks noGrp="1" noChangeArrowheads="1"/>
          </p:cNvSpPr>
          <p:nvPr>
            <p:ph idx="1"/>
          </p:nvPr>
        </p:nvSpPr>
        <p:spPr/>
        <p:txBody>
          <a:bodyPr/>
          <a:lstStyle/>
          <a:p>
            <a:r>
              <a:rPr lang="en-US" altLang="en-US" sz="3600" dirty="0" smtClean="0"/>
              <a:t>Size</a:t>
            </a:r>
          </a:p>
          <a:p>
            <a:r>
              <a:rPr lang="en-US" altLang="en-US" sz="3600" dirty="0" smtClean="0"/>
              <a:t>Form</a:t>
            </a:r>
          </a:p>
          <a:p>
            <a:r>
              <a:rPr lang="en-US" altLang="en-US" sz="3600" dirty="0" smtClean="0"/>
              <a:t>Color</a:t>
            </a:r>
          </a:p>
          <a:p>
            <a:r>
              <a:rPr lang="en-US" altLang="en-US" sz="3600" dirty="0" smtClean="0"/>
              <a:t>Composition.</a:t>
            </a:r>
          </a:p>
        </p:txBody>
      </p:sp>
      <p:sp>
        <p:nvSpPr>
          <p:cNvPr id="6" name="Slide Number Placeholder 5"/>
          <p:cNvSpPr>
            <a:spLocks noGrp="1"/>
          </p:cNvSpPr>
          <p:nvPr>
            <p:ph type="sldNum" sz="quarter" idx="12"/>
          </p:nvPr>
        </p:nvSpPr>
        <p:spPr/>
        <p:txBody>
          <a:bodyPr/>
          <a:lstStyle/>
          <a:p>
            <a:fld id="{A407F8FA-1A58-489A-AA9F-87DB79F42FC0}" type="slidenum">
              <a:rPr lang="en-US" smtClean="0"/>
              <a:pPr/>
              <a:t>64</a:t>
            </a:fld>
            <a:endParaRPr lang="en-US"/>
          </a:p>
        </p:txBody>
      </p:sp>
      <p:sp>
        <p:nvSpPr>
          <p:cNvPr id="5" name="TextBox 4"/>
          <p:cNvSpPr txBox="1"/>
          <p:nvPr/>
        </p:nvSpPr>
        <p:spPr>
          <a:xfrm>
            <a:off x="609600" y="6019800"/>
            <a:ext cx="8013732" cy="646331"/>
          </a:xfrm>
          <a:prstGeom prst="rect">
            <a:avLst/>
          </a:prstGeom>
          <a:noFill/>
        </p:spPr>
        <p:txBody>
          <a:bodyPr wrap="none" rtlCol="0">
            <a:spAutoFit/>
          </a:bodyPr>
          <a:lstStyle/>
          <a:p>
            <a:r>
              <a:rPr lang="en-US" b="1" dirty="0" smtClean="0"/>
              <a:t>The science of anterior teeth selection for a completely edentulous patient:</a:t>
            </a:r>
          </a:p>
          <a:p>
            <a:r>
              <a:rPr lang="en-US" b="1" dirty="0" smtClean="0"/>
              <a:t>a literature review;JIPS(</a:t>
            </a:r>
            <a:r>
              <a:rPr lang="en-US" b="1" dirty="0" err="1" smtClean="0"/>
              <a:t>jan</a:t>
            </a:r>
            <a:r>
              <a:rPr lang="en-US" b="1" dirty="0" smtClean="0"/>
              <a:t> –mar)11(1):7-13</a:t>
            </a:r>
            <a:endParaRPr lang="en-US"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Factors to be Considered in Selecting the Size</a:t>
            </a:r>
            <a:endParaRPr lang="en-US" dirty="0"/>
          </a:p>
        </p:txBody>
      </p:sp>
      <p:sp>
        <p:nvSpPr>
          <p:cNvPr id="5" name="Subtitle 4"/>
          <p:cNvSpPr>
            <a:spLocks noGrp="1"/>
          </p:cNvSpPr>
          <p:nvPr>
            <p:ph type="subTitle" idx="1"/>
          </p:nvPr>
        </p:nvSpPr>
        <p:spPr/>
        <p:txBody>
          <a:bodyPr/>
          <a:lstStyle/>
          <a:p>
            <a:endParaRPr lang="en-US"/>
          </a:p>
        </p:txBody>
      </p:sp>
      <p:sp>
        <p:nvSpPr>
          <p:cNvPr id="6" name="Slide Number Placeholder 5"/>
          <p:cNvSpPr>
            <a:spLocks noGrp="1"/>
          </p:cNvSpPr>
          <p:nvPr>
            <p:ph type="sldNum" sz="quarter" idx="12"/>
          </p:nvPr>
        </p:nvSpPr>
        <p:spPr/>
        <p:txBody>
          <a:bodyPr/>
          <a:lstStyle/>
          <a:p>
            <a:fld id="{A407F8FA-1A58-489A-AA9F-87DB79F42FC0}" type="slidenum">
              <a:rPr lang="en-US" smtClean="0"/>
              <a:pPr/>
              <a:t>65</a:t>
            </a:fld>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z="3200" dirty="0"/>
              <a:t>Size of the teeth</a:t>
            </a:r>
          </a:p>
        </p:txBody>
      </p:sp>
      <p:sp>
        <p:nvSpPr>
          <p:cNvPr id="50179" name="Rectangle 3"/>
          <p:cNvSpPr>
            <a:spLocks noGrp="1" noChangeArrowheads="1"/>
          </p:cNvSpPr>
          <p:nvPr>
            <p:ph idx="1"/>
          </p:nvPr>
        </p:nvSpPr>
        <p:spPr/>
        <p:txBody>
          <a:bodyPr/>
          <a:lstStyle/>
          <a:p>
            <a:pPr>
              <a:lnSpc>
                <a:spcPct val="80000"/>
              </a:lnSpc>
            </a:pPr>
            <a:r>
              <a:rPr lang="en-US" sz="2800" dirty="0" smtClean="0"/>
              <a:t>Size </a:t>
            </a:r>
            <a:r>
              <a:rPr lang="en-US" sz="2800" dirty="0"/>
              <a:t>of the face </a:t>
            </a:r>
          </a:p>
          <a:p>
            <a:pPr>
              <a:lnSpc>
                <a:spcPct val="80000"/>
              </a:lnSpc>
            </a:pPr>
            <a:r>
              <a:rPr lang="en-US" sz="2800" dirty="0"/>
              <a:t>Size of the maxillary arch</a:t>
            </a:r>
          </a:p>
          <a:p>
            <a:pPr>
              <a:lnSpc>
                <a:spcPct val="80000"/>
              </a:lnSpc>
            </a:pPr>
            <a:r>
              <a:rPr lang="en-US" sz="2800" dirty="0" err="1"/>
              <a:t>Incisal</a:t>
            </a:r>
            <a:r>
              <a:rPr lang="en-US" sz="2800" dirty="0"/>
              <a:t> papilla and the </a:t>
            </a:r>
            <a:r>
              <a:rPr lang="en-US" sz="2800" dirty="0" err="1"/>
              <a:t>cuspid</a:t>
            </a:r>
            <a:r>
              <a:rPr lang="en-US" sz="2800" dirty="0"/>
              <a:t> eminences or the </a:t>
            </a:r>
            <a:r>
              <a:rPr lang="en-US" sz="2800" dirty="0" err="1"/>
              <a:t>buccal</a:t>
            </a:r>
            <a:r>
              <a:rPr lang="en-US" sz="2800" dirty="0"/>
              <a:t> </a:t>
            </a:r>
            <a:r>
              <a:rPr lang="en-US" sz="2800" dirty="0" err="1"/>
              <a:t>frenum</a:t>
            </a:r>
            <a:endParaRPr lang="en-US" sz="2800" dirty="0"/>
          </a:p>
          <a:p>
            <a:pPr>
              <a:lnSpc>
                <a:spcPct val="80000"/>
              </a:lnSpc>
            </a:pPr>
            <a:r>
              <a:rPr lang="en-US" sz="2800" dirty="0" err="1"/>
              <a:t>Interalar</a:t>
            </a:r>
            <a:r>
              <a:rPr lang="en-US" sz="2800" dirty="0"/>
              <a:t> distance</a:t>
            </a:r>
          </a:p>
          <a:p>
            <a:pPr>
              <a:lnSpc>
                <a:spcPct val="80000"/>
              </a:lnSpc>
            </a:pPr>
            <a:r>
              <a:rPr lang="en-US" sz="2800" dirty="0" err="1"/>
              <a:t>Maxillomandibular</a:t>
            </a:r>
            <a:r>
              <a:rPr lang="en-US" sz="2800" dirty="0"/>
              <a:t> relations</a:t>
            </a:r>
          </a:p>
          <a:p>
            <a:pPr>
              <a:lnSpc>
                <a:spcPct val="80000"/>
              </a:lnSpc>
            </a:pPr>
            <a:r>
              <a:rPr lang="en-US" sz="2800" dirty="0"/>
              <a:t>Contour of the residual ridges</a:t>
            </a:r>
          </a:p>
          <a:p>
            <a:pPr>
              <a:lnSpc>
                <a:spcPct val="80000"/>
              </a:lnSpc>
            </a:pPr>
            <a:r>
              <a:rPr lang="en-US" sz="2800" dirty="0"/>
              <a:t>Vertical distance between the ridges</a:t>
            </a:r>
          </a:p>
          <a:p>
            <a:pPr>
              <a:lnSpc>
                <a:spcPct val="80000"/>
              </a:lnSpc>
            </a:pPr>
            <a:r>
              <a:rPr lang="en-US" sz="2800" dirty="0" smtClean="0"/>
              <a:t>Lips</a:t>
            </a:r>
          </a:p>
          <a:p>
            <a:pPr>
              <a:lnSpc>
                <a:spcPct val="80000"/>
              </a:lnSpc>
            </a:pPr>
            <a:r>
              <a:rPr lang="en-US" sz="2800" dirty="0" err="1" smtClean="0"/>
              <a:t>Intercanthal</a:t>
            </a:r>
            <a:r>
              <a:rPr lang="en-US" sz="2800" dirty="0" smtClean="0"/>
              <a:t> distance as a guide</a:t>
            </a:r>
            <a:endParaRPr lang="en-US" sz="2800" dirty="0"/>
          </a:p>
          <a:p>
            <a:pPr>
              <a:lnSpc>
                <a:spcPct val="80000"/>
              </a:lnSpc>
              <a:buFont typeface="Wingdings" pitchFamily="2" charset="2"/>
              <a:buNone/>
            </a:pPr>
            <a:endParaRPr lang="en-US" sz="2400" b="1" dirty="0">
              <a:solidFill>
                <a:srgbClr val="CC3399"/>
              </a:solidFill>
            </a:endParaRPr>
          </a:p>
          <a:p>
            <a:pPr>
              <a:lnSpc>
                <a:spcPct val="80000"/>
              </a:lnSpc>
              <a:buFont typeface="Wingdings" pitchFamily="2" charset="2"/>
              <a:buNone/>
            </a:pPr>
            <a:endParaRPr lang="en-US" sz="2400" b="1" dirty="0">
              <a:solidFill>
                <a:srgbClr val="CC3399"/>
              </a:solidFill>
            </a:endParaRPr>
          </a:p>
          <a:p>
            <a:pPr>
              <a:lnSpc>
                <a:spcPct val="80000"/>
              </a:lnSpc>
            </a:pPr>
            <a:endParaRPr lang="en-US" sz="2400" b="1" dirty="0">
              <a:solidFill>
                <a:srgbClr val="CC3399"/>
              </a:solidFill>
            </a:endParaRPr>
          </a:p>
        </p:txBody>
      </p:sp>
      <p:sp>
        <p:nvSpPr>
          <p:cNvPr id="4" name="Slide Number Placeholder 3"/>
          <p:cNvSpPr>
            <a:spLocks noGrp="1"/>
          </p:cNvSpPr>
          <p:nvPr>
            <p:ph type="sldNum" sz="quarter" idx="12"/>
          </p:nvPr>
        </p:nvSpPr>
        <p:spPr/>
        <p:txBody>
          <a:bodyPr/>
          <a:lstStyle/>
          <a:p>
            <a:fld id="{A407F8FA-1A58-489A-AA9F-87DB79F42FC0}" type="slidenum">
              <a:rPr lang="en-US" smtClean="0"/>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Size of the face</a:t>
            </a:r>
            <a:endParaRPr lang="en-US" sz="3200" dirty="0"/>
          </a:p>
        </p:txBody>
      </p:sp>
      <p:sp>
        <p:nvSpPr>
          <p:cNvPr id="3" name="Content Placeholder 2"/>
          <p:cNvSpPr>
            <a:spLocks noGrp="1"/>
          </p:cNvSpPr>
          <p:nvPr>
            <p:ph idx="1"/>
          </p:nvPr>
        </p:nvSpPr>
        <p:spPr/>
        <p:txBody>
          <a:bodyPr/>
          <a:lstStyle/>
          <a:p>
            <a:r>
              <a:rPr lang="en-US" dirty="0" smtClean="0"/>
              <a:t>Average width of the maxillary central incisor = 1/16</a:t>
            </a:r>
            <a:r>
              <a:rPr lang="en-US" baseline="30000" dirty="0" smtClean="0"/>
              <a:t>th</a:t>
            </a:r>
            <a:r>
              <a:rPr lang="en-US" dirty="0" smtClean="0"/>
              <a:t> of the width of the face measured between the </a:t>
            </a:r>
            <a:r>
              <a:rPr lang="en-US" dirty="0" err="1" smtClean="0"/>
              <a:t>zygoma</a:t>
            </a:r>
            <a:r>
              <a:rPr lang="en-US" dirty="0" smtClean="0"/>
              <a:t>.</a:t>
            </a:r>
          </a:p>
          <a:p>
            <a:r>
              <a:rPr lang="en-US" dirty="0" smtClean="0"/>
              <a:t>Combined width of the six maxillary anterior teeth = slightly less than 1/3rd of the </a:t>
            </a:r>
            <a:r>
              <a:rPr lang="en-US" dirty="0" err="1" smtClean="0"/>
              <a:t>bizygomatic</a:t>
            </a:r>
            <a:r>
              <a:rPr lang="en-US" dirty="0" smtClean="0"/>
              <a:t> breadth of the face.(face bow)</a:t>
            </a: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0402" name="Picture 2" descr="C:\Users\DELL\Pictures\Dell WebCam Central\140114-062150.jpg"/>
          <p:cNvPicPr>
            <a:picLocks noGrp="1" noChangeAspect="1" noChangeArrowheads="1"/>
          </p:cNvPicPr>
          <p:nvPr>
            <p:ph idx="1"/>
          </p:nvPr>
        </p:nvPicPr>
        <p:blipFill>
          <a:blip r:embed="rId2"/>
          <a:stretch>
            <a:fillRect/>
          </a:stretch>
        </p:blipFill>
        <p:spPr bwMode="auto">
          <a:xfrm>
            <a:off x="2957512" y="2001044"/>
            <a:ext cx="3228975" cy="3724275"/>
          </a:xfrm>
          <a:prstGeom prst="rect">
            <a:avLst/>
          </a:prstGeom>
          <a:noFill/>
        </p:spPr>
      </p:pic>
      <p:sp>
        <p:nvSpPr>
          <p:cNvPr id="4" name="Slide Number Placeholder 3"/>
          <p:cNvSpPr>
            <a:spLocks noGrp="1"/>
          </p:cNvSpPr>
          <p:nvPr>
            <p:ph type="sldNum" sz="quarter" idx="12"/>
          </p:nvPr>
        </p:nvSpPr>
        <p:spPr/>
        <p:txBody>
          <a:bodyPr/>
          <a:lstStyle/>
          <a:p>
            <a:fld id="{A407F8FA-1A58-489A-AA9F-87DB79F42FC0}" type="slidenum">
              <a:rPr lang="en-US" smtClean="0"/>
              <a:pPr/>
              <a:t>68</a:t>
            </a:fld>
            <a:endParaRPr lang="en-US"/>
          </a:p>
        </p:txBody>
      </p:sp>
      <p:sp>
        <p:nvSpPr>
          <p:cNvPr id="6" name="TextBox 5"/>
          <p:cNvSpPr txBox="1"/>
          <p:nvPr/>
        </p:nvSpPr>
        <p:spPr>
          <a:xfrm>
            <a:off x="304800" y="5029200"/>
            <a:ext cx="2209800" cy="707886"/>
          </a:xfrm>
          <a:prstGeom prst="rect">
            <a:avLst/>
          </a:prstGeom>
          <a:noFill/>
        </p:spPr>
        <p:txBody>
          <a:bodyPr wrap="square" rtlCol="0">
            <a:spAutoFit/>
          </a:bodyPr>
          <a:lstStyle/>
          <a:p>
            <a:r>
              <a:rPr lang="en-US" sz="4000" dirty="0" smtClean="0"/>
              <a:t>1:2=1:16</a:t>
            </a:r>
            <a:endParaRPr lang="en-US" sz="4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07F8FA-1A58-489A-AA9F-87DB79F42FC0}" type="slidenum">
              <a:rPr lang="en-US" smtClean="0"/>
              <a:pPr/>
              <a:t>69</a:t>
            </a:fld>
            <a:endParaRPr lang="en-US"/>
          </a:p>
        </p:txBody>
      </p:sp>
      <p:pic>
        <p:nvPicPr>
          <p:cNvPr id="135171" name="Picture 3"/>
          <p:cNvPicPr>
            <a:picLocks noGrp="1" noChangeAspect="1" noChangeArrowheads="1"/>
          </p:cNvPicPr>
          <p:nvPr>
            <p:ph type="body" idx="4294967295"/>
          </p:nvPr>
        </p:nvPicPr>
        <p:blipFill>
          <a:blip r:embed="rId2"/>
          <a:srcRect l="4347" t="5556" r="4347" b="9259"/>
          <a:stretch>
            <a:fillRect/>
          </a:stretch>
        </p:blipFill>
        <p:spPr>
          <a:xfrm>
            <a:off x="4572000" y="1981200"/>
            <a:ext cx="4572000" cy="2503488"/>
          </a:xfrm>
        </p:spPr>
      </p:pic>
      <p:sp>
        <p:nvSpPr>
          <p:cNvPr id="135172" name="Text Box 4"/>
          <p:cNvSpPr txBox="1">
            <a:spLocks noChangeArrowheads="1"/>
          </p:cNvSpPr>
          <p:nvPr/>
        </p:nvSpPr>
        <p:spPr bwMode="auto">
          <a:xfrm>
            <a:off x="533400" y="1981200"/>
            <a:ext cx="3810000" cy="4376583"/>
          </a:xfrm>
          <a:prstGeom prst="rect">
            <a:avLst/>
          </a:prstGeom>
          <a:noFill/>
          <a:ln w="9525">
            <a:noFill/>
            <a:miter lim="800000"/>
            <a:headEnd/>
            <a:tailEnd/>
          </a:ln>
          <a:effectLst/>
        </p:spPr>
        <p:txBody>
          <a:bodyPr>
            <a:spAutoFit/>
          </a:bodyPr>
          <a:lstStyle/>
          <a:p>
            <a:pPr eaLnBrk="1" hangingPunct="1">
              <a:lnSpc>
                <a:spcPct val="90000"/>
              </a:lnSpc>
              <a:spcBef>
                <a:spcPct val="20000"/>
              </a:spcBef>
              <a:buClr>
                <a:schemeClr val="accent1"/>
              </a:buClr>
              <a:buSzPct val="85000"/>
            </a:pPr>
            <a:r>
              <a:rPr lang="en-US" sz="2400" b="1" dirty="0">
                <a:solidFill>
                  <a:schemeClr val="tx2"/>
                </a:solidFill>
              </a:rPr>
              <a:t>The </a:t>
            </a:r>
            <a:r>
              <a:rPr lang="en-US" sz="2400" b="1" dirty="0" err="1">
                <a:solidFill>
                  <a:schemeClr val="tx2"/>
                </a:solidFill>
              </a:rPr>
              <a:t>trubyte</a:t>
            </a:r>
            <a:r>
              <a:rPr lang="en-US" sz="2400" b="1" dirty="0">
                <a:solidFill>
                  <a:schemeClr val="tx2"/>
                </a:solidFill>
              </a:rPr>
              <a:t> tooth indicator is also useful in determining the size of maxillary central incisors.  </a:t>
            </a:r>
          </a:p>
          <a:p>
            <a:pPr eaLnBrk="1" hangingPunct="1">
              <a:lnSpc>
                <a:spcPct val="90000"/>
              </a:lnSpc>
              <a:spcBef>
                <a:spcPct val="20000"/>
              </a:spcBef>
              <a:buClr>
                <a:schemeClr val="accent1"/>
              </a:buClr>
              <a:buSzPct val="85000"/>
            </a:pPr>
            <a:r>
              <a:rPr lang="en-US" sz="2400" b="1" dirty="0"/>
              <a:t>Levin observed that the widths of the maxillary anterior teeth when viewed in the frontal plane lie within the golden proportion of 1.681.</a:t>
            </a:r>
            <a:endParaRPr lang="en-US" sz="2400" b="1" dirty="0">
              <a:solidFill>
                <a:schemeClr val="tx2"/>
              </a:solidFill>
            </a:endParaRPr>
          </a:p>
          <a:p>
            <a:pPr>
              <a:spcBef>
                <a:spcPct val="50000"/>
              </a:spcBef>
            </a:pPr>
            <a:endParaRPr lang="en-US" sz="2400" b="1" dirty="0"/>
          </a:p>
        </p:txBody>
      </p:sp>
      <p:sp>
        <p:nvSpPr>
          <p:cNvPr id="135174" name="Text Box 6"/>
          <p:cNvSpPr txBox="1">
            <a:spLocks noChangeArrowheads="1"/>
          </p:cNvSpPr>
          <p:nvPr/>
        </p:nvSpPr>
        <p:spPr bwMode="auto">
          <a:xfrm>
            <a:off x="4724400" y="4648200"/>
            <a:ext cx="3505200" cy="366713"/>
          </a:xfrm>
          <a:prstGeom prst="rect">
            <a:avLst/>
          </a:prstGeom>
          <a:noFill/>
          <a:ln w="9525">
            <a:noFill/>
            <a:miter lim="800000"/>
            <a:headEnd/>
            <a:tailEnd/>
          </a:ln>
          <a:effectLst/>
        </p:spPr>
        <p:txBody>
          <a:bodyPr>
            <a:spAutoFit/>
          </a:bodyPr>
          <a:lstStyle/>
          <a:p>
            <a:pPr>
              <a:spcBef>
                <a:spcPct val="50000"/>
              </a:spcBef>
            </a:pPr>
            <a:r>
              <a:rPr lang="en-US" b="1">
                <a:solidFill>
                  <a:schemeClr val="tx2"/>
                </a:solidFill>
              </a:rPr>
              <a:t>Trubyte tooth indicator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14" descr="97"/>
          <p:cNvPicPr>
            <a:picLocks noGrp="1" noChangeAspect="1" noChangeArrowheads="1"/>
          </p:cNvPicPr>
          <p:nvPr>
            <p:ph idx="1"/>
          </p:nvPr>
        </p:nvPicPr>
        <p:blipFill>
          <a:blip r:embed="rId2" cstate="print"/>
          <a:srcRect l="20973" t="56635" r="18719" b="8557"/>
          <a:stretch>
            <a:fillRect/>
          </a:stretch>
        </p:blipFill>
        <p:spPr bwMode="auto">
          <a:xfrm>
            <a:off x="533401" y="1524001"/>
            <a:ext cx="3962400" cy="3505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Slide Number Placeholder 3"/>
          <p:cNvSpPr>
            <a:spLocks noGrp="1"/>
          </p:cNvSpPr>
          <p:nvPr>
            <p:ph type="sldNum" sz="quarter" idx="12"/>
          </p:nvPr>
        </p:nvSpPr>
        <p:spPr/>
        <p:txBody>
          <a:bodyPr/>
          <a:lstStyle/>
          <a:p>
            <a:fld id="{A407F8FA-1A58-489A-AA9F-87DB79F42FC0}" type="slidenum">
              <a:rPr lang="en-US" smtClean="0"/>
              <a:pPr/>
              <a:t>7</a:t>
            </a:fld>
            <a:endParaRPr lang="en-US"/>
          </a:p>
        </p:txBody>
      </p:sp>
      <p:pic>
        <p:nvPicPr>
          <p:cNvPr id="6" name="Picture 4" descr="dental-teeth-1"/>
          <p:cNvPicPr>
            <a:picLocks noChangeAspect="1" noChangeArrowheads="1"/>
          </p:cNvPicPr>
          <p:nvPr/>
        </p:nvPicPr>
        <p:blipFill>
          <a:blip r:embed="rId3" cstate="print"/>
          <a:srcRect/>
          <a:stretch>
            <a:fillRect/>
          </a:stretch>
        </p:blipFill>
        <p:spPr bwMode="auto">
          <a:xfrm>
            <a:off x="3962400" y="4343400"/>
            <a:ext cx="4624388" cy="1981200"/>
          </a:xfrm>
          <a:prstGeom prst="rect">
            <a:avLst/>
          </a:prstGeom>
          <a:ln>
            <a:noFill/>
          </a:ln>
          <a:effectLst>
            <a:outerShdw blurRad="190500" algn="tl" rotWithShape="0">
              <a:srgbClr val="000000">
                <a:alpha val="70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050"/>
          <p:cNvSpPr>
            <a:spLocks noGrp="1" noChangeArrowheads="1"/>
          </p:cNvSpPr>
          <p:nvPr>
            <p:ph type="title"/>
          </p:nvPr>
        </p:nvSpPr>
        <p:spPr/>
        <p:txBody>
          <a:bodyPr/>
          <a:lstStyle/>
          <a:p>
            <a:endParaRPr lang="en-US" altLang="en-US" smtClean="0"/>
          </a:p>
        </p:txBody>
      </p:sp>
      <p:sp>
        <p:nvSpPr>
          <p:cNvPr id="157699" name="Rectangle 2054"/>
          <p:cNvSpPr>
            <a:spLocks noGrp="1" noChangeArrowheads="1"/>
          </p:cNvSpPr>
          <p:nvPr>
            <p:ph type="body" sz="half" idx="1"/>
          </p:nvPr>
        </p:nvSpPr>
        <p:spPr/>
        <p:txBody>
          <a:bodyPr/>
          <a:lstStyle/>
          <a:p>
            <a:endParaRPr lang="en-US" altLang="en-US" sz="2800" smtClean="0"/>
          </a:p>
        </p:txBody>
      </p:sp>
      <p:pic>
        <p:nvPicPr>
          <p:cNvPr id="157700" name="Picture 2055" descr="ToothInd1"/>
          <p:cNvPicPr>
            <a:picLocks noGrp="1" noChangeAspect="1" noChangeArrowheads="1"/>
          </p:cNvPicPr>
          <p:nvPr>
            <p:ph type="clipArt" sz="half" idx="2"/>
          </p:nvPr>
        </p:nvPicPr>
        <p:blipFill>
          <a:blip r:embed="rId2"/>
          <a:srcRect/>
          <a:stretch>
            <a:fillRect/>
          </a:stretch>
        </p:blipFill>
        <p:spPr>
          <a:xfrm>
            <a:off x="0" y="0"/>
            <a:ext cx="9144000" cy="6858000"/>
          </a:xfrm>
          <a:noFill/>
          <a:ln>
            <a:solidFill>
              <a:schemeClr val="bg2"/>
            </a:solidFill>
          </a:ln>
        </p:spPr>
      </p:pic>
      <p:sp>
        <p:nvSpPr>
          <p:cNvPr id="5" name="Slide Number Placeholder 4"/>
          <p:cNvSpPr>
            <a:spLocks noGrp="1"/>
          </p:cNvSpPr>
          <p:nvPr>
            <p:ph type="sldNum" sz="quarter" idx="12"/>
          </p:nvPr>
        </p:nvSpPr>
        <p:spPr/>
        <p:txBody>
          <a:bodyPr/>
          <a:lstStyle/>
          <a:p>
            <a:pPr>
              <a:defRPr/>
            </a:pPr>
            <a:fld id="{3A4DC282-137F-4BB0-A943-1182862D737B}" type="slidenum">
              <a:rPr lang="en-US" altLang="en-US" smtClean="0"/>
              <a:pPr>
                <a:defRPr/>
              </a:pPr>
              <a:t>70</a:t>
            </a:fld>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172035" name="Rectangle 3"/>
          <p:cNvSpPr>
            <a:spLocks noGrp="1" noChangeArrowheads="1"/>
          </p:cNvSpPr>
          <p:nvPr>
            <p:ph idx="1"/>
          </p:nvPr>
        </p:nvSpPr>
        <p:spPr/>
        <p:txBody>
          <a:bodyPr>
            <a:normAutofit/>
          </a:bodyPr>
          <a:lstStyle/>
          <a:p>
            <a:pPr>
              <a:lnSpc>
                <a:spcPct val="90000"/>
              </a:lnSpc>
            </a:pPr>
            <a:r>
              <a:rPr lang="en-US" sz="2800" dirty="0"/>
              <a:t>The golden proportion 1.618:1 represents the ratio of the visible part of the central incisor to the visible part of the lateral incisor. The same ratio applies to the visible part of the lateral to the visible part of the canine</a:t>
            </a:r>
          </a:p>
        </p:txBody>
      </p:sp>
      <p:sp>
        <p:nvSpPr>
          <p:cNvPr id="5" name="Slide Number Placeholder 4"/>
          <p:cNvSpPr>
            <a:spLocks noGrp="1"/>
          </p:cNvSpPr>
          <p:nvPr>
            <p:ph type="sldNum" sz="quarter" idx="12"/>
          </p:nvPr>
        </p:nvSpPr>
        <p:spPr/>
        <p:txBody>
          <a:bodyPr/>
          <a:lstStyle/>
          <a:p>
            <a:fld id="{A407F8FA-1A58-489A-AA9F-87DB79F42FC0}" type="slidenum">
              <a:rPr lang="en-US" smtClean="0"/>
              <a:pPr/>
              <a:t>71</a:t>
            </a:fld>
            <a:endParaRPr lang="en-US"/>
          </a:p>
        </p:txBody>
      </p:sp>
      <p:pic>
        <p:nvPicPr>
          <p:cNvPr id="172036" name="Picture 4"/>
          <p:cNvPicPr>
            <a:picLocks noChangeAspect="1" noChangeArrowheads="1"/>
          </p:cNvPicPr>
          <p:nvPr/>
        </p:nvPicPr>
        <p:blipFill>
          <a:blip r:embed="rId2">
            <a:lum contrast="6000"/>
          </a:blip>
          <a:srcRect l="3030" t="4170" b="6169"/>
          <a:stretch>
            <a:fillRect/>
          </a:stretch>
        </p:blipFill>
        <p:spPr bwMode="auto">
          <a:xfrm>
            <a:off x="5105400" y="3810000"/>
            <a:ext cx="3352800" cy="2573338"/>
          </a:xfrm>
          <a:prstGeom prst="rect">
            <a:avLst/>
          </a:prstGeom>
          <a:noFill/>
          <a:ln w="9525">
            <a:noFill/>
            <a:miter lim="800000"/>
            <a:headEnd/>
            <a:tailEnd/>
          </a:ln>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2800" dirty="0" smtClean="0"/>
              <a:t>Size of the Maxillary Arch</a:t>
            </a:r>
            <a:endParaRPr lang="en-US" sz="2800" dirty="0"/>
          </a:p>
        </p:txBody>
      </p:sp>
      <p:sp>
        <p:nvSpPr>
          <p:cNvPr id="3" name="Content Placeholder 2"/>
          <p:cNvSpPr>
            <a:spLocks noGrp="1"/>
          </p:cNvSpPr>
          <p:nvPr>
            <p:ph idx="1"/>
          </p:nvPr>
        </p:nvSpPr>
        <p:spPr/>
        <p:txBody>
          <a:bodyPr/>
          <a:lstStyle/>
          <a:p>
            <a:pPr>
              <a:buNone/>
            </a:pPr>
            <a:r>
              <a:rPr lang="en-US" sz="2400" dirty="0" smtClean="0"/>
              <a:t>     The mould selectors are used to make measurements of the maxillary cast. Measurements are made from the crest of the incisive papilla to the </a:t>
            </a:r>
            <a:r>
              <a:rPr lang="en-US" sz="2400" dirty="0" err="1" smtClean="0"/>
              <a:t>hamular</a:t>
            </a:r>
            <a:r>
              <a:rPr lang="en-US" sz="2400" dirty="0" smtClean="0"/>
              <a:t> notches and from one </a:t>
            </a:r>
            <a:r>
              <a:rPr lang="en-US" sz="2400" dirty="0" err="1" smtClean="0"/>
              <a:t>hamular</a:t>
            </a:r>
            <a:r>
              <a:rPr lang="en-US" sz="2400" dirty="0" smtClean="0"/>
              <a:t> notch to the opposite side </a:t>
            </a:r>
            <a:r>
              <a:rPr lang="en-US" sz="2400" dirty="0" err="1" smtClean="0"/>
              <a:t>hamular</a:t>
            </a:r>
            <a:r>
              <a:rPr lang="en-US" sz="2400" dirty="0" smtClean="0"/>
              <a:t> notch. The combined length of the three legs of the triangle in </a:t>
            </a:r>
            <a:r>
              <a:rPr lang="en-US" sz="2400" dirty="0" err="1" smtClean="0"/>
              <a:t>millimetres</a:t>
            </a:r>
            <a:r>
              <a:rPr lang="en-US" sz="2400" dirty="0" smtClean="0"/>
              <a:t> is used as the selector. The circular slide rule indicates the anterior and posterior tooth size.</a:t>
            </a:r>
            <a:endParaRPr lang="en-US" sz="2400" dirty="0"/>
          </a:p>
        </p:txBody>
      </p:sp>
      <p:sp>
        <p:nvSpPr>
          <p:cNvPr id="5" name="Slide Number Placeholder 4"/>
          <p:cNvSpPr>
            <a:spLocks noGrp="1"/>
          </p:cNvSpPr>
          <p:nvPr>
            <p:ph type="sldNum" sz="quarter" idx="12"/>
          </p:nvPr>
        </p:nvSpPr>
        <p:spPr/>
        <p:txBody>
          <a:bodyPr/>
          <a:lstStyle/>
          <a:p>
            <a:fld id="{A407F8FA-1A58-489A-AA9F-87DB79F42FC0}" type="slidenum">
              <a:rPr lang="en-US" smtClean="0"/>
              <a:pPr/>
              <a:t>72</a:t>
            </a:fld>
            <a:endParaRPr lang="en-US"/>
          </a:p>
        </p:txBody>
      </p:sp>
      <p:pic>
        <p:nvPicPr>
          <p:cNvPr id="4" name="Picture 6"/>
          <p:cNvPicPr>
            <a:picLocks noChangeAspect="1" noChangeArrowheads="1"/>
          </p:cNvPicPr>
          <p:nvPr/>
        </p:nvPicPr>
        <p:blipFill>
          <a:blip r:embed="rId2">
            <a:lum bright="-6000" contrast="12000"/>
          </a:blip>
          <a:srcRect l="62222" t="33334" b="42592"/>
          <a:stretch>
            <a:fillRect/>
          </a:stretch>
        </p:blipFill>
        <p:spPr bwMode="auto">
          <a:xfrm>
            <a:off x="5181600" y="4495800"/>
            <a:ext cx="2691441" cy="2057400"/>
          </a:xfrm>
          <a:prstGeom prst="rect">
            <a:avLst/>
          </a:prstGeom>
          <a:noFill/>
          <a:ln w="9525">
            <a:noFill/>
            <a:miter lim="800000"/>
            <a:headEnd/>
            <a:tailEnd/>
          </a:ln>
          <a:effec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algn="l"/>
            <a:r>
              <a:rPr lang="en-US" sz="2800" dirty="0"/>
              <a:t>Incisive papilla and the canine eminences or the </a:t>
            </a:r>
            <a:r>
              <a:rPr lang="en-US" sz="2800" dirty="0" err="1"/>
              <a:t>buccal</a:t>
            </a:r>
            <a:r>
              <a:rPr lang="en-US" sz="2800" dirty="0"/>
              <a:t> </a:t>
            </a:r>
            <a:r>
              <a:rPr lang="en-US" sz="2800" dirty="0" err="1"/>
              <a:t>frenum</a:t>
            </a:r>
            <a:endParaRPr lang="en-US" sz="2800" dirty="0"/>
          </a:p>
        </p:txBody>
      </p:sp>
      <p:sp>
        <p:nvSpPr>
          <p:cNvPr id="138243" name="Rectangle 3"/>
          <p:cNvSpPr>
            <a:spLocks noGrp="1" noChangeArrowheads="1"/>
          </p:cNvSpPr>
          <p:nvPr>
            <p:ph idx="1"/>
          </p:nvPr>
        </p:nvSpPr>
        <p:spPr/>
        <p:txBody>
          <a:bodyPr/>
          <a:lstStyle/>
          <a:p>
            <a:r>
              <a:rPr lang="en-US" sz="2800" dirty="0" smtClean="0"/>
              <a:t>A </a:t>
            </a:r>
            <a:r>
              <a:rPr lang="en-US" sz="2800" dirty="0"/>
              <a:t>line is placed on the cast at the distal termination of the canine eminence. </a:t>
            </a:r>
          </a:p>
          <a:p>
            <a:r>
              <a:rPr lang="en-US" sz="2800" dirty="0"/>
              <a:t>If the canine eminence is not discernible a line is placed slightly anterior to the </a:t>
            </a:r>
            <a:r>
              <a:rPr lang="en-US" sz="2800" dirty="0" err="1"/>
              <a:t>buccal</a:t>
            </a:r>
            <a:r>
              <a:rPr lang="en-US" sz="2800" dirty="0"/>
              <a:t> </a:t>
            </a:r>
            <a:r>
              <a:rPr lang="en-US" sz="2800" dirty="0" err="1"/>
              <a:t>frenum</a:t>
            </a:r>
            <a:r>
              <a:rPr lang="en-US" sz="2800" dirty="0"/>
              <a:t> attachment, which will be distal to the eminence. </a:t>
            </a:r>
          </a:p>
          <a:p>
            <a:r>
              <a:rPr lang="en-US" sz="2800" dirty="0"/>
              <a:t>A flexible ruler is used to measure the distance from the distal of one canine eminence to the distal of the other.  </a:t>
            </a:r>
          </a:p>
        </p:txBody>
      </p:sp>
      <p:sp>
        <p:nvSpPr>
          <p:cNvPr id="4" name="Slide Number Placeholder 3"/>
          <p:cNvSpPr>
            <a:spLocks noGrp="1"/>
          </p:cNvSpPr>
          <p:nvPr>
            <p:ph type="sldNum" sz="quarter" idx="12"/>
          </p:nvPr>
        </p:nvSpPr>
        <p:spPr/>
        <p:txBody>
          <a:bodyPr/>
          <a:lstStyle/>
          <a:p>
            <a:fld id="{A407F8FA-1A58-489A-AA9F-87DB79F42FC0}" type="slidenum">
              <a:rPr lang="en-US" smtClean="0"/>
              <a:pPr/>
              <a:t>73</a:t>
            </a:fld>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endParaRPr lang="en-US" altLang="en-US" smtClean="0"/>
          </a:p>
        </p:txBody>
      </p:sp>
      <p:sp>
        <p:nvSpPr>
          <p:cNvPr id="166915" name="Rectangle 3"/>
          <p:cNvSpPr>
            <a:spLocks noGrp="1" noChangeArrowheads="1"/>
          </p:cNvSpPr>
          <p:nvPr>
            <p:ph type="body" sz="half" idx="1"/>
          </p:nvPr>
        </p:nvSpPr>
        <p:spPr/>
        <p:txBody>
          <a:bodyPr/>
          <a:lstStyle/>
          <a:p>
            <a:endParaRPr lang="en-US" altLang="en-US" sz="2800" smtClean="0"/>
          </a:p>
        </p:txBody>
      </p:sp>
      <p:pic>
        <p:nvPicPr>
          <p:cNvPr id="166916" name="Picture 6" descr="C:\Documents and Settings\Mr Arbaz\Desktop\arbaz pics\arbaz2\DSCN0195.JPG"/>
          <p:cNvPicPr>
            <a:picLocks noGrp="1" noChangeAspect="1" noChangeArrowheads="1"/>
          </p:cNvPicPr>
          <p:nvPr>
            <p:ph type="clipArt" sz="half" idx="2"/>
          </p:nvPr>
        </p:nvPicPr>
        <p:blipFill>
          <a:blip r:embed="rId2"/>
          <a:srcRect l="1021" t="5882" r="5919" b="31618"/>
          <a:stretch>
            <a:fillRect/>
          </a:stretch>
        </p:blipFill>
        <p:spPr>
          <a:xfrm>
            <a:off x="2133600" y="1447800"/>
            <a:ext cx="4648200" cy="3810000"/>
          </a:xfr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endParaRPr lang="en-US" altLang="en-US" smtClean="0"/>
          </a:p>
        </p:txBody>
      </p:sp>
      <p:sp>
        <p:nvSpPr>
          <p:cNvPr id="186371" name="Rectangle 3"/>
          <p:cNvSpPr>
            <a:spLocks noGrp="1" noChangeArrowheads="1"/>
          </p:cNvSpPr>
          <p:nvPr>
            <p:ph type="body" sz="half" idx="1"/>
          </p:nvPr>
        </p:nvSpPr>
        <p:spPr/>
        <p:txBody>
          <a:bodyPr/>
          <a:lstStyle/>
          <a:p>
            <a:endParaRPr lang="en-US" altLang="en-US" sz="2800" smtClean="0"/>
          </a:p>
        </p:txBody>
      </p:sp>
      <p:sp>
        <p:nvSpPr>
          <p:cNvPr id="186372" name="Rectangle 4"/>
          <p:cNvSpPr>
            <a:spLocks noGrp="1" noChangeArrowheads="1" noTextEdit="1"/>
          </p:cNvSpPr>
          <p:nvPr>
            <p:ph type="clipArt" sz="half" idx="2"/>
          </p:nvPr>
        </p:nvSpPr>
        <p:spPr/>
      </p:sp>
      <p:pic>
        <p:nvPicPr>
          <p:cNvPr id="186373" name="Picture 5" descr="C:\Documents and Settings\Mr Arbaz\Desktop\arbaz pics\arbaz1\DSC_0431copy.jpg"/>
          <p:cNvPicPr>
            <a:picLocks noChangeAspect="1" noChangeArrowheads="1"/>
          </p:cNvPicPr>
          <p:nvPr/>
        </p:nvPicPr>
        <p:blipFill>
          <a:blip r:embed="rId2"/>
          <a:srcRect/>
          <a:stretch>
            <a:fillRect/>
          </a:stretch>
        </p:blipFill>
        <p:spPr bwMode="auto">
          <a:xfrm>
            <a:off x="1133475" y="1143000"/>
            <a:ext cx="6877050" cy="4572000"/>
          </a:xfrm>
          <a:prstGeom prst="rect">
            <a:avLst/>
          </a:prstGeom>
          <a:noFill/>
          <a:ln w="28575">
            <a:solidFill>
              <a:srgbClr val="000000"/>
            </a:solid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139267" name="Rectangle 3"/>
          <p:cNvSpPr>
            <a:spLocks noGrp="1" noChangeArrowheads="1"/>
          </p:cNvSpPr>
          <p:nvPr>
            <p:ph idx="1"/>
          </p:nvPr>
        </p:nvSpPr>
        <p:spPr/>
        <p:txBody>
          <a:bodyPr/>
          <a:lstStyle/>
          <a:p>
            <a:r>
              <a:rPr lang="en-US" sz="2800" dirty="0"/>
              <a:t>The ruler should follow the contour of the ridge and as it reaches the midline it should be placed on the anterior border of the </a:t>
            </a:r>
            <a:r>
              <a:rPr lang="en-US" sz="2800" dirty="0" err="1"/>
              <a:t>incisal</a:t>
            </a:r>
            <a:r>
              <a:rPr lang="en-US" sz="2800" dirty="0"/>
              <a:t> papilla as the maxillary centrals are situated </a:t>
            </a:r>
            <a:r>
              <a:rPr lang="en-US" sz="2800" dirty="0" err="1"/>
              <a:t>labially</a:t>
            </a:r>
            <a:r>
              <a:rPr lang="en-US" sz="2800" dirty="0"/>
              <a:t> to the papilla</a:t>
            </a:r>
          </a:p>
          <a:p>
            <a:r>
              <a:rPr lang="en-US" sz="2800" dirty="0"/>
              <a:t>The combined width of the six maxillary anterior teeth is determined in mm. The distance between the marks will give the combined width of the six maxillary anterior teeth.</a:t>
            </a:r>
          </a:p>
          <a:p>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ctrTitle"/>
          </p:nvPr>
        </p:nvSpPr>
        <p:spPr>
          <a:xfrm>
            <a:off x="685800" y="2286000"/>
            <a:ext cx="7772400" cy="1143000"/>
          </a:xfrm>
        </p:spPr>
        <p:txBody>
          <a:bodyPr>
            <a:noAutofit/>
          </a:bodyPr>
          <a:lstStyle/>
          <a:p>
            <a:r>
              <a:rPr lang="en-US" altLang="en-US" sz="3200" dirty="0" smtClean="0">
                <a:latin typeface="+mn-lt"/>
              </a:rPr>
              <a:t>Determination of appropriate size of anterior denture teeth when  </a:t>
            </a:r>
            <a:r>
              <a:rPr lang="en-US" altLang="en-US" sz="3200" dirty="0" err="1" smtClean="0">
                <a:latin typeface="+mn-lt"/>
              </a:rPr>
              <a:t>mandibular</a:t>
            </a:r>
            <a:r>
              <a:rPr lang="en-US" altLang="en-US" sz="3200" dirty="0" smtClean="0">
                <a:latin typeface="+mn-lt"/>
              </a:rPr>
              <a:t> anterior teeth are present</a:t>
            </a:r>
          </a:p>
        </p:txBody>
      </p:sp>
      <p:sp>
        <p:nvSpPr>
          <p:cNvPr id="169987" name="Rectangle 3"/>
          <p:cNvSpPr>
            <a:spLocks noGrp="1" noChangeArrowheads="1"/>
          </p:cNvSpPr>
          <p:nvPr>
            <p:ph type="subTitle" idx="1"/>
          </p:nvPr>
        </p:nvSpPr>
        <p:spPr>
          <a:xfrm>
            <a:off x="1371600" y="5943600"/>
            <a:ext cx="7467600" cy="914400"/>
          </a:xfrm>
        </p:spPr>
        <p:txBody>
          <a:bodyPr/>
          <a:lstStyle/>
          <a:p>
            <a:pPr algn="l"/>
            <a:r>
              <a:rPr lang="en-US" altLang="en-US" sz="2800" dirty="0" err="1" smtClean="0"/>
              <a:t>D.Raymond</a:t>
            </a:r>
            <a:r>
              <a:rPr lang="en-US" altLang="en-US" sz="2800" dirty="0" smtClean="0"/>
              <a:t> Mc Arthur JPD1985;53,369-373</a:t>
            </a:r>
          </a:p>
        </p:txBody>
      </p:sp>
      <p:sp>
        <p:nvSpPr>
          <p:cNvPr id="4" name="Slide Number Placeholder 3"/>
          <p:cNvSpPr>
            <a:spLocks noGrp="1"/>
          </p:cNvSpPr>
          <p:nvPr>
            <p:ph type="sldNum" sz="quarter" idx="12"/>
          </p:nvPr>
        </p:nvSpPr>
        <p:spPr/>
        <p:txBody>
          <a:bodyPr/>
          <a:lstStyle/>
          <a:p>
            <a:fld id="{A407F8FA-1A58-489A-AA9F-87DB79F42FC0}" type="slidenum">
              <a:rPr lang="en-US" smtClean="0"/>
              <a:pPr/>
              <a:t>77</a:t>
            </a:fld>
            <a:endParaRPr lang="en-US"/>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endParaRPr lang="en-US" altLang="en-US" smtClean="0"/>
          </a:p>
        </p:txBody>
      </p:sp>
      <p:sp>
        <p:nvSpPr>
          <p:cNvPr id="171011" name="Rectangle 3"/>
          <p:cNvSpPr>
            <a:spLocks noGrp="1" noChangeArrowheads="1"/>
          </p:cNvSpPr>
          <p:nvPr>
            <p:ph idx="1"/>
          </p:nvPr>
        </p:nvSpPr>
        <p:spPr/>
        <p:txBody>
          <a:bodyPr/>
          <a:lstStyle/>
          <a:p>
            <a:r>
              <a:rPr lang="en-US" altLang="en-US" sz="2800" dirty="0" smtClean="0"/>
              <a:t>The result of this study showed that a reliable relationship exists between the anterior </a:t>
            </a:r>
            <a:r>
              <a:rPr lang="en-US" altLang="en-US" sz="2800" dirty="0" err="1" smtClean="0"/>
              <a:t>mandibular</a:t>
            </a:r>
            <a:r>
              <a:rPr lang="en-US" altLang="en-US" sz="2800" dirty="0" smtClean="0"/>
              <a:t> arch width measured on a curve &amp; the maxillary anterior teeth.</a:t>
            </a:r>
          </a:p>
        </p:txBody>
      </p:sp>
      <p:sp>
        <p:nvSpPr>
          <p:cNvPr id="4" name="Slide Number Placeholder 3"/>
          <p:cNvSpPr>
            <a:spLocks noGrp="1"/>
          </p:cNvSpPr>
          <p:nvPr>
            <p:ph type="sldNum" sz="quarter" idx="12"/>
          </p:nvPr>
        </p:nvSpPr>
        <p:spPr/>
        <p:txBody>
          <a:bodyPr/>
          <a:lstStyle/>
          <a:p>
            <a:fld id="{A407F8FA-1A58-489A-AA9F-87DB79F42FC0}" type="slidenum">
              <a:rPr lang="en-US" smtClean="0"/>
              <a:pPr/>
              <a:t>78</a:t>
            </a:fld>
            <a:endParaRPr lang="en-US"/>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flipV="1">
            <a:off x="685800" y="-533400"/>
            <a:ext cx="7772400" cy="1143000"/>
          </a:xfrm>
        </p:spPr>
        <p:txBody>
          <a:bodyPr/>
          <a:lstStyle/>
          <a:p>
            <a:endParaRPr lang="en-US" altLang="en-US" smtClean="0"/>
          </a:p>
        </p:txBody>
      </p:sp>
      <p:sp>
        <p:nvSpPr>
          <p:cNvPr id="172035" name="Rectangle 3"/>
          <p:cNvSpPr>
            <a:spLocks noGrp="1" noChangeArrowheads="1"/>
          </p:cNvSpPr>
          <p:nvPr>
            <p:ph idx="1"/>
          </p:nvPr>
        </p:nvSpPr>
        <p:spPr>
          <a:xfrm>
            <a:off x="685800" y="914400"/>
            <a:ext cx="7772400" cy="5181600"/>
          </a:xfrm>
        </p:spPr>
        <p:txBody>
          <a:bodyPr/>
          <a:lstStyle/>
          <a:p>
            <a:pPr>
              <a:lnSpc>
                <a:spcPct val="90000"/>
              </a:lnSpc>
            </a:pPr>
            <a:r>
              <a:rPr lang="en-US" altLang="en-US" sz="3600" dirty="0" smtClean="0"/>
              <a:t>This relationship can be expressed as a ratio:</a:t>
            </a:r>
          </a:p>
          <a:p>
            <a:pPr>
              <a:lnSpc>
                <a:spcPct val="90000"/>
              </a:lnSpc>
              <a:buFontTx/>
              <a:buNone/>
            </a:pPr>
            <a:r>
              <a:rPr lang="en-US" altLang="en-US" sz="3600" dirty="0" smtClean="0"/>
              <a:t>           </a:t>
            </a:r>
            <a:r>
              <a:rPr lang="en-US" altLang="en-US" sz="3600" u="sng" dirty="0" smtClean="0"/>
              <a:t> Max </a:t>
            </a:r>
            <a:r>
              <a:rPr lang="en-US" altLang="en-US" sz="3600" dirty="0" smtClean="0"/>
              <a:t> = 1.3</a:t>
            </a:r>
          </a:p>
          <a:p>
            <a:pPr>
              <a:lnSpc>
                <a:spcPct val="90000"/>
              </a:lnSpc>
              <a:buFontTx/>
              <a:buNone/>
            </a:pPr>
            <a:r>
              <a:rPr lang="en-US" altLang="en-US" sz="3600" dirty="0" smtClean="0"/>
              <a:t>            </a:t>
            </a:r>
            <a:r>
              <a:rPr lang="en-US" altLang="en-US" sz="3600" dirty="0" err="1" smtClean="0"/>
              <a:t>Mand</a:t>
            </a:r>
            <a:r>
              <a:rPr lang="en-US" altLang="en-US" sz="3600" dirty="0" smtClean="0"/>
              <a:t> </a:t>
            </a:r>
          </a:p>
          <a:p>
            <a:pPr>
              <a:lnSpc>
                <a:spcPct val="90000"/>
              </a:lnSpc>
              <a:buFontTx/>
              <a:buNone/>
            </a:pPr>
            <a:endParaRPr lang="en-US" altLang="en-US" sz="3600" dirty="0" smtClean="0">
              <a:solidFill>
                <a:schemeClr val="accent2"/>
              </a:solidFill>
            </a:endParaRPr>
          </a:p>
          <a:p>
            <a:pPr>
              <a:lnSpc>
                <a:spcPct val="90000"/>
              </a:lnSpc>
            </a:pPr>
            <a:r>
              <a:rPr lang="en-US" altLang="en-US" sz="3600" dirty="0" smtClean="0"/>
              <a:t>To allow for intentional </a:t>
            </a:r>
            <a:r>
              <a:rPr lang="en-US" altLang="en-US" sz="3600" dirty="0" err="1" smtClean="0"/>
              <a:t>disclusion</a:t>
            </a:r>
            <a:r>
              <a:rPr lang="en-US" altLang="en-US" sz="3600" dirty="0" smtClean="0"/>
              <a:t> of maxillary anterior teeth arrangement, the ratio can be slightly modified.</a:t>
            </a:r>
          </a:p>
          <a:p>
            <a:pPr>
              <a:lnSpc>
                <a:spcPct val="90000"/>
              </a:lnSpc>
              <a:buFontTx/>
              <a:buNone/>
            </a:pPr>
            <a:endParaRPr lang="en-US" altLang="en-US" sz="3600" dirty="0" smtClean="0"/>
          </a:p>
        </p:txBody>
      </p:sp>
      <p:sp>
        <p:nvSpPr>
          <p:cNvPr id="6" name="Slide Number Placeholder 5"/>
          <p:cNvSpPr>
            <a:spLocks noGrp="1"/>
          </p:cNvSpPr>
          <p:nvPr>
            <p:ph type="sldNum" sz="quarter" idx="12"/>
          </p:nvPr>
        </p:nvSpPr>
        <p:spPr/>
        <p:txBody>
          <a:bodyPr/>
          <a:lstStyle/>
          <a:p>
            <a:fld id="{A407F8FA-1A58-489A-AA9F-87DB79F42FC0}" type="slidenum">
              <a:rPr lang="en-US" smtClean="0"/>
              <a:pPr/>
              <a:t>79</a:t>
            </a:fld>
            <a:endParaRPr lang="en-US"/>
          </a:p>
        </p:txBody>
      </p:sp>
      <p:sp>
        <p:nvSpPr>
          <p:cNvPr id="130052" name="Rectangle 4"/>
          <p:cNvSpPr>
            <a:spLocks noChangeArrowheads="1"/>
          </p:cNvSpPr>
          <p:nvPr/>
        </p:nvSpPr>
        <p:spPr bwMode="auto">
          <a:xfrm>
            <a:off x="1676400" y="1905000"/>
            <a:ext cx="3657600" cy="1600200"/>
          </a:xfrm>
          <a:prstGeom prst="rect">
            <a:avLst/>
          </a:prstGeom>
          <a:noFill/>
          <a:ln w="9525">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57347" name="Rectangle 3"/>
          <p:cNvSpPr>
            <a:spLocks noGrp="1" noChangeArrowheads="1"/>
          </p:cNvSpPr>
          <p:nvPr>
            <p:ph idx="1"/>
          </p:nvPr>
        </p:nvSpPr>
        <p:spPr>
          <a:xfrm>
            <a:off x="457200" y="1447800"/>
            <a:ext cx="8229600" cy="4525963"/>
          </a:xfrm>
        </p:spPr>
        <p:txBody>
          <a:bodyPr anchor="ctr"/>
          <a:lstStyle/>
          <a:p>
            <a:pPr>
              <a:lnSpc>
                <a:spcPct val="90000"/>
              </a:lnSpc>
              <a:buNone/>
            </a:pPr>
            <a:r>
              <a:rPr lang="en-US" altLang="en-US" sz="2800" dirty="0" smtClean="0"/>
              <a:t>Before 1914 there were no lifelike artificial anterior teeth.</a:t>
            </a:r>
          </a:p>
          <a:p>
            <a:pPr>
              <a:lnSpc>
                <a:spcPct val="90000"/>
              </a:lnSpc>
              <a:buNone/>
            </a:pPr>
            <a:r>
              <a:rPr lang="en-US" altLang="en-US" sz="2800" dirty="0" smtClean="0"/>
              <a:t>There were hundreds of moulds which had been carved as copies of pleasing natural teeth.</a:t>
            </a:r>
          </a:p>
          <a:p>
            <a:pPr>
              <a:lnSpc>
                <a:spcPct val="90000"/>
              </a:lnSpc>
              <a:buNone/>
            </a:pPr>
            <a:r>
              <a:rPr lang="en-US" altLang="en-US" sz="2800" dirty="0" smtClean="0"/>
              <a:t>They were carved by skilled artisans, most of whom were not dentists</a:t>
            </a:r>
          </a:p>
        </p:txBody>
      </p:sp>
      <p:sp>
        <p:nvSpPr>
          <p:cNvPr id="7" name="Slide Number Placeholder 6"/>
          <p:cNvSpPr>
            <a:spLocks noGrp="1"/>
          </p:cNvSpPr>
          <p:nvPr>
            <p:ph type="sldNum" sz="quarter" idx="12"/>
          </p:nvPr>
        </p:nvSpPr>
        <p:spPr/>
        <p:txBody>
          <a:bodyPr/>
          <a:lstStyle/>
          <a:p>
            <a:fld id="{A407F8FA-1A58-489A-AA9F-87DB79F42FC0}"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endParaRPr lang="en-US" altLang="en-US" smtClean="0"/>
          </a:p>
        </p:txBody>
      </p:sp>
      <p:sp>
        <p:nvSpPr>
          <p:cNvPr id="173059" name="Rectangle 3"/>
          <p:cNvSpPr>
            <a:spLocks noGrp="1" noChangeArrowheads="1"/>
          </p:cNvSpPr>
          <p:nvPr>
            <p:ph idx="1"/>
          </p:nvPr>
        </p:nvSpPr>
        <p:spPr/>
        <p:txBody>
          <a:bodyPr/>
          <a:lstStyle/>
          <a:p>
            <a:r>
              <a:rPr lang="en-US" altLang="en-US" dirty="0" smtClean="0"/>
              <a:t>A ratio of 1.38 will usually yield the desired results.</a:t>
            </a:r>
          </a:p>
          <a:p>
            <a:r>
              <a:rPr lang="en-US" altLang="en-US" dirty="0" smtClean="0"/>
              <a:t>The possible range of </a:t>
            </a:r>
            <a:r>
              <a:rPr lang="en-US" altLang="en-US" dirty="0" err="1" smtClean="0"/>
              <a:t>mandibular</a:t>
            </a:r>
            <a:r>
              <a:rPr lang="en-US" altLang="en-US" dirty="0" smtClean="0"/>
              <a:t> anterior teeth width is 32 to 45 mm.</a:t>
            </a:r>
          </a:p>
          <a:p>
            <a:r>
              <a:rPr lang="en-US" altLang="en-US" dirty="0" err="1" smtClean="0"/>
              <a:t>Dentsply</a:t>
            </a:r>
            <a:r>
              <a:rPr lang="en-US" altLang="en-US" dirty="0" smtClean="0"/>
              <a:t> Intl Inc. has developed a table  based on this ratio.</a:t>
            </a:r>
          </a:p>
        </p:txBody>
      </p:sp>
      <p:sp>
        <p:nvSpPr>
          <p:cNvPr id="4" name="Slide Number Placeholder 3"/>
          <p:cNvSpPr>
            <a:spLocks noGrp="1"/>
          </p:cNvSpPr>
          <p:nvPr>
            <p:ph type="sldNum" sz="quarter" idx="12"/>
          </p:nvPr>
        </p:nvSpPr>
        <p:spPr/>
        <p:txBody>
          <a:bodyPr/>
          <a:lstStyle/>
          <a:p>
            <a:fld id="{A407F8FA-1A58-489A-AA9F-87DB79F42FC0}" type="slidenum">
              <a:rPr lang="en-US" smtClean="0"/>
              <a:pPr/>
              <a:t>80</a:t>
            </a:fld>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endParaRPr lang="en-US" altLang="en-US" smtClean="0"/>
          </a:p>
        </p:txBody>
      </p:sp>
      <p:sp>
        <p:nvSpPr>
          <p:cNvPr id="174083" name="Rectangle 3"/>
          <p:cNvSpPr>
            <a:spLocks noGrp="1" noChangeArrowheads="1"/>
          </p:cNvSpPr>
          <p:nvPr>
            <p:ph idx="1"/>
          </p:nvPr>
        </p:nvSpPr>
        <p:spPr/>
        <p:txBody>
          <a:bodyPr/>
          <a:lstStyle/>
          <a:p>
            <a:endParaRPr lang="en-US" altLang="en-US" smtClean="0"/>
          </a:p>
        </p:txBody>
      </p:sp>
      <p:sp>
        <p:nvSpPr>
          <p:cNvPr id="5" name="Slide Number Placeholder 4"/>
          <p:cNvSpPr>
            <a:spLocks noGrp="1"/>
          </p:cNvSpPr>
          <p:nvPr>
            <p:ph type="sldNum" sz="quarter" idx="12"/>
          </p:nvPr>
        </p:nvSpPr>
        <p:spPr/>
        <p:txBody>
          <a:bodyPr/>
          <a:lstStyle/>
          <a:p>
            <a:fld id="{A407F8FA-1A58-489A-AA9F-87DB79F42FC0}" type="slidenum">
              <a:rPr lang="en-US" smtClean="0"/>
              <a:pPr/>
              <a:t>81</a:t>
            </a:fld>
            <a:endParaRPr lang="en-US"/>
          </a:p>
        </p:txBody>
      </p:sp>
      <p:pic>
        <p:nvPicPr>
          <p:cNvPr id="174084" name="Picture 4" descr="C:\Documents and Settings\Mr Arbaz\Desktop\arbaz pics\DSCN0155.JPG"/>
          <p:cNvPicPr>
            <a:picLocks noChangeAspect="1" noChangeArrowheads="1"/>
          </p:cNvPicPr>
          <p:nvPr/>
        </p:nvPicPr>
        <p:blipFill>
          <a:blip r:embed="rId2"/>
          <a:srcRect l="7446" t="6667" r="11702" b="11111"/>
          <a:stretch>
            <a:fillRect/>
          </a:stretch>
        </p:blipFill>
        <p:spPr bwMode="auto">
          <a:xfrm>
            <a:off x="1447800" y="0"/>
            <a:ext cx="5791200" cy="6858000"/>
          </a:xfrm>
          <a:prstGeom prst="rect">
            <a:avLst/>
          </a:prstGeom>
          <a:noFill/>
          <a:ln w="38100">
            <a:solidFill>
              <a:srgbClr val="000000"/>
            </a:solid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endParaRPr lang="en-US" altLang="en-US" smtClean="0"/>
          </a:p>
        </p:txBody>
      </p:sp>
      <p:sp>
        <p:nvSpPr>
          <p:cNvPr id="175107" name="Rectangle 3"/>
          <p:cNvSpPr>
            <a:spLocks noGrp="1" noChangeArrowheads="1"/>
          </p:cNvSpPr>
          <p:nvPr>
            <p:ph type="body" sz="half" idx="1"/>
          </p:nvPr>
        </p:nvSpPr>
        <p:spPr/>
        <p:txBody>
          <a:bodyPr/>
          <a:lstStyle/>
          <a:p>
            <a:endParaRPr lang="en-US" altLang="en-US" sz="2800" smtClean="0"/>
          </a:p>
        </p:txBody>
      </p:sp>
      <p:pic>
        <p:nvPicPr>
          <p:cNvPr id="175108" name="Picture 6" descr="C:\Documents and Settings\Mr Arbaz\Desktop\arbaz pics\DSCN0157.JPG"/>
          <p:cNvPicPr>
            <a:picLocks noGrp="1" noChangeAspect="1" noChangeArrowheads="1"/>
          </p:cNvPicPr>
          <p:nvPr>
            <p:ph type="clipArt" sz="half" idx="2"/>
          </p:nvPr>
        </p:nvPicPr>
        <p:blipFill>
          <a:blip r:embed="rId2">
            <a:lum bright="6000" contrast="24000"/>
          </a:blip>
          <a:srcRect l="53633" t="46117" r="22350" b="14078"/>
          <a:stretch>
            <a:fillRect/>
          </a:stretch>
        </p:blipFill>
        <p:spPr>
          <a:xfrm>
            <a:off x="457200" y="304800"/>
            <a:ext cx="8153400" cy="6324600"/>
          </a:xfrm>
          <a:noFill/>
          <a:ln w="38100">
            <a:solidFill>
              <a:srgbClr val="000000"/>
            </a:solidFill>
          </a:ln>
        </p:spPr>
      </p:pic>
      <p:sp>
        <p:nvSpPr>
          <p:cNvPr id="5" name="Slide Number Placeholder 4"/>
          <p:cNvSpPr>
            <a:spLocks noGrp="1"/>
          </p:cNvSpPr>
          <p:nvPr>
            <p:ph type="sldNum" sz="quarter" idx="12"/>
          </p:nvPr>
        </p:nvSpPr>
        <p:spPr/>
        <p:txBody>
          <a:bodyPr/>
          <a:lstStyle/>
          <a:p>
            <a:pPr>
              <a:defRPr/>
            </a:pPr>
            <a:fld id="{3A4DC282-137F-4BB0-A943-1182862D737B}" type="slidenum">
              <a:rPr lang="en-US" altLang="en-US" smtClean="0"/>
              <a:pPr>
                <a:defRPr/>
              </a:pPr>
              <a:t>82</a:t>
            </a:fld>
            <a:endParaRPr lang="en-US"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err="1" smtClean="0"/>
              <a:t>Maxillomandibular</a:t>
            </a:r>
            <a:r>
              <a:rPr lang="en-US" sz="3200" dirty="0" smtClean="0"/>
              <a:t> Relations</a:t>
            </a:r>
            <a:endParaRPr lang="en-US" sz="3200" dirty="0"/>
          </a:p>
        </p:txBody>
      </p:sp>
      <p:sp>
        <p:nvSpPr>
          <p:cNvPr id="3" name="Content Placeholder 2"/>
          <p:cNvSpPr>
            <a:spLocks noGrp="1"/>
          </p:cNvSpPr>
          <p:nvPr>
            <p:ph idx="1"/>
          </p:nvPr>
        </p:nvSpPr>
        <p:spPr/>
        <p:txBody>
          <a:bodyPr/>
          <a:lstStyle/>
          <a:p>
            <a:pPr>
              <a:buNone/>
            </a:pPr>
            <a:r>
              <a:rPr lang="en-US" sz="2800" dirty="0" smtClean="0"/>
              <a:t>    Any disproportion in size between the maxillary and </a:t>
            </a:r>
            <a:r>
              <a:rPr lang="en-US" sz="2800" dirty="0" err="1" smtClean="0"/>
              <a:t>mandibular</a:t>
            </a:r>
            <a:r>
              <a:rPr lang="en-US" sz="2800" dirty="0" smtClean="0"/>
              <a:t> arches influences the length, width and position of the teeth. This is of importance in class II and class III </a:t>
            </a:r>
            <a:r>
              <a:rPr lang="en-US" sz="2800" dirty="0" err="1" smtClean="0"/>
              <a:t>maxillomandibular</a:t>
            </a:r>
            <a:r>
              <a:rPr lang="en-US" sz="2800" dirty="0" smtClean="0"/>
              <a:t> relations.</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83</a:t>
            </a:fld>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3"/>
          <p:cNvPicPr>
            <a:picLocks noGrp="1" noChangeAspect="1" noChangeArrowheads="1"/>
          </p:cNvPicPr>
          <p:nvPr>
            <p:ph idx="1"/>
          </p:nvPr>
        </p:nvPicPr>
        <p:blipFill>
          <a:blip r:embed="rId2"/>
          <a:srcRect/>
          <a:stretch>
            <a:fillRect/>
          </a:stretch>
        </p:blipFill>
        <p:spPr bwMode="auto">
          <a:xfrm>
            <a:off x="609600" y="2057400"/>
            <a:ext cx="3429000" cy="2352675"/>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A407F8FA-1A58-489A-AA9F-87DB79F42FC0}" type="slidenum">
              <a:rPr lang="en-US" smtClean="0"/>
              <a:pPr/>
              <a:t>84</a:t>
            </a:fld>
            <a:endParaRPr lang="en-US"/>
          </a:p>
        </p:txBody>
      </p:sp>
      <p:pic>
        <p:nvPicPr>
          <p:cNvPr id="6"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53000" y="2057400"/>
            <a:ext cx="3553462" cy="23558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38200" y="4800600"/>
            <a:ext cx="2895600" cy="369332"/>
          </a:xfrm>
          <a:prstGeom prst="rect">
            <a:avLst/>
          </a:prstGeom>
          <a:noFill/>
        </p:spPr>
        <p:txBody>
          <a:bodyPr wrap="square" rtlCol="0">
            <a:spAutoFit/>
          </a:bodyPr>
          <a:lstStyle/>
          <a:p>
            <a:r>
              <a:rPr lang="en-US" dirty="0" smtClean="0"/>
              <a:t>CLASS II ridge relation </a:t>
            </a:r>
            <a:endParaRPr lang="en-US" dirty="0"/>
          </a:p>
        </p:txBody>
      </p:sp>
      <p:sp>
        <p:nvSpPr>
          <p:cNvPr id="8" name="TextBox 7"/>
          <p:cNvSpPr txBox="1"/>
          <p:nvPr/>
        </p:nvSpPr>
        <p:spPr>
          <a:xfrm>
            <a:off x="5257800" y="4800600"/>
            <a:ext cx="2648482" cy="369332"/>
          </a:xfrm>
          <a:prstGeom prst="rect">
            <a:avLst/>
          </a:prstGeom>
          <a:noFill/>
        </p:spPr>
        <p:txBody>
          <a:bodyPr wrap="none" rtlCol="0">
            <a:spAutoFit/>
          </a:bodyPr>
          <a:lstStyle/>
          <a:p>
            <a:r>
              <a:rPr lang="en-US" dirty="0" smtClean="0"/>
              <a:t>CLASS III ridge relation</a:t>
            </a:r>
            <a:endParaRPr 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Contour of the Residual Ridge </a:t>
            </a:r>
            <a:endParaRPr lang="en-US" sz="3200" dirty="0"/>
          </a:p>
        </p:txBody>
      </p:sp>
      <p:sp>
        <p:nvSpPr>
          <p:cNvPr id="3" name="Content Placeholder 2"/>
          <p:cNvSpPr>
            <a:spLocks noGrp="1"/>
          </p:cNvSpPr>
          <p:nvPr>
            <p:ph idx="1"/>
          </p:nvPr>
        </p:nvSpPr>
        <p:spPr/>
        <p:txBody>
          <a:bodyPr/>
          <a:lstStyle/>
          <a:p>
            <a:pPr>
              <a:buNone/>
            </a:pPr>
            <a:r>
              <a:rPr lang="en-US" sz="2800" dirty="0" smtClean="0"/>
              <a:t>   The artificial teeth should be placed to follow the contour of the residual ridges that existed when natural tooth were present. As resorption occurs there is alteration in the contours of the ridge.</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85</a:t>
            </a:fld>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Vertical Distance Between the Ridges</a:t>
            </a:r>
            <a:endParaRPr lang="en-US" sz="3200" dirty="0"/>
          </a:p>
        </p:txBody>
      </p:sp>
      <p:sp>
        <p:nvSpPr>
          <p:cNvPr id="3" name="Content Placeholder 2"/>
          <p:cNvSpPr>
            <a:spLocks noGrp="1"/>
          </p:cNvSpPr>
          <p:nvPr>
            <p:ph idx="1"/>
          </p:nvPr>
        </p:nvSpPr>
        <p:spPr/>
        <p:txBody>
          <a:bodyPr/>
          <a:lstStyle/>
          <a:p>
            <a:r>
              <a:rPr lang="en-US" sz="2800" dirty="0" smtClean="0"/>
              <a:t> The length of the teeth is determined by the available space between the existing ridges. </a:t>
            </a:r>
          </a:p>
          <a:p>
            <a:r>
              <a:rPr lang="en-US" sz="2800" dirty="0" smtClean="0"/>
              <a:t>It is advisable to use a tooth long enough to eliminate the display of the denture base.</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86</a:t>
            </a:fld>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Lips</a:t>
            </a:r>
            <a:endParaRPr lang="en-US" sz="3200" dirty="0"/>
          </a:p>
        </p:txBody>
      </p:sp>
      <p:sp>
        <p:nvSpPr>
          <p:cNvPr id="3" name="Content Placeholder 2"/>
          <p:cNvSpPr>
            <a:spLocks noGrp="1"/>
          </p:cNvSpPr>
          <p:nvPr>
            <p:ph idx="1"/>
          </p:nvPr>
        </p:nvSpPr>
        <p:spPr/>
        <p:txBody>
          <a:bodyPr/>
          <a:lstStyle/>
          <a:p>
            <a:r>
              <a:rPr lang="en-US" sz="2800" dirty="0" smtClean="0"/>
              <a:t> Labial surface of the maxillary anterior teeth   supports the relaxed lip. Frequently </a:t>
            </a:r>
            <a:r>
              <a:rPr lang="en-US" sz="2800" dirty="0" err="1" smtClean="0"/>
              <a:t>incisal</a:t>
            </a:r>
            <a:r>
              <a:rPr lang="en-US" sz="2800" dirty="0" smtClean="0"/>
              <a:t> edges extends inferior to or slightly below the lip margin. </a:t>
            </a:r>
          </a:p>
          <a:p>
            <a:r>
              <a:rPr lang="en-US" sz="2800" dirty="0" smtClean="0"/>
              <a:t>When the teeth  are in occlusion and lips closed the labial </a:t>
            </a:r>
            <a:r>
              <a:rPr lang="en-US" sz="2800" dirty="0" err="1" smtClean="0"/>
              <a:t>incisal</a:t>
            </a:r>
            <a:r>
              <a:rPr lang="en-US" sz="2800" dirty="0" smtClean="0"/>
              <a:t> third of the maxillary anterior teeth supports the superior border of the lower lip. </a:t>
            </a:r>
          </a:p>
          <a:p>
            <a:r>
              <a:rPr lang="en-US" sz="2800" dirty="0" smtClean="0"/>
              <a:t>In speech, </a:t>
            </a:r>
            <a:r>
              <a:rPr lang="en-US" sz="2800" dirty="0" err="1" smtClean="0"/>
              <a:t>incisal</a:t>
            </a:r>
            <a:r>
              <a:rPr lang="en-US" sz="2800" dirty="0" smtClean="0"/>
              <a:t> edges of maxillary anterior teeth contacts the lower lip at the junction of the moist and dry surfaces of the vermilion border</a:t>
            </a:r>
            <a:endParaRPr lang="en-US" sz="2800"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87</a:t>
            </a:fld>
            <a:endParaRPr lang="en-US"/>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108547" name="Rectangle 3"/>
          <p:cNvSpPr>
            <a:spLocks noGrp="1" noChangeArrowheads="1"/>
          </p:cNvSpPr>
          <p:nvPr>
            <p:ph idx="1"/>
          </p:nvPr>
        </p:nvSpPr>
        <p:spPr/>
        <p:txBody>
          <a:bodyPr/>
          <a:lstStyle/>
          <a:p>
            <a:pPr>
              <a:buFont typeface="Wingdings" pitchFamily="2" charset="2"/>
              <a:buNone/>
            </a:pPr>
            <a:endParaRPr lang="en-US" sz="2800" dirty="0"/>
          </a:p>
          <a:p>
            <a:pPr lvl="2"/>
            <a:r>
              <a:rPr lang="en-US" sz="2800" dirty="0"/>
              <a:t>Normally necks of anterior teeth overlap the anterior ridge by 2-3mm </a:t>
            </a:r>
            <a:r>
              <a:rPr lang="en-US" sz="2800" dirty="0" err="1"/>
              <a:t>cervically</a:t>
            </a:r>
            <a:r>
              <a:rPr lang="en-US" sz="2800" dirty="0"/>
              <a:t> and </a:t>
            </a:r>
            <a:r>
              <a:rPr lang="en-US" sz="2800" dirty="0" err="1"/>
              <a:t>incisal</a:t>
            </a:r>
            <a:r>
              <a:rPr lang="en-US" sz="2800" dirty="0"/>
              <a:t> edges will show below the relaxed lip.</a:t>
            </a:r>
          </a:p>
          <a:p>
            <a:pPr lvl="2"/>
            <a:r>
              <a:rPr lang="en-US" sz="2800" dirty="0"/>
              <a:t>3mm – in young patients</a:t>
            </a:r>
          </a:p>
          <a:p>
            <a:pPr lvl="2"/>
            <a:r>
              <a:rPr lang="en-US" sz="2800" dirty="0"/>
              <a:t>Half of it – in old patient.</a:t>
            </a:r>
          </a:p>
        </p:txBody>
      </p:sp>
      <p:sp>
        <p:nvSpPr>
          <p:cNvPr id="5" name="Slide Number Placeholder 4"/>
          <p:cNvSpPr>
            <a:spLocks noGrp="1"/>
          </p:cNvSpPr>
          <p:nvPr>
            <p:ph type="sldNum" sz="quarter" idx="12"/>
          </p:nvPr>
        </p:nvSpPr>
        <p:spPr/>
        <p:txBody>
          <a:bodyPr/>
          <a:lstStyle/>
          <a:p>
            <a:fld id="{A407F8FA-1A58-489A-AA9F-87DB79F42FC0}" type="slidenum">
              <a:rPr lang="en-US" smtClean="0"/>
              <a:pPr/>
              <a:t>88</a:t>
            </a:fld>
            <a:endParaRPr lang="en-US"/>
          </a:p>
        </p:txBody>
      </p:sp>
      <p:pic>
        <p:nvPicPr>
          <p:cNvPr id="108548" name="Picture 4" descr="TMP1"/>
          <p:cNvPicPr>
            <a:picLocks noChangeAspect="1" noChangeArrowheads="1"/>
          </p:cNvPicPr>
          <p:nvPr/>
        </p:nvPicPr>
        <p:blipFill>
          <a:blip r:embed="rId2">
            <a:lum contrast="30000"/>
          </a:blip>
          <a:srcRect t="8397" b="1144"/>
          <a:stretch>
            <a:fillRect/>
          </a:stretch>
        </p:blipFill>
        <p:spPr bwMode="auto">
          <a:xfrm>
            <a:off x="4114800" y="4876800"/>
            <a:ext cx="4067175" cy="1657350"/>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algn="l"/>
            <a:r>
              <a:rPr lang="en-US" sz="3200" dirty="0"/>
              <a:t>Location of Corner of the mouth</a:t>
            </a:r>
            <a:br>
              <a:rPr lang="en-US" sz="3200" dirty="0"/>
            </a:br>
            <a:r>
              <a:rPr lang="en-US" sz="3200" dirty="0"/>
              <a:t> </a:t>
            </a:r>
          </a:p>
        </p:txBody>
      </p:sp>
      <p:sp>
        <p:nvSpPr>
          <p:cNvPr id="4" name="Content Placeholder 3"/>
          <p:cNvSpPr>
            <a:spLocks noGrp="1"/>
          </p:cNvSpPr>
          <p:nvPr>
            <p:ph idx="1"/>
          </p:nvPr>
        </p:nvSpPr>
        <p:spPr/>
        <p:txBody>
          <a:bodyPr/>
          <a:lstStyle/>
          <a:p>
            <a:r>
              <a:rPr lang="en-US" sz="2800" dirty="0" smtClean="0"/>
              <a:t>Corners of the mouth on the </a:t>
            </a:r>
            <a:r>
              <a:rPr lang="en-US" sz="2800" dirty="0" err="1" smtClean="0"/>
              <a:t>occlusal</a:t>
            </a:r>
            <a:r>
              <a:rPr lang="en-US" sz="2800" dirty="0" smtClean="0"/>
              <a:t> rim in the mouth is marked and the distal surface of the upper canines can be indicated by marks made on the upper rim at the corners of the mouth  </a:t>
            </a:r>
          </a:p>
          <a:p>
            <a:r>
              <a:rPr lang="en-US" sz="2800" dirty="0" smtClean="0"/>
              <a:t>Then the distance between the marks is measured around the labial surface of the </a:t>
            </a:r>
            <a:r>
              <a:rPr lang="en-US" sz="2800" dirty="0" err="1" smtClean="0"/>
              <a:t>occlusal</a:t>
            </a:r>
            <a:r>
              <a:rPr lang="en-US" sz="2800" dirty="0" smtClean="0"/>
              <a:t> rim and anterior teeth of this width are arranged as indicated by the </a:t>
            </a:r>
            <a:r>
              <a:rPr lang="en-US" sz="2800" dirty="0" err="1" smtClean="0"/>
              <a:t>occlusal</a:t>
            </a:r>
            <a:r>
              <a:rPr lang="en-US" sz="2800" dirty="0" smtClean="0"/>
              <a:t> rim</a:t>
            </a:r>
          </a:p>
          <a:p>
            <a:endParaRPr lang="en-US" sz="2800" dirty="0" smtClean="0"/>
          </a:p>
          <a:p>
            <a:endParaRPr lang="en-US" sz="2800" dirty="0"/>
          </a:p>
        </p:txBody>
      </p:sp>
      <p:sp>
        <p:nvSpPr>
          <p:cNvPr id="5" name="Slide Number Placeholder 4"/>
          <p:cNvSpPr>
            <a:spLocks noGrp="1"/>
          </p:cNvSpPr>
          <p:nvPr>
            <p:ph type="sldNum" sz="quarter" idx="12"/>
          </p:nvPr>
        </p:nvSpPr>
        <p:spPr/>
        <p:txBody>
          <a:bodyPr/>
          <a:lstStyle/>
          <a:p>
            <a:fld id="{A407F8FA-1A58-489A-AA9F-87DB79F42FC0}" type="slidenum">
              <a:rPr lang="en-US" smtClean="0"/>
              <a:pPr/>
              <a:t>89</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smtClean="0"/>
              <a:t>Classification Of Human Beings</a:t>
            </a:r>
            <a:endParaRPr lang="en-US" sz="4000" b="1" dirty="0"/>
          </a:p>
        </p:txBody>
      </p:sp>
      <p:sp>
        <p:nvSpPr>
          <p:cNvPr id="3" name="Content Placeholder 2"/>
          <p:cNvSpPr>
            <a:spLocks noGrp="1"/>
          </p:cNvSpPr>
          <p:nvPr>
            <p:ph idx="1"/>
          </p:nvPr>
        </p:nvSpPr>
        <p:spPr/>
        <p:txBody>
          <a:bodyPr/>
          <a:lstStyle/>
          <a:p>
            <a:pPr>
              <a:buNone/>
            </a:pPr>
            <a:r>
              <a:rPr lang="en-US" b="1" i="1" dirty="0" smtClean="0"/>
              <a:t>Empedocles</a:t>
            </a:r>
            <a:r>
              <a:rPr lang="en-US" dirty="0" smtClean="0"/>
              <a:t> 5</a:t>
            </a:r>
            <a:r>
              <a:rPr lang="en-US" baseline="30000" dirty="0" smtClean="0"/>
              <a:t>th</a:t>
            </a:r>
            <a:r>
              <a:rPr lang="en-US" dirty="0" smtClean="0"/>
              <a:t> century B.C.</a:t>
            </a:r>
          </a:p>
          <a:p>
            <a:r>
              <a:rPr lang="en-US" dirty="0" smtClean="0"/>
              <a:t>Doctrine : Universe : Four Elements Fire ,Water, Earth and Air</a:t>
            </a:r>
          </a:p>
          <a:p>
            <a:r>
              <a:rPr lang="en-US" dirty="0" smtClean="0"/>
              <a:t>Man is a microcosm</a:t>
            </a:r>
          </a:p>
          <a:p>
            <a:r>
              <a:rPr lang="en-US" dirty="0" smtClean="0"/>
              <a:t>Man is composed of blood ,phlegm ,yellow and black bile.</a:t>
            </a:r>
            <a:endParaRPr lang="en-US" dirty="0"/>
          </a:p>
        </p:txBody>
      </p:sp>
      <p:sp>
        <p:nvSpPr>
          <p:cNvPr id="4" name="Slide Number Placeholder 3"/>
          <p:cNvSpPr>
            <a:spLocks noGrp="1"/>
          </p:cNvSpPr>
          <p:nvPr>
            <p:ph type="sldNum" sz="quarter" idx="12"/>
          </p:nvPr>
        </p:nvSpPr>
        <p:spPr/>
        <p:txBody>
          <a:bodyPr/>
          <a:lstStyle/>
          <a:p>
            <a:fld id="{A407F8FA-1A58-489A-AA9F-87DB79F42FC0}" type="slidenum">
              <a:rPr lang="en-US" smtClean="0"/>
              <a:pPr/>
              <a:t>9</a:t>
            </a:fld>
            <a:endParaRPr lang="en-US"/>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algn="l">
              <a:defRPr/>
            </a:pPr>
            <a:r>
              <a:rPr lang="en-US" altLang="en-US" sz="3200" dirty="0" smtClean="0">
                <a:effectLst>
                  <a:outerShdw blurRad="38100" dist="38100" dir="2700000" algn="tl">
                    <a:srgbClr val="C0C0C0"/>
                  </a:outerShdw>
                </a:effectLst>
                <a:latin typeface="+mn-lt"/>
              </a:rPr>
              <a:t>Inter </a:t>
            </a:r>
            <a:r>
              <a:rPr lang="en-US" altLang="en-US" sz="3200" dirty="0" err="1" smtClean="0">
                <a:effectLst>
                  <a:outerShdw blurRad="38100" dist="38100" dir="2700000" algn="tl">
                    <a:srgbClr val="C0C0C0"/>
                  </a:outerShdw>
                </a:effectLst>
                <a:latin typeface="+mn-lt"/>
              </a:rPr>
              <a:t>alar</a:t>
            </a:r>
            <a:r>
              <a:rPr lang="en-US" altLang="en-US" sz="3200" dirty="0" smtClean="0">
                <a:effectLst>
                  <a:outerShdw blurRad="38100" dist="38100" dir="2700000" algn="tl">
                    <a:srgbClr val="C0C0C0"/>
                  </a:outerShdw>
                </a:effectLst>
                <a:latin typeface="+mn-lt"/>
              </a:rPr>
              <a:t> width</a:t>
            </a:r>
            <a:r>
              <a:rPr lang="en-US" altLang="en-US" sz="3200" dirty="0" smtClean="0">
                <a:latin typeface="+mn-lt"/>
              </a:rPr>
              <a:t> </a:t>
            </a:r>
          </a:p>
        </p:txBody>
      </p:sp>
      <p:sp>
        <p:nvSpPr>
          <p:cNvPr id="179203" name="Rectangle 3"/>
          <p:cNvSpPr>
            <a:spLocks noGrp="1" noChangeArrowheads="1"/>
          </p:cNvSpPr>
          <p:nvPr>
            <p:ph idx="1"/>
          </p:nvPr>
        </p:nvSpPr>
        <p:spPr/>
        <p:txBody>
          <a:bodyPr/>
          <a:lstStyle/>
          <a:p>
            <a:r>
              <a:rPr lang="en-US" altLang="en-US" sz="2800" dirty="0" smtClean="0"/>
              <a:t>Lee estimated that the distance between the outer surface of the </a:t>
            </a:r>
            <a:r>
              <a:rPr lang="en-US" altLang="en-US" sz="2800" dirty="0" err="1" smtClean="0"/>
              <a:t>alae</a:t>
            </a:r>
            <a:r>
              <a:rPr lang="en-US" altLang="en-US" sz="2800" dirty="0" smtClean="0"/>
              <a:t> of the nose seemed to be the same as that between the tips of the canine.</a:t>
            </a:r>
          </a:p>
          <a:p>
            <a:pPr>
              <a:lnSpc>
                <a:spcPct val="90000"/>
              </a:lnSpc>
            </a:pPr>
            <a:r>
              <a:rPr lang="en-US" altLang="en-US" sz="2800" dirty="0" smtClean="0"/>
              <a:t>European noses wary in width between 28 &amp; 45 mm.</a:t>
            </a:r>
          </a:p>
          <a:p>
            <a:pPr>
              <a:lnSpc>
                <a:spcPct val="90000"/>
              </a:lnSpc>
            </a:pPr>
            <a:r>
              <a:rPr lang="en-US" altLang="en-US" sz="2800" dirty="0" smtClean="0"/>
              <a:t>Instruments-</a:t>
            </a:r>
          </a:p>
          <a:p>
            <a:pPr>
              <a:lnSpc>
                <a:spcPct val="90000"/>
              </a:lnSpc>
            </a:pPr>
            <a:r>
              <a:rPr lang="en-US" altLang="en-US" sz="2800" dirty="0" smtClean="0"/>
              <a:t>Dividers</a:t>
            </a:r>
          </a:p>
          <a:p>
            <a:pPr>
              <a:lnSpc>
                <a:spcPct val="90000"/>
              </a:lnSpc>
            </a:pPr>
            <a:r>
              <a:rPr lang="en-US" altLang="en-US" sz="2800" dirty="0" smtClean="0"/>
              <a:t>Willis gauge</a:t>
            </a:r>
          </a:p>
          <a:p>
            <a:pPr>
              <a:lnSpc>
                <a:spcPct val="90000"/>
              </a:lnSpc>
            </a:pPr>
            <a:r>
              <a:rPr lang="en-US" altLang="en-US" sz="2800" dirty="0" err="1" smtClean="0"/>
              <a:t>Boley’s</a:t>
            </a:r>
            <a:r>
              <a:rPr lang="en-US" altLang="en-US" sz="2800" dirty="0" smtClean="0"/>
              <a:t> gauge.</a:t>
            </a:r>
          </a:p>
          <a:p>
            <a:endParaRPr lang="en-US" altLang="en-US" sz="2800" dirty="0" smtClean="0"/>
          </a:p>
        </p:txBody>
      </p:sp>
      <p:sp>
        <p:nvSpPr>
          <p:cNvPr id="4" name="Slide Number Placeholder 3"/>
          <p:cNvSpPr>
            <a:spLocks noGrp="1"/>
          </p:cNvSpPr>
          <p:nvPr>
            <p:ph type="sldNum" sz="quarter" idx="12"/>
          </p:nvPr>
        </p:nvSpPr>
        <p:spPr/>
        <p:txBody>
          <a:bodyPr/>
          <a:lstStyle/>
          <a:p>
            <a:fld id="{A407F8FA-1A58-489A-AA9F-87DB79F42FC0}" type="slidenum">
              <a:rPr lang="en-US" smtClean="0"/>
              <a:pPr/>
              <a:t>90</a:t>
            </a:fld>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endParaRPr lang="en-US" altLang="en-US" smtClean="0"/>
          </a:p>
        </p:txBody>
      </p:sp>
      <p:sp>
        <p:nvSpPr>
          <p:cNvPr id="181251" name="Rectangle 3"/>
          <p:cNvSpPr>
            <a:spLocks noGrp="1" noChangeArrowheads="1"/>
          </p:cNvSpPr>
          <p:nvPr>
            <p:ph type="body" sz="half" idx="1"/>
          </p:nvPr>
        </p:nvSpPr>
        <p:spPr/>
        <p:txBody>
          <a:bodyPr/>
          <a:lstStyle/>
          <a:p>
            <a:endParaRPr lang="en-US" altLang="en-US" sz="2800" smtClean="0"/>
          </a:p>
        </p:txBody>
      </p:sp>
      <p:pic>
        <p:nvPicPr>
          <p:cNvPr id="181252" name="Picture 6" descr="C:\Documents and Settings\Mr Arbaz\Desktop\arbaz pics\DSCN0174.JPG"/>
          <p:cNvPicPr>
            <a:picLocks noGrp="1" noChangeAspect="1" noChangeArrowheads="1"/>
          </p:cNvPicPr>
          <p:nvPr>
            <p:ph type="clipArt" sz="half" idx="2"/>
          </p:nvPr>
        </p:nvPicPr>
        <p:blipFill>
          <a:blip r:embed="rId2">
            <a:lum bright="-6000" contrast="12000"/>
          </a:blip>
          <a:srcRect l="2597" t="20967" r="7359" b="54301"/>
          <a:stretch>
            <a:fillRect/>
          </a:stretch>
        </p:blipFill>
        <p:spPr>
          <a:xfrm>
            <a:off x="685800" y="2057400"/>
            <a:ext cx="7772400" cy="3581400"/>
          </a:xfrm>
          <a:noFill/>
          <a:ln w="38100">
            <a:solidFill>
              <a:srgbClr val="000000"/>
            </a:solidFill>
          </a:ln>
        </p:spPr>
      </p:pic>
      <p:sp>
        <p:nvSpPr>
          <p:cNvPr id="5" name="Slide Number Placeholder 4"/>
          <p:cNvSpPr>
            <a:spLocks noGrp="1"/>
          </p:cNvSpPr>
          <p:nvPr>
            <p:ph type="sldNum" sz="quarter" idx="12"/>
          </p:nvPr>
        </p:nvSpPr>
        <p:spPr/>
        <p:txBody>
          <a:bodyPr/>
          <a:lstStyle/>
          <a:p>
            <a:pPr>
              <a:defRPr/>
            </a:pPr>
            <a:fld id="{3A4DC282-137F-4BB0-A943-1182862D737B}" type="slidenum">
              <a:rPr lang="en-US" altLang="en-US" smtClean="0"/>
              <a:pPr>
                <a:defRPr/>
              </a:pPr>
              <a:t>91</a:t>
            </a:fld>
            <a:endParaRPr lang="en-US"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endParaRPr lang="en-US" altLang="en-US" smtClean="0"/>
          </a:p>
        </p:txBody>
      </p:sp>
      <p:sp>
        <p:nvSpPr>
          <p:cNvPr id="182275" name="Rectangle 3"/>
          <p:cNvSpPr>
            <a:spLocks noGrp="1" noChangeArrowheads="1"/>
          </p:cNvSpPr>
          <p:nvPr>
            <p:ph type="body" sz="half" idx="1"/>
          </p:nvPr>
        </p:nvSpPr>
        <p:spPr/>
        <p:txBody>
          <a:bodyPr/>
          <a:lstStyle/>
          <a:p>
            <a:endParaRPr lang="en-US" altLang="en-US" sz="2800" smtClean="0"/>
          </a:p>
        </p:txBody>
      </p:sp>
      <p:pic>
        <p:nvPicPr>
          <p:cNvPr id="182276" name="Picture 7" descr="C:\Documents and Settings\Mr Arbaz\Desktop\arbaz pics\DSCN0174.JPG"/>
          <p:cNvPicPr>
            <a:picLocks noGrp="1" noChangeAspect="1" noChangeArrowheads="1"/>
          </p:cNvPicPr>
          <p:nvPr>
            <p:ph type="clipArt" sz="half" idx="2"/>
          </p:nvPr>
        </p:nvPicPr>
        <p:blipFill>
          <a:blip r:embed="rId2">
            <a:lum bright="6000" contrast="48000"/>
          </a:blip>
          <a:srcRect l="3464" t="55521" r="69696" b="5363"/>
          <a:stretch>
            <a:fillRect/>
          </a:stretch>
        </p:blipFill>
        <p:spPr>
          <a:xfrm>
            <a:off x="4648200" y="1295400"/>
            <a:ext cx="4038600" cy="4740275"/>
          </a:xfrm>
          <a:noFill/>
          <a:ln w="38100">
            <a:solidFill>
              <a:srgbClr val="000000"/>
            </a:solidFill>
          </a:ln>
        </p:spPr>
      </p:pic>
      <p:sp>
        <p:nvSpPr>
          <p:cNvPr id="6" name="Slide Number Placeholder 5"/>
          <p:cNvSpPr>
            <a:spLocks noGrp="1"/>
          </p:cNvSpPr>
          <p:nvPr>
            <p:ph type="sldNum" sz="quarter" idx="12"/>
          </p:nvPr>
        </p:nvSpPr>
        <p:spPr/>
        <p:txBody>
          <a:bodyPr/>
          <a:lstStyle/>
          <a:p>
            <a:pPr>
              <a:defRPr/>
            </a:pPr>
            <a:fld id="{3A4DC282-137F-4BB0-A943-1182862D737B}" type="slidenum">
              <a:rPr lang="en-US" altLang="en-US" smtClean="0"/>
              <a:pPr>
                <a:defRPr/>
              </a:pPr>
              <a:t>92</a:t>
            </a:fld>
            <a:endParaRPr lang="en-US" altLang="en-US"/>
          </a:p>
        </p:txBody>
      </p:sp>
      <p:pic>
        <p:nvPicPr>
          <p:cNvPr id="182277" name="Picture 5" descr="C:\Documents and Settings\Mr Arbaz\Desktop\arbaz pics\DSCN0.JPG"/>
          <p:cNvPicPr>
            <a:picLocks noChangeAspect="1" noChangeArrowheads="1"/>
          </p:cNvPicPr>
          <p:nvPr/>
        </p:nvPicPr>
        <p:blipFill>
          <a:blip r:embed="rId3">
            <a:lum bright="-18000" contrast="18000"/>
          </a:blip>
          <a:srcRect l="7538" t="3448" r="8040" b="12070"/>
          <a:stretch>
            <a:fillRect/>
          </a:stretch>
        </p:blipFill>
        <p:spPr bwMode="auto">
          <a:xfrm>
            <a:off x="457200" y="1295400"/>
            <a:ext cx="3886200" cy="4724400"/>
          </a:xfrm>
          <a:prstGeom prst="rect">
            <a:avLst/>
          </a:prstGeom>
          <a:noFill/>
          <a:ln w="38100">
            <a:solidFill>
              <a:srgbClr val="000000"/>
            </a:solid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endParaRPr lang="en-US" altLang="en-US" smtClean="0"/>
          </a:p>
        </p:txBody>
      </p:sp>
      <p:sp>
        <p:nvSpPr>
          <p:cNvPr id="183299" name="Rectangle 3"/>
          <p:cNvSpPr>
            <a:spLocks noGrp="1" noChangeArrowheads="1"/>
          </p:cNvSpPr>
          <p:nvPr>
            <p:ph idx="1"/>
          </p:nvPr>
        </p:nvSpPr>
        <p:spPr/>
        <p:txBody>
          <a:bodyPr/>
          <a:lstStyle/>
          <a:p>
            <a:pPr>
              <a:lnSpc>
                <a:spcPct val="90000"/>
              </a:lnSpc>
            </a:pPr>
            <a:r>
              <a:rPr lang="en-US" altLang="en-US" dirty="0" err="1" smtClean="0"/>
              <a:t>Wehner</a:t>
            </a:r>
            <a:r>
              <a:rPr lang="en-US" altLang="en-US" dirty="0" smtClean="0"/>
              <a:t> at al suggested that </a:t>
            </a:r>
            <a:r>
              <a:rPr lang="en-US" altLang="en-US" dirty="0" smtClean="0"/>
              <a:t>parallel </a:t>
            </a:r>
            <a:r>
              <a:rPr lang="en-US" altLang="en-US" dirty="0" smtClean="0"/>
              <a:t>lines extended from the lateral surfaces of the </a:t>
            </a:r>
            <a:r>
              <a:rPr lang="en-US" altLang="en-US" dirty="0" err="1" smtClean="0"/>
              <a:t>alae</a:t>
            </a:r>
            <a:r>
              <a:rPr lang="en-US" altLang="en-US" dirty="0" smtClean="0"/>
              <a:t> on to the labial surface of the upper </a:t>
            </a:r>
            <a:r>
              <a:rPr lang="en-US" altLang="en-US" dirty="0" err="1" smtClean="0"/>
              <a:t>occlusal</a:t>
            </a:r>
            <a:r>
              <a:rPr lang="en-US" altLang="en-US" dirty="0" smtClean="0"/>
              <a:t> rim coincide with the middle vertical axis of the upper canine teeth.</a:t>
            </a:r>
          </a:p>
        </p:txBody>
      </p:sp>
      <p:sp>
        <p:nvSpPr>
          <p:cNvPr id="4" name="Slide Number Placeholder 3"/>
          <p:cNvSpPr>
            <a:spLocks noGrp="1"/>
          </p:cNvSpPr>
          <p:nvPr>
            <p:ph type="sldNum" sz="quarter" idx="12"/>
          </p:nvPr>
        </p:nvSpPr>
        <p:spPr/>
        <p:txBody>
          <a:bodyPr/>
          <a:lstStyle/>
          <a:p>
            <a:fld id="{A407F8FA-1A58-489A-AA9F-87DB79F42FC0}" type="slidenum">
              <a:rPr lang="en-US" smtClean="0"/>
              <a:pPr/>
              <a:t>93</a:t>
            </a:fld>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endParaRPr lang="en-US" altLang="en-US" dirty="0" smtClean="0"/>
          </a:p>
        </p:txBody>
      </p:sp>
      <p:sp>
        <p:nvSpPr>
          <p:cNvPr id="185347" name="Rectangle 3"/>
          <p:cNvSpPr>
            <a:spLocks noGrp="1" noChangeArrowheads="1"/>
          </p:cNvSpPr>
          <p:nvPr>
            <p:ph idx="1"/>
          </p:nvPr>
        </p:nvSpPr>
        <p:spPr>
          <a:xfrm>
            <a:off x="457200" y="609600"/>
            <a:ext cx="8229600" cy="4525963"/>
          </a:xfrm>
        </p:spPr>
        <p:txBody>
          <a:bodyPr/>
          <a:lstStyle/>
          <a:p>
            <a:r>
              <a:rPr lang="en-US" altLang="en-US" dirty="0" smtClean="0"/>
              <a:t>A flexible plastic rule is used to measure the distance between the canine line on the wax rims.</a:t>
            </a:r>
          </a:p>
        </p:txBody>
      </p:sp>
      <p:sp>
        <p:nvSpPr>
          <p:cNvPr id="5" name="Slide Number Placeholder 4"/>
          <p:cNvSpPr>
            <a:spLocks noGrp="1"/>
          </p:cNvSpPr>
          <p:nvPr>
            <p:ph type="sldNum" sz="quarter" idx="12"/>
          </p:nvPr>
        </p:nvSpPr>
        <p:spPr/>
        <p:txBody>
          <a:bodyPr/>
          <a:lstStyle/>
          <a:p>
            <a:fld id="{A407F8FA-1A58-489A-AA9F-87DB79F42FC0}" type="slidenum">
              <a:rPr lang="en-US" smtClean="0"/>
              <a:pPr/>
              <a:t>94</a:t>
            </a:fld>
            <a:endParaRPr lang="en-US"/>
          </a:p>
        </p:txBody>
      </p:sp>
      <p:pic>
        <p:nvPicPr>
          <p:cNvPr id="4" name="Picture 5" descr="C:\Documents and Settings\Mr Arbaz\Desktop\arbaz pics\arbaz1\DSC_0431copy.jpg"/>
          <p:cNvPicPr>
            <a:picLocks noChangeAspect="1" noChangeArrowheads="1"/>
          </p:cNvPicPr>
          <p:nvPr/>
        </p:nvPicPr>
        <p:blipFill>
          <a:blip r:embed="rId2"/>
          <a:srcRect/>
          <a:stretch>
            <a:fillRect/>
          </a:stretch>
        </p:blipFill>
        <p:spPr bwMode="auto">
          <a:xfrm>
            <a:off x="2514600" y="2438400"/>
            <a:ext cx="6334125" cy="4211053"/>
          </a:xfrm>
          <a:prstGeom prst="rect">
            <a:avLst/>
          </a:prstGeom>
          <a:noFill/>
          <a:ln w="28575">
            <a:solidFill>
              <a:srgbClr val="000000"/>
            </a:solid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algn="l">
              <a:defRPr/>
            </a:pPr>
            <a:r>
              <a:rPr lang="en-US" altLang="en-US" sz="3200" dirty="0" smtClean="0">
                <a:effectLst>
                  <a:outerShdw blurRad="38100" dist="38100" dir="2700000" algn="tl">
                    <a:srgbClr val="C0C0C0"/>
                  </a:outerShdw>
                </a:effectLst>
                <a:latin typeface="+mn-lt"/>
              </a:rPr>
              <a:t>Nasal width &amp; Incisive papilla</a:t>
            </a:r>
          </a:p>
        </p:txBody>
      </p:sp>
      <p:sp>
        <p:nvSpPr>
          <p:cNvPr id="187395" name="Rectangle 3"/>
          <p:cNvSpPr>
            <a:spLocks noGrp="1" noChangeArrowheads="1"/>
          </p:cNvSpPr>
          <p:nvPr>
            <p:ph idx="1"/>
          </p:nvPr>
        </p:nvSpPr>
        <p:spPr/>
        <p:txBody>
          <a:bodyPr/>
          <a:lstStyle/>
          <a:p>
            <a:r>
              <a:rPr lang="en-US" altLang="en-US" sz="2800" dirty="0" smtClean="0"/>
              <a:t>Lee &amp; </a:t>
            </a:r>
            <a:r>
              <a:rPr lang="en-US" altLang="en-US" sz="2800" dirty="0" err="1" smtClean="0"/>
              <a:t>heartwell</a:t>
            </a:r>
            <a:r>
              <a:rPr lang="en-US" altLang="en-US" sz="2800" dirty="0" smtClean="0"/>
              <a:t> found that incisive papilla which is a reliable &amp; stable landmark, lies 10 mm posterior  to the </a:t>
            </a:r>
            <a:r>
              <a:rPr lang="en-US" altLang="en-US" sz="2800" dirty="0" err="1" smtClean="0"/>
              <a:t>incisal</a:t>
            </a:r>
            <a:r>
              <a:rPr lang="en-US" altLang="en-US" sz="2800" dirty="0" smtClean="0"/>
              <a:t> edge of maxillary CI.</a:t>
            </a:r>
          </a:p>
        </p:txBody>
      </p:sp>
      <p:sp>
        <p:nvSpPr>
          <p:cNvPr id="5" name="Slide Number Placeholder 4"/>
          <p:cNvSpPr>
            <a:spLocks noGrp="1"/>
          </p:cNvSpPr>
          <p:nvPr>
            <p:ph type="sldNum" sz="quarter" idx="12"/>
          </p:nvPr>
        </p:nvSpPr>
        <p:spPr/>
        <p:txBody>
          <a:bodyPr/>
          <a:lstStyle/>
          <a:p>
            <a:fld id="{A407F8FA-1A58-489A-AA9F-87DB79F42FC0}" type="slidenum">
              <a:rPr lang="en-US" smtClean="0"/>
              <a:pPr/>
              <a:t>95</a:t>
            </a:fld>
            <a:endParaRPr lang="en-US"/>
          </a:p>
        </p:txBody>
      </p:sp>
      <p:pic>
        <p:nvPicPr>
          <p:cNvPr id="4" name="Picture 5" descr="C:\Documents and Settings\Mr Arbaz\Desktop\arbaz pics\DSCN0153.JPG"/>
          <p:cNvPicPr>
            <a:picLocks noChangeAspect="1" noChangeArrowheads="1"/>
          </p:cNvPicPr>
          <p:nvPr/>
        </p:nvPicPr>
        <p:blipFill>
          <a:blip r:embed="rId2">
            <a:grayscl/>
            <a:biLevel thresh="50000"/>
          </a:blip>
          <a:srcRect l="12500" t="40860" r="18056" b="7527"/>
          <a:stretch>
            <a:fillRect/>
          </a:stretch>
        </p:blipFill>
        <p:spPr bwMode="auto">
          <a:xfrm>
            <a:off x="4572000" y="3091355"/>
            <a:ext cx="3581400" cy="3766645"/>
          </a:xfrm>
          <a:prstGeom prst="rect">
            <a:avLst/>
          </a:prstGeom>
          <a:noFill/>
          <a:ln w="38100">
            <a:solidFill>
              <a:srgbClr val="000000"/>
            </a:solid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endParaRPr lang="en-US" altLang="en-US" smtClean="0"/>
          </a:p>
        </p:txBody>
      </p:sp>
      <p:sp>
        <p:nvSpPr>
          <p:cNvPr id="189443" name="Rectangle 3"/>
          <p:cNvSpPr>
            <a:spLocks noGrp="1" noChangeArrowheads="1"/>
          </p:cNvSpPr>
          <p:nvPr>
            <p:ph idx="1"/>
          </p:nvPr>
        </p:nvSpPr>
        <p:spPr/>
        <p:txBody>
          <a:bodyPr/>
          <a:lstStyle/>
          <a:p>
            <a:r>
              <a:rPr lang="en-US" altLang="en-US" dirty="0" smtClean="0"/>
              <a:t>Watt &amp; </a:t>
            </a:r>
            <a:r>
              <a:rPr lang="en-US" altLang="en-US" dirty="0" err="1" smtClean="0"/>
              <a:t>Likeman</a:t>
            </a:r>
            <a:r>
              <a:rPr lang="en-US" altLang="en-US" dirty="0" smtClean="0"/>
              <a:t> pointed that as a result of </a:t>
            </a:r>
            <a:r>
              <a:rPr lang="en-US" altLang="en-US" dirty="0" err="1" smtClean="0"/>
              <a:t>alv</a:t>
            </a:r>
            <a:r>
              <a:rPr lang="en-US" altLang="en-US" dirty="0" smtClean="0"/>
              <a:t> resorption the papilla moved forward about 1.6 mm.</a:t>
            </a:r>
          </a:p>
          <a:p>
            <a:endParaRPr lang="en-US" altLang="en-US" dirty="0" smtClean="0"/>
          </a:p>
        </p:txBody>
      </p:sp>
      <p:sp>
        <p:nvSpPr>
          <p:cNvPr id="4" name="Slide Number Placeholder 3"/>
          <p:cNvSpPr>
            <a:spLocks noGrp="1"/>
          </p:cNvSpPr>
          <p:nvPr>
            <p:ph type="sldNum" sz="quarter" idx="12"/>
          </p:nvPr>
        </p:nvSpPr>
        <p:spPr/>
        <p:txBody>
          <a:bodyPr/>
          <a:lstStyle/>
          <a:p>
            <a:fld id="{A407F8FA-1A58-489A-AA9F-87DB79F42FC0}" type="slidenum">
              <a:rPr lang="en-US" smtClean="0"/>
              <a:pPr/>
              <a:t>96</a:t>
            </a:fld>
            <a:endParaRPr lang="en-US"/>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flipV="1">
            <a:off x="685800" y="-304800"/>
            <a:ext cx="7772400" cy="914400"/>
          </a:xfrm>
        </p:spPr>
        <p:txBody>
          <a:bodyPr/>
          <a:lstStyle/>
          <a:p>
            <a:endParaRPr lang="en-US" altLang="en-US" smtClean="0"/>
          </a:p>
        </p:txBody>
      </p:sp>
      <p:sp>
        <p:nvSpPr>
          <p:cNvPr id="190467" name="Rectangle 3"/>
          <p:cNvSpPr>
            <a:spLocks noGrp="1" noChangeArrowheads="1"/>
          </p:cNvSpPr>
          <p:nvPr>
            <p:ph idx="1"/>
          </p:nvPr>
        </p:nvSpPr>
        <p:spPr>
          <a:xfrm>
            <a:off x="228600" y="914400"/>
            <a:ext cx="8534400" cy="5181600"/>
          </a:xfrm>
        </p:spPr>
        <p:txBody>
          <a:bodyPr/>
          <a:lstStyle/>
          <a:p>
            <a:r>
              <a:rPr lang="en-US" altLang="en-US" sz="2800" dirty="0" err="1" smtClean="0"/>
              <a:t>Mavroskoufis</a:t>
            </a:r>
            <a:r>
              <a:rPr lang="en-US" altLang="en-US" sz="2800" dirty="0" smtClean="0"/>
              <a:t> et al[ JPD1981;45,592-7]</a:t>
            </a:r>
          </a:p>
          <a:p>
            <a:r>
              <a:rPr lang="en-US" altLang="en-US" sz="2800" dirty="0" smtClean="0"/>
              <a:t>Developed a formula: </a:t>
            </a:r>
          </a:p>
          <a:p>
            <a:pPr>
              <a:buFontTx/>
              <a:buNone/>
            </a:pPr>
            <a:endParaRPr lang="en-US" altLang="en-US" sz="2800" dirty="0" smtClean="0"/>
          </a:p>
          <a:p>
            <a:pPr>
              <a:buFontTx/>
              <a:buNone/>
            </a:pPr>
            <a:r>
              <a:rPr lang="en-US" altLang="en-US" sz="2800" dirty="0" smtClean="0"/>
              <a:t>                  </a:t>
            </a:r>
            <a:r>
              <a:rPr lang="en-US" altLang="en-US" sz="2800" b="1" dirty="0" smtClean="0">
                <a:solidFill>
                  <a:schemeClr val="tx2">
                    <a:lumMod val="90000"/>
                    <a:lumOff val="10000"/>
                  </a:schemeClr>
                </a:solidFill>
              </a:rPr>
              <a:t>A = N + 7 mm</a:t>
            </a:r>
          </a:p>
          <a:p>
            <a:pPr>
              <a:buFontTx/>
              <a:buNone/>
            </a:pPr>
            <a:endParaRPr lang="en-US" altLang="en-US" sz="2800" dirty="0" smtClean="0"/>
          </a:p>
          <a:p>
            <a:pPr>
              <a:buFontTx/>
              <a:buNone/>
            </a:pPr>
            <a:endParaRPr lang="en-US" altLang="en-US" sz="2800" dirty="0" smtClean="0"/>
          </a:p>
          <a:p>
            <a:pPr>
              <a:buFontTx/>
              <a:buNone/>
            </a:pPr>
            <a:endParaRPr lang="en-US" altLang="en-US" sz="2800" dirty="0" smtClean="0"/>
          </a:p>
          <a:p>
            <a:pPr>
              <a:buFontTx/>
              <a:buNone/>
            </a:pPr>
            <a:endParaRPr lang="en-US" altLang="en-US" sz="2800" dirty="0" smtClean="0"/>
          </a:p>
          <a:p>
            <a:r>
              <a:rPr lang="en-US" altLang="en-US" sz="2800" dirty="0" smtClean="0"/>
              <a:t>Where  A is the length of anterior arc,</a:t>
            </a:r>
          </a:p>
          <a:p>
            <a:r>
              <a:rPr lang="en-US" altLang="en-US" sz="2800" dirty="0" smtClean="0"/>
              <a:t>N the nasal width</a:t>
            </a:r>
          </a:p>
        </p:txBody>
      </p:sp>
      <p:sp>
        <p:nvSpPr>
          <p:cNvPr id="6" name="Slide Number Placeholder 5"/>
          <p:cNvSpPr>
            <a:spLocks noGrp="1"/>
          </p:cNvSpPr>
          <p:nvPr>
            <p:ph type="sldNum" sz="quarter" idx="12"/>
          </p:nvPr>
        </p:nvSpPr>
        <p:spPr/>
        <p:txBody>
          <a:bodyPr/>
          <a:lstStyle/>
          <a:p>
            <a:fld id="{A407F8FA-1A58-489A-AA9F-87DB79F42FC0}" type="slidenum">
              <a:rPr lang="en-US" smtClean="0"/>
              <a:pPr/>
              <a:t>97</a:t>
            </a:fld>
            <a:endParaRPr lang="en-US"/>
          </a:p>
        </p:txBody>
      </p:sp>
      <p:sp>
        <p:nvSpPr>
          <p:cNvPr id="120837" name="Rectangle 5"/>
          <p:cNvSpPr>
            <a:spLocks noChangeArrowheads="1"/>
          </p:cNvSpPr>
          <p:nvPr/>
        </p:nvSpPr>
        <p:spPr bwMode="auto">
          <a:xfrm>
            <a:off x="1447800" y="2133600"/>
            <a:ext cx="3200400" cy="1219200"/>
          </a:xfrm>
          <a:prstGeom prst="rect">
            <a:avLst/>
          </a:prstGeom>
          <a:noFill/>
          <a:ln w="9525">
            <a:solidFill>
              <a:schemeClr val="tx1"/>
            </a:solidFill>
            <a:miter lim="800000"/>
            <a:headEnd/>
            <a:tailEnd/>
          </a:ln>
          <a:effectLst/>
          <a:extLst>
            <a:ext uri="{909E8E84-426E-40DD-AFC4-6F175D3DCCD1}"/>
            <a:ext uri="{AF507438-7753-43E0-B8FC-AC1667EBCBE1}"/>
          </a:extLst>
        </p:spPr>
        <p:txBody>
          <a:bodyPr wrap="none" anchor="ctr"/>
          <a:lstStyle/>
          <a:p>
            <a:pPr>
              <a:defRPr/>
            </a:pPr>
            <a:endParaRPr lang="en-US">
              <a:effectLst>
                <a:outerShdw blurRad="38100" dist="38100" dir="2700000" algn="tl">
                  <a:srgbClr val="000000">
                    <a:alpha val="43137"/>
                  </a:srgbClr>
                </a:outerShdw>
              </a:effectLst>
              <a:latin typeface="Arial" charset="0"/>
            </a:endParaRPr>
          </a:p>
        </p:txBody>
      </p:sp>
      <p:pic>
        <p:nvPicPr>
          <p:cNvPr id="5" name="Picture 6" descr="C:\Documents and Settings\Mr Arbaz\Desktop\arbaz pics\DSCN0154.JPG"/>
          <p:cNvPicPr>
            <a:picLocks noChangeAspect="1" noChangeArrowheads="1"/>
          </p:cNvPicPr>
          <p:nvPr/>
        </p:nvPicPr>
        <p:blipFill>
          <a:blip r:embed="rId2">
            <a:grayscl/>
            <a:biLevel thresh="50000"/>
          </a:blip>
          <a:srcRect l="8513" r="8513" b="24074"/>
          <a:stretch>
            <a:fillRect/>
          </a:stretch>
        </p:blipFill>
        <p:spPr>
          <a:xfrm>
            <a:off x="5029200" y="1676400"/>
            <a:ext cx="3452884" cy="3352800"/>
          </a:xfrm>
          <a:prstGeom prst="rect">
            <a:avLst/>
          </a:prstGeom>
          <a:noFill/>
          <a:ln w="38100">
            <a:solidFill>
              <a:srgbClr val="000000"/>
            </a:solid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normAutofit/>
          </a:bodyPr>
          <a:lstStyle/>
          <a:p>
            <a:pPr algn="l">
              <a:defRPr/>
            </a:pPr>
            <a:r>
              <a:rPr lang="en-US" altLang="en-US" sz="3200" dirty="0" err="1" smtClean="0">
                <a:latin typeface="+mn-lt"/>
              </a:rPr>
              <a:t>Intercanthal</a:t>
            </a:r>
            <a:r>
              <a:rPr lang="en-US" altLang="en-US" sz="3200" dirty="0" smtClean="0">
                <a:latin typeface="+mn-lt"/>
              </a:rPr>
              <a:t> distance JPD 2001;86,608-12</a:t>
            </a:r>
          </a:p>
        </p:txBody>
      </p:sp>
      <p:sp>
        <p:nvSpPr>
          <p:cNvPr id="193539" name="Rectangle 3"/>
          <p:cNvSpPr>
            <a:spLocks noGrp="1" noChangeArrowheads="1"/>
          </p:cNvSpPr>
          <p:nvPr>
            <p:ph idx="1"/>
          </p:nvPr>
        </p:nvSpPr>
        <p:spPr>
          <a:xfrm>
            <a:off x="685800" y="2971800"/>
            <a:ext cx="7772400" cy="3124200"/>
          </a:xfrm>
        </p:spPr>
        <p:txBody>
          <a:bodyPr/>
          <a:lstStyle/>
          <a:p>
            <a:r>
              <a:rPr lang="en-US" altLang="en-US" dirty="0" smtClean="0"/>
              <a:t>The ICD dimension is defined as distance between the median[inner] angles [ </a:t>
            </a:r>
            <a:r>
              <a:rPr lang="en-US" altLang="en-US" dirty="0" err="1" smtClean="0"/>
              <a:t>canthi</a:t>
            </a:r>
            <a:r>
              <a:rPr lang="en-US" altLang="en-US" dirty="0" smtClean="0"/>
              <a:t> ] of the </a:t>
            </a:r>
            <a:r>
              <a:rPr lang="en-US" altLang="en-US" dirty="0" err="1" smtClean="0"/>
              <a:t>palpebral</a:t>
            </a:r>
            <a:r>
              <a:rPr lang="en-US" altLang="en-US" dirty="0" smtClean="0"/>
              <a:t> fissure.</a:t>
            </a:r>
          </a:p>
        </p:txBody>
      </p:sp>
      <p:sp>
        <p:nvSpPr>
          <p:cNvPr id="4" name="Slide Number Placeholder 3"/>
          <p:cNvSpPr>
            <a:spLocks noGrp="1"/>
          </p:cNvSpPr>
          <p:nvPr>
            <p:ph type="sldNum" sz="quarter" idx="12"/>
          </p:nvPr>
        </p:nvSpPr>
        <p:spPr/>
        <p:txBody>
          <a:bodyPr/>
          <a:lstStyle/>
          <a:p>
            <a:fld id="{A407F8FA-1A58-489A-AA9F-87DB79F42FC0}" type="slidenum">
              <a:rPr lang="en-US" smtClean="0"/>
              <a:pPr/>
              <a:t>98</a:t>
            </a:fld>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endParaRPr lang="en-US" altLang="en-US" smtClean="0"/>
          </a:p>
        </p:txBody>
      </p:sp>
      <p:sp>
        <p:nvSpPr>
          <p:cNvPr id="195587" name="Rectangle 3"/>
          <p:cNvSpPr>
            <a:spLocks noGrp="1" noChangeArrowheads="1"/>
          </p:cNvSpPr>
          <p:nvPr>
            <p:ph idx="1"/>
          </p:nvPr>
        </p:nvSpPr>
        <p:spPr/>
        <p:txBody>
          <a:bodyPr/>
          <a:lstStyle/>
          <a:p>
            <a:r>
              <a:rPr lang="en-US" altLang="en-US" sz="2800" dirty="0" smtClean="0"/>
              <a:t>The ICD is considered  normal at a dimension of 28 to 35 </a:t>
            </a:r>
            <a:r>
              <a:rPr lang="en-US" altLang="en-US" sz="2800" dirty="0" err="1" smtClean="0"/>
              <a:t>mm.No</a:t>
            </a:r>
            <a:r>
              <a:rPr lang="en-US" altLang="en-US" sz="2800" dirty="0" smtClean="0"/>
              <a:t> difference related to sex ,race or age have been shown in the ICD.</a:t>
            </a:r>
          </a:p>
          <a:p>
            <a:r>
              <a:rPr lang="en-US" altLang="en-US" sz="2800" dirty="0" smtClean="0"/>
              <a:t>This makes ICD a reliable anatomic that may provide a valuable approach to the selection anterior teeth.</a:t>
            </a:r>
          </a:p>
          <a:p>
            <a:r>
              <a:rPr lang="en-US" altLang="en-US" sz="2800" dirty="0" smtClean="0"/>
              <a:t>A </a:t>
            </a:r>
            <a:r>
              <a:rPr lang="en-US" altLang="en-US" sz="2800" dirty="0" err="1" smtClean="0"/>
              <a:t>Boley’s</a:t>
            </a:r>
            <a:r>
              <a:rPr lang="en-US" altLang="en-US" sz="2800" dirty="0" smtClean="0"/>
              <a:t> gauge was used to measure the ICD.</a:t>
            </a:r>
          </a:p>
          <a:p>
            <a:endParaRPr lang="en-US" altLang="en-US" sz="2800" dirty="0" smtClean="0"/>
          </a:p>
          <a:p>
            <a:endParaRPr lang="en-US" altLang="en-US" sz="2800" dirty="0" smtClean="0"/>
          </a:p>
        </p:txBody>
      </p:sp>
      <p:sp>
        <p:nvSpPr>
          <p:cNvPr id="4" name="Slide Number Placeholder 3"/>
          <p:cNvSpPr>
            <a:spLocks noGrp="1"/>
          </p:cNvSpPr>
          <p:nvPr>
            <p:ph type="sldNum" sz="quarter" idx="12"/>
          </p:nvPr>
        </p:nvSpPr>
        <p:spPr/>
        <p:txBody>
          <a:bodyPr/>
          <a:lstStyle/>
          <a:p>
            <a:fld id="{A407F8FA-1A58-489A-AA9F-87DB79F42FC0}" type="slidenum">
              <a:rPr lang="en-US" smtClean="0"/>
              <a:pPr/>
              <a:t>99</a:t>
            </a:fld>
            <a:endParaRPr lang="en-US"/>
          </a:p>
        </p:txBody>
      </p:sp>
    </p:spTree>
  </p:cSld>
  <p:clrMapOvr>
    <a:masterClrMapping/>
  </p:clrMapOvr>
</p:sld>
</file>

<file path=ppt/theme/theme1.xml><?xml version="1.0" encoding="utf-8"?>
<a:theme xmlns:a="http://schemas.openxmlformats.org/drawingml/2006/main" name="Office Theme">
  <a:themeElements>
    <a:clrScheme name="Custom 6">
      <a:dk1>
        <a:sysClr val="windowText" lastClr="000000"/>
      </a:dk1>
      <a:lt1>
        <a:srgbClr val="DBEEF3"/>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2451</TotalTime>
  <Words>8595</Words>
  <Application>Microsoft Office PowerPoint</Application>
  <PresentationFormat>On-screen Show (4:3)</PresentationFormat>
  <Paragraphs>858</Paragraphs>
  <Slides>241</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241</vt:i4>
      </vt:variant>
    </vt:vector>
  </HeadingPairs>
  <TitlesOfParts>
    <vt:vector size="243" baseType="lpstr">
      <vt:lpstr>Office Theme</vt:lpstr>
      <vt:lpstr>Photo Editor Photo</vt:lpstr>
      <vt:lpstr>SELECTION OF ANTERIOR TEETH IN COMPLETE DENTURES</vt:lpstr>
      <vt:lpstr>INTRODUCTION</vt:lpstr>
      <vt:lpstr> </vt:lpstr>
      <vt:lpstr>Slide 4</vt:lpstr>
      <vt:lpstr>History of Teeth Selection</vt:lpstr>
      <vt:lpstr>Slide 6</vt:lpstr>
      <vt:lpstr>Slide 7</vt:lpstr>
      <vt:lpstr>Slide 8</vt:lpstr>
      <vt:lpstr>Classification Of Human Beings</vt:lpstr>
      <vt:lpstr>Hippocrates</vt:lpstr>
      <vt:lpstr>Slide 11</vt:lpstr>
      <vt:lpstr>Slide 12</vt:lpstr>
      <vt:lpstr>Slide 13</vt:lpstr>
      <vt:lpstr>Technique I</vt:lpstr>
      <vt:lpstr>Technique 2</vt:lpstr>
      <vt:lpstr>Technique 3</vt:lpstr>
      <vt:lpstr>Slide 17</vt:lpstr>
      <vt:lpstr>Slide 18</vt:lpstr>
      <vt:lpstr>Technique 4</vt:lpstr>
      <vt:lpstr>Slide 20</vt:lpstr>
      <vt:lpstr>Sanguine  arch:  </vt:lpstr>
      <vt:lpstr>Nervous  temperament : </vt:lpstr>
      <vt:lpstr>Lymphatic  temperament: </vt:lpstr>
      <vt:lpstr>Technique 5</vt:lpstr>
      <vt:lpstr>Slide 25</vt:lpstr>
      <vt:lpstr>Technique 6</vt:lpstr>
      <vt:lpstr>Technique 7</vt:lpstr>
      <vt:lpstr>There is no indication that this technique ever received clinical use, principally because no molars are present in edentulous patients</vt:lpstr>
      <vt:lpstr>Technique 8</vt:lpstr>
      <vt:lpstr>Technique 9</vt:lpstr>
      <vt:lpstr>Slide 31</vt:lpstr>
      <vt:lpstr>Slide 32</vt:lpstr>
      <vt:lpstr>Technique 10</vt:lpstr>
      <vt:lpstr>Technique 11</vt:lpstr>
      <vt:lpstr>Technique 12</vt:lpstr>
      <vt:lpstr>Technique 13</vt:lpstr>
      <vt:lpstr>Technique 14</vt:lpstr>
      <vt:lpstr>Technique 15</vt:lpstr>
      <vt:lpstr>Technique 16</vt:lpstr>
      <vt:lpstr>Slide 40</vt:lpstr>
      <vt:lpstr>Technique 17</vt:lpstr>
      <vt:lpstr>Technique 18</vt:lpstr>
      <vt:lpstr>Slide 43</vt:lpstr>
      <vt:lpstr>Technique 19</vt:lpstr>
      <vt:lpstr>Technique 20</vt:lpstr>
      <vt:lpstr>Slide 46</vt:lpstr>
      <vt:lpstr>Technique 21</vt:lpstr>
      <vt:lpstr>Concepts of Teeth Selection</vt:lpstr>
      <vt:lpstr>White’s Concept</vt:lpstr>
      <vt:lpstr>Slide 50</vt:lpstr>
      <vt:lpstr>H.Pound’s Concept</vt:lpstr>
      <vt:lpstr>Dentogenic Concept </vt:lpstr>
      <vt:lpstr>Winkler’s Concept</vt:lpstr>
      <vt:lpstr>Slide 54</vt:lpstr>
      <vt:lpstr>Slide 55</vt:lpstr>
      <vt:lpstr>Leon William’s Concept </vt:lpstr>
      <vt:lpstr>METHODS OF ANTERIOR TEETH SELECTION </vt:lpstr>
      <vt:lpstr>Pre extraction guides  </vt:lpstr>
      <vt:lpstr>Pre extraction guides </vt:lpstr>
      <vt:lpstr>Slide 60</vt:lpstr>
      <vt:lpstr>Slide 61</vt:lpstr>
      <vt:lpstr>Post extraction examination</vt:lpstr>
      <vt:lpstr>Post extraction examination</vt:lpstr>
      <vt:lpstr> The various factors that comprise the anterior teeth selection are their </vt:lpstr>
      <vt:lpstr>Factors to be Considered in Selecting the Size</vt:lpstr>
      <vt:lpstr>Size of the teeth</vt:lpstr>
      <vt:lpstr>Size of the face</vt:lpstr>
      <vt:lpstr>Slide 68</vt:lpstr>
      <vt:lpstr>Slide 69</vt:lpstr>
      <vt:lpstr>Slide 70</vt:lpstr>
      <vt:lpstr>Slide 71</vt:lpstr>
      <vt:lpstr>Size of the Maxillary Arch</vt:lpstr>
      <vt:lpstr>Incisive papilla and the canine eminences or the buccal frenum</vt:lpstr>
      <vt:lpstr>Slide 74</vt:lpstr>
      <vt:lpstr>Slide 75</vt:lpstr>
      <vt:lpstr>Slide 76</vt:lpstr>
      <vt:lpstr>Determination of appropriate size of anterior denture teeth when  mandibular anterior teeth are present</vt:lpstr>
      <vt:lpstr>Slide 78</vt:lpstr>
      <vt:lpstr>Slide 79</vt:lpstr>
      <vt:lpstr>Slide 80</vt:lpstr>
      <vt:lpstr>Slide 81</vt:lpstr>
      <vt:lpstr>Slide 82</vt:lpstr>
      <vt:lpstr>Maxillomandibular Relations</vt:lpstr>
      <vt:lpstr>Slide 84</vt:lpstr>
      <vt:lpstr>Contour of the Residual Ridge </vt:lpstr>
      <vt:lpstr>Vertical Distance Between the Ridges</vt:lpstr>
      <vt:lpstr>Lips</vt:lpstr>
      <vt:lpstr>Slide 88</vt:lpstr>
      <vt:lpstr>Location of Corner of the mouth  </vt:lpstr>
      <vt:lpstr>Inter alar width </vt:lpstr>
      <vt:lpstr>Slide 91</vt:lpstr>
      <vt:lpstr>Slide 92</vt:lpstr>
      <vt:lpstr>Slide 93</vt:lpstr>
      <vt:lpstr>Slide 94</vt:lpstr>
      <vt:lpstr>Nasal width &amp; Incisive papilla</vt:lpstr>
      <vt:lpstr>Slide 96</vt:lpstr>
      <vt:lpstr>Slide 97</vt:lpstr>
      <vt:lpstr>Intercanthal distance JPD 2001;86,608-12</vt:lpstr>
      <vt:lpstr>Slide 99</vt:lpstr>
      <vt:lpstr>Slide 100</vt:lpstr>
      <vt:lpstr>Slide 101</vt:lpstr>
      <vt:lpstr>Length of teeth depend on the following factors</vt:lpstr>
      <vt:lpstr>Form of anterior teeth</vt:lpstr>
      <vt:lpstr>Slide 104</vt:lpstr>
      <vt:lpstr>Slide 105</vt:lpstr>
      <vt:lpstr>Slide 106</vt:lpstr>
      <vt:lpstr>Slide 107</vt:lpstr>
      <vt:lpstr>Slide 108</vt:lpstr>
      <vt:lpstr>Color, Light &amp; Shade Matching</vt:lpstr>
      <vt:lpstr> Billmeyer &amp; Saltzman- </vt:lpstr>
      <vt:lpstr>Slide 111</vt:lpstr>
      <vt:lpstr>Slide 112</vt:lpstr>
      <vt:lpstr>Slide 113</vt:lpstr>
      <vt:lpstr>HUE </vt:lpstr>
      <vt:lpstr>Slide 115</vt:lpstr>
      <vt:lpstr>Slide 116</vt:lpstr>
      <vt:lpstr>INTENSITY</vt:lpstr>
      <vt:lpstr>Slide 118</vt:lpstr>
      <vt:lpstr>Slide 119</vt:lpstr>
      <vt:lpstr>Value </vt:lpstr>
      <vt:lpstr>Slide 121</vt:lpstr>
      <vt:lpstr>Value in denture esthetics</vt:lpstr>
      <vt:lpstr>Value scale</vt:lpstr>
      <vt:lpstr>Slide 124</vt:lpstr>
      <vt:lpstr>Factors affecting color</vt:lpstr>
      <vt:lpstr>Important factors affecting shade selection</vt:lpstr>
      <vt:lpstr>Slide 127</vt:lpstr>
      <vt:lpstr>Slide 128</vt:lpstr>
      <vt:lpstr>P=2 F=2 S=3 TTA=1 L=2  2+2+3+1+2=2 5</vt:lpstr>
      <vt:lpstr>Suggestions for shade selection (according to MacGregor)</vt:lpstr>
      <vt:lpstr>Slide 131</vt:lpstr>
      <vt:lpstr>Slide 132</vt:lpstr>
      <vt:lpstr>Slide 133</vt:lpstr>
      <vt:lpstr>Slide 134</vt:lpstr>
      <vt:lpstr>Slide 135</vt:lpstr>
      <vt:lpstr>Slide 136</vt:lpstr>
      <vt:lpstr>DENTINOGENIC  RESTORATIONS</vt:lpstr>
      <vt:lpstr>DENTINOGENIC</vt:lpstr>
      <vt:lpstr>Slide 139</vt:lpstr>
      <vt:lpstr>Slide 140</vt:lpstr>
      <vt:lpstr>ORIGIN OF DENTINOGENICS</vt:lpstr>
      <vt:lpstr>Slide 142</vt:lpstr>
      <vt:lpstr>ESTHETICS</vt:lpstr>
      <vt:lpstr>Slide 144</vt:lpstr>
      <vt:lpstr>DENTOGENIC INTERPRETATION </vt:lpstr>
      <vt:lpstr>THE SPA FACTORS </vt:lpstr>
      <vt:lpstr>The sex factor in dentinogenics</vt:lpstr>
      <vt:lpstr>Expression Of Feminine Characterization-</vt:lpstr>
      <vt:lpstr>Slide 149</vt:lpstr>
      <vt:lpstr>Slide 150</vt:lpstr>
      <vt:lpstr>Slide 151</vt:lpstr>
      <vt:lpstr>Slide 152</vt:lpstr>
      <vt:lpstr>Slide 153</vt:lpstr>
      <vt:lpstr>Slide 154</vt:lpstr>
      <vt:lpstr>Slide 155</vt:lpstr>
      <vt:lpstr>Expression of masculine character</vt:lpstr>
      <vt:lpstr>The expression of masculine characteristics</vt:lpstr>
      <vt:lpstr>Slide 158</vt:lpstr>
      <vt:lpstr>Slide 159</vt:lpstr>
      <vt:lpstr>Slide 160</vt:lpstr>
      <vt:lpstr>Slide 161</vt:lpstr>
      <vt:lpstr>Sex interpretation by tooth positioning</vt:lpstr>
      <vt:lpstr>Slide 163</vt:lpstr>
      <vt:lpstr>Slide 164</vt:lpstr>
      <vt:lpstr>Slide 165</vt:lpstr>
      <vt:lpstr>Slide 166</vt:lpstr>
      <vt:lpstr>Slide 167</vt:lpstr>
      <vt:lpstr>Lateral incisor-</vt:lpstr>
      <vt:lpstr>Slide 169</vt:lpstr>
      <vt:lpstr>Slide 170</vt:lpstr>
      <vt:lpstr>Slide 171</vt:lpstr>
      <vt:lpstr>Slide 172</vt:lpstr>
      <vt:lpstr>Cuspid teeth-</vt:lpstr>
      <vt:lpstr>Slide 174</vt:lpstr>
      <vt:lpstr>Third dimension- Depth grinding</vt:lpstr>
      <vt:lpstr>Slide 176</vt:lpstr>
      <vt:lpstr>Slide 177</vt:lpstr>
      <vt:lpstr>Slide 178</vt:lpstr>
      <vt:lpstr>Slide 179</vt:lpstr>
      <vt:lpstr>Personality factor</vt:lpstr>
      <vt:lpstr>Slide 181</vt:lpstr>
      <vt:lpstr>Slide 182</vt:lpstr>
      <vt:lpstr>Slide 183</vt:lpstr>
      <vt:lpstr>Slide 184</vt:lpstr>
      <vt:lpstr>Slide 185</vt:lpstr>
      <vt:lpstr>Slide 186</vt:lpstr>
      <vt:lpstr>Slide 187</vt:lpstr>
      <vt:lpstr>Slide 188</vt:lpstr>
      <vt:lpstr>Slide 189</vt:lpstr>
      <vt:lpstr>Age factor</vt:lpstr>
      <vt:lpstr>Slide 191</vt:lpstr>
      <vt:lpstr>Slide 192</vt:lpstr>
      <vt:lpstr>Age in the artificial tooth</vt:lpstr>
      <vt:lpstr>Slide 194</vt:lpstr>
      <vt:lpstr>Slide 195</vt:lpstr>
      <vt:lpstr>Slide 196</vt:lpstr>
      <vt:lpstr>Slide 197</vt:lpstr>
      <vt:lpstr>Age interpretation by tooth position</vt:lpstr>
      <vt:lpstr>Age in the matrix</vt:lpstr>
      <vt:lpstr>The Dynsthetic Interpretation Of Dentinogenic Concept </vt:lpstr>
      <vt:lpstr>Slide 201</vt:lpstr>
      <vt:lpstr>Slide 202</vt:lpstr>
      <vt:lpstr>Slide 203</vt:lpstr>
      <vt:lpstr>Slide 204</vt:lpstr>
      <vt:lpstr>Slide 205</vt:lpstr>
      <vt:lpstr>Slide 206</vt:lpstr>
      <vt:lpstr>  Lip support </vt:lpstr>
      <vt:lpstr>Slide 208</vt:lpstr>
      <vt:lpstr> </vt:lpstr>
      <vt:lpstr>Labioversion</vt:lpstr>
      <vt:lpstr>Speaking line is the incisal length or vertical composition of the anterior teeth and said so because the final evaluation of the incisal length is made when the patient is speaking</vt:lpstr>
      <vt:lpstr>Slide 212</vt:lpstr>
      <vt:lpstr>Slide 213</vt:lpstr>
      <vt:lpstr>Slide 214</vt:lpstr>
      <vt:lpstr>Central Incisor Position </vt:lpstr>
      <vt:lpstr>Slide 216</vt:lpstr>
      <vt:lpstr>Slide 217</vt:lpstr>
      <vt:lpstr>Slide 218</vt:lpstr>
      <vt:lpstr>Slide 219</vt:lpstr>
      <vt:lpstr>Slide 220</vt:lpstr>
      <vt:lpstr>SPACES</vt:lpstr>
      <vt:lpstr>Slide 222</vt:lpstr>
      <vt:lpstr>Slide 223</vt:lpstr>
      <vt:lpstr>Slide 224</vt:lpstr>
      <vt:lpstr>Slide 225</vt:lpstr>
      <vt:lpstr>BUCCAL CORRIDOR</vt:lpstr>
      <vt:lpstr>Slide 227</vt:lpstr>
      <vt:lpstr>Slide 228</vt:lpstr>
      <vt:lpstr> GUM LINE</vt:lpstr>
      <vt:lpstr>Slide 230</vt:lpstr>
      <vt:lpstr>Slide 231</vt:lpstr>
      <vt:lpstr>Correctly formed papilla accomplishes 4 purposes </vt:lpstr>
      <vt:lpstr>Slide 233</vt:lpstr>
      <vt:lpstr>Lingual Cutaway</vt:lpstr>
      <vt:lpstr>Slide 235</vt:lpstr>
      <vt:lpstr> Conclusion </vt:lpstr>
      <vt:lpstr>REFERENCES</vt:lpstr>
      <vt:lpstr>Slide 238</vt:lpstr>
      <vt:lpstr>Slide 239</vt:lpstr>
      <vt:lpstr>Slide 240</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SELECTION AND ARRANGEMENT OF ANTERIOR TEETH IN COMPLETE DENTURES</dc:title>
  <dc:creator>DELL</dc:creator>
  <cp:lastModifiedBy>Chandana Nathan</cp:lastModifiedBy>
  <cp:revision>131</cp:revision>
  <dcterms:created xsi:type="dcterms:W3CDTF">2014-01-12T05:34:03Z</dcterms:created>
  <dcterms:modified xsi:type="dcterms:W3CDTF">2020-04-27T06:58:16Z</dcterms:modified>
</cp:coreProperties>
</file>