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5/9/2020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5/9/2020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5/9/2020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5/9/2020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5/9/2020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940A-9832-A849-BEE0-AAC079EC6F0B}"/>
              </a:ext>
            </a:extLst>
          </p:cNvPr>
          <p:cNvSpPr>
            <a:spLocks noGrp="1"/>
          </p:cNvSpPr>
          <p:nvPr>
            <p:ph type="ctrTitle"/>
          </p:nvPr>
        </p:nvSpPr>
        <p:spPr>
          <a:xfrm rot="10800000" flipV="1">
            <a:off x="991227" y="1583085"/>
            <a:ext cx="5019201" cy="1845914"/>
          </a:xfrm>
        </p:spPr>
        <p:txBody>
          <a:bodyPr/>
          <a:lstStyle/>
          <a:p>
            <a:r>
              <a:rPr lang="en-IN"/>
              <a:t>Ear ossicles</a:t>
            </a:r>
            <a:endParaRPr lang="en-US"/>
          </a:p>
        </p:txBody>
      </p:sp>
      <p:sp>
        <p:nvSpPr>
          <p:cNvPr id="3" name="Subtitle 2">
            <a:extLst>
              <a:ext uri="{FF2B5EF4-FFF2-40B4-BE49-F238E27FC236}">
                <a16:creationId xmlns:a16="http://schemas.microsoft.com/office/drawing/2014/main" id="{FF3D1A71-6C9E-6744-92AA-D602A86C2329}"/>
              </a:ext>
            </a:extLst>
          </p:cNvPr>
          <p:cNvSpPr>
            <a:spLocks noGrp="1"/>
          </p:cNvSpPr>
          <p:nvPr>
            <p:ph type="subTitle" idx="1"/>
          </p:nvPr>
        </p:nvSpPr>
        <p:spPr>
          <a:xfrm>
            <a:off x="1562100" y="3789626"/>
            <a:ext cx="3566318" cy="2347123"/>
          </a:xfrm>
        </p:spPr>
        <p:txBody>
          <a:bodyPr>
            <a:normAutofit fontScale="62500" lnSpcReduction="20000"/>
          </a:bodyPr>
          <a:lstStyle/>
          <a:p>
            <a:r>
              <a:rPr lang="en-IN"/>
              <a:t>Department of Anatomy</a:t>
            </a:r>
          </a:p>
          <a:p>
            <a:r>
              <a:rPr lang="en-IN"/>
              <a:t>Institute of dental sciences</a:t>
            </a:r>
          </a:p>
          <a:p>
            <a:r>
              <a:rPr lang="en-IN"/>
              <a:t>Bareilly International University</a:t>
            </a:r>
            <a:endParaRPr lang="en-US"/>
          </a:p>
        </p:txBody>
      </p:sp>
      <p:pic>
        <p:nvPicPr>
          <p:cNvPr id="4" name="Picture 4">
            <a:extLst>
              <a:ext uri="{FF2B5EF4-FFF2-40B4-BE49-F238E27FC236}">
                <a16:creationId xmlns:a16="http://schemas.microsoft.com/office/drawing/2014/main" id="{495D9D31-65E3-CA44-8464-7C7EC499E2D4}"/>
              </a:ext>
            </a:extLst>
          </p:cNvPr>
          <p:cNvPicPr>
            <a:picLocks noChangeAspect="1"/>
          </p:cNvPicPr>
          <p:nvPr/>
        </p:nvPicPr>
        <p:blipFill>
          <a:blip r:embed="rId2"/>
          <a:stretch>
            <a:fillRect/>
          </a:stretch>
        </p:blipFill>
        <p:spPr>
          <a:xfrm>
            <a:off x="7063584" y="1515057"/>
            <a:ext cx="3566318" cy="3827885"/>
          </a:xfrm>
          <a:prstGeom prst="rect">
            <a:avLst/>
          </a:prstGeom>
        </p:spPr>
      </p:pic>
    </p:spTree>
    <p:extLst>
      <p:ext uri="{BB962C8B-B14F-4D97-AF65-F5344CB8AC3E}">
        <p14:creationId xmlns:p14="http://schemas.microsoft.com/office/powerpoint/2010/main" val="690315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B01D0-7C55-A64D-9020-4574801A9B9E}"/>
              </a:ext>
            </a:extLst>
          </p:cNvPr>
          <p:cNvSpPr>
            <a:spLocks noGrp="1"/>
          </p:cNvSpPr>
          <p:nvPr>
            <p:ph type="title"/>
          </p:nvPr>
        </p:nvSpPr>
        <p:spPr/>
        <p:txBody>
          <a:bodyPr/>
          <a:lstStyle/>
          <a:p>
            <a:r>
              <a:rPr lang="en-IN"/>
              <a:t>Malleus</a:t>
            </a:r>
            <a:endParaRPr lang="en-US"/>
          </a:p>
        </p:txBody>
      </p:sp>
      <p:sp>
        <p:nvSpPr>
          <p:cNvPr id="3" name="Content Placeholder 2">
            <a:extLst>
              <a:ext uri="{FF2B5EF4-FFF2-40B4-BE49-F238E27FC236}">
                <a16:creationId xmlns:a16="http://schemas.microsoft.com/office/drawing/2014/main" id="{7F1DC3C5-BB02-5245-ACDD-0A2D85207B24}"/>
              </a:ext>
            </a:extLst>
          </p:cNvPr>
          <p:cNvSpPr>
            <a:spLocks noGrp="1"/>
          </p:cNvSpPr>
          <p:nvPr>
            <p:ph idx="1"/>
          </p:nvPr>
        </p:nvSpPr>
        <p:spPr/>
        <p:txBody>
          <a:bodyPr/>
          <a:lstStyle/>
          <a:p>
            <a:r>
              <a:rPr lang="en-IN"/>
              <a:t>It is the largest ossicle which is situated just medial to the tympanic membrane.</a:t>
            </a:r>
          </a:p>
          <a:p>
            <a:r>
              <a:rPr lang="en-IN"/>
              <a:t>Malleus is mallet shaped (hammer) and consists of following parts-</a:t>
            </a:r>
          </a:p>
          <a:p>
            <a:r>
              <a:rPr lang="en-IN"/>
              <a:t>1.Head – is the larger, rounded upper end of malleus;it lies in epitympanic part and articulates with the incus.</a:t>
            </a:r>
          </a:p>
          <a:p>
            <a:r>
              <a:rPr lang="en-IN"/>
              <a:t>2.Neck – It is the constricted part present just below the head.</a:t>
            </a:r>
          </a:p>
          <a:p>
            <a:r>
              <a:rPr lang="en-IN"/>
              <a:t>3.Three proccess -(a). Handle of malleus – it is the largest proccess which is directed downwards and is embedded in the medial surface of tympanic membrane.</a:t>
            </a:r>
          </a:p>
          <a:p>
            <a:r>
              <a:rPr lang="en-IN"/>
              <a:t>(B) Anterior process- it is a small projection.</a:t>
            </a:r>
          </a:p>
          <a:p>
            <a:r>
              <a:rPr lang="en-IN"/>
              <a:t>(C) lateral process – it is a conical projection which is attached to the tympanic membrane at the convergence of Anterior &amp; posterior malleolar folds.</a:t>
            </a:r>
          </a:p>
          <a:p>
            <a:endParaRPr lang="en-IN"/>
          </a:p>
        </p:txBody>
      </p:sp>
    </p:spTree>
    <p:extLst>
      <p:ext uri="{BB962C8B-B14F-4D97-AF65-F5344CB8AC3E}">
        <p14:creationId xmlns:p14="http://schemas.microsoft.com/office/powerpoint/2010/main" val="400913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B386-3E38-294C-95A1-B2B178A6884A}"/>
              </a:ext>
            </a:extLst>
          </p:cNvPr>
          <p:cNvSpPr>
            <a:spLocks noGrp="1"/>
          </p:cNvSpPr>
          <p:nvPr>
            <p:ph type="title"/>
          </p:nvPr>
        </p:nvSpPr>
        <p:spPr/>
        <p:txBody>
          <a:bodyPr/>
          <a:lstStyle/>
          <a:p>
            <a:r>
              <a:rPr lang="en-IN"/>
              <a:t>Incus</a:t>
            </a:r>
            <a:endParaRPr lang="en-US"/>
          </a:p>
        </p:txBody>
      </p:sp>
      <p:sp>
        <p:nvSpPr>
          <p:cNvPr id="3" name="Content Placeholder 2">
            <a:extLst>
              <a:ext uri="{FF2B5EF4-FFF2-40B4-BE49-F238E27FC236}">
                <a16:creationId xmlns:a16="http://schemas.microsoft.com/office/drawing/2014/main" id="{8D59E802-555E-754A-8558-AACEDE962B54}"/>
              </a:ext>
            </a:extLst>
          </p:cNvPr>
          <p:cNvSpPr>
            <a:spLocks noGrp="1"/>
          </p:cNvSpPr>
          <p:nvPr>
            <p:ph idx="1"/>
          </p:nvPr>
        </p:nvSpPr>
        <p:spPr/>
        <p:txBody>
          <a:bodyPr/>
          <a:lstStyle/>
          <a:p>
            <a:r>
              <a:rPr lang="en-IN"/>
              <a:t>It lies between malleus and stapes and present with a body and two processes.</a:t>
            </a:r>
          </a:p>
          <a:p>
            <a:r>
              <a:rPr lang="en-IN"/>
              <a:t>(A). Body- it is cubicle in shape.it articulates with head of malleus anteriorly.it forms saddle joint</a:t>
            </a:r>
          </a:p>
          <a:p>
            <a:r>
              <a:rPr lang="en-IN"/>
              <a:t>(B). Short process – it is a conical projection towards the epitympanic recess posteriorly.</a:t>
            </a:r>
          </a:p>
          <a:p>
            <a:r>
              <a:rPr lang="en-IN"/>
              <a:t>(C).long process –it extends downwardly from the body and lies parallel to the handle of malleus.the lower end is curved medially and articulates with head of stapes and form Ball &amp; socket joint.</a:t>
            </a:r>
            <a:endParaRPr lang="en-US"/>
          </a:p>
        </p:txBody>
      </p:sp>
    </p:spTree>
    <p:extLst>
      <p:ext uri="{BB962C8B-B14F-4D97-AF65-F5344CB8AC3E}">
        <p14:creationId xmlns:p14="http://schemas.microsoft.com/office/powerpoint/2010/main" val="300564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A9E31-C2CF-7D4C-ACFB-8809B4C7BC6C}"/>
              </a:ext>
            </a:extLst>
          </p:cNvPr>
          <p:cNvSpPr>
            <a:spLocks noGrp="1"/>
          </p:cNvSpPr>
          <p:nvPr>
            <p:ph type="title"/>
          </p:nvPr>
        </p:nvSpPr>
        <p:spPr/>
        <p:txBody>
          <a:bodyPr/>
          <a:lstStyle/>
          <a:p>
            <a:r>
              <a:rPr lang="en-IN"/>
              <a:t>Stapes</a:t>
            </a:r>
            <a:endParaRPr lang="en-US"/>
          </a:p>
        </p:txBody>
      </p:sp>
      <p:sp>
        <p:nvSpPr>
          <p:cNvPr id="3" name="Content Placeholder 2">
            <a:extLst>
              <a:ext uri="{FF2B5EF4-FFF2-40B4-BE49-F238E27FC236}">
                <a16:creationId xmlns:a16="http://schemas.microsoft.com/office/drawing/2014/main" id="{441B519E-A2AE-064F-8BBD-C80BF5B2C430}"/>
              </a:ext>
            </a:extLst>
          </p:cNvPr>
          <p:cNvSpPr>
            <a:spLocks noGrp="1"/>
          </p:cNvSpPr>
          <p:nvPr>
            <p:ph idx="1"/>
          </p:nvPr>
        </p:nvSpPr>
        <p:spPr/>
        <p:txBody>
          <a:bodyPr/>
          <a:lstStyle/>
          <a:p>
            <a:r>
              <a:rPr lang="en-IN"/>
              <a:t>It is smallest and medial most ossicle.</a:t>
            </a:r>
          </a:p>
          <a:p>
            <a:r>
              <a:rPr lang="en-IN"/>
              <a:t>It’s shape resembles a stirrup (Rider’s feet).and consist of following parts-</a:t>
            </a:r>
          </a:p>
          <a:p>
            <a:r>
              <a:rPr lang="en-IN"/>
              <a:t>1.Head –it is small and directed laterally to articulate with incus.</a:t>
            </a:r>
          </a:p>
          <a:p>
            <a:r>
              <a:rPr lang="en-IN"/>
              <a:t>2.Neck-it is seen as a small constricted part under the head,it recieves insertion of stapedius muscles on the posterior surface.</a:t>
            </a:r>
          </a:p>
          <a:p>
            <a:r>
              <a:rPr lang="en-IN"/>
              <a:t>3.Anterior and posterior limbs – these arises from the neck and diverge to attach to the base.</a:t>
            </a:r>
          </a:p>
          <a:p>
            <a:r>
              <a:rPr lang="en-IN"/>
              <a:t>4.Base – it is also called foot plate of steps,it consists of plate of bone which is reniform (kidney) in shape.the food plate is connected to the fenestra vestibuli (oval window) by an annular ligament.</a:t>
            </a:r>
          </a:p>
        </p:txBody>
      </p:sp>
    </p:spTree>
    <p:extLst>
      <p:ext uri="{BB962C8B-B14F-4D97-AF65-F5344CB8AC3E}">
        <p14:creationId xmlns:p14="http://schemas.microsoft.com/office/powerpoint/2010/main" val="3788014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Savon</vt:lpstr>
      <vt:lpstr>Ear ossicles</vt:lpstr>
      <vt:lpstr>Malleus</vt:lpstr>
      <vt:lpstr>Incus</vt:lpstr>
      <vt:lpstr>Stapes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 ossicles</dc:title>
  <dc:creator>Dr Ankit Singh</dc:creator>
  <cp:lastModifiedBy>Dr Ankit Singh</cp:lastModifiedBy>
  <cp:revision>3</cp:revision>
  <dcterms:created xsi:type="dcterms:W3CDTF">2020-05-09T09:32:17Z</dcterms:created>
  <dcterms:modified xsi:type="dcterms:W3CDTF">2020-05-09T12:36:23Z</dcterms:modified>
</cp:coreProperties>
</file>