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72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a:t>Bur Design</a:t>
            </a:r>
          </a:p>
          <a:p>
            <a:r>
              <a:rPr lang="en-US" dirty="0"/>
              <a:t> Bur head consists of uniformly spaced blades with concave areas in between them. These concave depressed areas are called	chip	or	flute	spaces.</a:t>
            </a:r>
          </a:p>
          <a:p>
            <a:r>
              <a:rPr lang="en-US" dirty="0"/>
              <a:t>	Normally,	a	bur	has	6,	8,	or	10	numbers of blades </a:t>
            </a:r>
          </a:p>
          <a:p>
            <a:r>
              <a:rPr lang="en-US" dirty="0"/>
              <a:t> •	Bur blade: Blade is a projection on the bur head which forms a cutting edge. Blade has two surfaces: </a:t>
            </a:r>
          </a:p>
          <a:p>
            <a:r>
              <a:rPr lang="en-US" dirty="0"/>
              <a:t>– Blade face/Rake face: It is the surface of bur blade on the leading edge.</a:t>
            </a:r>
          </a:p>
          <a:p>
            <a:r>
              <a:rPr lang="en-US" dirty="0"/>
              <a:t> – Clearance face: It is the surface of bur blade on the trailing edge.</a:t>
            </a:r>
          </a:p>
          <a:p>
            <a:r>
              <a:rPr lang="en-US" dirty="0"/>
              <a:t> •	Rake angle: This is angle between the rake face and the radial line. </a:t>
            </a:r>
          </a:p>
          <a:p>
            <a:r>
              <a:rPr lang="en-US" dirty="0"/>
              <a:t>– Positive rake angle: When rake face trails the radial line. </a:t>
            </a:r>
          </a:p>
          <a:p>
            <a:r>
              <a:rPr lang="en-US" dirty="0"/>
              <a:t>– Negative rake angle: When rake face is ahead of radial line.</a:t>
            </a:r>
          </a:p>
          <a:p>
            <a:r>
              <a:rPr lang="en-US" dirty="0"/>
              <a:t>– Zero rake angle: When rake face and radial line coincide each other.</a:t>
            </a:r>
          </a:p>
          <a:p>
            <a:r>
              <a:rPr lang="en-US" dirty="0"/>
              <a:t>•	Radial line: It is the line connecting center of the bur and the blade.</a:t>
            </a:r>
          </a:p>
          <a:p>
            <a:r>
              <a:rPr lang="en-US" dirty="0"/>
              <a:t> •	Land: It is the plane surface immediately following the cutting edge.</a:t>
            </a:r>
          </a:p>
          <a:p>
            <a:r>
              <a:rPr lang="en-US" dirty="0"/>
              <a:t> •	Clearance angle: This is the angle between the clearance face and the work. Significance: Clearance	angle	provides	a	stop	to	prevent	the bur edge from digging into the tooth and provides adequate chip space for clearing debris. </a:t>
            </a:r>
          </a:p>
          <a:p>
            <a:endParaRPr lang="en-US" dirty="0"/>
          </a:p>
        </p:txBody>
      </p:sp>
    </p:spTree>
    <p:extLst>
      <p:ext uri="{BB962C8B-B14F-4D97-AF65-F5344CB8AC3E}">
        <p14:creationId xmlns:p14="http://schemas.microsoft.com/office/powerpoint/2010/main" val="303567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725035" cy="356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2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6590" t="20800" r="27409" b="19874"/>
          <a:stretch/>
        </p:blipFill>
        <p:spPr bwMode="auto">
          <a:xfrm>
            <a:off x="152400" y="304800"/>
            <a:ext cx="8763000" cy="6248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936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a:t>Factors Affecting Cutting Efficiency of Bur</a:t>
            </a:r>
            <a:r>
              <a:rPr lang="en-US" dirty="0"/>
              <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pPr marL="487680" marR="0" algn="just">
              <a:lnSpc>
                <a:spcPct val="107000"/>
              </a:lnSpc>
              <a:spcBef>
                <a:spcPts val="0"/>
              </a:spcBef>
              <a:spcAft>
                <a:spcPts val="0"/>
              </a:spcAft>
            </a:pPr>
            <a:r>
              <a:rPr lang="en-IN" dirty="0">
                <a:ea typeface="Calibri"/>
                <a:cs typeface="Times New Roman"/>
              </a:rPr>
              <a:t>Burs remove the tooth tissue at different rates depending upon various factors. It is always desirable to cut a large quantity of tooth in short-time.</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Following factors affect the cutting	efficiency	of	a	bur: </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Clearance angle, rake angle and blade angle: </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Clearance	angle reduces the friction between cutting edge and the work.</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It also prevents the bur from digging excessively into the tooth structure. </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But an increase in rake angle decreases the blade angle which in turn decreases the bulk of bur blade (see Fig. 6.73).		</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Positive	rake	angle	increases	cutting	efficiency	of	bur,	but increase in rake angle causes decrease in bulk of bur blade	and	clogging	of flute	space	because	of	production	of	larger chips.</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End-cutting or side-cutting bur:</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According to particular task, choice of bur can be end cutting, side cutting or combination of both. For example, it is preferred to make entry to enamel by end cutting bur, while for making preparation outline, use side cutting bur.</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	Neck diameter of bur: If neck diameter of bur is large, it may interfere with accessibility and visibility. But if diameter is too short, it will make bur unable to resist the lateral forces. </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Spiral angle: Burs with smaller spiral angle have shown better	efficiency	at	high	speeds.</a:t>
            </a:r>
            <a:endParaRPr lang="en-US" dirty="0">
              <a:ea typeface="Calibri"/>
              <a:cs typeface="Times New Roman"/>
            </a:endParaRPr>
          </a:p>
          <a:p>
            <a:pPr marL="487680" marR="0" algn="just">
              <a:lnSpc>
                <a:spcPct val="107000"/>
              </a:lnSpc>
              <a:spcBef>
                <a:spcPts val="0"/>
              </a:spcBef>
              <a:spcAft>
                <a:spcPts val="800"/>
              </a:spcAft>
            </a:pPr>
            <a:r>
              <a:rPr lang="en-IN" dirty="0">
                <a:ea typeface="Calibri"/>
                <a:cs typeface="Times New Roman"/>
              </a:rPr>
              <a:t> •	Linear surface speed: Within the limit, faster the speed of cutting instrument, faster is the abrasive action and more efficient	is	the	tooth	cutting	instrument.	Bur	speed	should	be increased in limits because with ultrahigh speed, centrifugal force comes into the play. </a:t>
            </a:r>
            <a:endParaRPr lang="en-US" dirty="0">
              <a:ea typeface="Calibri"/>
              <a:cs typeface="Times New Roman"/>
            </a:endParaRPr>
          </a:p>
          <a:p>
            <a:endParaRPr lang="en-US" dirty="0"/>
          </a:p>
        </p:txBody>
      </p:sp>
    </p:spTree>
    <p:extLst>
      <p:ext uri="{BB962C8B-B14F-4D97-AF65-F5344CB8AC3E}">
        <p14:creationId xmlns:p14="http://schemas.microsoft.com/office/powerpoint/2010/main" val="186220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marL="487680" marR="0" algn="just">
              <a:lnSpc>
                <a:spcPct val="107000"/>
              </a:lnSpc>
              <a:spcBef>
                <a:spcPts val="0"/>
              </a:spcBef>
              <a:spcAft>
                <a:spcPts val="0"/>
              </a:spcAft>
            </a:pPr>
            <a:r>
              <a:rPr lang="en-IN" dirty="0">
                <a:ea typeface="Calibri"/>
                <a:cs typeface="Times New Roman"/>
              </a:rPr>
              <a:t>Application of load: Load is force exerted by operator on tool head. Normally for high speed instruments, load should range between 60 and 120 g and for low rotational speeds,	it	should	range	between	1000	and	1500	g.	Cutting	efficiency	decreases	when	load	is	applied.	There	is	increase	in temperature at work face which results in greater wear and tear of </a:t>
            </a:r>
            <a:r>
              <a:rPr lang="en-IN" dirty="0" err="1">
                <a:ea typeface="Calibri"/>
                <a:cs typeface="Times New Roman"/>
              </a:rPr>
              <a:t>handpiece</a:t>
            </a:r>
            <a:r>
              <a:rPr lang="en-IN" dirty="0">
                <a:ea typeface="Calibri"/>
                <a:cs typeface="Times New Roman"/>
              </a:rPr>
              <a:t> bearings.</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	Concentricity and runout: The average clinically acceptable runout is 0.023 mm. Increase in runout causes increase in vibrations of the bur and excessive removal of tooth structure. </a:t>
            </a:r>
            <a:endParaRPr lang="en-US" dirty="0">
              <a:ea typeface="Calibri"/>
              <a:cs typeface="Times New Roman"/>
            </a:endParaRPr>
          </a:p>
          <a:p>
            <a:pPr marL="487680" marR="0" algn="just">
              <a:lnSpc>
                <a:spcPct val="107000"/>
              </a:lnSpc>
              <a:spcBef>
                <a:spcPts val="0"/>
              </a:spcBef>
              <a:spcAft>
                <a:spcPts val="0"/>
              </a:spcAft>
            </a:pPr>
            <a:r>
              <a:rPr lang="en-IN" dirty="0">
                <a:ea typeface="Calibri"/>
                <a:cs typeface="Times New Roman"/>
              </a:rPr>
              <a:t>•	Lubrication: Lubricant/coolant applied to tooth and bur	during	cutting	increases	the	cutting	efficiency	and	decreases the rise in temperature during cutting. Absence of coolant can result in increase in surface temperature which may produce deleterious effects on pulp. </a:t>
            </a:r>
            <a:endParaRPr lang="en-US" dirty="0">
              <a:ea typeface="Calibri"/>
              <a:cs typeface="Times New Roman"/>
            </a:endParaRPr>
          </a:p>
          <a:p>
            <a:pPr marL="487680" marR="0" algn="just">
              <a:lnSpc>
                <a:spcPct val="107000"/>
              </a:lnSpc>
              <a:spcBef>
                <a:spcPts val="0"/>
              </a:spcBef>
              <a:spcAft>
                <a:spcPts val="800"/>
              </a:spcAft>
            </a:pPr>
            <a:r>
              <a:rPr lang="en-IN" dirty="0">
                <a:ea typeface="Calibri"/>
                <a:cs typeface="Times New Roman"/>
              </a:rPr>
              <a:t>•	Heat treatment of bur: Heat treatment of bur preserves the cutting edges and increases shelf life of the bur.</a:t>
            </a:r>
            <a:endParaRPr lang="en-US" dirty="0">
              <a:ea typeface="Calibri"/>
              <a:cs typeface="Times New Roman"/>
            </a:endParaRPr>
          </a:p>
          <a:p>
            <a:r>
              <a:rPr lang="en-IN" dirty="0">
                <a:ea typeface="Calibri"/>
                <a:cs typeface="Times New Roman"/>
              </a:rPr>
              <a:t> •	Number of blades: Usually a bur has 6 to 8 number of blades.	</a:t>
            </a:r>
            <a:endParaRPr lang="en-IN" dirty="0" smtClean="0">
              <a:ea typeface="Calibri"/>
              <a:cs typeface="Times New Roman"/>
            </a:endParaRPr>
          </a:p>
          <a:p>
            <a:r>
              <a:rPr lang="en-IN" dirty="0" smtClean="0">
                <a:ea typeface="Calibri"/>
                <a:cs typeface="Times New Roman"/>
              </a:rPr>
              <a:t>Decrease</a:t>
            </a:r>
            <a:r>
              <a:rPr lang="en-IN" dirty="0">
                <a:ea typeface="Calibri"/>
                <a:cs typeface="Times New Roman"/>
              </a:rPr>
              <a:t>	in	number	of	blades	reduces	the	cutting	efficiency	but	causes	faster	clearance	of	debris	because	of	larger chip space </a:t>
            </a:r>
            <a:endParaRPr lang="en-US" dirty="0"/>
          </a:p>
        </p:txBody>
      </p:sp>
    </p:spTree>
    <p:extLst>
      <p:ext uri="{BB962C8B-B14F-4D97-AF65-F5344CB8AC3E}">
        <p14:creationId xmlns:p14="http://schemas.microsoft.com/office/powerpoint/2010/main" val="352507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“Bur	is	a	rotary	cutting	instrument	which	has	bladed	cutting	head”. </a:t>
            </a:r>
          </a:p>
          <a:p>
            <a:r>
              <a:rPr lang="en-US" dirty="0"/>
              <a:t>•	Burs	remove	tooth	structure	either	by	chipping	it	away	or	by grinding.</a:t>
            </a:r>
          </a:p>
          <a:p>
            <a:r>
              <a:rPr lang="en-US" dirty="0"/>
              <a:t> •	William	and	Schroeder	first	made	diamond	dental	bur	in	1897.</a:t>
            </a:r>
          </a:p>
          <a:p>
            <a:r>
              <a:rPr lang="en-US" dirty="0"/>
              <a:t> •	Modern diamond bur was introduced in 1932 by WH </a:t>
            </a:r>
            <a:r>
              <a:rPr lang="en-US" dirty="0" err="1"/>
              <a:t>Drendel</a:t>
            </a:r>
            <a:r>
              <a:rPr lang="en-US" dirty="0"/>
              <a:t>	by	bonding	diamond	points	to	stainless	steel	shanks</a:t>
            </a:r>
          </a:p>
          <a:p>
            <a:endParaRPr lang="en-US" dirty="0"/>
          </a:p>
        </p:txBody>
      </p:sp>
    </p:spTree>
    <p:extLst>
      <p:ext uri="{BB962C8B-B14F-4D97-AF65-F5344CB8AC3E}">
        <p14:creationId xmlns:p14="http://schemas.microsoft.com/office/powerpoint/2010/main" val="252370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fontScale="47500" lnSpcReduction="20000"/>
          </a:bodyPr>
          <a:lstStyle/>
          <a:p>
            <a:pPr marL="0" marR="0" algn="just">
              <a:lnSpc>
                <a:spcPct val="107000"/>
              </a:lnSpc>
              <a:spcBef>
                <a:spcPts val="0"/>
              </a:spcBef>
              <a:spcAft>
                <a:spcPts val="800"/>
              </a:spcAft>
            </a:pPr>
            <a:r>
              <a:rPr lang="en-IN" b="1" u="sng" dirty="0">
                <a:ea typeface="Calibri"/>
                <a:cs typeface="Times New Roman"/>
              </a:rPr>
              <a:t>Materials Used for Bur:</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a:t>
            </a:r>
            <a:r>
              <a:rPr lang="en-IN" u="sng" dirty="0">
                <a:ea typeface="Calibri"/>
                <a:cs typeface="Times New Roman"/>
              </a:rPr>
              <a:t>Stainless steel burs</a:t>
            </a:r>
            <a:r>
              <a:rPr lang="en-IN" dirty="0">
                <a:ea typeface="Calibri"/>
                <a:cs typeface="Times New Roman"/>
              </a:rPr>
              <a:t>:  – These were the first developed burs.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Designed	for	slow	speed	&lt;	5000	rpm.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Usually a bur has eight blades with positive rake angle for active cutting of dentin. But this makes steel burs fragile, so they do not have a long life.</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Used for cutting soft carious dentin and finishing procedures.</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a:t>
            </a:r>
            <a:r>
              <a:rPr lang="en-IN" u="sng" dirty="0">
                <a:ea typeface="Calibri"/>
                <a:cs typeface="Times New Roman"/>
              </a:rPr>
              <a:t>Tungsten carbide burs:</a:t>
            </a:r>
            <a:r>
              <a:rPr lang="en-IN" dirty="0">
                <a:ea typeface="Calibri"/>
                <a:cs typeface="Times New Roman"/>
              </a:rPr>
              <a:t> 	–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Designed	to	withstand	heavy	stresses	and	increase	shelf	life.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Work best beyond 3,00,000.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Have six blades and negative rake angle to provide better support for cutting edge.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Cut	metal	and	dentin	very	well	but	can	produce	</a:t>
            </a:r>
            <a:r>
              <a:rPr lang="en-IN" dirty="0" err="1">
                <a:ea typeface="Calibri"/>
                <a:cs typeface="Times New Roman"/>
              </a:rPr>
              <a:t>microcracks</a:t>
            </a:r>
            <a:r>
              <a:rPr lang="en-IN" dirty="0">
                <a:ea typeface="Calibri"/>
                <a:cs typeface="Times New Roman"/>
              </a:rPr>
              <a:t> in the enamel so weaken the </a:t>
            </a:r>
            <a:r>
              <a:rPr lang="en-IN" dirty="0" err="1">
                <a:ea typeface="Calibri"/>
                <a:cs typeface="Times New Roman"/>
              </a:rPr>
              <a:t>cavosurface</a:t>
            </a:r>
            <a:r>
              <a:rPr lang="en-IN" dirty="0">
                <a:ea typeface="Calibri"/>
                <a:cs typeface="Times New Roman"/>
              </a:rPr>
              <a:t> margins (Fig. 6.62).</a:t>
            </a:r>
            <a:endParaRPr lang="en-US" dirty="0">
              <a:ea typeface="Calibri"/>
              <a:cs typeface="Times New Roman"/>
            </a:endParaRPr>
          </a:p>
          <a:p>
            <a:endParaRPr lang="en-US" dirty="0"/>
          </a:p>
        </p:txBody>
      </p:sp>
    </p:spTree>
    <p:extLst>
      <p:ext uri="{BB962C8B-B14F-4D97-AF65-F5344CB8AC3E}">
        <p14:creationId xmlns:p14="http://schemas.microsoft.com/office/powerpoint/2010/main" val="10723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marR="0" algn="just">
              <a:lnSpc>
                <a:spcPct val="107000"/>
              </a:lnSpc>
              <a:spcBef>
                <a:spcPts val="0"/>
              </a:spcBef>
              <a:spcAft>
                <a:spcPts val="800"/>
              </a:spcAft>
            </a:pPr>
            <a:r>
              <a:rPr lang="en-IN" dirty="0">
                <a:ea typeface="Calibri"/>
                <a:cs typeface="Times New Roman"/>
              </a:rPr>
              <a:t>	According	to	their	mode	of	attachment	to	the	</a:t>
            </a:r>
            <a:r>
              <a:rPr lang="en-IN" dirty="0" err="1">
                <a:ea typeface="Calibri"/>
                <a:cs typeface="Times New Roman"/>
              </a:rPr>
              <a:t>handpiece</a:t>
            </a:r>
            <a:r>
              <a:rPr lang="en-IN" dirty="0">
                <a:ea typeface="Calibri"/>
                <a:cs typeface="Times New Roman"/>
              </a:rPr>
              <a:t>: – Latch type</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Friction grip type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According	to	their	composition:</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Stainless steel burs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Tungsten carbide burs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A combination of both </a:t>
            </a:r>
            <a:endParaRPr lang="en-US" dirty="0">
              <a:ea typeface="Calibri"/>
              <a:cs typeface="Times New Roman"/>
            </a:endParaRPr>
          </a:p>
          <a:p>
            <a:endParaRPr lang="en-US" dirty="0"/>
          </a:p>
        </p:txBody>
      </p:sp>
    </p:spTree>
    <p:extLst>
      <p:ext uri="{BB962C8B-B14F-4D97-AF65-F5344CB8AC3E}">
        <p14:creationId xmlns:p14="http://schemas.microsoft.com/office/powerpoint/2010/main" val="415312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marR="0" algn="just">
              <a:lnSpc>
                <a:spcPct val="107000"/>
              </a:lnSpc>
              <a:spcBef>
                <a:spcPts val="0"/>
              </a:spcBef>
              <a:spcAft>
                <a:spcPts val="800"/>
              </a:spcAft>
            </a:pPr>
            <a:r>
              <a:rPr lang="en-IN" dirty="0">
                <a:ea typeface="Calibri"/>
                <a:cs typeface="Times New Roman"/>
              </a:rPr>
              <a:t>According	to	their	use: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Cutting	burs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Finishing burs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Polishing burs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According	to	their	shapes: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Round bur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Inverted cone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Pear-shaped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Wheel shaped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 Tapering fissure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Straight fissure  </a:t>
            </a:r>
            <a:endParaRPr lang="en-US" dirty="0">
              <a:ea typeface="Calibri"/>
              <a:cs typeface="Times New Roman"/>
            </a:endParaRPr>
          </a:p>
          <a:p>
            <a:pPr marL="0" marR="0" algn="just">
              <a:lnSpc>
                <a:spcPct val="107000"/>
              </a:lnSpc>
              <a:spcBef>
                <a:spcPts val="0"/>
              </a:spcBef>
              <a:spcAft>
                <a:spcPts val="800"/>
              </a:spcAft>
            </a:pPr>
            <a:r>
              <a:rPr lang="en-IN" dirty="0">
                <a:ea typeface="Calibri"/>
                <a:cs typeface="Times New Roman"/>
              </a:rPr>
              <a:t>– End cutting bur</a:t>
            </a:r>
            <a:endParaRPr lang="en-US" dirty="0">
              <a:ea typeface="Calibri"/>
              <a:cs typeface="Times New Roman"/>
            </a:endParaRPr>
          </a:p>
          <a:p>
            <a:endParaRPr lang="en-US" dirty="0"/>
          </a:p>
        </p:txBody>
      </p:sp>
    </p:spTree>
    <p:extLst>
      <p:ext uri="{BB962C8B-B14F-4D97-AF65-F5344CB8AC3E}">
        <p14:creationId xmlns:p14="http://schemas.microsoft.com/office/powerpoint/2010/main" val="46965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50521" t="17490" r="28606" b="67855"/>
          <a:stretch/>
        </p:blipFill>
        <p:spPr bwMode="auto">
          <a:xfrm>
            <a:off x="914400" y="1905000"/>
            <a:ext cx="5871027" cy="27119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837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SHANK</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50654" t="31435" r="28606" b="55092"/>
          <a:stretch/>
        </p:blipFill>
        <p:spPr bwMode="auto">
          <a:xfrm>
            <a:off x="2133600" y="2362200"/>
            <a:ext cx="5177547" cy="30500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286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7388" t="30018" r="27143" b="25311"/>
          <a:stretch/>
        </p:blipFill>
        <p:spPr bwMode="auto">
          <a:xfrm>
            <a:off x="152400" y="0"/>
            <a:ext cx="89916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746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867400" cy="458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228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110</Words>
  <Application>Microsoft Office PowerPoint</Application>
  <PresentationFormat>On-screen Show (4:3)</PresentationFormat>
  <Paragraphs>68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BURS</vt:lpstr>
      <vt:lpstr>PowerPoint Presentation</vt:lpstr>
      <vt:lpstr>CLASSIFICATION</vt:lpstr>
      <vt:lpstr>PowerPoint Presentation</vt:lpstr>
      <vt:lpstr>PowerPoint Presentation</vt:lpstr>
      <vt:lpstr>PowerPoint Presentation</vt:lpstr>
      <vt:lpstr>SHANK</vt:lpstr>
      <vt:lpstr>PowerPoint Presentation</vt:lpstr>
      <vt:lpstr>DESIGNS</vt:lpstr>
      <vt:lpstr>PowerPoint Presentation</vt:lpstr>
      <vt:lpstr>PowerPoint Presentation</vt:lpstr>
      <vt:lpstr>PowerPoint Presentation</vt:lpstr>
      <vt:lpstr>Factors Affecting Cutting Efficiency of Bur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cp:revision>
  <dcterms:created xsi:type="dcterms:W3CDTF">2006-08-16T00:00:00Z</dcterms:created>
  <dcterms:modified xsi:type="dcterms:W3CDTF">2020-04-22T09:14:00Z</dcterms:modified>
</cp:coreProperties>
</file>