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307" r:id="rId3"/>
    <p:sldId id="257" r:id="rId4"/>
    <p:sldId id="258" r:id="rId5"/>
    <p:sldId id="315" r:id="rId6"/>
    <p:sldId id="259" r:id="rId7"/>
    <p:sldId id="260" r:id="rId8"/>
    <p:sldId id="261" r:id="rId9"/>
    <p:sldId id="306" r:id="rId10"/>
    <p:sldId id="262" r:id="rId11"/>
    <p:sldId id="264" r:id="rId12"/>
    <p:sldId id="267" r:id="rId13"/>
    <p:sldId id="268" r:id="rId14"/>
    <p:sldId id="266" r:id="rId15"/>
    <p:sldId id="265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93" r:id="rId25"/>
    <p:sldId id="277" r:id="rId26"/>
    <p:sldId id="278" r:id="rId27"/>
    <p:sldId id="294" r:id="rId28"/>
    <p:sldId id="279" r:id="rId29"/>
    <p:sldId id="280" r:id="rId30"/>
    <p:sldId id="281" r:id="rId31"/>
    <p:sldId id="282" r:id="rId32"/>
    <p:sldId id="283" r:id="rId33"/>
    <p:sldId id="319" r:id="rId34"/>
    <p:sldId id="316" r:id="rId35"/>
    <p:sldId id="284" r:id="rId36"/>
    <p:sldId id="295" r:id="rId37"/>
    <p:sldId id="296" r:id="rId38"/>
    <p:sldId id="297" r:id="rId39"/>
    <p:sldId id="298" r:id="rId40"/>
    <p:sldId id="299" r:id="rId41"/>
    <p:sldId id="285" r:id="rId42"/>
    <p:sldId id="286" r:id="rId43"/>
    <p:sldId id="287" r:id="rId44"/>
    <p:sldId id="288" r:id="rId45"/>
    <p:sldId id="300" r:id="rId46"/>
    <p:sldId id="301" r:id="rId47"/>
    <p:sldId id="303" r:id="rId48"/>
    <p:sldId id="317" r:id="rId49"/>
    <p:sldId id="318" r:id="rId50"/>
    <p:sldId id="290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291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7907C8-D07C-4E7A-9C82-70EFD078692F}" type="doc">
      <dgm:prSet loTypeId="urn:microsoft.com/office/officeart/2005/8/layout/default" loCatId="list" qsTypeId="urn:microsoft.com/office/officeart/2005/8/quickstyle/3d9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F0D194F-24FE-446C-ABD5-469016E6908A}">
      <dgm:prSet phldrT="[Text]"/>
      <dgm:spPr/>
      <dgm:t>
        <a:bodyPr/>
        <a:lstStyle/>
        <a:p>
          <a:r>
            <a:rPr lang="en-US" dirty="0" smtClean="0"/>
            <a:t>Case history</a:t>
          </a:r>
          <a:endParaRPr lang="en-US" dirty="0"/>
        </a:p>
      </dgm:t>
    </dgm:pt>
    <dgm:pt modelId="{4FDFFC9E-5D15-406F-88AF-50E69C4505C0}" type="parTrans" cxnId="{CD62F96B-141C-4BA0-BA51-7FD96B9ED0EE}">
      <dgm:prSet/>
      <dgm:spPr/>
      <dgm:t>
        <a:bodyPr/>
        <a:lstStyle/>
        <a:p>
          <a:endParaRPr lang="en-US"/>
        </a:p>
      </dgm:t>
    </dgm:pt>
    <dgm:pt modelId="{1931447C-FFD5-40FE-B6B8-ABD258B8175C}" type="sibTrans" cxnId="{CD62F96B-141C-4BA0-BA51-7FD96B9ED0EE}">
      <dgm:prSet/>
      <dgm:spPr/>
      <dgm:t>
        <a:bodyPr/>
        <a:lstStyle/>
        <a:p>
          <a:endParaRPr lang="en-US"/>
        </a:p>
      </dgm:t>
    </dgm:pt>
    <dgm:pt modelId="{C652AD35-BC03-415F-8B82-A912B1E3384F}">
      <dgm:prSet phldrT="[Text]"/>
      <dgm:spPr/>
      <dgm:t>
        <a:bodyPr/>
        <a:lstStyle/>
        <a:p>
          <a:r>
            <a:rPr lang="en-US" dirty="0" smtClean="0"/>
            <a:t>Clinical examination</a:t>
          </a:r>
          <a:endParaRPr lang="en-US" dirty="0"/>
        </a:p>
      </dgm:t>
    </dgm:pt>
    <dgm:pt modelId="{B3ED507A-164C-4756-B9DA-A535EC43F906}" type="parTrans" cxnId="{0B3F4A70-947C-4002-87F1-08017E430D20}">
      <dgm:prSet/>
      <dgm:spPr/>
      <dgm:t>
        <a:bodyPr/>
        <a:lstStyle/>
        <a:p>
          <a:endParaRPr lang="en-US"/>
        </a:p>
      </dgm:t>
    </dgm:pt>
    <dgm:pt modelId="{B3C6A868-0A2E-4240-BCE9-44728487C84A}" type="sibTrans" cxnId="{0B3F4A70-947C-4002-87F1-08017E430D20}">
      <dgm:prSet/>
      <dgm:spPr/>
      <dgm:t>
        <a:bodyPr/>
        <a:lstStyle/>
        <a:p>
          <a:endParaRPr lang="en-US"/>
        </a:p>
      </dgm:t>
    </dgm:pt>
    <dgm:pt modelId="{4A6D3A3F-062E-4F31-A1E4-790CDE65B842}">
      <dgm:prSet phldrT="[Text]"/>
      <dgm:spPr/>
      <dgm:t>
        <a:bodyPr/>
        <a:lstStyle/>
        <a:p>
          <a:r>
            <a:rPr lang="en-US" dirty="0" smtClean="0"/>
            <a:t>Model analysis</a:t>
          </a:r>
          <a:endParaRPr lang="en-US" dirty="0"/>
        </a:p>
      </dgm:t>
    </dgm:pt>
    <dgm:pt modelId="{1DD5AAD4-7F51-4B0C-B0A9-D8F052776107}" type="parTrans" cxnId="{B6DFEFBB-883F-4148-A462-E2BD2CE12074}">
      <dgm:prSet/>
      <dgm:spPr/>
      <dgm:t>
        <a:bodyPr/>
        <a:lstStyle/>
        <a:p>
          <a:endParaRPr lang="en-US"/>
        </a:p>
      </dgm:t>
    </dgm:pt>
    <dgm:pt modelId="{D597D3A6-5001-4593-9917-BEAB221530C9}" type="sibTrans" cxnId="{B6DFEFBB-883F-4148-A462-E2BD2CE12074}">
      <dgm:prSet/>
      <dgm:spPr/>
      <dgm:t>
        <a:bodyPr/>
        <a:lstStyle/>
        <a:p>
          <a:endParaRPr lang="en-US"/>
        </a:p>
      </dgm:t>
    </dgm:pt>
    <dgm:pt modelId="{707C41AE-C3F4-469B-B624-25E348E576AF}">
      <dgm:prSet phldrT="[Text]"/>
      <dgm:spPr/>
      <dgm:t>
        <a:bodyPr/>
        <a:lstStyle/>
        <a:p>
          <a:r>
            <a:rPr lang="en-US" dirty="0" smtClean="0"/>
            <a:t>Radiographic examination</a:t>
          </a:r>
          <a:endParaRPr lang="en-US" dirty="0"/>
        </a:p>
      </dgm:t>
    </dgm:pt>
    <dgm:pt modelId="{CBED1A69-CC18-4A00-AA86-BEB43AF87CEE}" type="parTrans" cxnId="{2EC827A7-390E-4EFC-B0A6-F135825DCE6D}">
      <dgm:prSet/>
      <dgm:spPr/>
      <dgm:t>
        <a:bodyPr/>
        <a:lstStyle/>
        <a:p>
          <a:endParaRPr lang="en-US"/>
        </a:p>
      </dgm:t>
    </dgm:pt>
    <dgm:pt modelId="{AF945E63-C653-49D5-A4CB-2122A36EF72C}" type="sibTrans" cxnId="{2EC827A7-390E-4EFC-B0A6-F135825DCE6D}">
      <dgm:prSet/>
      <dgm:spPr/>
      <dgm:t>
        <a:bodyPr/>
        <a:lstStyle/>
        <a:p>
          <a:endParaRPr lang="en-US"/>
        </a:p>
      </dgm:t>
    </dgm:pt>
    <dgm:pt modelId="{79F9C323-E0D7-4BCA-8136-47AC3CA669DC}">
      <dgm:prSet phldrT="[Text]"/>
      <dgm:spPr>
        <a:solidFill>
          <a:srgbClr val="92D050"/>
        </a:solidFill>
      </dgm:spPr>
      <dgm:t>
        <a:bodyPr/>
        <a:lstStyle/>
        <a:p>
          <a:r>
            <a:rPr lang="en-US" dirty="0" smtClean="0"/>
            <a:t>Diagnosis </a:t>
          </a:r>
          <a:endParaRPr lang="en-US" dirty="0"/>
        </a:p>
      </dgm:t>
    </dgm:pt>
    <dgm:pt modelId="{5DC5B8FD-19C7-41EC-9B91-CBAA6D6F1E83}" type="parTrans" cxnId="{093E6A38-632E-44D6-BD82-52F5AA6269D9}">
      <dgm:prSet/>
      <dgm:spPr/>
      <dgm:t>
        <a:bodyPr/>
        <a:lstStyle/>
        <a:p>
          <a:endParaRPr lang="en-US"/>
        </a:p>
      </dgm:t>
    </dgm:pt>
    <dgm:pt modelId="{BF10C35A-6EB7-4FB1-B895-984BEC24AE6D}" type="sibTrans" cxnId="{093E6A38-632E-44D6-BD82-52F5AA6269D9}">
      <dgm:prSet/>
      <dgm:spPr/>
      <dgm:t>
        <a:bodyPr/>
        <a:lstStyle/>
        <a:p>
          <a:endParaRPr lang="en-US"/>
        </a:p>
      </dgm:t>
    </dgm:pt>
    <dgm:pt modelId="{3E79AD2A-73B7-41E8-AED1-61CE53157F72}" type="pres">
      <dgm:prSet presAssocID="{A57907C8-D07C-4E7A-9C82-70EFD078692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C5727B39-BE80-49A4-A564-956D6360F8CF}" type="pres">
      <dgm:prSet presAssocID="{CF0D194F-24FE-446C-ABD5-469016E6908A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9C7B18-88BB-4BEC-8C43-1CFA0CECB6BF}" type="pres">
      <dgm:prSet presAssocID="{1931447C-FFD5-40FE-B6B8-ABD258B8175C}" presName="sibTrans" presStyleCnt="0"/>
      <dgm:spPr/>
    </dgm:pt>
    <dgm:pt modelId="{3397B576-B1A1-4F2D-A4AB-A9B93851BC4D}" type="pres">
      <dgm:prSet presAssocID="{C652AD35-BC03-415F-8B82-A912B1E3384F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C8D93D-328B-4917-B1D0-E72A1C80B22E}" type="pres">
      <dgm:prSet presAssocID="{B3C6A868-0A2E-4240-BCE9-44728487C84A}" presName="sibTrans" presStyleCnt="0"/>
      <dgm:spPr/>
    </dgm:pt>
    <dgm:pt modelId="{291092FE-377C-45E2-B095-21FB92F41061}" type="pres">
      <dgm:prSet presAssocID="{4A6D3A3F-062E-4F31-A1E4-790CDE65B842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D28433-9441-4A13-B61B-D8972FC9D690}" type="pres">
      <dgm:prSet presAssocID="{D597D3A6-5001-4593-9917-BEAB221530C9}" presName="sibTrans" presStyleCnt="0"/>
      <dgm:spPr/>
    </dgm:pt>
    <dgm:pt modelId="{7FFF3A1B-2375-41B1-90DD-A37D5878B090}" type="pres">
      <dgm:prSet presAssocID="{707C41AE-C3F4-469B-B624-25E348E576AF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ACF88E-DAF6-4E9F-9D53-152DF192E78F}" type="pres">
      <dgm:prSet presAssocID="{AF945E63-C653-49D5-A4CB-2122A36EF72C}" presName="sibTrans" presStyleCnt="0"/>
      <dgm:spPr/>
    </dgm:pt>
    <dgm:pt modelId="{FC36BC7E-B04C-427A-B15A-B22EC49ADEE8}" type="pres">
      <dgm:prSet presAssocID="{79F9C323-E0D7-4BCA-8136-47AC3CA669DC}" presName="node" presStyleLbl="node1" presStyleIdx="4" presStyleCnt="5" custLinFactNeighborX="-1346" custLinFactNeighborY="1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481544E-BB50-463E-8D24-4E55E41DFDBA}" type="presOf" srcId="{CF0D194F-24FE-446C-ABD5-469016E6908A}" destId="{C5727B39-BE80-49A4-A564-956D6360F8CF}" srcOrd="0" destOrd="0" presId="urn:microsoft.com/office/officeart/2005/8/layout/default"/>
    <dgm:cxn modelId="{D4CBD27C-5AF5-449C-A011-727A12912739}" type="presOf" srcId="{4A6D3A3F-062E-4F31-A1E4-790CDE65B842}" destId="{291092FE-377C-45E2-B095-21FB92F41061}" srcOrd="0" destOrd="0" presId="urn:microsoft.com/office/officeart/2005/8/layout/default"/>
    <dgm:cxn modelId="{0B3F4A70-947C-4002-87F1-08017E430D20}" srcId="{A57907C8-D07C-4E7A-9C82-70EFD078692F}" destId="{C652AD35-BC03-415F-8B82-A912B1E3384F}" srcOrd="1" destOrd="0" parTransId="{B3ED507A-164C-4756-B9DA-A535EC43F906}" sibTransId="{B3C6A868-0A2E-4240-BCE9-44728487C84A}"/>
    <dgm:cxn modelId="{093E6A38-632E-44D6-BD82-52F5AA6269D9}" srcId="{A57907C8-D07C-4E7A-9C82-70EFD078692F}" destId="{79F9C323-E0D7-4BCA-8136-47AC3CA669DC}" srcOrd="4" destOrd="0" parTransId="{5DC5B8FD-19C7-41EC-9B91-CBAA6D6F1E83}" sibTransId="{BF10C35A-6EB7-4FB1-B895-984BEC24AE6D}"/>
    <dgm:cxn modelId="{CD62F96B-141C-4BA0-BA51-7FD96B9ED0EE}" srcId="{A57907C8-D07C-4E7A-9C82-70EFD078692F}" destId="{CF0D194F-24FE-446C-ABD5-469016E6908A}" srcOrd="0" destOrd="0" parTransId="{4FDFFC9E-5D15-406F-88AF-50E69C4505C0}" sibTransId="{1931447C-FFD5-40FE-B6B8-ABD258B8175C}"/>
    <dgm:cxn modelId="{B6DFEFBB-883F-4148-A462-E2BD2CE12074}" srcId="{A57907C8-D07C-4E7A-9C82-70EFD078692F}" destId="{4A6D3A3F-062E-4F31-A1E4-790CDE65B842}" srcOrd="2" destOrd="0" parTransId="{1DD5AAD4-7F51-4B0C-B0A9-D8F052776107}" sibTransId="{D597D3A6-5001-4593-9917-BEAB221530C9}"/>
    <dgm:cxn modelId="{2E539718-6413-4859-B1E9-2709C15A665C}" type="presOf" srcId="{79F9C323-E0D7-4BCA-8136-47AC3CA669DC}" destId="{FC36BC7E-B04C-427A-B15A-B22EC49ADEE8}" srcOrd="0" destOrd="0" presId="urn:microsoft.com/office/officeart/2005/8/layout/default"/>
    <dgm:cxn modelId="{06164B9D-47EB-4714-8ADB-8D777CA773A9}" type="presOf" srcId="{A57907C8-D07C-4E7A-9C82-70EFD078692F}" destId="{3E79AD2A-73B7-41E8-AED1-61CE53157F72}" srcOrd="0" destOrd="0" presId="urn:microsoft.com/office/officeart/2005/8/layout/default"/>
    <dgm:cxn modelId="{2EC827A7-390E-4EFC-B0A6-F135825DCE6D}" srcId="{A57907C8-D07C-4E7A-9C82-70EFD078692F}" destId="{707C41AE-C3F4-469B-B624-25E348E576AF}" srcOrd="3" destOrd="0" parTransId="{CBED1A69-CC18-4A00-AA86-BEB43AF87CEE}" sibTransId="{AF945E63-C653-49D5-A4CB-2122A36EF72C}"/>
    <dgm:cxn modelId="{644578F3-58F5-4660-84FD-404A5CBDFD1D}" type="presOf" srcId="{C652AD35-BC03-415F-8B82-A912B1E3384F}" destId="{3397B576-B1A1-4F2D-A4AB-A9B93851BC4D}" srcOrd="0" destOrd="0" presId="urn:microsoft.com/office/officeart/2005/8/layout/default"/>
    <dgm:cxn modelId="{E3E3945D-8631-4E46-BABF-516F9415F636}" type="presOf" srcId="{707C41AE-C3F4-469B-B624-25E348E576AF}" destId="{7FFF3A1B-2375-41B1-90DD-A37D5878B090}" srcOrd="0" destOrd="0" presId="urn:microsoft.com/office/officeart/2005/8/layout/default"/>
    <dgm:cxn modelId="{F5C9E4E1-F18C-4152-A8D8-D9082CCABA3B}" type="presParOf" srcId="{3E79AD2A-73B7-41E8-AED1-61CE53157F72}" destId="{C5727B39-BE80-49A4-A564-956D6360F8CF}" srcOrd="0" destOrd="0" presId="urn:microsoft.com/office/officeart/2005/8/layout/default"/>
    <dgm:cxn modelId="{1F00EC42-C507-4F7F-98E1-938C1F47BF36}" type="presParOf" srcId="{3E79AD2A-73B7-41E8-AED1-61CE53157F72}" destId="{229C7B18-88BB-4BEC-8C43-1CFA0CECB6BF}" srcOrd="1" destOrd="0" presId="urn:microsoft.com/office/officeart/2005/8/layout/default"/>
    <dgm:cxn modelId="{999D8DD9-2F56-49B6-848F-48AD2970A2E9}" type="presParOf" srcId="{3E79AD2A-73B7-41E8-AED1-61CE53157F72}" destId="{3397B576-B1A1-4F2D-A4AB-A9B93851BC4D}" srcOrd="2" destOrd="0" presId="urn:microsoft.com/office/officeart/2005/8/layout/default"/>
    <dgm:cxn modelId="{F5D5686C-5A1D-4FA4-9192-8D94DC4F9313}" type="presParOf" srcId="{3E79AD2A-73B7-41E8-AED1-61CE53157F72}" destId="{91C8D93D-328B-4917-B1D0-E72A1C80B22E}" srcOrd="3" destOrd="0" presId="urn:microsoft.com/office/officeart/2005/8/layout/default"/>
    <dgm:cxn modelId="{F8B71F9E-DCF8-46FA-9F09-9F204754DB0D}" type="presParOf" srcId="{3E79AD2A-73B7-41E8-AED1-61CE53157F72}" destId="{291092FE-377C-45E2-B095-21FB92F41061}" srcOrd="4" destOrd="0" presId="urn:microsoft.com/office/officeart/2005/8/layout/default"/>
    <dgm:cxn modelId="{0B554092-E287-4F14-863A-F96A30B4FB2B}" type="presParOf" srcId="{3E79AD2A-73B7-41E8-AED1-61CE53157F72}" destId="{B2D28433-9441-4A13-B61B-D8972FC9D690}" srcOrd="5" destOrd="0" presId="urn:microsoft.com/office/officeart/2005/8/layout/default"/>
    <dgm:cxn modelId="{10C428D9-A88E-4878-BB5F-603A536D2179}" type="presParOf" srcId="{3E79AD2A-73B7-41E8-AED1-61CE53157F72}" destId="{7FFF3A1B-2375-41B1-90DD-A37D5878B090}" srcOrd="6" destOrd="0" presId="urn:microsoft.com/office/officeart/2005/8/layout/default"/>
    <dgm:cxn modelId="{4F46A809-87C5-4040-91EF-E4BEBCD2459D}" type="presParOf" srcId="{3E79AD2A-73B7-41E8-AED1-61CE53157F72}" destId="{43ACF88E-DAF6-4E9F-9D53-152DF192E78F}" srcOrd="7" destOrd="0" presId="urn:microsoft.com/office/officeart/2005/8/layout/default"/>
    <dgm:cxn modelId="{FF8C1DCF-E217-44EB-B1FF-709E0D16A549}" type="presParOf" srcId="{3E79AD2A-73B7-41E8-AED1-61CE53157F72}" destId="{FC36BC7E-B04C-427A-B15A-B22EC49ADEE8}" srcOrd="8" destOrd="0" presId="urn:microsoft.com/office/officeart/2005/8/layout/default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69FA7EED-7C44-473E-9160-8DEF71F6E04F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054200B5-D89D-4296-B771-51D62B7376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A7EED-7C44-473E-9160-8DEF71F6E04F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200B5-D89D-4296-B771-51D62B7376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A7EED-7C44-473E-9160-8DEF71F6E04F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200B5-D89D-4296-B771-51D62B7376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69FA7EED-7C44-473E-9160-8DEF71F6E04F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54200B5-D89D-4296-B771-51D62B7376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69FA7EED-7C44-473E-9160-8DEF71F6E04F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054200B5-D89D-4296-B771-51D62B7376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A7EED-7C44-473E-9160-8DEF71F6E04F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200B5-D89D-4296-B771-51D62B7376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A7EED-7C44-473E-9160-8DEF71F6E04F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200B5-D89D-4296-B771-51D62B7376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9FA7EED-7C44-473E-9160-8DEF71F6E04F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54200B5-D89D-4296-B771-51D62B7376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A7EED-7C44-473E-9160-8DEF71F6E04F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200B5-D89D-4296-B771-51D62B7376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69FA7EED-7C44-473E-9160-8DEF71F6E04F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54200B5-D89D-4296-B771-51D62B7376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9FA7EED-7C44-473E-9160-8DEF71F6E04F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54200B5-D89D-4296-B771-51D62B7376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69FA7EED-7C44-473E-9160-8DEF71F6E04F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054200B5-D89D-4296-B771-51D62B73761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071546"/>
            <a:ext cx="6172200" cy="1894362"/>
          </a:xfrm>
        </p:spPr>
        <p:txBody>
          <a:bodyPr/>
          <a:lstStyle/>
          <a:p>
            <a:pPr algn="ctr"/>
            <a:r>
              <a:rPr lang="en-US" dirty="0" smtClean="0"/>
              <a:t>Case history &amp; clinical examination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Dr. Ravi </a:t>
            </a:r>
            <a:r>
              <a:rPr lang="en-US" dirty="0" err="1" smtClean="0"/>
              <a:t>Bhandari</a:t>
            </a:r>
            <a:endParaRPr lang="en-US" dirty="0" smtClean="0"/>
          </a:p>
          <a:p>
            <a:r>
              <a:rPr lang="en-US" dirty="0" smtClean="0"/>
              <a:t>Dept. Of  Orthodontics &amp; </a:t>
            </a:r>
            <a:r>
              <a:rPr lang="en-US" dirty="0" err="1" smtClean="0"/>
              <a:t>Dentofacial</a:t>
            </a:r>
            <a:r>
              <a:rPr lang="en-US" dirty="0" smtClean="0"/>
              <a:t> orthopedics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00034" y="928670"/>
            <a:ext cx="7424766" cy="5545282"/>
          </a:xfrm>
        </p:spPr>
        <p:txBody>
          <a:bodyPr/>
          <a:lstStyle/>
          <a:p>
            <a:r>
              <a:rPr lang="en-US" b="1" dirty="0" smtClean="0"/>
              <a:t>SEX</a:t>
            </a:r>
            <a:r>
              <a:rPr lang="en-US" dirty="0" smtClean="0"/>
              <a:t>: Male / Female</a:t>
            </a:r>
          </a:p>
          <a:p>
            <a:pPr lvl="1"/>
            <a:r>
              <a:rPr lang="en-US" dirty="0" smtClean="0"/>
              <a:t>Girls pubertal peak – 10-12 yrs</a:t>
            </a:r>
          </a:p>
          <a:p>
            <a:pPr lvl="1"/>
            <a:r>
              <a:rPr lang="en-US" dirty="0" smtClean="0"/>
              <a:t>Boys pubertal peak – 12-14 yrs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Helps in deciding growth modulation timing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b="1" dirty="0" smtClean="0"/>
              <a:t>ADDRESS &amp; OCCUPATION:</a:t>
            </a:r>
          </a:p>
          <a:p>
            <a:pPr lvl="1"/>
            <a:r>
              <a:rPr lang="en-US" dirty="0" smtClean="0"/>
              <a:t>Communication</a:t>
            </a:r>
          </a:p>
          <a:p>
            <a:pPr lvl="1"/>
            <a:r>
              <a:rPr lang="en-US" dirty="0" smtClean="0"/>
              <a:t>Assessing socioeconomic status- affordability of the patient</a:t>
            </a:r>
          </a:p>
          <a:p>
            <a:pPr lvl="1"/>
            <a:r>
              <a:rPr lang="en-US" dirty="0" smtClean="0"/>
              <a:t>Records</a:t>
            </a:r>
          </a:p>
          <a:p>
            <a:pPr lvl="1">
              <a:buNone/>
            </a:pPr>
            <a:r>
              <a:rPr lang="en-US" dirty="0" smtClean="0"/>
              <a:t> 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CHIEF  COMPLAINT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Helps in identifying the priorities &amp; desires of the patient</a:t>
            </a:r>
          </a:p>
          <a:p>
            <a:endParaRPr lang="en-US" dirty="0" smtClean="0"/>
          </a:p>
          <a:p>
            <a:r>
              <a:rPr lang="en-US" dirty="0" smtClean="0"/>
              <a:t>Patients perception of malocclusion- pt motivation  </a:t>
            </a:r>
          </a:p>
          <a:p>
            <a:endParaRPr lang="en-US" dirty="0" smtClean="0"/>
          </a:p>
          <a:p>
            <a:r>
              <a:rPr lang="en-US" dirty="0" smtClean="0"/>
              <a:t>Helps in setting treatment objectives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PRENATAL 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841396"/>
            <a:ext cx="7467600" cy="4873752"/>
          </a:xfrm>
        </p:spPr>
        <p:txBody>
          <a:bodyPr/>
          <a:lstStyle/>
          <a:p>
            <a:r>
              <a:rPr lang="en-US" dirty="0" smtClean="0"/>
              <a:t>Condition of mother during pregnancy &amp; type of delivery- forceps delivery</a:t>
            </a:r>
          </a:p>
          <a:p>
            <a:endParaRPr lang="en-US" dirty="0" smtClean="0"/>
          </a:p>
          <a:p>
            <a:r>
              <a:rPr lang="en-US" dirty="0" smtClean="0"/>
              <a:t>Nutritional status &amp; any infections during pregnancy. </a:t>
            </a:r>
          </a:p>
          <a:p>
            <a:endParaRPr lang="en-US" dirty="0" smtClean="0"/>
          </a:p>
          <a:p>
            <a:r>
              <a:rPr lang="en-US" dirty="0" smtClean="0"/>
              <a:t>Certain drugs , excessive vitamins – congenital malformations.</a:t>
            </a:r>
          </a:p>
          <a:p>
            <a:r>
              <a:rPr lang="en-US" dirty="0" smtClean="0"/>
              <a:t>Tetracycline : staining of teeth</a:t>
            </a:r>
          </a:p>
          <a:p>
            <a:r>
              <a:rPr lang="en-US" dirty="0" smtClean="0"/>
              <a:t>Thalidomide: defective limbs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POSTNATAL 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Type of feeding </a:t>
            </a:r>
          </a:p>
          <a:p>
            <a:endParaRPr lang="en-US" dirty="0" smtClean="0"/>
          </a:p>
          <a:p>
            <a:r>
              <a:rPr lang="en-US" dirty="0" smtClean="0"/>
              <a:t>Abnormal habits – digit / thumb sucking, tongue thrusting , mouth breathing</a:t>
            </a:r>
          </a:p>
          <a:p>
            <a:endParaRPr lang="en-US" dirty="0" smtClean="0"/>
          </a:p>
          <a:p>
            <a:r>
              <a:rPr lang="en-US" dirty="0" smtClean="0"/>
              <a:t>Milestones of normal development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DENTAL 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12834"/>
            <a:ext cx="7467600" cy="4873752"/>
          </a:xfrm>
        </p:spPr>
        <p:txBody>
          <a:bodyPr/>
          <a:lstStyle/>
          <a:p>
            <a:r>
              <a:rPr lang="en-US" dirty="0" smtClean="0"/>
              <a:t>Information on age of eruption &amp; exfoliation of deciduous &amp; permanent teeth</a:t>
            </a:r>
          </a:p>
          <a:p>
            <a:endParaRPr lang="en-US" dirty="0" smtClean="0"/>
          </a:p>
          <a:p>
            <a:r>
              <a:rPr lang="en-US" dirty="0" smtClean="0"/>
              <a:t>Reasons for exfoliation – oral hygiene maintenance</a:t>
            </a:r>
          </a:p>
          <a:p>
            <a:endParaRPr lang="en-US" dirty="0" smtClean="0"/>
          </a:p>
          <a:p>
            <a:r>
              <a:rPr lang="en-US" dirty="0" smtClean="0"/>
              <a:t>Past dental history – pts attitude towards dental health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/>
              <a:t>MEDICAL 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769958"/>
            <a:ext cx="7467600" cy="4873752"/>
          </a:xfrm>
        </p:spPr>
        <p:txBody>
          <a:bodyPr/>
          <a:lstStyle/>
          <a:p>
            <a:r>
              <a:rPr lang="en-US" dirty="0" smtClean="0"/>
              <a:t>Long term medication</a:t>
            </a:r>
          </a:p>
          <a:p>
            <a:endParaRPr lang="en-US" dirty="0" smtClean="0"/>
          </a:p>
          <a:p>
            <a:r>
              <a:rPr lang="en-US" dirty="0" smtClean="0"/>
              <a:t>Allergies/ hypersensitivity reactions</a:t>
            </a:r>
          </a:p>
          <a:p>
            <a:endParaRPr lang="en-US" dirty="0" smtClean="0"/>
          </a:p>
          <a:p>
            <a:r>
              <a:rPr lang="en-US" dirty="0" smtClean="0"/>
              <a:t>Systemic diseases:</a:t>
            </a:r>
          </a:p>
          <a:p>
            <a:pPr lvl="1"/>
            <a:r>
              <a:rPr lang="en-US" dirty="0" smtClean="0"/>
              <a:t>Rheumatic fever &amp; cardiac anomalies.</a:t>
            </a:r>
          </a:p>
          <a:p>
            <a:pPr lvl="1"/>
            <a:r>
              <a:rPr lang="en-US" dirty="0" smtClean="0"/>
              <a:t>Controlled diabetes- periodontal breakdown</a:t>
            </a:r>
          </a:p>
          <a:p>
            <a:pPr lvl="1"/>
            <a:r>
              <a:rPr lang="en-US" dirty="0" smtClean="0"/>
              <a:t>Arthritis or osteoporosis- medication impedes orthodontic therapy</a:t>
            </a:r>
          </a:p>
          <a:p>
            <a:pPr lvl="1"/>
            <a:r>
              <a:rPr lang="en-US" dirty="0" smtClean="0"/>
              <a:t>Endocrinal imbalances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FAMILY 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4862" y="2198586"/>
            <a:ext cx="7467600" cy="4873752"/>
          </a:xfrm>
        </p:spPr>
        <p:txBody>
          <a:bodyPr/>
          <a:lstStyle/>
          <a:p>
            <a:r>
              <a:rPr lang="en-US" dirty="0" smtClean="0"/>
              <a:t>Certain malocclusion have genetic predisposition &amp; run in families-</a:t>
            </a:r>
          </a:p>
          <a:p>
            <a:pPr>
              <a:buNone/>
            </a:pPr>
            <a:endParaRPr lang="en-US" dirty="0" smtClean="0"/>
          </a:p>
          <a:p>
            <a:pPr lvl="1"/>
            <a:r>
              <a:rPr lang="en-US" dirty="0" smtClean="0"/>
              <a:t>Skeletal class III malocclusion</a:t>
            </a:r>
          </a:p>
          <a:p>
            <a:pPr lvl="1"/>
            <a:r>
              <a:rPr lang="en-US" dirty="0" smtClean="0"/>
              <a:t>Cleft lip &amp; palate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CLINICAL  EXAMINATION: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84272"/>
            <a:ext cx="7467600" cy="4873752"/>
          </a:xfrm>
        </p:spPr>
        <p:txBody>
          <a:bodyPr/>
          <a:lstStyle/>
          <a:p>
            <a:r>
              <a:rPr lang="en-US" dirty="0" smtClean="0"/>
              <a:t>GENERAL  EXAMINATION:</a:t>
            </a:r>
          </a:p>
          <a:p>
            <a:pPr>
              <a:buNone/>
            </a:pPr>
            <a:endParaRPr lang="en-US" dirty="0" smtClean="0"/>
          </a:p>
          <a:p>
            <a:pPr marL="822960" lvl="1" indent="-457200">
              <a:buFont typeface="+mj-lt"/>
              <a:buAutoNum type="alphaLcPeriod"/>
            </a:pPr>
            <a:r>
              <a:rPr lang="en-US" dirty="0" smtClean="0"/>
              <a:t>Gait     - abnormality due to neuromuscular disorders</a:t>
            </a:r>
          </a:p>
          <a:p>
            <a:pPr marL="822960" lvl="1" indent="-457200">
              <a:buFont typeface="+mj-lt"/>
              <a:buAutoNum type="alphaLcPeriod"/>
            </a:pPr>
            <a:r>
              <a:rPr lang="en-US" dirty="0" smtClean="0"/>
              <a:t>Posture- </a:t>
            </a:r>
          </a:p>
          <a:p>
            <a:pPr marL="822960" lvl="1" indent="-457200">
              <a:buFont typeface="+mj-lt"/>
              <a:buAutoNum type="alphaLcPeriod"/>
            </a:pPr>
            <a:r>
              <a:rPr lang="en-US" dirty="0" smtClean="0"/>
              <a:t>Height  &amp; Weight – to assess physical development on growth development charts</a:t>
            </a:r>
          </a:p>
          <a:p>
            <a:pPr marL="822960" lvl="1" indent="-457200">
              <a:buFont typeface="+mj-lt"/>
              <a:buAutoNum type="alphaLcPeriod"/>
            </a:pPr>
            <a:r>
              <a:rPr lang="en-US" dirty="0" smtClean="0"/>
              <a:t>Body Build</a:t>
            </a:r>
          </a:p>
          <a:p>
            <a:pPr marL="822960" lvl="1" indent="-457200">
              <a:buFont typeface="+mj-lt"/>
              <a:buAutoNum type="alphaLcPeriod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BODY  BUILD: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Sheldon classification:</a:t>
            </a:r>
          </a:p>
          <a:p>
            <a:pPr>
              <a:buNone/>
            </a:pPr>
            <a:endParaRPr lang="en-US" dirty="0" smtClean="0"/>
          </a:p>
          <a:p>
            <a:pPr marL="822960" lvl="1" indent="-457200">
              <a:buFont typeface="+mj-lt"/>
              <a:buAutoNum type="arabicPeriod"/>
            </a:pPr>
            <a:r>
              <a:rPr lang="en-US" dirty="0" err="1" smtClean="0"/>
              <a:t>Ectomorphic</a:t>
            </a:r>
            <a:r>
              <a:rPr lang="en-US" dirty="0" smtClean="0"/>
              <a:t> : tall &amp; thin physique</a:t>
            </a:r>
          </a:p>
          <a:p>
            <a:pPr marL="822960" lvl="1" indent="-457200">
              <a:buFont typeface="+mj-lt"/>
              <a:buAutoNum type="arabicPeriod"/>
            </a:pPr>
            <a:r>
              <a:rPr lang="en-US" dirty="0" err="1" smtClean="0"/>
              <a:t>Mesomorphic</a:t>
            </a:r>
            <a:r>
              <a:rPr lang="en-US" dirty="0" smtClean="0"/>
              <a:t> : average physique</a:t>
            </a:r>
          </a:p>
          <a:p>
            <a:pPr marL="822960" lvl="1" indent="-457200">
              <a:buFont typeface="+mj-lt"/>
              <a:buAutoNum type="arabicPeriod"/>
            </a:pPr>
            <a:r>
              <a:rPr lang="en-US" dirty="0" smtClean="0"/>
              <a:t>Endomorphic : short &amp; obese physique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SHAPE  OF  THE  HEAD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769958"/>
            <a:ext cx="7467600" cy="4873752"/>
          </a:xfrm>
        </p:spPr>
        <p:txBody>
          <a:bodyPr/>
          <a:lstStyle/>
          <a:p>
            <a:r>
              <a:rPr lang="en-US" dirty="0" smtClean="0"/>
              <a:t>Cephalic Index by Martin &amp; </a:t>
            </a:r>
            <a:r>
              <a:rPr lang="en-US" dirty="0" err="1" smtClean="0"/>
              <a:t>Saller</a:t>
            </a:r>
            <a:r>
              <a:rPr lang="en-US" dirty="0" smtClean="0"/>
              <a:t>  (1957):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Index values :</a:t>
            </a:r>
          </a:p>
          <a:p>
            <a:pPr lvl="1"/>
            <a:r>
              <a:rPr lang="en-US" dirty="0" err="1" smtClean="0"/>
              <a:t>Mesocephalic</a:t>
            </a:r>
            <a:r>
              <a:rPr lang="en-US" dirty="0" smtClean="0"/>
              <a:t>  ( average): 76 – 80.9</a:t>
            </a:r>
          </a:p>
          <a:p>
            <a:pPr lvl="1"/>
            <a:r>
              <a:rPr lang="en-US" dirty="0" err="1" smtClean="0"/>
              <a:t>Brachycephalic</a:t>
            </a:r>
            <a:r>
              <a:rPr lang="en-US" dirty="0" smtClean="0"/>
              <a:t>  (short , broad skull): 81 – 85.4</a:t>
            </a:r>
          </a:p>
          <a:p>
            <a:pPr lvl="1"/>
            <a:r>
              <a:rPr lang="en-US" dirty="0" err="1" smtClean="0"/>
              <a:t>Dolicocephalic</a:t>
            </a:r>
            <a:r>
              <a:rPr lang="en-US" dirty="0" smtClean="0"/>
              <a:t> ( long , narrow skull): &lt; 75.9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42976" y="2643182"/>
            <a:ext cx="57150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   I  =        Maximum skull width x 100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     </a:t>
            </a:r>
            <a:r>
              <a:rPr lang="en-US" dirty="0" err="1" smtClean="0"/>
              <a:t>Maximim</a:t>
            </a:r>
            <a:r>
              <a:rPr lang="en-US" dirty="0" smtClean="0"/>
              <a:t> skull length</a:t>
            </a:r>
          </a:p>
          <a:p>
            <a:r>
              <a:rPr lang="en-US" dirty="0"/>
              <a:t> </a:t>
            </a:r>
            <a:r>
              <a:rPr lang="en-US" dirty="0" smtClean="0"/>
              <a:t>  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3143240" y="2998784"/>
            <a:ext cx="235745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457200" y="533400"/>
          <a:ext cx="7467600" cy="5940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85776"/>
            <a:ext cx="7467600" cy="1143000"/>
          </a:xfrm>
        </p:spPr>
        <p:txBody>
          <a:bodyPr/>
          <a:lstStyle/>
          <a:p>
            <a:pPr algn="ctr"/>
            <a:r>
              <a:rPr lang="en-US" dirty="0" smtClean="0"/>
              <a:t>FACIAL  TYPE: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00034" y="1214422"/>
            <a:ext cx="7929618" cy="5357850"/>
          </a:xfrm>
        </p:spPr>
        <p:txBody>
          <a:bodyPr/>
          <a:lstStyle/>
          <a:p>
            <a:r>
              <a:rPr lang="en-US" dirty="0" smtClean="0"/>
              <a:t>Morphologic facial index by Martin &amp; </a:t>
            </a:r>
            <a:r>
              <a:rPr lang="en-US" dirty="0" err="1" smtClean="0"/>
              <a:t>Saller</a:t>
            </a:r>
            <a:r>
              <a:rPr lang="en-US" dirty="0" smtClean="0"/>
              <a:t> (1957):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Index values:</a:t>
            </a:r>
          </a:p>
          <a:p>
            <a:pPr lvl="1"/>
            <a:r>
              <a:rPr lang="en-US" dirty="0" err="1" smtClean="0"/>
              <a:t>Euryprosopic</a:t>
            </a:r>
            <a:r>
              <a:rPr lang="en-US" dirty="0" smtClean="0"/>
              <a:t> ( broad &amp; short ): 79 – 83</a:t>
            </a:r>
          </a:p>
          <a:p>
            <a:pPr lvl="1"/>
            <a:r>
              <a:rPr lang="en-US" dirty="0" err="1" smtClean="0"/>
              <a:t>Mesoprosopic</a:t>
            </a:r>
            <a:r>
              <a:rPr lang="en-US" dirty="0" smtClean="0"/>
              <a:t>  ( average) : 84 – 87.9</a:t>
            </a:r>
          </a:p>
          <a:p>
            <a:pPr lvl="1"/>
            <a:r>
              <a:rPr lang="en-US" dirty="0" err="1" smtClean="0"/>
              <a:t>Leptoprosopic</a:t>
            </a:r>
            <a:r>
              <a:rPr lang="en-US" dirty="0" smtClean="0"/>
              <a:t>  ( long &amp; narrow) : 88 - 92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71604" y="2714620"/>
            <a:ext cx="50720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I      =     Facial height ( N- Me)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</a:t>
            </a:r>
            <a:r>
              <a:rPr lang="en-US" dirty="0" err="1" smtClean="0"/>
              <a:t>Bizygomatic</a:t>
            </a:r>
            <a:r>
              <a:rPr lang="en-US" dirty="0" smtClean="0"/>
              <a:t> width</a:t>
            </a:r>
          </a:p>
          <a:p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928926" y="3000372"/>
            <a:ext cx="2286016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0694" y="1785926"/>
            <a:ext cx="3267083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/>
            <a:r>
              <a:rPr lang="en-US" dirty="0" smtClean="0"/>
              <a:t>CLINICAL IMPLICATION:</a:t>
            </a:r>
          </a:p>
          <a:p>
            <a:pPr algn="ctr">
              <a:buNone/>
            </a:pPr>
            <a:endParaRPr lang="en-US" dirty="0" smtClean="0"/>
          </a:p>
          <a:p>
            <a:r>
              <a:rPr lang="en-US" dirty="0" err="1" smtClean="0"/>
              <a:t>Euryprosopic</a:t>
            </a:r>
            <a:r>
              <a:rPr lang="en-US" dirty="0" smtClean="0"/>
              <a:t> face : broad , square arches</a:t>
            </a:r>
          </a:p>
          <a:p>
            <a:pPr>
              <a:buNone/>
            </a:pPr>
            <a:r>
              <a:rPr lang="en-US" dirty="0" smtClean="0"/>
              <a:t>       --border line crowding - Rx expansion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err="1" smtClean="0"/>
              <a:t>Leptoprosopic</a:t>
            </a:r>
            <a:r>
              <a:rPr lang="en-US" dirty="0" smtClean="0"/>
              <a:t> face : narrow arches </a:t>
            </a:r>
          </a:p>
          <a:p>
            <a:pPr>
              <a:buNone/>
            </a:pPr>
            <a:r>
              <a:rPr lang="en-US" dirty="0" smtClean="0"/>
              <a:t>      -- border line crowding -Rx extraction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85776"/>
            <a:ext cx="7467600" cy="1143000"/>
          </a:xfrm>
        </p:spPr>
        <p:txBody>
          <a:bodyPr/>
          <a:lstStyle/>
          <a:p>
            <a:pPr algn="ctr"/>
            <a:r>
              <a:rPr lang="en-US" dirty="0" smtClean="0"/>
              <a:t>FACIAL  SYMMETRY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28596" y="1000108"/>
            <a:ext cx="7496204" cy="5473844"/>
          </a:xfrm>
        </p:spPr>
        <p:txBody>
          <a:bodyPr/>
          <a:lstStyle/>
          <a:p>
            <a:r>
              <a:rPr lang="en-US" dirty="0" smtClean="0"/>
              <a:t>Certain degree of asymmetry btw right &amp; left sides of face is normal</a:t>
            </a:r>
          </a:p>
          <a:p>
            <a:endParaRPr lang="en-US" dirty="0" smtClean="0"/>
          </a:p>
          <a:p>
            <a:r>
              <a:rPr lang="en-US" dirty="0" smtClean="0"/>
              <a:t>Gross facial asymmetries:</a:t>
            </a:r>
          </a:p>
          <a:p>
            <a:pPr lvl="1"/>
            <a:r>
              <a:rPr lang="en-US" dirty="0" err="1" smtClean="0"/>
              <a:t>Hemifacial</a:t>
            </a:r>
            <a:r>
              <a:rPr lang="en-US" dirty="0" smtClean="0"/>
              <a:t> hypertrophy / atrophy</a:t>
            </a:r>
          </a:p>
          <a:p>
            <a:pPr lvl="1"/>
            <a:r>
              <a:rPr lang="en-US" dirty="0" smtClean="0"/>
              <a:t>Congenital defects</a:t>
            </a:r>
          </a:p>
          <a:p>
            <a:pPr lvl="1"/>
            <a:r>
              <a:rPr lang="en-US" dirty="0" smtClean="0"/>
              <a:t>Unilateral </a:t>
            </a:r>
            <a:r>
              <a:rPr lang="en-US" dirty="0" err="1" smtClean="0"/>
              <a:t>condylar</a:t>
            </a:r>
            <a:r>
              <a:rPr lang="en-US" dirty="0" smtClean="0"/>
              <a:t> hyperplasia</a:t>
            </a:r>
          </a:p>
          <a:p>
            <a:pPr lvl="1"/>
            <a:r>
              <a:rPr lang="en-US" dirty="0" smtClean="0"/>
              <a:t>Unilateral </a:t>
            </a:r>
            <a:r>
              <a:rPr lang="en-US" dirty="0" err="1" smtClean="0"/>
              <a:t>ankylosis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86578" y="1428736"/>
            <a:ext cx="1826687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04" y="4357694"/>
            <a:ext cx="1592452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4" y="4162426"/>
            <a:ext cx="2113417" cy="2624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285852" y="6488692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2"/>
                </a:solidFill>
              </a:rPr>
              <a:t>Condylar</a:t>
            </a:r>
            <a:r>
              <a:rPr lang="en-US" dirty="0" smtClean="0">
                <a:solidFill>
                  <a:schemeClr val="bg2"/>
                </a:solidFill>
              </a:rPr>
              <a:t> fracture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6248" y="6488692"/>
            <a:ext cx="278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Rheumatoid  arthritis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500826" y="3857628"/>
            <a:ext cx="2643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2"/>
                </a:solidFill>
              </a:rPr>
              <a:t>Hemifacial</a:t>
            </a:r>
            <a:r>
              <a:rPr lang="en-US" dirty="0" smtClean="0">
                <a:solidFill>
                  <a:schemeClr val="bg2"/>
                </a:solidFill>
              </a:rPr>
              <a:t> </a:t>
            </a:r>
            <a:r>
              <a:rPr lang="en-US" dirty="0" err="1" smtClean="0">
                <a:solidFill>
                  <a:schemeClr val="bg2"/>
                </a:solidFill>
              </a:rPr>
              <a:t>microsomia</a:t>
            </a:r>
            <a:endParaRPr lang="en-US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85768"/>
            <a:ext cx="7467600" cy="1143000"/>
          </a:xfrm>
        </p:spPr>
        <p:txBody>
          <a:bodyPr/>
          <a:lstStyle/>
          <a:p>
            <a:pPr algn="ctr"/>
            <a:r>
              <a:rPr lang="en-US" dirty="0" smtClean="0"/>
              <a:t>EXAMINATION  OF  LIPS 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57158" y="1142984"/>
            <a:ext cx="7500990" cy="5715016"/>
          </a:xfrm>
        </p:spPr>
        <p:txBody>
          <a:bodyPr/>
          <a:lstStyle/>
          <a:p>
            <a:r>
              <a:rPr lang="en-US" dirty="0" smtClean="0"/>
              <a:t>Lip length – upper lip 1/3</a:t>
            </a:r>
            <a:r>
              <a:rPr lang="en-US" baseline="30000" dirty="0" smtClean="0"/>
              <a:t>rd</a:t>
            </a:r>
            <a:r>
              <a:rPr lang="en-US" dirty="0" smtClean="0"/>
              <a:t> &amp; lower lip 2/3</a:t>
            </a:r>
            <a:r>
              <a:rPr lang="en-US" baseline="30000" dirty="0" smtClean="0"/>
              <a:t>rd</a:t>
            </a:r>
            <a:r>
              <a:rPr lang="en-US" dirty="0" smtClean="0"/>
              <a:t>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Lip posture – protrusive / normal / </a:t>
            </a:r>
            <a:r>
              <a:rPr lang="en-US" dirty="0" err="1" smtClean="0"/>
              <a:t>retrusive</a:t>
            </a:r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Lip tonicity – </a:t>
            </a:r>
            <a:r>
              <a:rPr lang="en-US" dirty="0" err="1" smtClean="0"/>
              <a:t>everted</a:t>
            </a:r>
            <a:r>
              <a:rPr lang="en-US" dirty="0" smtClean="0"/>
              <a:t>  / hypertrophied</a:t>
            </a:r>
          </a:p>
          <a:p>
            <a:pPr lvl="2"/>
            <a:r>
              <a:rPr lang="en-US" dirty="0" smtClean="0"/>
              <a:t>Class II div1- upper lip is hypotonic</a:t>
            </a:r>
          </a:p>
          <a:p>
            <a:pPr lvl="2"/>
            <a:r>
              <a:rPr lang="en-US" dirty="0" smtClean="0"/>
              <a:t>Class III- lower lip is </a:t>
            </a:r>
            <a:r>
              <a:rPr lang="en-US" dirty="0" err="1" smtClean="0"/>
              <a:t>everted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16" y="800279"/>
            <a:ext cx="1852609" cy="2700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Lip seal –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 </a:t>
            </a:r>
            <a:r>
              <a:rPr lang="en-US" b="1" i="1" dirty="0" smtClean="0">
                <a:solidFill>
                  <a:schemeClr val="tx2"/>
                </a:solidFill>
              </a:rPr>
              <a:t>competent  </a:t>
            </a:r>
          </a:p>
          <a:p>
            <a:pPr lvl="1"/>
            <a:r>
              <a:rPr lang="en-US" b="1" i="1" dirty="0" smtClean="0">
                <a:solidFill>
                  <a:schemeClr val="tx2"/>
                </a:solidFill>
              </a:rPr>
              <a:t>incompetent  </a:t>
            </a:r>
          </a:p>
          <a:p>
            <a:pPr lvl="1"/>
            <a:r>
              <a:rPr lang="en-US" b="1" i="1" dirty="0" smtClean="0">
                <a:solidFill>
                  <a:schemeClr val="tx2"/>
                </a:solidFill>
              </a:rPr>
              <a:t>potentially competent lips</a:t>
            </a:r>
          </a:p>
          <a:p>
            <a:endParaRPr lang="en-US" dirty="0"/>
          </a:p>
        </p:txBody>
      </p:sp>
      <p:pic>
        <p:nvPicPr>
          <p:cNvPr id="4" name="Picture 3" descr="DSC01084.JPG"/>
          <p:cNvPicPr>
            <a:picLocks noChangeAspect="1"/>
          </p:cNvPicPr>
          <p:nvPr/>
        </p:nvPicPr>
        <p:blipFill>
          <a:blip r:embed="rId2" cstate="print"/>
          <a:srcRect r="2479" b="62807"/>
          <a:stretch>
            <a:fillRect/>
          </a:stretch>
        </p:blipFill>
        <p:spPr>
          <a:xfrm>
            <a:off x="3929058" y="2000240"/>
            <a:ext cx="4572032" cy="1071570"/>
          </a:xfrm>
          <a:prstGeom prst="rect">
            <a:avLst/>
          </a:prstGeom>
        </p:spPr>
      </p:pic>
      <p:pic>
        <p:nvPicPr>
          <p:cNvPr id="5" name="Picture 4" descr="DSC01084.JPG"/>
          <p:cNvPicPr>
            <a:picLocks noChangeAspect="1"/>
          </p:cNvPicPr>
          <p:nvPr/>
        </p:nvPicPr>
        <p:blipFill>
          <a:blip r:embed="rId2" cstate="print"/>
          <a:srcRect t="60328"/>
          <a:stretch>
            <a:fillRect/>
          </a:stretch>
        </p:blipFill>
        <p:spPr>
          <a:xfrm>
            <a:off x="3955719" y="4500570"/>
            <a:ext cx="4688247" cy="11429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14338"/>
            <a:ext cx="7467600" cy="1143000"/>
          </a:xfrm>
        </p:spPr>
        <p:txBody>
          <a:bodyPr/>
          <a:lstStyle/>
          <a:p>
            <a:pPr algn="ctr"/>
            <a:r>
              <a:rPr lang="en-US" dirty="0" smtClean="0"/>
              <a:t>SMILE  ARC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00034" y="1071546"/>
            <a:ext cx="7424766" cy="540240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GB" dirty="0" smtClean="0"/>
              <a:t>It is defined as the contour of the </a:t>
            </a:r>
            <a:r>
              <a:rPr lang="en-GB" dirty="0" err="1" smtClean="0"/>
              <a:t>incisal</a:t>
            </a:r>
            <a:r>
              <a:rPr lang="en-GB" dirty="0" smtClean="0"/>
              <a:t>  edges  of  the maxillary anterior teeth relative to the curvature  of the  lower  lip during a social  smile.</a:t>
            </a:r>
          </a:p>
          <a:p>
            <a:r>
              <a:rPr lang="en-GB" dirty="0" smtClean="0"/>
              <a:t>3 types :</a:t>
            </a:r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lvl="1"/>
            <a:r>
              <a:rPr lang="en-GB" b="1" i="1" dirty="0" smtClean="0">
                <a:solidFill>
                  <a:schemeClr val="tx2"/>
                </a:solidFill>
              </a:rPr>
              <a:t>Consonant / ideal </a:t>
            </a:r>
            <a:r>
              <a:rPr lang="en-GB" dirty="0" smtClean="0"/>
              <a:t>–when the lip and dental  contours match.</a:t>
            </a: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/>
            <a:r>
              <a:rPr lang="en-US" b="1" i="1" dirty="0" smtClean="0">
                <a:solidFill>
                  <a:schemeClr val="tx2"/>
                </a:solidFill>
              </a:rPr>
              <a:t>Flat </a:t>
            </a:r>
          </a:p>
          <a:p>
            <a:pPr lvl="1">
              <a:buNone/>
            </a:pPr>
            <a:endParaRPr lang="en-US" dirty="0" smtClean="0"/>
          </a:p>
          <a:p>
            <a:pPr lvl="1"/>
            <a:r>
              <a:rPr lang="en-US" b="1" i="1" dirty="0" smtClean="0">
                <a:solidFill>
                  <a:schemeClr val="tx2"/>
                </a:solidFill>
              </a:rPr>
              <a:t>Reverse </a:t>
            </a:r>
            <a:endParaRPr lang="en-US" b="1" i="1" dirty="0">
              <a:solidFill>
                <a:schemeClr val="tx2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29322" y="2214554"/>
            <a:ext cx="1590533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33764" y="4644992"/>
            <a:ext cx="1638302" cy="2070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85776"/>
            <a:ext cx="7467600" cy="1143000"/>
          </a:xfrm>
        </p:spPr>
        <p:txBody>
          <a:bodyPr/>
          <a:lstStyle/>
          <a:p>
            <a:pPr algn="ctr"/>
            <a:r>
              <a:rPr lang="en-US" dirty="0" smtClean="0"/>
              <a:t>PROFILE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00034" y="928670"/>
            <a:ext cx="8072494" cy="5715040"/>
          </a:xfrm>
        </p:spPr>
        <p:txBody>
          <a:bodyPr/>
          <a:lstStyle/>
          <a:p>
            <a:r>
              <a:rPr lang="en-US" dirty="0" smtClean="0"/>
              <a:t>Patient sitting upright with FH plane parallel to floor.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2 </a:t>
            </a:r>
            <a:r>
              <a:rPr lang="en-US" dirty="0" err="1" smtClean="0"/>
              <a:t>refernce</a:t>
            </a:r>
            <a:r>
              <a:rPr lang="en-US" dirty="0" smtClean="0"/>
              <a:t> lines are joined:</a:t>
            </a:r>
          </a:p>
          <a:p>
            <a:pPr marL="822960" lvl="1" indent="-457200">
              <a:buFont typeface="+mj-lt"/>
              <a:buAutoNum type="arabicPeriod"/>
            </a:pPr>
            <a:r>
              <a:rPr lang="en-US" dirty="0" smtClean="0"/>
              <a:t>From </a:t>
            </a:r>
            <a:r>
              <a:rPr lang="en-US" dirty="0" err="1" smtClean="0"/>
              <a:t>glabella</a:t>
            </a:r>
            <a:r>
              <a:rPr lang="en-US" dirty="0" smtClean="0"/>
              <a:t> to soft tissue point A</a:t>
            </a:r>
          </a:p>
          <a:p>
            <a:pPr marL="822960" lvl="1" indent="-457200">
              <a:buFont typeface="+mj-lt"/>
              <a:buAutoNum type="arabicPeriod"/>
            </a:pPr>
            <a:r>
              <a:rPr lang="en-US" dirty="0" smtClean="0"/>
              <a:t>From point A to soft tissue </a:t>
            </a:r>
            <a:r>
              <a:rPr lang="en-US" dirty="0" err="1" smtClean="0"/>
              <a:t>pogonion</a:t>
            </a:r>
            <a:endParaRPr lang="en-US" dirty="0" smtClean="0"/>
          </a:p>
          <a:p>
            <a:pPr marL="822960" lvl="1" indent="-457200">
              <a:buNone/>
            </a:pPr>
            <a:endParaRPr lang="en-US" dirty="0" smtClean="0"/>
          </a:p>
          <a:p>
            <a:pPr marL="457200" indent="-457200"/>
            <a:r>
              <a:rPr lang="en-US" dirty="0" smtClean="0"/>
              <a:t>3 types:</a:t>
            </a:r>
          </a:p>
          <a:p>
            <a:pPr marL="457200" indent="-457200">
              <a:buFont typeface="+mj-lt"/>
              <a:buAutoNum type="alphaLcPeriod"/>
            </a:pPr>
            <a:r>
              <a:rPr lang="en-US" b="1" i="1" dirty="0" err="1" smtClean="0">
                <a:solidFill>
                  <a:schemeClr val="tx2"/>
                </a:solidFill>
              </a:rPr>
              <a:t>Orthognathic</a:t>
            </a:r>
            <a:r>
              <a:rPr lang="en-US" b="1" i="1" dirty="0" smtClean="0">
                <a:solidFill>
                  <a:schemeClr val="tx2"/>
                </a:solidFill>
              </a:rPr>
              <a:t> / straight</a:t>
            </a:r>
          </a:p>
          <a:p>
            <a:pPr marL="457200" indent="-457200">
              <a:buNone/>
            </a:pPr>
            <a:endParaRPr lang="en-US" b="1" i="1" dirty="0" smtClean="0">
              <a:solidFill>
                <a:schemeClr val="tx2"/>
              </a:solidFill>
            </a:endParaRPr>
          </a:p>
          <a:p>
            <a:pPr marL="457200" indent="-457200">
              <a:buFont typeface="+mj-lt"/>
              <a:buAutoNum type="alphaLcPeriod"/>
            </a:pPr>
            <a:r>
              <a:rPr lang="en-US" b="1" i="1" dirty="0" smtClean="0">
                <a:solidFill>
                  <a:schemeClr val="tx2"/>
                </a:solidFill>
              </a:rPr>
              <a:t>Convex profile</a:t>
            </a:r>
          </a:p>
          <a:p>
            <a:pPr marL="457200" indent="-457200">
              <a:buNone/>
            </a:pPr>
            <a:endParaRPr lang="en-US" b="1" i="1" dirty="0" smtClean="0">
              <a:solidFill>
                <a:schemeClr val="tx2"/>
              </a:solidFill>
            </a:endParaRPr>
          </a:p>
          <a:p>
            <a:pPr marL="457200" indent="-457200">
              <a:buFont typeface="+mj-lt"/>
              <a:buAutoNum type="alphaLcPeriod"/>
            </a:pPr>
            <a:r>
              <a:rPr lang="en-US" b="1" i="1" dirty="0" smtClean="0">
                <a:solidFill>
                  <a:schemeClr val="tx2"/>
                </a:solidFill>
              </a:rPr>
              <a:t>Concave 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 r="391" b="14286"/>
          <a:stretch>
            <a:fillRect/>
          </a:stretch>
        </p:blipFill>
        <p:spPr bwMode="auto">
          <a:xfrm>
            <a:off x="4759526" y="4214818"/>
            <a:ext cx="1812738" cy="2071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50" y="1571612"/>
            <a:ext cx="1733550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15179" y="4214818"/>
            <a:ext cx="1800225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862" y="-357214"/>
            <a:ext cx="7467600" cy="1143000"/>
          </a:xfrm>
        </p:spPr>
        <p:txBody>
          <a:bodyPr/>
          <a:lstStyle/>
          <a:p>
            <a:pPr algn="ctr"/>
            <a:r>
              <a:rPr lang="en-US" dirty="0" smtClean="0"/>
              <a:t>FACIAL  DIVERGENCE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00034" y="857232"/>
            <a:ext cx="8001056" cy="5786478"/>
          </a:xfrm>
        </p:spPr>
        <p:txBody>
          <a:bodyPr>
            <a:normAutofit/>
          </a:bodyPr>
          <a:lstStyle/>
          <a:p>
            <a:r>
              <a:rPr lang="en-US" dirty="0" smtClean="0"/>
              <a:t>Defined as anterior or posterior inclination of lower face relative to forehead</a:t>
            </a:r>
          </a:p>
          <a:p>
            <a:endParaRPr lang="en-US" dirty="0" smtClean="0"/>
          </a:p>
          <a:p>
            <a:r>
              <a:rPr lang="en-US" dirty="0" smtClean="0"/>
              <a:t>Straight profile : </a:t>
            </a:r>
          </a:p>
          <a:p>
            <a:pPr>
              <a:buNone/>
            </a:pPr>
            <a:endParaRPr lang="en-US" dirty="0" smtClean="0"/>
          </a:p>
          <a:p>
            <a:pPr marL="822960" lvl="1" indent="-457200">
              <a:buFont typeface="+mj-lt"/>
              <a:buAutoNum type="alphaLcPeriod"/>
            </a:pPr>
            <a:r>
              <a:rPr lang="en-US" b="1" i="1" dirty="0" err="1" smtClean="0">
                <a:solidFill>
                  <a:schemeClr val="tx2"/>
                </a:solidFill>
              </a:rPr>
              <a:t>Posteriorly</a:t>
            </a:r>
            <a:r>
              <a:rPr lang="en-US" b="1" i="1" dirty="0" smtClean="0">
                <a:solidFill>
                  <a:schemeClr val="tx2"/>
                </a:solidFill>
              </a:rPr>
              <a:t> divergent</a:t>
            </a:r>
          </a:p>
          <a:p>
            <a:pPr marL="822960" lvl="1" indent="-457200">
              <a:buFont typeface="+mj-lt"/>
              <a:buAutoNum type="alphaLcPeriod"/>
            </a:pPr>
            <a:endParaRPr lang="en-US" b="1" i="1" dirty="0" smtClean="0">
              <a:solidFill>
                <a:schemeClr val="tx2"/>
              </a:solidFill>
            </a:endParaRPr>
          </a:p>
          <a:p>
            <a:pPr marL="822960" lvl="1" indent="-457200">
              <a:buFont typeface="+mj-lt"/>
              <a:buAutoNum type="alphaLcPeriod"/>
            </a:pPr>
            <a:r>
              <a:rPr lang="en-US" b="1" i="1" dirty="0" smtClean="0">
                <a:solidFill>
                  <a:schemeClr val="tx2"/>
                </a:solidFill>
              </a:rPr>
              <a:t>Straight</a:t>
            </a:r>
          </a:p>
          <a:p>
            <a:pPr marL="822960" lvl="1" indent="-457200">
              <a:buFont typeface="+mj-lt"/>
              <a:buAutoNum type="alphaLcPeriod"/>
            </a:pPr>
            <a:endParaRPr lang="en-US" b="1" i="1" dirty="0" smtClean="0">
              <a:solidFill>
                <a:schemeClr val="tx2"/>
              </a:solidFill>
            </a:endParaRPr>
          </a:p>
          <a:p>
            <a:pPr marL="822960" lvl="1" indent="-457200">
              <a:buFont typeface="+mj-lt"/>
              <a:buAutoNum type="alphaLcPeriod"/>
            </a:pPr>
            <a:r>
              <a:rPr lang="en-US" b="1" i="1" dirty="0" err="1" smtClean="0">
                <a:solidFill>
                  <a:schemeClr val="tx2"/>
                </a:solidFill>
              </a:rPr>
              <a:t>Anteriorly</a:t>
            </a:r>
            <a:r>
              <a:rPr lang="en-US" b="1" i="1" dirty="0" smtClean="0">
                <a:solidFill>
                  <a:schemeClr val="tx2"/>
                </a:solidFill>
              </a:rPr>
              <a:t> divergent</a:t>
            </a:r>
          </a:p>
          <a:p>
            <a:pPr marL="822960" lvl="1" indent="-457200">
              <a:buFont typeface="+mj-lt"/>
              <a:buAutoNum type="alphaLcPeriod"/>
            </a:pPr>
            <a:endParaRPr lang="en-US" b="1" i="1" dirty="0" smtClean="0">
              <a:solidFill>
                <a:schemeClr val="tx2"/>
              </a:solidFill>
            </a:endParaRPr>
          </a:p>
          <a:p>
            <a:pPr marL="822960" lvl="1" indent="-457200">
              <a:buFont typeface="+mj-lt"/>
              <a:buAutoNum type="alphaLcPeriod"/>
            </a:pPr>
            <a:endParaRPr lang="en-US" dirty="0" smtClean="0"/>
          </a:p>
          <a:p>
            <a:pPr marL="457200" indent="-457200"/>
            <a:r>
              <a:rPr lang="en-US" dirty="0" smtClean="0"/>
              <a:t>It is a racial &amp; ethnic characteristic </a:t>
            </a:r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2" y="3419032"/>
            <a:ext cx="1571636" cy="2010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3481815"/>
            <a:ext cx="1544781" cy="1947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32862" y="1300157"/>
            <a:ext cx="1610906" cy="2038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300" y="-214338"/>
            <a:ext cx="7467600" cy="1143000"/>
          </a:xfrm>
        </p:spPr>
        <p:txBody>
          <a:bodyPr/>
          <a:lstStyle/>
          <a:p>
            <a:pPr algn="ctr"/>
            <a:r>
              <a:rPr lang="en-US" dirty="0" smtClean="0"/>
              <a:t>NOSE  &amp;  NASOLABIAL ANGLE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Angle formed btw tangent to lower border of the nose &amp; a line joining the </a:t>
            </a:r>
            <a:r>
              <a:rPr lang="en-US" dirty="0" err="1" smtClean="0"/>
              <a:t>subnasale</a:t>
            </a:r>
            <a:r>
              <a:rPr lang="en-US" dirty="0" smtClean="0"/>
              <a:t> with the tip of upper lip</a:t>
            </a:r>
          </a:p>
          <a:p>
            <a:endParaRPr lang="en-US" dirty="0" smtClean="0"/>
          </a:p>
          <a:p>
            <a:r>
              <a:rPr lang="en-US" dirty="0" smtClean="0"/>
              <a:t>Normal value – 102 +/- 4</a:t>
            </a:r>
          </a:p>
          <a:p>
            <a:endParaRPr lang="en-US" dirty="0" smtClean="0"/>
          </a:p>
          <a:p>
            <a:endParaRPr lang="en-US" b="1" i="1" dirty="0" smtClean="0">
              <a:solidFill>
                <a:schemeClr val="tx2"/>
              </a:solidFill>
            </a:endParaRPr>
          </a:p>
          <a:p>
            <a:endParaRPr lang="en-US" b="1" i="1" dirty="0" smtClean="0">
              <a:solidFill>
                <a:schemeClr val="tx2"/>
              </a:solidFill>
            </a:endParaRPr>
          </a:p>
          <a:p>
            <a:r>
              <a:rPr lang="en-US" b="1" i="1" dirty="0" smtClean="0">
                <a:solidFill>
                  <a:schemeClr val="tx2"/>
                </a:solidFill>
              </a:rPr>
              <a:t>Reduced/ acute angle </a:t>
            </a:r>
            <a:r>
              <a:rPr lang="en-US" dirty="0" smtClean="0"/>
              <a:t>– </a:t>
            </a:r>
            <a:r>
              <a:rPr lang="en-US" dirty="0" err="1" smtClean="0"/>
              <a:t>proclined</a:t>
            </a:r>
            <a:r>
              <a:rPr lang="en-US" dirty="0" smtClean="0"/>
              <a:t> incisors </a:t>
            </a:r>
          </a:p>
          <a:p>
            <a:r>
              <a:rPr lang="en-US" b="1" i="1" dirty="0" smtClean="0">
                <a:solidFill>
                  <a:schemeClr val="tx2"/>
                </a:solidFill>
              </a:rPr>
              <a:t>Increased /obtuse angle </a:t>
            </a:r>
            <a:r>
              <a:rPr lang="en-US" dirty="0" smtClean="0"/>
              <a:t>– </a:t>
            </a:r>
            <a:r>
              <a:rPr lang="en-US" dirty="0" err="1" smtClean="0"/>
              <a:t>retroclined</a:t>
            </a:r>
            <a:r>
              <a:rPr lang="en-US" dirty="0" smtClean="0"/>
              <a:t> incisors 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2" y="2492467"/>
            <a:ext cx="1703255" cy="2508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MENTOLABIAL  SULCUS 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814514"/>
            <a:ext cx="8043890" cy="4757758"/>
          </a:xfrm>
        </p:spPr>
        <p:txBody>
          <a:bodyPr/>
          <a:lstStyle/>
          <a:p>
            <a:r>
              <a:rPr lang="en-US" dirty="0" smtClean="0"/>
              <a:t>It is the concavity present below the lower lip.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b="1" i="1" dirty="0" smtClean="0">
                <a:solidFill>
                  <a:schemeClr val="tx2"/>
                </a:solidFill>
              </a:rPr>
              <a:t>Deep </a:t>
            </a:r>
            <a:r>
              <a:rPr lang="en-US" b="1" i="1" dirty="0" err="1" smtClean="0">
                <a:solidFill>
                  <a:schemeClr val="tx2"/>
                </a:solidFill>
              </a:rPr>
              <a:t>sulcus</a:t>
            </a:r>
            <a:r>
              <a:rPr lang="en-US" b="1" i="1" dirty="0" smtClean="0">
                <a:solidFill>
                  <a:schemeClr val="tx2"/>
                </a:solidFill>
              </a:rPr>
              <a:t> </a:t>
            </a:r>
            <a:r>
              <a:rPr lang="en-US" dirty="0" smtClean="0"/>
              <a:t>– class II div1</a:t>
            </a:r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b="1" i="1" dirty="0" smtClean="0">
                <a:solidFill>
                  <a:schemeClr val="tx2"/>
                </a:solidFill>
              </a:rPr>
              <a:t>Shallow </a:t>
            </a:r>
            <a:r>
              <a:rPr lang="en-US" b="1" i="1" dirty="0" err="1" smtClean="0">
                <a:solidFill>
                  <a:schemeClr val="tx2"/>
                </a:solidFill>
              </a:rPr>
              <a:t>sulcus</a:t>
            </a:r>
            <a:r>
              <a:rPr lang="en-US" dirty="0" smtClean="0"/>
              <a:t> – </a:t>
            </a:r>
            <a:r>
              <a:rPr lang="en-US" dirty="0" err="1" smtClean="0"/>
              <a:t>bimaxillary</a:t>
            </a:r>
            <a:r>
              <a:rPr lang="en-US" dirty="0" smtClean="0"/>
              <a:t> protrusion/ class III</a:t>
            </a:r>
            <a:endParaRPr lang="en-US" dirty="0"/>
          </a:p>
        </p:txBody>
      </p:sp>
      <p:pic>
        <p:nvPicPr>
          <p:cNvPr id="4" name="Picture 3" descr="DSC01085.JPG"/>
          <p:cNvPicPr>
            <a:picLocks noChangeAspect="1"/>
          </p:cNvPicPr>
          <p:nvPr/>
        </p:nvPicPr>
        <p:blipFill>
          <a:blip r:embed="rId2" cstate="print"/>
          <a:srcRect l="17838" t="-6703"/>
          <a:stretch>
            <a:fillRect/>
          </a:stretch>
        </p:blipFill>
        <p:spPr>
          <a:xfrm>
            <a:off x="6715140" y="0"/>
            <a:ext cx="1974073" cy="1857364"/>
          </a:xfrm>
          <a:prstGeom prst="rect">
            <a:avLst/>
          </a:prstGeom>
        </p:spPr>
      </p:pic>
      <p:pic>
        <p:nvPicPr>
          <p:cNvPr id="5" name="Picture 4" descr="DSC01086.JPG"/>
          <p:cNvPicPr>
            <a:picLocks noChangeAspect="1"/>
          </p:cNvPicPr>
          <p:nvPr/>
        </p:nvPicPr>
        <p:blipFill>
          <a:blip r:embed="rId3" cstate="print"/>
          <a:srcRect l="9492" t="-2521" r="5068"/>
          <a:stretch>
            <a:fillRect/>
          </a:stretch>
        </p:blipFill>
        <p:spPr>
          <a:xfrm>
            <a:off x="6715140" y="2571744"/>
            <a:ext cx="1928826" cy="1714489"/>
          </a:xfrm>
          <a:prstGeom prst="rect">
            <a:avLst/>
          </a:prstGeom>
        </p:spPr>
      </p:pic>
      <p:pic>
        <p:nvPicPr>
          <p:cNvPr id="6" name="Picture 5" descr="DSC01087.JPG"/>
          <p:cNvPicPr>
            <a:picLocks noChangeAspect="1"/>
          </p:cNvPicPr>
          <p:nvPr/>
        </p:nvPicPr>
        <p:blipFill>
          <a:blip r:embed="rId4" cstate="print"/>
          <a:srcRect l="21014" t="-5058"/>
          <a:stretch>
            <a:fillRect/>
          </a:stretch>
        </p:blipFill>
        <p:spPr>
          <a:xfrm>
            <a:off x="5715009" y="4974620"/>
            <a:ext cx="1857388" cy="18119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dirty="0" smtClean="0"/>
              <a:t>Diagnosis</a:t>
            </a:r>
            <a:r>
              <a:rPr lang="en-US" dirty="0" smtClean="0"/>
              <a:t> : </a:t>
            </a:r>
          </a:p>
          <a:p>
            <a:pPr>
              <a:buNone/>
            </a:pPr>
            <a:r>
              <a:rPr lang="en-US" dirty="0" smtClean="0"/>
              <a:t>           involves development of a comprehensive &amp; concise database of pertinent information , sufficient to understand the patient’s problem as well as answer questions arising in the treating clinicians mind.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POSITION  OF  CHIN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47738" y="1600200"/>
            <a:ext cx="7467600" cy="4873752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b="1" i="1" dirty="0" smtClean="0">
                <a:solidFill>
                  <a:schemeClr val="tx2"/>
                </a:solidFill>
              </a:rPr>
              <a:t>Prominent chin </a:t>
            </a:r>
            <a:r>
              <a:rPr lang="en-US" dirty="0" smtClean="0"/>
              <a:t>– class III malocclusion</a:t>
            </a:r>
          </a:p>
          <a:p>
            <a:pPr>
              <a:buNone/>
            </a:pPr>
            <a:endParaRPr lang="en-US" dirty="0" smtClean="0"/>
          </a:p>
          <a:p>
            <a:r>
              <a:rPr lang="en-US" b="1" i="1" dirty="0" smtClean="0">
                <a:solidFill>
                  <a:schemeClr val="tx2"/>
                </a:solidFill>
              </a:rPr>
              <a:t>Recessive chin  </a:t>
            </a:r>
            <a:r>
              <a:rPr lang="en-US" dirty="0" smtClean="0"/>
              <a:t>- class II malocclusion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862" y="-285776"/>
            <a:ext cx="7467600" cy="1143000"/>
          </a:xfrm>
        </p:spPr>
        <p:txBody>
          <a:bodyPr/>
          <a:lstStyle/>
          <a:p>
            <a:pPr algn="ctr"/>
            <a:r>
              <a:rPr lang="en-US" dirty="0" smtClean="0"/>
              <a:t>MANDIBULAR  PLANE  ANGLE: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71472" y="1214422"/>
            <a:ext cx="8001056" cy="5357850"/>
          </a:xfrm>
        </p:spPr>
        <p:txBody>
          <a:bodyPr>
            <a:normAutofit/>
          </a:bodyPr>
          <a:lstStyle/>
          <a:p>
            <a:r>
              <a:rPr lang="en-GB" dirty="0" smtClean="0"/>
              <a:t>The </a:t>
            </a:r>
            <a:r>
              <a:rPr lang="en-GB" dirty="0" err="1" smtClean="0"/>
              <a:t>mandibular</a:t>
            </a:r>
            <a:r>
              <a:rPr lang="en-GB" dirty="0" smtClean="0"/>
              <a:t>  plane  angle  can  be  visualized</a:t>
            </a:r>
          </a:p>
          <a:p>
            <a:pPr>
              <a:buNone/>
            </a:pPr>
            <a:r>
              <a:rPr lang="en-GB" dirty="0" smtClean="0"/>
              <a:t> clinically  by placing  a mirror  handle  or other  instrument  along the  border  of  the  mandible.</a:t>
            </a:r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GB" dirty="0" smtClean="0"/>
              <a:t> </a:t>
            </a:r>
          </a:p>
          <a:p>
            <a:r>
              <a:rPr lang="en-GB" dirty="0" smtClean="0"/>
              <a:t>Clinical significance:   </a:t>
            </a:r>
          </a:p>
          <a:p>
            <a:pPr lvl="1"/>
            <a:r>
              <a:rPr lang="en-GB" dirty="0" smtClean="0"/>
              <a:t>a </a:t>
            </a:r>
            <a:r>
              <a:rPr lang="en-GB" b="1" i="1" dirty="0" smtClean="0">
                <a:solidFill>
                  <a:schemeClr val="tx2"/>
                </a:solidFill>
              </a:rPr>
              <a:t>steep </a:t>
            </a:r>
            <a:r>
              <a:rPr lang="en-GB" b="1" i="1" dirty="0" err="1" smtClean="0">
                <a:solidFill>
                  <a:schemeClr val="tx2"/>
                </a:solidFill>
              </a:rPr>
              <a:t>mandibular</a:t>
            </a:r>
            <a:r>
              <a:rPr lang="en-GB" b="1" i="1" dirty="0" smtClean="0">
                <a:solidFill>
                  <a:schemeClr val="tx2"/>
                </a:solidFill>
              </a:rPr>
              <a:t> plane angle </a:t>
            </a:r>
            <a:r>
              <a:rPr lang="en-GB" dirty="0" smtClean="0"/>
              <a:t>-long anterior  facial  vertical  dimensions  and a skeletal  open bite  tendency</a:t>
            </a:r>
          </a:p>
          <a:p>
            <a:pPr lvl="1"/>
            <a:r>
              <a:rPr lang="en-GB" dirty="0" smtClean="0"/>
              <a:t>a  </a:t>
            </a:r>
            <a:r>
              <a:rPr lang="en-GB" b="1" i="1" dirty="0" smtClean="0">
                <a:solidFill>
                  <a:schemeClr val="tx2"/>
                </a:solidFill>
              </a:rPr>
              <a:t>flat </a:t>
            </a:r>
            <a:r>
              <a:rPr lang="en-GB" b="1" i="1" dirty="0" err="1" smtClean="0">
                <a:solidFill>
                  <a:schemeClr val="tx2"/>
                </a:solidFill>
              </a:rPr>
              <a:t>mandibular</a:t>
            </a:r>
            <a:r>
              <a:rPr lang="en-GB" b="1" i="1" dirty="0" smtClean="0">
                <a:solidFill>
                  <a:schemeClr val="tx2"/>
                </a:solidFill>
              </a:rPr>
              <a:t> plane angle</a:t>
            </a:r>
            <a:r>
              <a:rPr lang="en-GB" dirty="0" smtClean="0"/>
              <a:t>- short anterior facial  height and deep  bite malocclusion.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13" y="2573717"/>
            <a:ext cx="1857379" cy="2498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14338"/>
            <a:ext cx="7467600" cy="1143000"/>
          </a:xfrm>
        </p:spPr>
        <p:txBody>
          <a:bodyPr/>
          <a:lstStyle/>
          <a:p>
            <a:pPr algn="ctr"/>
            <a:r>
              <a:rPr lang="en-US" dirty="0" smtClean="0"/>
              <a:t>VTO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/>
            <a:r>
              <a:rPr lang="en-US" b="1" dirty="0" smtClean="0"/>
              <a:t>VISUAL  TREATMENT  OBJECTIVE :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POSITIVE – profile of the patient improves noticeably when the pt advances the </a:t>
            </a:r>
            <a:r>
              <a:rPr lang="en-US" dirty="0" err="1" smtClean="0"/>
              <a:t>mand</a:t>
            </a:r>
            <a:r>
              <a:rPr lang="en-US" dirty="0" smtClean="0"/>
              <a:t>. voluntarily 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NEGATIVE- profile worsens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Important criteria for case selection for functional appliance therapy</a:t>
            </a:r>
            <a:endParaRPr lang="en-US" dirty="0"/>
          </a:p>
        </p:txBody>
      </p:sp>
      <p:pic>
        <p:nvPicPr>
          <p:cNvPr id="4" name="Picture 3" descr="DSC01082.JPG"/>
          <p:cNvPicPr>
            <a:picLocks noChangeAspect="1"/>
          </p:cNvPicPr>
          <p:nvPr/>
        </p:nvPicPr>
        <p:blipFill>
          <a:blip r:embed="rId2" cstate="print"/>
          <a:srcRect r="-1" b="5594"/>
          <a:stretch>
            <a:fillRect/>
          </a:stretch>
        </p:blipFill>
        <p:spPr>
          <a:xfrm>
            <a:off x="6215074" y="0"/>
            <a:ext cx="2500330" cy="1643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 descr="DSC0108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r="-1" b="5594"/>
          <a:stretch>
            <a:fillRect/>
          </a:stretch>
        </p:blipFill>
        <p:spPr>
          <a:xfrm>
            <a:off x="1" y="4572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3732" name="Picture 4" descr="P524275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 t="4167" r="9259"/>
          <a:stretch>
            <a:fillRect/>
          </a:stretch>
        </p:blipFill>
        <p:spPr>
          <a:xfrm>
            <a:off x="-228600" y="0"/>
            <a:ext cx="4870450" cy="6858000"/>
          </a:xfrm>
          <a:noFill/>
          <a:ln/>
        </p:spPr>
      </p:pic>
      <p:pic>
        <p:nvPicPr>
          <p:cNvPr id="73733" name="Picture 5" descr="P5242757"/>
          <p:cNvPicPr>
            <a:picLocks noChangeAspect="1" noChangeArrowheads="1"/>
          </p:cNvPicPr>
          <p:nvPr/>
        </p:nvPicPr>
        <p:blipFill>
          <a:blip r:embed="rId3" cstate="print"/>
          <a:srcRect t="3973" r="17880" b="2649"/>
          <a:stretch>
            <a:fillRect/>
          </a:stretch>
        </p:blipFill>
        <p:spPr bwMode="auto">
          <a:xfrm>
            <a:off x="4648200" y="0"/>
            <a:ext cx="4524375" cy="6858000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>
          <a:xfrm rot="5400000">
            <a:off x="1107269" y="3750459"/>
            <a:ext cx="5357826" cy="8572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>
            <a:off x="5429268" y="3929054"/>
            <a:ext cx="5572140" cy="28575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INTRAORAL  EXAMINATION: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2055710"/>
            <a:ext cx="7467600" cy="4873752"/>
          </a:xfrm>
        </p:spPr>
        <p:txBody>
          <a:bodyPr/>
          <a:lstStyle/>
          <a:p>
            <a:pPr marL="514350" indent="-514350">
              <a:buFont typeface="+mj-lt"/>
              <a:buAutoNum type="romanUcPeriod"/>
            </a:pPr>
            <a:r>
              <a:rPr lang="en-US" dirty="0" smtClean="0"/>
              <a:t>SOFT TISSUE EXAMINATION :</a:t>
            </a:r>
          </a:p>
          <a:p>
            <a:pPr marL="514350" indent="-514350">
              <a:buNone/>
            </a:pPr>
            <a:endParaRPr lang="en-US" dirty="0" smtClean="0"/>
          </a:p>
          <a:p>
            <a:pPr lvl="1"/>
            <a:r>
              <a:rPr lang="en-US" dirty="0" err="1" smtClean="0"/>
              <a:t>Gingiva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Palate </a:t>
            </a:r>
          </a:p>
          <a:p>
            <a:pPr lvl="1"/>
            <a:r>
              <a:rPr lang="en-US" dirty="0" smtClean="0"/>
              <a:t>Tongue </a:t>
            </a:r>
          </a:p>
          <a:p>
            <a:pPr lvl="1"/>
            <a:r>
              <a:rPr lang="en-US" dirty="0" err="1" smtClean="0"/>
              <a:t>Frenum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Tonsils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GINGIVA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841396"/>
            <a:ext cx="7467600" cy="4873752"/>
          </a:xfrm>
        </p:spPr>
        <p:txBody>
          <a:bodyPr/>
          <a:lstStyle/>
          <a:p>
            <a:r>
              <a:rPr lang="en-US" dirty="0" smtClean="0"/>
              <a:t>Type of </a:t>
            </a:r>
            <a:r>
              <a:rPr lang="en-US" dirty="0" err="1" smtClean="0"/>
              <a:t>gingiva</a:t>
            </a:r>
            <a:r>
              <a:rPr lang="en-US" dirty="0" smtClean="0"/>
              <a:t> – thick fibrous / thin fragile</a:t>
            </a:r>
          </a:p>
          <a:p>
            <a:endParaRPr lang="en-US" dirty="0" smtClean="0"/>
          </a:p>
          <a:p>
            <a:r>
              <a:rPr lang="en-US" dirty="0" smtClean="0"/>
              <a:t>Local gingival lesions – recession</a:t>
            </a:r>
          </a:p>
          <a:p>
            <a:pPr lvl="1"/>
            <a:r>
              <a:rPr lang="en-US" dirty="0" smtClean="0"/>
              <a:t>Indicative of –</a:t>
            </a:r>
            <a:r>
              <a:rPr lang="en-US" dirty="0" err="1" smtClean="0"/>
              <a:t>occlusal</a:t>
            </a:r>
            <a:r>
              <a:rPr lang="en-US" dirty="0" smtClean="0"/>
              <a:t> trauma , abnormal functional loading , medication ( </a:t>
            </a:r>
            <a:r>
              <a:rPr lang="en-US" dirty="0" err="1" smtClean="0"/>
              <a:t>dilantin</a:t>
            </a:r>
            <a:r>
              <a:rPr lang="en-US" dirty="0" smtClean="0"/>
              <a:t>, </a:t>
            </a:r>
            <a:r>
              <a:rPr lang="en-US" dirty="0" err="1" smtClean="0"/>
              <a:t>phenytoin</a:t>
            </a:r>
            <a:r>
              <a:rPr lang="en-US" dirty="0" smtClean="0"/>
              <a:t> sod.) 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Ant . Marginal gingivitis – mouth breathers</a:t>
            </a:r>
            <a:endParaRPr lang="en-US" dirty="0"/>
          </a:p>
        </p:txBody>
      </p:sp>
      <p:pic>
        <p:nvPicPr>
          <p:cNvPr id="4" name="Picture 3" descr="DSC010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800" y="2000240"/>
            <a:ext cx="1571604" cy="1147449"/>
          </a:xfrm>
          <a:prstGeom prst="rect">
            <a:avLst/>
          </a:prstGeom>
        </p:spPr>
      </p:pic>
      <p:pic>
        <p:nvPicPr>
          <p:cNvPr id="5" name="Picture 4" descr="DSC010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28958" y="4859227"/>
            <a:ext cx="2428860" cy="1713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PALATE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Pathologic swellings – impacted canine / cyst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Mucosal ulcerations – traumatic deep bite</a:t>
            </a:r>
          </a:p>
          <a:p>
            <a:endParaRPr lang="en-US" dirty="0" smtClean="0"/>
          </a:p>
          <a:p>
            <a:r>
              <a:rPr lang="en-US" dirty="0" smtClean="0"/>
              <a:t>Palatal depth &amp; shape – broad &amp; shallow / high palatal vault </a:t>
            </a:r>
          </a:p>
          <a:p>
            <a:endParaRPr lang="en-US" dirty="0" smtClean="0"/>
          </a:p>
          <a:p>
            <a:r>
              <a:rPr lang="en-US" dirty="0" smtClean="0"/>
              <a:t>Cleft palate </a:t>
            </a:r>
            <a:endParaRPr lang="en-US" dirty="0"/>
          </a:p>
        </p:txBody>
      </p:sp>
      <p:pic>
        <p:nvPicPr>
          <p:cNvPr id="4" name="Picture 3" descr="DSC010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9090" y="3857628"/>
            <a:ext cx="4500562" cy="1660805"/>
          </a:xfrm>
          <a:prstGeom prst="rect">
            <a:avLst/>
          </a:prstGeom>
        </p:spPr>
      </p:pic>
      <p:pic>
        <p:nvPicPr>
          <p:cNvPr id="5" name="Picture 4" descr="DSC010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536" y="5143512"/>
            <a:ext cx="2135076" cy="1564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TONGUE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chemeClr val="tx2"/>
                </a:solidFill>
              </a:rPr>
              <a:t>Small / long / broad</a:t>
            </a:r>
          </a:p>
          <a:p>
            <a:endParaRPr lang="en-US" b="1" i="1" dirty="0" smtClean="0">
              <a:solidFill>
                <a:schemeClr val="tx2"/>
              </a:solidFill>
            </a:endParaRPr>
          </a:p>
          <a:p>
            <a:r>
              <a:rPr lang="en-US" dirty="0" err="1" smtClean="0"/>
              <a:t>Macroglossia</a:t>
            </a:r>
            <a:r>
              <a:rPr lang="en-US" dirty="0" smtClean="0"/>
              <a:t> – </a:t>
            </a:r>
            <a:r>
              <a:rPr lang="en-US" dirty="0" err="1" smtClean="0"/>
              <a:t>proclination</a:t>
            </a:r>
            <a:r>
              <a:rPr lang="en-US" dirty="0" smtClean="0"/>
              <a:t> &amp; spacing. Scalloped margins</a:t>
            </a:r>
          </a:p>
          <a:p>
            <a:endParaRPr lang="en-US" dirty="0" smtClean="0"/>
          </a:p>
          <a:p>
            <a:r>
              <a:rPr lang="en-US" dirty="0" smtClean="0"/>
              <a:t>Tongue tie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Abnormalities of tongue can upset muscle balance &amp; equilibrium, leading to malocclusion</a:t>
            </a:r>
            <a:endParaRPr lang="en-US" dirty="0"/>
          </a:p>
        </p:txBody>
      </p:sp>
      <p:pic>
        <p:nvPicPr>
          <p:cNvPr id="4" name="Picture 3" descr="DSC010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44542" y="0"/>
            <a:ext cx="2113672" cy="2439569"/>
          </a:xfrm>
          <a:prstGeom prst="rect">
            <a:avLst/>
          </a:prstGeom>
        </p:spPr>
      </p:pic>
      <p:pic>
        <p:nvPicPr>
          <p:cNvPr id="5" name="Picture 4" descr="DSC0109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57916" y="2929492"/>
            <a:ext cx="2643174" cy="1856830"/>
          </a:xfrm>
          <a:prstGeom prst="rect">
            <a:avLst/>
          </a:prstGeom>
        </p:spPr>
      </p:pic>
      <p:pic>
        <p:nvPicPr>
          <p:cNvPr id="6" name="Picture 5" descr="DSC0108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49830" y="3215948"/>
            <a:ext cx="2236484" cy="1641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FRENUM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2055710"/>
            <a:ext cx="7467600" cy="4873752"/>
          </a:xfrm>
        </p:spPr>
        <p:txBody>
          <a:bodyPr/>
          <a:lstStyle/>
          <a:p>
            <a:r>
              <a:rPr lang="en-US" dirty="0" smtClean="0"/>
              <a:t>Thick , fibrous labial </a:t>
            </a:r>
            <a:r>
              <a:rPr lang="en-US" dirty="0" err="1" smtClean="0"/>
              <a:t>frenum</a:t>
            </a:r>
            <a:r>
              <a:rPr lang="en-US" dirty="0" smtClean="0"/>
              <a:t> – midline </a:t>
            </a:r>
            <a:r>
              <a:rPr lang="en-US" dirty="0" err="1" smtClean="0"/>
              <a:t>diastema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Diagnosis – blanch test + </a:t>
            </a:r>
            <a:r>
              <a:rPr lang="en-US" dirty="0" err="1" smtClean="0"/>
              <a:t>ve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                      IOPA shows </a:t>
            </a:r>
            <a:r>
              <a:rPr lang="en-US" dirty="0" err="1" smtClean="0"/>
              <a:t>interdental</a:t>
            </a:r>
            <a:r>
              <a:rPr lang="en-US" dirty="0" smtClean="0"/>
              <a:t> notching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Treatment -  </a:t>
            </a:r>
            <a:r>
              <a:rPr lang="en-US" dirty="0" err="1" smtClean="0"/>
              <a:t>Frenectomy</a:t>
            </a:r>
            <a:endParaRPr lang="en-US" dirty="0"/>
          </a:p>
        </p:txBody>
      </p:sp>
      <p:pic>
        <p:nvPicPr>
          <p:cNvPr id="4" name="Picture 3" descr="DSC010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38955" y="148942"/>
            <a:ext cx="2462135" cy="1922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ESSENTIAL  DIAGNOSTIC  AIDS: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Case History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Clinical Examination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Study Models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Radiographs:</a:t>
            </a:r>
          </a:p>
          <a:p>
            <a:pPr marL="822960" lvl="1" indent="-457200">
              <a:buFont typeface="+mj-lt"/>
              <a:buAutoNum type="alphaLcParenR"/>
            </a:pPr>
            <a:r>
              <a:rPr lang="en-US" dirty="0" err="1" smtClean="0"/>
              <a:t>Periapical</a:t>
            </a:r>
            <a:r>
              <a:rPr lang="en-US" dirty="0" smtClean="0"/>
              <a:t> radiographs</a:t>
            </a:r>
          </a:p>
          <a:p>
            <a:pPr marL="822960" lvl="1" indent="-457200">
              <a:buFont typeface="+mj-lt"/>
              <a:buAutoNum type="alphaLcParenR"/>
            </a:pPr>
            <a:r>
              <a:rPr lang="en-US" dirty="0" smtClean="0"/>
              <a:t>Lateral radiographs</a:t>
            </a:r>
          </a:p>
          <a:p>
            <a:pPr marL="822960" lvl="1" indent="-457200">
              <a:buFont typeface="+mj-lt"/>
              <a:buAutoNum type="alphaLcParenR"/>
            </a:pPr>
            <a:r>
              <a:rPr lang="en-US" dirty="0" err="1" smtClean="0"/>
              <a:t>Orthopantomograms</a:t>
            </a:r>
            <a:endParaRPr lang="en-US" dirty="0" smtClean="0"/>
          </a:p>
          <a:p>
            <a:pPr marL="822960" lvl="1" indent="-457200">
              <a:buFont typeface="+mj-lt"/>
              <a:buAutoNum type="alphaLcParenR"/>
            </a:pPr>
            <a:r>
              <a:rPr lang="en-US" dirty="0" smtClean="0"/>
              <a:t>Bite wing radiographs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Facial photographs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TONSILS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Prolonged inflammation of tonsils can cause alteration of the tongue &amp; jaw posture , upsets the </a:t>
            </a:r>
            <a:r>
              <a:rPr lang="en-US" dirty="0" err="1" smtClean="0"/>
              <a:t>orofacial</a:t>
            </a:r>
            <a:r>
              <a:rPr lang="en-US" dirty="0" smtClean="0"/>
              <a:t> balance – </a:t>
            </a:r>
            <a:r>
              <a:rPr lang="en-US" b="1" i="1" dirty="0" smtClean="0">
                <a:solidFill>
                  <a:schemeClr val="tx2"/>
                </a:solidFill>
              </a:rPr>
              <a:t>adenoid </a:t>
            </a:r>
            <a:r>
              <a:rPr lang="en-US" b="1" i="1" dirty="0" err="1" smtClean="0">
                <a:solidFill>
                  <a:schemeClr val="tx2"/>
                </a:solidFill>
              </a:rPr>
              <a:t>facies</a:t>
            </a:r>
            <a:r>
              <a:rPr lang="en-US" b="1" i="1" dirty="0" smtClean="0">
                <a:solidFill>
                  <a:schemeClr val="tx2"/>
                </a:solidFill>
              </a:rPr>
              <a:t> / long face syndrome</a:t>
            </a:r>
            <a:endParaRPr lang="en-US" b="1" i="1" dirty="0">
              <a:solidFill>
                <a:schemeClr val="tx2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r="6976"/>
          <a:stretch>
            <a:fillRect/>
          </a:stretch>
        </p:blipFill>
        <p:spPr bwMode="auto">
          <a:xfrm>
            <a:off x="5357818" y="3676674"/>
            <a:ext cx="2286016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57158" y="714356"/>
            <a:ext cx="7567642" cy="5759596"/>
          </a:xfrm>
        </p:spPr>
        <p:txBody>
          <a:bodyPr/>
          <a:lstStyle/>
          <a:p>
            <a:pPr marL="514350" indent="-514350">
              <a:buFont typeface="+mj-lt"/>
              <a:buAutoNum type="romanLcPeriod" startAt="2"/>
            </a:pPr>
            <a:r>
              <a:rPr lang="en-US" b="1" dirty="0" smtClean="0"/>
              <a:t>DENTAL / HARD TISSUE EXAMINATION </a:t>
            </a:r>
            <a:r>
              <a:rPr lang="en-US" dirty="0" smtClean="0"/>
              <a:t>:</a:t>
            </a:r>
          </a:p>
          <a:p>
            <a:pPr marL="514350" indent="-514350">
              <a:buNone/>
            </a:pPr>
            <a:endParaRPr lang="en-US" dirty="0" smtClean="0"/>
          </a:p>
          <a:p>
            <a:pPr marL="880110" lvl="1" indent="-514350" algn="ctr"/>
            <a:r>
              <a:rPr lang="en-US" dirty="0" smtClean="0"/>
              <a:t>MAXILLARY &amp; MANDIBULAR ARCH</a:t>
            </a:r>
          </a:p>
          <a:p>
            <a:pPr marL="880110" lvl="1" indent="-514350" algn="ctr">
              <a:buNone/>
            </a:pPr>
            <a:r>
              <a:rPr lang="en-US" dirty="0" smtClean="0"/>
              <a:t> </a:t>
            </a:r>
          </a:p>
          <a:p>
            <a:pPr marL="880110" lvl="1" indent="-514350">
              <a:buFont typeface="+mj-lt"/>
              <a:buAutoNum type="alphaLcPeriod"/>
            </a:pPr>
            <a:r>
              <a:rPr lang="en-US" dirty="0" smtClean="0"/>
              <a:t>Arch form : U / average / V shaped</a:t>
            </a:r>
          </a:p>
          <a:p>
            <a:pPr marL="880110" lvl="1" indent="-514350">
              <a:buFont typeface="+mj-lt"/>
              <a:buAutoNum type="alphaLcPeriod"/>
            </a:pPr>
            <a:r>
              <a:rPr lang="en-US" dirty="0" smtClean="0"/>
              <a:t>Teeth present</a:t>
            </a:r>
          </a:p>
          <a:p>
            <a:pPr marL="880110" lvl="1" indent="-514350">
              <a:buFont typeface="+mj-lt"/>
              <a:buAutoNum type="alphaLcPeriod"/>
            </a:pPr>
            <a:r>
              <a:rPr lang="en-US" dirty="0" smtClean="0"/>
              <a:t>Teeth </a:t>
            </a:r>
            <a:r>
              <a:rPr lang="en-US" dirty="0" err="1" smtClean="0"/>
              <a:t>unerupted</a:t>
            </a:r>
            <a:r>
              <a:rPr lang="en-US" dirty="0" smtClean="0"/>
              <a:t> </a:t>
            </a:r>
          </a:p>
          <a:p>
            <a:pPr marL="880110" lvl="1" indent="-514350">
              <a:buFont typeface="+mj-lt"/>
              <a:buAutoNum type="alphaLcPeriod"/>
            </a:pPr>
            <a:r>
              <a:rPr lang="en-US" dirty="0" smtClean="0"/>
              <a:t>Teeth missing </a:t>
            </a:r>
          </a:p>
          <a:p>
            <a:pPr marL="880110" lvl="1" indent="-514350">
              <a:buFont typeface="+mj-lt"/>
              <a:buAutoNum type="alphaLcPeriod"/>
            </a:pPr>
            <a:r>
              <a:rPr lang="en-US" dirty="0" smtClean="0"/>
              <a:t>Teeth over-retained</a:t>
            </a:r>
          </a:p>
          <a:p>
            <a:pPr marL="880110" lvl="1" indent="-514350">
              <a:buFont typeface="+mj-lt"/>
              <a:buAutoNum type="alphaLcPeriod"/>
            </a:pPr>
            <a:r>
              <a:rPr lang="en-US" dirty="0" smtClean="0"/>
              <a:t>Caries / restoration</a:t>
            </a:r>
          </a:p>
          <a:p>
            <a:pPr marL="880110" lvl="1" indent="-514350">
              <a:buFont typeface="+mj-lt"/>
              <a:buAutoNum type="alphaLcPeriod"/>
            </a:pPr>
            <a:r>
              <a:rPr lang="en-US" dirty="0" smtClean="0"/>
              <a:t>Malformations / fracture</a:t>
            </a:r>
          </a:p>
          <a:p>
            <a:pPr marL="880110" lvl="1" indent="-514350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642910" y="571480"/>
            <a:ext cx="7643866" cy="5902345"/>
          </a:xfrm>
        </p:spPr>
        <p:txBody>
          <a:bodyPr/>
          <a:lstStyle/>
          <a:p>
            <a:pPr algn="ctr"/>
            <a:endParaRPr lang="en-US" b="1" dirty="0" smtClean="0"/>
          </a:p>
          <a:p>
            <a:pPr algn="ctr"/>
            <a:r>
              <a:rPr lang="en-US" b="1" dirty="0" smtClean="0"/>
              <a:t>MAXILLARY  ARCH :</a:t>
            </a:r>
          </a:p>
          <a:p>
            <a:r>
              <a:rPr lang="en-US" dirty="0" smtClean="0"/>
              <a:t>Shape :  average / V- shape / U –shape</a:t>
            </a:r>
          </a:p>
          <a:p>
            <a:r>
              <a:rPr lang="en-US" dirty="0" smtClean="0"/>
              <a:t>Arch symmetry : symmetrical / asymmetrical</a:t>
            </a:r>
          </a:p>
          <a:p>
            <a:r>
              <a:rPr lang="en-US" dirty="0" smtClean="0"/>
              <a:t>Arch alignment : spacing / crowding / rotation</a:t>
            </a:r>
          </a:p>
          <a:p>
            <a:endParaRPr lang="en-US" dirty="0" smtClean="0"/>
          </a:p>
          <a:p>
            <a:endParaRPr lang="en-US" dirty="0" smtClean="0"/>
          </a:p>
          <a:p>
            <a:pPr algn="ctr"/>
            <a:r>
              <a:rPr lang="en-US" b="1" dirty="0" smtClean="0"/>
              <a:t>MANDIBULAR  ARCH :</a:t>
            </a:r>
          </a:p>
          <a:p>
            <a:r>
              <a:rPr lang="en-US" dirty="0" smtClean="0"/>
              <a:t>Shape :  average / V- shape / U –shape</a:t>
            </a:r>
          </a:p>
          <a:p>
            <a:r>
              <a:rPr lang="en-US" dirty="0" smtClean="0"/>
              <a:t>Arch symmetry : symmetrical / asymmetrical</a:t>
            </a:r>
          </a:p>
          <a:p>
            <a:r>
              <a:rPr lang="en-US" dirty="0" smtClean="0"/>
              <a:t>Arch alignment : spacing / crowding / rotation</a:t>
            </a:r>
          </a:p>
          <a:p>
            <a:endParaRPr lang="en-US" dirty="0" smtClean="0"/>
          </a:p>
          <a:p>
            <a:pPr algn="ctr"/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500034" y="714356"/>
            <a:ext cx="8143932" cy="592935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MIDLINE  RELATIONSHIPS:</a:t>
            </a:r>
          </a:p>
          <a:p>
            <a:pPr algn="ctr"/>
            <a:r>
              <a:rPr lang="en-US" dirty="0" smtClean="0"/>
              <a:t>Skeletal midline </a:t>
            </a:r>
          </a:p>
          <a:p>
            <a:pPr algn="ctr"/>
            <a:r>
              <a:rPr lang="en-US" dirty="0" smtClean="0"/>
              <a:t>Dental midline</a:t>
            </a:r>
          </a:p>
          <a:p>
            <a:endParaRPr lang="en-US" dirty="0" smtClean="0"/>
          </a:p>
          <a:p>
            <a:pPr algn="ctr"/>
            <a:r>
              <a:rPr lang="en-US" dirty="0" smtClean="0">
                <a:solidFill>
                  <a:schemeClr val="tx2"/>
                </a:solidFill>
              </a:rPr>
              <a:t>INTERARCH  RELATIONSHIPS</a:t>
            </a:r>
            <a:r>
              <a:rPr lang="en-US" dirty="0" smtClean="0"/>
              <a:t>: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u="sng" dirty="0" smtClean="0"/>
              <a:t>Antero-posterior</a:t>
            </a:r>
            <a:r>
              <a:rPr lang="en-US" b="1" dirty="0" smtClean="0"/>
              <a:t>:</a:t>
            </a:r>
            <a:r>
              <a:rPr lang="en-US" dirty="0" smtClean="0"/>
              <a:t> </a:t>
            </a:r>
          </a:p>
          <a:p>
            <a:pPr marL="457200" indent="-457200"/>
            <a:r>
              <a:rPr lang="en-US" dirty="0" smtClean="0"/>
              <a:t> Molar relation</a:t>
            </a:r>
          </a:p>
          <a:p>
            <a:pPr marL="457200" indent="-457200"/>
            <a:r>
              <a:rPr lang="en-US" dirty="0" smtClean="0"/>
              <a:t>Canine relation</a:t>
            </a:r>
          </a:p>
          <a:p>
            <a:pPr marL="457200" indent="-457200"/>
            <a:r>
              <a:rPr lang="en-US" dirty="0" err="1" smtClean="0"/>
              <a:t>Overjet</a:t>
            </a:r>
            <a:endParaRPr lang="en-US" dirty="0" smtClean="0"/>
          </a:p>
          <a:p>
            <a:pPr marL="457200" indent="-457200">
              <a:buNone/>
            </a:pPr>
            <a:endParaRPr lang="en-US" dirty="0" smtClean="0"/>
          </a:p>
          <a:p>
            <a:pPr marL="457200" indent="-457200">
              <a:buFont typeface="+mj-lt"/>
              <a:buAutoNum type="arabicPeriod" startAt="2"/>
            </a:pPr>
            <a:r>
              <a:rPr lang="en-US" b="1" u="sng" dirty="0" smtClean="0"/>
              <a:t>Vertical </a:t>
            </a:r>
            <a:r>
              <a:rPr lang="en-US" b="1" dirty="0" smtClean="0"/>
              <a:t>:</a:t>
            </a:r>
          </a:p>
          <a:p>
            <a:pPr marL="457200" indent="-457200"/>
            <a:r>
              <a:rPr lang="en-US" dirty="0" smtClean="0"/>
              <a:t>Open bite/deep bite</a:t>
            </a:r>
          </a:p>
          <a:p>
            <a:pPr marL="457200" indent="-457200">
              <a:buNone/>
            </a:pPr>
            <a:endParaRPr lang="en-US" dirty="0" smtClean="0"/>
          </a:p>
          <a:p>
            <a:pPr marL="457200" indent="-457200">
              <a:buFont typeface="+mj-lt"/>
              <a:buAutoNum type="arabicPeriod" startAt="3"/>
            </a:pPr>
            <a:r>
              <a:rPr lang="en-US" b="1" u="sng" dirty="0" smtClean="0"/>
              <a:t>Transverse</a:t>
            </a:r>
            <a:r>
              <a:rPr lang="en-US" b="1" dirty="0" smtClean="0"/>
              <a:t> :</a:t>
            </a:r>
          </a:p>
          <a:p>
            <a:pPr marL="457200" indent="-457200"/>
            <a:r>
              <a:rPr lang="en-US" dirty="0" err="1" smtClean="0"/>
              <a:t>Crossbite</a:t>
            </a:r>
            <a:r>
              <a:rPr lang="en-US" dirty="0" smtClean="0"/>
              <a:t>/scissors bite  </a:t>
            </a:r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FUNCTIONAL  EXAMINATION 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2127148"/>
            <a:ext cx="7467600" cy="4873752"/>
          </a:xfrm>
        </p:spPr>
        <p:txBody>
          <a:bodyPr/>
          <a:lstStyle/>
          <a:p>
            <a:pPr marL="457200" indent="-457200">
              <a:buFont typeface="+mj-lt"/>
              <a:buAutoNum type="alphaLcParenR"/>
            </a:pPr>
            <a:r>
              <a:rPr lang="en-US" dirty="0" smtClean="0"/>
              <a:t>Respiration : </a:t>
            </a:r>
          </a:p>
          <a:p>
            <a:pPr marL="457200" indent="-457200">
              <a:buFont typeface="+mj-lt"/>
              <a:buAutoNum type="alphaLcParenR"/>
            </a:pPr>
            <a:r>
              <a:rPr lang="en-US" dirty="0" smtClean="0"/>
              <a:t>Swallowing :</a:t>
            </a:r>
          </a:p>
          <a:p>
            <a:pPr marL="457200" indent="-457200">
              <a:buFont typeface="+mj-lt"/>
              <a:buAutoNum type="alphaLcParenR"/>
            </a:pPr>
            <a:r>
              <a:rPr lang="en-US" dirty="0" smtClean="0"/>
              <a:t>T.M.J:</a:t>
            </a:r>
          </a:p>
          <a:p>
            <a:pPr marL="457200" indent="-457200">
              <a:buFont typeface="+mj-lt"/>
              <a:buAutoNum type="alphaLcParenR"/>
            </a:pPr>
            <a:r>
              <a:rPr lang="en-US" dirty="0" smtClean="0"/>
              <a:t>Path of closure</a:t>
            </a:r>
          </a:p>
          <a:p>
            <a:pPr marL="457200" indent="-457200">
              <a:buFont typeface="+mj-lt"/>
              <a:buAutoNum type="alphaLcParenR"/>
            </a:pPr>
            <a:r>
              <a:rPr lang="en-US" dirty="0" smtClean="0"/>
              <a:t>Speech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642910" y="785794"/>
            <a:ext cx="7467600" cy="4873625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RESPIRATION:</a:t>
            </a:r>
          </a:p>
          <a:p>
            <a:pPr algn="ctr">
              <a:buNone/>
            </a:pPr>
            <a:endParaRPr lang="en-US" dirty="0" smtClean="0"/>
          </a:p>
          <a:p>
            <a:r>
              <a:rPr lang="en-US" dirty="0" smtClean="0"/>
              <a:t>Nasal mode of respiration-</a:t>
            </a:r>
          </a:p>
          <a:p>
            <a:r>
              <a:rPr lang="en-US" dirty="0" smtClean="0"/>
              <a:t>Mouth breathing -</a:t>
            </a:r>
          </a:p>
          <a:p>
            <a:endParaRPr lang="en-US" dirty="0" smtClean="0"/>
          </a:p>
          <a:p>
            <a:r>
              <a:rPr lang="en-US" dirty="0" smtClean="0"/>
              <a:t>Method of examination:</a:t>
            </a:r>
          </a:p>
          <a:p>
            <a:pPr lvl="1"/>
            <a:r>
              <a:rPr lang="en-US" dirty="0" smtClean="0"/>
              <a:t>Mirror test</a:t>
            </a:r>
          </a:p>
          <a:p>
            <a:pPr lvl="1"/>
            <a:r>
              <a:rPr lang="en-US" dirty="0" smtClean="0"/>
              <a:t>Cotton / </a:t>
            </a:r>
            <a:r>
              <a:rPr lang="en-US" dirty="0" err="1" smtClean="0"/>
              <a:t>massler’s</a:t>
            </a:r>
            <a:r>
              <a:rPr lang="en-US" dirty="0" smtClean="0"/>
              <a:t> butterfly test</a:t>
            </a:r>
          </a:p>
          <a:p>
            <a:pPr lvl="1"/>
            <a:r>
              <a:rPr lang="en-US" dirty="0" smtClean="0"/>
              <a:t>Water test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 r="6976"/>
          <a:stretch>
            <a:fillRect/>
          </a:stretch>
        </p:blipFill>
        <p:spPr bwMode="auto">
          <a:xfrm>
            <a:off x="5857884" y="2928934"/>
            <a:ext cx="2286016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00034" y="669800"/>
            <a:ext cx="7424766" cy="5402406"/>
          </a:xfrm>
        </p:spPr>
        <p:txBody>
          <a:bodyPr/>
          <a:lstStyle/>
          <a:p>
            <a:pPr algn="ctr">
              <a:buNone/>
            </a:pPr>
            <a:r>
              <a:rPr lang="en-US" b="1" dirty="0" smtClean="0">
                <a:solidFill>
                  <a:schemeClr val="tx2"/>
                </a:solidFill>
              </a:rPr>
              <a:t>SWALLOWING :</a:t>
            </a:r>
          </a:p>
          <a:p>
            <a:r>
              <a:rPr lang="en-US" b="1" i="1" dirty="0" smtClean="0">
                <a:solidFill>
                  <a:schemeClr val="tx2"/>
                </a:solidFill>
              </a:rPr>
              <a:t>Infantile swallow </a:t>
            </a:r>
            <a:r>
              <a:rPr lang="en-US" dirty="0" smtClean="0"/>
              <a:t>– tongue btw the gum</a:t>
            </a:r>
          </a:p>
          <a:p>
            <a:pPr>
              <a:buNone/>
            </a:pPr>
            <a:r>
              <a:rPr lang="en-US" dirty="0" smtClean="0"/>
              <a:t>    pads/ teeth</a:t>
            </a:r>
          </a:p>
          <a:p>
            <a:endParaRPr lang="en-US" dirty="0" smtClean="0"/>
          </a:p>
          <a:p>
            <a:r>
              <a:rPr lang="en-US" b="1" i="1" dirty="0" smtClean="0">
                <a:solidFill>
                  <a:schemeClr val="tx2"/>
                </a:solidFill>
              </a:rPr>
              <a:t>Mature swallow </a:t>
            </a:r>
            <a:r>
              <a:rPr lang="en-US" dirty="0" smtClean="0"/>
              <a:t>– tongue touching the palate</a:t>
            </a:r>
          </a:p>
          <a:p>
            <a:endParaRPr lang="en-US" dirty="0" smtClean="0"/>
          </a:p>
          <a:p>
            <a:r>
              <a:rPr lang="en-US" dirty="0" smtClean="0"/>
              <a:t>Transition from infantile to mature – during deciduous dentition ( 1 ½ to 2 yrs )</a:t>
            </a:r>
          </a:p>
          <a:p>
            <a:endParaRPr lang="en-US" dirty="0" smtClean="0"/>
          </a:p>
          <a:p>
            <a:r>
              <a:rPr lang="en-US" dirty="0" smtClean="0"/>
              <a:t>If it persists beyond --- </a:t>
            </a:r>
            <a:r>
              <a:rPr lang="en-US" b="1" i="1" dirty="0" smtClean="0">
                <a:solidFill>
                  <a:schemeClr val="tx2"/>
                </a:solidFill>
              </a:rPr>
              <a:t>tongue thrust habit 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48" y="5002117"/>
            <a:ext cx="2762280" cy="1855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DSC011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66847" y="0"/>
            <a:ext cx="1748557" cy="18573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TMJ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Examined by – auscultation &amp; palpation . 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History of pain</a:t>
            </a:r>
          </a:p>
          <a:p>
            <a:pPr lvl="1"/>
            <a:r>
              <a:rPr lang="en-US" dirty="0" smtClean="0"/>
              <a:t>Tenderness over joint</a:t>
            </a:r>
          </a:p>
          <a:p>
            <a:pPr lvl="1"/>
            <a:r>
              <a:rPr lang="en-US" dirty="0" smtClean="0"/>
              <a:t>Clicking sounds</a:t>
            </a:r>
          </a:p>
          <a:p>
            <a:pPr lvl="1"/>
            <a:r>
              <a:rPr lang="en-US" dirty="0" smtClean="0"/>
              <a:t>Deviation </a:t>
            </a:r>
          </a:p>
          <a:p>
            <a:pPr lvl="1"/>
            <a:r>
              <a:rPr lang="en-US" dirty="0" smtClean="0"/>
              <a:t>Dislocation </a:t>
            </a:r>
          </a:p>
          <a:p>
            <a:pPr lvl="1"/>
            <a:r>
              <a:rPr lang="en-US" dirty="0" smtClean="0"/>
              <a:t>Max. </a:t>
            </a:r>
            <a:r>
              <a:rPr lang="en-US" dirty="0" err="1" smtClean="0"/>
              <a:t>incisal</a:t>
            </a:r>
            <a:r>
              <a:rPr lang="en-US" dirty="0" smtClean="0"/>
              <a:t> opening</a:t>
            </a:r>
          </a:p>
          <a:p>
            <a:pPr lvl="1"/>
            <a:r>
              <a:rPr lang="en-US" dirty="0" smtClean="0"/>
              <a:t>Protrusion</a:t>
            </a:r>
          </a:p>
          <a:p>
            <a:pPr lvl="1"/>
            <a:r>
              <a:rPr lang="en-US" dirty="0" smtClean="0"/>
              <a:t>Lateral excursions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Assessment of postural rest position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848600" cy="4873752"/>
          </a:xfrm>
        </p:spPr>
        <p:txBody>
          <a:bodyPr>
            <a:normAutofit/>
          </a:bodyPr>
          <a:lstStyle/>
          <a:p>
            <a:r>
              <a:rPr lang="en-IN" dirty="0" smtClean="0"/>
              <a:t>Space b/w upper and lower teeth when the mandible is in rest position is k/a freeway space (3mm)</a:t>
            </a:r>
          </a:p>
          <a:p>
            <a:endParaRPr lang="en-IN" dirty="0" smtClean="0"/>
          </a:p>
          <a:p>
            <a:r>
              <a:rPr lang="en-IN" dirty="0" smtClean="0"/>
              <a:t>To determine the Postural rest position the patient should be seated upright with head positioned with FHP parallel to floor.</a:t>
            </a:r>
          </a:p>
          <a:p>
            <a:endParaRPr lang="en-IN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Methods to record postural rest position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dirty="0" smtClean="0"/>
              <a:t>Phonetic method : M or </a:t>
            </a:r>
            <a:r>
              <a:rPr lang="en-IN" dirty="0" err="1" smtClean="0"/>
              <a:t>Missisippi</a:t>
            </a:r>
            <a:r>
              <a:rPr lang="en-IN" dirty="0" smtClean="0"/>
              <a:t> repeatedly</a:t>
            </a:r>
          </a:p>
          <a:p>
            <a:endParaRPr lang="en-IN" dirty="0" smtClean="0"/>
          </a:p>
          <a:p>
            <a:r>
              <a:rPr lang="en-IN" dirty="0" smtClean="0"/>
              <a:t>Command method : pt is asked to swallow</a:t>
            </a:r>
          </a:p>
          <a:p>
            <a:endParaRPr lang="en-IN" dirty="0" smtClean="0"/>
          </a:p>
          <a:p>
            <a:r>
              <a:rPr lang="en-IN" dirty="0" smtClean="0"/>
              <a:t>Non command method: clinician talks to patient.</a:t>
            </a:r>
          </a:p>
          <a:p>
            <a:endParaRPr lang="en-IN" dirty="0" smtClean="0"/>
          </a:p>
          <a:p>
            <a:r>
              <a:rPr lang="en-IN" dirty="0" smtClean="0"/>
              <a:t>Combined methods : tapping the mandible or holding the chin with index finger and thumb and opens /closes the mandible.</a:t>
            </a:r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IN" dirty="0"/>
          </a:p>
        </p:txBody>
      </p:sp>
      <p:graphicFrame>
        <p:nvGraphicFramePr>
          <p:cNvPr id="4" name="Object 6"/>
          <p:cNvGraphicFramePr>
            <a:graphicFrameLocks noChangeAspect="1"/>
          </p:cNvGraphicFramePr>
          <p:nvPr/>
        </p:nvGraphicFramePr>
        <p:xfrm>
          <a:off x="1828800" y="287367"/>
          <a:ext cx="4495800" cy="5416521"/>
        </p:xfrm>
        <a:graphic>
          <a:graphicData uri="http://schemas.openxmlformats.org/presentationml/2006/ole">
            <p:oleObj spid="_x0000_s1026" name="Photo Editor Photo" r:id="rId3" imgW="17823763" imgH="24485714" progId="">
              <p:embed/>
            </p:oleObj>
          </a:graphicData>
        </a:graphic>
      </p:graphicFrame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2590800" y="5791200"/>
            <a:ext cx="3352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dirty="0">
                <a:latin typeface="Arial" charset="0"/>
              </a:rPr>
              <a:t>LATERAL CEPHALOGRAM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PROBLEM  LIST  WITH   DIAGNOSIS: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TREATMENT  OBJECTIVES: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TREATMENT  PLAN:</a:t>
            </a:r>
          </a:p>
          <a:p>
            <a:pPr lvl="1"/>
            <a:r>
              <a:rPr lang="en-US" dirty="0" smtClean="0"/>
              <a:t>Growth modulation</a:t>
            </a:r>
          </a:p>
          <a:p>
            <a:pPr lvl="1"/>
            <a:r>
              <a:rPr lang="en-US" dirty="0" smtClean="0"/>
              <a:t>Orthodontic </a:t>
            </a:r>
            <a:r>
              <a:rPr lang="en-US" dirty="0" err="1" smtClean="0"/>
              <a:t>decompensation</a:t>
            </a:r>
            <a:r>
              <a:rPr lang="en-US" dirty="0" smtClean="0"/>
              <a:t> &amp; </a:t>
            </a:r>
            <a:r>
              <a:rPr lang="en-US" dirty="0" err="1" smtClean="0"/>
              <a:t>orthognathic</a:t>
            </a:r>
            <a:r>
              <a:rPr lang="en-US" dirty="0" smtClean="0"/>
              <a:t> surgery</a:t>
            </a:r>
          </a:p>
          <a:p>
            <a:pPr lvl="1"/>
            <a:r>
              <a:rPr lang="en-US" dirty="0" smtClean="0"/>
              <a:t>Orthodontic camouflage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7"/>
          <p:cNvSpPr>
            <a:spLocks noChangeArrowheads="1"/>
          </p:cNvSpPr>
          <p:nvPr/>
        </p:nvSpPr>
        <p:spPr bwMode="auto">
          <a:xfrm>
            <a:off x="1371600" y="2362200"/>
            <a:ext cx="7543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  <p:sp>
        <p:nvSpPr>
          <p:cNvPr id="47112" name="Rectangle 8"/>
          <p:cNvSpPr>
            <a:spLocks noChangeArrowheads="1"/>
          </p:cNvSpPr>
          <p:nvPr/>
        </p:nvSpPr>
        <p:spPr bwMode="auto">
          <a:xfrm>
            <a:off x="990600" y="2209800"/>
            <a:ext cx="7848600" cy="105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 eaLnBrk="1" hangingPunct="1">
              <a:defRPr/>
            </a:pPr>
            <a:r>
              <a:rPr lang="en-US" sz="5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CEPHALOMETRICS</a:t>
            </a:r>
          </a:p>
        </p:txBody>
      </p:sp>
      <p:sp>
        <p:nvSpPr>
          <p:cNvPr id="3077" name="Line 10"/>
          <p:cNvSpPr>
            <a:spLocks noChangeShapeType="1"/>
          </p:cNvSpPr>
          <p:nvPr/>
        </p:nvSpPr>
        <p:spPr bwMode="auto">
          <a:xfrm>
            <a:off x="1676400" y="3276600"/>
            <a:ext cx="6629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81000"/>
            <a:ext cx="8077200" cy="6248400"/>
          </a:xfrm>
        </p:spPr>
        <p:txBody>
          <a:bodyPr>
            <a:normAutofit/>
          </a:bodyPr>
          <a:lstStyle/>
          <a:p>
            <a:pPr marL="609600" indent="-609600" algn="ctr" eaLnBrk="1" hangingPunct="1">
              <a:lnSpc>
                <a:spcPct val="160000"/>
              </a:lnSpc>
              <a:spcAft>
                <a:spcPts val="600"/>
              </a:spcAft>
              <a:buFont typeface="Wingdings" pitchFamily="2" charset="2"/>
              <a:buNone/>
              <a:defRPr/>
            </a:pPr>
            <a:r>
              <a:rPr lang="en-US" sz="4000" b="1" i="1" u="sng" dirty="0" smtClean="0"/>
              <a:t>Classification of </a:t>
            </a:r>
            <a:r>
              <a:rPr lang="en-US" sz="4000" b="1" i="1" u="sng" dirty="0" err="1" smtClean="0"/>
              <a:t>cephalometric</a:t>
            </a:r>
            <a:r>
              <a:rPr lang="en-US" sz="4000" b="1" i="1" u="sng" dirty="0" smtClean="0"/>
              <a:t> landmarks</a:t>
            </a:r>
            <a:endParaRPr lang="en-US" sz="2800" b="1" i="1" dirty="0" smtClean="0"/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1800" b="1" dirty="0" smtClean="0">
              <a:effectLst/>
            </a:endParaRPr>
          </a:p>
          <a:p>
            <a:pPr marL="609600" indent="-609600" eaLnBrk="1" hangingPunct="1">
              <a:lnSpc>
                <a:spcPct val="80000"/>
              </a:lnSpc>
              <a:buClr>
                <a:schemeClr val="tx1"/>
              </a:buClr>
              <a:buFont typeface="+mj-lt"/>
              <a:buAutoNum type="arabicPeriod"/>
              <a:defRPr/>
            </a:pPr>
            <a:endParaRPr lang="en-US" sz="1800" b="1" dirty="0" smtClean="0">
              <a:effectLst/>
            </a:endParaRPr>
          </a:p>
          <a:p>
            <a:pPr marL="609600" indent="-609600" eaLnBrk="1" hangingPunct="1">
              <a:lnSpc>
                <a:spcPct val="80000"/>
              </a:lnSpc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sz="2000" b="1" dirty="0" smtClean="0">
                <a:effectLst/>
              </a:rPr>
              <a:t>N-</a:t>
            </a:r>
            <a:r>
              <a:rPr lang="en-US" sz="2000" b="1" dirty="0" err="1" smtClean="0">
                <a:effectLst/>
              </a:rPr>
              <a:t>Nasion</a:t>
            </a:r>
            <a:endParaRPr lang="en-US" sz="2000" b="1" dirty="0" smtClean="0">
              <a:effectLst/>
            </a:endParaRPr>
          </a:p>
          <a:p>
            <a:pPr marL="609600" indent="-609600" eaLnBrk="1" hangingPunct="1">
              <a:lnSpc>
                <a:spcPct val="80000"/>
              </a:lnSpc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sz="2000" b="1" dirty="0" smtClean="0">
                <a:effectLst/>
              </a:rPr>
              <a:t>S-</a:t>
            </a:r>
            <a:r>
              <a:rPr lang="en-US" sz="2000" b="1" dirty="0" err="1" smtClean="0">
                <a:effectLst/>
              </a:rPr>
              <a:t>Sella</a:t>
            </a:r>
            <a:endParaRPr lang="en-US" sz="2000" b="1" dirty="0" smtClean="0">
              <a:effectLst/>
            </a:endParaRPr>
          </a:p>
          <a:p>
            <a:pPr marL="609600" indent="-609600" eaLnBrk="1" hangingPunct="1">
              <a:lnSpc>
                <a:spcPct val="80000"/>
              </a:lnSpc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sz="2000" b="1" dirty="0" smtClean="0">
                <a:effectLst/>
              </a:rPr>
              <a:t>O-</a:t>
            </a:r>
            <a:r>
              <a:rPr lang="en-US" sz="2000" b="1" dirty="0" err="1" smtClean="0">
                <a:effectLst/>
              </a:rPr>
              <a:t>Orbitale</a:t>
            </a:r>
            <a:endParaRPr lang="en-US" sz="2000" b="1" dirty="0" smtClean="0">
              <a:effectLst/>
            </a:endParaRPr>
          </a:p>
          <a:p>
            <a:pPr marL="609600" indent="-609600" eaLnBrk="1" hangingPunct="1">
              <a:lnSpc>
                <a:spcPct val="80000"/>
              </a:lnSpc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sz="2000" b="1" dirty="0" smtClean="0">
                <a:effectLst/>
              </a:rPr>
              <a:t>ANS-Anterior nasal spine</a:t>
            </a:r>
          </a:p>
          <a:p>
            <a:pPr marL="609600" indent="-609600" eaLnBrk="1" hangingPunct="1">
              <a:lnSpc>
                <a:spcPct val="80000"/>
              </a:lnSpc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sz="2000" b="1" dirty="0" smtClean="0">
                <a:effectLst/>
              </a:rPr>
              <a:t>PNS-Posterior nasal spine</a:t>
            </a:r>
          </a:p>
          <a:p>
            <a:pPr marL="609600" indent="-609600" eaLnBrk="1" hangingPunct="1">
              <a:lnSpc>
                <a:spcPct val="80000"/>
              </a:lnSpc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sz="2000" b="1" dirty="0" smtClean="0">
                <a:effectLst/>
              </a:rPr>
              <a:t>A-point A</a:t>
            </a:r>
          </a:p>
          <a:p>
            <a:pPr marL="609600" indent="-609600" eaLnBrk="1" hangingPunct="1">
              <a:lnSpc>
                <a:spcPct val="80000"/>
              </a:lnSpc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sz="2000" b="1" dirty="0" smtClean="0">
                <a:effectLst/>
              </a:rPr>
              <a:t>B-point B</a:t>
            </a:r>
          </a:p>
          <a:p>
            <a:pPr marL="609600" indent="-609600" eaLnBrk="1" hangingPunct="1">
              <a:lnSpc>
                <a:spcPct val="80000"/>
              </a:lnSpc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sz="2000" b="1" dirty="0" err="1" smtClean="0">
                <a:effectLst/>
              </a:rPr>
              <a:t>Pog</a:t>
            </a:r>
            <a:r>
              <a:rPr lang="en-US" sz="2000" b="1" dirty="0" smtClean="0">
                <a:effectLst/>
              </a:rPr>
              <a:t>- </a:t>
            </a:r>
            <a:r>
              <a:rPr lang="en-US" sz="2000" b="1" dirty="0" err="1" smtClean="0">
                <a:effectLst/>
              </a:rPr>
              <a:t>Pogonion</a:t>
            </a:r>
            <a:endParaRPr lang="en-US" sz="2000" b="1" dirty="0" smtClean="0"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601200" y="3276600"/>
            <a:ext cx="7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N" dirty="0"/>
          </a:p>
        </p:txBody>
      </p:sp>
      <p:sp>
        <p:nvSpPr>
          <p:cNvPr id="4" name="TextBox 3"/>
          <p:cNvSpPr txBox="1"/>
          <p:nvPr/>
        </p:nvSpPr>
        <p:spPr>
          <a:xfrm>
            <a:off x="5029200" y="3043059"/>
            <a:ext cx="41910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600" indent="-609600">
              <a:buClr>
                <a:schemeClr val="tx1"/>
              </a:buClr>
              <a:buFont typeface="+mj-lt"/>
              <a:buAutoNum type="arabicPeriod" startAt="9"/>
              <a:defRPr/>
            </a:pPr>
            <a:r>
              <a:rPr lang="en-US" sz="2000" b="1" dirty="0" err="1" smtClean="0"/>
              <a:t>Gn-Gnathion</a:t>
            </a:r>
            <a:endParaRPr lang="en-US" sz="2000" b="1" dirty="0" smtClean="0"/>
          </a:p>
          <a:p>
            <a:pPr marL="609600" indent="-609600">
              <a:buClr>
                <a:schemeClr val="tx1"/>
              </a:buClr>
              <a:buFont typeface="+mj-lt"/>
              <a:buAutoNum type="arabicPeriod" startAt="9"/>
              <a:defRPr/>
            </a:pPr>
            <a:r>
              <a:rPr lang="en-US" sz="2000" b="1" dirty="0" smtClean="0"/>
              <a:t>Me-</a:t>
            </a:r>
            <a:r>
              <a:rPr lang="en-US" sz="2000" b="1" dirty="0" err="1" smtClean="0"/>
              <a:t>Menton</a:t>
            </a:r>
            <a:endParaRPr lang="en-US" sz="2000" b="1" dirty="0" smtClean="0"/>
          </a:p>
          <a:p>
            <a:pPr marL="609600" indent="-609600">
              <a:buClr>
                <a:schemeClr val="tx1"/>
              </a:buClr>
              <a:buFont typeface="+mj-lt"/>
              <a:buAutoNum type="arabicPeriod" startAt="9"/>
              <a:defRPr/>
            </a:pPr>
            <a:r>
              <a:rPr lang="en-US" sz="2000" b="1" dirty="0" smtClean="0"/>
              <a:t>Go-</a:t>
            </a:r>
            <a:r>
              <a:rPr lang="en-US" sz="2000" b="1" dirty="0" err="1" smtClean="0"/>
              <a:t>Gonion</a:t>
            </a:r>
            <a:r>
              <a:rPr lang="en-US" sz="2000" b="1" dirty="0" smtClean="0"/>
              <a:t>                             </a:t>
            </a:r>
          </a:p>
          <a:p>
            <a:pPr marL="609600" indent="-609600">
              <a:buClr>
                <a:schemeClr val="tx1"/>
              </a:buClr>
              <a:buFont typeface="+mj-lt"/>
              <a:buAutoNum type="arabicPeriod" startAt="9"/>
              <a:defRPr/>
            </a:pPr>
            <a:r>
              <a:rPr lang="en-US" sz="2000" b="1" dirty="0" err="1" smtClean="0"/>
              <a:t>Ba</a:t>
            </a:r>
            <a:r>
              <a:rPr lang="en-US" sz="2000" b="1" dirty="0" smtClean="0"/>
              <a:t>- </a:t>
            </a:r>
            <a:r>
              <a:rPr lang="en-US" sz="2000" b="1" dirty="0" err="1" smtClean="0"/>
              <a:t>Basion</a:t>
            </a:r>
            <a:endParaRPr lang="en-US" sz="2000" b="1" dirty="0" smtClean="0"/>
          </a:p>
          <a:p>
            <a:pPr marL="609600" indent="-609600">
              <a:buClr>
                <a:schemeClr val="tx1"/>
              </a:buClr>
              <a:buFont typeface="+mj-lt"/>
              <a:buAutoNum type="arabicPeriod" startAt="9"/>
              <a:defRPr/>
            </a:pPr>
            <a:r>
              <a:rPr lang="en-US" sz="2000" b="1" dirty="0" smtClean="0"/>
              <a:t>Bo-</a:t>
            </a:r>
            <a:r>
              <a:rPr lang="en-US" sz="2000" b="1" dirty="0" err="1" smtClean="0"/>
              <a:t>Bolton’point</a:t>
            </a:r>
            <a:endParaRPr lang="en-US" sz="2000" b="1" dirty="0" smtClean="0"/>
          </a:p>
          <a:p>
            <a:pPr marL="609600" indent="-609600">
              <a:buClr>
                <a:schemeClr val="tx1"/>
              </a:buClr>
              <a:buFont typeface="+mj-lt"/>
              <a:buAutoNum type="arabicPeriod" startAt="9"/>
              <a:defRPr/>
            </a:pPr>
            <a:r>
              <a:rPr lang="en-US" sz="2000" b="1" dirty="0" err="1" smtClean="0"/>
              <a:t>Ar-Articulare</a:t>
            </a:r>
            <a:endParaRPr lang="en-US" sz="2000" b="1" dirty="0" smtClean="0"/>
          </a:p>
          <a:p>
            <a:pPr marL="609600" indent="-609600">
              <a:buClr>
                <a:schemeClr val="tx1"/>
              </a:buClr>
              <a:buFont typeface="+mj-lt"/>
              <a:buAutoNum type="arabicPeriod" startAt="9"/>
              <a:defRPr/>
            </a:pPr>
            <a:r>
              <a:rPr lang="en-US" sz="2000" b="1" dirty="0" smtClean="0"/>
              <a:t>P-</a:t>
            </a:r>
            <a:r>
              <a:rPr lang="en-US" sz="2000" b="1" dirty="0" err="1" smtClean="0"/>
              <a:t>Porion</a:t>
            </a:r>
            <a:endParaRPr lang="en-US" sz="2000" b="1" dirty="0" smtClean="0"/>
          </a:p>
          <a:p>
            <a:pPr marL="609600" indent="-609600">
              <a:buClr>
                <a:schemeClr val="tx1"/>
              </a:buClr>
              <a:buFont typeface="+mj-lt"/>
              <a:buAutoNum type="arabicPeriod" startAt="9"/>
              <a:defRPr/>
            </a:pPr>
            <a:r>
              <a:rPr lang="en-US" sz="2000" b="1" dirty="0" smtClean="0"/>
              <a:t>PTM-</a:t>
            </a:r>
            <a:r>
              <a:rPr lang="en-US" sz="2000" b="1" dirty="0" err="1" smtClean="0"/>
              <a:t>Ptm</a:t>
            </a:r>
            <a:r>
              <a:rPr lang="en-US" sz="2000" b="1" dirty="0" smtClean="0"/>
              <a:t> </a:t>
            </a:r>
            <a:r>
              <a:rPr lang="en-US" b="1" dirty="0" smtClean="0"/>
              <a:t>point</a:t>
            </a:r>
          </a:p>
          <a:p>
            <a:pPr marL="609600" indent="-609600">
              <a:lnSpc>
                <a:spcPct val="80000"/>
              </a:lnSpc>
              <a:buClr>
                <a:schemeClr val="tx1"/>
              </a:buClr>
              <a:buFont typeface="+mj-lt"/>
              <a:buAutoNum type="arabicPeriod" startAt="9"/>
              <a:defRPr/>
            </a:pPr>
            <a:endParaRPr lang="en-US" b="1" dirty="0" smtClean="0"/>
          </a:p>
          <a:p>
            <a:pPr marL="609600" indent="-609600">
              <a:lnSpc>
                <a:spcPct val="80000"/>
              </a:lnSpc>
              <a:buClr>
                <a:schemeClr val="tx1"/>
              </a:buClr>
              <a:buFont typeface="+mj-lt"/>
              <a:buAutoNum type="arabicPeriod" startAt="9"/>
              <a:defRPr/>
            </a:pPr>
            <a:endParaRPr lang="en-US" b="1" dirty="0" smtClean="0"/>
          </a:p>
          <a:p>
            <a:pPr marL="609600" indent="-609600">
              <a:lnSpc>
                <a:spcPct val="80000"/>
              </a:lnSpc>
              <a:buClr>
                <a:schemeClr val="tx1"/>
              </a:buClr>
              <a:buFont typeface="+mj-lt"/>
              <a:buAutoNum type="arabicPeriod" startAt="9"/>
              <a:defRPr/>
            </a:pPr>
            <a:endParaRPr lang="en-US" b="1" dirty="0" smtClean="0"/>
          </a:p>
          <a:p>
            <a:pPr marL="609600" indent="-609600">
              <a:lnSpc>
                <a:spcPct val="80000"/>
              </a:lnSpc>
              <a:buClr>
                <a:schemeClr val="tx1"/>
              </a:buClr>
              <a:buFont typeface="+mj-lt"/>
              <a:buAutoNum type="arabicPeriod" startAt="9"/>
              <a:defRPr/>
            </a:pPr>
            <a:endParaRPr lang="en-US" b="1" dirty="0" smtClean="0"/>
          </a:p>
          <a:p>
            <a:pPr marL="609600" indent="-609600">
              <a:lnSpc>
                <a:spcPct val="80000"/>
              </a:lnSpc>
              <a:buClr>
                <a:schemeClr val="tx1"/>
              </a:buClr>
              <a:buFont typeface="+mj-lt"/>
              <a:buAutoNum type="arabicPeriod" startAt="9"/>
              <a:defRPr/>
            </a:pPr>
            <a:endParaRPr lang="en-US" b="1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icture 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68525" y="0"/>
            <a:ext cx="5146675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581400" y="2438400"/>
            <a:ext cx="312738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4">
                    <a:lumMod val="25000"/>
                  </a:schemeClr>
                </a:solidFill>
              </a:rPr>
              <a:t>S</a:t>
            </a:r>
            <a:endParaRPr lang="en-IN" dirty="0">
              <a:solidFill>
                <a:schemeClr val="accent4">
                  <a:lumMod val="25000"/>
                </a:schemeClr>
              </a:solidFill>
            </a:endParaRPr>
          </a:p>
        </p:txBody>
      </p:sp>
      <p:sp>
        <p:nvSpPr>
          <p:cNvPr id="5124" name="TextBox 6"/>
          <p:cNvSpPr txBox="1">
            <a:spLocks noChangeArrowheads="1"/>
          </p:cNvSpPr>
          <p:nvPr/>
        </p:nvSpPr>
        <p:spPr bwMode="auto">
          <a:xfrm>
            <a:off x="5867400" y="2209800"/>
            <a:ext cx="338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</a:t>
            </a:r>
            <a:endParaRPr lang="en-IN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762000"/>
            <a:ext cx="75438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 u="sng" smtClean="0"/>
              <a:t>LANDMARKS</a:t>
            </a:r>
          </a:p>
        </p:txBody>
      </p:sp>
      <p:pic>
        <p:nvPicPr>
          <p:cNvPr id="6147" name="Picture 4" descr="Picture 0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2057400"/>
            <a:ext cx="5334000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u="sng" smtClean="0"/>
              <a:t>LINES AND PLANES IN CEPHALOMETRICS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b="1" u="sng" smtClean="0"/>
              <a:t>HORIZONTAL PLANE</a:t>
            </a:r>
            <a:r>
              <a:rPr lang="en-US" b="1" smtClean="0"/>
              <a:t>:</a:t>
            </a:r>
          </a:p>
          <a:p>
            <a:pPr eaLnBrk="1" hangingPunct="1">
              <a:defRPr/>
            </a:pPr>
            <a:r>
              <a:rPr lang="en-US" b="1" smtClean="0"/>
              <a:t>   </a:t>
            </a:r>
            <a:r>
              <a:rPr lang="en-US" smtClean="0"/>
              <a:t>SN PLANE</a:t>
            </a:r>
          </a:p>
          <a:p>
            <a:pPr eaLnBrk="1" hangingPunct="1">
              <a:defRPr/>
            </a:pPr>
            <a:r>
              <a:rPr lang="en-US" smtClean="0"/>
              <a:t>   FH PLANE</a:t>
            </a:r>
          </a:p>
          <a:p>
            <a:pPr eaLnBrk="1" hangingPunct="1">
              <a:defRPr/>
            </a:pPr>
            <a:r>
              <a:rPr lang="en-US" smtClean="0"/>
              <a:t>   OCCLUSAL PLANE</a:t>
            </a:r>
          </a:p>
          <a:p>
            <a:pPr eaLnBrk="1" hangingPunct="1">
              <a:defRPr/>
            </a:pPr>
            <a:r>
              <a:rPr lang="en-US" smtClean="0"/>
              <a:t>   PALATAL PLANE</a:t>
            </a:r>
          </a:p>
          <a:p>
            <a:pPr eaLnBrk="1" hangingPunct="1">
              <a:defRPr/>
            </a:pPr>
            <a:r>
              <a:rPr lang="en-US" smtClean="0"/>
              <a:t>   MANDIBULAR PLANE</a:t>
            </a:r>
          </a:p>
          <a:p>
            <a:pPr eaLnBrk="1" hangingPunct="1">
              <a:defRPr/>
            </a:pPr>
            <a:r>
              <a:rPr lang="en-US" smtClean="0"/>
              <a:t>   BA-NA PLANE</a:t>
            </a:r>
            <a:endParaRPr lang="en-US" b="1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icture 0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4763"/>
            <a:ext cx="8318500" cy="685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Line 3"/>
          <p:cNvSpPr>
            <a:spLocks noChangeShapeType="1"/>
          </p:cNvSpPr>
          <p:nvPr/>
        </p:nvSpPr>
        <p:spPr bwMode="auto">
          <a:xfrm>
            <a:off x="2133600" y="762000"/>
            <a:ext cx="152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IN"/>
          </a:p>
        </p:txBody>
      </p:sp>
      <p:sp>
        <p:nvSpPr>
          <p:cNvPr id="8196" name="Line 4"/>
          <p:cNvSpPr>
            <a:spLocks noChangeShapeType="1"/>
          </p:cNvSpPr>
          <p:nvPr/>
        </p:nvSpPr>
        <p:spPr bwMode="auto">
          <a:xfrm>
            <a:off x="2590800" y="5105400"/>
            <a:ext cx="8382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b="1" u="sng" smtClean="0"/>
              <a:t>VERTICAL PLANE</a:t>
            </a:r>
            <a:r>
              <a:rPr lang="en-US" b="1" smtClean="0"/>
              <a:t>:</a:t>
            </a:r>
          </a:p>
          <a:p>
            <a:pPr eaLnBrk="1" hangingPunct="1">
              <a:defRPr/>
            </a:pPr>
            <a:r>
              <a:rPr lang="en-US" b="1" smtClean="0"/>
              <a:t>    </a:t>
            </a:r>
            <a:r>
              <a:rPr lang="en-US" smtClean="0"/>
              <a:t>A-POG</a:t>
            </a:r>
          </a:p>
          <a:p>
            <a:pPr eaLnBrk="1" hangingPunct="1">
              <a:defRPr/>
            </a:pPr>
            <a:r>
              <a:rPr lang="en-US" smtClean="0"/>
              <a:t>    FACIAL PLANE</a:t>
            </a:r>
          </a:p>
          <a:p>
            <a:pPr eaLnBrk="1" hangingPunct="1">
              <a:defRPr/>
            </a:pPr>
            <a:r>
              <a:rPr lang="en-US" smtClean="0"/>
              <a:t>    FACIAL AXIS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120611" y="2967335"/>
            <a:ext cx="46217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30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Thank you 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SUPPLEMENTAL  DIAGNOSTIC  AIDS: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Specialized radiographs:</a:t>
            </a:r>
          </a:p>
          <a:p>
            <a:pPr marL="822960" lvl="1" indent="-457200">
              <a:buFont typeface="+mj-lt"/>
              <a:buAutoNum type="alphaLcPeriod"/>
            </a:pPr>
            <a:r>
              <a:rPr lang="en-US" dirty="0" err="1" smtClean="0"/>
              <a:t>Occlusal</a:t>
            </a:r>
            <a:r>
              <a:rPr lang="en-US" dirty="0" smtClean="0"/>
              <a:t> views </a:t>
            </a:r>
          </a:p>
          <a:p>
            <a:pPr marL="822960" lvl="1" indent="-457200">
              <a:buFont typeface="+mj-lt"/>
              <a:buAutoNum type="alphaLcPeriod"/>
            </a:pPr>
            <a:r>
              <a:rPr lang="en-US" dirty="0" smtClean="0"/>
              <a:t>Selected lateral jaw views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 smtClean="0"/>
              <a:t>Electromyographic</a:t>
            </a:r>
            <a:r>
              <a:rPr lang="en-US" dirty="0" smtClean="0"/>
              <a:t> examination of muscle activity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Hand – wrist radiographs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Computed axial tomography ( CT scan)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Magnetic Resonance Imaging (MRI)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Endocrine tests – other blood tests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Sensitivity/ vitality tests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Biopsy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CASE 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b="1" dirty="0" smtClean="0"/>
              <a:t>Case history :</a:t>
            </a:r>
          </a:p>
          <a:p>
            <a:pPr>
              <a:buNone/>
            </a:pPr>
            <a:r>
              <a:rPr lang="en-US" dirty="0" smtClean="0"/>
              <a:t>             information gathered from the patient &amp;/ or parent &amp; / or guardian to aid in the overall diagnosis of the case.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71472" y="714356"/>
            <a:ext cx="7353328" cy="5759596"/>
          </a:xfrm>
        </p:spPr>
        <p:txBody>
          <a:bodyPr/>
          <a:lstStyle/>
          <a:p>
            <a:r>
              <a:rPr lang="en-US" sz="3200" b="1" dirty="0" smtClean="0"/>
              <a:t>Personal details</a:t>
            </a:r>
          </a:p>
          <a:p>
            <a:r>
              <a:rPr lang="en-US" b="1" dirty="0" smtClean="0"/>
              <a:t>NAME :</a:t>
            </a:r>
          </a:p>
          <a:p>
            <a:pPr lvl="1"/>
            <a:r>
              <a:rPr lang="en-US" dirty="0" smtClean="0"/>
              <a:t>For the purpose of communication</a:t>
            </a:r>
          </a:p>
          <a:p>
            <a:pPr lvl="1"/>
            <a:r>
              <a:rPr lang="en-US" dirty="0" smtClean="0"/>
              <a:t>Identification</a:t>
            </a:r>
          </a:p>
          <a:p>
            <a:pPr lvl="1"/>
            <a:r>
              <a:rPr lang="en-US" dirty="0" smtClean="0"/>
              <a:t>Record keeping</a:t>
            </a:r>
          </a:p>
          <a:p>
            <a:pPr lvl="1"/>
            <a:r>
              <a:rPr lang="en-US" dirty="0" smtClean="0"/>
              <a:t>Personal touch to the conversation </a:t>
            </a:r>
          </a:p>
          <a:p>
            <a:pPr lvl="1">
              <a:buNone/>
            </a:pPr>
            <a:endParaRPr lang="en-US" dirty="0" smtClean="0"/>
          </a:p>
          <a:p>
            <a:r>
              <a:rPr lang="en-US" b="1" dirty="0" smtClean="0"/>
              <a:t>DATE OF BIRTH &amp; AGE:</a:t>
            </a:r>
          </a:p>
          <a:p>
            <a:pPr lvl="1"/>
            <a:r>
              <a:rPr lang="en-US" dirty="0" smtClean="0"/>
              <a:t>Chronologic age helps in diagnosis &amp; growth prediction.</a:t>
            </a:r>
          </a:p>
          <a:p>
            <a:pPr lvl="1"/>
            <a:r>
              <a:rPr lang="en-US" dirty="0" smtClean="0"/>
              <a:t>Dictates the treatment plan – growth modulation / surgical.</a:t>
            </a:r>
          </a:p>
          <a:p>
            <a:pPr lvl="1"/>
            <a:r>
              <a:rPr lang="en-US" dirty="0" smtClean="0"/>
              <a:t>Self correcting </a:t>
            </a:r>
            <a:r>
              <a:rPr lang="en-US" dirty="0" err="1" smtClean="0"/>
              <a:t>anomelies</a:t>
            </a:r>
            <a:r>
              <a:rPr lang="en-US" dirty="0" smtClean="0"/>
              <a:t>.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AGES: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Biological age </a:t>
            </a:r>
          </a:p>
          <a:p>
            <a:r>
              <a:rPr lang="en-US" dirty="0" smtClean="0"/>
              <a:t>Skeletal age</a:t>
            </a:r>
          </a:p>
          <a:p>
            <a:r>
              <a:rPr lang="en-US" dirty="0" smtClean="0"/>
              <a:t>Dental age</a:t>
            </a:r>
          </a:p>
          <a:p>
            <a:r>
              <a:rPr lang="en-US" dirty="0" smtClean="0"/>
              <a:t>Chronological age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Custom 4">
      <a:dk1>
        <a:srgbClr val="EAEAEA"/>
      </a:dk1>
      <a:lt1>
        <a:srgbClr val="59161E"/>
      </a:lt1>
      <a:dk2>
        <a:srgbClr val="F07F09"/>
      </a:dk2>
      <a:lt2>
        <a:srgbClr val="000000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1454</TotalTime>
  <Words>1558</Words>
  <Application>Microsoft Office PowerPoint</Application>
  <PresentationFormat>On-screen Show (4:3)</PresentationFormat>
  <Paragraphs>454</Paragraphs>
  <Slides>58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0" baseType="lpstr">
      <vt:lpstr>Oriel</vt:lpstr>
      <vt:lpstr>Photo Editor Photo</vt:lpstr>
      <vt:lpstr>Case history &amp; clinical examination</vt:lpstr>
      <vt:lpstr>Slide 2</vt:lpstr>
      <vt:lpstr>Slide 3</vt:lpstr>
      <vt:lpstr>ESSENTIAL  DIAGNOSTIC  AIDS:</vt:lpstr>
      <vt:lpstr>Slide 5</vt:lpstr>
      <vt:lpstr>SUPPLEMENTAL  DIAGNOSTIC  AIDS: </vt:lpstr>
      <vt:lpstr>CASE  HISTORY</vt:lpstr>
      <vt:lpstr>Slide 8</vt:lpstr>
      <vt:lpstr>TYPES OF AGES:</vt:lpstr>
      <vt:lpstr>Slide 10</vt:lpstr>
      <vt:lpstr>CHIEF  COMPLAINT</vt:lpstr>
      <vt:lpstr>PRENATAL  HISTORY</vt:lpstr>
      <vt:lpstr>POSTNATAL  HISTORY</vt:lpstr>
      <vt:lpstr>DENTAL  HISTORY</vt:lpstr>
      <vt:lpstr>MEDICAL  HISTORY</vt:lpstr>
      <vt:lpstr>FAMILY  HISTORY</vt:lpstr>
      <vt:lpstr>CLINICAL  EXAMINATION:</vt:lpstr>
      <vt:lpstr>BODY  BUILD:</vt:lpstr>
      <vt:lpstr>SHAPE  OF  THE  HEAD</vt:lpstr>
      <vt:lpstr>FACIAL  TYPE:</vt:lpstr>
      <vt:lpstr>Slide 21</vt:lpstr>
      <vt:lpstr>FACIAL  SYMMETRY</vt:lpstr>
      <vt:lpstr>EXAMINATION  OF  LIPS :</vt:lpstr>
      <vt:lpstr>Slide 24</vt:lpstr>
      <vt:lpstr>SMILE  ARC</vt:lpstr>
      <vt:lpstr>PROFILE</vt:lpstr>
      <vt:lpstr>FACIAL  DIVERGENCE</vt:lpstr>
      <vt:lpstr>NOSE  &amp;  NASOLABIAL ANGLE</vt:lpstr>
      <vt:lpstr>MENTOLABIAL  SULCUS :</vt:lpstr>
      <vt:lpstr>POSITION  OF  CHIN </vt:lpstr>
      <vt:lpstr>MANDIBULAR  PLANE  ANGLE:</vt:lpstr>
      <vt:lpstr>VTO</vt:lpstr>
      <vt:lpstr>Slide 33</vt:lpstr>
      <vt:lpstr>Slide 34</vt:lpstr>
      <vt:lpstr>INTRAORAL  EXAMINATION:</vt:lpstr>
      <vt:lpstr>GINGIVA</vt:lpstr>
      <vt:lpstr>PALATE</vt:lpstr>
      <vt:lpstr>TONGUE </vt:lpstr>
      <vt:lpstr>FRENUM</vt:lpstr>
      <vt:lpstr>TONSILS</vt:lpstr>
      <vt:lpstr>Slide 41</vt:lpstr>
      <vt:lpstr>Slide 42</vt:lpstr>
      <vt:lpstr>Slide 43</vt:lpstr>
      <vt:lpstr>FUNCTIONAL  EXAMINATION :</vt:lpstr>
      <vt:lpstr>Slide 45</vt:lpstr>
      <vt:lpstr>Slide 46</vt:lpstr>
      <vt:lpstr>TMJ</vt:lpstr>
      <vt:lpstr>Assessment of postural rest position</vt:lpstr>
      <vt:lpstr>Methods to record postural rest position</vt:lpstr>
      <vt:lpstr>Slide 50</vt:lpstr>
      <vt:lpstr>Slide 51</vt:lpstr>
      <vt:lpstr>Slide 52</vt:lpstr>
      <vt:lpstr>Slide 53</vt:lpstr>
      <vt:lpstr>LANDMARKS</vt:lpstr>
      <vt:lpstr>LINES AND PLANES IN CEPHALOMETRICS</vt:lpstr>
      <vt:lpstr>Slide 56</vt:lpstr>
      <vt:lpstr>Slide 57</vt:lpstr>
      <vt:lpstr>Slide 58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Case history &amp; clinical examination</dc:title>
  <dc:creator>saran</dc:creator>
  <cp:lastModifiedBy>Dr.Ravi Bhandari</cp:lastModifiedBy>
  <cp:revision>171</cp:revision>
  <dcterms:created xsi:type="dcterms:W3CDTF">2009-05-20T13:58:28Z</dcterms:created>
  <dcterms:modified xsi:type="dcterms:W3CDTF">2020-04-15T06:14:53Z</dcterms:modified>
</cp:coreProperties>
</file>