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2514600"/>
            <a:ext cx="8839200" cy="3876040"/>
          </a:xfrm>
          <a:custGeom>
            <a:avLst/>
            <a:gdLst/>
            <a:ahLst/>
            <a:cxnLst/>
            <a:rect l="l" t="t" r="r" b="b"/>
            <a:pathLst>
              <a:path w="8839200" h="3876040">
                <a:moveTo>
                  <a:pt x="0" y="3876040"/>
                </a:moveTo>
                <a:lnTo>
                  <a:pt x="8839200" y="3876040"/>
                </a:lnTo>
                <a:lnTo>
                  <a:pt x="8839200" y="0"/>
                </a:lnTo>
                <a:lnTo>
                  <a:pt x="0" y="0"/>
                </a:lnTo>
                <a:lnTo>
                  <a:pt x="0" y="3876040"/>
                </a:lnTo>
                <a:close/>
              </a:path>
            </a:pathLst>
          </a:custGeom>
          <a:solidFill>
            <a:srgbClr val="C4D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6700519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5079"/>
                </a:moveTo>
                <a:lnTo>
                  <a:pt x="8839200" y="5079"/>
                </a:lnTo>
                <a:lnTo>
                  <a:pt x="8839200" y="0"/>
                </a:lnTo>
                <a:lnTo>
                  <a:pt x="0" y="0"/>
                </a:lnTo>
                <a:lnTo>
                  <a:pt x="0" y="5079"/>
                </a:lnTo>
                <a:close/>
              </a:path>
            </a:pathLst>
          </a:custGeom>
          <a:solidFill>
            <a:srgbClr val="C4D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9160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400"/>
                </a:moveTo>
                <a:lnTo>
                  <a:pt x="152400" y="4343400"/>
                </a:lnTo>
                <a:lnTo>
                  <a:pt x="1524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400"/>
                </a:moveTo>
                <a:lnTo>
                  <a:pt x="152400" y="4343400"/>
                </a:lnTo>
                <a:lnTo>
                  <a:pt x="1524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2514600"/>
          </a:xfrm>
          <a:custGeom>
            <a:avLst/>
            <a:gdLst/>
            <a:ahLst/>
            <a:cxnLst/>
            <a:rect l="l" t="t" r="r" b="b"/>
            <a:pathLst>
              <a:path w="9144000" h="2514600">
                <a:moveTo>
                  <a:pt x="9144000" y="0"/>
                </a:moveTo>
                <a:lnTo>
                  <a:pt x="0" y="0"/>
                </a:lnTo>
                <a:lnTo>
                  <a:pt x="0" y="2514600"/>
                </a:lnTo>
                <a:lnTo>
                  <a:pt x="9144000" y="2514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6050" y="6390640"/>
            <a:ext cx="8832850" cy="309880"/>
          </a:xfrm>
          <a:custGeom>
            <a:avLst/>
            <a:gdLst/>
            <a:ahLst/>
            <a:cxnLst/>
            <a:rect l="l" t="t" r="r" b="b"/>
            <a:pathLst>
              <a:path w="8832850" h="309879">
                <a:moveTo>
                  <a:pt x="8832850" y="0"/>
                </a:moveTo>
                <a:lnTo>
                  <a:pt x="0" y="0"/>
                </a:lnTo>
                <a:lnTo>
                  <a:pt x="0" y="309880"/>
                </a:lnTo>
                <a:lnTo>
                  <a:pt x="8832850" y="309880"/>
                </a:lnTo>
                <a:lnTo>
                  <a:pt x="8832850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4939" y="2419350"/>
            <a:ext cx="8827770" cy="0"/>
          </a:xfrm>
          <a:custGeom>
            <a:avLst/>
            <a:gdLst/>
            <a:ahLst/>
            <a:cxnLst/>
            <a:rect l="l" t="t" r="r" b="b"/>
            <a:pathLst>
              <a:path w="8827770">
                <a:moveTo>
                  <a:pt x="0" y="0"/>
                </a:moveTo>
                <a:lnTo>
                  <a:pt x="8827769" y="0"/>
                </a:lnTo>
              </a:path>
            </a:pathLst>
          </a:custGeom>
          <a:ln w="11429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" y="152400"/>
            <a:ext cx="8832850" cy="6546850"/>
          </a:xfrm>
          <a:custGeom>
            <a:avLst/>
            <a:gdLst/>
            <a:ahLst/>
            <a:cxnLst/>
            <a:rect l="l" t="t" r="r" b="b"/>
            <a:pathLst>
              <a:path w="8832850" h="6546850">
                <a:moveTo>
                  <a:pt x="4415790" y="6546850"/>
                </a:moveTo>
                <a:lnTo>
                  <a:pt x="0" y="6546850"/>
                </a:lnTo>
                <a:lnTo>
                  <a:pt x="0" y="0"/>
                </a:lnTo>
                <a:lnTo>
                  <a:pt x="8832850" y="0"/>
                </a:lnTo>
                <a:lnTo>
                  <a:pt x="8832850" y="6546850"/>
                </a:lnTo>
                <a:lnTo>
                  <a:pt x="4415790" y="6546850"/>
                </a:lnTo>
                <a:close/>
              </a:path>
            </a:pathLst>
          </a:custGeom>
          <a:ln w="9344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211455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4294" y="3870"/>
                </a:lnTo>
                <a:lnTo>
                  <a:pt x="206776" y="15118"/>
                </a:lnTo>
                <a:lnTo>
                  <a:pt x="162793" y="33192"/>
                </a:lnTo>
                <a:lnTo>
                  <a:pt x="122895" y="57546"/>
                </a:lnTo>
                <a:lnTo>
                  <a:pt x="87629" y="87630"/>
                </a:lnTo>
                <a:lnTo>
                  <a:pt x="57546" y="122895"/>
                </a:lnTo>
                <a:lnTo>
                  <a:pt x="33192" y="162793"/>
                </a:lnTo>
                <a:lnTo>
                  <a:pt x="15118" y="206776"/>
                </a:lnTo>
                <a:lnTo>
                  <a:pt x="3870" y="254294"/>
                </a:lnTo>
                <a:lnTo>
                  <a:pt x="0" y="304800"/>
                </a:lnTo>
                <a:lnTo>
                  <a:pt x="3870" y="355305"/>
                </a:lnTo>
                <a:lnTo>
                  <a:pt x="15118" y="402823"/>
                </a:lnTo>
                <a:lnTo>
                  <a:pt x="33192" y="446806"/>
                </a:lnTo>
                <a:lnTo>
                  <a:pt x="57546" y="486704"/>
                </a:lnTo>
                <a:lnTo>
                  <a:pt x="87630" y="521970"/>
                </a:lnTo>
                <a:lnTo>
                  <a:pt x="122895" y="552053"/>
                </a:lnTo>
                <a:lnTo>
                  <a:pt x="162793" y="576407"/>
                </a:lnTo>
                <a:lnTo>
                  <a:pt x="206776" y="594481"/>
                </a:lnTo>
                <a:lnTo>
                  <a:pt x="254294" y="605729"/>
                </a:lnTo>
                <a:lnTo>
                  <a:pt x="304800" y="609600"/>
                </a:lnTo>
                <a:lnTo>
                  <a:pt x="355305" y="605729"/>
                </a:lnTo>
                <a:lnTo>
                  <a:pt x="402823" y="594481"/>
                </a:lnTo>
                <a:lnTo>
                  <a:pt x="446806" y="576407"/>
                </a:lnTo>
                <a:lnTo>
                  <a:pt x="486704" y="552053"/>
                </a:lnTo>
                <a:lnTo>
                  <a:pt x="521969" y="521970"/>
                </a:lnTo>
                <a:lnTo>
                  <a:pt x="552053" y="486704"/>
                </a:lnTo>
                <a:lnTo>
                  <a:pt x="576407" y="446806"/>
                </a:lnTo>
                <a:lnTo>
                  <a:pt x="594481" y="402823"/>
                </a:lnTo>
                <a:lnTo>
                  <a:pt x="605729" y="355305"/>
                </a:lnTo>
                <a:lnTo>
                  <a:pt x="609600" y="304800"/>
                </a:lnTo>
                <a:lnTo>
                  <a:pt x="605729" y="254294"/>
                </a:lnTo>
                <a:lnTo>
                  <a:pt x="594481" y="206776"/>
                </a:lnTo>
                <a:lnTo>
                  <a:pt x="576407" y="162793"/>
                </a:lnTo>
                <a:lnTo>
                  <a:pt x="552053" y="122895"/>
                </a:lnTo>
                <a:lnTo>
                  <a:pt x="521970" y="87630"/>
                </a:lnTo>
                <a:lnTo>
                  <a:pt x="486704" y="57546"/>
                </a:lnTo>
                <a:lnTo>
                  <a:pt x="446806" y="33192"/>
                </a:lnTo>
                <a:lnTo>
                  <a:pt x="402823" y="15118"/>
                </a:lnTo>
                <a:lnTo>
                  <a:pt x="355305" y="387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2450" y="2209800"/>
            <a:ext cx="419100" cy="420370"/>
          </a:xfrm>
          <a:custGeom>
            <a:avLst/>
            <a:gdLst/>
            <a:ahLst/>
            <a:cxnLst/>
            <a:rect l="l" t="t" r="r" b="b"/>
            <a:pathLst>
              <a:path w="419100" h="420369">
                <a:moveTo>
                  <a:pt x="209550" y="0"/>
                </a:moveTo>
                <a:lnTo>
                  <a:pt x="160353" y="5342"/>
                </a:lnTo>
                <a:lnTo>
                  <a:pt x="115799" y="20660"/>
                </a:lnTo>
                <a:lnTo>
                  <a:pt x="76955" y="44886"/>
                </a:lnTo>
                <a:lnTo>
                  <a:pt x="44886" y="76955"/>
                </a:lnTo>
                <a:lnTo>
                  <a:pt x="20660" y="115799"/>
                </a:lnTo>
                <a:lnTo>
                  <a:pt x="5342" y="160353"/>
                </a:lnTo>
                <a:lnTo>
                  <a:pt x="0" y="209550"/>
                </a:lnTo>
                <a:lnTo>
                  <a:pt x="5342" y="258817"/>
                </a:lnTo>
                <a:lnTo>
                  <a:pt x="20660" y="303552"/>
                </a:lnTo>
                <a:lnTo>
                  <a:pt x="44886" y="342644"/>
                </a:lnTo>
                <a:lnTo>
                  <a:pt x="76955" y="374983"/>
                </a:lnTo>
                <a:lnTo>
                  <a:pt x="115799" y="399457"/>
                </a:lnTo>
                <a:lnTo>
                  <a:pt x="160353" y="414956"/>
                </a:lnTo>
                <a:lnTo>
                  <a:pt x="209550" y="420370"/>
                </a:lnTo>
                <a:lnTo>
                  <a:pt x="258746" y="414956"/>
                </a:lnTo>
                <a:lnTo>
                  <a:pt x="303300" y="399457"/>
                </a:lnTo>
                <a:lnTo>
                  <a:pt x="342144" y="374983"/>
                </a:lnTo>
                <a:lnTo>
                  <a:pt x="374213" y="342644"/>
                </a:lnTo>
                <a:lnTo>
                  <a:pt x="398439" y="303552"/>
                </a:lnTo>
                <a:lnTo>
                  <a:pt x="413757" y="258817"/>
                </a:lnTo>
                <a:lnTo>
                  <a:pt x="419100" y="209550"/>
                </a:lnTo>
                <a:lnTo>
                  <a:pt x="413757" y="160353"/>
                </a:lnTo>
                <a:lnTo>
                  <a:pt x="398439" y="115799"/>
                </a:lnTo>
                <a:lnTo>
                  <a:pt x="374213" y="76955"/>
                </a:lnTo>
                <a:lnTo>
                  <a:pt x="342144" y="44886"/>
                </a:lnTo>
                <a:lnTo>
                  <a:pt x="303300" y="20660"/>
                </a:lnTo>
                <a:lnTo>
                  <a:pt x="258746" y="5342"/>
                </a:lnTo>
                <a:lnTo>
                  <a:pt x="209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62450" y="2209800"/>
            <a:ext cx="419100" cy="420370"/>
          </a:xfrm>
          <a:custGeom>
            <a:avLst/>
            <a:gdLst/>
            <a:ahLst/>
            <a:cxnLst/>
            <a:rect l="l" t="t" r="r" b="b"/>
            <a:pathLst>
              <a:path w="419100" h="420369">
                <a:moveTo>
                  <a:pt x="209550" y="0"/>
                </a:moveTo>
                <a:lnTo>
                  <a:pt x="258746" y="5342"/>
                </a:lnTo>
                <a:lnTo>
                  <a:pt x="303300" y="20660"/>
                </a:lnTo>
                <a:lnTo>
                  <a:pt x="342144" y="44886"/>
                </a:lnTo>
                <a:lnTo>
                  <a:pt x="374213" y="76955"/>
                </a:lnTo>
                <a:lnTo>
                  <a:pt x="398439" y="115799"/>
                </a:lnTo>
                <a:lnTo>
                  <a:pt x="413757" y="160353"/>
                </a:lnTo>
                <a:lnTo>
                  <a:pt x="419100" y="209550"/>
                </a:lnTo>
                <a:lnTo>
                  <a:pt x="413757" y="258817"/>
                </a:lnTo>
                <a:lnTo>
                  <a:pt x="398439" y="303552"/>
                </a:lnTo>
                <a:lnTo>
                  <a:pt x="374213" y="342644"/>
                </a:lnTo>
                <a:lnTo>
                  <a:pt x="342144" y="374983"/>
                </a:lnTo>
                <a:lnTo>
                  <a:pt x="303300" y="399457"/>
                </a:lnTo>
                <a:lnTo>
                  <a:pt x="258746" y="414956"/>
                </a:lnTo>
                <a:lnTo>
                  <a:pt x="209550" y="420370"/>
                </a:lnTo>
                <a:lnTo>
                  <a:pt x="160353" y="414956"/>
                </a:lnTo>
                <a:lnTo>
                  <a:pt x="115799" y="399457"/>
                </a:lnTo>
                <a:lnTo>
                  <a:pt x="76955" y="374983"/>
                </a:lnTo>
                <a:lnTo>
                  <a:pt x="44886" y="342644"/>
                </a:lnTo>
                <a:lnTo>
                  <a:pt x="20660" y="303552"/>
                </a:lnTo>
                <a:lnTo>
                  <a:pt x="5342" y="258817"/>
                </a:lnTo>
                <a:lnTo>
                  <a:pt x="0" y="209550"/>
                </a:lnTo>
                <a:lnTo>
                  <a:pt x="5342" y="160353"/>
                </a:lnTo>
                <a:lnTo>
                  <a:pt x="20660" y="115799"/>
                </a:lnTo>
                <a:lnTo>
                  <a:pt x="44886" y="76955"/>
                </a:lnTo>
                <a:lnTo>
                  <a:pt x="76955" y="44886"/>
                </a:lnTo>
                <a:lnTo>
                  <a:pt x="115799" y="20660"/>
                </a:lnTo>
                <a:lnTo>
                  <a:pt x="160353" y="5342"/>
                </a:lnTo>
                <a:lnTo>
                  <a:pt x="209550" y="0"/>
                </a:lnTo>
                <a:close/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62450" y="2209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81550" y="2630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454150" y="1435100"/>
            <a:ext cx="69278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D06248"/>
                </a:solidFill>
              </a:rPr>
              <a:t>Pharmacotherapy </a:t>
            </a:r>
            <a:r>
              <a:rPr spc="-5" dirty="0">
                <a:solidFill>
                  <a:srgbClr val="D06248"/>
                </a:solidFill>
              </a:rPr>
              <a:t>of</a:t>
            </a:r>
            <a:r>
              <a:rPr spc="-50" dirty="0">
                <a:solidFill>
                  <a:srgbClr val="D06248"/>
                </a:solidFill>
              </a:rPr>
              <a:t> </a:t>
            </a:r>
            <a:r>
              <a:rPr spc="-5" dirty="0">
                <a:solidFill>
                  <a:srgbClr val="D06248"/>
                </a:solidFill>
              </a:rPr>
              <a:t>Shock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428" y="426720"/>
            <a:ext cx="6338571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AMI </a:t>
            </a:r>
            <a:r>
              <a:rPr sz="3300" dirty="0">
                <a:solidFill>
                  <a:srgbClr val="7A9799"/>
                </a:solidFill>
              </a:rPr>
              <a:t>– </a:t>
            </a:r>
            <a:r>
              <a:rPr sz="3300" spc="-5" dirty="0">
                <a:solidFill>
                  <a:srgbClr val="7A9799"/>
                </a:solidFill>
              </a:rPr>
              <a:t>after</a:t>
            </a:r>
            <a:r>
              <a:rPr sz="3300" spc="-70" dirty="0">
                <a:solidFill>
                  <a:srgbClr val="7A9799"/>
                </a:solidFill>
              </a:rPr>
              <a:t> </a:t>
            </a:r>
            <a:r>
              <a:rPr sz="3300" spc="-5" dirty="0">
                <a:solidFill>
                  <a:srgbClr val="7A9799"/>
                </a:solidFill>
              </a:rPr>
              <a:t>hospitalization</a:t>
            </a:r>
            <a:endParaRPr sz="3300" dirty="0"/>
          </a:p>
        </p:txBody>
      </p:sp>
      <p:sp>
        <p:nvSpPr>
          <p:cNvPr id="3" name="object 3"/>
          <p:cNvSpPr txBox="1"/>
          <p:nvPr/>
        </p:nvSpPr>
        <p:spPr>
          <a:xfrm>
            <a:off x="354329" y="1507489"/>
            <a:ext cx="8484871" cy="434213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11150" indent="-273050">
              <a:lnSpc>
                <a:spcPct val="100000"/>
              </a:lnSpc>
              <a:spcBef>
                <a:spcPts val="520"/>
              </a:spcBef>
              <a:buClr>
                <a:srgbClr val="D06248"/>
              </a:buClr>
              <a:buSzPct val="85294"/>
              <a:buFont typeface="Symbol"/>
              <a:buChar char=""/>
              <a:tabLst>
                <a:tab pos="311150" algn="l"/>
              </a:tabLst>
            </a:pPr>
            <a:r>
              <a:rPr sz="1700" dirty="0">
                <a:latin typeface="Georgia"/>
                <a:cs typeface="Georgia"/>
              </a:rPr>
              <a:t>Bed</a:t>
            </a:r>
            <a:r>
              <a:rPr sz="1700" spc="-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Rest</a:t>
            </a:r>
          </a:p>
          <a:p>
            <a:pPr marL="311150" marR="200025" indent="-273050">
              <a:lnSpc>
                <a:spcPct val="100000"/>
              </a:lnSpc>
              <a:spcBef>
                <a:spcPts val="420"/>
              </a:spcBef>
              <a:buClr>
                <a:srgbClr val="D06248"/>
              </a:buClr>
              <a:buSzPct val="85294"/>
              <a:buFont typeface="Symbol"/>
              <a:buChar char=""/>
              <a:tabLst>
                <a:tab pos="311150" algn="l"/>
              </a:tabLst>
            </a:pPr>
            <a:r>
              <a:rPr sz="1700" dirty="0">
                <a:latin typeface="Georgia"/>
                <a:cs typeface="Georgia"/>
              </a:rPr>
              <a:t>Maintenance of blood volume and </a:t>
            </a:r>
            <a:r>
              <a:rPr sz="1700" spc="-5" dirty="0">
                <a:latin typeface="Georgia"/>
                <a:cs typeface="Georgia"/>
              </a:rPr>
              <a:t>tissue </a:t>
            </a:r>
            <a:r>
              <a:rPr sz="1700" dirty="0">
                <a:latin typeface="Georgia"/>
                <a:cs typeface="Georgia"/>
              </a:rPr>
              <a:t>perfusion – elevated lower limbs and </a:t>
            </a:r>
            <a:r>
              <a:rPr sz="1700" spc="-440" dirty="0" smtClean="0">
                <a:latin typeface="Georgia"/>
                <a:cs typeface="Georgia"/>
              </a:rPr>
              <a:t>I</a:t>
            </a:r>
            <a:r>
              <a:rPr lang="en-IN" sz="1700" spc="-440" dirty="0" smtClean="0">
                <a:latin typeface="Georgia"/>
                <a:cs typeface="Georgia"/>
              </a:rPr>
              <a:t>   </a:t>
            </a:r>
            <a:r>
              <a:rPr sz="1700" spc="-440" dirty="0" smtClean="0">
                <a:latin typeface="Georgia"/>
                <a:cs typeface="Georgia"/>
              </a:rPr>
              <a:t>V</a:t>
            </a:r>
            <a:r>
              <a:rPr lang="en-IN" sz="1700" spc="-440" dirty="0" smtClean="0">
                <a:latin typeface="Georgia"/>
                <a:cs typeface="Georgia"/>
              </a:rPr>
              <a:t> </a:t>
            </a:r>
            <a:r>
              <a:rPr sz="1700" spc="-440" dirty="0" smtClean="0">
                <a:latin typeface="Georgia"/>
                <a:cs typeface="Georgia"/>
              </a:rPr>
              <a:t> </a:t>
            </a:r>
            <a:r>
              <a:rPr sz="1700" spc="-405" dirty="0" smtClean="0">
                <a:latin typeface="Georgia"/>
                <a:cs typeface="Georgia"/>
              </a:rPr>
              <a:t> </a:t>
            </a:r>
            <a:r>
              <a:rPr lang="en-IN" sz="1700" spc="-405" dirty="0" smtClean="0">
                <a:latin typeface="Georgia"/>
                <a:cs typeface="Georgia"/>
              </a:rPr>
              <a:t> </a:t>
            </a:r>
            <a:r>
              <a:rPr sz="1700" dirty="0" smtClean="0">
                <a:latin typeface="Georgia"/>
                <a:cs typeface="Georgia"/>
              </a:rPr>
              <a:t>fluid </a:t>
            </a:r>
            <a:r>
              <a:rPr sz="1700" dirty="0">
                <a:latin typeface="Georgia"/>
                <a:cs typeface="Georgia"/>
              </a:rPr>
              <a:t>5% </a:t>
            </a:r>
            <a:r>
              <a:rPr sz="1700" spc="-5" dirty="0">
                <a:latin typeface="Georgia"/>
                <a:cs typeface="Georgia"/>
              </a:rPr>
              <a:t>Dextrose </a:t>
            </a:r>
            <a:r>
              <a:rPr sz="1700" dirty="0">
                <a:latin typeface="Georgia"/>
                <a:cs typeface="Georgia"/>
              </a:rPr>
              <a:t>– CVP or</a:t>
            </a:r>
            <a:r>
              <a:rPr sz="1700" spc="-5" dirty="0">
                <a:latin typeface="Georgia"/>
                <a:cs typeface="Georgia"/>
              </a:rPr>
              <a:t> PAOP</a:t>
            </a:r>
            <a:endParaRPr sz="1700" dirty="0">
              <a:latin typeface="Georgia"/>
              <a:cs typeface="Georgia"/>
            </a:endParaRPr>
          </a:p>
          <a:p>
            <a:pPr marL="311150" marR="368300" indent="-273050">
              <a:lnSpc>
                <a:spcPct val="100000"/>
              </a:lnSpc>
              <a:spcBef>
                <a:spcPts val="420"/>
              </a:spcBef>
              <a:buClr>
                <a:srgbClr val="D06248"/>
              </a:buClr>
              <a:buSzPct val="85294"/>
              <a:buFont typeface="Symbol"/>
              <a:buChar char=""/>
              <a:tabLst>
                <a:tab pos="311150" algn="l"/>
              </a:tabLst>
            </a:pPr>
            <a:r>
              <a:rPr sz="1700" dirty="0">
                <a:latin typeface="Georgia"/>
                <a:cs typeface="Georgia"/>
              </a:rPr>
              <a:t>Treatment of hypotension </a:t>
            </a:r>
            <a:r>
              <a:rPr sz="1700" spc="-5" dirty="0">
                <a:latin typeface="Georgia"/>
                <a:cs typeface="Georgia"/>
              </a:rPr>
              <a:t>(to decrease </a:t>
            </a:r>
            <a:r>
              <a:rPr sz="1700" dirty="0">
                <a:latin typeface="Georgia"/>
                <a:cs typeface="Georgia"/>
              </a:rPr>
              <a:t>preload and </a:t>
            </a:r>
            <a:r>
              <a:rPr sz="1700" spc="-5" dirty="0">
                <a:latin typeface="Georgia"/>
                <a:cs typeface="Georgia"/>
              </a:rPr>
              <a:t>increase CO) </a:t>
            </a:r>
            <a:r>
              <a:rPr sz="1700" dirty="0">
                <a:latin typeface="Georgia"/>
                <a:cs typeface="Georgia"/>
              </a:rPr>
              <a:t>– </a:t>
            </a:r>
            <a:r>
              <a:rPr sz="1700" spc="-5" dirty="0">
                <a:latin typeface="Georgia"/>
                <a:cs typeface="Georgia"/>
              </a:rPr>
              <a:t>IV </a:t>
            </a:r>
            <a:r>
              <a:rPr sz="1700" spc="-100" dirty="0">
                <a:latin typeface="Georgia"/>
                <a:cs typeface="Georgia"/>
              </a:rPr>
              <a:t>inotropic  </a:t>
            </a:r>
            <a:r>
              <a:rPr sz="1700" spc="-5" dirty="0">
                <a:latin typeface="Georgia"/>
                <a:cs typeface="Georgia"/>
              </a:rPr>
              <a:t>drugs </a:t>
            </a:r>
            <a:r>
              <a:rPr sz="1700" dirty="0">
                <a:latin typeface="Georgia"/>
                <a:cs typeface="Georgia"/>
              </a:rPr>
              <a:t>– Dopamine or Dobutamine or IV</a:t>
            </a:r>
            <a:r>
              <a:rPr sz="1700" spc="-2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furosemide</a:t>
            </a:r>
          </a:p>
          <a:p>
            <a:pPr marL="311150" indent="-273050">
              <a:lnSpc>
                <a:spcPct val="100000"/>
              </a:lnSpc>
              <a:spcBef>
                <a:spcPts val="430"/>
              </a:spcBef>
              <a:buClr>
                <a:srgbClr val="D06248"/>
              </a:buClr>
              <a:buSzPct val="85294"/>
              <a:buFont typeface="Symbol"/>
              <a:buChar char=""/>
              <a:tabLst>
                <a:tab pos="311150" algn="l"/>
              </a:tabLst>
            </a:pPr>
            <a:r>
              <a:rPr sz="1700" spc="-5" dirty="0">
                <a:latin typeface="Georgia"/>
                <a:cs typeface="Georgia"/>
              </a:rPr>
              <a:t>Correction </a:t>
            </a:r>
            <a:r>
              <a:rPr sz="1700" dirty="0">
                <a:latin typeface="Georgia"/>
                <a:cs typeface="Georgia"/>
              </a:rPr>
              <a:t>of acidosis – sod. Bicarbonate</a:t>
            </a:r>
            <a:r>
              <a:rPr sz="1700" spc="-2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infusion</a:t>
            </a:r>
          </a:p>
          <a:p>
            <a:pPr marL="311150" marR="30480" indent="-273050">
              <a:lnSpc>
                <a:spcPct val="100000"/>
              </a:lnSpc>
              <a:spcBef>
                <a:spcPts val="420"/>
              </a:spcBef>
              <a:buClr>
                <a:srgbClr val="D06248"/>
              </a:buClr>
              <a:buSzPct val="85294"/>
              <a:buFont typeface="Symbol"/>
              <a:buChar char=""/>
              <a:tabLst>
                <a:tab pos="311150" algn="l"/>
              </a:tabLst>
            </a:pPr>
            <a:r>
              <a:rPr sz="1700" dirty="0">
                <a:latin typeface="Georgia"/>
                <a:cs typeface="Georgia"/>
              </a:rPr>
              <a:t>Prevention of arrhythmia – </a:t>
            </a:r>
            <a:r>
              <a:rPr sz="1700" spc="-5" dirty="0">
                <a:latin typeface="Georgia"/>
                <a:cs typeface="Georgia"/>
              </a:rPr>
              <a:t>IV </a:t>
            </a:r>
            <a:r>
              <a:rPr sz="1700" dirty="0">
                <a:latin typeface="Georgia"/>
                <a:cs typeface="Georgia"/>
              </a:rPr>
              <a:t>Beta blockers – Propranolol </a:t>
            </a:r>
            <a:r>
              <a:rPr sz="1700" spc="-5" dirty="0">
                <a:latin typeface="Georgia"/>
                <a:cs typeface="Georgia"/>
              </a:rPr>
              <a:t>(0.1 mg/kg </a:t>
            </a:r>
            <a:r>
              <a:rPr sz="1700" dirty="0">
                <a:latin typeface="Georgia"/>
                <a:cs typeface="Georgia"/>
              </a:rPr>
              <a:t>in 3 </a:t>
            </a:r>
            <a:r>
              <a:rPr sz="1700" spc="-125" dirty="0">
                <a:latin typeface="Georgia"/>
                <a:cs typeface="Georgia"/>
              </a:rPr>
              <a:t>divided  </a:t>
            </a:r>
            <a:r>
              <a:rPr sz="1700" dirty="0">
                <a:latin typeface="Georgia"/>
                <a:cs typeface="Georgia"/>
              </a:rPr>
              <a:t>doses at </a:t>
            </a:r>
            <a:r>
              <a:rPr sz="1700" spc="-5" dirty="0">
                <a:latin typeface="Georgia"/>
                <a:cs typeface="Georgia"/>
              </a:rPr>
              <a:t>5-10 </a:t>
            </a:r>
            <a:r>
              <a:rPr sz="1700" dirty="0">
                <a:latin typeface="Georgia"/>
                <a:cs typeface="Georgia"/>
              </a:rPr>
              <a:t>minutes interval followed </a:t>
            </a:r>
            <a:r>
              <a:rPr sz="1700" spc="5" dirty="0">
                <a:latin typeface="Georgia"/>
                <a:cs typeface="Georgia"/>
              </a:rPr>
              <a:t>by </a:t>
            </a:r>
            <a:r>
              <a:rPr sz="1700" dirty="0">
                <a:latin typeface="Georgia"/>
                <a:cs typeface="Georgia"/>
              </a:rPr>
              <a:t>orally every 6 hourly) …</a:t>
            </a:r>
            <a:r>
              <a:rPr sz="1700" spc="-6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.</a:t>
            </a:r>
          </a:p>
          <a:p>
            <a:pPr marL="311150">
              <a:lnSpc>
                <a:spcPct val="100000"/>
              </a:lnSpc>
            </a:pPr>
            <a:r>
              <a:rPr sz="1700" spc="-5" dirty="0">
                <a:latin typeface="Georgia"/>
                <a:cs typeface="Georgia"/>
              </a:rPr>
              <a:t>Tachyarrhythmia (IV </a:t>
            </a:r>
            <a:r>
              <a:rPr sz="1700" dirty="0">
                <a:latin typeface="Georgia"/>
                <a:cs typeface="Georgia"/>
              </a:rPr>
              <a:t>Lignocaine – 1 – 2 </a:t>
            </a:r>
            <a:r>
              <a:rPr sz="1700" spc="-5" dirty="0">
                <a:latin typeface="Georgia"/>
                <a:cs typeface="Georgia"/>
              </a:rPr>
              <a:t>mg/minute IV </a:t>
            </a:r>
            <a:r>
              <a:rPr sz="1700" spc="5" dirty="0">
                <a:latin typeface="Georgia"/>
                <a:cs typeface="Georgia"/>
              </a:rPr>
              <a:t>or </a:t>
            </a:r>
            <a:r>
              <a:rPr sz="1700" dirty="0">
                <a:latin typeface="Georgia"/>
                <a:cs typeface="Georgia"/>
              </a:rPr>
              <a:t>Procainamide)</a:t>
            </a:r>
          </a:p>
          <a:p>
            <a:pPr marL="311150" indent="-273050">
              <a:lnSpc>
                <a:spcPct val="100000"/>
              </a:lnSpc>
              <a:spcBef>
                <a:spcPts val="430"/>
              </a:spcBef>
              <a:buClr>
                <a:srgbClr val="D06248"/>
              </a:buClr>
              <a:buSzPct val="85294"/>
              <a:buFont typeface="Symbol"/>
              <a:buChar char=""/>
              <a:tabLst>
                <a:tab pos="311150" algn="l"/>
              </a:tabLst>
            </a:pPr>
            <a:r>
              <a:rPr sz="1700" dirty="0">
                <a:latin typeface="Georgia"/>
                <a:cs typeface="Georgia"/>
              </a:rPr>
              <a:t>Continue </a:t>
            </a:r>
            <a:r>
              <a:rPr sz="1700" spc="-5" dirty="0">
                <a:latin typeface="Georgia"/>
                <a:cs typeface="Georgia"/>
              </a:rPr>
              <a:t>IV </a:t>
            </a:r>
            <a:r>
              <a:rPr sz="1700" dirty="0">
                <a:latin typeface="Georgia"/>
                <a:cs typeface="Georgia"/>
              </a:rPr>
              <a:t>Vasodilators (GTN) or</a:t>
            </a:r>
            <a:r>
              <a:rPr sz="1700" spc="-25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Nitroprusside</a:t>
            </a:r>
            <a:endParaRPr sz="1700" dirty="0">
              <a:latin typeface="Georgia"/>
              <a:cs typeface="Georgia"/>
            </a:endParaRPr>
          </a:p>
          <a:p>
            <a:pPr marL="311150" marR="207645" indent="-273050">
              <a:lnSpc>
                <a:spcPct val="100000"/>
              </a:lnSpc>
              <a:spcBef>
                <a:spcPts val="420"/>
              </a:spcBef>
              <a:buClr>
                <a:srgbClr val="D06248"/>
              </a:buClr>
              <a:buSzPct val="85294"/>
              <a:buFont typeface="Symbol"/>
              <a:buChar char=""/>
              <a:tabLst>
                <a:tab pos="311150" algn="l"/>
              </a:tabLst>
            </a:pPr>
            <a:r>
              <a:rPr sz="1700" dirty="0">
                <a:latin typeface="Georgia"/>
                <a:cs typeface="Georgia"/>
              </a:rPr>
              <a:t>Thrombolytic Therapy – continue with </a:t>
            </a:r>
            <a:r>
              <a:rPr sz="1700" spc="-5" dirty="0">
                <a:latin typeface="Georgia"/>
                <a:cs typeface="Georgia"/>
              </a:rPr>
              <a:t>Aspirin </a:t>
            </a:r>
            <a:r>
              <a:rPr sz="1700" dirty="0">
                <a:latin typeface="Georgia"/>
                <a:cs typeface="Georgia"/>
              </a:rPr>
              <a:t>and </a:t>
            </a:r>
            <a:r>
              <a:rPr sz="1700" spc="-5" dirty="0">
                <a:latin typeface="Georgia"/>
                <a:cs typeface="Georgia"/>
              </a:rPr>
              <a:t>start </a:t>
            </a:r>
            <a:r>
              <a:rPr sz="1700" dirty="0">
                <a:latin typeface="Georgia"/>
                <a:cs typeface="Georgia"/>
              </a:rPr>
              <a:t>Streptokinase or  </a:t>
            </a:r>
            <a:r>
              <a:rPr sz="1700" spc="-5" dirty="0">
                <a:latin typeface="Georgia"/>
                <a:cs typeface="Georgia"/>
              </a:rPr>
              <a:t>Urokinase </a:t>
            </a:r>
            <a:r>
              <a:rPr sz="1700" spc="5" dirty="0">
                <a:latin typeface="Georgia"/>
                <a:cs typeface="Georgia"/>
              </a:rPr>
              <a:t>or </a:t>
            </a:r>
            <a:r>
              <a:rPr sz="1700" spc="-5" dirty="0">
                <a:latin typeface="Georgia"/>
                <a:cs typeface="Georgia"/>
              </a:rPr>
              <a:t>Alteplase (rt-PA) </a:t>
            </a:r>
            <a:r>
              <a:rPr sz="1700" dirty="0">
                <a:latin typeface="Georgia"/>
                <a:cs typeface="Georgia"/>
              </a:rPr>
              <a:t>or </a:t>
            </a:r>
            <a:r>
              <a:rPr sz="1700" spc="-5" dirty="0">
                <a:latin typeface="Georgia"/>
                <a:cs typeface="Georgia"/>
              </a:rPr>
              <a:t>tenecteplase </a:t>
            </a:r>
            <a:r>
              <a:rPr sz="1700" dirty="0">
                <a:latin typeface="Georgia"/>
                <a:cs typeface="Georgia"/>
              </a:rPr>
              <a:t>… </a:t>
            </a:r>
            <a:r>
              <a:rPr sz="1700" spc="-5" dirty="0">
                <a:latin typeface="Georgia"/>
                <a:cs typeface="Georgia"/>
              </a:rPr>
              <a:t>2.5 </a:t>
            </a:r>
            <a:r>
              <a:rPr sz="1700" dirty="0">
                <a:latin typeface="Georgia"/>
                <a:cs typeface="Georgia"/>
              </a:rPr>
              <a:t>lac </a:t>
            </a:r>
            <a:r>
              <a:rPr sz="1700" spc="-5" dirty="0">
                <a:latin typeface="Georgia"/>
                <a:cs typeface="Georgia"/>
              </a:rPr>
              <a:t>IU IV </a:t>
            </a:r>
            <a:r>
              <a:rPr sz="1700" dirty="0">
                <a:latin typeface="Georgia"/>
                <a:cs typeface="Georgia"/>
              </a:rPr>
              <a:t>over </a:t>
            </a:r>
            <a:r>
              <a:rPr sz="1700" spc="-5" dirty="0">
                <a:latin typeface="Georgia"/>
                <a:cs typeface="Georgia"/>
              </a:rPr>
              <a:t>10 </a:t>
            </a:r>
            <a:r>
              <a:rPr sz="1700" dirty="0">
                <a:latin typeface="Georgia"/>
                <a:cs typeface="Georgia"/>
              </a:rPr>
              <a:t>minutes  followed by 5 Lac </a:t>
            </a:r>
            <a:r>
              <a:rPr sz="1700" spc="-5" dirty="0">
                <a:latin typeface="Georgia"/>
                <a:cs typeface="Georgia"/>
              </a:rPr>
              <a:t>IU </a:t>
            </a:r>
            <a:r>
              <a:rPr sz="1700" dirty="0">
                <a:latin typeface="Georgia"/>
                <a:cs typeface="Georgia"/>
              </a:rPr>
              <a:t>over next </a:t>
            </a:r>
            <a:r>
              <a:rPr sz="1700" spc="-5" dirty="0">
                <a:latin typeface="Georgia"/>
                <a:cs typeface="Georgia"/>
              </a:rPr>
              <a:t>60 </a:t>
            </a:r>
            <a:r>
              <a:rPr sz="1700" dirty="0">
                <a:latin typeface="Georgia"/>
                <a:cs typeface="Georgia"/>
              </a:rPr>
              <a:t>minutes …. </a:t>
            </a:r>
            <a:r>
              <a:rPr sz="1700" spc="-5" dirty="0">
                <a:latin typeface="Georgia"/>
                <a:cs typeface="Georgia"/>
              </a:rPr>
              <a:t>100 mg for </a:t>
            </a:r>
            <a:r>
              <a:rPr sz="1700" dirty="0">
                <a:latin typeface="Georgia"/>
                <a:cs typeface="Georgia"/>
              </a:rPr>
              <a:t>1 </a:t>
            </a:r>
            <a:r>
              <a:rPr sz="1700" spc="-5" dirty="0">
                <a:latin typeface="Georgia"/>
                <a:cs typeface="Georgia"/>
              </a:rPr>
              <a:t>hr 15 </a:t>
            </a:r>
            <a:r>
              <a:rPr sz="1700" dirty="0">
                <a:latin typeface="Georgia"/>
                <a:cs typeface="Georgia"/>
              </a:rPr>
              <a:t>mg – </a:t>
            </a:r>
            <a:r>
              <a:rPr sz="1700" spc="-5" dirty="0">
                <a:latin typeface="Georgia"/>
                <a:cs typeface="Georgia"/>
              </a:rPr>
              <a:t>50 </a:t>
            </a:r>
            <a:r>
              <a:rPr sz="1700" dirty="0">
                <a:latin typeface="Georgia"/>
                <a:cs typeface="Georgia"/>
              </a:rPr>
              <a:t>mg – 15  mg … </a:t>
            </a:r>
            <a:r>
              <a:rPr sz="1700" spc="-5" dirty="0">
                <a:latin typeface="Georgia"/>
                <a:cs typeface="Georgia"/>
              </a:rPr>
              <a:t>PCI (stent</a:t>
            </a:r>
            <a:r>
              <a:rPr sz="1700" spc="-2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implantation)</a:t>
            </a:r>
          </a:p>
          <a:p>
            <a:pPr marL="311150" indent="-273050">
              <a:lnSpc>
                <a:spcPct val="100000"/>
              </a:lnSpc>
              <a:spcBef>
                <a:spcPts val="430"/>
              </a:spcBef>
              <a:buClr>
                <a:srgbClr val="D06248"/>
              </a:buClr>
              <a:buSzPct val="85294"/>
              <a:buFont typeface="Symbol"/>
              <a:buChar char=""/>
              <a:tabLst>
                <a:tab pos="311150" algn="l"/>
              </a:tabLst>
            </a:pPr>
            <a:r>
              <a:rPr sz="1700" dirty="0">
                <a:latin typeface="Georgia"/>
                <a:cs typeface="Georgia"/>
              </a:rPr>
              <a:t>Prevention of remodeling and </a:t>
            </a:r>
            <a:r>
              <a:rPr sz="1700" spc="-5" dirty="0">
                <a:latin typeface="Georgia"/>
                <a:cs typeface="Georgia"/>
              </a:rPr>
              <a:t>future </a:t>
            </a:r>
            <a:r>
              <a:rPr sz="1700" dirty="0">
                <a:latin typeface="Georgia"/>
                <a:cs typeface="Georgia"/>
              </a:rPr>
              <a:t>attacks – </a:t>
            </a:r>
            <a:r>
              <a:rPr sz="1700" spc="-5" dirty="0">
                <a:latin typeface="Georgia"/>
                <a:cs typeface="Georgia"/>
              </a:rPr>
              <a:t>ACEIs </a:t>
            </a:r>
            <a:r>
              <a:rPr sz="1700" spc="5" dirty="0">
                <a:latin typeface="Georgia"/>
                <a:cs typeface="Georgia"/>
              </a:rPr>
              <a:t>or </a:t>
            </a:r>
            <a:r>
              <a:rPr sz="1700" dirty="0">
                <a:latin typeface="Georgia"/>
                <a:cs typeface="Georgia"/>
              </a:rPr>
              <a:t>ARBs Platelet</a:t>
            </a:r>
            <a:r>
              <a:rPr sz="1700" spc="-8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inhibitors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426720"/>
            <a:ext cx="85344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Anaphylactic shock</a:t>
            </a:r>
            <a:r>
              <a:rPr sz="3300" spc="-70" dirty="0">
                <a:solidFill>
                  <a:srgbClr val="7A9799"/>
                </a:solidFill>
              </a:rPr>
              <a:t> </a:t>
            </a:r>
            <a:r>
              <a:rPr sz="3300" spc="-5" dirty="0">
                <a:solidFill>
                  <a:srgbClr val="7A9799"/>
                </a:solidFill>
              </a:rPr>
              <a:t>Management</a:t>
            </a:r>
            <a:endParaRPr sz="3300" dirty="0"/>
          </a:p>
        </p:txBody>
      </p:sp>
      <p:sp>
        <p:nvSpPr>
          <p:cNvPr id="3" name="object 3"/>
          <p:cNvSpPr txBox="1"/>
          <p:nvPr/>
        </p:nvSpPr>
        <p:spPr>
          <a:xfrm>
            <a:off x="354329" y="1498599"/>
            <a:ext cx="8368665" cy="4095993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11150" indent="-273050">
              <a:lnSpc>
                <a:spcPct val="100000"/>
              </a:lnSpc>
              <a:spcBef>
                <a:spcPts val="58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5" dirty="0">
                <a:latin typeface="Georgia"/>
                <a:cs typeface="Georgia"/>
              </a:rPr>
              <a:t>Lay </a:t>
            </a:r>
            <a:r>
              <a:rPr sz="1900" dirty="0">
                <a:latin typeface="Georgia"/>
                <a:cs typeface="Georgia"/>
              </a:rPr>
              <a:t>the </a:t>
            </a:r>
            <a:r>
              <a:rPr sz="1900" spc="-10" dirty="0">
                <a:latin typeface="Georgia"/>
                <a:cs typeface="Georgia"/>
              </a:rPr>
              <a:t>patient </a:t>
            </a:r>
            <a:r>
              <a:rPr sz="1900" spc="-5" dirty="0">
                <a:latin typeface="Georgia"/>
                <a:cs typeface="Georgia"/>
              </a:rPr>
              <a:t>flat and raise</a:t>
            </a:r>
            <a:r>
              <a:rPr sz="1900" spc="-10" dirty="0">
                <a:latin typeface="Georgia"/>
                <a:cs typeface="Georgia"/>
              </a:rPr>
              <a:t> legs</a:t>
            </a:r>
            <a:endParaRPr sz="1900" dirty="0">
              <a:latin typeface="Georgia"/>
              <a:cs typeface="Georgia"/>
            </a:endParaRPr>
          </a:p>
          <a:p>
            <a:pPr marL="311150" marR="850265" indent="-273050">
              <a:lnSpc>
                <a:spcPct val="100000"/>
              </a:lnSpc>
              <a:spcBef>
                <a:spcPts val="48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5" dirty="0">
                <a:latin typeface="Georgia"/>
                <a:cs typeface="Georgia"/>
              </a:rPr>
              <a:t>Torniquet if </a:t>
            </a:r>
            <a:r>
              <a:rPr sz="1900" spc="-10" dirty="0">
                <a:latin typeface="Georgia"/>
                <a:cs typeface="Georgia"/>
              </a:rPr>
              <a:t>possible </a:t>
            </a:r>
            <a:r>
              <a:rPr sz="1900" dirty="0">
                <a:latin typeface="Georgia"/>
                <a:cs typeface="Georgia"/>
              </a:rPr>
              <a:t>to </a:t>
            </a:r>
            <a:r>
              <a:rPr sz="1900" spc="-5" dirty="0">
                <a:latin typeface="Georgia"/>
                <a:cs typeface="Georgia"/>
              </a:rPr>
              <a:t>obstruct draining blood flow from </a:t>
            </a:r>
            <a:r>
              <a:rPr sz="1900" dirty="0">
                <a:latin typeface="Georgia"/>
                <a:cs typeface="Georgia"/>
              </a:rPr>
              <a:t>the </a:t>
            </a:r>
            <a:r>
              <a:rPr sz="1900" spc="-5" dirty="0">
                <a:latin typeface="Georgia"/>
                <a:cs typeface="Georgia"/>
              </a:rPr>
              <a:t>site </a:t>
            </a:r>
            <a:r>
              <a:rPr sz="1900" spc="-500" dirty="0">
                <a:latin typeface="Georgia"/>
                <a:cs typeface="Georgia"/>
              </a:rPr>
              <a:t>of </a:t>
            </a:r>
            <a:r>
              <a:rPr sz="1900" spc="-45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antigen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deposition</a:t>
            </a:r>
            <a:endParaRPr sz="1900" dirty="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47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5" dirty="0">
                <a:latin typeface="Georgia"/>
                <a:cs typeface="Georgia"/>
              </a:rPr>
              <a:t>Airway</a:t>
            </a:r>
            <a:r>
              <a:rPr sz="1900" spc="-1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maintenance</a:t>
            </a:r>
            <a:endParaRPr sz="1900" dirty="0">
              <a:latin typeface="Georgia"/>
              <a:cs typeface="Georgia"/>
            </a:endParaRPr>
          </a:p>
          <a:p>
            <a:pPr marL="311150" marR="154940" indent="-273050">
              <a:lnSpc>
                <a:spcPct val="100000"/>
              </a:lnSpc>
              <a:spcBef>
                <a:spcPts val="47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10" dirty="0">
                <a:latin typeface="Georgia"/>
                <a:cs typeface="Georgia"/>
              </a:rPr>
              <a:t>Adrenaline </a:t>
            </a:r>
            <a:r>
              <a:rPr sz="1900" spc="-5" dirty="0">
                <a:latin typeface="Georgia"/>
                <a:cs typeface="Georgia"/>
              </a:rPr>
              <a:t>Injection (1:1000) IM </a:t>
            </a:r>
            <a:r>
              <a:rPr sz="1900" dirty="0">
                <a:latin typeface="Georgia"/>
                <a:cs typeface="Georgia"/>
              </a:rPr>
              <a:t>– </a:t>
            </a:r>
            <a:r>
              <a:rPr sz="1900" spc="-5" dirty="0">
                <a:latin typeface="Georgia"/>
                <a:cs typeface="Georgia"/>
              </a:rPr>
              <a:t>0.5 ml slowly </a:t>
            </a:r>
            <a:r>
              <a:rPr sz="1900" dirty="0">
                <a:latin typeface="Georgia"/>
                <a:cs typeface="Georgia"/>
              </a:rPr>
              <a:t>- </a:t>
            </a:r>
            <a:r>
              <a:rPr sz="1900" spc="-5" dirty="0">
                <a:latin typeface="Georgia"/>
                <a:cs typeface="Georgia"/>
              </a:rPr>
              <a:t>if </a:t>
            </a:r>
            <a:r>
              <a:rPr sz="1900" spc="-10" dirty="0">
                <a:latin typeface="Georgia"/>
                <a:cs typeface="Georgia"/>
              </a:rPr>
              <a:t>severely </a:t>
            </a:r>
            <a:r>
              <a:rPr sz="1900" spc="-5" dirty="0">
                <a:latin typeface="Georgia"/>
                <a:cs typeface="Georgia"/>
              </a:rPr>
              <a:t>ill </a:t>
            </a:r>
            <a:r>
              <a:rPr sz="1900" spc="-10" dirty="0">
                <a:latin typeface="Georgia"/>
                <a:cs typeface="Georgia"/>
              </a:rPr>
              <a:t>give </a:t>
            </a:r>
            <a:r>
              <a:rPr sz="1900" dirty="0">
                <a:latin typeface="Georgia"/>
                <a:cs typeface="Georgia"/>
              </a:rPr>
              <a:t>IV  </a:t>
            </a:r>
            <a:r>
              <a:rPr sz="1900" spc="-5" dirty="0">
                <a:latin typeface="Georgia"/>
                <a:cs typeface="Georgia"/>
              </a:rPr>
              <a:t>adrenaline (1:10,000) 3-5 ml slowly </a:t>
            </a:r>
            <a:r>
              <a:rPr sz="1900" dirty="0">
                <a:latin typeface="Georgia"/>
                <a:cs typeface="Georgia"/>
              </a:rPr>
              <a:t>… can </a:t>
            </a:r>
            <a:r>
              <a:rPr sz="1900" spc="-10" dirty="0">
                <a:latin typeface="Georgia"/>
                <a:cs typeface="Georgia"/>
              </a:rPr>
              <a:t>be </a:t>
            </a:r>
            <a:r>
              <a:rPr sz="1900" spc="-5" dirty="0">
                <a:latin typeface="Georgia"/>
                <a:cs typeface="Georgia"/>
              </a:rPr>
              <a:t>repeated after 15-20 minutes  </a:t>
            </a:r>
            <a:endParaRPr sz="1900" dirty="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47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5" dirty="0">
                <a:latin typeface="Georgia"/>
                <a:cs typeface="Georgia"/>
              </a:rPr>
              <a:t>IF fluid </a:t>
            </a:r>
            <a:r>
              <a:rPr sz="1900" dirty="0">
                <a:latin typeface="Georgia"/>
                <a:cs typeface="Georgia"/>
              </a:rPr>
              <a:t>– </a:t>
            </a:r>
            <a:r>
              <a:rPr sz="1900" spc="-5" dirty="0">
                <a:latin typeface="Georgia"/>
                <a:cs typeface="Georgia"/>
              </a:rPr>
              <a:t>large fluid amount </a:t>
            </a:r>
            <a:r>
              <a:rPr sz="1900" dirty="0">
                <a:latin typeface="Georgia"/>
                <a:cs typeface="Georgia"/>
              </a:rPr>
              <a:t>– </a:t>
            </a:r>
            <a:r>
              <a:rPr sz="1900" spc="-5" dirty="0">
                <a:latin typeface="Georgia"/>
                <a:cs typeface="Georgia"/>
              </a:rPr>
              <a:t>colloids </a:t>
            </a:r>
            <a:r>
              <a:rPr sz="1900" dirty="0">
                <a:latin typeface="Georgia"/>
                <a:cs typeface="Georgia"/>
              </a:rPr>
              <a:t>– </a:t>
            </a:r>
            <a:r>
              <a:rPr sz="1900" spc="-5" dirty="0">
                <a:latin typeface="Georgia"/>
                <a:cs typeface="Georgia"/>
              </a:rPr>
              <a:t>with </a:t>
            </a:r>
            <a:r>
              <a:rPr sz="1900" spc="-10" dirty="0">
                <a:latin typeface="Georgia"/>
                <a:cs typeface="Georgia"/>
              </a:rPr>
              <a:t>Dopamine </a:t>
            </a:r>
            <a:r>
              <a:rPr sz="1900" spc="-5" dirty="0">
                <a:latin typeface="Georgia"/>
                <a:cs typeface="Georgia"/>
              </a:rPr>
              <a:t>or</a:t>
            </a:r>
            <a:r>
              <a:rPr sz="1900" spc="-55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NA</a:t>
            </a:r>
            <a:endParaRPr sz="1900" dirty="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47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5" dirty="0">
                <a:latin typeface="Georgia"/>
                <a:cs typeface="Georgia"/>
              </a:rPr>
              <a:t>Corticosteroids </a:t>
            </a:r>
            <a:r>
              <a:rPr sz="1900" dirty="0">
                <a:latin typeface="Georgia"/>
                <a:cs typeface="Georgia"/>
              </a:rPr>
              <a:t>– IV </a:t>
            </a:r>
            <a:r>
              <a:rPr sz="1900" spc="-5" dirty="0">
                <a:latin typeface="Georgia"/>
                <a:cs typeface="Georgia"/>
              </a:rPr>
              <a:t>Hydrocortisone </a:t>
            </a:r>
            <a:r>
              <a:rPr sz="1900" dirty="0">
                <a:latin typeface="Georgia"/>
                <a:cs typeface="Georgia"/>
              </a:rPr>
              <a:t>100 </a:t>
            </a:r>
            <a:r>
              <a:rPr sz="1900" spc="-5" dirty="0">
                <a:latin typeface="Georgia"/>
                <a:cs typeface="Georgia"/>
              </a:rPr>
              <a:t>mg follwed by</a:t>
            </a:r>
            <a:r>
              <a:rPr sz="1900" spc="-7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prednisolone</a:t>
            </a:r>
            <a:endParaRPr sz="1900" dirty="0">
              <a:latin typeface="Georgia"/>
              <a:cs typeface="Georgia"/>
            </a:endParaRPr>
          </a:p>
          <a:p>
            <a:pPr marL="311150" marR="30480" indent="-273050">
              <a:lnSpc>
                <a:spcPct val="100000"/>
              </a:lnSpc>
              <a:spcBef>
                <a:spcPts val="48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10" dirty="0">
                <a:latin typeface="Georgia"/>
                <a:cs typeface="Georgia"/>
              </a:rPr>
              <a:t>Antihistaminics: Chlorpheniramine </a:t>
            </a:r>
            <a:r>
              <a:rPr sz="1900" spc="-5" dirty="0">
                <a:latin typeface="Georgia"/>
                <a:cs typeface="Georgia"/>
              </a:rPr>
              <a:t>10 </a:t>
            </a:r>
            <a:r>
              <a:rPr sz="1900" dirty="0">
                <a:latin typeface="Georgia"/>
                <a:cs typeface="Georgia"/>
              </a:rPr>
              <a:t>– </a:t>
            </a:r>
            <a:r>
              <a:rPr sz="1900" spc="-10" dirty="0">
                <a:latin typeface="Georgia"/>
                <a:cs typeface="Georgia"/>
              </a:rPr>
              <a:t>20 </a:t>
            </a:r>
            <a:r>
              <a:rPr sz="1900" spc="-5" dirty="0">
                <a:latin typeface="Georgia"/>
                <a:cs typeface="Georgia"/>
              </a:rPr>
              <a:t>mg </a:t>
            </a:r>
            <a:r>
              <a:rPr sz="1900" spc="-10" dirty="0">
                <a:latin typeface="Georgia"/>
                <a:cs typeface="Georgia"/>
              </a:rPr>
              <a:t>slow </a:t>
            </a:r>
            <a:r>
              <a:rPr sz="1900" spc="-5" dirty="0">
                <a:latin typeface="Georgia"/>
                <a:cs typeface="Georgia"/>
              </a:rPr>
              <a:t>IV over </a:t>
            </a:r>
            <a:r>
              <a:rPr sz="1900" dirty="0">
                <a:latin typeface="Georgia"/>
                <a:cs typeface="Georgia"/>
              </a:rPr>
              <a:t>1 </a:t>
            </a:r>
            <a:r>
              <a:rPr sz="1900" spc="-10" dirty="0">
                <a:latin typeface="Georgia"/>
                <a:cs typeface="Georgia"/>
              </a:rPr>
              <a:t>minute </a:t>
            </a:r>
            <a:r>
              <a:rPr sz="1900" dirty="0">
                <a:latin typeface="Georgia"/>
                <a:cs typeface="Georgia"/>
              </a:rPr>
              <a:t>– </a:t>
            </a:r>
            <a:r>
              <a:rPr sz="1900" spc="-330" dirty="0">
                <a:latin typeface="Georgia"/>
                <a:cs typeface="Georgia"/>
              </a:rPr>
              <a:t>can  </a:t>
            </a:r>
            <a:r>
              <a:rPr sz="1900" spc="-5" dirty="0">
                <a:latin typeface="Georgia"/>
                <a:cs typeface="Georgia"/>
              </a:rPr>
              <a:t>be</a:t>
            </a:r>
            <a:r>
              <a:rPr sz="1900" spc="-25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repeated</a:t>
            </a:r>
            <a:endParaRPr sz="1900" dirty="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47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5" dirty="0">
                <a:latin typeface="Georgia"/>
                <a:cs typeface="Georgia"/>
              </a:rPr>
              <a:t>Bronchodilators </a:t>
            </a:r>
            <a:r>
              <a:rPr sz="1900" dirty="0">
                <a:latin typeface="Georgia"/>
                <a:cs typeface="Georgia"/>
              </a:rPr>
              <a:t>– </a:t>
            </a:r>
            <a:r>
              <a:rPr sz="1900" spc="-10" dirty="0">
                <a:latin typeface="Georgia"/>
                <a:cs typeface="Georgia"/>
              </a:rPr>
              <a:t>aminophylline </a:t>
            </a:r>
            <a:r>
              <a:rPr sz="1900" spc="-5" dirty="0">
                <a:latin typeface="Georgia"/>
                <a:cs typeface="Georgia"/>
              </a:rPr>
              <a:t>IV or </a:t>
            </a:r>
            <a:r>
              <a:rPr sz="1900" spc="-10" dirty="0">
                <a:latin typeface="Georgia"/>
                <a:cs typeface="Georgia"/>
              </a:rPr>
              <a:t>nebulized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salbutamol</a:t>
            </a:r>
            <a:endParaRPr sz="1900" dirty="0">
              <a:latin typeface="Georgia"/>
              <a:cs typeface="Georgia"/>
            </a:endParaRPr>
          </a:p>
          <a:p>
            <a:pPr marL="311150" indent="-273050">
              <a:lnSpc>
                <a:spcPct val="100000"/>
              </a:lnSpc>
              <a:spcBef>
                <a:spcPts val="470"/>
              </a:spcBef>
              <a:buClr>
                <a:srgbClr val="D06248"/>
              </a:buClr>
              <a:buSzPct val="84210"/>
              <a:buFont typeface="Symbol"/>
              <a:buChar char=""/>
              <a:tabLst>
                <a:tab pos="311150" algn="l"/>
              </a:tabLst>
            </a:pPr>
            <a:r>
              <a:rPr sz="1900" spc="-5" dirty="0">
                <a:latin typeface="Georgia"/>
                <a:cs typeface="Georgia"/>
              </a:rPr>
              <a:t>Supportive measure </a:t>
            </a:r>
            <a:r>
              <a:rPr sz="1900" dirty="0">
                <a:latin typeface="Georgia"/>
                <a:cs typeface="Georgia"/>
              </a:rPr>
              <a:t>– </a:t>
            </a:r>
            <a:r>
              <a:rPr sz="1900" spc="-5" dirty="0">
                <a:latin typeface="Georgia"/>
                <a:cs typeface="Georgia"/>
              </a:rPr>
              <a:t>Oxygen and </a:t>
            </a:r>
            <a:r>
              <a:rPr sz="1900" spc="-10" dirty="0">
                <a:latin typeface="Georgia"/>
                <a:cs typeface="Georgia"/>
              </a:rPr>
              <a:t>assisted</a:t>
            </a:r>
            <a:r>
              <a:rPr sz="1900" spc="-4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ventilation</a:t>
            </a:r>
            <a:endParaRPr sz="19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3120" y="426720"/>
            <a:ext cx="23888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7A9799"/>
                </a:solidFill>
              </a:rPr>
              <a:t>I</a:t>
            </a:r>
            <a:r>
              <a:rPr sz="3300" spc="-10" dirty="0">
                <a:solidFill>
                  <a:srgbClr val="7A9799"/>
                </a:solidFill>
              </a:rPr>
              <a:t>n</a:t>
            </a:r>
            <a:r>
              <a:rPr sz="3300" spc="-5" dirty="0">
                <a:solidFill>
                  <a:srgbClr val="7A9799"/>
                </a:solidFill>
              </a:rPr>
              <a:t>t</a:t>
            </a:r>
            <a:r>
              <a:rPr sz="3300" spc="5" dirty="0">
                <a:solidFill>
                  <a:srgbClr val="7A9799"/>
                </a:solidFill>
              </a:rPr>
              <a:t>r</a:t>
            </a:r>
            <a:r>
              <a:rPr sz="3300" spc="-15" dirty="0">
                <a:solidFill>
                  <a:srgbClr val="7A9799"/>
                </a:solidFill>
              </a:rPr>
              <a:t>o</a:t>
            </a:r>
            <a:r>
              <a:rPr sz="3300" dirty="0">
                <a:solidFill>
                  <a:srgbClr val="7A9799"/>
                </a:solidFill>
              </a:rPr>
              <a:t>d</a:t>
            </a:r>
            <a:r>
              <a:rPr sz="3300" spc="-5" dirty="0">
                <a:solidFill>
                  <a:srgbClr val="7A9799"/>
                </a:solidFill>
              </a:rPr>
              <a:t>uc</a:t>
            </a:r>
            <a:r>
              <a:rPr sz="3300" spc="-15" dirty="0">
                <a:solidFill>
                  <a:srgbClr val="7A9799"/>
                </a:solidFill>
              </a:rPr>
              <a:t>t</a:t>
            </a:r>
            <a:r>
              <a:rPr sz="3300" spc="10" dirty="0">
                <a:solidFill>
                  <a:srgbClr val="7A9799"/>
                </a:solidFill>
              </a:rPr>
              <a:t>i</a:t>
            </a:r>
            <a:r>
              <a:rPr sz="3300" spc="-15" dirty="0">
                <a:solidFill>
                  <a:srgbClr val="7A9799"/>
                </a:solidFill>
              </a:rPr>
              <a:t>o</a:t>
            </a:r>
            <a:r>
              <a:rPr sz="3300" dirty="0">
                <a:solidFill>
                  <a:srgbClr val="7A9799"/>
                </a:solidFill>
              </a:rPr>
              <a:t>n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54329" y="1560829"/>
            <a:ext cx="8293734" cy="3900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78740" indent="-273050">
              <a:lnSpc>
                <a:spcPct val="100000"/>
              </a:lnSpc>
              <a:spcBef>
                <a:spcPts val="100"/>
              </a:spcBef>
              <a:buClr>
                <a:srgbClr val="D06248"/>
              </a:buClr>
              <a:buSzPct val="85185"/>
              <a:buFont typeface="Arial"/>
              <a:buChar char="•"/>
              <a:tabLst>
                <a:tab pos="310515" algn="l"/>
                <a:tab pos="311150" algn="l"/>
              </a:tabLst>
            </a:pPr>
            <a:r>
              <a:rPr sz="2700" b="1" spc="-5" dirty="0">
                <a:latin typeface="Georgia"/>
                <a:cs typeface="Georgia"/>
              </a:rPr>
              <a:t>Definition: </a:t>
            </a:r>
            <a:r>
              <a:rPr sz="2700" spc="-5" dirty="0">
                <a:latin typeface="Georgia"/>
                <a:cs typeface="Georgia"/>
              </a:rPr>
              <a:t>Complex acute </a:t>
            </a:r>
            <a:r>
              <a:rPr sz="2700" spc="-10" dirty="0">
                <a:latin typeface="Georgia"/>
                <a:cs typeface="Georgia"/>
              </a:rPr>
              <a:t>circulatory failure  associated </a:t>
            </a:r>
            <a:r>
              <a:rPr sz="2700" spc="-5" dirty="0">
                <a:latin typeface="Georgia"/>
                <a:cs typeface="Georgia"/>
              </a:rPr>
              <a:t>with </a:t>
            </a:r>
            <a:r>
              <a:rPr sz="2700" b="1" spc="-5" dirty="0">
                <a:latin typeface="Georgia"/>
                <a:cs typeface="Georgia"/>
              </a:rPr>
              <a:t>hypoperfusion </a:t>
            </a:r>
            <a:r>
              <a:rPr sz="2700" spc="-5" dirty="0">
                <a:latin typeface="Georgia"/>
                <a:cs typeface="Georgia"/>
              </a:rPr>
              <a:t>of tissues, which </a:t>
            </a:r>
            <a:r>
              <a:rPr sz="2700" spc="-10" dirty="0">
                <a:latin typeface="Georgia"/>
                <a:cs typeface="Georgia"/>
              </a:rPr>
              <a:t>is  incompatible </a:t>
            </a:r>
            <a:r>
              <a:rPr sz="2700" spc="-5" dirty="0">
                <a:latin typeface="Georgia"/>
                <a:cs typeface="Georgia"/>
              </a:rPr>
              <a:t>with life if untreated and persisting </a:t>
            </a:r>
            <a:r>
              <a:rPr sz="2700" spc="-10" dirty="0">
                <a:latin typeface="Georgia"/>
                <a:cs typeface="Georgia"/>
              </a:rPr>
              <a:t>for  more </a:t>
            </a:r>
            <a:r>
              <a:rPr sz="2700" spc="-5" dirty="0">
                <a:latin typeface="Georgia"/>
                <a:cs typeface="Georgia"/>
              </a:rPr>
              <a:t>than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short time</a:t>
            </a:r>
            <a:endParaRPr sz="2700" dirty="0">
              <a:latin typeface="Georgia"/>
              <a:cs typeface="Georgia"/>
            </a:endParaRPr>
          </a:p>
          <a:p>
            <a:pPr marL="311150" marR="271780" indent="-273050" algn="just">
              <a:lnSpc>
                <a:spcPct val="100000"/>
              </a:lnSpc>
              <a:spcBef>
                <a:spcPts val="670"/>
              </a:spcBef>
              <a:buClr>
                <a:srgbClr val="D06248"/>
              </a:buClr>
              <a:buSzPct val="85185"/>
              <a:buFont typeface="Arial"/>
              <a:buChar char="•"/>
              <a:tabLst>
                <a:tab pos="311150" algn="l"/>
              </a:tabLst>
            </a:pPr>
            <a:r>
              <a:rPr sz="2700" b="1" spc="-5" dirty="0">
                <a:latin typeface="Georgia"/>
                <a:cs typeface="Georgia"/>
              </a:rPr>
              <a:t>Initiated by </a:t>
            </a:r>
            <a:r>
              <a:rPr sz="2700" dirty="0">
                <a:latin typeface="Georgia"/>
                <a:cs typeface="Georgia"/>
              </a:rPr>
              <a:t>– </a:t>
            </a:r>
            <a:r>
              <a:rPr sz="2700" spc="-10" dirty="0">
                <a:latin typeface="Georgia"/>
                <a:cs typeface="Georgia"/>
              </a:rPr>
              <a:t>trauma, </a:t>
            </a:r>
            <a:r>
              <a:rPr sz="2700" spc="-5" dirty="0">
                <a:latin typeface="Georgia"/>
                <a:cs typeface="Georgia"/>
              </a:rPr>
              <a:t>acute blood </a:t>
            </a:r>
            <a:r>
              <a:rPr sz="2700" spc="-10" dirty="0">
                <a:latin typeface="Georgia"/>
                <a:cs typeface="Georgia"/>
              </a:rPr>
              <a:t>loss, </a:t>
            </a:r>
            <a:r>
              <a:rPr sz="2700" spc="-5" dirty="0">
                <a:latin typeface="Georgia"/>
                <a:cs typeface="Georgia"/>
              </a:rPr>
              <a:t>depletion  of body </a:t>
            </a:r>
            <a:r>
              <a:rPr sz="2700" spc="-10" dirty="0">
                <a:latin typeface="Georgia"/>
                <a:cs typeface="Georgia"/>
              </a:rPr>
              <a:t>fluids, </a:t>
            </a:r>
            <a:r>
              <a:rPr sz="2700" spc="-5" dirty="0">
                <a:latin typeface="Georgia"/>
                <a:cs typeface="Georgia"/>
              </a:rPr>
              <a:t>severe infection or acute </a:t>
            </a:r>
            <a:r>
              <a:rPr sz="2700" spc="-10" dirty="0">
                <a:latin typeface="Georgia"/>
                <a:cs typeface="Georgia"/>
              </a:rPr>
              <a:t>myocardial  </a:t>
            </a:r>
            <a:r>
              <a:rPr sz="2700" spc="-5" dirty="0">
                <a:latin typeface="Georgia"/>
                <a:cs typeface="Georgia"/>
              </a:rPr>
              <a:t>dysfunction</a:t>
            </a:r>
            <a:endParaRPr sz="2700" dirty="0">
              <a:latin typeface="Georgia"/>
              <a:cs typeface="Georgia"/>
            </a:endParaRPr>
          </a:p>
          <a:p>
            <a:pPr marL="311150" marR="30480" indent="-273050" algn="just">
              <a:lnSpc>
                <a:spcPct val="100000"/>
              </a:lnSpc>
              <a:spcBef>
                <a:spcPts val="680"/>
              </a:spcBef>
              <a:buClr>
                <a:srgbClr val="D06248"/>
              </a:buClr>
              <a:buSzPct val="85185"/>
              <a:buFont typeface="Arial"/>
              <a:buChar char="•"/>
              <a:tabLst>
                <a:tab pos="311150" algn="l"/>
              </a:tabLst>
            </a:pPr>
            <a:r>
              <a:rPr sz="2700" b="1" spc="-5" dirty="0">
                <a:latin typeface="Georgia"/>
                <a:cs typeface="Georgia"/>
              </a:rPr>
              <a:t>Mechanism </a:t>
            </a:r>
            <a:r>
              <a:rPr sz="2700" b="1" dirty="0">
                <a:latin typeface="Georgia"/>
                <a:cs typeface="Georgia"/>
              </a:rPr>
              <a:t>of </a:t>
            </a:r>
            <a:r>
              <a:rPr sz="2700" b="1" spc="-5" dirty="0">
                <a:latin typeface="Georgia"/>
                <a:cs typeface="Georgia"/>
              </a:rPr>
              <a:t>Shock: </a:t>
            </a:r>
            <a:r>
              <a:rPr sz="2700" spc="-5" dirty="0">
                <a:latin typeface="Georgia"/>
                <a:cs typeface="Georgia"/>
              </a:rPr>
              <a:t>Hypovolemic, Cardiogenic,  Obstructive, Distributive and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Septic</a:t>
            </a:r>
            <a:endParaRPr sz="27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150" y="426720"/>
            <a:ext cx="41916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Classification of</a:t>
            </a:r>
            <a:r>
              <a:rPr sz="3300" spc="-70" dirty="0">
                <a:solidFill>
                  <a:srgbClr val="7A9799"/>
                </a:solidFill>
              </a:rPr>
              <a:t> </a:t>
            </a:r>
            <a:r>
              <a:rPr sz="3300" spc="-10" dirty="0">
                <a:solidFill>
                  <a:srgbClr val="7A9799"/>
                </a:solidFill>
              </a:rPr>
              <a:t>Shock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79780" y="1990089"/>
            <a:ext cx="162560" cy="5492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dirty="0">
                <a:solidFill>
                  <a:srgbClr val="CCB300"/>
                </a:solidFill>
                <a:latin typeface="Georgia"/>
                <a:cs typeface="Georgia"/>
              </a:rPr>
              <a:t>i.</a:t>
            </a:r>
            <a:endParaRPr sz="12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250" dirty="0">
                <a:solidFill>
                  <a:srgbClr val="CCB300"/>
                </a:solidFill>
                <a:latin typeface="Georgia"/>
                <a:cs typeface="Georgia"/>
              </a:rPr>
              <a:t>ii.</a:t>
            </a:r>
            <a:endParaRPr sz="125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729" y="3881120"/>
            <a:ext cx="33655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5" dirty="0">
                <a:solidFill>
                  <a:srgbClr val="D06248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D06248"/>
                </a:solidFill>
                <a:latin typeface="Georgia"/>
                <a:cs typeface="Georgia"/>
              </a:rPr>
              <a:t>II</a:t>
            </a:r>
            <a:r>
              <a:rPr sz="1700" dirty="0">
                <a:solidFill>
                  <a:srgbClr val="D06248"/>
                </a:solidFill>
                <a:latin typeface="Georgia"/>
                <a:cs typeface="Georgia"/>
              </a:rPr>
              <a:t>.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729" y="1498741"/>
            <a:ext cx="8286750" cy="438912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584200" indent="-571500" algn="just">
              <a:lnSpc>
                <a:spcPct val="100000"/>
              </a:lnSpc>
              <a:spcBef>
                <a:spcPts val="585"/>
              </a:spcBef>
              <a:buClr>
                <a:srgbClr val="D06248"/>
              </a:buClr>
              <a:buSzPct val="85000"/>
              <a:buAutoNum type="romanUcPeriod"/>
              <a:tabLst>
                <a:tab pos="584200" algn="l"/>
              </a:tabLst>
            </a:pPr>
            <a:r>
              <a:rPr sz="2000" spc="-5" dirty="0">
                <a:latin typeface="Georgia"/>
                <a:cs typeface="Georgia"/>
              </a:rPr>
              <a:t>Hypovolemic or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Oligemic:</a:t>
            </a:r>
            <a:endParaRPr sz="2000" dirty="0">
              <a:latin typeface="Georgia"/>
              <a:cs typeface="Georgia"/>
            </a:endParaRPr>
          </a:p>
          <a:p>
            <a:pPr marL="984250" algn="just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solidFill>
                  <a:srgbClr val="636A85"/>
                </a:solidFill>
                <a:latin typeface="Georgia"/>
                <a:cs typeface="Georgia"/>
              </a:rPr>
              <a:t>Acute blood loss </a:t>
            </a:r>
            <a:r>
              <a:rPr sz="18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1800" spc="-5" dirty="0">
                <a:solidFill>
                  <a:srgbClr val="636A85"/>
                </a:solidFill>
                <a:latin typeface="Georgia"/>
                <a:cs typeface="Georgia"/>
              </a:rPr>
              <a:t>burns </a:t>
            </a:r>
            <a:r>
              <a:rPr sz="1800" dirty="0">
                <a:solidFill>
                  <a:srgbClr val="636A85"/>
                </a:solidFill>
                <a:latin typeface="Georgia"/>
                <a:cs typeface="Georgia"/>
              </a:rPr>
              <a:t>and</a:t>
            </a:r>
            <a:r>
              <a:rPr sz="1800" spc="-3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636A85"/>
                </a:solidFill>
                <a:latin typeface="Georgia"/>
                <a:cs typeface="Georgia"/>
              </a:rPr>
              <a:t>haemorrhage</a:t>
            </a:r>
            <a:endParaRPr sz="1800" dirty="0">
              <a:latin typeface="Georgia"/>
              <a:cs typeface="Georgia"/>
            </a:endParaRPr>
          </a:p>
          <a:p>
            <a:pPr marL="984250" marR="568325" algn="just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solidFill>
                  <a:srgbClr val="636A85"/>
                </a:solidFill>
                <a:latin typeface="Georgia"/>
                <a:cs typeface="Georgia"/>
              </a:rPr>
              <a:t>Dehydration </a:t>
            </a:r>
            <a:r>
              <a:rPr sz="1800" dirty="0">
                <a:solidFill>
                  <a:srgbClr val="636A85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636A85"/>
                </a:solidFill>
                <a:latin typeface="Georgia"/>
                <a:cs typeface="Georgia"/>
              </a:rPr>
              <a:t>Sodium depletion </a:t>
            </a:r>
            <a:r>
              <a:rPr sz="18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1800" spc="-5" dirty="0">
                <a:solidFill>
                  <a:srgbClr val="636A85"/>
                </a:solidFill>
                <a:latin typeface="Georgia"/>
                <a:cs typeface="Georgia"/>
              </a:rPr>
              <a:t>vomiting, diarrhoea, diabetic  ketoacidosis </a:t>
            </a:r>
            <a:r>
              <a:rPr sz="1800" dirty="0">
                <a:solidFill>
                  <a:srgbClr val="636A85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636A85"/>
                </a:solidFill>
                <a:latin typeface="Georgia"/>
                <a:cs typeface="Georgia"/>
              </a:rPr>
              <a:t>Addison`s</a:t>
            </a:r>
            <a:r>
              <a:rPr sz="1800" spc="-15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636A85"/>
                </a:solidFill>
                <a:latin typeface="Georgia"/>
                <a:cs typeface="Georgia"/>
              </a:rPr>
              <a:t>disease</a:t>
            </a:r>
            <a:endParaRPr sz="1800" dirty="0">
              <a:latin typeface="Georgia"/>
              <a:cs typeface="Georgia"/>
            </a:endParaRPr>
          </a:p>
          <a:p>
            <a:pPr marL="584200" marR="64769" indent="-571500" algn="just">
              <a:lnSpc>
                <a:spcPct val="100000"/>
              </a:lnSpc>
              <a:spcBef>
                <a:spcPts val="500"/>
              </a:spcBef>
              <a:buClr>
                <a:srgbClr val="D06248"/>
              </a:buClr>
              <a:buSzPct val="85000"/>
              <a:buAutoNum type="romanUcPeriod" startAt="2"/>
              <a:tabLst>
                <a:tab pos="584200" algn="l"/>
              </a:tabLst>
            </a:pPr>
            <a:r>
              <a:rPr sz="2000" spc="-5" dirty="0">
                <a:latin typeface="Georgia"/>
                <a:cs typeface="Georgia"/>
              </a:rPr>
              <a:t>Bacteremic endotoxic or septic: Severe infections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gm –ve bacteria  like E. coli, gm +ve resistant streptococci </a:t>
            </a:r>
            <a:r>
              <a:rPr sz="2000" dirty="0">
                <a:latin typeface="Georgia"/>
                <a:cs typeface="Georgia"/>
              </a:rPr>
              <a:t>TSS. </a:t>
            </a:r>
            <a:r>
              <a:rPr sz="2000" spc="-5" dirty="0">
                <a:latin typeface="Georgia"/>
                <a:cs typeface="Georgia"/>
              </a:rPr>
              <a:t>Deficiency of adrenal  gland function and vasopressin production</a:t>
            </a:r>
            <a:endParaRPr sz="2000" dirty="0">
              <a:latin typeface="Georgia"/>
              <a:cs typeface="Georgia"/>
            </a:endParaRPr>
          </a:p>
          <a:p>
            <a:pPr marL="584200" marR="392430" algn="just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Georgia"/>
                <a:cs typeface="Georgia"/>
              </a:rPr>
              <a:t>Cardiogenic shock: MI, </a:t>
            </a:r>
            <a:r>
              <a:rPr sz="2000" dirty="0">
                <a:latin typeface="Georgia"/>
                <a:cs typeface="Georgia"/>
              </a:rPr>
              <a:t>Acute </a:t>
            </a:r>
            <a:r>
              <a:rPr sz="2000" spc="-5" dirty="0">
                <a:latin typeface="Georgia"/>
                <a:cs typeface="Georgia"/>
              </a:rPr>
              <a:t>myocarditis and severe paroxysmal  tachycardia</a:t>
            </a:r>
            <a:endParaRPr sz="2000" dirty="0">
              <a:latin typeface="Georgia"/>
              <a:cs typeface="Georgia"/>
            </a:endParaRPr>
          </a:p>
          <a:p>
            <a:pPr marL="584200" indent="-571500">
              <a:lnSpc>
                <a:spcPct val="100000"/>
              </a:lnSpc>
              <a:spcBef>
                <a:spcPts val="500"/>
              </a:spcBef>
              <a:buClr>
                <a:srgbClr val="D06248"/>
              </a:buClr>
              <a:buSzPct val="85000"/>
              <a:buAutoNum type="romanUcPeriod" startAt="4"/>
              <a:tabLst>
                <a:tab pos="583565" algn="l"/>
                <a:tab pos="584200" algn="l"/>
              </a:tabLst>
            </a:pPr>
            <a:r>
              <a:rPr sz="2000" spc="-5" dirty="0">
                <a:latin typeface="Georgia"/>
                <a:cs typeface="Georgia"/>
              </a:rPr>
              <a:t>Anaphylactic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shock</a:t>
            </a:r>
            <a:endParaRPr sz="2000" dirty="0">
              <a:latin typeface="Georgia"/>
              <a:cs typeface="Georgia"/>
            </a:endParaRPr>
          </a:p>
          <a:p>
            <a:pPr marL="584200" marR="5080" indent="-571500">
              <a:lnSpc>
                <a:spcPct val="100000"/>
              </a:lnSpc>
              <a:spcBef>
                <a:spcPts val="500"/>
              </a:spcBef>
              <a:buClr>
                <a:srgbClr val="D06248"/>
              </a:buClr>
              <a:buSzPct val="85000"/>
              <a:buAutoNum type="romanUcPeriod" startAt="4"/>
              <a:tabLst>
                <a:tab pos="583565" algn="l"/>
                <a:tab pos="584200" algn="l"/>
              </a:tabLst>
            </a:pPr>
            <a:r>
              <a:rPr sz="2000" spc="-5" dirty="0">
                <a:latin typeface="Georgia"/>
                <a:cs typeface="Georgia"/>
              </a:rPr>
              <a:t>Neurogenic shock: Spinal anaesthesia, spinl chord injury, abdominal 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testicular trauma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perofration of hollow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viscus</a:t>
            </a:r>
            <a:endParaRPr sz="2000" dirty="0">
              <a:latin typeface="Georgia"/>
              <a:cs typeface="Georgia"/>
            </a:endParaRPr>
          </a:p>
          <a:p>
            <a:pPr marL="584200" indent="-571500">
              <a:lnSpc>
                <a:spcPct val="100000"/>
              </a:lnSpc>
              <a:spcBef>
                <a:spcPts val="500"/>
              </a:spcBef>
              <a:buClr>
                <a:srgbClr val="D06248"/>
              </a:buClr>
              <a:buSzPct val="85000"/>
              <a:buAutoNum type="romanUcPeriod" startAt="4"/>
              <a:tabLst>
                <a:tab pos="583565" algn="l"/>
                <a:tab pos="584200" algn="l"/>
              </a:tabLst>
            </a:pPr>
            <a:r>
              <a:rPr sz="2000" spc="-5" dirty="0">
                <a:latin typeface="Georgia"/>
                <a:cs typeface="Georgia"/>
              </a:rPr>
              <a:t>Haemo-obstructive shock </a:t>
            </a:r>
            <a:r>
              <a:rPr sz="2000" dirty="0">
                <a:latin typeface="Georgia"/>
                <a:cs typeface="Georgia"/>
              </a:rPr>
              <a:t>– </a:t>
            </a:r>
            <a:r>
              <a:rPr sz="2000" spc="-5" dirty="0">
                <a:latin typeface="Georgia"/>
                <a:cs typeface="Georgia"/>
              </a:rPr>
              <a:t>massive pulmonary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embolism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7200" y="955039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4294" y="3870"/>
                </a:lnTo>
                <a:lnTo>
                  <a:pt x="206776" y="15118"/>
                </a:lnTo>
                <a:lnTo>
                  <a:pt x="162793" y="33192"/>
                </a:lnTo>
                <a:lnTo>
                  <a:pt x="122895" y="57546"/>
                </a:lnTo>
                <a:lnTo>
                  <a:pt x="87630" y="87630"/>
                </a:lnTo>
                <a:lnTo>
                  <a:pt x="57546" y="122895"/>
                </a:lnTo>
                <a:lnTo>
                  <a:pt x="33192" y="162793"/>
                </a:lnTo>
                <a:lnTo>
                  <a:pt x="15118" y="206776"/>
                </a:lnTo>
                <a:lnTo>
                  <a:pt x="3870" y="254294"/>
                </a:lnTo>
                <a:lnTo>
                  <a:pt x="0" y="304800"/>
                </a:lnTo>
                <a:lnTo>
                  <a:pt x="3870" y="355305"/>
                </a:lnTo>
                <a:lnTo>
                  <a:pt x="15118" y="402823"/>
                </a:lnTo>
                <a:lnTo>
                  <a:pt x="33192" y="446806"/>
                </a:lnTo>
                <a:lnTo>
                  <a:pt x="57546" y="486704"/>
                </a:lnTo>
                <a:lnTo>
                  <a:pt x="87630" y="521970"/>
                </a:lnTo>
                <a:lnTo>
                  <a:pt x="122895" y="552053"/>
                </a:lnTo>
                <a:lnTo>
                  <a:pt x="162793" y="576407"/>
                </a:lnTo>
                <a:lnTo>
                  <a:pt x="206776" y="594481"/>
                </a:lnTo>
                <a:lnTo>
                  <a:pt x="254294" y="605729"/>
                </a:lnTo>
                <a:lnTo>
                  <a:pt x="304800" y="609600"/>
                </a:lnTo>
                <a:lnTo>
                  <a:pt x="355305" y="605729"/>
                </a:lnTo>
                <a:lnTo>
                  <a:pt x="402823" y="594481"/>
                </a:lnTo>
                <a:lnTo>
                  <a:pt x="446806" y="576407"/>
                </a:lnTo>
                <a:lnTo>
                  <a:pt x="486704" y="552053"/>
                </a:lnTo>
                <a:lnTo>
                  <a:pt x="521969" y="521970"/>
                </a:lnTo>
                <a:lnTo>
                  <a:pt x="552053" y="486704"/>
                </a:lnTo>
                <a:lnTo>
                  <a:pt x="576407" y="446806"/>
                </a:lnTo>
                <a:lnTo>
                  <a:pt x="594481" y="402823"/>
                </a:lnTo>
                <a:lnTo>
                  <a:pt x="605729" y="355305"/>
                </a:lnTo>
                <a:lnTo>
                  <a:pt x="609600" y="304800"/>
                </a:lnTo>
                <a:lnTo>
                  <a:pt x="605729" y="254294"/>
                </a:lnTo>
                <a:lnTo>
                  <a:pt x="594481" y="206776"/>
                </a:lnTo>
                <a:lnTo>
                  <a:pt x="576407" y="162793"/>
                </a:lnTo>
                <a:lnTo>
                  <a:pt x="552053" y="122895"/>
                </a:lnTo>
                <a:lnTo>
                  <a:pt x="521970" y="87630"/>
                </a:lnTo>
                <a:lnTo>
                  <a:pt x="486704" y="57546"/>
                </a:lnTo>
                <a:lnTo>
                  <a:pt x="446806" y="33192"/>
                </a:lnTo>
                <a:lnTo>
                  <a:pt x="402823" y="15118"/>
                </a:lnTo>
                <a:lnTo>
                  <a:pt x="355305" y="387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62450" y="1050289"/>
            <a:ext cx="419100" cy="421640"/>
          </a:xfrm>
          <a:custGeom>
            <a:avLst/>
            <a:gdLst/>
            <a:ahLst/>
            <a:cxnLst/>
            <a:rect l="l" t="t" r="r" b="b"/>
            <a:pathLst>
              <a:path w="419100" h="421640">
                <a:moveTo>
                  <a:pt x="209550" y="0"/>
                </a:moveTo>
                <a:lnTo>
                  <a:pt x="160353" y="5413"/>
                </a:lnTo>
                <a:lnTo>
                  <a:pt x="115799" y="20912"/>
                </a:lnTo>
                <a:lnTo>
                  <a:pt x="76955" y="45386"/>
                </a:lnTo>
                <a:lnTo>
                  <a:pt x="44886" y="77725"/>
                </a:lnTo>
                <a:lnTo>
                  <a:pt x="20660" y="116817"/>
                </a:lnTo>
                <a:lnTo>
                  <a:pt x="5342" y="161552"/>
                </a:lnTo>
                <a:lnTo>
                  <a:pt x="0" y="210820"/>
                </a:lnTo>
                <a:lnTo>
                  <a:pt x="5342" y="260087"/>
                </a:lnTo>
                <a:lnTo>
                  <a:pt x="20660" y="304822"/>
                </a:lnTo>
                <a:lnTo>
                  <a:pt x="44886" y="343914"/>
                </a:lnTo>
                <a:lnTo>
                  <a:pt x="76955" y="376253"/>
                </a:lnTo>
                <a:lnTo>
                  <a:pt x="115799" y="400727"/>
                </a:lnTo>
                <a:lnTo>
                  <a:pt x="160353" y="416226"/>
                </a:lnTo>
                <a:lnTo>
                  <a:pt x="209550" y="421639"/>
                </a:lnTo>
                <a:lnTo>
                  <a:pt x="258746" y="416226"/>
                </a:lnTo>
                <a:lnTo>
                  <a:pt x="303300" y="400727"/>
                </a:lnTo>
                <a:lnTo>
                  <a:pt x="342144" y="376253"/>
                </a:lnTo>
                <a:lnTo>
                  <a:pt x="374213" y="343914"/>
                </a:lnTo>
                <a:lnTo>
                  <a:pt x="398439" y="304822"/>
                </a:lnTo>
                <a:lnTo>
                  <a:pt x="413757" y="260087"/>
                </a:lnTo>
                <a:lnTo>
                  <a:pt x="419100" y="210820"/>
                </a:lnTo>
                <a:lnTo>
                  <a:pt x="413757" y="161552"/>
                </a:lnTo>
                <a:lnTo>
                  <a:pt x="398439" y="116817"/>
                </a:lnTo>
                <a:lnTo>
                  <a:pt x="374213" y="77725"/>
                </a:lnTo>
                <a:lnTo>
                  <a:pt x="342144" y="45386"/>
                </a:lnTo>
                <a:lnTo>
                  <a:pt x="303300" y="20912"/>
                </a:lnTo>
                <a:lnTo>
                  <a:pt x="258746" y="5413"/>
                </a:lnTo>
                <a:lnTo>
                  <a:pt x="209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62450" y="1050289"/>
            <a:ext cx="419100" cy="421640"/>
          </a:xfrm>
          <a:custGeom>
            <a:avLst/>
            <a:gdLst/>
            <a:ahLst/>
            <a:cxnLst/>
            <a:rect l="l" t="t" r="r" b="b"/>
            <a:pathLst>
              <a:path w="419100" h="421640">
                <a:moveTo>
                  <a:pt x="209550" y="0"/>
                </a:moveTo>
                <a:lnTo>
                  <a:pt x="258746" y="5413"/>
                </a:lnTo>
                <a:lnTo>
                  <a:pt x="303300" y="20912"/>
                </a:lnTo>
                <a:lnTo>
                  <a:pt x="342144" y="45386"/>
                </a:lnTo>
                <a:lnTo>
                  <a:pt x="374213" y="77725"/>
                </a:lnTo>
                <a:lnTo>
                  <a:pt x="398439" y="116817"/>
                </a:lnTo>
                <a:lnTo>
                  <a:pt x="413757" y="161552"/>
                </a:lnTo>
                <a:lnTo>
                  <a:pt x="419100" y="210820"/>
                </a:lnTo>
                <a:lnTo>
                  <a:pt x="413757" y="260087"/>
                </a:lnTo>
                <a:lnTo>
                  <a:pt x="398439" y="304822"/>
                </a:lnTo>
                <a:lnTo>
                  <a:pt x="374213" y="343914"/>
                </a:lnTo>
                <a:lnTo>
                  <a:pt x="342144" y="376253"/>
                </a:lnTo>
                <a:lnTo>
                  <a:pt x="303300" y="400727"/>
                </a:lnTo>
                <a:lnTo>
                  <a:pt x="258746" y="416226"/>
                </a:lnTo>
                <a:lnTo>
                  <a:pt x="209550" y="421639"/>
                </a:lnTo>
                <a:lnTo>
                  <a:pt x="160353" y="416226"/>
                </a:lnTo>
                <a:lnTo>
                  <a:pt x="115799" y="400727"/>
                </a:lnTo>
                <a:lnTo>
                  <a:pt x="76955" y="376253"/>
                </a:lnTo>
                <a:lnTo>
                  <a:pt x="44886" y="343914"/>
                </a:lnTo>
                <a:lnTo>
                  <a:pt x="20660" y="304822"/>
                </a:lnTo>
                <a:lnTo>
                  <a:pt x="5342" y="260087"/>
                </a:lnTo>
                <a:lnTo>
                  <a:pt x="0" y="210820"/>
                </a:lnTo>
                <a:lnTo>
                  <a:pt x="5342" y="161552"/>
                </a:lnTo>
                <a:lnTo>
                  <a:pt x="20660" y="116817"/>
                </a:lnTo>
                <a:lnTo>
                  <a:pt x="44886" y="77725"/>
                </a:lnTo>
                <a:lnTo>
                  <a:pt x="76955" y="45386"/>
                </a:lnTo>
                <a:lnTo>
                  <a:pt x="115799" y="20912"/>
                </a:lnTo>
                <a:lnTo>
                  <a:pt x="160353" y="5413"/>
                </a:lnTo>
                <a:lnTo>
                  <a:pt x="209550" y="0"/>
                </a:lnTo>
                <a:close/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62450" y="10502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1550" y="14719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51090" y="4076700"/>
            <a:ext cx="1224280" cy="937260"/>
          </a:xfrm>
          <a:custGeom>
            <a:avLst/>
            <a:gdLst/>
            <a:ahLst/>
            <a:cxnLst/>
            <a:rect l="l" t="t" r="r" b="b"/>
            <a:pathLst>
              <a:path w="1224279" h="937260">
                <a:moveTo>
                  <a:pt x="1224279" y="0"/>
                </a:moveTo>
                <a:lnTo>
                  <a:pt x="0" y="0"/>
                </a:lnTo>
                <a:lnTo>
                  <a:pt x="0" y="937260"/>
                </a:lnTo>
                <a:lnTo>
                  <a:pt x="1224279" y="937260"/>
                </a:lnTo>
                <a:lnTo>
                  <a:pt x="1224279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53069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3020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0735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8575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6290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41309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845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96859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7400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5114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2955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0669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85100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6224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3938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1779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9493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7334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5048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28890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0603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8316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158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3871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1713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9426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472680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451090" y="501142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59" h="2539">
                <a:moveTo>
                  <a:pt x="10159" y="2539"/>
                </a:moveTo>
                <a:lnTo>
                  <a:pt x="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51090" y="49898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51090" y="4966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51090" y="49441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51090" y="4922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51090" y="48996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51090" y="48780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51090" y="48552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451090" y="48336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451090" y="48107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451090" y="4787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451090" y="47663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51090" y="47434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451090" y="472185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51090" y="46990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51090" y="46761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51090" y="46545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51090" y="46316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51090" y="46101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451090" y="45872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51090" y="45656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451090" y="45427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451090" y="4519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451090" y="44983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451090" y="4475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451090" y="44538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451090" y="4431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451090" y="44094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451090" y="43865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451090" y="4363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451090" y="43421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451090" y="4319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451090" y="42976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451090" y="42748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451090" y="42532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451090" y="42303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451090" y="42075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451090" y="41859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451090" y="41630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451090" y="41414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51090" y="41186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451090" y="40970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451090" y="4076700"/>
            <a:ext cx="2540" cy="8890"/>
          </a:xfrm>
          <a:custGeom>
            <a:avLst/>
            <a:gdLst/>
            <a:ahLst/>
            <a:cxnLst/>
            <a:rect l="l" t="t" r="r" b="b"/>
            <a:pathLst>
              <a:path w="2540" h="8889">
                <a:moveTo>
                  <a:pt x="0" y="8889"/>
                </a:moveTo>
                <a:lnTo>
                  <a:pt x="0" y="0"/>
                </a:lnTo>
                <a:lnTo>
                  <a:pt x="253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46505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48791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50950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3236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5523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57681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59968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62126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64413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66571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68858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71144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73303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5589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77748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80034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82193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84479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86765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88924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91210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93369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95655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7814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00100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23859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4545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6830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8990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11275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13435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15720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180069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20165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22451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24610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26896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29055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31341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33628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35786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38073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40231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42518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44676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46963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49249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51408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53694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55853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58139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60425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62584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648700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670290" y="4076700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0"/>
                </a:moveTo>
                <a:lnTo>
                  <a:pt x="5079" y="0"/>
                </a:lnTo>
                <a:lnTo>
                  <a:pt x="507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675369" y="40944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675369" y="4116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675369" y="41389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675369" y="4160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675369" y="4183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675369" y="4204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675369" y="4227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675369" y="42506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675369" y="4272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675369" y="42951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675369" y="43167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675369" y="43395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675369" y="43611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675369" y="43840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675369" y="44069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675369" y="44284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675369" y="4451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675369" y="44729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675369" y="44958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675369" y="45173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675369" y="45402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675369" y="45631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675369" y="4584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675369" y="46075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675369" y="46291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675369" y="46520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675369" y="46748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675369" y="46964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675369" y="47193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675369" y="47409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675369" y="4763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675369" y="47853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675369" y="48082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675369" y="48310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675369" y="4852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675369" y="48755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675369" y="48971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675369" y="4919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675369" y="49415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675369" y="49644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675369" y="49872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669019" y="500887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6350" y="0"/>
                </a:moveTo>
                <a:lnTo>
                  <a:pt x="6350" y="5080"/>
                </a:lnTo>
                <a:lnTo>
                  <a:pt x="0" y="508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64615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624569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60170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580119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55725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53440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51280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48995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468359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44550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423909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40105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37819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35660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33374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312150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28929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26643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24484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22198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20039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17753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155940" y="50139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13308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11021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088630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065769" y="501395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156959" y="23126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156959" y="22898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156959" y="22682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156959" y="22453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156959" y="22225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156959" y="22009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156959" y="21780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156959" y="215646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156959" y="21336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156959" y="1664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156959" y="16421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156959" y="162051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156959" y="15976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604250" y="19812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604250" y="20040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604250" y="20256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604250" y="20485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604250" y="20701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604250" y="20929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604250" y="21158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604250" y="21374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604250" y="2160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604250" y="21818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604250" y="2204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604250" y="22275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604250" y="2249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604250" y="22720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604250" y="2293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>
            <a:spLocks noGrp="1"/>
          </p:cNvSpPr>
          <p:nvPr>
            <p:ph type="title"/>
          </p:nvPr>
        </p:nvSpPr>
        <p:spPr>
          <a:xfrm>
            <a:off x="2189479" y="426720"/>
            <a:ext cx="4754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Hypovolemia</a:t>
            </a:r>
            <a:r>
              <a:rPr sz="3300" spc="-65" dirty="0">
                <a:solidFill>
                  <a:srgbClr val="7A9799"/>
                </a:solidFill>
              </a:rPr>
              <a:t> </a:t>
            </a:r>
            <a:r>
              <a:rPr sz="3300" spc="-5" dirty="0">
                <a:solidFill>
                  <a:srgbClr val="7A9799"/>
                </a:solidFill>
              </a:rPr>
              <a:t>Mechanism</a:t>
            </a:r>
            <a:endParaRPr sz="3300"/>
          </a:p>
        </p:txBody>
      </p:sp>
      <p:sp>
        <p:nvSpPr>
          <p:cNvPr id="231" name="object 231"/>
          <p:cNvSpPr/>
          <p:nvPr/>
        </p:nvSpPr>
        <p:spPr>
          <a:xfrm>
            <a:off x="3514090" y="1483360"/>
            <a:ext cx="2115820" cy="866140"/>
          </a:xfrm>
          <a:custGeom>
            <a:avLst/>
            <a:gdLst/>
            <a:ahLst/>
            <a:cxnLst/>
            <a:rect l="l" t="t" r="r" b="b"/>
            <a:pathLst>
              <a:path w="2115820" h="866139">
                <a:moveTo>
                  <a:pt x="1971039" y="0"/>
                </a:moveTo>
                <a:lnTo>
                  <a:pt x="144780" y="0"/>
                </a:lnTo>
                <a:lnTo>
                  <a:pt x="101925" y="8107"/>
                </a:lnTo>
                <a:lnTo>
                  <a:pt x="62544" y="30114"/>
                </a:lnTo>
                <a:lnTo>
                  <a:pt x="30114" y="62544"/>
                </a:lnTo>
                <a:lnTo>
                  <a:pt x="8107" y="101925"/>
                </a:lnTo>
                <a:lnTo>
                  <a:pt x="0" y="144779"/>
                </a:lnTo>
                <a:lnTo>
                  <a:pt x="0" y="721360"/>
                </a:lnTo>
                <a:lnTo>
                  <a:pt x="8107" y="764214"/>
                </a:lnTo>
                <a:lnTo>
                  <a:pt x="30114" y="803595"/>
                </a:lnTo>
                <a:lnTo>
                  <a:pt x="62544" y="836025"/>
                </a:lnTo>
                <a:lnTo>
                  <a:pt x="101925" y="858032"/>
                </a:lnTo>
                <a:lnTo>
                  <a:pt x="144780" y="866139"/>
                </a:lnTo>
                <a:lnTo>
                  <a:pt x="1971039" y="866139"/>
                </a:lnTo>
                <a:lnTo>
                  <a:pt x="2013894" y="858032"/>
                </a:lnTo>
                <a:lnTo>
                  <a:pt x="2053275" y="836025"/>
                </a:lnTo>
                <a:lnTo>
                  <a:pt x="2085705" y="803595"/>
                </a:lnTo>
                <a:lnTo>
                  <a:pt x="2107712" y="764214"/>
                </a:lnTo>
                <a:lnTo>
                  <a:pt x="2115820" y="721360"/>
                </a:lnTo>
                <a:lnTo>
                  <a:pt x="2115820" y="144779"/>
                </a:lnTo>
                <a:lnTo>
                  <a:pt x="2107712" y="101925"/>
                </a:lnTo>
                <a:lnTo>
                  <a:pt x="2085705" y="62544"/>
                </a:lnTo>
                <a:lnTo>
                  <a:pt x="2053275" y="30114"/>
                </a:lnTo>
                <a:lnTo>
                  <a:pt x="2013894" y="8107"/>
                </a:lnTo>
                <a:lnTo>
                  <a:pt x="1971039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647440" y="1483360"/>
            <a:ext cx="19050" cy="1270"/>
          </a:xfrm>
          <a:custGeom>
            <a:avLst/>
            <a:gdLst/>
            <a:ahLst/>
            <a:cxnLst/>
            <a:rect l="l" t="t" r="r" b="b"/>
            <a:pathLst>
              <a:path w="19050" h="1269">
                <a:moveTo>
                  <a:pt x="19050" y="0"/>
                </a:moveTo>
                <a:lnTo>
                  <a:pt x="11430" y="0"/>
                </a:lnTo>
                <a:lnTo>
                  <a:pt x="7620" y="0"/>
                </a:lnTo>
                <a:lnTo>
                  <a:pt x="3810" y="1269"/>
                </a:lnTo>
                <a:lnTo>
                  <a:pt x="0" y="126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625850" y="148590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40">
                <a:moveTo>
                  <a:pt x="10160" y="0"/>
                </a:moveTo>
                <a:lnTo>
                  <a:pt x="6350" y="1270"/>
                </a:lnTo>
                <a:lnTo>
                  <a:pt x="3810" y="2539"/>
                </a:lnTo>
                <a:lnTo>
                  <a:pt x="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604259" y="1492250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29" h="5080">
                <a:moveTo>
                  <a:pt x="11429" y="0"/>
                </a:moveTo>
                <a:lnTo>
                  <a:pt x="7619" y="1270"/>
                </a:lnTo>
                <a:lnTo>
                  <a:pt x="3810" y="2539"/>
                </a:lnTo>
                <a:lnTo>
                  <a:pt x="0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585209" y="150241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10160" y="0"/>
                </a:moveTo>
                <a:lnTo>
                  <a:pt x="6350" y="1269"/>
                </a:lnTo>
                <a:lnTo>
                  <a:pt x="3810" y="3810"/>
                </a:lnTo>
                <a:lnTo>
                  <a:pt x="0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567429" y="15138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90" y="0"/>
                </a:moveTo>
                <a:lnTo>
                  <a:pt x="6350" y="2539"/>
                </a:lnTo>
                <a:lnTo>
                  <a:pt x="2540" y="5080"/>
                </a:lnTo>
                <a:lnTo>
                  <a:pt x="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552190" y="152908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0"/>
                </a:moveTo>
                <a:lnTo>
                  <a:pt x="5080" y="2540"/>
                </a:lnTo>
                <a:lnTo>
                  <a:pt x="2539" y="5080"/>
                </a:lnTo>
                <a:lnTo>
                  <a:pt x="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538220" y="154558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90">
                <a:moveTo>
                  <a:pt x="6350" y="0"/>
                </a:moveTo>
                <a:lnTo>
                  <a:pt x="3809" y="2539"/>
                </a:lnTo>
                <a:lnTo>
                  <a:pt x="2539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526790" y="1564639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59">
                <a:moveTo>
                  <a:pt x="6350" y="0"/>
                </a:moveTo>
                <a:lnTo>
                  <a:pt x="3810" y="2539"/>
                </a:lnTo>
                <a:lnTo>
                  <a:pt x="2539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519170" y="158496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59">
                <a:moveTo>
                  <a:pt x="3809" y="0"/>
                </a:moveTo>
                <a:lnTo>
                  <a:pt x="2539" y="3810"/>
                </a:lnTo>
                <a:lnTo>
                  <a:pt x="1269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515359" y="1606550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59">
                <a:moveTo>
                  <a:pt x="1269" y="0"/>
                </a:moveTo>
                <a:lnTo>
                  <a:pt x="1269" y="3810"/>
                </a:lnTo>
                <a:lnTo>
                  <a:pt x="0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514090" y="16281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514090" y="16510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514090" y="16725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514090" y="16954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514090" y="17170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514090" y="1739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514090" y="176276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514090" y="1784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514090" y="180721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514090" y="18288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514090" y="18516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514090" y="18732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514090" y="18961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514090" y="19189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514090" y="19405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514090" y="19634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514090" y="19850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514090" y="20078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514090" y="20294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514090" y="2052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514090" y="20751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514090" y="2096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514090" y="21196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514090" y="21412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514090" y="2164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514090" y="2185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514090" y="220852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1270" y="3810"/>
                </a:lnTo>
                <a:lnTo>
                  <a:pt x="1270" y="7620"/>
                </a:lnTo>
                <a:lnTo>
                  <a:pt x="127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517900" y="223012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30">
                <a:moveTo>
                  <a:pt x="0" y="0"/>
                </a:moveTo>
                <a:lnTo>
                  <a:pt x="1270" y="3809"/>
                </a:lnTo>
                <a:lnTo>
                  <a:pt x="1270" y="7619"/>
                </a:lnTo>
                <a:lnTo>
                  <a:pt x="2539" y="1142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524250" y="225171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0"/>
                </a:moveTo>
                <a:lnTo>
                  <a:pt x="1270" y="3810"/>
                </a:lnTo>
                <a:lnTo>
                  <a:pt x="2539" y="6350"/>
                </a:lnTo>
                <a:lnTo>
                  <a:pt x="5079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534409" y="227202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1269" y="2540"/>
                </a:lnTo>
                <a:lnTo>
                  <a:pt x="3810" y="6350"/>
                </a:lnTo>
                <a:lnTo>
                  <a:pt x="6350" y="889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547109" y="228981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0"/>
                </a:moveTo>
                <a:lnTo>
                  <a:pt x="2539" y="3810"/>
                </a:lnTo>
                <a:lnTo>
                  <a:pt x="5079" y="6350"/>
                </a:lnTo>
                <a:lnTo>
                  <a:pt x="7619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562350" y="23063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2539" y="2539"/>
                </a:lnTo>
                <a:lnTo>
                  <a:pt x="5079" y="5079"/>
                </a:lnTo>
                <a:lnTo>
                  <a:pt x="7620" y="761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578859" y="232156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0"/>
                </a:moveTo>
                <a:lnTo>
                  <a:pt x="3810" y="1269"/>
                </a:lnTo>
                <a:lnTo>
                  <a:pt x="6350" y="3810"/>
                </a:lnTo>
                <a:lnTo>
                  <a:pt x="1016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597909" y="233298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0" y="0"/>
                </a:moveTo>
                <a:lnTo>
                  <a:pt x="3810" y="2539"/>
                </a:lnTo>
                <a:lnTo>
                  <a:pt x="7619" y="3810"/>
                </a:lnTo>
                <a:lnTo>
                  <a:pt x="10160" y="508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618229" y="234187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0" y="0"/>
                </a:moveTo>
                <a:lnTo>
                  <a:pt x="3810" y="1270"/>
                </a:lnTo>
                <a:lnTo>
                  <a:pt x="7620" y="2540"/>
                </a:lnTo>
                <a:lnTo>
                  <a:pt x="11430" y="381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639820" y="234822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3809" y="0"/>
                </a:lnTo>
                <a:lnTo>
                  <a:pt x="7619" y="1270"/>
                </a:lnTo>
                <a:lnTo>
                  <a:pt x="11429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66267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68554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70712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72999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75157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7744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79602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81889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84175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8633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88620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90779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93065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9522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97510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997959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01955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04240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06400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08685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10845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13130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15417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17575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19862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22020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24307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26465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28752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310379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33197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35482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37642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39927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42214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44372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46659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48817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5110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53262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55549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57835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5999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62280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64439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66725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6888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71170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734559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75615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779009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80060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482345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84505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486790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89077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91235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93522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95680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97967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00125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02412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046979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06857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09142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11302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13587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15747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18032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20319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22477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2476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269229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29209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31495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3365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359400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38099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40385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42544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448300" y="23495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471159" y="234950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492750" y="234822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1270"/>
                </a:moveTo>
                <a:lnTo>
                  <a:pt x="3810" y="1270"/>
                </a:lnTo>
                <a:lnTo>
                  <a:pt x="7620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514340" y="234187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0" y="3810"/>
                </a:moveTo>
                <a:lnTo>
                  <a:pt x="3810" y="2540"/>
                </a:lnTo>
                <a:lnTo>
                  <a:pt x="7620" y="1270"/>
                </a:lnTo>
                <a:lnTo>
                  <a:pt x="1143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535929" y="233298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0" y="5080"/>
                </a:moveTo>
                <a:lnTo>
                  <a:pt x="2540" y="3810"/>
                </a:lnTo>
                <a:lnTo>
                  <a:pt x="6350" y="2539"/>
                </a:lnTo>
                <a:lnTo>
                  <a:pt x="1016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554979" y="232156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6350"/>
                </a:moveTo>
                <a:lnTo>
                  <a:pt x="3810" y="3810"/>
                </a:lnTo>
                <a:lnTo>
                  <a:pt x="6350" y="1269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574029" y="23063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7619"/>
                </a:moveTo>
                <a:lnTo>
                  <a:pt x="2540" y="5079"/>
                </a:lnTo>
                <a:lnTo>
                  <a:pt x="5080" y="2539"/>
                </a:lnTo>
                <a:lnTo>
                  <a:pt x="762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589270" y="228981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89"/>
                </a:moveTo>
                <a:lnTo>
                  <a:pt x="2539" y="6350"/>
                </a:lnTo>
                <a:lnTo>
                  <a:pt x="5079" y="3810"/>
                </a:ln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603240" y="227202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90"/>
                </a:moveTo>
                <a:lnTo>
                  <a:pt x="2539" y="6350"/>
                </a:lnTo>
                <a:lnTo>
                  <a:pt x="5080" y="2540"/>
                </a:lnTo>
                <a:lnTo>
                  <a:pt x="635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614670" y="225171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10160"/>
                </a:moveTo>
                <a:lnTo>
                  <a:pt x="2539" y="7619"/>
                </a:lnTo>
                <a:lnTo>
                  <a:pt x="3809" y="3810"/>
                </a:lnTo>
                <a:lnTo>
                  <a:pt x="507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623559" y="223138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10160"/>
                </a:moveTo>
                <a:lnTo>
                  <a:pt x="1269" y="6350"/>
                </a:lnTo>
                <a:lnTo>
                  <a:pt x="2539" y="2539"/>
                </a:lnTo>
                <a:lnTo>
                  <a:pt x="381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628640" y="220852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11430"/>
                </a:moveTo>
                <a:lnTo>
                  <a:pt x="1270" y="7620"/>
                </a:lnTo>
                <a:lnTo>
                  <a:pt x="1270" y="3810"/>
                </a:lnTo>
                <a:lnTo>
                  <a:pt x="127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629909" y="21869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629909" y="2164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629909" y="214248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629909" y="1986279"/>
            <a:ext cx="0" cy="212090"/>
          </a:xfrm>
          <a:custGeom>
            <a:avLst/>
            <a:gdLst/>
            <a:ahLst/>
            <a:cxnLst/>
            <a:rect l="l" t="t" r="r" b="b"/>
            <a:pathLst>
              <a:path h="212089">
                <a:moveTo>
                  <a:pt x="0" y="0"/>
                </a:moveTo>
                <a:lnTo>
                  <a:pt x="0" y="21209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629909" y="2096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629909" y="20751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629909" y="2052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29909" y="20307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629909" y="20078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629909" y="19634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29909" y="19405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629909" y="1918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629909" y="18961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629909" y="1874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629909" y="18516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629909" y="18300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629909" y="18072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629909" y="1784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629909" y="17627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629909" y="1739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629909" y="171831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629909" y="16954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629909" y="167386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629909" y="16510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629909" y="16281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627370" y="160655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30">
                <a:moveTo>
                  <a:pt x="2539" y="11429"/>
                </a:moveTo>
                <a:lnTo>
                  <a:pt x="1269" y="6350"/>
                </a:lnTo>
                <a:lnTo>
                  <a:pt x="1269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621020" y="158496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59">
                <a:moveTo>
                  <a:pt x="3809" y="10160"/>
                </a:moveTo>
                <a:lnTo>
                  <a:pt x="2539" y="6350"/>
                </a:lnTo>
                <a:lnTo>
                  <a:pt x="1269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612129" y="156463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59">
                <a:moveTo>
                  <a:pt x="5080" y="10160"/>
                </a:moveTo>
                <a:lnTo>
                  <a:pt x="3810" y="6350"/>
                </a:lnTo>
                <a:lnTo>
                  <a:pt x="1270" y="253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599429" y="1545589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59">
                <a:moveTo>
                  <a:pt x="6350" y="10160"/>
                </a:moveTo>
                <a:lnTo>
                  <a:pt x="5080" y="6350"/>
                </a:lnTo>
                <a:lnTo>
                  <a:pt x="254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585459" y="152908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90">
                <a:moveTo>
                  <a:pt x="7619" y="8890"/>
                </a:moveTo>
                <a:lnTo>
                  <a:pt x="5079" y="5080"/>
                </a:lnTo>
                <a:lnTo>
                  <a:pt x="2539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567679" y="151511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6350"/>
                </a:moveTo>
                <a:lnTo>
                  <a:pt x="6350" y="3810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549900" y="1502410"/>
            <a:ext cx="8890" cy="5080"/>
          </a:xfrm>
          <a:custGeom>
            <a:avLst/>
            <a:gdLst/>
            <a:ahLst/>
            <a:cxnLst/>
            <a:rect l="l" t="t" r="r" b="b"/>
            <a:pathLst>
              <a:path w="8889" h="5080">
                <a:moveTo>
                  <a:pt x="8889" y="5079"/>
                </a:moveTo>
                <a:lnTo>
                  <a:pt x="6350" y="3810"/>
                </a:lnTo>
                <a:lnTo>
                  <a:pt x="2539" y="126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529579" y="149225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10160" y="5079"/>
                </a:moveTo>
                <a:lnTo>
                  <a:pt x="6350" y="3810"/>
                </a:lnTo>
                <a:lnTo>
                  <a:pt x="3810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507990" y="148590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40">
                <a:moveTo>
                  <a:pt x="11430" y="2539"/>
                </a:moveTo>
                <a:lnTo>
                  <a:pt x="7620" y="2539"/>
                </a:lnTo>
                <a:lnTo>
                  <a:pt x="3810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485129" y="14833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69"/>
                </a:moveTo>
                <a:lnTo>
                  <a:pt x="7620" y="1269"/>
                </a:lnTo>
                <a:lnTo>
                  <a:pt x="508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46354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4406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41909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3962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37464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3517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53289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3073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2844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26287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52400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521842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1955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517270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1511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12825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510667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08380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06222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03935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0165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499490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9720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95045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9276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90474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8831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86029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8387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81584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79425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77139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7485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72694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7040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68249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6596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463804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6151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45923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45707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5478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5262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5034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48182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4589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43610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4145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39165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37007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34720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32562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430275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2799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25830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2354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421385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41910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416940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41465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12369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41021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407924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05765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403479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40119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99034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9674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94589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9230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90144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8785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8557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8341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8112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7896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7668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74522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7223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69950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6779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 txBox="1"/>
          <p:nvPr/>
        </p:nvSpPr>
        <p:spPr>
          <a:xfrm>
            <a:off x="3606800" y="1595120"/>
            <a:ext cx="1914525" cy="6223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0"/>
              </a:spcBef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Hypovolemia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– 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Reduction in circulating  blood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volume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487" name="object 487"/>
          <p:cNvSpPr/>
          <p:nvPr/>
        </p:nvSpPr>
        <p:spPr>
          <a:xfrm>
            <a:off x="6084570" y="5085079"/>
            <a:ext cx="2232660" cy="1153160"/>
          </a:xfrm>
          <a:custGeom>
            <a:avLst/>
            <a:gdLst/>
            <a:ahLst/>
            <a:cxnLst/>
            <a:rect l="l" t="t" r="r" b="b"/>
            <a:pathLst>
              <a:path w="2232659" h="1153160">
                <a:moveTo>
                  <a:pt x="2040889" y="0"/>
                </a:moveTo>
                <a:lnTo>
                  <a:pt x="191769" y="0"/>
                </a:lnTo>
                <a:lnTo>
                  <a:pt x="144050" y="7502"/>
                </a:lnTo>
                <a:lnTo>
                  <a:pt x="99154" y="28269"/>
                </a:lnTo>
                <a:lnTo>
                  <a:pt x="59689" y="59690"/>
                </a:lnTo>
                <a:lnTo>
                  <a:pt x="28269" y="99154"/>
                </a:lnTo>
                <a:lnTo>
                  <a:pt x="7502" y="144050"/>
                </a:lnTo>
                <a:lnTo>
                  <a:pt x="0" y="191770"/>
                </a:lnTo>
                <a:lnTo>
                  <a:pt x="0" y="960120"/>
                </a:lnTo>
                <a:lnTo>
                  <a:pt x="7502" y="1007933"/>
                </a:lnTo>
                <a:lnTo>
                  <a:pt x="28269" y="1053065"/>
                </a:lnTo>
                <a:lnTo>
                  <a:pt x="59689" y="1092835"/>
                </a:lnTo>
                <a:lnTo>
                  <a:pt x="99154" y="1124561"/>
                </a:lnTo>
                <a:lnTo>
                  <a:pt x="144050" y="1145563"/>
                </a:lnTo>
                <a:lnTo>
                  <a:pt x="191769" y="1153160"/>
                </a:lnTo>
                <a:lnTo>
                  <a:pt x="2040889" y="1153160"/>
                </a:lnTo>
                <a:lnTo>
                  <a:pt x="2088168" y="1145563"/>
                </a:lnTo>
                <a:lnTo>
                  <a:pt x="2132941" y="1124561"/>
                </a:lnTo>
                <a:lnTo>
                  <a:pt x="2172493" y="1092835"/>
                </a:lnTo>
                <a:lnTo>
                  <a:pt x="2204108" y="1053065"/>
                </a:lnTo>
                <a:lnTo>
                  <a:pt x="2225069" y="1007933"/>
                </a:lnTo>
                <a:lnTo>
                  <a:pt x="2232659" y="960120"/>
                </a:lnTo>
                <a:lnTo>
                  <a:pt x="2232659" y="191770"/>
                </a:lnTo>
                <a:lnTo>
                  <a:pt x="2225069" y="144050"/>
                </a:lnTo>
                <a:lnTo>
                  <a:pt x="2204108" y="99154"/>
                </a:lnTo>
                <a:lnTo>
                  <a:pt x="2172493" y="59690"/>
                </a:lnTo>
                <a:lnTo>
                  <a:pt x="2132941" y="28269"/>
                </a:lnTo>
                <a:lnTo>
                  <a:pt x="2088168" y="7502"/>
                </a:lnTo>
                <a:lnTo>
                  <a:pt x="2040889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2649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7619" y="0"/>
                </a:lnTo>
                <a:lnTo>
                  <a:pt x="381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243320" y="508635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10159" y="0"/>
                </a:moveTo>
                <a:lnTo>
                  <a:pt x="7619" y="0"/>
                </a:lnTo>
                <a:lnTo>
                  <a:pt x="3809" y="1269"/>
                </a:lnTo>
                <a:lnTo>
                  <a:pt x="0" y="126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6221729" y="509142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60" y="0"/>
                </a:moveTo>
                <a:lnTo>
                  <a:pt x="7620" y="1270"/>
                </a:lnTo>
                <a:lnTo>
                  <a:pt x="3810" y="1270"/>
                </a:lnTo>
                <a:lnTo>
                  <a:pt x="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201409" y="509905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60" y="0"/>
                </a:moveTo>
                <a:lnTo>
                  <a:pt x="6350" y="1269"/>
                </a:lnTo>
                <a:lnTo>
                  <a:pt x="2539" y="2539"/>
                </a:lnTo>
                <a:lnTo>
                  <a:pt x="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6181090" y="510920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6350" y="1269"/>
                </a:lnTo>
                <a:lnTo>
                  <a:pt x="3810" y="2539"/>
                </a:lnTo>
                <a:lnTo>
                  <a:pt x="0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6163309" y="512064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0"/>
                </a:moveTo>
                <a:lnTo>
                  <a:pt x="6350" y="2540"/>
                </a:lnTo>
                <a:lnTo>
                  <a:pt x="2539" y="3810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146800" y="513460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0"/>
                </a:moveTo>
                <a:lnTo>
                  <a:pt x="5079" y="2539"/>
                </a:lnTo>
                <a:lnTo>
                  <a:pt x="2539" y="5079"/>
                </a:lnTo>
                <a:lnTo>
                  <a:pt x="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131559" y="514985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19" y="0"/>
                </a:moveTo>
                <a:lnTo>
                  <a:pt x="5079" y="2539"/>
                </a:lnTo>
                <a:lnTo>
                  <a:pt x="2539" y="508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117590" y="516762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5080" y="2540"/>
                </a:lnTo>
                <a:lnTo>
                  <a:pt x="2539" y="5080"/>
                </a:lnTo>
                <a:lnTo>
                  <a:pt x="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106159" y="518540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79" y="0"/>
                </a:moveTo>
                <a:lnTo>
                  <a:pt x="3810" y="3809"/>
                </a:lnTo>
                <a:lnTo>
                  <a:pt x="2539" y="6350"/>
                </a:lnTo>
                <a:lnTo>
                  <a:pt x="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6096000" y="520572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79" y="0"/>
                </a:moveTo>
                <a:lnTo>
                  <a:pt x="3810" y="2540"/>
                </a:lnTo>
                <a:lnTo>
                  <a:pt x="2539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089650" y="522605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3810" y="0"/>
                </a:moveTo>
                <a:lnTo>
                  <a:pt x="2539" y="3810"/>
                </a:lnTo>
                <a:lnTo>
                  <a:pt x="1270" y="6350"/>
                </a:lnTo>
                <a:lnTo>
                  <a:pt x="0" y="1015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085840" y="524764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1270" y="0"/>
                </a:moveTo>
                <a:lnTo>
                  <a:pt x="1270" y="381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084570" y="52692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2540"/>
                </a:lnTo>
                <a:lnTo>
                  <a:pt x="0" y="508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084570" y="52920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084570" y="53149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084570" y="53365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084570" y="53594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084570" y="53809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084570" y="5403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084570" y="54254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084570" y="54483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084570" y="547115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084570" y="54927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084570" y="5537200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54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084570" y="55600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084570" y="55816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084570" y="56045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084570" y="56273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084570" y="56489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084570" y="56718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084570" y="56934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084570" y="5716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084570" y="57378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084570" y="5760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084570" y="5805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084570" y="5828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084570" y="5849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084570" y="5872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084570" y="5894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084570" y="5916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084570" y="59397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084570" y="5961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084570" y="59842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084570" y="6005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084570" y="60286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084570" y="605027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0"/>
                </a:moveTo>
                <a:lnTo>
                  <a:pt x="0" y="3810"/>
                </a:lnTo>
                <a:lnTo>
                  <a:pt x="0" y="7620"/>
                </a:lnTo>
                <a:lnTo>
                  <a:pt x="1269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6087109" y="607314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0" y="0"/>
                </a:moveTo>
                <a:lnTo>
                  <a:pt x="0" y="3810"/>
                </a:lnTo>
                <a:lnTo>
                  <a:pt x="1269" y="7620"/>
                </a:lnTo>
                <a:lnTo>
                  <a:pt x="2539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6092190" y="609472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0"/>
                </a:moveTo>
                <a:lnTo>
                  <a:pt x="1270" y="3810"/>
                </a:lnTo>
                <a:lnTo>
                  <a:pt x="2539" y="6350"/>
                </a:lnTo>
                <a:lnTo>
                  <a:pt x="381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6101079" y="61150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0"/>
                </a:moveTo>
                <a:lnTo>
                  <a:pt x="1270" y="3809"/>
                </a:lnTo>
                <a:lnTo>
                  <a:pt x="2540" y="7620"/>
                </a:lnTo>
                <a:lnTo>
                  <a:pt x="508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6111240" y="613537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1270" y="2539"/>
                </a:lnTo>
                <a:lnTo>
                  <a:pt x="3810" y="6349"/>
                </a:lnTo>
                <a:lnTo>
                  <a:pt x="635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123940" y="615442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1270" y="2539"/>
                </a:lnTo>
                <a:lnTo>
                  <a:pt x="3810" y="5079"/>
                </a:lnTo>
                <a:lnTo>
                  <a:pt x="635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137909" y="61709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2539" y="2540"/>
                </a:lnTo>
                <a:lnTo>
                  <a:pt x="5079" y="5080"/>
                </a:lnTo>
                <a:lnTo>
                  <a:pt x="7619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154420" y="61861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2539" y="2539"/>
                </a:lnTo>
                <a:lnTo>
                  <a:pt x="5079" y="5079"/>
                </a:lnTo>
                <a:lnTo>
                  <a:pt x="7619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6170929" y="620014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0"/>
                </a:moveTo>
                <a:lnTo>
                  <a:pt x="2540" y="2540"/>
                </a:lnTo>
                <a:lnTo>
                  <a:pt x="6350" y="5080"/>
                </a:lnTo>
                <a:lnTo>
                  <a:pt x="1016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6189979" y="621284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0"/>
                </a:moveTo>
                <a:lnTo>
                  <a:pt x="2540" y="1270"/>
                </a:lnTo>
                <a:lnTo>
                  <a:pt x="6350" y="3810"/>
                </a:lnTo>
                <a:lnTo>
                  <a:pt x="10160" y="508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6209029" y="622300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0" y="0"/>
                </a:moveTo>
                <a:lnTo>
                  <a:pt x="3810" y="1270"/>
                </a:lnTo>
                <a:lnTo>
                  <a:pt x="7620" y="2540"/>
                </a:lnTo>
                <a:lnTo>
                  <a:pt x="11430" y="380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6230620" y="623062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3809" y="1269"/>
                </a:lnTo>
                <a:lnTo>
                  <a:pt x="7619" y="2539"/>
                </a:lnTo>
                <a:lnTo>
                  <a:pt x="10159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6252209" y="62357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0"/>
                </a:moveTo>
                <a:lnTo>
                  <a:pt x="3810" y="0"/>
                </a:lnTo>
                <a:lnTo>
                  <a:pt x="7619" y="1270"/>
                </a:lnTo>
                <a:lnTo>
                  <a:pt x="11429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62750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269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62966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63195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634237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63639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638682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64084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643127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64528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47572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49859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52018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54304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56463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65874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60908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6319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665480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66763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669925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7208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7437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7652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7881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81100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8326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8554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8770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8999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9215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9443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96721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9888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701166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0332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705611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70777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10056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712343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14501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16788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18946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21233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23519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725678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27964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30123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3240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34568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3685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39140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4129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43585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4574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74803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75018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75247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754760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75692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759205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76136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6365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6581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76809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70381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7254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74826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77698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779271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78143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783716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786003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788161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790448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792606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794893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797051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799338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801624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803783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80606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808228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81051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8126730" y="62369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1269"/>
                </a:moveTo>
                <a:lnTo>
                  <a:pt x="3810" y="1269"/>
                </a:lnTo>
                <a:lnTo>
                  <a:pt x="7620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8149590" y="623315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0" y="2539"/>
                </a:moveTo>
                <a:lnTo>
                  <a:pt x="3809" y="2539"/>
                </a:lnTo>
                <a:lnTo>
                  <a:pt x="7619" y="1269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8171180" y="622680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10">
                <a:moveTo>
                  <a:pt x="0" y="3809"/>
                </a:moveTo>
                <a:lnTo>
                  <a:pt x="3810" y="2539"/>
                </a:lnTo>
                <a:lnTo>
                  <a:pt x="6350" y="1269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8192769" y="6217920"/>
            <a:ext cx="8890" cy="5080"/>
          </a:xfrm>
          <a:custGeom>
            <a:avLst/>
            <a:gdLst/>
            <a:ahLst/>
            <a:cxnLst/>
            <a:rect l="l" t="t" r="r" b="b"/>
            <a:pathLst>
              <a:path w="8890" h="5079">
                <a:moveTo>
                  <a:pt x="0" y="5079"/>
                </a:moveTo>
                <a:lnTo>
                  <a:pt x="2539" y="3809"/>
                </a:lnTo>
                <a:lnTo>
                  <a:pt x="6350" y="1269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8211819" y="620649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6350"/>
                </a:moveTo>
                <a:lnTo>
                  <a:pt x="3809" y="3810"/>
                </a:lnTo>
                <a:lnTo>
                  <a:pt x="6350" y="2540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8230869" y="619379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6350"/>
                </a:moveTo>
                <a:lnTo>
                  <a:pt x="2539" y="3810"/>
                </a:lnTo>
                <a:lnTo>
                  <a:pt x="5079" y="1270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8247380" y="617855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0" y="7620"/>
                </a:moveTo>
                <a:lnTo>
                  <a:pt x="2540" y="5079"/>
                </a:lnTo>
                <a:lnTo>
                  <a:pt x="6350" y="2540"/>
                </a:lnTo>
                <a:lnTo>
                  <a:pt x="889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8263890" y="616204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90"/>
                </a:moveTo>
                <a:lnTo>
                  <a:pt x="2539" y="5080"/>
                </a:lnTo>
                <a:lnTo>
                  <a:pt x="5079" y="2540"/>
                </a:ln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8277859" y="614425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2540" y="6349"/>
                </a:lnTo>
                <a:lnTo>
                  <a:pt x="5080" y="253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8290559" y="6125209"/>
            <a:ext cx="5080" cy="8890"/>
          </a:xfrm>
          <a:custGeom>
            <a:avLst/>
            <a:gdLst/>
            <a:ahLst/>
            <a:cxnLst/>
            <a:rect l="l" t="t" r="r" b="b"/>
            <a:pathLst>
              <a:path w="5079" h="8889">
                <a:moveTo>
                  <a:pt x="0" y="8889"/>
                </a:moveTo>
                <a:lnTo>
                  <a:pt x="1270" y="6349"/>
                </a:lnTo>
                <a:lnTo>
                  <a:pt x="3810" y="2539"/>
                </a:lnTo>
                <a:lnTo>
                  <a:pt x="508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8300719" y="610489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10160"/>
                </a:moveTo>
                <a:lnTo>
                  <a:pt x="1270" y="6350"/>
                </a:lnTo>
                <a:lnTo>
                  <a:pt x="2539" y="2540"/>
                </a:lnTo>
                <a:lnTo>
                  <a:pt x="507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8308340" y="608330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0" y="10159"/>
                </a:moveTo>
                <a:lnTo>
                  <a:pt x="1269" y="7620"/>
                </a:lnTo>
                <a:lnTo>
                  <a:pt x="2539" y="3809"/>
                </a:lnTo>
                <a:lnTo>
                  <a:pt x="380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8314690" y="6061709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0" y="10159"/>
                </a:moveTo>
                <a:lnTo>
                  <a:pt x="0" y="6349"/>
                </a:lnTo>
                <a:lnTo>
                  <a:pt x="1269" y="3809"/>
                </a:lnTo>
                <a:lnTo>
                  <a:pt x="126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8317230" y="6038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429"/>
                </a:moveTo>
                <a:lnTo>
                  <a:pt x="0" y="10159"/>
                </a:lnTo>
                <a:lnTo>
                  <a:pt x="0" y="7620"/>
                </a:lnTo>
                <a:lnTo>
                  <a:pt x="0" y="635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8317230" y="601725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8317230" y="59944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8317230" y="59715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8317230" y="59499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8317230" y="59270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8317230" y="59055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8317230" y="58826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8317230" y="58610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8317230" y="58381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8317230" y="58153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8317230" y="57937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8317230" y="57708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8317230" y="57492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8317230" y="57264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8317230" y="57035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8317230" y="5681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8317230" y="56591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8317230" y="5637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8317230" y="5614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8317230" y="5302250"/>
            <a:ext cx="0" cy="300990"/>
          </a:xfrm>
          <a:custGeom>
            <a:avLst/>
            <a:gdLst/>
            <a:ahLst/>
            <a:cxnLst/>
            <a:rect l="l" t="t" r="r" b="b"/>
            <a:pathLst>
              <a:path h="300989">
                <a:moveTo>
                  <a:pt x="0" y="0"/>
                </a:moveTo>
                <a:lnTo>
                  <a:pt x="0" y="3009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8317230" y="55473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8317230" y="5525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8317230" y="55029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8317230" y="5481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8317230" y="54584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8317230" y="54368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8317230" y="54140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8317230" y="53911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8317230" y="53695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8317230" y="5346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8317230" y="53251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8317230" y="53022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8315959" y="52578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8310880" y="523620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60">
                <a:moveTo>
                  <a:pt x="2540" y="10159"/>
                </a:moveTo>
                <a:lnTo>
                  <a:pt x="2540" y="6349"/>
                </a:lnTo>
                <a:lnTo>
                  <a:pt x="1270" y="380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8304530" y="521462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3810" y="10159"/>
                </a:moveTo>
                <a:lnTo>
                  <a:pt x="2540" y="7619"/>
                </a:lnTo>
                <a:lnTo>
                  <a:pt x="1270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8294369" y="519430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79" y="10160"/>
                </a:moveTo>
                <a:lnTo>
                  <a:pt x="3809" y="6350"/>
                </a:lnTo>
                <a:lnTo>
                  <a:pt x="127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8282940" y="51752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79" y="10160"/>
                </a:moveTo>
                <a:lnTo>
                  <a:pt x="3809" y="6350"/>
                </a:lnTo>
                <a:lnTo>
                  <a:pt x="1269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8268969" y="515747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8889"/>
                </a:moveTo>
                <a:lnTo>
                  <a:pt x="5079" y="6349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8253730" y="514095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8889"/>
                </a:moveTo>
                <a:lnTo>
                  <a:pt x="5079" y="6350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8237219" y="5126990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620" y="6350"/>
                </a:moveTo>
                <a:lnTo>
                  <a:pt x="5079" y="5080"/>
                </a:lnTo>
                <a:lnTo>
                  <a:pt x="2539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8218169" y="511429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59" h="6350">
                <a:moveTo>
                  <a:pt x="10159" y="6350"/>
                </a:moveTo>
                <a:lnTo>
                  <a:pt x="6350" y="3810"/>
                </a:lnTo>
                <a:lnTo>
                  <a:pt x="3809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8199119" y="510285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79">
                <a:moveTo>
                  <a:pt x="10159" y="5079"/>
                </a:moveTo>
                <a:lnTo>
                  <a:pt x="6350" y="3809"/>
                </a:lnTo>
                <a:lnTo>
                  <a:pt x="380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8178800" y="509397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10">
                <a:moveTo>
                  <a:pt x="10159" y="3809"/>
                </a:moveTo>
                <a:lnTo>
                  <a:pt x="6350" y="2539"/>
                </a:lnTo>
                <a:lnTo>
                  <a:pt x="3809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8157209" y="508762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11430" y="2539"/>
                </a:moveTo>
                <a:lnTo>
                  <a:pt x="762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8134350" y="50850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11429" y="1270"/>
                </a:moveTo>
                <a:lnTo>
                  <a:pt x="7620" y="1270"/>
                </a:lnTo>
                <a:lnTo>
                  <a:pt x="507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81127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809116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80683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80454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80238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80010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797940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79565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793495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79121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78892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78676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78447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782320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78003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777875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77558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773303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77114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768858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766699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764413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762254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759968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757681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755523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753236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751078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748791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74650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744346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74206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739901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73761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735456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73317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73088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72872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72644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72428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72199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719835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71755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71526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71310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71081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70866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70637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704215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70192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99643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9748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95198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93039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90753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88594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86308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84021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81863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79576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77418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75131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72973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70686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6840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66241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6395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61796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5951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5722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5506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5278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5062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4833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46175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4389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4160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3944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3715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3500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3271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30555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2826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 txBox="1"/>
          <p:nvPr/>
        </p:nvSpPr>
        <p:spPr>
          <a:xfrm>
            <a:off x="6311900" y="5407659"/>
            <a:ext cx="1776095" cy="62103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ct val="89600"/>
              </a:lnSpc>
              <a:spcBef>
                <a:spcPts val="275"/>
              </a:spcBef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Reduced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blood flow</a:t>
            </a:r>
            <a:r>
              <a:rPr sz="140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to 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skin,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kidneys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intestines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73" name="object 773"/>
          <p:cNvSpPr/>
          <p:nvPr/>
        </p:nvSpPr>
        <p:spPr>
          <a:xfrm>
            <a:off x="2555239" y="5085079"/>
            <a:ext cx="2448560" cy="1153160"/>
          </a:xfrm>
          <a:custGeom>
            <a:avLst/>
            <a:gdLst/>
            <a:ahLst/>
            <a:cxnLst/>
            <a:rect l="l" t="t" r="r" b="b"/>
            <a:pathLst>
              <a:path w="2448560" h="1153160">
                <a:moveTo>
                  <a:pt x="2256790" y="0"/>
                </a:moveTo>
                <a:lnTo>
                  <a:pt x="191770" y="0"/>
                </a:lnTo>
                <a:lnTo>
                  <a:pt x="144491" y="7502"/>
                </a:lnTo>
                <a:lnTo>
                  <a:pt x="99718" y="28269"/>
                </a:lnTo>
                <a:lnTo>
                  <a:pt x="60166" y="59690"/>
                </a:lnTo>
                <a:lnTo>
                  <a:pt x="28551" y="99154"/>
                </a:lnTo>
                <a:lnTo>
                  <a:pt x="7590" y="144050"/>
                </a:lnTo>
                <a:lnTo>
                  <a:pt x="0" y="191770"/>
                </a:lnTo>
                <a:lnTo>
                  <a:pt x="0" y="960120"/>
                </a:lnTo>
                <a:lnTo>
                  <a:pt x="7590" y="1007933"/>
                </a:lnTo>
                <a:lnTo>
                  <a:pt x="28551" y="1053065"/>
                </a:lnTo>
                <a:lnTo>
                  <a:pt x="60166" y="1092835"/>
                </a:lnTo>
                <a:lnTo>
                  <a:pt x="99718" y="1124561"/>
                </a:lnTo>
                <a:lnTo>
                  <a:pt x="144491" y="1145563"/>
                </a:lnTo>
                <a:lnTo>
                  <a:pt x="191770" y="1153160"/>
                </a:lnTo>
                <a:lnTo>
                  <a:pt x="2256790" y="1153160"/>
                </a:lnTo>
                <a:lnTo>
                  <a:pt x="2304068" y="1145563"/>
                </a:lnTo>
                <a:lnTo>
                  <a:pt x="2348841" y="1124561"/>
                </a:lnTo>
                <a:lnTo>
                  <a:pt x="2388393" y="1092835"/>
                </a:lnTo>
                <a:lnTo>
                  <a:pt x="2420008" y="1053065"/>
                </a:lnTo>
                <a:lnTo>
                  <a:pt x="2440969" y="1007933"/>
                </a:lnTo>
                <a:lnTo>
                  <a:pt x="2448560" y="960120"/>
                </a:lnTo>
                <a:lnTo>
                  <a:pt x="2448560" y="191770"/>
                </a:lnTo>
                <a:lnTo>
                  <a:pt x="2440969" y="144050"/>
                </a:lnTo>
                <a:lnTo>
                  <a:pt x="2420008" y="99154"/>
                </a:lnTo>
                <a:lnTo>
                  <a:pt x="2388393" y="59690"/>
                </a:lnTo>
                <a:lnTo>
                  <a:pt x="2348841" y="28269"/>
                </a:lnTo>
                <a:lnTo>
                  <a:pt x="2304068" y="7502"/>
                </a:lnTo>
                <a:lnTo>
                  <a:pt x="2256790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736850" y="5085079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12700" y="0"/>
                </a:moveTo>
                <a:lnTo>
                  <a:pt x="10160" y="0"/>
                </a:lnTo>
                <a:lnTo>
                  <a:pt x="7619" y="0"/>
                </a:lnTo>
                <a:lnTo>
                  <a:pt x="253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713989" y="50863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30" y="0"/>
                </a:moveTo>
                <a:lnTo>
                  <a:pt x="7620" y="0"/>
                </a:lnTo>
                <a:lnTo>
                  <a:pt x="3810" y="1269"/>
                </a:lnTo>
                <a:lnTo>
                  <a:pt x="0" y="126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692400" y="509142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11430" y="0"/>
                </a:moveTo>
                <a:lnTo>
                  <a:pt x="7619" y="1270"/>
                </a:lnTo>
                <a:lnTo>
                  <a:pt x="3810" y="1270"/>
                </a:lnTo>
                <a:lnTo>
                  <a:pt x="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672079" y="509905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59" y="0"/>
                </a:moveTo>
                <a:lnTo>
                  <a:pt x="7619" y="1269"/>
                </a:lnTo>
                <a:lnTo>
                  <a:pt x="3809" y="2539"/>
                </a:lnTo>
                <a:lnTo>
                  <a:pt x="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653029" y="510920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59" y="0"/>
                </a:moveTo>
                <a:lnTo>
                  <a:pt x="6350" y="1269"/>
                </a:lnTo>
                <a:lnTo>
                  <a:pt x="2539" y="2539"/>
                </a:lnTo>
                <a:lnTo>
                  <a:pt x="0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635250" y="512064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0"/>
                </a:moveTo>
                <a:lnTo>
                  <a:pt x="5080" y="2540"/>
                </a:lnTo>
                <a:lnTo>
                  <a:pt x="2539" y="3810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617470" y="513460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890" y="0"/>
                </a:moveTo>
                <a:lnTo>
                  <a:pt x="6350" y="2539"/>
                </a:lnTo>
                <a:lnTo>
                  <a:pt x="3810" y="5079"/>
                </a:lnTo>
                <a:lnTo>
                  <a:pt x="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602229" y="514985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7619" y="0"/>
                </a:moveTo>
                <a:lnTo>
                  <a:pt x="5080" y="2539"/>
                </a:lnTo>
                <a:lnTo>
                  <a:pt x="2539" y="508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589529" y="516762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3809" y="2540"/>
                </a:lnTo>
                <a:lnTo>
                  <a:pt x="1269" y="5080"/>
                </a:lnTo>
                <a:lnTo>
                  <a:pt x="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578100" y="518540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80" y="0"/>
                </a:moveTo>
                <a:lnTo>
                  <a:pt x="2539" y="3809"/>
                </a:lnTo>
                <a:lnTo>
                  <a:pt x="1269" y="6350"/>
                </a:lnTo>
                <a:lnTo>
                  <a:pt x="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567939" y="520572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80" y="0"/>
                </a:moveTo>
                <a:lnTo>
                  <a:pt x="2540" y="2540"/>
                </a:lnTo>
                <a:lnTo>
                  <a:pt x="1270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561589" y="522605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2540" y="0"/>
                </a:moveTo>
                <a:lnTo>
                  <a:pt x="1270" y="3810"/>
                </a:lnTo>
                <a:lnTo>
                  <a:pt x="0" y="6350"/>
                </a:lnTo>
                <a:lnTo>
                  <a:pt x="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556510" y="524764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2539" y="0"/>
                </a:moveTo>
                <a:lnTo>
                  <a:pt x="1269" y="381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555239" y="52692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2540"/>
                </a:lnTo>
                <a:lnTo>
                  <a:pt x="0" y="508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555239" y="52920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555239" y="53149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555239" y="53365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555239" y="53594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555239" y="53809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555239" y="5403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555239" y="54254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555239" y="54483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555239" y="547115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555239" y="54927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555239" y="55372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555239" y="5537200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54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555239" y="55816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555239" y="56045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555239" y="56273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555239" y="56489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555239" y="56718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555239" y="56934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555239" y="5716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555239" y="57378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555239" y="5760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555239" y="5805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555239" y="5828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555239" y="5849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555239" y="5872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555239" y="5894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555239" y="5916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555239" y="59397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555239" y="5961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555239" y="59842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555239" y="6005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555239" y="60286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555239" y="605027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29">
                <a:moveTo>
                  <a:pt x="0" y="0"/>
                </a:moveTo>
                <a:lnTo>
                  <a:pt x="1270" y="3810"/>
                </a:lnTo>
                <a:lnTo>
                  <a:pt x="1270" y="7620"/>
                </a:lnTo>
                <a:lnTo>
                  <a:pt x="127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557779" y="607314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0" y="0"/>
                </a:moveTo>
                <a:lnTo>
                  <a:pt x="1269" y="3810"/>
                </a:lnTo>
                <a:lnTo>
                  <a:pt x="1269" y="7620"/>
                </a:lnTo>
                <a:lnTo>
                  <a:pt x="2539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564129" y="609472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0"/>
                </a:moveTo>
                <a:lnTo>
                  <a:pt x="1269" y="3810"/>
                </a:lnTo>
                <a:lnTo>
                  <a:pt x="2539" y="6350"/>
                </a:lnTo>
                <a:lnTo>
                  <a:pt x="3809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571750" y="61150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1269" y="3809"/>
                </a:lnTo>
                <a:lnTo>
                  <a:pt x="3810" y="7620"/>
                </a:lnTo>
                <a:lnTo>
                  <a:pt x="508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581910" y="613537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2539" y="2539"/>
                </a:lnTo>
                <a:lnTo>
                  <a:pt x="3809" y="6349"/>
                </a:lnTo>
                <a:lnTo>
                  <a:pt x="635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594610" y="61544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0" y="0"/>
                </a:moveTo>
                <a:lnTo>
                  <a:pt x="2539" y="2539"/>
                </a:lnTo>
                <a:lnTo>
                  <a:pt x="5079" y="5079"/>
                </a:lnTo>
                <a:lnTo>
                  <a:pt x="7619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609850" y="61709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0" y="0"/>
                </a:moveTo>
                <a:lnTo>
                  <a:pt x="2539" y="2540"/>
                </a:lnTo>
                <a:lnTo>
                  <a:pt x="5080" y="5080"/>
                </a:lnTo>
                <a:lnTo>
                  <a:pt x="7619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625089" y="618617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0"/>
                </a:moveTo>
                <a:lnTo>
                  <a:pt x="2540" y="2539"/>
                </a:lnTo>
                <a:lnTo>
                  <a:pt x="5080" y="5079"/>
                </a:lnTo>
                <a:lnTo>
                  <a:pt x="889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642870" y="620014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2540" y="2540"/>
                </a:lnTo>
                <a:lnTo>
                  <a:pt x="5080" y="5080"/>
                </a:lnTo>
                <a:lnTo>
                  <a:pt x="889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660650" y="621284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0"/>
                </a:moveTo>
                <a:lnTo>
                  <a:pt x="3810" y="1270"/>
                </a:lnTo>
                <a:lnTo>
                  <a:pt x="6350" y="3810"/>
                </a:lnTo>
                <a:lnTo>
                  <a:pt x="10160" y="508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680970" y="622300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3810" y="1270"/>
                </a:lnTo>
                <a:lnTo>
                  <a:pt x="6350" y="2540"/>
                </a:lnTo>
                <a:lnTo>
                  <a:pt x="1016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701289" y="623062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0"/>
                </a:moveTo>
                <a:lnTo>
                  <a:pt x="3810" y="1269"/>
                </a:lnTo>
                <a:lnTo>
                  <a:pt x="7620" y="2539"/>
                </a:lnTo>
                <a:lnTo>
                  <a:pt x="1143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724150" y="623570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0" y="0"/>
                </a:moveTo>
                <a:lnTo>
                  <a:pt x="3810" y="0"/>
                </a:lnTo>
                <a:lnTo>
                  <a:pt x="6350" y="1270"/>
                </a:lnTo>
                <a:lnTo>
                  <a:pt x="10160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74573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270" y="0"/>
                </a:ln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7686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79018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8130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83591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8575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88036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9019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92481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9464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96926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99212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301371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30365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05816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0810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310261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31254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314832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31699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319277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32143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323722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32588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28167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330454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32612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33489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337057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33934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341630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34378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346075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34823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35052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35267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35496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357250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5941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361695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6385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36614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36830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37058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372872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37503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377317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7947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38176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38392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38620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388492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39065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392937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39509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397382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39954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401827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404114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406272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40855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410717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41300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415162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41744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419735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421894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42418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426339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42862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430910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43307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435355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437515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43980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441960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44424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446532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44869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450977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453135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45542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457580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45986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462152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46431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4665979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468757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471042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4732020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475487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4777740" y="62382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4799329" y="62382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4820920" y="62357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1270"/>
                </a:moveTo>
                <a:lnTo>
                  <a:pt x="5079" y="1270"/>
                </a:lnTo>
                <a:lnTo>
                  <a:pt x="7619" y="127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4843779" y="623189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0" y="2540"/>
                </a:moveTo>
                <a:lnTo>
                  <a:pt x="3810" y="1270"/>
                </a:lnTo>
                <a:lnTo>
                  <a:pt x="7620" y="1270"/>
                </a:ln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4865370" y="622427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3809"/>
                </a:moveTo>
                <a:lnTo>
                  <a:pt x="3809" y="2539"/>
                </a:lnTo>
                <a:lnTo>
                  <a:pt x="6350" y="1269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4885690" y="621410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5079"/>
                </a:moveTo>
                <a:lnTo>
                  <a:pt x="3810" y="3809"/>
                </a:lnTo>
                <a:lnTo>
                  <a:pt x="6350" y="2539"/>
                </a:lnTo>
                <a:lnTo>
                  <a:pt x="1016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4904740" y="6202679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6350"/>
                </a:moveTo>
                <a:lnTo>
                  <a:pt x="3810" y="3810"/>
                </a:lnTo>
                <a:lnTo>
                  <a:pt x="6350" y="1270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4923790" y="618870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6349"/>
                </a:moveTo>
                <a:lnTo>
                  <a:pt x="2539" y="3809"/>
                </a:lnTo>
                <a:lnTo>
                  <a:pt x="5080" y="2539"/>
                </a:lnTo>
                <a:lnTo>
                  <a:pt x="762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4940300" y="61734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2539" y="5079"/>
                </a:lnTo>
                <a:lnTo>
                  <a:pt x="5079" y="2539"/>
                </a:lnTo>
                <a:lnTo>
                  <a:pt x="762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4955540" y="615569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90"/>
                </a:moveTo>
                <a:lnTo>
                  <a:pt x="2539" y="6350"/>
                </a:lnTo>
                <a:lnTo>
                  <a:pt x="5080" y="3810"/>
                </a:lnTo>
                <a:lnTo>
                  <a:pt x="762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4969509" y="613790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2539" y="6349"/>
                </a:lnTo>
                <a:lnTo>
                  <a:pt x="3810" y="253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4980940" y="611759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10160"/>
                </a:moveTo>
                <a:lnTo>
                  <a:pt x="1270" y="7620"/>
                </a:lnTo>
                <a:lnTo>
                  <a:pt x="3810" y="3810"/>
                </a:lnTo>
                <a:lnTo>
                  <a:pt x="508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4991100" y="609727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10159"/>
                </a:moveTo>
                <a:lnTo>
                  <a:pt x="1270" y="6349"/>
                </a:lnTo>
                <a:lnTo>
                  <a:pt x="2539" y="3809"/>
                </a:lnTo>
                <a:lnTo>
                  <a:pt x="381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4997450" y="607567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0" y="11430"/>
                </a:moveTo>
                <a:lnTo>
                  <a:pt x="1270" y="7620"/>
                </a:lnTo>
                <a:lnTo>
                  <a:pt x="2539" y="3810"/>
                </a:lnTo>
                <a:lnTo>
                  <a:pt x="253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5002529" y="605409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11430"/>
                </a:moveTo>
                <a:lnTo>
                  <a:pt x="0" y="6350"/>
                </a:lnTo>
                <a:lnTo>
                  <a:pt x="1270" y="3810"/>
                </a:lnTo>
                <a:lnTo>
                  <a:pt x="127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5003800" y="60312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5003800" y="60096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5003800" y="59867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5003800" y="59639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003800" y="59423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5003800" y="59194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5003800" y="58978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5003800" y="58750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5003800" y="58305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003800" y="5607050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54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5003800" y="57861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003800" y="57632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5003800" y="57416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003800" y="57188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003800" y="56972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5003800" y="56743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003800" y="56515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003800" y="56299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5003800" y="56070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5003800" y="55626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003800" y="55410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003800" y="55181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5003800" y="54952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5003800" y="5473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5003800" y="54508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5003800" y="54292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5003800" y="54063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003800" y="5383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003800" y="53619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5003800" y="5339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003800" y="53174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5003800" y="52946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5003800" y="52730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10160"/>
                </a:moveTo>
                <a:lnTo>
                  <a:pt x="0" y="3810"/>
                </a:lnTo>
                <a:lnTo>
                  <a:pt x="0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001259" y="525017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1269" y="11430"/>
                </a:moveTo>
                <a:lnTo>
                  <a:pt x="1269" y="7620"/>
                </a:lnTo>
                <a:lnTo>
                  <a:pt x="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4996179" y="522859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2540" y="11430"/>
                </a:moveTo>
                <a:lnTo>
                  <a:pt x="2540" y="7620"/>
                </a:lnTo>
                <a:lnTo>
                  <a:pt x="1270" y="381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4987290" y="520827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80" y="10159"/>
                </a:moveTo>
                <a:lnTo>
                  <a:pt x="3810" y="6349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4977129" y="51879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3810" y="6350"/>
                </a:lnTo>
                <a:lnTo>
                  <a:pt x="254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4965700" y="51689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3810" y="6350"/>
                </a:lnTo>
                <a:lnTo>
                  <a:pt x="127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4950459" y="515239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19" y="7620"/>
                </a:moveTo>
                <a:lnTo>
                  <a:pt x="5079" y="5080"/>
                </a:lnTo>
                <a:lnTo>
                  <a:pt x="2539" y="254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4935220" y="51358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19" y="7620"/>
                </a:moveTo>
                <a:lnTo>
                  <a:pt x="5079" y="5080"/>
                </a:lnTo>
                <a:lnTo>
                  <a:pt x="2539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4917440" y="512190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889" y="7619"/>
                </a:moveTo>
                <a:lnTo>
                  <a:pt x="6350" y="5079"/>
                </a:lnTo>
                <a:lnTo>
                  <a:pt x="381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4898390" y="511047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5080"/>
                </a:moveTo>
                <a:lnTo>
                  <a:pt x="6350" y="3810"/>
                </a:lnTo>
                <a:lnTo>
                  <a:pt x="3810" y="127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4879340" y="510032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5079"/>
                </a:moveTo>
                <a:lnTo>
                  <a:pt x="635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4857750" y="509142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11429" y="3810"/>
                </a:moveTo>
                <a:lnTo>
                  <a:pt x="7620" y="2540"/>
                </a:lnTo>
                <a:lnTo>
                  <a:pt x="3810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4836159" y="508635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11429" y="2539"/>
                </a:moveTo>
                <a:lnTo>
                  <a:pt x="7619" y="126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481457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7619" y="0"/>
                </a:lnTo>
                <a:lnTo>
                  <a:pt x="380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47917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477012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47472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47244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47028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46799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46583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46355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461390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45910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45681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45466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45237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45021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44792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445770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44348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44119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43903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436752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434594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43230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430149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427862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425577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42341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421132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418972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416687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414527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412242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40995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407797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40551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403352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40106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398907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39662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39433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39217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38989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387730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38544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38315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38100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7871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37655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37426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372110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6982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6753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65379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63092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60934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5864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56489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54202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51917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4975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47472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345312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343027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340867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338582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33629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334137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331850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329692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327405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325247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322961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32067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318516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31623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314071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31178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309626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307340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305053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302895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300608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984500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96163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9387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91718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89432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87273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8498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828289" y="50850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80542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782570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760979" y="50850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 txBox="1"/>
          <p:nvPr/>
        </p:nvSpPr>
        <p:spPr>
          <a:xfrm>
            <a:off x="2656839" y="5243829"/>
            <a:ext cx="2171065" cy="8128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ct val="89700"/>
              </a:lnSpc>
              <a:spcBef>
                <a:spcPts val="270"/>
              </a:spcBef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Slowing of blood flow, local  haemoconcentration in  capillaries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thrombi  formation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078" name="object 1078"/>
          <p:cNvSpPr/>
          <p:nvPr/>
        </p:nvSpPr>
        <p:spPr>
          <a:xfrm>
            <a:off x="755650" y="3284220"/>
            <a:ext cx="2160270" cy="1082040"/>
          </a:xfrm>
          <a:custGeom>
            <a:avLst/>
            <a:gdLst/>
            <a:ahLst/>
            <a:cxnLst/>
            <a:rect l="l" t="t" r="r" b="b"/>
            <a:pathLst>
              <a:path w="2160270" h="1082039">
                <a:moveTo>
                  <a:pt x="1981200" y="0"/>
                </a:moveTo>
                <a:lnTo>
                  <a:pt x="180340" y="0"/>
                </a:lnTo>
                <a:lnTo>
                  <a:pt x="135672" y="7096"/>
                </a:lnTo>
                <a:lnTo>
                  <a:pt x="93509" y="26717"/>
                </a:lnTo>
                <a:lnTo>
                  <a:pt x="56356" y="56356"/>
                </a:lnTo>
                <a:lnTo>
                  <a:pt x="26717" y="93509"/>
                </a:lnTo>
                <a:lnTo>
                  <a:pt x="7096" y="135672"/>
                </a:lnTo>
                <a:lnTo>
                  <a:pt x="0" y="180339"/>
                </a:lnTo>
                <a:lnTo>
                  <a:pt x="0" y="901699"/>
                </a:lnTo>
                <a:lnTo>
                  <a:pt x="7096" y="945926"/>
                </a:lnTo>
                <a:lnTo>
                  <a:pt x="26717" y="987965"/>
                </a:lnTo>
                <a:lnTo>
                  <a:pt x="56356" y="1025207"/>
                </a:lnTo>
                <a:lnTo>
                  <a:pt x="93509" y="1055040"/>
                </a:lnTo>
                <a:lnTo>
                  <a:pt x="135672" y="1074855"/>
                </a:lnTo>
                <a:lnTo>
                  <a:pt x="180340" y="1082039"/>
                </a:lnTo>
                <a:lnTo>
                  <a:pt x="1981200" y="1082039"/>
                </a:lnTo>
                <a:lnTo>
                  <a:pt x="2025332" y="1074855"/>
                </a:lnTo>
                <a:lnTo>
                  <a:pt x="2067136" y="1055040"/>
                </a:lnTo>
                <a:lnTo>
                  <a:pt x="2104072" y="1025207"/>
                </a:lnTo>
                <a:lnTo>
                  <a:pt x="2133599" y="987965"/>
                </a:lnTo>
                <a:lnTo>
                  <a:pt x="2153179" y="945926"/>
                </a:lnTo>
                <a:lnTo>
                  <a:pt x="2160270" y="901699"/>
                </a:lnTo>
                <a:lnTo>
                  <a:pt x="2160270" y="180339"/>
                </a:lnTo>
                <a:lnTo>
                  <a:pt x="2153179" y="135672"/>
                </a:lnTo>
                <a:lnTo>
                  <a:pt x="2133600" y="93509"/>
                </a:lnTo>
                <a:lnTo>
                  <a:pt x="2104072" y="56356"/>
                </a:lnTo>
                <a:lnTo>
                  <a:pt x="2067136" y="26717"/>
                </a:lnTo>
                <a:lnTo>
                  <a:pt x="2025332" y="7096"/>
                </a:lnTo>
                <a:lnTo>
                  <a:pt x="1981200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92456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7620" y="0"/>
                </a:lnTo>
                <a:lnTo>
                  <a:pt x="380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902969" y="328549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59" h="2539">
                <a:moveTo>
                  <a:pt x="10160" y="0"/>
                </a:moveTo>
                <a:lnTo>
                  <a:pt x="6350" y="1270"/>
                </a:lnTo>
                <a:lnTo>
                  <a:pt x="2540" y="2539"/>
                </a:lnTo>
                <a:lnTo>
                  <a:pt x="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881380" y="329057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10">
                <a:moveTo>
                  <a:pt x="10159" y="0"/>
                </a:moveTo>
                <a:lnTo>
                  <a:pt x="6350" y="1269"/>
                </a:lnTo>
                <a:lnTo>
                  <a:pt x="2539" y="2539"/>
                </a:lnTo>
                <a:lnTo>
                  <a:pt x="0" y="380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861060" y="329945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79">
                <a:moveTo>
                  <a:pt x="10159" y="0"/>
                </a:moveTo>
                <a:lnTo>
                  <a:pt x="6350" y="1269"/>
                </a:lnTo>
                <a:lnTo>
                  <a:pt x="2540" y="2539"/>
                </a:lnTo>
                <a:lnTo>
                  <a:pt x="0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842010" y="330962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890" y="0"/>
                </a:moveTo>
                <a:lnTo>
                  <a:pt x="6350" y="2539"/>
                </a:lnTo>
                <a:lnTo>
                  <a:pt x="2540" y="3809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824230" y="332232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889" y="0"/>
                </a:moveTo>
                <a:lnTo>
                  <a:pt x="5079" y="2539"/>
                </a:lnTo>
                <a:lnTo>
                  <a:pt x="2539" y="3809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807719" y="333629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7620" y="0"/>
                </a:moveTo>
                <a:lnTo>
                  <a:pt x="5079" y="2539"/>
                </a:lnTo>
                <a:lnTo>
                  <a:pt x="2539" y="508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793750" y="33528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3809" y="2539"/>
                </a:lnTo>
                <a:lnTo>
                  <a:pt x="1270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781050" y="3370579"/>
            <a:ext cx="5080" cy="8890"/>
          </a:xfrm>
          <a:custGeom>
            <a:avLst/>
            <a:gdLst/>
            <a:ahLst/>
            <a:cxnLst/>
            <a:rect l="l" t="t" r="r" b="b"/>
            <a:pathLst>
              <a:path w="5079" h="8889">
                <a:moveTo>
                  <a:pt x="5079" y="0"/>
                </a:moveTo>
                <a:lnTo>
                  <a:pt x="3809" y="3810"/>
                </a:lnTo>
                <a:lnTo>
                  <a:pt x="1270" y="6350"/>
                </a:lnTo>
                <a:lnTo>
                  <a:pt x="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770890" y="338962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3809" y="0"/>
                </a:moveTo>
                <a:lnTo>
                  <a:pt x="2539" y="3810"/>
                </a:lnTo>
                <a:lnTo>
                  <a:pt x="1269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762000" y="340995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3809" y="0"/>
                </a:moveTo>
                <a:lnTo>
                  <a:pt x="2540" y="3810"/>
                </a:lnTo>
                <a:lnTo>
                  <a:pt x="1270" y="762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756919" y="343154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40" h="11429">
                <a:moveTo>
                  <a:pt x="2539" y="0"/>
                </a:moveTo>
                <a:lnTo>
                  <a:pt x="1270" y="3810"/>
                </a:lnTo>
                <a:lnTo>
                  <a:pt x="127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755650" y="34531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381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755650" y="34759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755650" y="34975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755650" y="35204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755650" y="35433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755650" y="35648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755650" y="35877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755650" y="36093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755650" y="36322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755650" y="36537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755650" y="36766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755650" y="36995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755650" y="37211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755650" y="37439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755650" y="37655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755650" y="37884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755650" y="38100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755650" y="38328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755650" y="38557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755650" y="38773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755650" y="3900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755650" y="39217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755650" y="3944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755650" y="39662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755650" y="3989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755650" y="40119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755650" y="4033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755650" y="4056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755650" y="4077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755650" y="4100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755650" y="41236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755650" y="4145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755650" y="41681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755650" y="418972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0"/>
                </a:moveTo>
                <a:lnTo>
                  <a:pt x="0" y="3810"/>
                </a:lnTo>
                <a:lnTo>
                  <a:pt x="0" y="7620"/>
                </a:lnTo>
                <a:lnTo>
                  <a:pt x="127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758190" y="421259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60">
                <a:moveTo>
                  <a:pt x="0" y="0"/>
                </a:moveTo>
                <a:lnTo>
                  <a:pt x="1269" y="3810"/>
                </a:lnTo>
                <a:lnTo>
                  <a:pt x="1269" y="6350"/>
                </a:lnTo>
                <a:lnTo>
                  <a:pt x="2539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764540" y="423417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0" y="0"/>
                </a:moveTo>
                <a:lnTo>
                  <a:pt x="1269" y="3810"/>
                </a:lnTo>
                <a:lnTo>
                  <a:pt x="1269" y="6350"/>
                </a:lnTo>
                <a:lnTo>
                  <a:pt x="3809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772159" y="425450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0"/>
                </a:moveTo>
                <a:lnTo>
                  <a:pt x="1270" y="3810"/>
                </a:lnTo>
                <a:lnTo>
                  <a:pt x="3810" y="6350"/>
                </a:lnTo>
                <a:lnTo>
                  <a:pt x="5080" y="1016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783590" y="42735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2539" y="3810"/>
                </a:lnTo>
                <a:lnTo>
                  <a:pt x="3809" y="6350"/>
                </a:lnTo>
                <a:lnTo>
                  <a:pt x="635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796290" y="429260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2539" y="2539"/>
                </a:lnTo>
                <a:lnTo>
                  <a:pt x="5079" y="5080"/>
                </a:lnTo>
                <a:lnTo>
                  <a:pt x="7619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811530" y="4309109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0" y="0"/>
                </a:moveTo>
                <a:lnTo>
                  <a:pt x="2539" y="2539"/>
                </a:lnTo>
                <a:lnTo>
                  <a:pt x="5079" y="5079"/>
                </a:lnTo>
                <a:lnTo>
                  <a:pt x="762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828039" y="43243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0"/>
                </a:moveTo>
                <a:lnTo>
                  <a:pt x="2540" y="1269"/>
                </a:lnTo>
                <a:lnTo>
                  <a:pt x="6350" y="3810"/>
                </a:lnTo>
                <a:lnTo>
                  <a:pt x="889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845819" y="433705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59" h="6350">
                <a:moveTo>
                  <a:pt x="0" y="0"/>
                </a:moveTo>
                <a:lnTo>
                  <a:pt x="3810" y="2539"/>
                </a:lnTo>
                <a:lnTo>
                  <a:pt x="6350" y="3810"/>
                </a:lnTo>
                <a:lnTo>
                  <a:pt x="1016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864869" y="434847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10">
                <a:moveTo>
                  <a:pt x="0" y="0"/>
                </a:moveTo>
                <a:lnTo>
                  <a:pt x="3810" y="1270"/>
                </a:lnTo>
                <a:lnTo>
                  <a:pt x="7620" y="2540"/>
                </a:lnTo>
                <a:lnTo>
                  <a:pt x="1016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886460" y="435610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10">
                <a:moveTo>
                  <a:pt x="0" y="0"/>
                </a:moveTo>
                <a:lnTo>
                  <a:pt x="2540" y="2539"/>
                </a:lnTo>
                <a:lnTo>
                  <a:pt x="6350" y="2539"/>
                </a:lnTo>
                <a:lnTo>
                  <a:pt x="10159" y="381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908050" y="436245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59" h="2539">
                <a:moveTo>
                  <a:pt x="0" y="0"/>
                </a:moveTo>
                <a:lnTo>
                  <a:pt x="2540" y="1269"/>
                </a:lnTo>
                <a:lnTo>
                  <a:pt x="6350" y="1269"/>
                </a:lnTo>
                <a:lnTo>
                  <a:pt x="10159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92963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2540" y="0"/>
                </a:lnTo>
                <a:lnTo>
                  <a:pt x="3809" y="0"/>
                </a:lnTo>
                <a:lnTo>
                  <a:pt x="6350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95123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97408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99695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01853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0414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06298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08585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10871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1303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15316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17475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19761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2192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24206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1264919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28651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309369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133096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135381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137541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39826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42113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144271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46558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48716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51003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53161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155448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1577339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159893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62178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64337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166623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68782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71068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73355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75513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7780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79958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82245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84403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8669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88976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91135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193421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9558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197866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00025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02311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04597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06756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09042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11201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13487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157729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17932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202179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22377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24662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26822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29107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313939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33552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358389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37997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40283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42442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44728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47015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49173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5146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53618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55905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580639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6035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626360" y="436625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64795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67081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69240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715260" y="436625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736850" y="436499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0" y="1270"/>
                </a:moveTo>
                <a:lnTo>
                  <a:pt x="3810" y="1270"/>
                </a:lnTo>
                <a:lnTo>
                  <a:pt x="7619" y="0"/>
                </a:ln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759710" y="436117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40"/>
                </a:moveTo>
                <a:lnTo>
                  <a:pt x="3809" y="2540"/>
                </a:lnTo>
                <a:lnTo>
                  <a:pt x="7619" y="127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781300" y="435482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3810"/>
                </a:moveTo>
                <a:lnTo>
                  <a:pt x="3810" y="2540"/>
                </a:lnTo>
                <a:lnTo>
                  <a:pt x="7619" y="1270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801620" y="434467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5079"/>
                </a:moveTo>
                <a:lnTo>
                  <a:pt x="3810" y="3809"/>
                </a:lnTo>
                <a:lnTo>
                  <a:pt x="7619" y="2539"/>
                </a:lnTo>
                <a:lnTo>
                  <a:pt x="1016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821939" y="433324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6350"/>
                </a:moveTo>
                <a:lnTo>
                  <a:pt x="2540" y="3810"/>
                </a:lnTo>
                <a:lnTo>
                  <a:pt x="6350" y="2540"/>
                </a:lnTo>
                <a:lnTo>
                  <a:pt x="889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839720" y="432054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6350"/>
                </a:moveTo>
                <a:lnTo>
                  <a:pt x="3810" y="3810"/>
                </a:lnTo>
                <a:lnTo>
                  <a:pt x="6350" y="1270"/>
                </a:lnTo>
                <a:lnTo>
                  <a:pt x="889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857500" y="4304029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0" y="8890"/>
                </a:moveTo>
                <a:lnTo>
                  <a:pt x="2539" y="5080"/>
                </a:lnTo>
                <a:lnTo>
                  <a:pt x="5080" y="2540"/>
                </a:ln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872739" y="428752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1270" y="5079"/>
                </a:lnTo>
                <a:lnTo>
                  <a:pt x="3810" y="253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885439" y="426847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10159"/>
                </a:moveTo>
                <a:lnTo>
                  <a:pt x="2540" y="6349"/>
                </a:lnTo>
                <a:lnTo>
                  <a:pt x="3810" y="380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896870" y="424942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10159"/>
                </a:moveTo>
                <a:lnTo>
                  <a:pt x="2540" y="6349"/>
                </a:lnTo>
                <a:lnTo>
                  <a:pt x="3810" y="2539"/>
                </a:lnTo>
                <a:lnTo>
                  <a:pt x="508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905760" y="422782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10" h="11429">
                <a:moveTo>
                  <a:pt x="0" y="11430"/>
                </a:moveTo>
                <a:lnTo>
                  <a:pt x="2539" y="7620"/>
                </a:lnTo>
                <a:lnTo>
                  <a:pt x="2539" y="3810"/>
                </a:lnTo>
                <a:lnTo>
                  <a:pt x="380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913379" y="420624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29">
                <a:moveTo>
                  <a:pt x="0" y="11430"/>
                </a:moveTo>
                <a:lnTo>
                  <a:pt x="0" y="7620"/>
                </a:lnTo>
                <a:lnTo>
                  <a:pt x="1269" y="3810"/>
                </a:lnTo>
                <a:lnTo>
                  <a:pt x="126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915920" y="4183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430"/>
                </a:moveTo>
                <a:lnTo>
                  <a:pt x="0" y="8890"/>
                </a:lnTo>
                <a:lnTo>
                  <a:pt x="0" y="5080"/>
                </a:lnTo>
                <a:lnTo>
                  <a:pt x="0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915920" y="41617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915920" y="4138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915920" y="41173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915920" y="4094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915920" y="40728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915920" y="4050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915920" y="4027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915920" y="40055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915920" y="3982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915920" y="39611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915920" y="3938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915920" y="39166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915920" y="38938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915920" y="38709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915920" y="38493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915920" y="38265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915920" y="38049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915920" y="37820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915920" y="37604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915920" y="37376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915920" y="37147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915920" y="36931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915920" y="36703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915920" y="36487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915920" y="3625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915920" y="36029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915920" y="35814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915920" y="35585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915920" y="35369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915920" y="35140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915920" y="34925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915920" y="34696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914650" y="344677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29">
                <a:moveTo>
                  <a:pt x="1269" y="11430"/>
                </a:moveTo>
                <a:lnTo>
                  <a:pt x="1269" y="7620"/>
                </a:lnTo>
                <a:lnTo>
                  <a:pt x="1269" y="508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910839" y="342519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2540" y="11430"/>
                </a:moveTo>
                <a:lnTo>
                  <a:pt x="2540" y="7620"/>
                </a:lnTo>
                <a:lnTo>
                  <a:pt x="127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903220" y="340487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80" y="10159"/>
                </a:moveTo>
                <a:lnTo>
                  <a:pt x="3810" y="6350"/>
                </a:lnTo>
                <a:lnTo>
                  <a:pt x="2540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893060" y="33845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3809" y="6350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881629" y="33655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5080" y="6350"/>
                </a:lnTo>
                <a:lnTo>
                  <a:pt x="2539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867660" y="3348990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7619" y="7620"/>
                </a:moveTo>
                <a:lnTo>
                  <a:pt x="5079" y="5080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852420" y="33324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7619" y="7620"/>
                </a:moveTo>
                <a:lnTo>
                  <a:pt x="5080" y="5080"/>
                </a:lnTo>
                <a:lnTo>
                  <a:pt x="2540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834639" y="331850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6350"/>
                </a:moveTo>
                <a:lnTo>
                  <a:pt x="6350" y="5079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815589" y="330707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5080"/>
                </a:moveTo>
                <a:lnTo>
                  <a:pt x="6350" y="2540"/>
                </a:lnTo>
                <a:lnTo>
                  <a:pt x="3810" y="127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795270" y="329692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60" y="3809"/>
                </a:moveTo>
                <a:lnTo>
                  <a:pt x="635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774950" y="328930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60" y="3810"/>
                </a:moveTo>
                <a:lnTo>
                  <a:pt x="6350" y="2539"/>
                </a:lnTo>
                <a:lnTo>
                  <a:pt x="2539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752089" y="328549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30" y="1270"/>
                </a:moveTo>
                <a:lnTo>
                  <a:pt x="7620" y="0"/>
                </a:lnTo>
                <a:lnTo>
                  <a:pt x="381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73050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8889" y="0"/>
                </a:lnTo>
                <a:lnTo>
                  <a:pt x="7619" y="0"/>
                </a:lnTo>
                <a:lnTo>
                  <a:pt x="635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70763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68605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66318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64032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61873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59587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57428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55142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529839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50697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48412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46252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43967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41807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39522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373629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35077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32791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30632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28346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26187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23901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21742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19456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17170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15011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12725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10566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08280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06121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03835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01548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199390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197103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194945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192658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190500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188213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185927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183768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81482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793239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77037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748789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72592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70307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68147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65862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637029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61416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59131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56971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154686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152526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150241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1480819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145796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143510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141351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139065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136906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134620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132461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130175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127888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125730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123443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121285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118998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1168400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114553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112268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110108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107823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1056639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103378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1012189" y="32842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98933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966469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944880" y="32842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 txBox="1"/>
          <p:nvPr/>
        </p:nvSpPr>
        <p:spPr>
          <a:xfrm>
            <a:off x="848360" y="3312159"/>
            <a:ext cx="1813560" cy="1004569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ct val="89700"/>
              </a:lnSpc>
              <a:spcBef>
                <a:spcPts val="270"/>
              </a:spcBef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Tissue hypoxia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– 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acidosis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–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liberation of  histamine, PG and  cardio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depressant 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peptides to</a:t>
            </a:r>
            <a:r>
              <a:rPr sz="1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circulation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356" name="object 1356"/>
          <p:cNvSpPr txBox="1"/>
          <p:nvPr/>
        </p:nvSpPr>
        <p:spPr>
          <a:xfrm>
            <a:off x="6156959" y="1557019"/>
            <a:ext cx="2447290" cy="792480"/>
          </a:xfrm>
          <a:prstGeom prst="rect">
            <a:avLst/>
          </a:prstGeom>
          <a:solidFill>
            <a:srgbClr val="FFBF00"/>
          </a:solidFill>
          <a:ln w="11430">
            <a:solidFill>
              <a:srgbClr val="99463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6200">
              <a:lnSpc>
                <a:spcPts val="1710"/>
              </a:lnSpc>
            </a:pPr>
            <a:r>
              <a:rPr sz="1600" spc="-10" dirty="0">
                <a:latin typeface="Calibri"/>
                <a:cs typeface="Calibri"/>
              </a:rPr>
              <a:t>Baroreceptor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Generalized</a:t>
            </a:r>
            <a:endParaRPr sz="1600">
              <a:latin typeface="Calibri"/>
              <a:cs typeface="Calibri"/>
            </a:endParaRPr>
          </a:p>
          <a:p>
            <a:pPr marL="76200" marR="282575">
              <a:lnSpc>
                <a:spcPts val="1910"/>
              </a:lnSpc>
              <a:spcBef>
                <a:spcPts val="70"/>
              </a:spcBef>
            </a:pPr>
            <a:r>
              <a:rPr sz="1600" spc="-5" dirty="0">
                <a:latin typeface="Calibri"/>
                <a:cs typeface="Calibri"/>
              </a:rPr>
              <a:t>Compensatory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Sympatho  adrenal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discharge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57" name="object 1357"/>
          <p:cNvSpPr txBox="1"/>
          <p:nvPr/>
        </p:nvSpPr>
        <p:spPr>
          <a:xfrm>
            <a:off x="6791959" y="4749800"/>
            <a:ext cx="337185" cy="23876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u="sng" dirty="0">
                <a:uFill>
                  <a:solidFill>
                    <a:srgbClr val="994633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400" u="sng" spc="-105" dirty="0">
                <a:uFill>
                  <a:solidFill>
                    <a:srgbClr val="9946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u="sng" dirty="0">
                <a:uFill>
                  <a:solidFill>
                    <a:srgbClr val="9946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65" dirty="0">
                <a:uFill>
                  <a:solidFill>
                    <a:srgbClr val="994633"/>
                  </a:solidFill>
                </a:uFill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58" name="object 1358"/>
          <p:cNvSpPr txBox="1"/>
          <p:nvPr/>
        </p:nvSpPr>
        <p:spPr>
          <a:xfrm>
            <a:off x="7602219" y="4110990"/>
            <a:ext cx="796925" cy="877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Excessive 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at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-  </a:t>
            </a:r>
            <a:r>
              <a:rPr sz="1400" spc="-5" dirty="0">
                <a:latin typeface="Calibri"/>
                <a:cs typeface="Calibri"/>
              </a:rPr>
              <a:t>adrenal  discharge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59" name="object 1359"/>
          <p:cNvSpPr/>
          <p:nvPr/>
        </p:nvSpPr>
        <p:spPr>
          <a:xfrm>
            <a:off x="6156959" y="2636520"/>
            <a:ext cx="2231390" cy="1369060"/>
          </a:xfrm>
          <a:custGeom>
            <a:avLst/>
            <a:gdLst/>
            <a:ahLst/>
            <a:cxnLst/>
            <a:rect l="l" t="t" r="r" b="b"/>
            <a:pathLst>
              <a:path w="2231390" h="1369060">
                <a:moveTo>
                  <a:pt x="2004060" y="0"/>
                </a:moveTo>
                <a:lnTo>
                  <a:pt x="227329" y="0"/>
                </a:lnTo>
                <a:lnTo>
                  <a:pt x="184745" y="5134"/>
                </a:lnTo>
                <a:lnTo>
                  <a:pt x="143589" y="19645"/>
                </a:lnTo>
                <a:lnTo>
                  <a:pt x="105171" y="42192"/>
                </a:lnTo>
                <a:lnTo>
                  <a:pt x="70802" y="71437"/>
                </a:lnTo>
                <a:lnTo>
                  <a:pt x="41790" y="106040"/>
                </a:lnTo>
                <a:lnTo>
                  <a:pt x="19446" y="144660"/>
                </a:lnTo>
                <a:lnTo>
                  <a:pt x="5079" y="185960"/>
                </a:lnTo>
                <a:lnTo>
                  <a:pt x="0" y="228600"/>
                </a:lnTo>
                <a:lnTo>
                  <a:pt x="0" y="1140459"/>
                </a:lnTo>
                <a:lnTo>
                  <a:pt x="5079" y="1183099"/>
                </a:lnTo>
                <a:lnTo>
                  <a:pt x="19446" y="1224399"/>
                </a:lnTo>
                <a:lnTo>
                  <a:pt x="41790" y="1263019"/>
                </a:lnTo>
                <a:lnTo>
                  <a:pt x="70802" y="1297622"/>
                </a:lnTo>
                <a:lnTo>
                  <a:pt x="105171" y="1326867"/>
                </a:lnTo>
                <a:lnTo>
                  <a:pt x="143589" y="1349414"/>
                </a:lnTo>
                <a:lnTo>
                  <a:pt x="184745" y="1363925"/>
                </a:lnTo>
                <a:lnTo>
                  <a:pt x="227329" y="1369059"/>
                </a:lnTo>
                <a:lnTo>
                  <a:pt x="2004060" y="1369059"/>
                </a:lnTo>
                <a:lnTo>
                  <a:pt x="2046280" y="1363925"/>
                </a:lnTo>
                <a:lnTo>
                  <a:pt x="2087264" y="1349414"/>
                </a:lnTo>
                <a:lnTo>
                  <a:pt x="2125660" y="1326867"/>
                </a:lnTo>
                <a:lnTo>
                  <a:pt x="2160111" y="1297622"/>
                </a:lnTo>
                <a:lnTo>
                  <a:pt x="2189264" y="1263019"/>
                </a:lnTo>
                <a:lnTo>
                  <a:pt x="2211764" y="1224399"/>
                </a:lnTo>
                <a:lnTo>
                  <a:pt x="2226257" y="1183099"/>
                </a:lnTo>
                <a:lnTo>
                  <a:pt x="2231390" y="1140459"/>
                </a:lnTo>
                <a:lnTo>
                  <a:pt x="2231390" y="228600"/>
                </a:lnTo>
                <a:lnTo>
                  <a:pt x="2226257" y="185960"/>
                </a:lnTo>
                <a:lnTo>
                  <a:pt x="2211764" y="144660"/>
                </a:lnTo>
                <a:lnTo>
                  <a:pt x="2189264" y="106040"/>
                </a:lnTo>
                <a:lnTo>
                  <a:pt x="2160111" y="71437"/>
                </a:lnTo>
                <a:lnTo>
                  <a:pt x="2125660" y="42192"/>
                </a:lnTo>
                <a:lnTo>
                  <a:pt x="2087264" y="19645"/>
                </a:lnTo>
                <a:lnTo>
                  <a:pt x="2046280" y="5134"/>
                </a:lnTo>
                <a:lnTo>
                  <a:pt x="2004060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372859" y="2636520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15239" y="0"/>
                </a:moveTo>
                <a:lnTo>
                  <a:pt x="11429" y="0"/>
                </a:lnTo>
                <a:lnTo>
                  <a:pt x="7619" y="0"/>
                </a:lnTo>
                <a:lnTo>
                  <a:pt x="381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351270" y="263778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59" y="0"/>
                </a:moveTo>
                <a:lnTo>
                  <a:pt x="7619" y="1270"/>
                </a:lnTo>
                <a:lnTo>
                  <a:pt x="3809" y="1270"/>
                </a:lnTo>
                <a:lnTo>
                  <a:pt x="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329679" y="264160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60" y="0"/>
                </a:moveTo>
                <a:lnTo>
                  <a:pt x="6350" y="1270"/>
                </a:lnTo>
                <a:lnTo>
                  <a:pt x="2540" y="2539"/>
                </a:lnTo>
                <a:lnTo>
                  <a:pt x="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308090" y="264795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10160" y="0"/>
                </a:moveTo>
                <a:lnTo>
                  <a:pt x="7620" y="2539"/>
                </a:lnTo>
                <a:lnTo>
                  <a:pt x="3810" y="3810"/>
                </a:lnTo>
                <a:lnTo>
                  <a:pt x="0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287770" y="2656839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59" y="0"/>
                </a:moveTo>
                <a:lnTo>
                  <a:pt x="6350" y="2539"/>
                </a:lnTo>
                <a:lnTo>
                  <a:pt x="3809" y="3810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268720" y="266827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10159" y="0"/>
                </a:moveTo>
                <a:lnTo>
                  <a:pt x="6350" y="1269"/>
                </a:lnTo>
                <a:lnTo>
                  <a:pt x="3809" y="3809"/>
                </a:lnTo>
                <a:lnTo>
                  <a:pt x="0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250940" y="267970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0"/>
                </a:moveTo>
                <a:lnTo>
                  <a:pt x="6350" y="2539"/>
                </a:lnTo>
                <a:lnTo>
                  <a:pt x="2539" y="5079"/>
                </a:lnTo>
                <a:lnTo>
                  <a:pt x="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233159" y="269367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0"/>
                </a:moveTo>
                <a:lnTo>
                  <a:pt x="6350" y="2539"/>
                </a:lnTo>
                <a:lnTo>
                  <a:pt x="3810" y="5079"/>
                </a:lnTo>
                <a:lnTo>
                  <a:pt x="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217920" y="270891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19" y="0"/>
                </a:moveTo>
                <a:lnTo>
                  <a:pt x="5079" y="2539"/>
                </a:lnTo>
                <a:lnTo>
                  <a:pt x="2539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203950" y="272542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0"/>
                </a:moveTo>
                <a:lnTo>
                  <a:pt x="5079" y="3809"/>
                </a:lnTo>
                <a:lnTo>
                  <a:pt x="2539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191250" y="27432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0"/>
                </a:moveTo>
                <a:lnTo>
                  <a:pt x="3810" y="3810"/>
                </a:lnTo>
                <a:lnTo>
                  <a:pt x="1270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6179820" y="27622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79" y="0"/>
                </a:moveTo>
                <a:lnTo>
                  <a:pt x="3809" y="3810"/>
                </a:lnTo>
                <a:lnTo>
                  <a:pt x="2539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170929" y="278257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3810" y="0"/>
                </a:moveTo>
                <a:lnTo>
                  <a:pt x="2540" y="2539"/>
                </a:lnTo>
                <a:lnTo>
                  <a:pt x="1270" y="6350"/>
                </a:lnTo>
                <a:lnTo>
                  <a:pt x="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163309" y="280288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10" h="11430">
                <a:moveTo>
                  <a:pt x="3810" y="0"/>
                </a:moveTo>
                <a:lnTo>
                  <a:pt x="2539" y="3810"/>
                </a:lnTo>
                <a:lnTo>
                  <a:pt x="1269" y="7620"/>
                </a:lnTo>
                <a:lnTo>
                  <a:pt x="0" y="1143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159500" y="282447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1270" y="0"/>
                </a:moveTo>
                <a:lnTo>
                  <a:pt x="0" y="381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156959" y="2846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156959" y="2868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156959" y="289178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156959" y="2913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156959" y="293623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156959" y="2957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156959" y="29806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156959" y="3002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156959" y="30251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6156959" y="30480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156959" y="30695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6156959" y="30924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6156959" y="31140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6156959" y="3136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156959" y="31584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156959" y="3181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6156959" y="320421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156959" y="32258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6156959" y="324866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156959" y="32702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6156959" y="32931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156959" y="3314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6156959" y="33375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156959" y="33604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6156959" y="33820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156959" y="34048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156959" y="34264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156959" y="3449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156959" y="34709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156959" y="3493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156959" y="35166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156959" y="35382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156959" y="3561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156959" y="3582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156959" y="3605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156959" y="36271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156959" y="3649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156959" y="36728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6156959" y="36944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6156959" y="37172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6156959" y="37388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6156959" y="37617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6156959" y="37833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6159500" y="380619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0"/>
                </a:moveTo>
                <a:lnTo>
                  <a:pt x="0" y="3810"/>
                </a:lnTo>
                <a:lnTo>
                  <a:pt x="0" y="7620"/>
                </a:lnTo>
                <a:lnTo>
                  <a:pt x="127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6163309" y="382777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10" h="11429">
                <a:moveTo>
                  <a:pt x="0" y="0"/>
                </a:moveTo>
                <a:lnTo>
                  <a:pt x="1269" y="3810"/>
                </a:lnTo>
                <a:lnTo>
                  <a:pt x="2539" y="7620"/>
                </a:lnTo>
                <a:lnTo>
                  <a:pt x="3810" y="1143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6170929" y="384937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0"/>
                </a:moveTo>
                <a:lnTo>
                  <a:pt x="1270" y="3809"/>
                </a:lnTo>
                <a:lnTo>
                  <a:pt x="2540" y="6349"/>
                </a:lnTo>
                <a:lnTo>
                  <a:pt x="381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6179820" y="386969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0"/>
                </a:moveTo>
                <a:lnTo>
                  <a:pt x="2539" y="3810"/>
                </a:lnTo>
                <a:lnTo>
                  <a:pt x="3809" y="6350"/>
                </a:lnTo>
                <a:lnTo>
                  <a:pt x="5079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6191250" y="388874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1270" y="3810"/>
                </a:lnTo>
                <a:lnTo>
                  <a:pt x="3810" y="6350"/>
                </a:lnTo>
                <a:lnTo>
                  <a:pt x="635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6203950" y="3906520"/>
            <a:ext cx="7620" cy="10160"/>
          </a:xfrm>
          <a:custGeom>
            <a:avLst/>
            <a:gdLst/>
            <a:ahLst/>
            <a:cxnLst/>
            <a:rect l="l" t="t" r="r" b="b"/>
            <a:pathLst>
              <a:path w="7620" h="10160">
                <a:moveTo>
                  <a:pt x="0" y="0"/>
                </a:moveTo>
                <a:lnTo>
                  <a:pt x="2539" y="3809"/>
                </a:lnTo>
                <a:lnTo>
                  <a:pt x="5079" y="6349"/>
                </a:lnTo>
                <a:lnTo>
                  <a:pt x="762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6217920" y="392430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0"/>
                </a:moveTo>
                <a:lnTo>
                  <a:pt x="2539" y="2539"/>
                </a:lnTo>
                <a:lnTo>
                  <a:pt x="5079" y="5080"/>
                </a:lnTo>
                <a:lnTo>
                  <a:pt x="7619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6234429" y="394080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0"/>
                </a:moveTo>
                <a:lnTo>
                  <a:pt x="2540" y="2539"/>
                </a:lnTo>
                <a:lnTo>
                  <a:pt x="5080" y="3809"/>
                </a:lnTo>
                <a:lnTo>
                  <a:pt x="762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6250940" y="39547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0"/>
                </a:moveTo>
                <a:lnTo>
                  <a:pt x="2539" y="2540"/>
                </a:lnTo>
                <a:lnTo>
                  <a:pt x="6350" y="5080"/>
                </a:lnTo>
                <a:lnTo>
                  <a:pt x="8889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6268720" y="3967479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0"/>
                </a:moveTo>
                <a:lnTo>
                  <a:pt x="3809" y="2540"/>
                </a:lnTo>
                <a:lnTo>
                  <a:pt x="6350" y="5080"/>
                </a:lnTo>
                <a:lnTo>
                  <a:pt x="10159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6287770" y="397890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0"/>
                </a:moveTo>
                <a:lnTo>
                  <a:pt x="3809" y="2539"/>
                </a:lnTo>
                <a:lnTo>
                  <a:pt x="7619" y="3809"/>
                </a:lnTo>
                <a:lnTo>
                  <a:pt x="10159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6308090" y="398907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3810" y="1269"/>
                </a:lnTo>
                <a:lnTo>
                  <a:pt x="7620" y="2539"/>
                </a:lnTo>
                <a:lnTo>
                  <a:pt x="1016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6329679" y="399669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2540" y="1270"/>
                </a:lnTo>
                <a:lnTo>
                  <a:pt x="6350" y="2540"/>
                </a:lnTo>
                <a:lnTo>
                  <a:pt x="1016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6351270" y="400177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3809" y="1269"/>
                </a:lnTo>
                <a:lnTo>
                  <a:pt x="7619" y="1269"/>
                </a:lnTo>
                <a:lnTo>
                  <a:pt x="10159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637285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3810" y="0"/>
                </a:lnTo>
                <a:lnTo>
                  <a:pt x="7619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639572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641730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644017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646175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648462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650748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652906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655193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57351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59638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61796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664083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666369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668528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670814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672973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675259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677545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679704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681990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684149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686435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688594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690880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6931659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695325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6976109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699770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702055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704215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706500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7087869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710945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713231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715390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717676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719835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722121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724408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726566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728853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731011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733298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735456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737743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740029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742188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744474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746633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748919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751078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753364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755650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757809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760095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762254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764540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7668259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768985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7712709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773430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775715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777875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780160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7824469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784605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7868919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789050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791336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793495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795781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798068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800226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802513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804671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806958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8091169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811403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8136890" y="40055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8158480" y="40055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2540" y="0"/>
                </a:lnTo>
                <a:lnTo>
                  <a:pt x="5079" y="0"/>
                </a:lnTo>
                <a:lnTo>
                  <a:pt x="7620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8181340" y="400304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1270"/>
                </a:moveTo>
                <a:lnTo>
                  <a:pt x="3809" y="0"/>
                </a:lnTo>
                <a:lnTo>
                  <a:pt x="6350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8202930" y="399795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0" y="2539"/>
                </a:moveTo>
                <a:lnTo>
                  <a:pt x="3810" y="1269"/>
                </a:lnTo>
                <a:lnTo>
                  <a:pt x="7620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8224519" y="399034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10">
                <a:moveTo>
                  <a:pt x="0" y="3810"/>
                </a:moveTo>
                <a:lnTo>
                  <a:pt x="3809" y="2540"/>
                </a:lnTo>
                <a:lnTo>
                  <a:pt x="6350" y="1270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8244840" y="398017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79">
                <a:moveTo>
                  <a:pt x="0" y="5080"/>
                </a:moveTo>
                <a:lnTo>
                  <a:pt x="3809" y="3810"/>
                </a:lnTo>
                <a:lnTo>
                  <a:pt x="6350" y="2540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8265159" y="39687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6350"/>
                </a:moveTo>
                <a:lnTo>
                  <a:pt x="2540" y="3810"/>
                </a:lnTo>
                <a:lnTo>
                  <a:pt x="6350" y="2539"/>
                </a:lnTo>
                <a:lnTo>
                  <a:pt x="889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8284209" y="39560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6350"/>
                </a:moveTo>
                <a:lnTo>
                  <a:pt x="2540" y="5080"/>
                </a:lnTo>
                <a:lnTo>
                  <a:pt x="5080" y="2539"/>
                </a:lnTo>
                <a:lnTo>
                  <a:pt x="889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8300719" y="39420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0" y="7620"/>
                </a:moveTo>
                <a:lnTo>
                  <a:pt x="3809" y="5080"/>
                </a:lnTo>
                <a:lnTo>
                  <a:pt x="6350" y="2540"/>
                </a:lnTo>
                <a:lnTo>
                  <a:pt x="888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8317230" y="39255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2540" y="5079"/>
                </a:lnTo>
                <a:lnTo>
                  <a:pt x="5079" y="2539"/>
                </a:lnTo>
                <a:lnTo>
                  <a:pt x="762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8332469" y="390905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89"/>
                </a:moveTo>
                <a:lnTo>
                  <a:pt x="2539" y="5079"/>
                </a:lnTo>
                <a:lnTo>
                  <a:pt x="5079" y="2539"/>
                </a:lnTo>
                <a:lnTo>
                  <a:pt x="762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8346440" y="3890009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10159"/>
                </a:moveTo>
                <a:lnTo>
                  <a:pt x="2539" y="6350"/>
                </a:lnTo>
                <a:lnTo>
                  <a:pt x="3809" y="380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8357869" y="3870959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10159"/>
                </a:moveTo>
                <a:lnTo>
                  <a:pt x="2539" y="6350"/>
                </a:lnTo>
                <a:lnTo>
                  <a:pt x="3809" y="380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8369300" y="385064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0" y="10160"/>
                </a:moveTo>
                <a:lnTo>
                  <a:pt x="1270" y="7620"/>
                </a:lnTo>
                <a:lnTo>
                  <a:pt x="2540" y="3810"/>
                </a:lnTo>
                <a:lnTo>
                  <a:pt x="380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8378190" y="383032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60">
                <a:moveTo>
                  <a:pt x="0" y="10159"/>
                </a:moveTo>
                <a:lnTo>
                  <a:pt x="0" y="6349"/>
                </a:lnTo>
                <a:lnTo>
                  <a:pt x="1269" y="3809"/>
                </a:lnTo>
                <a:lnTo>
                  <a:pt x="253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8383269" y="380872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60">
                <a:moveTo>
                  <a:pt x="0" y="10160"/>
                </a:moveTo>
                <a:lnTo>
                  <a:pt x="1270" y="6350"/>
                </a:lnTo>
                <a:lnTo>
                  <a:pt x="2539" y="3810"/>
                </a:lnTo>
                <a:lnTo>
                  <a:pt x="253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8387080" y="378587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11429"/>
                </a:moveTo>
                <a:lnTo>
                  <a:pt x="1270" y="7619"/>
                </a:lnTo>
                <a:lnTo>
                  <a:pt x="1270" y="3809"/>
                </a:lnTo>
                <a:lnTo>
                  <a:pt x="127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8388350" y="37642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8388350" y="37414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8388350" y="37185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8388350" y="3696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8388350" y="36741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8388350" y="3652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8388350" y="36296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8388350" y="36080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8388350" y="35852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8388350" y="3562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8388350" y="35407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8388350" y="3517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8388350" y="34963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8388350" y="34734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8388350" y="34290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8388350" y="34061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8388350" y="33845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8388350" y="33616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8388350" y="33401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8388350" y="33172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8388350" y="32956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8388350" y="32727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8388350" y="3249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8388350" y="32283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8388350" y="3205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8388350" y="318388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8388350" y="3161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8388350" y="3049270"/>
            <a:ext cx="0" cy="412750"/>
          </a:xfrm>
          <a:custGeom>
            <a:avLst/>
            <a:gdLst/>
            <a:ahLst/>
            <a:cxnLst/>
            <a:rect l="l" t="t" r="r" b="b"/>
            <a:pathLst>
              <a:path h="412750">
                <a:moveTo>
                  <a:pt x="0" y="0"/>
                </a:moveTo>
                <a:lnTo>
                  <a:pt x="0" y="4127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8388350" y="31165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8388350" y="3093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8388350" y="30721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8388350" y="3049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8388350" y="30048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8388350" y="29832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8388350" y="29603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8388350" y="29375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8388350" y="29159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8388350" y="28930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8388350" y="28714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8388350" y="28486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8384540" y="282702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60">
                <a:moveTo>
                  <a:pt x="2539" y="10159"/>
                </a:moveTo>
                <a:lnTo>
                  <a:pt x="1269" y="6350"/>
                </a:lnTo>
                <a:lnTo>
                  <a:pt x="1269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8378190" y="280542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3809" y="10160"/>
                </a:moveTo>
                <a:lnTo>
                  <a:pt x="2539" y="6350"/>
                </a:lnTo>
                <a:lnTo>
                  <a:pt x="1269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8370569" y="2783839"/>
            <a:ext cx="5080" cy="11430"/>
          </a:xfrm>
          <a:custGeom>
            <a:avLst/>
            <a:gdLst/>
            <a:ahLst/>
            <a:cxnLst/>
            <a:rect l="l" t="t" r="r" b="b"/>
            <a:pathLst>
              <a:path w="5079" h="11430">
                <a:moveTo>
                  <a:pt x="5079" y="11430"/>
                </a:moveTo>
                <a:lnTo>
                  <a:pt x="2539" y="7620"/>
                </a:lnTo>
                <a:lnTo>
                  <a:pt x="127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8360409" y="276352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80" y="10159"/>
                </a:moveTo>
                <a:lnTo>
                  <a:pt x="3810" y="7619"/>
                </a:lnTo>
                <a:lnTo>
                  <a:pt x="2540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8348980" y="274573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3810" y="6350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8335009" y="272796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8889"/>
                </a:moveTo>
                <a:lnTo>
                  <a:pt x="5080" y="5079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8319769" y="271017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8890"/>
                </a:moveTo>
                <a:lnTo>
                  <a:pt x="6350" y="6350"/>
                </a:lnTo>
                <a:lnTo>
                  <a:pt x="2539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8304530" y="269493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7620"/>
                </a:moveTo>
                <a:lnTo>
                  <a:pt x="5079" y="5080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8286750" y="2682239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890" y="6350"/>
                </a:moveTo>
                <a:lnTo>
                  <a:pt x="6350" y="3810"/>
                </a:lnTo>
                <a:lnTo>
                  <a:pt x="2540" y="127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8267700" y="266953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10159" y="5080"/>
                </a:moveTo>
                <a:lnTo>
                  <a:pt x="6350" y="3810"/>
                </a:lnTo>
                <a:lnTo>
                  <a:pt x="3809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8248650" y="265811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10159" y="5079"/>
                </a:moveTo>
                <a:lnTo>
                  <a:pt x="6350" y="3810"/>
                </a:lnTo>
                <a:lnTo>
                  <a:pt x="380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8228330" y="264922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10">
                <a:moveTo>
                  <a:pt x="10160" y="3809"/>
                </a:moveTo>
                <a:lnTo>
                  <a:pt x="635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8206740" y="264287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11429" y="2539"/>
                </a:moveTo>
                <a:lnTo>
                  <a:pt x="7619" y="1269"/>
                </a:lnTo>
                <a:lnTo>
                  <a:pt x="380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8185150" y="26390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69"/>
                </a:moveTo>
                <a:lnTo>
                  <a:pt x="7620" y="0"/>
                </a:lnTo>
                <a:lnTo>
                  <a:pt x="380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816229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7619" y="0"/>
                </a:lnTo>
                <a:lnTo>
                  <a:pt x="380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814070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811784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809625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807339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805053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802894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800608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798449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796163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794004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791718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789431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787273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784986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782828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780541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778383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776096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773810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771651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769365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7672069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764920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762635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760475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758190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756030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753745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7515859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749300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747014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744855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742569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740410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738124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735965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733679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731393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729234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726948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724789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722503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720344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718058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715771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713613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711326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709168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706881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704723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702436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700150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697991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695705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6935469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691260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6891019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686815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684530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682370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680085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6779259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675640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673354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671195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668909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666750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664464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662305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660019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657733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655574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653288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651129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648842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6466840" y="2636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644397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6421120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6399529" y="2636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2" name="object 1662"/>
          <p:cNvSpPr txBox="1"/>
          <p:nvPr/>
        </p:nvSpPr>
        <p:spPr>
          <a:xfrm>
            <a:off x="6249670" y="2757170"/>
            <a:ext cx="1844039" cy="11963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ct val="89800"/>
              </a:lnSpc>
              <a:spcBef>
                <a:spcPts val="270"/>
              </a:spcBef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Peripheral  vasoconstriction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– 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clinical manifestations.  Pooling of blood to  periphery, sluggish  micro</a:t>
            </a:r>
            <a:r>
              <a:rPr sz="1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circulation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663" name="object 1663"/>
          <p:cNvSpPr/>
          <p:nvPr/>
        </p:nvSpPr>
        <p:spPr>
          <a:xfrm>
            <a:off x="5408929" y="2329179"/>
            <a:ext cx="713740" cy="619760"/>
          </a:xfrm>
          <a:custGeom>
            <a:avLst/>
            <a:gdLst/>
            <a:ahLst/>
            <a:cxnLst/>
            <a:rect l="l" t="t" r="r" b="b"/>
            <a:pathLst>
              <a:path w="713739" h="619760">
                <a:moveTo>
                  <a:pt x="86360" y="0"/>
                </a:moveTo>
                <a:lnTo>
                  <a:pt x="0" y="106680"/>
                </a:lnTo>
                <a:lnTo>
                  <a:pt x="563880" y="566420"/>
                </a:lnTo>
                <a:lnTo>
                  <a:pt x="520700" y="619760"/>
                </a:lnTo>
                <a:lnTo>
                  <a:pt x="713740" y="600710"/>
                </a:lnTo>
                <a:lnTo>
                  <a:pt x="699034" y="461010"/>
                </a:lnTo>
                <a:lnTo>
                  <a:pt x="650240" y="461010"/>
                </a:lnTo>
                <a:lnTo>
                  <a:pt x="86360" y="0"/>
                </a:lnTo>
                <a:close/>
              </a:path>
              <a:path w="713739" h="619760">
                <a:moveTo>
                  <a:pt x="693420" y="407670"/>
                </a:moveTo>
                <a:lnTo>
                  <a:pt x="650240" y="461010"/>
                </a:lnTo>
                <a:lnTo>
                  <a:pt x="699034" y="461010"/>
                </a:lnTo>
                <a:lnTo>
                  <a:pt x="693420" y="40767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5495290" y="23291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5511800" y="234315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5529579" y="235712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90" y="761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5547359" y="237108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19" y="762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5563870" y="238632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5581650" y="240030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5598159" y="241427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5615940" y="24282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5633720" y="244221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19" y="761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5650229" y="24561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90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5668009" y="247015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5684520" y="248412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1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5702300" y="249936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5720079" y="251332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0"/>
                </a:moveTo>
                <a:lnTo>
                  <a:pt x="762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5737859" y="2527300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0"/>
                </a:moveTo>
                <a:lnTo>
                  <a:pt x="761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5754370" y="254127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5772150" y="25552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5788659" y="256921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1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5806440" y="25831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5824220" y="259715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19" y="762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5840729" y="261238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90" y="635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5858509" y="262636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5875020" y="264032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5892800" y="265430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5910579" y="2668270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0"/>
                </a:moveTo>
                <a:lnTo>
                  <a:pt x="762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5927090" y="26822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5944870" y="269621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1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5961379" y="27101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90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5979159" y="272542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5996940" y="273938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0"/>
                </a:moveTo>
                <a:lnTo>
                  <a:pt x="762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6013450" y="275336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6031229" y="276732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90" y="635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6047740" y="278130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6064250" y="27762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7619"/>
                </a:moveTo>
                <a:lnTo>
                  <a:pt x="762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6078220" y="275843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89"/>
                </a:moveTo>
                <a:lnTo>
                  <a:pt x="761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6092190" y="274066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89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6103620" y="2744470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0" y="0"/>
                </a:moveTo>
                <a:lnTo>
                  <a:pt x="1269" y="1015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6106159" y="27660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6107429" y="27876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1270" y="1142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6109970" y="281051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1269" y="1142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6112509" y="283210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1269" y="1142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6115050" y="28549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6116320" y="28765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1269" y="1142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6118859" y="289941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1269" y="1142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6118859" y="2921000"/>
            <a:ext cx="3810" cy="8890"/>
          </a:xfrm>
          <a:custGeom>
            <a:avLst/>
            <a:gdLst/>
            <a:ahLst/>
            <a:cxnLst/>
            <a:rect l="l" t="t" r="r" b="b"/>
            <a:pathLst>
              <a:path w="3810" h="8889">
                <a:moveTo>
                  <a:pt x="2539" y="0"/>
                </a:moveTo>
                <a:lnTo>
                  <a:pt x="3810" y="8889"/>
                </a:lnTo>
                <a:lnTo>
                  <a:pt x="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6097270" y="29311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0"/>
                </a:moveTo>
                <a:lnTo>
                  <a:pt x="0" y="126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6074409" y="29337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0"/>
                </a:moveTo>
                <a:lnTo>
                  <a:pt x="0" y="127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6052820" y="293623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0"/>
                </a:moveTo>
                <a:lnTo>
                  <a:pt x="0" y="127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6031229" y="293751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0"/>
                </a:moveTo>
                <a:lnTo>
                  <a:pt x="0" y="126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6008370" y="29400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0"/>
                </a:moveTo>
                <a:lnTo>
                  <a:pt x="0" y="127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5985509" y="294258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0"/>
                </a:moveTo>
                <a:lnTo>
                  <a:pt x="0" y="127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5963920" y="294512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0"/>
                </a:moveTo>
                <a:lnTo>
                  <a:pt x="0" y="127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5942329" y="294640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0"/>
                </a:moveTo>
                <a:lnTo>
                  <a:pt x="0" y="127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5929629" y="294132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19">
                <a:moveTo>
                  <a:pt x="1270" y="7619"/>
                </a:moveTo>
                <a:lnTo>
                  <a:pt x="0" y="7619"/>
                </a:lnTo>
                <a:lnTo>
                  <a:pt x="635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5943600" y="292353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635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5957570" y="290702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19">
                <a:moveTo>
                  <a:pt x="0" y="7620"/>
                </a:moveTo>
                <a:lnTo>
                  <a:pt x="635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5966459" y="289052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19">
                <a:moveTo>
                  <a:pt x="5079" y="7619"/>
                </a:moveTo>
                <a:lnTo>
                  <a:pt x="6350" y="5079"/>
                </a:ln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5948679" y="287655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9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5932170" y="286257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61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5914390" y="284861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5896609" y="283463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5880100" y="282067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5862320" y="280670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5845809" y="279146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19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5828029" y="277748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9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5810250" y="276352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5793740" y="27495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5775959" y="273557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5758179" y="272161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6350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5741670" y="270763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61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5723890" y="269367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5706109" y="267970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5689600" y="266446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5671820" y="265048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5655309" y="2636520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61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5637529" y="26225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6350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5619750" y="260857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5603240" y="259461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5585459" y="258063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5568950" y="2566670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620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5551170" y="255142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5533390" y="253746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5516879" y="252348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9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5499100" y="250952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5482590" y="2495550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620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5464809" y="248157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5447029" y="246761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6350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5430520" y="245363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5412740" y="243840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5411470" y="242188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89"/>
                </a:moveTo>
                <a:lnTo>
                  <a:pt x="761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5426709" y="240537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90"/>
                </a:moveTo>
                <a:lnTo>
                  <a:pt x="635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5440679" y="23876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635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5454650" y="237108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19">
                <a:moveTo>
                  <a:pt x="0" y="7620"/>
                </a:moveTo>
                <a:lnTo>
                  <a:pt x="635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5468620" y="235331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635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5482590" y="233552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9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6803390" y="4076700"/>
            <a:ext cx="273050" cy="1008380"/>
          </a:xfrm>
          <a:custGeom>
            <a:avLst/>
            <a:gdLst/>
            <a:ahLst/>
            <a:cxnLst/>
            <a:rect l="l" t="t" r="r" b="b"/>
            <a:pathLst>
              <a:path w="273050" h="1008379">
                <a:moveTo>
                  <a:pt x="273050" y="871219"/>
                </a:moveTo>
                <a:lnTo>
                  <a:pt x="0" y="871219"/>
                </a:lnTo>
                <a:lnTo>
                  <a:pt x="137159" y="1008380"/>
                </a:lnTo>
                <a:lnTo>
                  <a:pt x="273050" y="871219"/>
                </a:lnTo>
                <a:close/>
              </a:path>
              <a:path w="273050" h="1008379">
                <a:moveTo>
                  <a:pt x="194309" y="0"/>
                </a:moveTo>
                <a:lnTo>
                  <a:pt x="80009" y="0"/>
                </a:lnTo>
                <a:lnTo>
                  <a:pt x="80009" y="871219"/>
                </a:lnTo>
                <a:lnTo>
                  <a:pt x="194309" y="871219"/>
                </a:lnTo>
                <a:lnTo>
                  <a:pt x="194309" y="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6997700" y="4076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6997700" y="409955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6997700" y="41211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6997700" y="41440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6997700" y="41656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6997700" y="41884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6997700" y="42100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6997700" y="42329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6997700" y="42557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6997700" y="42773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6997700" y="43002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6997700" y="43218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6997700" y="4344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6997700" y="43662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6997700" y="43891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6997700" y="44119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6997700" y="44335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6997700" y="44564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6997700" y="44780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6997700" y="45008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6997700" y="45224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6997700" y="45453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6997700" y="45681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6997700" y="45897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6997700" y="46126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6997700" y="46342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6997700" y="46570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6997700" y="46786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6997700" y="47015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6997700" y="47244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6997700" y="47459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6997700" y="4768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6997700" y="47904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6991984" y="481330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0" y="11429"/>
                </a:moveTo>
                <a:lnTo>
                  <a:pt x="11430" y="11429"/>
                </a:lnTo>
                <a:lnTo>
                  <a:pt x="11430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994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6991984" y="483489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0" y="11429"/>
                </a:moveTo>
                <a:lnTo>
                  <a:pt x="11430" y="11429"/>
                </a:lnTo>
                <a:lnTo>
                  <a:pt x="11430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9946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6997700" y="48577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6997700" y="48806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6997700" y="49022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6997700" y="49250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6997700" y="494665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70">
                <a:moveTo>
                  <a:pt x="0" y="0"/>
                </a:moveTo>
                <a:lnTo>
                  <a:pt x="0" y="1269"/>
                </a:lnTo>
                <a:lnTo>
                  <a:pt x="10159" y="1269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7062469" y="495427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7047230" y="49707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0"/>
                </a:moveTo>
                <a:lnTo>
                  <a:pt x="0" y="762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7030719" y="498602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8889" y="0"/>
                </a:moveTo>
                <a:lnTo>
                  <a:pt x="0" y="7619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7015480" y="500125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6998969" y="501777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8889" y="0"/>
                </a:moveTo>
                <a:lnTo>
                  <a:pt x="0" y="7619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6983730" y="503300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6967219" y="504952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8889" y="0"/>
                </a:moveTo>
                <a:lnTo>
                  <a:pt x="0" y="7619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6951980" y="506475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0"/>
                </a:moveTo>
                <a:lnTo>
                  <a:pt x="0" y="761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6936740" y="5081270"/>
            <a:ext cx="7620" cy="3810"/>
          </a:xfrm>
          <a:custGeom>
            <a:avLst/>
            <a:gdLst/>
            <a:ahLst/>
            <a:cxnLst/>
            <a:rect l="l" t="t" r="r" b="b"/>
            <a:pathLst>
              <a:path w="7620" h="3810">
                <a:moveTo>
                  <a:pt x="7619" y="0"/>
                </a:moveTo>
                <a:lnTo>
                  <a:pt x="3809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6920230" y="506602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889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6904990" y="50495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19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6888480" y="50342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889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6873240" y="50177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19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6856730" y="500252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889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6841490" y="498729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19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6826250" y="49707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6809740" y="495554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8889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6883400" y="49263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6883400" y="49034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6883400" y="48806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6883400" y="48590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6883400" y="48361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6883400" y="48145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6883400" y="47917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6883400" y="47701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6883400" y="47472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6883400" y="47244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6883400" y="47028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6883400" y="46799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6883400" y="46583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6883400" y="46355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6883400" y="46139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6883400" y="45910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6883400" y="45681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6883400" y="45466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6883400" y="45237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6883400" y="45021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6883400" y="44792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6883400" y="44577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6883400" y="44348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6883400" y="4411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6883400" y="43903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6883400" y="4367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6883400" y="43459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6883400" y="4323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6883400" y="43014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6883400" y="42786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6883400" y="4255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6883400" y="42341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6883400" y="4211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6883400" y="41897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6883400" y="41668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6883400" y="41452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6883400" y="41224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6883400" y="40995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6883400" y="4077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689229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691515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6938009" y="4076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6959600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6982459" y="4076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5076190" y="5515609"/>
            <a:ext cx="935990" cy="275590"/>
          </a:xfrm>
          <a:custGeom>
            <a:avLst/>
            <a:gdLst/>
            <a:ahLst/>
            <a:cxnLst/>
            <a:rect l="l" t="t" r="r" b="b"/>
            <a:pathLst>
              <a:path w="935989" h="275589">
                <a:moveTo>
                  <a:pt x="137160" y="0"/>
                </a:moveTo>
                <a:lnTo>
                  <a:pt x="0" y="138429"/>
                </a:lnTo>
                <a:lnTo>
                  <a:pt x="137160" y="275589"/>
                </a:lnTo>
                <a:lnTo>
                  <a:pt x="137160" y="207009"/>
                </a:lnTo>
                <a:lnTo>
                  <a:pt x="935989" y="207009"/>
                </a:lnTo>
                <a:lnTo>
                  <a:pt x="935989" y="68579"/>
                </a:lnTo>
                <a:lnTo>
                  <a:pt x="137160" y="68579"/>
                </a:lnTo>
                <a:lnTo>
                  <a:pt x="137160" y="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6000750" y="5716270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11429" y="0"/>
                </a:moveTo>
                <a:lnTo>
                  <a:pt x="11429" y="6349"/>
                </a:lnTo>
                <a:lnTo>
                  <a:pt x="0" y="6349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597789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595630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593344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591185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588899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5867400" y="57226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584454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582167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580009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577722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575564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573277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5711190" y="57226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568832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566547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564387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562102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559942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557657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5554979" y="57226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553212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550925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548767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546480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5443220" y="57226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542035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5398770" y="57226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537590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535305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5331459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530860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5287009" y="57226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526415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5242559" y="57226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5219700" y="57226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5213350" y="5727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5213350" y="57492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5213350" y="57721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5203190" y="578104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5187950" y="57645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5171440" y="574929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5156200" y="57327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5140959" y="571754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19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5124450" y="570230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5109209" y="568579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19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5092700" y="567055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761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5077459" y="565404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19" y="762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5083809" y="563880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761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5099050" y="562229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9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5114290" y="560705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7619"/>
                </a:moveTo>
                <a:lnTo>
                  <a:pt x="888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5130800" y="559054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9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5146040" y="557530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7619"/>
                </a:moveTo>
                <a:lnTo>
                  <a:pt x="888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5162550" y="556005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5177790" y="554355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7619"/>
                </a:moveTo>
                <a:lnTo>
                  <a:pt x="888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5194300" y="552830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5209540" y="5515609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5079"/>
                </a:moveTo>
                <a:lnTo>
                  <a:pt x="3810" y="0"/>
                </a:lnTo>
                <a:lnTo>
                  <a:pt x="3810" y="507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5213350" y="55321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5213350" y="5554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5213350" y="5576570"/>
            <a:ext cx="3810" cy="7620"/>
          </a:xfrm>
          <a:custGeom>
            <a:avLst/>
            <a:gdLst/>
            <a:ahLst/>
            <a:cxnLst/>
            <a:rect l="l" t="t" r="r" b="b"/>
            <a:pathLst>
              <a:path w="3810" h="7620">
                <a:moveTo>
                  <a:pt x="0" y="0"/>
                </a:moveTo>
                <a:lnTo>
                  <a:pt x="0" y="7619"/>
                </a:lnTo>
                <a:lnTo>
                  <a:pt x="3810" y="761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522859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5251450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527304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529590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531749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534035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536194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538480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5407659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542925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545210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547370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549655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5519420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554100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5563870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558545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560832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562990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565277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5675629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569722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5720079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574167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576452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578612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580897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5831840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585342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5876290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589787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592074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5942329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5965190" y="558419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5988050" y="558419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6009640" y="5584190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89">
                <a:moveTo>
                  <a:pt x="0" y="0"/>
                </a:moveTo>
                <a:lnTo>
                  <a:pt x="2539" y="0"/>
                </a:lnTo>
                <a:lnTo>
                  <a:pt x="2539" y="889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6012179" y="56045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6012179" y="56273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6012179" y="56489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6012179" y="56718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6012179" y="56946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193289" y="4436109"/>
            <a:ext cx="464820" cy="628650"/>
          </a:xfrm>
          <a:custGeom>
            <a:avLst/>
            <a:gdLst/>
            <a:ahLst/>
            <a:cxnLst/>
            <a:rect l="l" t="t" r="r" b="b"/>
            <a:pathLst>
              <a:path w="464819" h="628650">
                <a:moveTo>
                  <a:pt x="219581" y="152400"/>
                </a:moveTo>
                <a:lnTo>
                  <a:pt x="59690" y="152400"/>
                </a:lnTo>
                <a:lnTo>
                  <a:pt x="346710" y="628650"/>
                </a:lnTo>
                <a:lnTo>
                  <a:pt x="464820" y="557529"/>
                </a:lnTo>
                <a:lnTo>
                  <a:pt x="219581" y="152400"/>
                </a:lnTo>
                <a:close/>
              </a:path>
              <a:path w="464819" h="628650">
                <a:moveTo>
                  <a:pt x="46990" y="0"/>
                </a:moveTo>
                <a:lnTo>
                  <a:pt x="0" y="187959"/>
                </a:lnTo>
                <a:lnTo>
                  <a:pt x="59690" y="152400"/>
                </a:lnTo>
                <a:lnTo>
                  <a:pt x="219581" y="152400"/>
                </a:lnTo>
                <a:lnTo>
                  <a:pt x="176530" y="81279"/>
                </a:lnTo>
                <a:lnTo>
                  <a:pt x="236220" y="45719"/>
                </a:lnTo>
                <a:lnTo>
                  <a:pt x="46990" y="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2534920" y="505587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8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523489" y="503682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8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512060" y="501777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79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500629" y="499872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8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489200" y="497967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8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477770" y="496062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8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465070" y="494157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453639" y="492252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442210" y="490347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430779" y="48831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2419350" y="486410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80" y="10160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2407920" y="48450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80" y="10160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2396489" y="482600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80" y="10160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2385060" y="48069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79" y="1016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2373629" y="478790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80" y="10160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2362200" y="47688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80" y="10160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349500" y="47498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338070" y="47307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2326639" y="47117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2315210" y="46926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2303779" y="46736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2292350" y="46545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6350" y="10160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2280920" y="46355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2269489" y="461645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8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2258060" y="459740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79" y="8889"/>
                </a:moveTo>
                <a:lnTo>
                  <a:pt x="0" y="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2241550" y="458977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0" y="508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222500" y="460120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0" y="507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2203450" y="461264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60" y="0"/>
                </a:moveTo>
                <a:lnTo>
                  <a:pt x="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2193289" y="461390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1270" y="10159"/>
                </a:moveTo>
                <a:lnTo>
                  <a:pt x="0" y="10159"/>
                </a:lnTo>
                <a:lnTo>
                  <a:pt x="254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199639" y="459232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59"/>
                </a:moveTo>
                <a:lnTo>
                  <a:pt x="254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2204720" y="457072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254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2209800" y="454914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253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2214879" y="452755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253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2219960" y="450595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59"/>
                </a:moveTo>
                <a:lnTo>
                  <a:pt x="253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2226310" y="448437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59"/>
                </a:moveTo>
                <a:lnTo>
                  <a:pt x="2539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2231389" y="446277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254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2236470" y="444119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2540" y="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2246629" y="443737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59" y="254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2268220" y="444245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60" y="253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2289810" y="444754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59" y="254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2311400" y="445262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60" y="253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2332989" y="445770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0" y="0"/>
                </a:moveTo>
                <a:lnTo>
                  <a:pt x="11430" y="381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2354579" y="446405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0"/>
                </a:moveTo>
                <a:lnTo>
                  <a:pt x="11430" y="253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2376170" y="446912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0"/>
                </a:moveTo>
                <a:lnTo>
                  <a:pt x="11430" y="254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2397760" y="447420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0"/>
                </a:moveTo>
                <a:lnTo>
                  <a:pt x="11429" y="253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2419350" y="447929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10160" y="2540"/>
                </a:lnTo>
                <a:lnTo>
                  <a:pt x="8889" y="381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2409189" y="448817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0"/>
                </a:moveTo>
                <a:lnTo>
                  <a:pt x="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2390139" y="449960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0"/>
                </a:moveTo>
                <a:lnTo>
                  <a:pt x="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2371089" y="451104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0"/>
                </a:moveTo>
                <a:lnTo>
                  <a:pt x="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2376170" y="452627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508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2387600" y="454532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508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2399029" y="456565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635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2410460" y="45847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635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2421889" y="460375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635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2433320" y="46228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635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2444750" y="464185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635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2456179" y="46609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635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2467610" y="467995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635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2480310" y="469900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0" y="0"/>
                </a:moveTo>
                <a:lnTo>
                  <a:pt x="5079" y="8889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2491739" y="471805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0" y="0"/>
                </a:moveTo>
                <a:lnTo>
                  <a:pt x="508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2503170" y="473710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0" y="0"/>
                </a:moveTo>
                <a:lnTo>
                  <a:pt x="5080" y="888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2514600" y="47561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635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2526029" y="47752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635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2537460" y="47942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635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2548889" y="48133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635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2560320" y="48323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635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2571750" y="48514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635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2583179" y="48704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635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2594610" y="488950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6350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2607310" y="49085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5079" y="1016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2618739" y="492760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5080" y="1016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2630170" y="49466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5080" y="1016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2641600" y="496570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5080" y="1016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2653029" y="49847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5080" y="8889"/>
                </a:lnTo>
                <a:lnTo>
                  <a:pt x="5080" y="1016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2639060" y="499999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0"/>
                </a:moveTo>
                <a:lnTo>
                  <a:pt x="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2618739" y="501142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60" y="0"/>
                </a:moveTo>
                <a:lnTo>
                  <a:pt x="0" y="634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2599689" y="502285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60" y="0"/>
                </a:moveTo>
                <a:lnTo>
                  <a:pt x="0" y="6350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2580639" y="503555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0" y="508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2561589" y="504697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0" y="5080"/>
                </a:lnTo>
              </a:path>
            </a:pathLst>
          </a:custGeom>
          <a:ln w="11429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2542539" y="505840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0" y="5079"/>
                </a:lnTo>
              </a:path>
            </a:pathLst>
          </a:custGeom>
          <a:ln w="11430">
            <a:solidFill>
              <a:srgbClr val="994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755650" y="1483360"/>
            <a:ext cx="2448560" cy="1435100"/>
          </a:xfrm>
          <a:custGeom>
            <a:avLst/>
            <a:gdLst/>
            <a:ahLst/>
            <a:cxnLst/>
            <a:rect l="l" t="t" r="r" b="b"/>
            <a:pathLst>
              <a:path w="2448560" h="1435100">
                <a:moveTo>
                  <a:pt x="2209800" y="0"/>
                </a:moveTo>
                <a:lnTo>
                  <a:pt x="238759" y="0"/>
                </a:lnTo>
                <a:lnTo>
                  <a:pt x="194225" y="5417"/>
                </a:lnTo>
                <a:lnTo>
                  <a:pt x="151090" y="20716"/>
                </a:lnTo>
                <a:lnTo>
                  <a:pt x="110752" y="44469"/>
                </a:lnTo>
                <a:lnTo>
                  <a:pt x="74612" y="75247"/>
                </a:lnTo>
                <a:lnTo>
                  <a:pt x="44068" y="111621"/>
                </a:lnTo>
                <a:lnTo>
                  <a:pt x="20518" y="152161"/>
                </a:lnTo>
                <a:lnTo>
                  <a:pt x="5362" y="195441"/>
                </a:lnTo>
                <a:lnTo>
                  <a:pt x="0" y="240029"/>
                </a:lnTo>
                <a:lnTo>
                  <a:pt x="0" y="1196339"/>
                </a:lnTo>
                <a:lnTo>
                  <a:pt x="5362" y="1240874"/>
                </a:lnTo>
                <a:lnTo>
                  <a:pt x="20518" y="1284009"/>
                </a:lnTo>
                <a:lnTo>
                  <a:pt x="44068" y="1324347"/>
                </a:lnTo>
                <a:lnTo>
                  <a:pt x="74612" y="1360487"/>
                </a:lnTo>
                <a:lnTo>
                  <a:pt x="110752" y="1391031"/>
                </a:lnTo>
                <a:lnTo>
                  <a:pt x="151090" y="1414581"/>
                </a:lnTo>
                <a:lnTo>
                  <a:pt x="194225" y="1429737"/>
                </a:lnTo>
                <a:lnTo>
                  <a:pt x="238759" y="1435100"/>
                </a:lnTo>
                <a:lnTo>
                  <a:pt x="2209800" y="1435100"/>
                </a:lnTo>
                <a:lnTo>
                  <a:pt x="2254334" y="1429737"/>
                </a:lnTo>
                <a:lnTo>
                  <a:pt x="2297469" y="1414581"/>
                </a:lnTo>
                <a:lnTo>
                  <a:pt x="2337807" y="1391031"/>
                </a:lnTo>
                <a:lnTo>
                  <a:pt x="2373947" y="1360487"/>
                </a:lnTo>
                <a:lnTo>
                  <a:pt x="2404491" y="1324347"/>
                </a:lnTo>
                <a:lnTo>
                  <a:pt x="2428041" y="1284009"/>
                </a:lnTo>
                <a:lnTo>
                  <a:pt x="2443197" y="1240874"/>
                </a:lnTo>
                <a:lnTo>
                  <a:pt x="2448560" y="1196339"/>
                </a:lnTo>
                <a:lnTo>
                  <a:pt x="2448560" y="240029"/>
                </a:lnTo>
                <a:lnTo>
                  <a:pt x="2443197" y="195441"/>
                </a:lnTo>
                <a:lnTo>
                  <a:pt x="2428041" y="152161"/>
                </a:lnTo>
                <a:lnTo>
                  <a:pt x="2404491" y="111621"/>
                </a:lnTo>
                <a:lnTo>
                  <a:pt x="2373947" y="75247"/>
                </a:lnTo>
                <a:lnTo>
                  <a:pt x="2337807" y="44469"/>
                </a:lnTo>
                <a:lnTo>
                  <a:pt x="2297469" y="20716"/>
                </a:lnTo>
                <a:lnTo>
                  <a:pt x="2254334" y="5417"/>
                </a:lnTo>
                <a:lnTo>
                  <a:pt x="2209800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982980" y="14833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11429" y="0"/>
                </a:moveTo>
                <a:lnTo>
                  <a:pt x="7619" y="0"/>
                </a:lnTo>
                <a:lnTo>
                  <a:pt x="3809" y="0"/>
                </a:lnTo>
                <a:lnTo>
                  <a:pt x="0" y="126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961389" y="14859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11429" y="0"/>
                </a:moveTo>
                <a:lnTo>
                  <a:pt x="7619" y="0"/>
                </a:lnTo>
                <a:lnTo>
                  <a:pt x="3809" y="0"/>
                </a:lnTo>
                <a:lnTo>
                  <a:pt x="0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939800" y="148971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59" h="2540">
                <a:moveTo>
                  <a:pt x="10159" y="0"/>
                </a:moveTo>
                <a:lnTo>
                  <a:pt x="7619" y="0"/>
                </a:lnTo>
                <a:lnTo>
                  <a:pt x="3809" y="1269"/>
                </a:lnTo>
                <a:lnTo>
                  <a:pt x="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918210" y="149606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09">
                <a:moveTo>
                  <a:pt x="11430" y="0"/>
                </a:moveTo>
                <a:lnTo>
                  <a:pt x="7620" y="0"/>
                </a:lnTo>
                <a:lnTo>
                  <a:pt x="3809" y="1269"/>
                </a:lnTo>
                <a:lnTo>
                  <a:pt x="0" y="381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897889" y="150368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10159" y="0"/>
                </a:moveTo>
                <a:lnTo>
                  <a:pt x="7619" y="1270"/>
                </a:lnTo>
                <a:lnTo>
                  <a:pt x="3809" y="3810"/>
                </a:lnTo>
                <a:lnTo>
                  <a:pt x="0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878839" y="1513839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59" h="6350">
                <a:moveTo>
                  <a:pt x="10159" y="0"/>
                </a:moveTo>
                <a:lnTo>
                  <a:pt x="6350" y="2539"/>
                </a:lnTo>
                <a:lnTo>
                  <a:pt x="2540" y="3810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859789" y="1526539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59" h="6350">
                <a:moveTo>
                  <a:pt x="10159" y="0"/>
                </a:moveTo>
                <a:lnTo>
                  <a:pt x="6350" y="1270"/>
                </a:lnTo>
                <a:lnTo>
                  <a:pt x="3809" y="3810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843280" y="15392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19">
                <a:moveTo>
                  <a:pt x="8889" y="0"/>
                </a:moveTo>
                <a:lnTo>
                  <a:pt x="5079" y="2539"/>
                </a:lnTo>
                <a:lnTo>
                  <a:pt x="2539" y="5080"/>
                </a:lnTo>
                <a:lnTo>
                  <a:pt x="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826769" y="1554480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7620" y="0"/>
                </a:moveTo>
                <a:lnTo>
                  <a:pt x="5080" y="2540"/>
                </a:lnTo>
                <a:lnTo>
                  <a:pt x="2540" y="5080"/>
                </a:lnTo>
                <a:lnTo>
                  <a:pt x="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811530" y="1569719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90">
                <a:moveTo>
                  <a:pt x="7620" y="0"/>
                </a:moveTo>
                <a:lnTo>
                  <a:pt x="5079" y="2539"/>
                </a:lnTo>
                <a:lnTo>
                  <a:pt x="2539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798830" y="15875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90">
                <a:moveTo>
                  <a:pt x="6350" y="0"/>
                </a:moveTo>
                <a:lnTo>
                  <a:pt x="3810" y="2539"/>
                </a:lnTo>
                <a:lnTo>
                  <a:pt x="1270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786130" y="160655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90">
                <a:moveTo>
                  <a:pt x="6350" y="0"/>
                </a:moveTo>
                <a:lnTo>
                  <a:pt x="3810" y="2539"/>
                </a:lnTo>
                <a:lnTo>
                  <a:pt x="2540" y="5079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775969" y="1625600"/>
            <a:ext cx="5080" cy="8890"/>
          </a:xfrm>
          <a:custGeom>
            <a:avLst/>
            <a:gdLst/>
            <a:ahLst/>
            <a:cxnLst/>
            <a:rect l="l" t="t" r="r" b="b"/>
            <a:pathLst>
              <a:path w="5079" h="8889">
                <a:moveTo>
                  <a:pt x="5079" y="0"/>
                </a:moveTo>
                <a:lnTo>
                  <a:pt x="3809" y="2539"/>
                </a:lnTo>
                <a:lnTo>
                  <a:pt x="1270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768350" y="1644650"/>
            <a:ext cx="3810" cy="11430"/>
          </a:xfrm>
          <a:custGeom>
            <a:avLst/>
            <a:gdLst/>
            <a:ahLst/>
            <a:cxnLst/>
            <a:rect l="l" t="t" r="r" b="b"/>
            <a:pathLst>
              <a:path w="3809" h="11430">
                <a:moveTo>
                  <a:pt x="3809" y="0"/>
                </a:moveTo>
                <a:lnTo>
                  <a:pt x="2540" y="3810"/>
                </a:lnTo>
                <a:lnTo>
                  <a:pt x="0" y="7620"/>
                </a:lnTo>
                <a:lnTo>
                  <a:pt x="0" y="1142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762000" y="166623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40" h="11430">
                <a:moveTo>
                  <a:pt x="2540" y="0"/>
                </a:moveTo>
                <a:lnTo>
                  <a:pt x="1270" y="381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756919" y="168782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40" h="11430">
                <a:moveTo>
                  <a:pt x="2539" y="0"/>
                </a:moveTo>
                <a:lnTo>
                  <a:pt x="1270" y="3810"/>
                </a:lnTo>
                <a:lnTo>
                  <a:pt x="127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755650" y="17106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755650" y="1732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755650" y="17551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755650" y="17767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755650" y="17995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755650" y="18224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755650" y="18440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755650" y="1866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755650" y="18884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755650" y="1911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755650" y="19329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755650" y="1710689"/>
            <a:ext cx="0" cy="278130"/>
          </a:xfrm>
          <a:custGeom>
            <a:avLst/>
            <a:gdLst/>
            <a:ahLst/>
            <a:cxnLst/>
            <a:rect l="l" t="t" r="r" b="b"/>
            <a:pathLst>
              <a:path h="278130">
                <a:moveTo>
                  <a:pt x="0" y="0"/>
                </a:moveTo>
                <a:lnTo>
                  <a:pt x="0" y="2781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755650" y="20002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755650" y="20231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755650" y="2044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755650" y="20675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755650" y="20904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755650" y="21120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755650" y="21348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755650" y="21564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755650" y="2179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755650" y="22009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755650" y="2223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755650" y="22466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755650" y="22682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755650" y="22910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755650" y="2312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755650" y="2335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755650" y="23571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755650" y="2379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755650" y="240283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755650" y="24244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755650" y="244728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755650" y="24688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755650" y="24917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755650" y="25133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755650" y="25361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755650" y="25590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755650" y="25806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755650" y="26035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755650" y="26250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755650" y="26479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755650" y="26695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0" y="0"/>
                </a:moveTo>
                <a:lnTo>
                  <a:pt x="0" y="1016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755650" y="269240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0"/>
                </a:moveTo>
                <a:lnTo>
                  <a:pt x="1270" y="3810"/>
                </a:lnTo>
                <a:lnTo>
                  <a:pt x="1270" y="7620"/>
                </a:lnTo>
                <a:lnTo>
                  <a:pt x="1270" y="1142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759459" y="271398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40" h="11430">
                <a:moveTo>
                  <a:pt x="0" y="0"/>
                </a:moveTo>
                <a:lnTo>
                  <a:pt x="0" y="3810"/>
                </a:lnTo>
                <a:lnTo>
                  <a:pt x="1270" y="7620"/>
                </a:lnTo>
                <a:lnTo>
                  <a:pt x="254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764540" y="273557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09" h="11430">
                <a:moveTo>
                  <a:pt x="0" y="0"/>
                </a:moveTo>
                <a:lnTo>
                  <a:pt x="1269" y="3810"/>
                </a:lnTo>
                <a:lnTo>
                  <a:pt x="1269" y="7620"/>
                </a:lnTo>
                <a:lnTo>
                  <a:pt x="3809" y="1143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772159" y="275717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0" y="0"/>
                </a:moveTo>
                <a:lnTo>
                  <a:pt x="1270" y="3809"/>
                </a:lnTo>
                <a:lnTo>
                  <a:pt x="2540" y="6350"/>
                </a:lnTo>
                <a:lnTo>
                  <a:pt x="381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781050" y="2777489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2540" y="2539"/>
                </a:lnTo>
                <a:lnTo>
                  <a:pt x="3809" y="6350"/>
                </a:lnTo>
                <a:lnTo>
                  <a:pt x="635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792480" y="279653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2540" y="3810"/>
                </a:lnTo>
                <a:lnTo>
                  <a:pt x="3810" y="6350"/>
                </a:lnTo>
                <a:lnTo>
                  <a:pt x="635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805180" y="281432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0" y="0"/>
                </a:moveTo>
                <a:lnTo>
                  <a:pt x="2540" y="3809"/>
                </a:lnTo>
                <a:lnTo>
                  <a:pt x="5079" y="6350"/>
                </a:lnTo>
                <a:lnTo>
                  <a:pt x="762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819150" y="283210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0" y="0"/>
                </a:moveTo>
                <a:lnTo>
                  <a:pt x="2540" y="2539"/>
                </a:lnTo>
                <a:lnTo>
                  <a:pt x="5080" y="5079"/>
                </a:lnTo>
                <a:lnTo>
                  <a:pt x="7619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835660" y="2848610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0" y="0"/>
                </a:moveTo>
                <a:lnTo>
                  <a:pt x="2540" y="2539"/>
                </a:lnTo>
                <a:lnTo>
                  <a:pt x="5080" y="5079"/>
                </a:lnTo>
                <a:lnTo>
                  <a:pt x="762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852169" y="28625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19">
                <a:moveTo>
                  <a:pt x="0" y="0"/>
                </a:moveTo>
                <a:lnTo>
                  <a:pt x="2540" y="2540"/>
                </a:lnTo>
                <a:lnTo>
                  <a:pt x="5080" y="5080"/>
                </a:lnTo>
                <a:lnTo>
                  <a:pt x="889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869950" y="28765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0"/>
                </a:moveTo>
                <a:lnTo>
                  <a:pt x="2540" y="2539"/>
                </a:lnTo>
                <a:lnTo>
                  <a:pt x="6350" y="3810"/>
                </a:lnTo>
                <a:lnTo>
                  <a:pt x="889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889000" y="288797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0" y="0"/>
                </a:moveTo>
                <a:lnTo>
                  <a:pt x="2540" y="2540"/>
                </a:lnTo>
                <a:lnTo>
                  <a:pt x="6350" y="3810"/>
                </a:lnTo>
                <a:lnTo>
                  <a:pt x="10159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908050" y="2898139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80">
                <a:moveTo>
                  <a:pt x="0" y="0"/>
                </a:moveTo>
                <a:lnTo>
                  <a:pt x="3809" y="2539"/>
                </a:lnTo>
                <a:lnTo>
                  <a:pt x="7619" y="3810"/>
                </a:lnTo>
                <a:lnTo>
                  <a:pt x="11430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929639" y="290702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10">
                <a:moveTo>
                  <a:pt x="0" y="0"/>
                </a:moveTo>
                <a:lnTo>
                  <a:pt x="3809" y="1270"/>
                </a:lnTo>
                <a:lnTo>
                  <a:pt x="6350" y="2540"/>
                </a:lnTo>
                <a:lnTo>
                  <a:pt x="10159" y="381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951230" y="291337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69">
                <a:moveTo>
                  <a:pt x="0" y="0"/>
                </a:moveTo>
                <a:lnTo>
                  <a:pt x="2539" y="0"/>
                </a:lnTo>
                <a:lnTo>
                  <a:pt x="6350" y="1270"/>
                </a:lnTo>
                <a:lnTo>
                  <a:pt x="10159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972819" y="291718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3810" y="0"/>
                </a:lnTo>
                <a:lnTo>
                  <a:pt x="7620" y="0"/>
                </a:ln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99441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01726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04013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06171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08458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10616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12903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151889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17348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196339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21793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2407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26238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28523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30810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3296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135255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37413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39700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4185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144145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46431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48590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50876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53035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155321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57480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59766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1620519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164211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66497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168656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170942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173101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175387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1776729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179832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82117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184277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86562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88722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91007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932939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195452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19773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99897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202183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204470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20662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208915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211073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213360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21551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217805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220091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222250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224536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226695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228981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231140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233426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235712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237871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240157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242316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244602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246761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249047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2513329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253492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255777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257937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260222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262382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264667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2669539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269112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27139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273557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275843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278002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28028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282575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284733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287020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2891789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291465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2937510" y="29184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2959100" y="29184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6350" y="0"/>
                </a:lnTo>
                <a:lnTo>
                  <a:pt x="7619" y="0"/>
                </a:lnTo>
                <a:lnTo>
                  <a:pt x="8889" y="0"/>
                </a:ln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2981960" y="291592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1269"/>
                </a:moveTo>
                <a:lnTo>
                  <a:pt x="2539" y="1269"/>
                </a:lnTo>
                <a:lnTo>
                  <a:pt x="7619" y="1269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3003550" y="291211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39"/>
                </a:moveTo>
                <a:lnTo>
                  <a:pt x="3810" y="1269"/>
                </a:lnTo>
                <a:lnTo>
                  <a:pt x="7619" y="0"/>
                </a:ln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3025139" y="290448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3810"/>
                </a:moveTo>
                <a:lnTo>
                  <a:pt x="3810" y="2539"/>
                </a:lnTo>
                <a:lnTo>
                  <a:pt x="7620" y="1270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3046729" y="289560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0" y="5079"/>
                </a:moveTo>
                <a:lnTo>
                  <a:pt x="2539" y="3810"/>
                </a:lnTo>
                <a:lnTo>
                  <a:pt x="6350" y="2539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3065779" y="288543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0" y="5080"/>
                </a:moveTo>
                <a:lnTo>
                  <a:pt x="3809" y="3810"/>
                </a:lnTo>
                <a:lnTo>
                  <a:pt x="6350" y="1270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3086100" y="287273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6350"/>
                </a:moveTo>
                <a:lnTo>
                  <a:pt x="2539" y="3810"/>
                </a:lnTo>
                <a:lnTo>
                  <a:pt x="5080" y="2539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3103879" y="285877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7619"/>
                </a:moveTo>
                <a:lnTo>
                  <a:pt x="2539" y="5079"/>
                </a:lnTo>
                <a:lnTo>
                  <a:pt x="5080" y="2539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3120389" y="2843529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0" y="8890"/>
                </a:moveTo>
                <a:lnTo>
                  <a:pt x="2540" y="6350"/>
                </a:lnTo>
                <a:lnTo>
                  <a:pt x="5080" y="3810"/>
                </a:lnTo>
                <a:lnTo>
                  <a:pt x="889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3136900" y="282828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19">
                <a:moveTo>
                  <a:pt x="0" y="7620"/>
                </a:moveTo>
                <a:lnTo>
                  <a:pt x="2539" y="5080"/>
                </a:lnTo>
                <a:lnTo>
                  <a:pt x="5080" y="253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3150870" y="281051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0" y="8889"/>
                </a:moveTo>
                <a:lnTo>
                  <a:pt x="2540" y="6350"/>
                </a:lnTo>
                <a:lnTo>
                  <a:pt x="5080" y="2539"/>
                </a:ln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3163570" y="279146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10160"/>
                </a:moveTo>
                <a:lnTo>
                  <a:pt x="2540" y="6350"/>
                </a:lnTo>
                <a:lnTo>
                  <a:pt x="5080" y="3810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3176270" y="277241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10160"/>
                </a:moveTo>
                <a:lnTo>
                  <a:pt x="1269" y="6350"/>
                </a:lnTo>
                <a:lnTo>
                  <a:pt x="2540" y="2539"/>
                </a:lnTo>
                <a:lnTo>
                  <a:pt x="508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3185160" y="275208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10160"/>
                </a:moveTo>
                <a:lnTo>
                  <a:pt x="2539" y="6350"/>
                </a:lnTo>
                <a:lnTo>
                  <a:pt x="3809" y="2539"/>
                </a:lnTo>
                <a:lnTo>
                  <a:pt x="507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3194050" y="273050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1269" y="6350"/>
                </a:lnTo>
                <a:lnTo>
                  <a:pt x="2539" y="3810"/>
                </a:lnTo>
                <a:lnTo>
                  <a:pt x="253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3199129" y="270891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1269" y="6350"/>
                </a:lnTo>
                <a:lnTo>
                  <a:pt x="2539" y="3810"/>
                </a:lnTo>
                <a:lnTo>
                  <a:pt x="253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3202939" y="26860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30">
                <a:moveTo>
                  <a:pt x="0" y="11429"/>
                </a:moveTo>
                <a:lnTo>
                  <a:pt x="0" y="7620"/>
                </a:lnTo>
                <a:lnTo>
                  <a:pt x="1270" y="3810"/>
                </a:lnTo>
                <a:lnTo>
                  <a:pt x="127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3204210" y="26416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3204210" y="26187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3204210" y="25971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3204210" y="25742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3204210" y="2552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3204210" y="25298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3204210" y="25082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3204210" y="24853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3204210" y="2462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3204210" y="24409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3204210" y="2418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3204210" y="23964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3204210" y="221742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3204210" y="235203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3204210" y="23291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3204210" y="2306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3204210" y="22847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3204210" y="22618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3204210" y="2240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3204210" y="22174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3204210" y="2172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3204210" y="21501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3204210" y="2128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3204210" y="21056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3204210" y="20840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3204210" y="20612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3204210" y="20396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3204210" y="20167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3204210" y="1993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3204210" y="19723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3204210" y="19494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3204210" y="192786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3204210" y="19050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3204210" y="188341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3204210" y="18605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3204210" y="18376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3204210" y="18161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3204210" y="17932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3204210" y="17716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3204210" y="17487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3204210" y="1725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3202939" y="170433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30">
                <a:moveTo>
                  <a:pt x="1270" y="11430"/>
                </a:moveTo>
                <a:lnTo>
                  <a:pt x="1270" y="7620"/>
                </a:lnTo>
                <a:lnTo>
                  <a:pt x="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3199129" y="168275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2539" y="10160"/>
                </a:moveTo>
                <a:lnTo>
                  <a:pt x="2539" y="6350"/>
                </a:lnTo>
                <a:lnTo>
                  <a:pt x="126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3194050" y="166116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2539" y="10160"/>
                </a:moveTo>
                <a:lnTo>
                  <a:pt x="1269" y="6350"/>
                </a:lnTo>
                <a:lnTo>
                  <a:pt x="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3185160" y="163957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5079" y="10159"/>
                </a:moveTo>
                <a:lnTo>
                  <a:pt x="3809" y="7619"/>
                </a:lnTo>
                <a:lnTo>
                  <a:pt x="2539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3175000" y="162051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3810" y="6350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3163570" y="160146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90">
                <a:moveTo>
                  <a:pt x="6350" y="8889"/>
                </a:moveTo>
                <a:lnTo>
                  <a:pt x="3810" y="5079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3150870" y="158241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90">
                <a:moveTo>
                  <a:pt x="6350" y="8889"/>
                </a:moveTo>
                <a:lnTo>
                  <a:pt x="5080" y="6350"/>
                </a:lnTo>
                <a:lnTo>
                  <a:pt x="2540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3136900" y="156591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90">
                <a:moveTo>
                  <a:pt x="6350" y="8889"/>
                </a:moveTo>
                <a:lnTo>
                  <a:pt x="5080" y="5079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3120389" y="1550669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7620" y="7619"/>
                </a:moveTo>
                <a:lnTo>
                  <a:pt x="5080" y="5079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3102610" y="153543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7620"/>
                </a:moveTo>
                <a:lnTo>
                  <a:pt x="6350" y="5080"/>
                </a:lnTo>
                <a:lnTo>
                  <a:pt x="3809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3084829" y="152273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59" y="6350"/>
                </a:moveTo>
                <a:lnTo>
                  <a:pt x="6350" y="3810"/>
                </a:lnTo>
                <a:lnTo>
                  <a:pt x="3809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3065779" y="151130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10159" y="5079"/>
                </a:moveTo>
                <a:lnTo>
                  <a:pt x="6350" y="3810"/>
                </a:lnTo>
                <a:lnTo>
                  <a:pt x="3809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3045460" y="150113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10159" y="5080"/>
                </a:moveTo>
                <a:lnTo>
                  <a:pt x="7619" y="3810"/>
                </a:lnTo>
                <a:lnTo>
                  <a:pt x="3809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3025139" y="149351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09">
                <a:moveTo>
                  <a:pt x="10160" y="3809"/>
                </a:moveTo>
                <a:lnTo>
                  <a:pt x="635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3003550" y="148843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40">
                <a:moveTo>
                  <a:pt x="10160" y="2539"/>
                </a:moveTo>
                <a:lnTo>
                  <a:pt x="7619" y="1270"/>
                </a:lnTo>
                <a:lnTo>
                  <a:pt x="381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2980689" y="148463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11430" y="1270"/>
                </a:moveTo>
                <a:lnTo>
                  <a:pt x="7620" y="1270"/>
                </a:lnTo>
                <a:lnTo>
                  <a:pt x="381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29591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8889" y="0"/>
                </a:lnTo>
                <a:lnTo>
                  <a:pt x="7619" y="0"/>
                </a:lnTo>
                <a:lnTo>
                  <a:pt x="635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293751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29146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28917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28702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28473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282575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28028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27800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27584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27355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27139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26911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266953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26466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26238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26022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25793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25577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25349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251332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24904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24676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24460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24231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240157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23787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235712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23342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23114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22898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22669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224536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22225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220091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21780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21551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21336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21107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208915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20662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204470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20218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19989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19773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9545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193293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19100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8872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8656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8427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18211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17983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177672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17538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17310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17094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6865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6649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6421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62051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15976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15748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15532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15303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15087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14859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146431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14414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14185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3970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3741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135255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13296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130810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12852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126238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12407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121793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119633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117348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115188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112903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110616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108458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106171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104013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101726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9944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1" name="object 2371"/>
          <p:cNvSpPr txBox="1"/>
          <p:nvPr/>
        </p:nvSpPr>
        <p:spPr>
          <a:xfrm>
            <a:off x="854710" y="1666240"/>
            <a:ext cx="2183130" cy="11963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ct val="89800"/>
              </a:lnSpc>
              <a:spcBef>
                <a:spcPts val="270"/>
              </a:spcBef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Damage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to intracellular  structures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&amp;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fall in diastolic 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BP – less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coronary flow  (cardiogenic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element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of 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shock) –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also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less cerebral 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blood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flow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372" name="object 2372"/>
          <p:cNvSpPr/>
          <p:nvPr/>
        </p:nvSpPr>
        <p:spPr>
          <a:xfrm>
            <a:off x="1762760" y="2923539"/>
            <a:ext cx="274320" cy="289560"/>
          </a:xfrm>
          <a:custGeom>
            <a:avLst/>
            <a:gdLst/>
            <a:ahLst/>
            <a:cxnLst/>
            <a:rect l="l" t="t" r="r" b="b"/>
            <a:pathLst>
              <a:path w="274319" h="289560">
                <a:moveTo>
                  <a:pt x="205739" y="137160"/>
                </a:moveTo>
                <a:lnTo>
                  <a:pt x="68579" y="137160"/>
                </a:lnTo>
                <a:lnTo>
                  <a:pt x="68579" y="289560"/>
                </a:lnTo>
                <a:lnTo>
                  <a:pt x="205739" y="289560"/>
                </a:lnTo>
                <a:lnTo>
                  <a:pt x="205739" y="137160"/>
                </a:lnTo>
                <a:close/>
              </a:path>
              <a:path w="274319" h="289560">
                <a:moveTo>
                  <a:pt x="137159" y="0"/>
                </a:moveTo>
                <a:lnTo>
                  <a:pt x="0" y="137160"/>
                </a:lnTo>
                <a:lnTo>
                  <a:pt x="274319" y="137160"/>
                </a:lnTo>
                <a:lnTo>
                  <a:pt x="137159" y="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759585" y="2919095"/>
            <a:ext cx="283209" cy="299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5795009" y="2335529"/>
            <a:ext cx="303530" cy="229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7019290" y="4445000"/>
            <a:ext cx="360679" cy="128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2978" y="457200"/>
            <a:ext cx="5261611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chemeClr val="bg2"/>
                </a:solidFill>
              </a:rPr>
              <a:t>Septic Shock</a:t>
            </a:r>
            <a:r>
              <a:rPr sz="3300" spc="-85" dirty="0">
                <a:solidFill>
                  <a:schemeClr val="bg2"/>
                </a:solidFill>
              </a:rPr>
              <a:t> </a:t>
            </a:r>
            <a:r>
              <a:rPr sz="3300" spc="-5" dirty="0">
                <a:solidFill>
                  <a:schemeClr val="bg2"/>
                </a:solidFill>
              </a:rPr>
              <a:t>Mechanism</a:t>
            </a:r>
            <a:endParaRPr sz="33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5650" y="1483360"/>
            <a:ext cx="2232660" cy="1297940"/>
          </a:xfrm>
          <a:custGeom>
            <a:avLst/>
            <a:gdLst/>
            <a:ahLst/>
            <a:cxnLst/>
            <a:rect l="l" t="t" r="r" b="b"/>
            <a:pathLst>
              <a:path w="2232660" h="1297939">
                <a:moveTo>
                  <a:pt x="2015489" y="0"/>
                </a:moveTo>
                <a:lnTo>
                  <a:pt x="215900" y="0"/>
                </a:lnTo>
                <a:lnTo>
                  <a:pt x="169950" y="6298"/>
                </a:lnTo>
                <a:lnTo>
                  <a:pt x="125889" y="23948"/>
                </a:lnTo>
                <a:lnTo>
                  <a:pt x="85604" y="51085"/>
                </a:lnTo>
                <a:lnTo>
                  <a:pt x="50985" y="85841"/>
                </a:lnTo>
                <a:lnTo>
                  <a:pt x="23918" y="126352"/>
                </a:lnTo>
                <a:lnTo>
                  <a:pt x="6294" y="170750"/>
                </a:lnTo>
                <a:lnTo>
                  <a:pt x="0" y="217169"/>
                </a:lnTo>
                <a:lnTo>
                  <a:pt x="0" y="1082039"/>
                </a:lnTo>
                <a:lnTo>
                  <a:pt x="6294" y="1127989"/>
                </a:lnTo>
                <a:lnTo>
                  <a:pt x="23918" y="1172050"/>
                </a:lnTo>
                <a:lnTo>
                  <a:pt x="50985" y="1212335"/>
                </a:lnTo>
                <a:lnTo>
                  <a:pt x="85604" y="1246954"/>
                </a:lnTo>
                <a:lnTo>
                  <a:pt x="125889" y="1274021"/>
                </a:lnTo>
                <a:lnTo>
                  <a:pt x="169950" y="1291645"/>
                </a:lnTo>
                <a:lnTo>
                  <a:pt x="215900" y="1297939"/>
                </a:lnTo>
                <a:lnTo>
                  <a:pt x="2015489" y="1297939"/>
                </a:lnTo>
                <a:lnTo>
                  <a:pt x="2061509" y="1291645"/>
                </a:lnTo>
                <a:lnTo>
                  <a:pt x="2105752" y="1274021"/>
                </a:lnTo>
                <a:lnTo>
                  <a:pt x="2146285" y="1246954"/>
                </a:lnTo>
                <a:lnTo>
                  <a:pt x="2181175" y="1212335"/>
                </a:lnTo>
                <a:lnTo>
                  <a:pt x="2208489" y="1172050"/>
                </a:lnTo>
                <a:lnTo>
                  <a:pt x="2226295" y="1127989"/>
                </a:lnTo>
                <a:lnTo>
                  <a:pt x="2232660" y="1082039"/>
                </a:lnTo>
                <a:lnTo>
                  <a:pt x="2232660" y="217169"/>
                </a:lnTo>
                <a:lnTo>
                  <a:pt x="2226295" y="170750"/>
                </a:lnTo>
                <a:lnTo>
                  <a:pt x="2208489" y="126352"/>
                </a:lnTo>
                <a:lnTo>
                  <a:pt x="2181175" y="85841"/>
                </a:lnTo>
                <a:lnTo>
                  <a:pt x="2146285" y="51085"/>
                </a:lnTo>
                <a:lnTo>
                  <a:pt x="2105752" y="23948"/>
                </a:lnTo>
                <a:lnTo>
                  <a:pt x="2061509" y="6298"/>
                </a:lnTo>
                <a:lnTo>
                  <a:pt x="2015489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0119" y="14833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11430" y="0"/>
                </a:moveTo>
                <a:lnTo>
                  <a:pt x="7620" y="0"/>
                </a:lnTo>
                <a:lnTo>
                  <a:pt x="3810" y="0"/>
                </a:lnTo>
                <a:lnTo>
                  <a:pt x="0" y="126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8530" y="148590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69">
                <a:moveTo>
                  <a:pt x="10159" y="0"/>
                </a:moveTo>
                <a:lnTo>
                  <a:pt x="7619" y="0"/>
                </a:lnTo>
                <a:lnTo>
                  <a:pt x="3809" y="0"/>
                </a:lnTo>
                <a:lnTo>
                  <a:pt x="0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6939" y="148971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59" h="3809">
                <a:moveTo>
                  <a:pt x="10159" y="0"/>
                </a:moveTo>
                <a:lnTo>
                  <a:pt x="6350" y="1269"/>
                </a:lnTo>
                <a:lnTo>
                  <a:pt x="3809" y="2539"/>
                </a:lnTo>
                <a:lnTo>
                  <a:pt x="0" y="381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6619" y="1496060"/>
            <a:ext cx="8890" cy="5080"/>
          </a:xfrm>
          <a:custGeom>
            <a:avLst/>
            <a:gdLst/>
            <a:ahLst/>
            <a:cxnLst/>
            <a:rect l="l" t="t" r="r" b="b"/>
            <a:pathLst>
              <a:path w="8890" h="5080">
                <a:moveTo>
                  <a:pt x="8890" y="0"/>
                </a:moveTo>
                <a:lnTo>
                  <a:pt x="6350" y="1269"/>
                </a:lnTo>
                <a:lnTo>
                  <a:pt x="2540" y="3810"/>
                </a:lnTo>
                <a:lnTo>
                  <a:pt x="0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300" y="150495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59" h="6350">
                <a:moveTo>
                  <a:pt x="10159" y="0"/>
                </a:moveTo>
                <a:lnTo>
                  <a:pt x="6350" y="2539"/>
                </a:lnTo>
                <a:lnTo>
                  <a:pt x="2540" y="3810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7250" y="151638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890" y="0"/>
                </a:moveTo>
                <a:lnTo>
                  <a:pt x="6350" y="2540"/>
                </a:lnTo>
                <a:lnTo>
                  <a:pt x="2540" y="3810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9469" y="152908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19">
                <a:moveTo>
                  <a:pt x="8890" y="0"/>
                </a:moveTo>
                <a:lnTo>
                  <a:pt x="6350" y="2540"/>
                </a:lnTo>
                <a:lnTo>
                  <a:pt x="2540" y="5080"/>
                </a:lnTo>
                <a:lnTo>
                  <a:pt x="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2960" y="1544319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7620" y="0"/>
                </a:moveTo>
                <a:lnTo>
                  <a:pt x="5080" y="2539"/>
                </a:lnTo>
                <a:lnTo>
                  <a:pt x="2540" y="5079"/>
                </a:lnTo>
                <a:lnTo>
                  <a:pt x="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7719" y="155956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90">
                <a:moveTo>
                  <a:pt x="7620" y="0"/>
                </a:moveTo>
                <a:lnTo>
                  <a:pt x="5079" y="2539"/>
                </a:lnTo>
                <a:lnTo>
                  <a:pt x="2539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3750" y="157733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90">
                <a:moveTo>
                  <a:pt x="7620" y="0"/>
                </a:moveTo>
                <a:lnTo>
                  <a:pt x="5079" y="2539"/>
                </a:lnTo>
                <a:lnTo>
                  <a:pt x="2540" y="508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2319" y="1595119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59">
                <a:moveTo>
                  <a:pt x="6350" y="0"/>
                </a:moveTo>
                <a:lnTo>
                  <a:pt x="3809" y="3809"/>
                </a:lnTo>
                <a:lnTo>
                  <a:pt x="1270" y="6350"/>
                </a:lnTo>
                <a:lnTo>
                  <a:pt x="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2159" y="161416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59">
                <a:moveTo>
                  <a:pt x="5080" y="0"/>
                </a:moveTo>
                <a:lnTo>
                  <a:pt x="3810" y="3809"/>
                </a:lnTo>
                <a:lnTo>
                  <a:pt x="1270" y="7619"/>
                </a:lnTo>
                <a:lnTo>
                  <a:pt x="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4540" y="163448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09" h="11430">
                <a:moveTo>
                  <a:pt x="3809" y="0"/>
                </a:moveTo>
                <a:lnTo>
                  <a:pt x="2539" y="3810"/>
                </a:lnTo>
                <a:lnTo>
                  <a:pt x="1269" y="7620"/>
                </a:lnTo>
                <a:lnTo>
                  <a:pt x="0" y="1143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9459" y="165607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40" h="11430">
                <a:moveTo>
                  <a:pt x="2540" y="0"/>
                </a:moveTo>
                <a:lnTo>
                  <a:pt x="1270" y="381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5650" y="1678939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1270" y="0"/>
                </a:moveTo>
                <a:lnTo>
                  <a:pt x="1270" y="2539"/>
                </a:lnTo>
                <a:lnTo>
                  <a:pt x="1270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5650" y="1700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5650" y="172338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5650" y="1744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5650" y="17678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5650" y="17894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5650" y="18122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5650" y="18351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5650" y="18567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5650" y="18796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5650" y="1700529"/>
            <a:ext cx="0" cy="300990"/>
          </a:xfrm>
          <a:custGeom>
            <a:avLst/>
            <a:gdLst/>
            <a:ahLst/>
            <a:cxnLst/>
            <a:rect l="l" t="t" r="r" b="b"/>
            <a:pathLst>
              <a:path h="300989">
                <a:moveTo>
                  <a:pt x="0" y="0"/>
                </a:moveTo>
                <a:lnTo>
                  <a:pt x="0" y="3009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5650" y="19240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5650" y="19456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5650" y="19685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5650" y="20129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5650" y="203581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5650" y="20574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5650" y="20802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5650" y="2101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5650" y="21247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5650" y="21475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5650" y="21691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5650" y="21920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5650" y="22136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5650" y="22364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5650" y="22580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5650" y="22809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5650" y="23037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55650" y="23253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5650" y="23482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5650" y="23698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5650" y="23926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5650" y="2414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5650" y="24371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5650" y="245998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5650" y="24815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5650" y="25044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5650" y="2526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5650" y="25488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5650" y="2571750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0" y="0"/>
                </a:moveTo>
                <a:lnTo>
                  <a:pt x="0" y="2539"/>
                </a:lnTo>
                <a:lnTo>
                  <a:pt x="0" y="6350"/>
                </a:lnTo>
                <a:lnTo>
                  <a:pt x="127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8190" y="259333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40" h="11430">
                <a:moveTo>
                  <a:pt x="0" y="0"/>
                </a:moveTo>
                <a:lnTo>
                  <a:pt x="0" y="3810"/>
                </a:lnTo>
                <a:lnTo>
                  <a:pt x="1269" y="7620"/>
                </a:lnTo>
                <a:lnTo>
                  <a:pt x="2539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3269" y="261492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60">
                <a:moveTo>
                  <a:pt x="0" y="0"/>
                </a:moveTo>
                <a:lnTo>
                  <a:pt x="1270" y="3810"/>
                </a:lnTo>
                <a:lnTo>
                  <a:pt x="2539" y="6350"/>
                </a:lnTo>
                <a:lnTo>
                  <a:pt x="2539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70890" y="2636520"/>
            <a:ext cx="3810" cy="8890"/>
          </a:xfrm>
          <a:custGeom>
            <a:avLst/>
            <a:gdLst/>
            <a:ahLst/>
            <a:cxnLst/>
            <a:rect l="l" t="t" r="r" b="b"/>
            <a:pathLst>
              <a:path w="3809" h="8889">
                <a:moveTo>
                  <a:pt x="0" y="0"/>
                </a:moveTo>
                <a:lnTo>
                  <a:pt x="1269" y="2539"/>
                </a:lnTo>
                <a:lnTo>
                  <a:pt x="2539" y="6350"/>
                </a:lnTo>
                <a:lnTo>
                  <a:pt x="3809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79780" y="265557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2540" y="3809"/>
                </a:lnTo>
                <a:lnTo>
                  <a:pt x="3810" y="7619"/>
                </a:lnTo>
                <a:lnTo>
                  <a:pt x="635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1209" y="267462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2540" y="3809"/>
                </a:lnTo>
                <a:lnTo>
                  <a:pt x="5080" y="6350"/>
                </a:lnTo>
                <a:lnTo>
                  <a:pt x="635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5180" y="269367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19">
                <a:moveTo>
                  <a:pt x="0" y="0"/>
                </a:moveTo>
                <a:lnTo>
                  <a:pt x="2540" y="2539"/>
                </a:lnTo>
                <a:lnTo>
                  <a:pt x="5079" y="5079"/>
                </a:lnTo>
                <a:lnTo>
                  <a:pt x="635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19150" y="27101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19">
                <a:moveTo>
                  <a:pt x="0" y="0"/>
                </a:moveTo>
                <a:lnTo>
                  <a:pt x="2540" y="2540"/>
                </a:lnTo>
                <a:lnTo>
                  <a:pt x="5080" y="5080"/>
                </a:lnTo>
                <a:lnTo>
                  <a:pt x="889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5660" y="272542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19">
                <a:moveTo>
                  <a:pt x="0" y="0"/>
                </a:moveTo>
                <a:lnTo>
                  <a:pt x="2540" y="2539"/>
                </a:lnTo>
                <a:lnTo>
                  <a:pt x="5080" y="5079"/>
                </a:lnTo>
                <a:lnTo>
                  <a:pt x="889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53439" y="2739389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0"/>
                </a:moveTo>
                <a:lnTo>
                  <a:pt x="2540" y="2539"/>
                </a:lnTo>
                <a:lnTo>
                  <a:pt x="6350" y="5080"/>
                </a:lnTo>
                <a:lnTo>
                  <a:pt x="889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2489" y="2752089"/>
            <a:ext cx="8890" cy="5080"/>
          </a:xfrm>
          <a:custGeom>
            <a:avLst/>
            <a:gdLst/>
            <a:ahLst/>
            <a:cxnLst/>
            <a:rect l="l" t="t" r="r" b="b"/>
            <a:pathLst>
              <a:path w="8890" h="5080">
                <a:moveTo>
                  <a:pt x="0" y="0"/>
                </a:moveTo>
                <a:lnTo>
                  <a:pt x="2540" y="1270"/>
                </a:lnTo>
                <a:lnTo>
                  <a:pt x="6350" y="3810"/>
                </a:lnTo>
                <a:lnTo>
                  <a:pt x="8890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91539" y="276225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0" y="0"/>
                </a:moveTo>
                <a:lnTo>
                  <a:pt x="3809" y="1270"/>
                </a:lnTo>
                <a:lnTo>
                  <a:pt x="6350" y="3810"/>
                </a:lnTo>
                <a:lnTo>
                  <a:pt x="10159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11860" y="277113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0"/>
                </a:moveTo>
                <a:lnTo>
                  <a:pt x="3809" y="1270"/>
                </a:lnTo>
                <a:lnTo>
                  <a:pt x="7620" y="2539"/>
                </a:lnTo>
                <a:lnTo>
                  <a:pt x="1143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3450" y="277748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0" y="0"/>
                </a:moveTo>
                <a:lnTo>
                  <a:pt x="3809" y="0"/>
                </a:lnTo>
                <a:lnTo>
                  <a:pt x="7619" y="1270"/>
                </a:lnTo>
                <a:lnTo>
                  <a:pt x="11430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56310" y="278002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69">
                <a:moveTo>
                  <a:pt x="0" y="0"/>
                </a:moveTo>
                <a:lnTo>
                  <a:pt x="2540" y="1270"/>
                </a:lnTo>
                <a:lnTo>
                  <a:pt x="6350" y="1270"/>
                </a:lnTo>
                <a:lnTo>
                  <a:pt x="10159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07970" y="277495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39"/>
                </a:moveTo>
                <a:lnTo>
                  <a:pt x="3810" y="1270"/>
                </a:lnTo>
                <a:lnTo>
                  <a:pt x="7619" y="1270"/>
                </a:ln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29560" y="276732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3810"/>
                </a:moveTo>
                <a:lnTo>
                  <a:pt x="3809" y="2540"/>
                </a:lnTo>
                <a:lnTo>
                  <a:pt x="6350" y="1270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49879" y="275843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0" y="5080"/>
                </a:moveTo>
                <a:lnTo>
                  <a:pt x="3809" y="2539"/>
                </a:lnTo>
                <a:lnTo>
                  <a:pt x="7619" y="1270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870200" y="274701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6350"/>
                </a:moveTo>
                <a:lnTo>
                  <a:pt x="2539" y="3810"/>
                </a:lnTo>
                <a:lnTo>
                  <a:pt x="6350" y="2539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89250" y="273431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6350"/>
                </a:moveTo>
                <a:lnTo>
                  <a:pt x="2539" y="3810"/>
                </a:lnTo>
                <a:lnTo>
                  <a:pt x="5080" y="1269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05760" y="271907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7619"/>
                </a:moveTo>
                <a:lnTo>
                  <a:pt x="3809" y="5079"/>
                </a:lnTo>
                <a:lnTo>
                  <a:pt x="6350" y="2539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922270" y="27038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0" y="7620"/>
                </a:moveTo>
                <a:lnTo>
                  <a:pt x="2540" y="5080"/>
                </a:lnTo>
                <a:lnTo>
                  <a:pt x="5080" y="2540"/>
                </a:ln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7510" y="268605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2539" y="5079"/>
                </a:lnTo>
                <a:lnTo>
                  <a:pt x="3809" y="253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1479" y="266700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10160"/>
                </a:moveTo>
                <a:lnTo>
                  <a:pt x="1269" y="6350"/>
                </a:lnTo>
                <a:lnTo>
                  <a:pt x="3809" y="3810"/>
                </a:lnTo>
                <a:lnTo>
                  <a:pt x="508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62910" y="264795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10160"/>
                </a:moveTo>
                <a:lnTo>
                  <a:pt x="1269" y="6350"/>
                </a:lnTo>
                <a:lnTo>
                  <a:pt x="2539" y="3810"/>
                </a:lnTo>
                <a:lnTo>
                  <a:pt x="507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971800" y="262762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10160"/>
                </a:moveTo>
                <a:lnTo>
                  <a:pt x="2539" y="6350"/>
                </a:lnTo>
                <a:lnTo>
                  <a:pt x="3810" y="3810"/>
                </a:lnTo>
                <a:lnTo>
                  <a:pt x="508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980689" y="260603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30">
                <a:moveTo>
                  <a:pt x="0" y="11430"/>
                </a:moveTo>
                <a:lnTo>
                  <a:pt x="0" y="7620"/>
                </a:lnTo>
                <a:lnTo>
                  <a:pt x="1270" y="3810"/>
                </a:lnTo>
                <a:lnTo>
                  <a:pt x="254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84500" y="258445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1269" y="6350"/>
                </a:lnTo>
                <a:lnTo>
                  <a:pt x="2539" y="3810"/>
                </a:lnTo>
                <a:lnTo>
                  <a:pt x="253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987039" y="256158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30">
                <a:moveTo>
                  <a:pt x="0" y="11430"/>
                </a:moveTo>
                <a:lnTo>
                  <a:pt x="1270" y="8889"/>
                </a:lnTo>
                <a:lnTo>
                  <a:pt x="1270" y="6350"/>
                </a:lnTo>
                <a:lnTo>
                  <a:pt x="1270" y="3810"/>
                </a:lnTo>
                <a:lnTo>
                  <a:pt x="127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988310" y="25400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988310" y="25171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988310" y="2494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988310" y="24726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988310" y="2449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88310" y="242823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988310" y="2405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88310" y="238378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88310" y="2360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88310" y="2338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988310" y="2316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988310" y="2293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88310" y="22720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988310" y="2249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88310" y="22275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988310" y="2204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88310" y="21818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88310" y="2160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88310" y="21374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988310" y="21158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988310" y="20929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988310" y="20701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988310" y="20485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988310" y="20256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988310" y="20040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988310" y="19812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88310" y="19367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88310" y="1713229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54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988310" y="18923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988310" y="18694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988310" y="1847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988310" y="18249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988310" y="18034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88310" y="178053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988310" y="17576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988310" y="173608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988310" y="171322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987039" y="169163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30">
                <a:moveTo>
                  <a:pt x="1270" y="11430"/>
                </a:moveTo>
                <a:lnTo>
                  <a:pt x="1270" y="8889"/>
                </a:lnTo>
                <a:lnTo>
                  <a:pt x="1270" y="5080"/>
                </a:lnTo>
                <a:lnTo>
                  <a:pt x="127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984500" y="166877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30">
                <a:moveTo>
                  <a:pt x="2539" y="11430"/>
                </a:moveTo>
                <a:lnTo>
                  <a:pt x="1269" y="7620"/>
                </a:lnTo>
                <a:lnTo>
                  <a:pt x="1269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979420" y="164718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10" h="11430">
                <a:moveTo>
                  <a:pt x="3810" y="11430"/>
                </a:moveTo>
                <a:lnTo>
                  <a:pt x="2540" y="7620"/>
                </a:lnTo>
                <a:lnTo>
                  <a:pt x="1269" y="381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971800" y="162687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3810" y="10159"/>
                </a:moveTo>
                <a:lnTo>
                  <a:pt x="3810" y="6350"/>
                </a:lnTo>
                <a:lnTo>
                  <a:pt x="1269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61639" y="1606550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59">
                <a:moveTo>
                  <a:pt x="6350" y="10160"/>
                </a:moveTo>
                <a:lnTo>
                  <a:pt x="3810" y="6350"/>
                </a:lnTo>
                <a:lnTo>
                  <a:pt x="254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950210" y="15875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90">
                <a:moveTo>
                  <a:pt x="6350" y="8889"/>
                </a:moveTo>
                <a:lnTo>
                  <a:pt x="3809" y="6350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937510" y="156971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90">
                <a:moveTo>
                  <a:pt x="6350" y="8889"/>
                </a:moveTo>
                <a:lnTo>
                  <a:pt x="3809" y="5079"/>
                </a:lnTo>
                <a:lnTo>
                  <a:pt x="126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22270" y="1553210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7619" y="7619"/>
                </a:moveTo>
                <a:lnTo>
                  <a:pt x="5080" y="5079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905760" y="1537969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7619" y="7619"/>
                </a:moveTo>
                <a:lnTo>
                  <a:pt x="5079" y="5079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87979" y="152400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6350"/>
                </a:moveTo>
                <a:lnTo>
                  <a:pt x="6350" y="5079"/>
                </a:lnTo>
                <a:lnTo>
                  <a:pt x="380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68929" y="151256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10159" y="5079"/>
                </a:moveTo>
                <a:lnTo>
                  <a:pt x="6350" y="3809"/>
                </a:lnTo>
                <a:lnTo>
                  <a:pt x="3809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849879" y="150113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80">
                <a:moveTo>
                  <a:pt x="10159" y="5080"/>
                </a:moveTo>
                <a:lnTo>
                  <a:pt x="6350" y="3810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828289" y="149351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09">
                <a:moveTo>
                  <a:pt x="10160" y="3809"/>
                </a:moveTo>
                <a:lnTo>
                  <a:pt x="762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806700" y="148716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09">
                <a:moveTo>
                  <a:pt x="11430" y="3809"/>
                </a:moveTo>
                <a:lnTo>
                  <a:pt x="7619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785110" y="148463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11429" y="1270"/>
                </a:moveTo>
                <a:lnTo>
                  <a:pt x="7619" y="1270"/>
                </a:lnTo>
                <a:lnTo>
                  <a:pt x="380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622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10160" y="0"/>
                </a:lnTo>
                <a:lnTo>
                  <a:pt x="888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7406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7178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69621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733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6504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6289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6060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8445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5615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54000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5171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4942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4726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4498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42823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4053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38378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3609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3380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3164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2936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27202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2491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22757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20472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818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6027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1374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11582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0929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0701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0485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0256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0040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9812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95961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9367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9138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8923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8694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8478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8249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80340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7805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7576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7360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71322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6916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66877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64718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62433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60146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57988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55701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53543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51256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49098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46811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4452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42366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4008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37921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3563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334769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31191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2890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6746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2446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22301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2001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1772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15570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1328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11125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0883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066800" y="148336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04393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02108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99489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76630" y="148336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849630" y="1433829"/>
            <a:ext cx="195961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46275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Toxins released by  Microorganisms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– 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Exotoxins 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(TSS) 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Endotoxins  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(g</a:t>
            </a:r>
            <a:r>
              <a:rPr sz="18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m</a:t>
            </a:r>
            <a:r>
              <a:rPr sz="1800" u="sng" spc="-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 </a:t>
            </a:r>
            <a:r>
              <a:rPr sz="18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–ve)	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4246879" y="955039"/>
            <a:ext cx="4076065" cy="2911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4936490" y="2454909"/>
            <a:ext cx="3246755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096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BF0000"/>
                </a:solidFill>
                <a:latin typeface="Arial"/>
                <a:cs typeface="Arial"/>
              </a:rPr>
              <a:t>PHAGOCYTES </a:t>
            </a:r>
            <a:r>
              <a:rPr sz="1400" b="1" spc="-5" dirty="0">
                <a:latin typeface="Arial"/>
                <a:cs typeface="Arial"/>
              </a:rPr>
              <a:t>and  </a:t>
            </a:r>
            <a:r>
              <a:rPr sz="1400" b="1" spc="-5" dirty="0">
                <a:solidFill>
                  <a:srgbClr val="BF0000"/>
                </a:solidFill>
                <a:latin typeface="Arial"/>
                <a:cs typeface="Arial"/>
              </a:rPr>
              <a:t>ENDOTHELIAL</a:t>
            </a:r>
            <a:r>
              <a:rPr sz="1400" b="1" spc="-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BF0000"/>
                </a:solidFill>
                <a:latin typeface="Arial"/>
                <a:cs typeface="Arial"/>
              </a:rPr>
              <a:t>CELLS</a:t>
            </a:r>
            <a:endParaRPr sz="1400">
              <a:latin typeface="Arial"/>
              <a:cs typeface="Arial"/>
            </a:endParaRPr>
          </a:p>
          <a:p>
            <a:pPr marL="1536700" marR="5080">
              <a:lnSpc>
                <a:spcPct val="99700"/>
              </a:lnSpc>
              <a:spcBef>
                <a:spcPts val="1035"/>
              </a:spcBef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Release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of  Cytokines </a:t>
            </a:r>
            <a:r>
              <a:rPr sz="1600" dirty="0">
                <a:solidFill>
                  <a:srgbClr val="FFFFFF"/>
                </a:solidFill>
                <a:latin typeface="Georgia"/>
                <a:cs typeface="Georgia"/>
              </a:rPr>
              <a:t>-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TNFα,  IL (IL-1β) and</a:t>
            </a:r>
            <a:r>
              <a:rPr sz="16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PAF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6372859" y="4457700"/>
            <a:ext cx="2015489" cy="772160"/>
          </a:xfrm>
          <a:custGeom>
            <a:avLst/>
            <a:gdLst/>
            <a:ahLst/>
            <a:cxnLst/>
            <a:rect l="l" t="t" r="r" b="b"/>
            <a:pathLst>
              <a:path w="2015490" h="772160">
                <a:moveTo>
                  <a:pt x="1887219" y="0"/>
                </a:moveTo>
                <a:lnTo>
                  <a:pt x="128269" y="0"/>
                </a:lnTo>
                <a:lnTo>
                  <a:pt x="80902" y="10933"/>
                </a:lnTo>
                <a:lnTo>
                  <a:pt x="39846" y="39846"/>
                </a:lnTo>
                <a:lnTo>
                  <a:pt x="10933" y="80902"/>
                </a:lnTo>
                <a:lnTo>
                  <a:pt x="0" y="128269"/>
                </a:lnTo>
                <a:lnTo>
                  <a:pt x="0" y="642619"/>
                </a:lnTo>
                <a:lnTo>
                  <a:pt x="10933" y="690185"/>
                </a:lnTo>
                <a:lnTo>
                  <a:pt x="39846" y="731678"/>
                </a:lnTo>
                <a:lnTo>
                  <a:pt x="80902" y="761027"/>
                </a:lnTo>
                <a:lnTo>
                  <a:pt x="128269" y="772160"/>
                </a:lnTo>
                <a:lnTo>
                  <a:pt x="1887219" y="772160"/>
                </a:lnTo>
                <a:lnTo>
                  <a:pt x="1934587" y="761027"/>
                </a:lnTo>
                <a:lnTo>
                  <a:pt x="1975643" y="731678"/>
                </a:lnTo>
                <a:lnTo>
                  <a:pt x="2004556" y="690185"/>
                </a:lnTo>
                <a:lnTo>
                  <a:pt x="2015489" y="642619"/>
                </a:lnTo>
                <a:lnTo>
                  <a:pt x="2015489" y="128269"/>
                </a:lnTo>
                <a:lnTo>
                  <a:pt x="2004556" y="80902"/>
                </a:lnTo>
                <a:lnTo>
                  <a:pt x="1975643" y="39846"/>
                </a:lnTo>
                <a:lnTo>
                  <a:pt x="1934587" y="10933"/>
                </a:lnTo>
                <a:lnTo>
                  <a:pt x="1887219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489700" y="445770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20320" y="0"/>
                </a:moveTo>
                <a:lnTo>
                  <a:pt x="11429" y="0"/>
                </a:lnTo>
                <a:lnTo>
                  <a:pt x="7620" y="0"/>
                </a:lnTo>
                <a:lnTo>
                  <a:pt x="381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468109" y="446024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0"/>
                </a:moveTo>
                <a:lnTo>
                  <a:pt x="6350" y="0"/>
                </a:lnTo>
                <a:lnTo>
                  <a:pt x="3810" y="1270"/>
                </a:lnTo>
                <a:lnTo>
                  <a:pt x="0" y="254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447790" y="446659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6350" y="1270"/>
                </a:lnTo>
                <a:lnTo>
                  <a:pt x="2539" y="2540"/>
                </a:lnTo>
                <a:lnTo>
                  <a:pt x="0" y="508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428740" y="44767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0"/>
                </a:moveTo>
                <a:lnTo>
                  <a:pt x="6350" y="2539"/>
                </a:lnTo>
                <a:lnTo>
                  <a:pt x="2539" y="5080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412229" y="44907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620" y="0"/>
                </a:moveTo>
                <a:lnTo>
                  <a:pt x="5080" y="2539"/>
                </a:lnTo>
                <a:lnTo>
                  <a:pt x="2540" y="5079"/>
                </a:lnTo>
                <a:lnTo>
                  <a:pt x="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396990" y="450595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0"/>
                </a:moveTo>
                <a:lnTo>
                  <a:pt x="5080" y="3809"/>
                </a:lnTo>
                <a:lnTo>
                  <a:pt x="2539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85559" y="4525009"/>
            <a:ext cx="5080" cy="8890"/>
          </a:xfrm>
          <a:custGeom>
            <a:avLst/>
            <a:gdLst/>
            <a:ahLst/>
            <a:cxnLst/>
            <a:rect l="l" t="t" r="r" b="b"/>
            <a:pathLst>
              <a:path w="5079" h="8889">
                <a:moveTo>
                  <a:pt x="5079" y="0"/>
                </a:moveTo>
                <a:lnTo>
                  <a:pt x="3810" y="2539"/>
                </a:lnTo>
                <a:lnTo>
                  <a:pt x="1269" y="6350"/>
                </a:lnTo>
                <a:lnTo>
                  <a:pt x="0" y="888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376670" y="454405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10" h="11429">
                <a:moveTo>
                  <a:pt x="3809" y="0"/>
                </a:moveTo>
                <a:lnTo>
                  <a:pt x="2539" y="3809"/>
                </a:lnTo>
                <a:lnTo>
                  <a:pt x="1269" y="7619"/>
                </a:lnTo>
                <a:lnTo>
                  <a:pt x="0" y="1142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372859" y="456565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1269" y="0"/>
                </a:moveTo>
                <a:lnTo>
                  <a:pt x="1269" y="3810"/>
                </a:lnTo>
                <a:lnTo>
                  <a:pt x="0" y="7619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372859" y="45872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372859" y="46101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372859" y="463295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372859" y="46545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372859" y="46774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372859" y="46990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372859" y="47218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372859" y="47434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372859" y="47663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372859" y="47891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372859" y="48107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372859" y="4833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372859" y="48552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372859" y="4878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372859" y="49009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372859" y="4922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372859" y="49453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372859" y="4966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372859" y="4989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372859" y="50114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372859" y="5034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372859" y="50571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372859" y="50787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372859" y="51015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375400" y="512317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0" y="0"/>
                </a:moveTo>
                <a:lnTo>
                  <a:pt x="0" y="3810"/>
                </a:lnTo>
                <a:lnTo>
                  <a:pt x="1270" y="7620"/>
                </a:lnTo>
                <a:lnTo>
                  <a:pt x="2539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381750" y="514477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0"/>
                </a:moveTo>
                <a:lnTo>
                  <a:pt x="1270" y="3809"/>
                </a:lnTo>
                <a:lnTo>
                  <a:pt x="3810" y="6349"/>
                </a:lnTo>
                <a:lnTo>
                  <a:pt x="5079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391909" y="516509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2539" y="2540"/>
                </a:lnTo>
                <a:lnTo>
                  <a:pt x="5079" y="5080"/>
                </a:lnTo>
                <a:lnTo>
                  <a:pt x="635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405879" y="518160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0"/>
                </a:moveTo>
                <a:lnTo>
                  <a:pt x="2540" y="3810"/>
                </a:lnTo>
                <a:lnTo>
                  <a:pt x="5080" y="6350"/>
                </a:lnTo>
                <a:lnTo>
                  <a:pt x="762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421120" y="519810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3809" y="2539"/>
                </a:lnTo>
                <a:lnTo>
                  <a:pt x="6350" y="5079"/>
                </a:lnTo>
                <a:lnTo>
                  <a:pt x="8889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440170" y="521080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2539" y="2539"/>
                </a:lnTo>
                <a:lnTo>
                  <a:pt x="6350" y="3809"/>
                </a:lnTo>
                <a:lnTo>
                  <a:pt x="8889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459220" y="522097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3809" y="1269"/>
                </a:lnTo>
                <a:lnTo>
                  <a:pt x="7619" y="2539"/>
                </a:lnTo>
                <a:lnTo>
                  <a:pt x="10159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480809" y="522732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0" y="0"/>
                </a:moveTo>
                <a:lnTo>
                  <a:pt x="3810" y="1269"/>
                </a:lnTo>
                <a:lnTo>
                  <a:pt x="7619" y="1269"/>
                </a:lnTo>
                <a:lnTo>
                  <a:pt x="11429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266430" y="522859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1270"/>
                </a:moveTo>
                <a:lnTo>
                  <a:pt x="3810" y="1270"/>
                </a:lnTo>
                <a:lnTo>
                  <a:pt x="7620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288019" y="522224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0" y="3810"/>
                </a:moveTo>
                <a:lnTo>
                  <a:pt x="3809" y="2540"/>
                </a:lnTo>
                <a:lnTo>
                  <a:pt x="7620" y="127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309609" y="5212079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6350"/>
                </a:moveTo>
                <a:lnTo>
                  <a:pt x="2540" y="3810"/>
                </a:lnTo>
                <a:lnTo>
                  <a:pt x="6350" y="2540"/>
                </a:lnTo>
                <a:lnTo>
                  <a:pt x="889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328659" y="5199379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6350"/>
                </a:moveTo>
                <a:lnTo>
                  <a:pt x="2540" y="5080"/>
                </a:lnTo>
                <a:lnTo>
                  <a:pt x="5080" y="2540"/>
                </a:lnTo>
                <a:lnTo>
                  <a:pt x="889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345169" y="518414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0" y="7620"/>
                </a:moveTo>
                <a:lnTo>
                  <a:pt x="3809" y="5080"/>
                </a:lnTo>
                <a:lnTo>
                  <a:pt x="6350" y="2540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360409" y="516635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2540" y="6350"/>
                </a:lnTo>
                <a:lnTo>
                  <a:pt x="5080" y="380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373109" y="514730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10159"/>
                </a:moveTo>
                <a:lnTo>
                  <a:pt x="2540" y="6350"/>
                </a:lnTo>
                <a:lnTo>
                  <a:pt x="3810" y="3809"/>
                </a:lnTo>
                <a:lnTo>
                  <a:pt x="508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382000" y="5125720"/>
            <a:ext cx="3810" cy="11430"/>
          </a:xfrm>
          <a:custGeom>
            <a:avLst/>
            <a:gdLst/>
            <a:ahLst/>
            <a:cxnLst/>
            <a:rect l="l" t="t" r="r" b="b"/>
            <a:pathLst>
              <a:path w="3809" h="11429">
                <a:moveTo>
                  <a:pt x="0" y="11429"/>
                </a:moveTo>
                <a:lnTo>
                  <a:pt x="1270" y="7619"/>
                </a:lnTo>
                <a:lnTo>
                  <a:pt x="2540" y="3809"/>
                </a:lnTo>
                <a:lnTo>
                  <a:pt x="380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387080" y="510412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11430"/>
                </a:moveTo>
                <a:lnTo>
                  <a:pt x="1270" y="7620"/>
                </a:lnTo>
                <a:lnTo>
                  <a:pt x="1270" y="3810"/>
                </a:lnTo>
                <a:lnTo>
                  <a:pt x="127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8388350" y="5081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388350" y="50596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388350" y="50368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388350" y="50152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388350" y="49923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388350" y="49707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388350" y="49479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388350" y="49250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388350" y="49034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388350" y="48806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388350" y="48590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388350" y="48361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388350" y="48133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388350" y="47917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388350" y="4768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388350" y="47472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388350" y="47244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8388350" y="47028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8388350" y="46799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388350" y="46570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8388350" y="46355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8388350" y="46126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388350" y="45910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387080" y="456819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1270" y="11430"/>
                </a:moveTo>
                <a:lnTo>
                  <a:pt x="1270" y="7620"/>
                </a:lnTo>
                <a:lnTo>
                  <a:pt x="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380730" y="4546600"/>
            <a:ext cx="3810" cy="11430"/>
          </a:xfrm>
          <a:custGeom>
            <a:avLst/>
            <a:gdLst/>
            <a:ahLst/>
            <a:cxnLst/>
            <a:rect l="l" t="t" r="r" b="b"/>
            <a:pathLst>
              <a:path w="3809" h="11429">
                <a:moveTo>
                  <a:pt x="3810" y="11430"/>
                </a:moveTo>
                <a:lnTo>
                  <a:pt x="2540" y="7619"/>
                </a:lnTo>
                <a:lnTo>
                  <a:pt x="1270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371840" y="4527550"/>
            <a:ext cx="5080" cy="8890"/>
          </a:xfrm>
          <a:custGeom>
            <a:avLst/>
            <a:gdLst/>
            <a:ahLst/>
            <a:cxnLst/>
            <a:rect l="l" t="t" r="r" b="b"/>
            <a:pathLst>
              <a:path w="5079" h="8889">
                <a:moveTo>
                  <a:pt x="5079" y="8889"/>
                </a:moveTo>
                <a:lnTo>
                  <a:pt x="3809" y="6350"/>
                </a:lnTo>
                <a:lnTo>
                  <a:pt x="1269" y="253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357869" y="450850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8889"/>
                </a:moveTo>
                <a:lnTo>
                  <a:pt x="5079" y="6350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342630" y="4491990"/>
            <a:ext cx="8890" cy="8890"/>
          </a:xfrm>
          <a:custGeom>
            <a:avLst/>
            <a:gdLst/>
            <a:ahLst/>
            <a:cxnLst/>
            <a:rect l="l" t="t" r="r" b="b"/>
            <a:pathLst>
              <a:path w="8890" h="8889">
                <a:moveTo>
                  <a:pt x="8890" y="8890"/>
                </a:moveTo>
                <a:lnTo>
                  <a:pt x="6350" y="5080"/>
                </a:lnTo>
                <a:lnTo>
                  <a:pt x="3810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324850" y="447929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890" y="6350"/>
                </a:moveTo>
                <a:lnTo>
                  <a:pt x="6350" y="3810"/>
                </a:lnTo>
                <a:lnTo>
                  <a:pt x="3809" y="127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305800" y="446785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79">
                <a:moveTo>
                  <a:pt x="10159" y="5079"/>
                </a:moveTo>
                <a:lnTo>
                  <a:pt x="6350" y="3809"/>
                </a:lnTo>
                <a:lnTo>
                  <a:pt x="3809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284209" y="446024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11430" y="3810"/>
                </a:moveTo>
                <a:lnTo>
                  <a:pt x="7620" y="2540"/>
                </a:lnTo>
                <a:lnTo>
                  <a:pt x="3810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262619" y="44577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11429" y="1269"/>
                </a:moveTo>
                <a:lnTo>
                  <a:pt x="7620" y="0"/>
                </a:lnTo>
                <a:lnTo>
                  <a:pt x="380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24103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21816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1953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17371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15085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129269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1064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08355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06195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03910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0175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99465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973059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795020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792734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790575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788289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786130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83844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81685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79399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77113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74954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772668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770509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768223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66064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63778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61491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59333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57046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54888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52601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50443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48156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4587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43711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41425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392669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73698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348219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732535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730250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72809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725805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7236459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721360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719074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716915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714629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712470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710184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08025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05739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03453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01294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99008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96849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94563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92404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90118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87831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85673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83386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81228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78941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767830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74496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7221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70051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67765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656069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6332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611619" y="445770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58875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56590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544309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521450" y="44577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347720" y="4503420"/>
            <a:ext cx="2952750" cy="1518920"/>
          </a:xfrm>
          <a:custGeom>
            <a:avLst/>
            <a:gdLst/>
            <a:ahLst/>
            <a:cxnLst/>
            <a:rect l="l" t="t" r="r" b="b"/>
            <a:pathLst>
              <a:path w="2952750" h="1518920">
                <a:moveTo>
                  <a:pt x="2700019" y="0"/>
                </a:moveTo>
                <a:lnTo>
                  <a:pt x="252729" y="0"/>
                </a:lnTo>
                <a:lnTo>
                  <a:pt x="205407" y="5702"/>
                </a:lnTo>
                <a:lnTo>
                  <a:pt x="159662" y="21808"/>
                </a:lnTo>
                <a:lnTo>
                  <a:pt x="116954" y="46813"/>
                </a:lnTo>
                <a:lnTo>
                  <a:pt x="78739" y="79216"/>
                </a:lnTo>
                <a:lnTo>
                  <a:pt x="46479" y="117512"/>
                </a:lnTo>
                <a:lnTo>
                  <a:pt x="21629" y="160198"/>
                </a:lnTo>
                <a:lnTo>
                  <a:pt x="5650" y="205772"/>
                </a:lnTo>
                <a:lnTo>
                  <a:pt x="0" y="252729"/>
                </a:lnTo>
                <a:lnTo>
                  <a:pt x="0" y="1264919"/>
                </a:lnTo>
                <a:lnTo>
                  <a:pt x="4485" y="1307079"/>
                </a:lnTo>
                <a:lnTo>
                  <a:pt x="17260" y="1348192"/>
                </a:lnTo>
                <a:lnTo>
                  <a:pt x="37300" y="1387216"/>
                </a:lnTo>
                <a:lnTo>
                  <a:pt x="63580" y="1423103"/>
                </a:lnTo>
                <a:lnTo>
                  <a:pt x="95075" y="1454810"/>
                </a:lnTo>
                <a:lnTo>
                  <a:pt x="130762" y="1481290"/>
                </a:lnTo>
                <a:lnTo>
                  <a:pt x="169617" y="1501498"/>
                </a:lnTo>
                <a:lnTo>
                  <a:pt x="210614" y="1514390"/>
                </a:lnTo>
                <a:lnTo>
                  <a:pt x="252729" y="1518919"/>
                </a:lnTo>
                <a:lnTo>
                  <a:pt x="2700019" y="1518919"/>
                </a:lnTo>
                <a:lnTo>
                  <a:pt x="2742135" y="1514390"/>
                </a:lnTo>
                <a:lnTo>
                  <a:pt x="2783132" y="1501498"/>
                </a:lnTo>
                <a:lnTo>
                  <a:pt x="2821987" y="1481290"/>
                </a:lnTo>
                <a:lnTo>
                  <a:pt x="2857674" y="1454810"/>
                </a:lnTo>
                <a:lnTo>
                  <a:pt x="2889169" y="1423103"/>
                </a:lnTo>
                <a:lnTo>
                  <a:pt x="2915449" y="1387216"/>
                </a:lnTo>
                <a:lnTo>
                  <a:pt x="2935489" y="1348192"/>
                </a:lnTo>
                <a:lnTo>
                  <a:pt x="2948264" y="1307079"/>
                </a:lnTo>
                <a:lnTo>
                  <a:pt x="2952750" y="1264919"/>
                </a:lnTo>
                <a:lnTo>
                  <a:pt x="2952750" y="252729"/>
                </a:lnTo>
                <a:lnTo>
                  <a:pt x="2947099" y="205772"/>
                </a:lnTo>
                <a:lnTo>
                  <a:pt x="2931120" y="160198"/>
                </a:lnTo>
                <a:lnTo>
                  <a:pt x="2906270" y="117512"/>
                </a:lnTo>
                <a:lnTo>
                  <a:pt x="2874010" y="79216"/>
                </a:lnTo>
                <a:lnTo>
                  <a:pt x="2835795" y="46813"/>
                </a:lnTo>
                <a:lnTo>
                  <a:pt x="2793087" y="21808"/>
                </a:lnTo>
                <a:lnTo>
                  <a:pt x="2747342" y="5702"/>
                </a:lnTo>
                <a:lnTo>
                  <a:pt x="2700019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589020" y="4503420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969" y="0"/>
                </a:moveTo>
                <a:lnTo>
                  <a:pt x="11429" y="0"/>
                </a:lnTo>
                <a:lnTo>
                  <a:pt x="7619" y="0"/>
                </a:lnTo>
                <a:lnTo>
                  <a:pt x="3809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567429" y="450469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10160" y="0"/>
                </a:moveTo>
                <a:lnTo>
                  <a:pt x="7620" y="1270"/>
                </a:lnTo>
                <a:lnTo>
                  <a:pt x="3810" y="1270"/>
                </a:lnTo>
                <a:lnTo>
                  <a:pt x="0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545840" y="450850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0"/>
                </a:moveTo>
                <a:lnTo>
                  <a:pt x="6350" y="1269"/>
                </a:lnTo>
                <a:lnTo>
                  <a:pt x="2539" y="2539"/>
                </a:lnTo>
                <a:lnTo>
                  <a:pt x="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524250" y="451485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60" y="0"/>
                </a:moveTo>
                <a:lnTo>
                  <a:pt x="6350" y="1269"/>
                </a:lnTo>
                <a:lnTo>
                  <a:pt x="3810" y="2539"/>
                </a:lnTo>
                <a:lnTo>
                  <a:pt x="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503929" y="452247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6350" y="1269"/>
                </a:lnTo>
                <a:lnTo>
                  <a:pt x="2540" y="2539"/>
                </a:lnTo>
                <a:lnTo>
                  <a:pt x="0" y="507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483609" y="453262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6350" y="1270"/>
                </a:lnTo>
                <a:lnTo>
                  <a:pt x="3810" y="3810"/>
                </a:lnTo>
                <a:lnTo>
                  <a:pt x="0" y="508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464559" y="4544059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60" y="0"/>
                </a:moveTo>
                <a:lnTo>
                  <a:pt x="6350" y="1269"/>
                </a:lnTo>
                <a:lnTo>
                  <a:pt x="3810" y="3809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446779" y="455675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90" y="0"/>
                </a:moveTo>
                <a:lnTo>
                  <a:pt x="6350" y="2539"/>
                </a:lnTo>
                <a:lnTo>
                  <a:pt x="3810" y="3809"/>
                </a:lnTo>
                <a:lnTo>
                  <a:pt x="0" y="635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430270" y="457072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889" y="0"/>
                </a:moveTo>
                <a:lnTo>
                  <a:pt x="6350" y="2540"/>
                </a:lnTo>
                <a:lnTo>
                  <a:pt x="2539" y="5080"/>
                </a:lnTo>
                <a:lnTo>
                  <a:pt x="0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415029" y="458597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0"/>
                </a:moveTo>
                <a:lnTo>
                  <a:pt x="5080" y="2539"/>
                </a:lnTo>
                <a:lnTo>
                  <a:pt x="2540" y="6349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401059" y="460247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5079" y="3810"/>
                </a:lnTo>
                <a:lnTo>
                  <a:pt x="2539" y="6350"/>
                </a:lnTo>
                <a:lnTo>
                  <a:pt x="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388359" y="462152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3810" y="2540"/>
                </a:lnTo>
                <a:lnTo>
                  <a:pt x="1269" y="5080"/>
                </a:lnTo>
                <a:lnTo>
                  <a:pt x="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376929" y="463930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80" y="0"/>
                </a:moveTo>
                <a:lnTo>
                  <a:pt x="2540" y="3809"/>
                </a:lnTo>
                <a:lnTo>
                  <a:pt x="1270" y="6350"/>
                </a:lnTo>
                <a:lnTo>
                  <a:pt x="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366770" y="465962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79" y="0"/>
                </a:moveTo>
                <a:lnTo>
                  <a:pt x="3809" y="2540"/>
                </a:lnTo>
                <a:lnTo>
                  <a:pt x="1269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359150" y="467995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3810" y="0"/>
                </a:moveTo>
                <a:lnTo>
                  <a:pt x="2539" y="3810"/>
                </a:lnTo>
                <a:lnTo>
                  <a:pt x="1270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352800" y="470027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2539" y="0"/>
                </a:moveTo>
                <a:lnTo>
                  <a:pt x="1270" y="3809"/>
                </a:lnTo>
                <a:lnTo>
                  <a:pt x="0" y="7619"/>
                </a:lnTo>
                <a:lnTo>
                  <a:pt x="0" y="1142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348990" y="472185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1270" y="0"/>
                </a:moveTo>
                <a:lnTo>
                  <a:pt x="1270" y="3809"/>
                </a:lnTo>
                <a:lnTo>
                  <a:pt x="0" y="7619"/>
                </a:lnTo>
                <a:lnTo>
                  <a:pt x="0" y="1142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347720" y="4744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347720" y="47675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347720" y="4789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347720" y="4812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347720" y="4833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347720" y="4856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347720" y="48793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347720" y="4900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347720" y="49237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347720" y="4945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347720" y="49682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347720" y="4989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347720" y="50126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347720" y="50355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347720" y="50571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347720" y="50800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347720" y="51015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347720" y="51244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347720" y="51460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347720" y="5168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347720" y="519175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347720" y="5213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347720" y="52578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347720" y="52806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347720" y="53022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347720" y="53251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347720" y="53479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347720" y="53695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347720" y="53924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347720" y="54140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347720" y="54368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347720" y="5257800"/>
            <a:ext cx="0" cy="256540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54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347720" y="5481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347720" y="5525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347720" y="55486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347720" y="55702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347720" y="5593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347720" y="5614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347720" y="5637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347720" y="56603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347720" y="5681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347720" y="57048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347720" y="57264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347720" y="57492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347720" y="57721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348990" y="579374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0"/>
                </a:moveTo>
                <a:lnTo>
                  <a:pt x="1270" y="3810"/>
                </a:lnTo>
                <a:lnTo>
                  <a:pt x="1270" y="7620"/>
                </a:lnTo>
                <a:lnTo>
                  <a:pt x="127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352800" y="581532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10" h="11429">
                <a:moveTo>
                  <a:pt x="0" y="0"/>
                </a:moveTo>
                <a:lnTo>
                  <a:pt x="1270" y="3810"/>
                </a:lnTo>
                <a:lnTo>
                  <a:pt x="2539" y="7620"/>
                </a:lnTo>
                <a:lnTo>
                  <a:pt x="381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359150" y="583692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0"/>
                </a:moveTo>
                <a:lnTo>
                  <a:pt x="1270" y="3809"/>
                </a:lnTo>
                <a:lnTo>
                  <a:pt x="2539" y="7619"/>
                </a:lnTo>
                <a:lnTo>
                  <a:pt x="381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368040" y="5858509"/>
            <a:ext cx="3810" cy="8890"/>
          </a:xfrm>
          <a:custGeom>
            <a:avLst/>
            <a:gdLst/>
            <a:ahLst/>
            <a:cxnLst/>
            <a:rect l="l" t="t" r="r" b="b"/>
            <a:pathLst>
              <a:path w="3810" h="8889">
                <a:moveTo>
                  <a:pt x="0" y="0"/>
                </a:moveTo>
                <a:lnTo>
                  <a:pt x="1270" y="2539"/>
                </a:lnTo>
                <a:lnTo>
                  <a:pt x="2539" y="6349"/>
                </a:lnTo>
                <a:lnTo>
                  <a:pt x="381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378200" y="587755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0"/>
                </a:moveTo>
                <a:lnTo>
                  <a:pt x="1270" y="3809"/>
                </a:lnTo>
                <a:lnTo>
                  <a:pt x="3810" y="6349"/>
                </a:lnTo>
                <a:lnTo>
                  <a:pt x="5079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389629" y="5896609"/>
            <a:ext cx="6350" cy="10160"/>
          </a:xfrm>
          <a:custGeom>
            <a:avLst/>
            <a:gdLst/>
            <a:ahLst/>
            <a:cxnLst/>
            <a:rect l="l" t="t" r="r" b="b"/>
            <a:pathLst>
              <a:path w="6350" h="10160">
                <a:moveTo>
                  <a:pt x="0" y="0"/>
                </a:moveTo>
                <a:lnTo>
                  <a:pt x="1270" y="3809"/>
                </a:lnTo>
                <a:lnTo>
                  <a:pt x="3810" y="6349"/>
                </a:lnTo>
                <a:lnTo>
                  <a:pt x="635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402329" y="591565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2540" y="2539"/>
                </a:lnTo>
                <a:lnTo>
                  <a:pt x="5080" y="5079"/>
                </a:lnTo>
                <a:lnTo>
                  <a:pt x="762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416300" y="59321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2539" y="2539"/>
                </a:lnTo>
                <a:lnTo>
                  <a:pt x="5079" y="5079"/>
                </a:lnTo>
                <a:lnTo>
                  <a:pt x="762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432809" y="59486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2539" y="2540"/>
                </a:lnTo>
                <a:lnTo>
                  <a:pt x="5079" y="5080"/>
                </a:lnTo>
                <a:lnTo>
                  <a:pt x="7619" y="762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449320" y="596265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0"/>
                </a:moveTo>
                <a:lnTo>
                  <a:pt x="2539" y="2540"/>
                </a:lnTo>
                <a:lnTo>
                  <a:pt x="5079" y="5080"/>
                </a:lnTo>
                <a:lnTo>
                  <a:pt x="8889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467100" y="597662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2539" y="1269"/>
                </a:lnTo>
                <a:lnTo>
                  <a:pt x="6350" y="3809"/>
                </a:lnTo>
                <a:lnTo>
                  <a:pt x="8889" y="634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486150" y="59880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2539" y="2540"/>
                </a:lnTo>
                <a:lnTo>
                  <a:pt x="6350" y="3809"/>
                </a:lnTo>
                <a:lnTo>
                  <a:pt x="8889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505200" y="599947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3810" y="1270"/>
                </a:lnTo>
                <a:lnTo>
                  <a:pt x="6350" y="2540"/>
                </a:lnTo>
                <a:lnTo>
                  <a:pt x="1016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525520" y="600710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0" y="0"/>
                </a:moveTo>
                <a:lnTo>
                  <a:pt x="3809" y="2540"/>
                </a:lnTo>
                <a:lnTo>
                  <a:pt x="7619" y="2540"/>
                </a:lnTo>
                <a:lnTo>
                  <a:pt x="11429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547109" y="601472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0" y="0"/>
                </a:moveTo>
                <a:lnTo>
                  <a:pt x="3810" y="1269"/>
                </a:lnTo>
                <a:lnTo>
                  <a:pt x="7619" y="1269"/>
                </a:lnTo>
                <a:lnTo>
                  <a:pt x="11429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568700" y="60198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0"/>
                </a:moveTo>
                <a:lnTo>
                  <a:pt x="3810" y="0"/>
                </a:lnTo>
                <a:lnTo>
                  <a:pt x="7620" y="0"/>
                </a:lnTo>
                <a:lnTo>
                  <a:pt x="11429" y="126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591559" y="60210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0"/>
                </a:moveTo>
                <a:lnTo>
                  <a:pt x="2539" y="1269"/>
                </a:lnTo>
                <a:lnTo>
                  <a:pt x="6350" y="1269"/>
                </a:lnTo>
                <a:lnTo>
                  <a:pt x="8889" y="1269"/>
                </a:lnTo>
                <a:lnTo>
                  <a:pt x="11429" y="126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6131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6360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65887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6804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70332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7249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7477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7693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79222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81507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8366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85952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88112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9039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9255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94842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97129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9928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01574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03732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06019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0817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10464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12750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14909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1719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19354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21640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23925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2608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28370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30530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3281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43497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3726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439547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4170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443992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44615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44843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45059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52882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455167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5732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459612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61772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46405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6621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468502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70789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7294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475234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477392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79679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8183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484124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86410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88569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9085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93014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495300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497459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9974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502030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04190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0647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0863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51092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513207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51536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517652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51981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2209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2425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26542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28827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3098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33272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35432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53771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53987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42162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44449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54660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548894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551052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53339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55497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557784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60070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62229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6451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66674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68960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71119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57340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5756909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77850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8013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82295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8458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86740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58902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5913120" y="602234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9347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95757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97915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002020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023609" y="602234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046470" y="60210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1269"/>
                </a:moveTo>
                <a:lnTo>
                  <a:pt x="1269" y="1269"/>
                </a:lnTo>
                <a:lnTo>
                  <a:pt x="5079" y="1269"/>
                </a:lnTo>
                <a:lnTo>
                  <a:pt x="7619" y="1269"/>
                </a:ln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069329" y="601980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0" y="1269"/>
                </a:moveTo>
                <a:lnTo>
                  <a:pt x="2540" y="0"/>
                </a:lnTo>
                <a:lnTo>
                  <a:pt x="6350" y="0"/>
                </a:lnTo>
                <a:lnTo>
                  <a:pt x="1016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090920" y="601472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2539"/>
                </a:moveTo>
                <a:lnTo>
                  <a:pt x="3809" y="1269"/>
                </a:lnTo>
                <a:lnTo>
                  <a:pt x="7619" y="0"/>
                </a:ln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112509" y="600710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3809"/>
                </a:moveTo>
                <a:lnTo>
                  <a:pt x="3810" y="2540"/>
                </a:lnTo>
                <a:lnTo>
                  <a:pt x="7619" y="1269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132829" y="599820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5079"/>
                </a:moveTo>
                <a:lnTo>
                  <a:pt x="3810" y="3809"/>
                </a:lnTo>
                <a:lnTo>
                  <a:pt x="7620" y="2539"/>
                </a:lnTo>
                <a:lnTo>
                  <a:pt x="1016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153150" y="598805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5080"/>
                </a:moveTo>
                <a:lnTo>
                  <a:pt x="3810" y="3809"/>
                </a:lnTo>
                <a:lnTo>
                  <a:pt x="6350" y="2540"/>
                </a:lnTo>
                <a:lnTo>
                  <a:pt x="1016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172200" y="597662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6349"/>
                </a:moveTo>
                <a:lnTo>
                  <a:pt x="3810" y="3809"/>
                </a:lnTo>
                <a:lnTo>
                  <a:pt x="6350" y="1269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191250" y="59626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6350"/>
                </a:moveTo>
                <a:lnTo>
                  <a:pt x="2539" y="5080"/>
                </a:lnTo>
                <a:lnTo>
                  <a:pt x="6350" y="2540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6207759" y="594740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7619"/>
                </a:moveTo>
                <a:lnTo>
                  <a:pt x="3810" y="5079"/>
                </a:lnTo>
                <a:lnTo>
                  <a:pt x="6350" y="2539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6224270" y="59321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2539" y="5079"/>
                </a:lnTo>
                <a:lnTo>
                  <a:pt x="5079" y="2539"/>
                </a:ln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6239509" y="591439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90"/>
                </a:moveTo>
                <a:lnTo>
                  <a:pt x="2539" y="6350"/>
                </a:lnTo>
                <a:lnTo>
                  <a:pt x="5079" y="3810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253479" y="589660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1270" y="6349"/>
                </a:lnTo>
                <a:lnTo>
                  <a:pt x="3810" y="253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264909" y="587755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2539" y="6349"/>
                </a:lnTo>
                <a:lnTo>
                  <a:pt x="5079" y="253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276340" y="5857240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10160"/>
                </a:moveTo>
                <a:lnTo>
                  <a:pt x="1270" y="6350"/>
                </a:lnTo>
                <a:lnTo>
                  <a:pt x="2539" y="3810"/>
                </a:lnTo>
                <a:lnTo>
                  <a:pt x="508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285229" y="583692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10159"/>
                </a:moveTo>
                <a:lnTo>
                  <a:pt x="1270" y="6349"/>
                </a:lnTo>
                <a:lnTo>
                  <a:pt x="2540" y="3809"/>
                </a:lnTo>
                <a:lnTo>
                  <a:pt x="381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292850" y="581532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1270" y="6350"/>
                </a:lnTo>
                <a:lnTo>
                  <a:pt x="1270" y="3810"/>
                </a:lnTo>
                <a:lnTo>
                  <a:pt x="253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297929" y="5793740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0" y="10160"/>
                </a:moveTo>
                <a:lnTo>
                  <a:pt x="0" y="6350"/>
                </a:lnTo>
                <a:lnTo>
                  <a:pt x="1270" y="3810"/>
                </a:lnTo>
                <a:lnTo>
                  <a:pt x="127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300470" y="57708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300470" y="57492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300470" y="57264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300470" y="57035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300470" y="56819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300470" y="56591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6300470" y="56375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300470" y="5614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300470" y="55702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300470" y="55473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300470" y="5525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300470" y="5302250"/>
            <a:ext cx="0" cy="300990"/>
          </a:xfrm>
          <a:custGeom>
            <a:avLst/>
            <a:gdLst/>
            <a:ahLst/>
            <a:cxnLst/>
            <a:rect l="l" t="t" r="r" b="b"/>
            <a:pathLst>
              <a:path h="300989">
                <a:moveTo>
                  <a:pt x="0" y="0"/>
                </a:moveTo>
                <a:lnTo>
                  <a:pt x="0" y="30099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300470" y="5481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300470" y="54584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300470" y="54368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300470" y="54140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300470" y="53911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300470" y="53695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300470" y="53467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6300470" y="53251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300470" y="53022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300470" y="52578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300470" y="52349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300470" y="5213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6300470" y="51904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300470" y="51689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300470" y="51460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300470" y="51244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300470" y="51015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300470" y="50787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300470" y="50571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300470" y="5034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300470" y="50126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300470" y="4989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300470" y="49682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300470" y="4945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300470" y="4922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300470" y="4900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300470" y="4878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300470" y="48564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300470" y="4833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300470" y="48120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300470" y="4789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300470" y="47663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300470" y="4744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297929" y="472185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1270" y="11429"/>
                </a:moveTo>
                <a:lnTo>
                  <a:pt x="1270" y="7619"/>
                </a:lnTo>
                <a:lnTo>
                  <a:pt x="0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292850" y="470027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2539" y="11429"/>
                </a:moveTo>
                <a:lnTo>
                  <a:pt x="2539" y="7619"/>
                </a:lnTo>
                <a:lnTo>
                  <a:pt x="1270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286500" y="4678679"/>
            <a:ext cx="3810" cy="11430"/>
          </a:xfrm>
          <a:custGeom>
            <a:avLst/>
            <a:gdLst/>
            <a:ahLst/>
            <a:cxnLst/>
            <a:rect l="l" t="t" r="r" b="b"/>
            <a:pathLst>
              <a:path w="3810" h="11429">
                <a:moveTo>
                  <a:pt x="3810" y="11430"/>
                </a:moveTo>
                <a:lnTo>
                  <a:pt x="2539" y="7620"/>
                </a:lnTo>
                <a:lnTo>
                  <a:pt x="1270" y="381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276340" y="465835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5080" y="10159"/>
                </a:moveTo>
                <a:lnTo>
                  <a:pt x="3810" y="7619"/>
                </a:lnTo>
                <a:lnTo>
                  <a:pt x="2539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266179" y="463930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3810" y="6350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253479" y="462025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89"/>
                </a:moveTo>
                <a:lnTo>
                  <a:pt x="5080" y="6350"/>
                </a:lnTo>
                <a:lnTo>
                  <a:pt x="2540" y="380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240779" y="460247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90"/>
                </a:moveTo>
                <a:lnTo>
                  <a:pt x="3810" y="6350"/>
                </a:lnTo>
                <a:lnTo>
                  <a:pt x="2540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225540" y="458597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8889"/>
                </a:moveTo>
                <a:lnTo>
                  <a:pt x="5080" y="5079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209029" y="457072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890" y="7620"/>
                </a:moveTo>
                <a:lnTo>
                  <a:pt x="5080" y="5080"/>
                </a:lnTo>
                <a:lnTo>
                  <a:pt x="2540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192520" y="455675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619" y="6350"/>
                </a:moveTo>
                <a:lnTo>
                  <a:pt x="5079" y="3809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173470" y="454405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59" y="5079"/>
                </a:moveTo>
                <a:lnTo>
                  <a:pt x="6350" y="3809"/>
                </a:lnTo>
                <a:lnTo>
                  <a:pt x="3809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154420" y="453262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59" y="5080"/>
                </a:moveTo>
                <a:lnTo>
                  <a:pt x="6350" y="2540"/>
                </a:lnTo>
                <a:lnTo>
                  <a:pt x="3809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134100" y="452247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5079"/>
                </a:moveTo>
                <a:lnTo>
                  <a:pt x="762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113779" y="451485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60" y="3810"/>
                </a:moveTo>
                <a:lnTo>
                  <a:pt x="635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092190" y="450850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2539"/>
                </a:moveTo>
                <a:lnTo>
                  <a:pt x="6350" y="2539"/>
                </a:lnTo>
                <a:lnTo>
                  <a:pt x="3810" y="126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069329" y="450469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11430" y="1270"/>
                </a:moveTo>
                <a:lnTo>
                  <a:pt x="7620" y="1270"/>
                </a:lnTo>
                <a:lnTo>
                  <a:pt x="5080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04774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7620" y="0"/>
                </a:lnTo>
                <a:lnTo>
                  <a:pt x="381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0248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0032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598042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595884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59359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591312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589152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58686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58470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82422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802629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7797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575690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73532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71245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6908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66800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64642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62355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6007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57910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55625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534659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5118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490209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46735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4444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4229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540004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37845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3555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33400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31114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2882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2666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524382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22224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51993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17779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15492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1320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1104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08762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5066029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50431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502030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499872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497585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49542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493140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490982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488695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48641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484250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481965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479805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47752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4753609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473075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7078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46863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466344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464185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46189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459740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457454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45516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45300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450722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448564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44627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444119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441832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43954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43738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435102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4329429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43065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4284979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426212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423925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42176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419480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417322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415035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41275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410590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408305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406145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40386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4017009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99415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9712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394970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92684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390525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8823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86080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83794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8150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79349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377062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74904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7261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704590" y="4503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68172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65887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3637279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3614420" y="45034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 txBox="1"/>
          <p:nvPr/>
        </p:nvSpPr>
        <p:spPr>
          <a:xfrm>
            <a:off x="6461759" y="4469129"/>
            <a:ext cx="1853564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509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Release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LTs,</a:t>
            </a:r>
            <a:r>
              <a:rPr sz="16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PGs  and</a:t>
            </a:r>
            <a:r>
              <a:rPr sz="16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TXA2</a:t>
            </a:r>
            <a:endParaRPr sz="1600">
              <a:latin typeface="Georgia"/>
              <a:cs typeface="Georgia"/>
            </a:endParaRPr>
          </a:p>
          <a:p>
            <a:pPr marL="41910">
              <a:lnSpc>
                <a:spcPct val="100000"/>
              </a:lnSpc>
              <a:spcBef>
                <a:spcPts val="20"/>
              </a:spcBef>
              <a:tabLst>
                <a:tab pos="1840230" algn="l"/>
              </a:tabLst>
            </a:pPr>
            <a:r>
              <a:rPr sz="1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61" name="object 761"/>
          <p:cNvSpPr txBox="1"/>
          <p:nvPr/>
        </p:nvSpPr>
        <p:spPr>
          <a:xfrm>
            <a:off x="3604259" y="4715509"/>
            <a:ext cx="2691765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Injury to BV, inflammation,  vasodilatation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increased  permeability,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coagulation and 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complement cascades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and  fluid loss </a:t>
            </a:r>
            <a:r>
              <a:rPr sz="1600" dirty="0">
                <a:solidFill>
                  <a:srgbClr val="FFFFFF"/>
                </a:solidFill>
                <a:latin typeface="Georgia"/>
                <a:cs typeface="Georgia"/>
              </a:rPr>
              <a:t>–</a:t>
            </a:r>
            <a:r>
              <a:rPr sz="16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hypovolemia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62" name="object 762"/>
          <p:cNvSpPr/>
          <p:nvPr/>
        </p:nvSpPr>
        <p:spPr>
          <a:xfrm>
            <a:off x="670559" y="4932679"/>
            <a:ext cx="2475229" cy="10299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971550" y="5228590"/>
            <a:ext cx="2232660" cy="424180"/>
          </a:xfrm>
          <a:custGeom>
            <a:avLst/>
            <a:gdLst/>
            <a:ahLst/>
            <a:cxnLst/>
            <a:rect l="l" t="t" r="r" b="b"/>
            <a:pathLst>
              <a:path w="2232660" h="424179">
                <a:moveTo>
                  <a:pt x="0" y="102870"/>
                </a:moveTo>
                <a:lnTo>
                  <a:pt x="48730" y="119168"/>
                </a:lnTo>
                <a:lnTo>
                  <a:pt x="96896" y="134620"/>
                </a:lnTo>
                <a:lnTo>
                  <a:pt x="144145" y="148590"/>
                </a:lnTo>
                <a:lnTo>
                  <a:pt x="190123" y="160443"/>
                </a:lnTo>
                <a:lnTo>
                  <a:pt x="234479" y="169545"/>
                </a:lnTo>
                <a:lnTo>
                  <a:pt x="276859" y="175260"/>
                </a:lnTo>
                <a:lnTo>
                  <a:pt x="336669" y="174228"/>
                </a:lnTo>
                <a:lnTo>
                  <a:pt x="392430" y="164147"/>
                </a:lnTo>
                <a:lnTo>
                  <a:pt x="444380" y="154543"/>
                </a:lnTo>
                <a:lnTo>
                  <a:pt x="492759" y="154940"/>
                </a:lnTo>
                <a:lnTo>
                  <a:pt x="533915" y="169247"/>
                </a:lnTo>
                <a:lnTo>
                  <a:pt x="569594" y="191293"/>
                </a:lnTo>
                <a:lnTo>
                  <a:pt x="605274" y="218340"/>
                </a:lnTo>
                <a:lnTo>
                  <a:pt x="646430" y="247650"/>
                </a:lnTo>
                <a:lnTo>
                  <a:pt x="687049" y="276971"/>
                </a:lnTo>
                <a:lnTo>
                  <a:pt x="732119" y="312145"/>
                </a:lnTo>
                <a:lnTo>
                  <a:pt x="778469" y="347136"/>
                </a:lnTo>
                <a:lnTo>
                  <a:pt x="822929" y="375909"/>
                </a:lnTo>
                <a:lnTo>
                  <a:pt x="862330" y="392430"/>
                </a:lnTo>
                <a:lnTo>
                  <a:pt x="903069" y="388600"/>
                </a:lnTo>
                <a:lnTo>
                  <a:pt x="938688" y="366553"/>
                </a:lnTo>
                <a:lnTo>
                  <a:pt x="970736" y="341887"/>
                </a:lnTo>
                <a:lnTo>
                  <a:pt x="1000760" y="330200"/>
                </a:lnTo>
                <a:lnTo>
                  <a:pt x="1028640" y="339923"/>
                </a:lnTo>
                <a:lnTo>
                  <a:pt x="1054258" y="361315"/>
                </a:lnTo>
                <a:lnTo>
                  <a:pt x="1076305" y="382706"/>
                </a:lnTo>
                <a:lnTo>
                  <a:pt x="1093470" y="392430"/>
                </a:lnTo>
                <a:lnTo>
                  <a:pt x="1099958" y="381992"/>
                </a:lnTo>
                <a:lnTo>
                  <a:pt x="1098708" y="359409"/>
                </a:lnTo>
                <a:lnTo>
                  <a:pt x="1098649" y="337780"/>
                </a:lnTo>
                <a:lnTo>
                  <a:pt x="1108710" y="330200"/>
                </a:lnTo>
                <a:lnTo>
                  <a:pt x="1134387" y="347563"/>
                </a:lnTo>
                <a:lnTo>
                  <a:pt x="1170305" y="379571"/>
                </a:lnTo>
                <a:lnTo>
                  <a:pt x="1206222" y="410388"/>
                </a:lnTo>
                <a:lnTo>
                  <a:pt x="1231900" y="424180"/>
                </a:lnTo>
                <a:lnTo>
                  <a:pt x="1241067" y="409852"/>
                </a:lnTo>
                <a:lnTo>
                  <a:pt x="1240472" y="378142"/>
                </a:lnTo>
                <a:lnTo>
                  <a:pt x="1239400" y="345955"/>
                </a:lnTo>
                <a:lnTo>
                  <a:pt x="1247139" y="330200"/>
                </a:lnTo>
                <a:lnTo>
                  <a:pt x="1269722" y="342919"/>
                </a:lnTo>
                <a:lnTo>
                  <a:pt x="1301115" y="371951"/>
                </a:lnTo>
                <a:lnTo>
                  <a:pt x="1332507" y="400744"/>
                </a:lnTo>
                <a:lnTo>
                  <a:pt x="1355089" y="412750"/>
                </a:lnTo>
                <a:lnTo>
                  <a:pt x="1363900" y="398085"/>
                </a:lnTo>
                <a:lnTo>
                  <a:pt x="1364615" y="366871"/>
                </a:lnTo>
                <a:lnTo>
                  <a:pt x="1364376" y="335418"/>
                </a:lnTo>
                <a:lnTo>
                  <a:pt x="1370330" y="320040"/>
                </a:lnTo>
                <a:lnTo>
                  <a:pt x="1388308" y="336510"/>
                </a:lnTo>
                <a:lnTo>
                  <a:pt x="1413192" y="371792"/>
                </a:lnTo>
                <a:lnTo>
                  <a:pt x="1435695" y="401835"/>
                </a:lnTo>
                <a:lnTo>
                  <a:pt x="1446530" y="402590"/>
                </a:lnTo>
                <a:lnTo>
                  <a:pt x="1441220" y="375731"/>
                </a:lnTo>
                <a:lnTo>
                  <a:pt x="1425645" y="330388"/>
                </a:lnTo>
                <a:lnTo>
                  <a:pt x="1406048" y="275590"/>
                </a:lnTo>
                <a:lnTo>
                  <a:pt x="1388674" y="220368"/>
                </a:lnTo>
                <a:lnTo>
                  <a:pt x="1379766" y="173754"/>
                </a:lnTo>
                <a:lnTo>
                  <a:pt x="1385570" y="144780"/>
                </a:lnTo>
                <a:lnTo>
                  <a:pt x="1409905" y="136201"/>
                </a:lnTo>
                <a:lnTo>
                  <a:pt x="1448599" y="141346"/>
                </a:lnTo>
                <a:lnTo>
                  <a:pt x="1495901" y="155098"/>
                </a:lnTo>
                <a:lnTo>
                  <a:pt x="1546060" y="172343"/>
                </a:lnTo>
                <a:lnTo>
                  <a:pt x="1593326" y="187965"/>
                </a:lnTo>
                <a:lnTo>
                  <a:pt x="1631950" y="196850"/>
                </a:lnTo>
                <a:lnTo>
                  <a:pt x="1672867" y="198834"/>
                </a:lnTo>
                <a:lnTo>
                  <a:pt x="1704975" y="196532"/>
                </a:lnTo>
                <a:lnTo>
                  <a:pt x="1735177" y="191849"/>
                </a:lnTo>
                <a:lnTo>
                  <a:pt x="1770380" y="186690"/>
                </a:lnTo>
                <a:lnTo>
                  <a:pt x="1813103" y="181193"/>
                </a:lnTo>
                <a:lnTo>
                  <a:pt x="1859756" y="175101"/>
                </a:lnTo>
                <a:lnTo>
                  <a:pt x="1908075" y="166866"/>
                </a:lnTo>
                <a:lnTo>
                  <a:pt x="1955800" y="154940"/>
                </a:lnTo>
                <a:lnTo>
                  <a:pt x="2005290" y="137219"/>
                </a:lnTo>
                <a:lnTo>
                  <a:pt x="2057400" y="115093"/>
                </a:lnTo>
                <a:lnTo>
                  <a:pt x="2104747" y="92253"/>
                </a:lnTo>
                <a:lnTo>
                  <a:pt x="2139950" y="72390"/>
                </a:lnTo>
                <a:lnTo>
                  <a:pt x="2164238" y="30599"/>
                </a:lnTo>
                <a:lnTo>
                  <a:pt x="2170430" y="20320"/>
                </a:lnTo>
                <a:lnTo>
                  <a:pt x="2183189" y="12858"/>
                </a:lnTo>
                <a:lnTo>
                  <a:pt x="2198211" y="7302"/>
                </a:lnTo>
                <a:lnTo>
                  <a:pt x="2214899" y="3175"/>
                </a:lnTo>
                <a:lnTo>
                  <a:pt x="2232660" y="0"/>
                </a:lnTo>
              </a:path>
            </a:pathLst>
          </a:custGeom>
          <a:ln w="93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971550" y="5228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204210" y="5660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765300" y="5374640"/>
            <a:ext cx="575310" cy="215900"/>
          </a:xfrm>
          <a:custGeom>
            <a:avLst/>
            <a:gdLst/>
            <a:ahLst/>
            <a:cxnLst/>
            <a:rect l="l" t="t" r="r" b="b"/>
            <a:pathLst>
              <a:path w="575310" h="215900">
                <a:moveTo>
                  <a:pt x="276689" y="156210"/>
                </a:moveTo>
                <a:lnTo>
                  <a:pt x="207010" y="156210"/>
                </a:lnTo>
                <a:lnTo>
                  <a:pt x="227330" y="215900"/>
                </a:lnTo>
                <a:lnTo>
                  <a:pt x="276689" y="156210"/>
                </a:lnTo>
                <a:close/>
              </a:path>
              <a:path w="575310" h="215900">
                <a:moveTo>
                  <a:pt x="372714" y="149860"/>
                </a:moveTo>
                <a:lnTo>
                  <a:pt x="281939" y="149860"/>
                </a:lnTo>
                <a:lnTo>
                  <a:pt x="354330" y="198120"/>
                </a:lnTo>
                <a:lnTo>
                  <a:pt x="372714" y="149860"/>
                </a:lnTo>
                <a:close/>
              </a:path>
              <a:path w="575310" h="215900">
                <a:moveTo>
                  <a:pt x="459987" y="144780"/>
                </a:moveTo>
                <a:lnTo>
                  <a:pt x="374650" y="144780"/>
                </a:lnTo>
                <a:lnTo>
                  <a:pt x="485139" y="181610"/>
                </a:lnTo>
                <a:lnTo>
                  <a:pt x="459987" y="144780"/>
                </a:lnTo>
                <a:close/>
              </a:path>
              <a:path w="575310" h="215900">
                <a:moveTo>
                  <a:pt x="456518" y="139700"/>
                </a:moveTo>
                <a:lnTo>
                  <a:pt x="152400" y="139700"/>
                </a:lnTo>
                <a:lnTo>
                  <a:pt x="128269" y="176530"/>
                </a:lnTo>
                <a:lnTo>
                  <a:pt x="207010" y="156210"/>
                </a:lnTo>
                <a:lnTo>
                  <a:pt x="276689" y="156210"/>
                </a:lnTo>
                <a:lnTo>
                  <a:pt x="281939" y="149860"/>
                </a:lnTo>
                <a:lnTo>
                  <a:pt x="372714" y="149860"/>
                </a:lnTo>
                <a:lnTo>
                  <a:pt x="374650" y="144780"/>
                </a:lnTo>
                <a:lnTo>
                  <a:pt x="459987" y="144780"/>
                </a:lnTo>
                <a:lnTo>
                  <a:pt x="456518" y="139700"/>
                </a:lnTo>
                <a:close/>
              </a:path>
              <a:path w="575310" h="215900">
                <a:moveTo>
                  <a:pt x="10160" y="22860"/>
                </a:moveTo>
                <a:lnTo>
                  <a:pt x="124460" y="76200"/>
                </a:lnTo>
                <a:lnTo>
                  <a:pt x="0" y="86360"/>
                </a:lnTo>
                <a:lnTo>
                  <a:pt x="100330" y="118110"/>
                </a:lnTo>
                <a:lnTo>
                  <a:pt x="5080" y="146050"/>
                </a:lnTo>
                <a:lnTo>
                  <a:pt x="152400" y="139700"/>
                </a:lnTo>
                <a:lnTo>
                  <a:pt x="456518" y="139700"/>
                </a:lnTo>
                <a:lnTo>
                  <a:pt x="449580" y="129540"/>
                </a:lnTo>
                <a:lnTo>
                  <a:pt x="561109" y="129540"/>
                </a:lnTo>
                <a:lnTo>
                  <a:pt x="471169" y="105410"/>
                </a:lnTo>
                <a:lnTo>
                  <a:pt x="563880" y="81280"/>
                </a:lnTo>
                <a:lnTo>
                  <a:pt x="447039" y="73660"/>
                </a:lnTo>
                <a:lnTo>
                  <a:pt x="462500" y="63500"/>
                </a:lnTo>
                <a:lnTo>
                  <a:pt x="195580" y="63500"/>
                </a:lnTo>
                <a:lnTo>
                  <a:pt x="10160" y="22860"/>
                </a:lnTo>
                <a:close/>
              </a:path>
              <a:path w="575310" h="215900">
                <a:moveTo>
                  <a:pt x="561109" y="129540"/>
                </a:moveTo>
                <a:lnTo>
                  <a:pt x="449580" y="129540"/>
                </a:lnTo>
                <a:lnTo>
                  <a:pt x="575310" y="133350"/>
                </a:lnTo>
                <a:lnTo>
                  <a:pt x="561109" y="129540"/>
                </a:lnTo>
                <a:close/>
              </a:path>
              <a:path w="575310" h="215900">
                <a:moveTo>
                  <a:pt x="223519" y="22860"/>
                </a:moveTo>
                <a:lnTo>
                  <a:pt x="195580" y="63500"/>
                </a:lnTo>
                <a:lnTo>
                  <a:pt x="462500" y="63500"/>
                </a:lnTo>
                <a:lnTo>
                  <a:pt x="470231" y="58420"/>
                </a:lnTo>
                <a:lnTo>
                  <a:pt x="288289" y="58420"/>
                </a:lnTo>
                <a:lnTo>
                  <a:pt x="223519" y="22860"/>
                </a:lnTo>
                <a:close/>
              </a:path>
              <a:path w="575310" h="215900">
                <a:moveTo>
                  <a:pt x="388619" y="0"/>
                </a:moveTo>
                <a:lnTo>
                  <a:pt x="288289" y="58420"/>
                </a:lnTo>
                <a:lnTo>
                  <a:pt x="470231" y="58420"/>
                </a:lnTo>
                <a:lnTo>
                  <a:pt x="477961" y="53340"/>
                </a:lnTo>
                <a:lnTo>
                  <a:pt x="378460" y="53340"/>
                </a:lnTo>
                <a:lnTo>
                  <a:pt x="388619" y="0"/>
                </a:lnTo>
                <a:close/>
              </a:path>
              <a:path w="575310" h="215900">
                <a:moveTo>
                  <a:pt x="491489" y="44450"/>
                </a:moveTo>
                <a:lnTo>
                  <a:pt x="378460" y="53340"/>
                </a:lnTo>
                <a:lnTo>
                  <a:pt x="477961" y="53340"/>
                </a:lnTo>
                <a:lnTo>
                  <a:pt x="491489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044700" y="5427979"/>
            <a:ext cx="8890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8889" y="508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024379" y="541655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59" y="508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2005329" y="540639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59" y="508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986279" y="5397500"/>
            <a:ext cx="8890" cy="3810"/>
          </a:xfrm>
          <a:custGeom>
            <a:avLst/>
            <a:gdLst/>
            <a:ahLst/>
            <a:cxnLst/>
            <a:rect l="l" t="t" r="r" b="b"/>
            <a:pathLst>
              <a:path w="8889" h="3810">
                <a:moveTo>
                  <a:pt x="8889" y="3809"/>
                </a:moveTo>
                <a:lnTo>
                  <a:pt x="2539" y="0"/>
                </a:lnTo>
                <a:lnTo>
                  <a:pt x="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974850" y="541020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80" y="0"/>
                </a:moveTo>
                <a:lnTo>
                  <a:pt x="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960879" y="542797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939289" y="543305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11430" y="253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917700" y="542797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11430" y="254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896110" y="54241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874520" y="541909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11430" y="254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852929" y="541400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59" y="253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830070" y="540892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11430" y="254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808479" y="540512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11430" y="253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786889" y="540004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11430" y="254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775460" y="539750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269" y="0"/>
                </a:moveTo>
                <a:lnTo>
                  <a:pt x="0" y="0"/>
                </a:lnTo>
                <a:lnTo>
                  <a:pt x="10159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795779" y="540639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0"/>
                </a:moveTo>
                <a:lnTo>
                  <a:pt x="10159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816100" y="541655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0"/>
                </a:moveTo>
                <a:lnTo>
                  <a:pt x="10160" y="508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836420" y="542544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0"/>
                </a:moveTo>
                <a:lnTo>
                  <a:pt x="10160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856739" y="543560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1016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877060" y="544449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0"/>
                </a:moveTo>
                <a:lnTo>
                  <a:pt x="10159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869439" y="545210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847850" y="54533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824989" y="54546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30" y="0"/>
                </a:moveTo>
                <a:lnTo>
                  <a:pt x="0" y="126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803400" y="545719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30" y="0"/>
                </a:moveTo>
                <a:lnTo>
                  <a:pt x="0" y="127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780539" y="545845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30" y="0"/>
                </a:moveTo>
                <a:lnTo>
                  <a:pt x="0" y="126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765300" y="5461000"/>
            <a:ext cx="7620" cy="2540"/>
          </a:xfrm>
          <a:custGeom>
            <a:avLst/>
            <a:gdLst/>
            <a:ahLst/>
            <a:cxnLst/>
            <a:rect l="l" t="t" r="r" b="b"/>
            <a:pathLst>
              <a:path w="7619" h="2539">
                <a:moveTo>
                  <a:pt x="5080" y="0"/>
                </a:moveTo>
                <a:lnTo>
                  <a:pt x="0" y="0"/>
                </a:lnTo>
                <a:lnTo>
                  <a:pt x="7619" y="254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783079" y="546607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0" y="0"/>
                </a:moveTo>
                <a:lnTo>
                  <a:pt x="1143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804670" y="547370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60" y="254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826260" y="548005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10159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846579" y="548640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0" y="0"/>
                </a:moveTo>
                <a:lnTo>
                  <a:pt x="1143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851660" y="549402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59" y="0"/>
                </a:moveTo>
                <a:lnTo>
                  <a:pt x="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830070" y="549910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10160" y="0"/>
                </a:moveTo>
                <a:lnTo>
                  <a:pt x="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808479" y="550672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59" y="0"/>
                </a:moveTo>
                <a:lnTo>
                  <a:pt x="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786889" y="551180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11430" y="0"/>
                </a:moveTo>
                <a:lnTo>
                  <a:pt x="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770379" y="551942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1269"/>
                </a:lnTo>
                <a:lnTo>
                  <a:pt x="3809" y="126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785620" y="55194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807210" y="55181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0" y="1269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1830070" y="55168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0" y="1270"/>
                </a:moveTo>
                <a:lnTo>
                  <a:pt x="1143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1851660" y="55168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874520" y="551560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897379" y="551434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0" y="127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910079" y="551560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898650" y="553465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894839" y="554735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0" y="3809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1916429" y="554227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4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938020" y="553720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4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959610" y="553085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4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974850" y="554100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0"/>
                </a:moveTo>
                <a:lnTo>
                  <a:pt x="3810" y="1015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982470" y="556260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0"/>
                </a:moveTo>
                <a:lnTo>
                  <a:pt x="3810" y="10159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990089" y="5582920"/>
            <a:ext cx="5080" cy="7620"/>
          </a:xfrm>
          <a:custGeom>
            <a:avLst/>
            <a:gdLst/>
            <a:ahLst/>
            <a:cxnLst/>
            <a:rect l="l" t="t" r="r" b="b"/>
            <a:pathLst>
              <a:path w="5080" h="7620">
                <a:moveTo>
                  <a:pt x="0" y="0"/>
                </a:moveTo>
                <a:lnTo>
                  <a:pt x="2540" y="7619"/>
                </a:lnTo>
                <a:lnTo>
                  <a:pt x="508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001520" y="557022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0" y="8889"/>
                </a:move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015489" y="555244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0" y="889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030729" y="553592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90"/>
                </a:move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044700" y="5524500"/>
            <a:ext cx="8890" cy="3810"/>
          </a:xfrm>
          <a:custGeom>
            <a:avLst/>
            <a:gdLst/>
            <a:ahLst/>
            <a:cxnLst/>
            <a:rect l="l" t="t" r="r" b="b"/>
            <a:pathLst>
              <a:path w="8889" h="3810">
                <a:moveTo>
                  <a:pt x="0" y="2540"/>
                </a:moveTo>
                <a:lnTo>
                  <a:pt x="2539" y="0"/>
                </a:lnTo>
                <a:lnTo>
                  <a:pt x="8889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062479" y="553465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0"/>
                </a:moveTo>
                <a:lnTo>
                  <a:pt x="8889" y="634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081529" y="5547359"/>
            <a:ext cx="8890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0" y="0"/>
                </a:moveTo>
                <a:lnTo>
                  <a:pt x="8889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099310" y="555879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0"/>
                </a:moveTo>
                <a:lnTo>
                  <a:pt x="10159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118360" y="556387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0" y="7619"/>
                </a:moveTo>
                <a:lnTo>
                  <a:pt x="1269" y="8889"/>
                </a:lnTo>
                <a:lnTo>
                  <a:pt x="507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127250" y="554355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10159"/>
                </a:moveTo>
                <a:lnTo>
                  <a:pt x="381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134870" y="552195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10159"/>
                </a:moveTo>
                <a:lnTo>
                  <a:pt x="381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147570" y="552195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0" y="0"/>
                </a:moveTo>
                <a:lnTo>
                  <a:pt x="11430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169160" y="552957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0" y="0"/>
                </a:moveTo>
                <a:lnTo>
                  <a:pt x="11429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190750" y="553592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10160" y="381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212339" y="554355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60" y="254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232660" y="554990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0" y="0"/>
                </a:moveTo>
                <a:lnTo>
                  <a:pt x="11429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241550" y="554355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9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228850" y="55245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9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217420" y="5506720"/>
            <a:ext cx="5080" cy="8890"/>
          </a:xfrm>
          <a:custGeom>
            <a:avLst/>
            <a:gdLst/>
            <a:ahLst/>
            <a:cxnLst/>
            <a:rect l="l" t="t" r="r" b="b"/>
            <a:pathLst>
              <a:path w="5080" h="8889">
                <a:moveTo>
                  <a:pt x="5080" y="888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223770" y="5504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246629" y="55041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268220" y="550545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291079" y="5506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313939" y="5506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332989" y="5505450"/>
            <a:ext cx="7620" cy="2540"/>
          </a:xfrm>
          <a:custGeom>
            <a:avLst/>
            <a:gdLst/>
            <a:ahLst/>
            <a:cxnLst/>
            <a:rect l="l" t="t" r="r" b="b"/>
            <a:pathLst>
              <a:path w="7619" h="2539">
                <a:moveTo>
                  <a:pt x="2540" y="2540"/>
                </a:moveTo>
                <a:lnTo>
                  <a:pt x="7620" y="254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311400" y="550037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11430" y="253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289810" y="549402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11429" y="380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269489" y="548894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254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247900" y="548259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254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236470" y="547750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2539"/>
                </a:moveTo>
                <a:lnTo>
                  <a:pt x="0" y="2539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256789" y="547115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39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278379" y="546607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4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299970" y="546100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30" h="2539">
                <a:moveTo>
                  <a:pt x="0" y="254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321560" y="5455920"/>
            <a:ext cx="7620" cy="2540"/>
          </a:xfrm>
          <a:custGeom>
            <a:avLst/>
            <a:gdLst/>
            <a:ahLst/>
            <a:cxnLst/>
            <a:rect l="l" t="t" r="r" b="b"/>
            <a:pathLst>
              <a:path w="7619" h="2539">
                <a:moveTo>
                  <a:pt x="0" y="2539"/>
                </a:moveTo>
                <a:lnTo>
                  <a:pt x="7619" y="0"/>
                </a:lnTo>
                <a:lnTo>
                  <a:pt x="380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303779" y="5454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280920" y="54533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258060" y="545084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236470" y="54495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3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214879" y="544830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1015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218689" y="543687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6349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237739" y="542544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508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245360" y="541909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10159" y="0"/>
                </a:moveTo>
                <a:lnTo>
                  <a:pt x="0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222500" y="542035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30" y="0"/>
                </a:moveTo>
                <a:lnTo>
                  <a:pt x="0" y="126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200910" y="5422900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178050" y="54241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11430" y="0"/>
                </a:moveTo>
                <a:lnTo>
                  <a:pt x="0" y="126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156460" y="542670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143760" y="5417820"/>
            <a:ext cx="1270" cy="10160"/>
          </a:xfrm>
          <a:custGeom>
            <a:avLst/>
            <a:gdLst/>
            <a:ahLst/>
            <a:cxnLst/>
            <a:rect l="l" t="t" r="r" b="b"/>
            <a:pathLst>
              <a:path w="1269" h="10160">
                <a:moveTo>
                  <a:pt x="1269" y="10159"/>
                </a:moveTo>
                <a:lnTo>
                  <a:pt x="0" y="10159"/>
                </a:lnTo>
                <a:lnTo>
                  <a:pt x="126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147570" y="5396229"/>
            <a:ext cx="2540" cy="11430"/>
          </a:xfrm>
          <a:custGeom>
            <a:avLst/>
            <a:gdLst/>
            <a:ahLst/>
            <a:cxnLst/>
            <a:rect l="l" t="t" r="r" b="b"/>
            <a:pathLst>
              <a:path w="2539" h="11429">
                <a:moveTo>
                  <a:pt x="0" y="11430"/>
                </a:moveTo>
                <a:lnTo>
                  <a:pt x="254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151379" y="537464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0" y="10160"/>
                </a:moveTo>
                <a:lnTo>
                  <a:pt x="2539" y="0"/>
                </a:lnTo>
                <a:lnTo>
                  <a:pt x="253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133600" y="537972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60" y="0"/>
                </a:moveTo>
                <a:lnTo>
                  <a:pt x="0" y="634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114550" y="539115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60" y="0"/>
                </a:move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095500" y="540257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10160" y="0"/>
                </a:moveTo>
                <a:lnTo>
                  <a:pt x="0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076450" y="5414009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60" y="0"/>
                </a:moveTo>
                <a:lnTo>
                  <a:pt x="0" y="634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057400" y="5425440"/>
            <a:ext cx="8890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8889" y="0"/>
                </a:moveTo>
                <a:lnTo>
                  <a:pt x="0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971550" y="5373370"/>
            <a:ext cx="2322830" cy="414020"/>
          </a:xfrm>
          <a:custGeom>
            <a:avLst/>
            <a:gdLst/>
            <a:ahLst/>
            <a:cxnLst/>
            <a:rect l="l" t="t" r="r" b="b"/>
            <a:pathLst>
              <a:path w="2322829" h="414020">
                <a:moveTo>
                  <a:pt x="0" y="115569"/>
                </a:moveTo>
                <a:lnTo>
                  <a:pt x="50717" y="135013"/>
                </a:lnTo>
                <a:lnTo>
                  <a:pt x="100518" y="153434"/>
                </a:lnTo>
                <a:lnTo>
                  <a:pt x="148272" y="170021"/>
                </a:lnTo>
                <a:lnTo>
                  <a:pt x="192851" y="183961"/>
                </a:lnTo>
                <a:lnTo>
                  <a:pt x="233127" y="194445"/>
                </a:lnTo>
                <a:lnTo>
                  <a:pt x="267969" y="200659"/>
                </a:lnTo>
                <a:lnTo>
                  <a:pt x="304542" y="195163"/>
                </a:lnTo>
                <a:lnTo>
                  <a:pt x="327183" y="177641"/>
                </a:lnTo>
                <a:lnTo>
                  <a:pt x="348158" y="160833"/>
                </a:lnTo>
                <a:lnTo>
                  <a:pt x="379730" y="157479"/>
                </a:lnTo>
                <a:lnTo>
                  <a:pt x="417636" y="170149"/>
                </a:lnTo>
                <a:lnTo>
                  <a:pt x="463529" y="191475"/>
                </a:lnTo>
                <a:lnTo>
                  <a:pt x="511677" y="217007"/>
                </a:lnTo>
                <a:lnTo>
                  <a:pt x="556351" y="242295"/>
                </a:lnTo>
                <a:lnTo>
                  <a:pt x="591819" y="262889"/>
                </a:lnTo>
                <a:lnTo>
                  <a:pt x="629126" y="298449"/>
                </a:lnTo>
                <a:lnTo>
                  <a:pt x="642004" y="312896"/>
                </a:lnTo>
                <a:lnTo>
                  <a:pt x="706892" y="336235"/>
                </a:lnTo>
                <a:lnTo>
                  <a:pt x="754004" y="344799"/>
                </a:lnTo>
                <a:lnTo>
                  <a:pt x="805809" y="352633"/>
                </a:lnTo>
                <a:lnTo>
                  <a:pt x="857493" y="360283"/>
                </a:lnTo>
                <a:lnTo>
                  <a:pt x="904239" y="368299"/>
                </a:lnTo>
                <a:lnTo>
                  <a:pt x="953452" y="380027"/>
                </a:lnTo>
                <a:lnTo>
                  <a:pt x="997902" y="392588"/>
                </a:lnTo>
                <a:lnTo>
                  <a:pt x="1042828" y="403482"/>
                </a:lnTo>
                <a:lnTo>
                  <a:pt x="1093470" y="410209"/>
                </a:lnTo>
                <a:lnTo>
                  <a:pt x="1141130" y="412932"/>
                </a:lnTo>
                <a:lnTo>
                  <a:pt x="1192814" y="413400"/>
                </a:lnTo>
                <a:lnTo>
                  <a:pt x="1246449" y="411490"/>
                </a:lnTo>
                <a:lnTo>
                  <a:pt x="1299961" y="407080"/>
                </a:lnTo>
                <a:lnTo>
                  <a:pt x="1351280" y="400049"/>
                </a:lnTo>
                <a:lnTo>
                  <a:pt x="1404112" y="390194"/>
                </a:lnTo>
                <a:lnTo>
                  <a:pt x="1460601" y="377596"/>
                </a:lnTo>
                <a:lnTo>
                  <a:pt x="1514043" y="362559"/>
                </a:lnTo>
                <a:lnTo>
                  <a:pt x="1557731" y="345389"/>
                </a:lnTo>
                <a:lnTo>
                  <a:pt x="1587658" y="297457"/>
                </a:lnTo>
                <a:lnTo>
                  <a:pt x="1565592" y="263524"/>
                </a:lnTo>
                <a:lnTo>
                  <a:pt x="1536382" y="229592"/>
                </a:lnTo>
                <a:lnTo>
                  <a:pt x="1517650" y="200659"/>
                </a:lnTo>
                <a:lnTo>
                  <a:pt x="1511042" y="175557"/>
                </a:lnTo>
                <a:lnTo>
                  <a:pt x="1507648" y="153193"/>
                </a:lnTo>
                <a:lnTo>
                  <a:pt x="1512113" y="135830"/>
                </a:lnTo>
                <a:lnTo>
                  <a:pt x="1529080" y="125729"/>
                </a:lnTo>
                <a:lnTo>
                  <a:pt x="1563846" y="128369"/>
                </a:lnTo>
                <a:lnTo>
                  <a:pt x="1611947" y="140176"/>
                </a:lnTo>
                <a:lnTo>
                  <a:pt x="1666239" y="152697"/>
                </a:lnTo>
                <a:lnTo>
                  <a:pt x="1719580" y="157479"/>
                </a:lnTo>
                <a:lnTo>
                  <a:pt x="1781115" y="150395"/>
                </a:lnTo>
                <a:lnTo>
                  <a:pt x="1850866" y="136048"/>
                </a:lnTo>
                <a:lnTo>
                  <a:pt x="1907996" y="121939"/>
                </a:lnTo>
                <a:lnTo>
                  <a:pt x="1931670" y="115569"/>
                </a:lnTo>
                <a:lnTo>
                  <a:pt x="1987847" y="105806"/>
                </a:lnTo>
                <a:lnTo>
                  <a:pt x="2045811" y="96519"/>
                </a:lnTo>
                <a:lnTo>
                  <a:pt x="2102584" y="86280"/>
                </a:lnTo>
                <a:lnTo>
                  <a:pt x="2155190" y="73659"/>
                </a:lnTo>
                <a:lnTo>
                  <a:pt x="2201386" y="57864"/>
                </a:lnTo>
                <a:lnTo>
                  <a:pt x="2243772" y="39687"/>
                </a:lnTo>
                <a:lnTo>
                  <a:pt x="2283777" y="20081"/>
                </a:lnTo>
                <a:lnTo>
                  <a:pt x="2322829" y="0"/>
                </a:lnTo>
              </a:path>
            </a:pathLst>
          </a:custGeom>
          <a:ln w="93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971550" y="53733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3294379" y="5789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2973070" y="5590540"/>
            <a:ext cx="303530" cy="214629"/>
          </a:xfrm>
          <a:custGeom>
            <a:avLst/>
            <a:gdLst/>
            <a:ahLst/>
            <a:cxnLst/>
            <a:rect l="l" t="t" r="r" b="b"/>
            <a:pathLst>
              <a:path w="303529" h="214629">
                <a:moveTo>
                  <a:pt x="303530" y="214630"/>
                </a:moveTo>
                <a:lnTo>
                  <a:pt x="0" y="0"/>
                </a:lnTo>
              </a:path>
            </a:pathLst>
          </a:custGeom>
          <a:ln w="19050">
            <a:solidFill>
              <a:srgbClr val="A86C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886710" y="5529579"/>
            <a:ext cx="116839" cy="1054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475739" y="3141979"/>
            <a:ext cx="2448560" cy="1224280"/>
          </a:xfrm>
          <a:custGeom>
            <a:avLst/>
            <a:gdLst/>
            <a:ahLst/>
            <a:cxnLst/>
            <a:rect l="l" t="t" r="r" b="b"/>
            <a:pathLst>
              <a:path w="2448560" h="1224279">
                <a:moveTo>
                  <a:pt x="2245360" y="0"/>
                </a:moveTo>
                <a:lnTo>
                  <a:pt x="204470" y="0"/>
                </a:lnTo>
                <a:lnTo>
                  <a:pt x="161153" y="5924"/>
                </a:lnTo>
                <a:lnTo>
                  <a:pt x="119502" y="22511"/>
                </a:lnTo>
                <a:lnTo>
                  <a:pt x="81339" y="47986"/>
                </a:lnTo>
                <a:lnTo>
                  <a:pt x="48485" y="80569"/>
                </a:lnTo>
                <a:lnTo>
                  <a:pt x="22763" y="118483"/>
                </a:lnTo>
                <a:lnTo>
                  <a:pt x="5994" y="159953"/>
                </a:lnTo>
                <a:lnTo>
                  <a:pt x="0" y="203200"/>
                </a:lnTo>
                <a:lnTo>
                  <a:pt x="0" y="1019810"/>
                </a:lnTo>
                <a:lnTo>
                  <a:pt x="5994" y="1063126"/>
                </a:lnTo>
                <a:lnTo>
                  <a:pt x="22763" y="1104777"/>
                </a:lnTo>
                <a:lnTo>
                  <a:pt x="48485" y="1142940"/>
                </a:lnTo>
                <a:lnTo>
                  <a:pt x="81339" y="1175794"/>
                </a:lnTo>
                <a:lnTo>
                  <a:pt x="119502" y="1201516"/>
                </a:lnTo>
                <a:lnTo>
                  <a:pt x="161153" y="1218285"/>
                </a:lnTo>
                <a:lnTo>
                  <a:pt x="204470" y="1224280"/>
                </a:lnTo>
                <a:lnTo>
                  <a:pt x="2245360" y="1224280"/>
                </a:lnTo>
                <a:lnTo>
                  <a:pt x="2288606" y="1218285"/>
                </a:lnTo>
                <a:lnTo>
                  <a:pt x="2330076" y="1201516"/>
                </a:lnTo>
                <a:lnTo>
                  <a:pt x="2367990" y="1175794"/>
                </a:lnTo>
                <a:lnTo>
                  <a:pt x="2400573" y="1142940"/>
                </a:lnTo>
                <a:lnTo>
                  <a:pt x="2426048" y="1104777"/>
                </a:lnTo>
                <a:lnTo>
                  <a:pt x="2442635" y="1063126"/>
                </a:lnTo>
                <a:lnTo>
                  <a:pt x="2448560" y="1019810"/>
                </a:lnTo>
                <a:lnTo>
                  <a:pt x="2448560" y="203200"/>
                </a:lnTo>
                <a:lnTo>
                  <a:pt x="2442635" y="159953"/>
                </a:lnTo>
                <a:lnTo>
                  <a:pt x="2426048" y="118483"/>
                </a:lnTo>
                <a:lnTo>
                  <a:pt x="2400573" y="80569"/>
                </a:lnTo>
                <a:lnTo>
                  <a:pt x="2367990" y="47986"/>
                </a:lnTo>
                <a:lnTo>
                  <a:pt x="2330076" y="22511"/>
                </a:lnTo>
                <a:lnTo>
                  <a:pt x="2288606" y="5924"/>
                </a:lnTo>
                <a:lnTo>
                  <a:pt x="2245360" y="0"/>
                </a:lnTo>
                <a:close/>
              </a:path>
            </a:pathLst>
          </a:custGeom>
          <a:solidFill>
            <a:srgbClr val="D0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647189" y="314325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0"/>
                </a:moveTo>
                <a:lnTo>
                  <a:pt x="7620" y="0"/>
                </a:lnTo>
                <a:lnTo>
                  <a:pt x="3810" y="1270"/>
                </a:lnTo>
                <a:lnTo>
                  <a:pt x="0" y="253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625600" y="314832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0"/>
                </a:moveTo>
                <a:lnTo>
                  <a:pt x="7619" y="0"/>
                </a:lnTo>
                <a:lnTo>
                  <a:pt x="3810" y="1270"/>
                </a:lnTo>
                <a:lnTo>
                  <a:pt x="0" y="254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604010" y="3154679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80">
                <a:moveTo>
                  <a:pt x="11430" y="0"/>
                </a:moveTo>
                <a:lnTo>
                  <a:pt x="7620" y="1270"/>
                </a:lnTo>
                <a:lnTo>
                  <a:pt x="3809" y="3810"/>
                </a:lnTo>
                <a:lnTo>
                  <a:pt x="0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584960" y="3164839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80">
                <a:moveTo>
                  <a:pt x="10159" y="0"/>
                </a:moveTo>
                <a:lnTo>
                  <a:pt x="6350" y="1270"/>
                </a:lnTo>
                <a:lnTo>
                  <a:pt x="3809" y="2539"/>
                </a:lnTo>
                <a:lnTo>
                  <a:pt x="0" y="508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565910" y="3176270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59" h="6350">
                <a:moveTo>
                  <a:pt x="10159" y="0"/>
                </a:moveTo>
                <a:lnTo>
                  <a:pt x="6350" y="1269"/>
                </a:lnTo>
                <a:lnTo>
                  <a:pt x="3809" y="3809"/>
                </a:lnTo>
                <a:lnTo>
                  <a:pt x="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549400" y="318897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19">
                <a:moveTo>
                  <a:pt x="8890" y="0"/>
                </a:moveTo>
                <a:lnTo>
                  <a:pt x="5080" y="2539"/>
                </a:lnTo>
                <a:lnTo>
                  <a:pt x="2540" y="5079"/>
                </a:lnTo>
                <a:lnTo>
                  <a:pt x="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532889" y="320421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19">
                <a:moveTo>
                  <a:pt x="8890" y="0"/>
                </a:moveTo>
                <a:lnTo>
                  <a:pt x="5079" y="2539"/>
                </a:lnTo>
                <a:lnTo>
                  <a:pt x="2540" y="5079"/>
                </a:lnTo>
                <a:lnTo>
                  <a:pt x="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518919" y="322072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7620" y="0"/>
                </a:moveTo>
                <a:lnTo>
                  <a:pt x="5080" y="2539"/>
                </a:lnTo>
                <a:lnTo>
                  <a:pt x="2540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506219" y="3238500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0"/>
                </a:moveTo>
                <a:lnTo>
                  <a:pt x="3810" y="3810"/>
                </a:lnTo>
                <a:lnTo>
                  <a:pt x="1270" y="6350"/>
                </a:lnTo>
                <a:lnTo>
                  <a:pt x="0" y="888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496060" y="325755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3809" y="0"/>
                </a:moveTo>
                <a:lnTo>
                  <a:pt x="2540" y="3810"/>
                </a:lnTo>
                <a:lnTo>
                  <a:pt x="1270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487169" y="327787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3810" y="0"/>
                </a:moveTo>
                <a:lnTo>
                  <a:pt x="2540" y="2539"/>
                </a:lnTo>
                <a:lnTo>
                  <a:pt x="1270" y="6350"/>
                </a:lnTo>
                <a:lnTo>
                  <a:pt x="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480819" y="3298190"/>
            <a:ext cx="2540" cy="11430"/>
          </a:xfrm>
          <a:custGeom>
            <a:avLst/>
            <a:gdLst/>
            <a:ahLst/>
            <a:cxnLst/>
            <a:rect l="l" t="t" r="r" b="b"/>
            <a:pathLst>
              <a:path w="2540" h="11429">
                <a:moveTo>
                  <a:pt x="2540" y="0"/>
                </a:moveTo>
                <a:lnTo>
                  <a:pt x="1270" y="3810"/>
                </a:lnTo>
                <a:lnTo>
                  <a:pt x="0" y="7620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1477010" y="3321050"/>
            <a:ext cx="1270" cy="10160"/>
          </a:xfrm>
          <a:custGeom>
            <a:avLst/>
            <a:gdLst/>
            <a:ahLst/>
            <a:cxnLst/>
            <a:rect l="l" t="t" r="r" b="b"/>
            <a:pathLst>
              <a:path w="1269" h="10160">
                <a:moveTo>
                  <a:pt x="1270" y="0"/>
                </a:moveTo>
                <a:lnTo>
                  <a:pt x="1270" y="3810"/>
                </a:lnTo>
                <a:lnTo>
                  <a:pt x="0" y="6350"/>
                </a:lnTo>
                <a:lnTo>
                  <a:pt x="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475739" y="33426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270"/>
                </a:lnTo>
                <a:lnTo>
                  <a:pt x="0" y="2539"/>
                </a:lnTo>
                <a:lnTo>
                  <a:pt x="0" y="1143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475739" y="33655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475739" y="33870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475739" y="34099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475739" y="34315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475739" y="34544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475739" y="34759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475739" y="3498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475739" y="35217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475739" y="35433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475739" y="35661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475739" y="35877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475739" y="36106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475739" y="36322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475739" y="36550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475739" y="36779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79"/>
                </a:moveTo>
                <a:lnTo>
                  <a:pt x="5715" y="5079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475739" y="36995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475739" y="37223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475739" y="37439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475739" y="37668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475739" y="37884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475739" y="3811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475739" y="38341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475739" y="3855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475739" y="38785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475739" y="3900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475739" y="3923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475739" y="3944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475739" y="3967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475739" y="39903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475739" y="4011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475739" y="40347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475739" y="4056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5"/>
                </a:moveTo>
                <a:lnTo>
                  <a:pt x="5715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475739" y="40792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475739" y="41021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475739" y="41236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5" y="5714"/>
                </a:moveTo>
                <a:lnTo>
                  <a:pt x="5715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475739" y="41465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5" y="5080"/>
                </a:moveTo>
                <a:lnTo>
                  <a:pt x="5715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475739" y="416814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29">
                <a:moveTo>
                  <a:pt x="0" y="0"/>
                </a:moveTo>
                <a:lnTo>
                  <a:pt x="1269" y="3810"/>
                </a:lnTo>
                <a:lnTo>
                  <a:pt x="1269" y="7620"/>
                </a:lnTo>
                <a:lnTo>
                  <a:pt x="1269" y="1143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478280" y="419100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60">
                <a:moveTo>
                  <a:pt x="0" y="0"/>
                </a:moveTo>
                <a:lnTo>
                  <a:pt x="1269" y="3810"/>
                </a:lnTo>
                <a:lnTo>
                  <a:pt x="2539" y="6350"/>
                </a:lnTo>
                <a:lnTo>
                  <a:pt x="2539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484630" y="421259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0" y="0"/>
                </a:moveTo>
                <a:lnTo>
                  <a:pt x="1269" y="3810"/>
                </a:lnTo>
                <a:lnTo>
                  <a:pt x="2539" y="6350"/>
                </a:lnTo>
                <a:lnTo>
                  <a:pt x="3809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492250" y="423290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1269" y="3809"/>
                </a:lnTo>
                <a:lnTo>
                  <a:pt x="3809" y="7619"/>
                </a:lnTo>
                <a:lnTo>
                  <a:pt x="5080" y="1015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502410" y="425322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80" h="10160">
                <a:moveTo>
                  <a:pt x="0" y="0"/>
                </a:moveTo>
                <a:lnTo>
                  <a:pt x="1270" y="2540"/>
                </a:lnTo>
                <a:lnTo>
                  <a:pt x="3809" y="6350"/>
                </a:lnTo>
                <a:lnTo>
                  <a:pt x="5080" y="1016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515110" y="427227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0"/>
                </a:moveTo>
                <a:lnTo>
                  <a:pt x="1270" y="2540"/>
                </a:lnTo>
                <a:lnTo>
                  <a:pt x="3809" y="5080"/>
                </a:lnTo>
                <a:lnTo>
                  <a:pt x="635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527810" y="4288790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0" y="0"/>
                </a:moveTo>
                <a:lnTo>
                  <a:pt x="2540" y="3810"/>
                </a:lnTo>
                <a:lnTo>
                  <a:pt x="5080" y="6350"/>
                </a:lnTo>
                <a:lnTo>
                  <a:pt x="7620" y="889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543050" y="4305300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0" y="0"/>
                </a:moveTo>
                <a:lnTo>
                  <a:pt x="2540" y="3810"/>
                </a:lnTo>
                <a:lnTo>
                  <a:pt x="6350" y="5080"/>
                </a:lnTo>
                <a:lnTo>
                  <a:pt x="8890" y="761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560830" y="432054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0"/>
                </a:moveTo>
                <a:lnTo>
                  <a:pt x="2539" y="2540"/>
                </a:lnTo>
                <a:lnTo>
                  <a:pt x="5079" y="5080"/>
                </a:lnTo>
                <a:lnTo>
                  <a:pt x="8889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578610" y="433324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0" y="0"/>
                </a:moveTo>
                <a:lnTo>
                  <a:pt x="3809" y="2540"/>
                </a:lnTo>
                <a:lnTo>
                  <a:pt x="6350" y="3810"/>
                </a:lnTo>
                <a:lnTo>
                  <a:pt x="8890" y="635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597660" y="434467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79">
                <a:moveTo>
                  <a:pt x="0" y="0"/>
                </a:moveTo>
                <a:lnTo>
                  <a:pt x="3809" y="2539"/>
                </a:lnTo>
                <a:lnTo>
                  <a:pt x="6350" y="3809"/>
                </a:lnTo>
                <a:lnTo>
                  <a:pt x="10159" y="507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617980" y="435355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0"/>
                </a:moveTo>
                <a:lnTo>
                  <a:pt x="3809" y="1269"/>
                </a:lnTo>
                <a:lnTo>
                  <a:pt x="7619" y="2539"/>
                </a:lnTo>
                <a:lnTo>
                  <a:pt x="10159" y="3809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639570" y="436117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3810" y="0"/>
                </a:lnTo>
                <a:lnTo>
                  <a:pt x="7619" y="1270"/>
                </a:lnTo>
                <a:lnTo>
                  <a:pt x="10160" y="254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661160" y="436499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70">
                <a:moveTo>
                  <a:pt x="0" y="0"/>
                </a:moveTo>
                <a:lnTo>
                  <a:pt x="3809" y="0"/>
                </a:lnTo>
                <a:lnTo>
                  <a:pt x="7619" y="1270"/>
                </a:lnTo>
                <a:lnTo>
                  <a:pt x="11429" y="127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737609" y="436372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0" y="1269"/>
                </a:moveTo>
                <a:lnTo>
                  <a:pt x="2539" y="1269"/>
                </a:lnTo>
                <a:lnTo>
                  <a:pt x="6350" y="0"/>
                </a:lnTo>
                <a:lnTo>
                  <a:pt x="1016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759200" y="435864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2540"/>
                </a:moveTo>
                <a:lnTo>
                  <a:pt x="3810" y="2540"/>
                </a:lnTo>
                <a:lnTo>
                  <a:pt x="7620" y="1270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3780790" y="4351020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0" y="3809"/>
                </a:moveTo>
                <a:lnTo>
                  <a:pt x="2539" y="2539"/>
                </a:lnTo>
                <a:lnTo>
                  <a:pt x="6350" y="1269"/>
                </a:lnTo>
                <a:lnTo>
                  <a:pt x="1016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3801109" y="4340859"/>
            <a:ext cx="8890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0" y="5079"/>
                </a:moveTo>
                <a:lnTo>
                  <a:pt x="2539" y="3809"/>
                </a:lnTo>
                <a:lnTo>
                  <a:pt x="6350" y="1269"/>
                </a:lnTo>
                <a:lnTo>
                  <a:pt x="888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3820159" y="4328159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0" y="6350"/>
                </a:moveTo>
                <a:lnTo>
                  <a:pt x="3810" y="5079"/>
                </a:lnTo>
                <a:lnTo>
                  <a:pt x="6350" y="2539"/>
                </a:lnTo>
                <a:lnTo>
                  <a:pt x="888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3839209" y="431545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6350"/>
                </a:moveTo>
                <a:lnTo>
                  <a:pt x="2539" y="3809"/>
                </a:lnTo>
                <a:lnTo>
                  <a:pt x="5079" y="1269"/>
                </a:ln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3855720" y="429895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89"/>
                </a:moveTo>
                <a:lnTo>
                  <a:pt x="2539" y="6350"/>
                </a:lnTo>
                <a:lnTo>
                  <a:pt x="5079" y="2539"/>
                </a:lnTo>
                <a:lnTo>
                  <a:pt x="761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3870959" y="428244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90"/>
                </a:moveTo>
                <a:lnTo>
                  <a:pt x="2539" y="6350"/>
                </a:lnTo>
                <a:lnTo>
                  <a:pt x="5079" y="2540"/>
                </a:lnTo>
                <a:lnTo>
                  <a:pt x="761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3884929" y="426465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0" y="8889"/>
                </a:moveTo>
                <a:lnTo>
                  <a:pt x="2540" y="6350"/>
                </a:lnTo>
                <a:lnTo>
                  <a:pt x="5080" y="2539"/>
                </a:lnTo>
                <a:lnTo>
                  <a:pt x="635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3897629" y="4245609"/>
            <a:ext cx="5080" cy="10160"/>
          </a:xfrm>
          <a:custGeom>
            <a:avLst/>
            <a:gdLst/>
            <a:ahLst/>
            <a:cxnLst/>
            <a:rect l="l" t="t" r="r" b="b"/>
            <a:pathLst>
              <a:path w="5079" h="10160">
                <a:moveTo>
                  <a:pt x="0" y="10159"/>
                </a:moveTo>
                <a:lnTo>
                  <a:pt x="1270" y="6350"/>
                </a:lnTo>
                <a:lnTo>
                  <a:pt x="3810" y="2539"/>
                </a:lnTo>
                <a:lnTo>
                  <a:pt x="508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3907790" y="422529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0" y="10160"/>
                </a:moveTo>
                <a:lnTo>
                  <a:pt x="1270" y="6350"/>
                </a:lnTo>
                <a:lnTo>
                  <a:pt x="2539" y="3810"/>
                </a:lnTo>
                <a:lnTo>
                  <a:pt x="381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3915409" y="4203700"/>
            <a:ext cx="3810" cy="11430"/>
          </a:xfrm>
          <a:custGeom>
            <a:avLst/>
            <a:gdLst/>
            <a:ahLst/>
            <a:cxnLst/>
            <a:rect l="l" t="t" r="r" b="b"/>
            <a:pathLst>
              <a:path w="3810" h="11429">
                <a:moveTo>
                  <a:pt x="0" y="11430"/>
                </a:moveTo>
                <a:lnTo>
                  <a:pt x="1269" y="7619"/>
                </a:lnTo>
                <a:lnTo>
                  <a:pt x="2539" y="3810"/>
                </a:lnTo>
                <a:lnTo>
                  <a:pt x="381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3921759" y="418210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29">
                <a:moveTo>
                  <a:pt x="0" y="11429"/>
                </a:moveTo>
                <a:lnTo>
                  <a:pt x="0" y="7619"/>
                </a:lnTo>
                <a:lnTo>
                  <a:pt x="1269" y="3809"/>
                </a:lnTo>
                <a:lnTo>
                  <a:pt x="1269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3924300" y="41592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430"/>
                </a:moveTo>
                <a:lnTo>
                  <a:pt x="0" y="8889"/>
                </a:lnTo>
                <a:lnTo>
                  <a:pt x="0" y="5080"/>
                </a:lnTo>
                <a:lnTo>
                  <a:pt x="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3924300" y="41376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3924300" y="41148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3924300" y="409320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3924300" y="40703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3924300" y="404875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3924300" y="4025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3924300" y="40030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3924300" y="39814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3924300" y="39585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924300" y="393700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924300" y="39141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924300" y="389255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924300" y="38696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924300" y="3846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924300" y="38252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924300" y="3802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924300" y="37807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924300" y="3757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924300" y="37363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924300" y="3713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3924300" y="3690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924300" y="36690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3924300" y="3646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3924300" y="362457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3924300" y="36017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3924300" y="35788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3924300" y="35572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3924300" y="35344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3924300" y="35128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3924300" y="34899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3924300" y="34683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3924300" y="34455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3924300" y="34226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3924300" y="34010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3924300" y="33782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3924300" y="33566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3924300" y="333375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3920490" y="3312159"/>
            <a:ext cx="2540" cy="10160"/>
          </a:xfrm>
          <a:custGeom>
            <a:avLst/>
            <a:gdLst/>
            <a:ahLst/>
            <a:cxnLst/>
            <a:rect l="l" t="t" r="r" b="b"/>
            <a:pathLst>
              <a:path w="2539" h="10160">
                <a:moveTo>
                  <a:pt x="2539" y="10160"/>
                </a:moveTo>
                <a:lnTo>
                  <a:pt x="1270" y="7619"/>
                </a:lnTo>
                <a:lnTo>
                  <a:pt x="127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3914140" y="329057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3810" y="10159"/>
                </a:moveTo>
                <a:lnTo>
                  <a:pt x="2539" y="6350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3906520" y="3268979"/>
            <a:ext cx="3810" cy="10160"/>
          </a:xfrm>
          <a:custGeom>
            <a:avLst/>
            <a:gdLst/>
            <a:ahLst/>
            <a:cxnLst/>
            <a:rect l="l" t="t" r="r" b="b"/>
            <a:pathLst>
              <a:path w="3810" h="10160">
                <a:moveTo>
                  <a:pt x="3809" y="10160"/>
                </a:moveTo>
                <a:lnTo>
                  <a:pt x="2539" y="7620"/>
                </a:lnTo>
                <a:lnTo>
                  <a:pt x="1269" y="381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3895090" y="324992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90"/>
                </a:moveTo>
                <a:lnTo>
                  <a:pt x="3810" y="6350"/>
                </a:lnTo>
                <a:lnTo>
                  <a:pt x="2539" y="254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3883659" y="323087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6350" y="8890"/>
                </a:moveTo>
                <a:lnTo>
                  <a:pt x="3810" y="6350"/>
                </a:lnTo>
                <a:lnTo>
                  <a:pt x="1269" y="381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3868420" y="321437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19" y="8889"/>
                </a:moveTo>
                <a:lnTo>
                  <a:pt x="5079" y="5079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3853179" y="319786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7620" y="8889"/>
                </a:moveTo>
                <a:lnTo>
                  <a:pt x="5080" y="5079"/>
                </a:lnTo>
                <a:lnTo>
                  <a:pt x="2540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3836670" y="318388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19" y="7620"/>
                </a:moveTo>
                <a:lnTo>
                  <a:pt x="5079" y="5080"/>
                </a:lnTo>
                <a:lnTo>
                  <a:pt x="2539" y="2539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3817620" y="3171189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159" y="6350"/>
                </a:moveTo>
                <a:lnTo>
                  <a:pt x="6350" y="3810"/>
                </a:lnTo>
                <a:lnTo>
                  <a:pt x="3809" y="2539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3798570" y="3161029"/>
            <a:ext cx="8890" cy="5080"/>
          </a:xfrm>
          <a:custGeom>
            <a:avLst/>
            <a:gdLst/>
            <a:ahLst/>
            <a:cxnLst/>
            <a:rect l="l" t="t" r="r" b="b"/>
            <a:pathLst>
              <a:path w="8889" h="5080">
                <a:moveTo>
                  <a:pt x="8889" y="5080"/>
                </a:moveTo>
                <a:lnTo>
                  <a:pt x="6350" y="2540"/>
                </a:lnTo>
                <a:lnTo>
                  <a:pt x="2539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776979" y="315213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11430" y="3810"/>
                </a:moveTo>
                <a:lnTo>
                  <a:pt x="7620" y="2539"/>
                </a:lnTo>
                <a:lnTo>
                  <a:pt x="3810" y="1270"/>
                </a:lnTo>
                <a:lnTo>
                  <a:pt x="0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3756659" y="314578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2539"/>
                </a:moveTo>
                <a:lnTo>
                  <a:pt x="6350" y="1270"/>
                </a:lnTo>
                <a:lnTo>
                  <a:pt x="3810" y="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3733800" y="31419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7620" y="1270"/>
                </a:lnTo>
                <a:lnTo>
                  <a:pt x="3810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 txBox="1"/>
          <p:nvPr/>
        </p:nvSpPr>
        <p:spPr>
          <a:xfrm>
            <a:off x="1576069" y="2999740"/>
            <a:ext cx="2573021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45665" algn="l"/>
              </a:tabLst>
            </a:pPr>
            <a:r>
              <a:rPr b="1" spc="-5" dirty="0">
                <a:solidFill>
                  <a:srgbClr val="FFFF00"/>
                </a:solidFill>
                <a:latin typeface="Georgia"/>
                <a:cs typeface="Georgia"/>
              </a:rPr>
              <a:t>D</a:t>
            </a:r>
            <a:r>
              <a:rPr b="1" strike="sngStrike" spc="-5" dirty="0">
                <a:solidFill>
                  <a:srgbClr val="FFFF00"/>
                </a:solidFill>
                <a:latin typeface="Georgia"/>
                <a:cs typeface="Georgia"/>
              </a:rPr>
              <a:t>epression</a:t>
            </a:r>
            <a:r>
              <a:rPr b="1" strike="sngStrike" spc="-75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b="1" strike="sngStrike" spc="-5" dirty="0">
                <a:solidFill>
                  <a:srgbClr val="FFFF00"/>
                </a:solidFill>
                <a:latin typeface="Georgia"/>
                <a:cs typeface="Georgia"/>
              </a:rPr>
              <a:t>of </a:t>
            </a:r>
            <a:r>
              <a:rPr b="1" strike="sngStrike" dirty="0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b="1" strike="noStrike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b="1" strike="noStrike" spc="-5" dirty="0">
                <a:solidFill>
                  <a:srgbClr val="FFFF00"/>
                </a:solidFill>
                <a:latin typeface="Georgia"/>
                <a:cs typeface="Georgia"/>
              </a:rPr>
              <a:t>myocardium </a:t>
            </a:r>
            <a:r>
              <a:rPr b="1" strike="noStrike" spc="-10" dirty="0">
                <a:solidFill>
                  <a:srgbClr val="FFFF00"/>
                </a:solidFill>
                <a:latin typeface="Georgia"/>
                <a:cs typeface="Georgia"/>
              </a:rPr>
              <a:t>and  </a:t>
            </a:r>
            <a:r>
              <a:rPr b="1" strike="noStrike" spc="-5" dirty="0">
                <a:solidFill>
                  <a:srgbClr val="FFFF00"/>
                </a:solidFill>
                <a:latin typeface="Georgia"/>
                <a:cs typeface="Georgia"/>
              </a:rPr>
              <a:t>Diffuse Cell  Injury, </a:t>
            </a:r>
            <a:r>
              <a:rPr b="1" strike="noStrike" dirty="0">
                <a:solidFill>
                  <a:srgbClr val="FFFF00"/>
                </a:solidFill>
                <a:latin typeface="Georgia"/>
                <a:cs typeface="Georgia"/>
              </a:rPr>
              <a:t>– </a:t>
            </a:r>
            <a:r>
              <a:rPr b="1" strike="noStrike" spc="-5" dirty="0">
                <a:solidFill>
                  <a:srgbClr val="FFFF00"/>
                </a:solidFill>
                <a:latin typeface="Georgia"/>
                <a:cs typeface="Georgia"/>
              </a:rPr>
              <a:t>multiple  o</a:t>
            </a:r>
            <a:r>
              <a:rPr b="1" u="sng" strike="noStrike" spc="-5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rgan</a:t>
            </a:r>
            <a:r>
              <a:rPr b="1" u="sng" strike="noStrike" spc="-85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 </a:t>
            </a:r>
            <a:r>
              <a:rPr b="1" u="sng" strike="noStrike" spc="-5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failure	</a:t>
            </a:r>
            <a:r>
              <a:rPr b="1" u="sng" strike="noStrike" spc="-450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 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005" name="object 1005"/>
          <p:cNvSpPr/>
          <p:nvPr/>
        </p:nvSpPr>
        <p:spPr>
          <a:xfrm>
            <a:off x="3134360" y="2223770"/>
            <a:ext cx="1250950" cy="198120"/>
          </a:xfrm>
          <a:custGeom>
            <a:avLst/>
            <a:gdLst/>
            <a:ahLst/>
            <a:cxnLst/>
            <a:rect l="l" t="t" r="r" b="b"/>
            <a:pathLst>
              <a:path w="1250950" h="198119">
                <a:moveTo>
                  <a:pt x="3809" y="0"/>
                </a:moveTo>
                <a:lnTo>
                  <a:pt x="0" y="38100"/>
                </a:lnTo>
                <a:lnTo>
                  <a:pt x="1210310" y="180339"/>
                </a:lnTo>
                <a:lnTo>
                  <a:pt x="1207769" y="198119"/>
                </a:lnTo>
                <a:lnTo>
                  <a:pt x="1250950" y="165100"/>
                </a:lnTo>
                <a:lnTo>
                  <a:pt x="1232939" y="142239"/>
                </a:lnTo>
                <a:lnTo>
                  <a:pt x="1215389" y="142239"/>
                </a:lnTo>
                <a:lnTo>
                  <a:pt x="3809" y="0"/>
                </a:lnTo>
                <a:close/>
              </a:path>
              <a:path w="1250950" h="198119">
                <a:moveTo>
                  <a:pt x="1217929" y="123189"/>
                </a:moveTo>
                <a:lnTo>
                  <a:pt x="1215389" y="142239"/>
                </a:lnTo>
                <a:lnTo>
                  <a:pt x="1232939" y="142239"/>
                </a:lnTo>
                <a:lnTo>
                  <a:pt x="1217929" y="12318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138170" y="22237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0" y="0"/>
                </a:moveTo>
                <a:lnTo>
                  <a:pt x="1143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161029" y="222631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5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182620" y="22288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204210" y="223138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3227070" y="223392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3248660" y="22364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3271520" y="223901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5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3293109" y="22415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3315970" y="224408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5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3337559" y="224662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3360420" y="224917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59" y="253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3382009" y="225171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3403600" y="22555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3426459" y="225806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3448050" y="22606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3470909" y="226313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3492500" y="22656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3515359" y="22682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3536950" y="22707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3559809" y="227330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3581400" y="227583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3602990" y="22783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3625850" y="22809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3647440" y="22834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670300" y="22860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3691890" y="228853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3714750" y="22910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3736340" y="22936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759200" y="229616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780790" y="22987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803650" y="230123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825240" y="23037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848100" y="230632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60" y="253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869690" y="230886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0" y="0"/>
                </a:moveTo>
                <a:lnTo>
                  <a:pt x="11430" y="253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892550" y="2311400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0" y="0"/>
                </a:moveTo>
                <a:lnTo>
                  <a:pt x="10160" y="253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914140" y="231521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935729" y="23177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958590" y="232028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980179" y="232282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4003040" y="232537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4024629" y="232791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4047490" y="233045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4069079" y="233298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4091940" y="233552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4113529" y="23380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4135120" y="234061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4157979" y="23431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4179570" y="234568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4202429" y="234822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4224020" y="23507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4246879" y="235331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30" y="126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4268470" y="23558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0" y="0"/>
                </a:moveTo>
                <a:lnTo>
                  <a:pt x="11429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4291329" y="235838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0" y="0"/>
                </a:moveTo>
                <a:lnTo>
                  <a:pt x="10160" y="127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4312920" y="236220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4334509" y="236473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4351020" y="2346960"/>
            <a:ext cx="1270" cy="11430"/>
          </a:xfrm>
          <a:custGeom>
            <a:avLst/>
            <a:gdLst/>
            <a:ahLst/>
            <a:cxnLst/>
            <a:rect l="l" t="t" r="r" b="b"/>
            <a:pathLst>
              <a:path w="1270" h="11430">
                <a:moveTo>
                  <a:pt x="0" y="11429"/>
                </a:moveTo>
                <a:lnTo>
                  <a:pt x="126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4358640" y="235585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0"/>
                </a:moveTo>
                <a:lnTo>
                  <a:pt x="7620" y="888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4372609" y="237362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19">
                <a:moveTo>
                  <a:pt x="0" y="0"/>
                </a:moveTo>
                <a:lnTo>
                  <a:pt x="6350" y="762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4375150" y="23901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89" y="0"/>
                </a:moveTo>
                <a:lnTo>
                  <a:pt x="0" y="762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4357370" y="2404110"/>
            <a:ext cx="8890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889" y="0"/>
                </a:moveTo>
                <a:lnTo>
                  <a:pt x="0" y="635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4342129" y="2418079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6350" y="0"/>
                </a:moveTo>
                <a:lnTo>
                  <a:pt x="0" y="3810"/>
                </a:lnTo>
                <a:lnTo>
                  <a:pt x="1270" y="127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4338320" y="240283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6350" y="5080"/>
                </a:moveTo>
                <a:lnTo>
                  <a:pt x="6350" y="1270"/>
                </a:ln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4315459" y="24003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4293870" y="23977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4272279" y="239522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4249420" y="23926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4227829" y="239013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4204970" y="23876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4183379" y="238506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4160520" y="23825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4138929" y="237997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4116070" y="237617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11429" y="253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4094479" y="237362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11430" y="254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4072890" y="237108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10160" y="253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4050029" y="23685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4028440" y="236601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4005579" y="23634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3983990" y="236092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3961129" y="235838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3939540" y="235585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3916679" y="235331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3895090" y="23507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3872229" y="234822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3850640" y="234568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3827779" y="23431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3806190" y="234061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3783329" y="23380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3761740" y="233552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3740150" y="233298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3717290" y="233045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3695700" y="232791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3672840" y="232537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3651250" y="232282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3628390" y="23190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3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3606800" y="231647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11429" y="254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3583940" y="2313939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11430" y="253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3562350" y="23114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3540759" y="230886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517900" y="23063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3496309" y="230377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473450" y="230123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451859" y="229870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429000" y="22961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407409" y="229362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384550" y="22910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362959" y="228853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341370" y="228600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5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3318509" y="228346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295650" y="22809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274059" y="2278379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3252470" y="227583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5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229610" y="227330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11429" y="127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208020" y="227076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185160" y="22682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30" h="1269">
                <a:moveTo>
                  <a:pt x="11429" y="12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163570" y="226567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3140710" y="2263139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134360" y="2246629"/>
            <a:ext cx="1270" cy="11430"/>
          </a:xfrm>
          <a:custGeom>
            <a:avLst/>
            <a:gdLst/>
            <a:ahLst/>
            <a:cxnLst/>
            <a:rect l="l" t="t" r="r" b="b"/>
            <a:pathLst>
              <a:path w="1269" h="11430">
                <a:moveTo>
                  <a:pt x="0" y="11430"/>
                </a:moveTo>
                <a:lnTo>
                  <a:pt x="1269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136900" y="2225039"/>
            <a:ext cx="1270" cy="10160"/>
          </a:xfrm>
          <a:custGeom>
            <a:avLst/>
            <a:gdLst/>
            <a:ahLst/>
            <a:cxnLst/>
            <a:rect l="l" t="t" r="r" b="b"/>
            <a:pathLst>
              <a:path w="1269" h="10160">
                <a:moveTo>
                  <a:pt x="0" y="10160"/>
                </a:moveTo>
                <a:lnTo>
                  <a:pt x="1269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7164069" y="3933190"/>
            <a:ext cx="71120" cy="433070"/>
          </a:xfrm>
          <a:custGeom>
            <a:avLst/>
            <a:gdLst/>
            <a:ahLst/>
            <a:cxnLst/>
            <a:rect l="l" t="t" r="r" b="b"/>
            <a:pathLst>
              <a:path w="71120" h="433070">
                <a:moveTo>
                  <a:pt x="71120" y="397510"/>
                </a:moveTo>
                <a:lnTo>
                  <a:pt x="0" y="397510"/>
                </a:lnTo>
                <a:lnTo>
                  <a:pt x="35559" y="433070"/>
                </a:lnTo>
                <a:lnTo>
                  <a:pt x="71120" y="397510"/>
                </a:lnTo>
                <a:close/>
              </a:path>
              <a:path w="71120" h="433070">
                <a:moveTo>
                  <a:pt x="53339" y="0"/>
                </a:moveTo>
                <a:lnTo>
                  <a:pt x="17779" y="0"/>
                </a:lnTo>
                <a:lnTo>
                  <a:pt x="17779" y="397510"/>
                </a:lnTo>
                <a:lnTo>
                  <a:pt x="53339" y="397510"/>
                </a:lnTo>
                <a:lnTo>
                  <a:pt x="533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7158355" y="3927475"/>
            <a:ext cx="76200" cy="4419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6352540" y="5321300"/>
            <a:ext cx="294640" cy="176530"/>
          </a:xfrm>
          <a:custGeom>
            <a:avLst/>
            <a:gdLst/>
            <a:ahLst/>
            <a:cxnLst/>
            <a:rect l="l" t="t" r="r" b="b"/>
            <a:pathLst>
              <a:path w="294640" h="176529">
                <a:moveTo>
                  <a:pt x="20320" y="97790"/>
                </a:moveTo>
                <a:lnTo>
                  <a:pt x="0" y="156209"/>
                </a:lnTo>
                <a:lnTo>
                  <a:pt x="58420" y="176530"/>
                </a:lnTo>
                <a:lnTo>
                  <a:pt x="48260" y="157480"/>
                </a:lnTo>
                <a:lnTo>
                  <a:pt x="130386" y="118109"/>
                </a:lnTo>
                <a:lnTo>
                  <a:pt x="30480" y="118109"/>
                </a:lnTo>
                <a:lnTo>
                  <a:pt x="20320" y="97790"/>
                </a:lnTo>
                <a:close/>
              </a:path>
              <a:path w="294640" h="176529">
                <a:moveTo>
                  <a:pt x="275589" y="0"/>
                </a:moveTo>
                <a:lnTo>
                  <a:pt x="30480" y="118109"/>
                </a:lnTo>
                <a:lnTo>
                  <a:pt x="130386" y="118109"/>
                </a:lnTo>
                <a:lnTo>
                  <a:pt x="294639" y="39369"/>
                </a:lnTo>
                <a:lnTo>
                  <a:pt x="2755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6346825" y="5318125"/>
            <a:ext cx="306070" cy="1854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355850" y="4438650"/>
            <a:ext cx="74930" cy="434340"/>
          </a:xfrm>
          <a:custGeom>
            <a:avLst/>
            <a:gdLst/>
            <a:ahLst/>
            <a:cxnLst/>
            <a:rect l="l" t="t" r="r" b="b"/>
            <a:pathLst>
              <a:path w="74930" h="434339">
                <a:moveTo>
                  <a:pt x="40639" y="0"/>
                </a:moveTo>
                <a:lnTo>
                  <a:pt x="2539" y="34289"/>
                </a:lnTo>
                <a:lnTo>
                  <a:pt x="20319" y="35560"/>
                </a:lnTo>
                <a:lnTo>
                  <a:pt x="0" y="431800"/>
                </a:lnTo>
                <a:lnTo>
                  <a:pt x="35560" y="434339"/>
                </a:lnTo>
                <a:lnTo>
                  <a:pt x="57150" y="36830"/>
                </a:lnTo>
                <a:lnTo>
                  <a:pt x="73787" y="36830"/>
                </a:lnTo>
                <a:lnTo>
                  <a:pt x="40639" y="0"/>
                </a:lnTo>
                <a:close/>
              </a:path>
              <a:path w="74930" h="434339">
                <a:moveTo>
                  <a:pt x="73787" y="36830"/>
                </a:moveTo>
                <a:lnTo>
                  <a:pt x="57150" y="36830"/>
                </a:lnTo>
                <a:lnTo>
                  <a:pt x="74930" y="38100"/>
                </a:lnTo>
                <a:lnTo>
                  <a:pt x="73787" y="3683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350135" y="4435475"/>
            <a:ext cx="86359" cy="4419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5795009" y="1414780"/>
            <a:ext cx="2247899" cy="10071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510540" y="3036570"/>
            <a:ext cx="8404860" cy="310341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11150" indent="-273050">
              <a:lnSpc>
                <a:spcPct val="100000"/>
              </a:lnSpc>
              <a:spcBef>
                <a:spcPts val="600"/>
              </a:spcBef>
              <a:buClr>
                <a:srgbClr val="D06248"/>
              </a:buClr>
              <a:buSzPct val="85000"/>
              <a:buFont typeface="Symbol"/>
              <a:buChar char=""/>
              <a:tabLst>
                <a:tab pos="311150" algn="l"/>
              </a:tabLst>
            </a:pPr>
            <a:r>
              <a:rPr sz="2000" dirty="0"/>
              <a:t>Lactic </a:t>
            </a:r>
            <a:r>
              <a:rPr sz="2000" spc="-5" dirty="0"/>
              <a:t>acidosis correction </a:t>
            </a:r>
            <a:r>
              <a:rPr sz="2000" dirty="0"/>
              <a:t>- </a:t>
            </a:r>
            <a:r>
              <a:rPr sz="2000" spc="-5" dirty="0"/>
              <a:t>Sodium</a:t>
            </a:r>
            <a:r>
              <a:rPr sz="2000" spc="-20" dirty="0"/>
              <a:t> </a:t>
            </a:r>
            <a:r>
              <a:rPr sz="2000" spc="-5" dirty="0" smtClean="0"/>
              <a:t>bicarbonate</a:t>
            </a:r>
            <a:endParaRPr sz="2000" dirty="0"/>
          </a:p>
          <a:p>
            <a:pPr marL="311150" marR="477520" indent="-273050">
              <a:lnSpc>
                <a:spcPct val="100000"/>
              </a:lnSpc>
              <a:spcBef>
                <a:spcPts val="500"/>
              </a:spcBef>
              <a:buClr>
                <a:srgbClr val="D06248"/>
              </a:buClr>
              <a:buSzPct val="85000"/>
              <a:buFont typeface="Symbol"/>
              <a:buChar char=""/>
              <a:tabLst>
                <a:tab pos="311150" algn="l"/>
              </a:tabLst>
            </a:pPr>
            <a:r>
              <a:rPr sz="2000" spc="-5" dirty="0"/>
              <a:t>Correction of causative factor </a:t>
            </a:r>
            <a:r>
              <a:rPr sz="2000" dirty="0"/>
              <a:t>– </a:t>
            </a:r>
            <a:r>
              <a:rPr sz="2000" spc="-5" dirty="0"/>
              <a:t>haemostasis, surgical removal </a:t>
            </a:r>
            <a:r>
              <a:rPr sz="2000" spc="-520" dirty="0"/>
              <a:t>of </a:t>
            </a:r>
            <a:r>
              <a:rPr sz="2000" spc="-420" dirty="0"/>
              <a:t> </a:t>
            </a:r>
            <a:r>
              <a:rPr sz="2000" spc="-5" dirty="0"/>
              <a:t>necrotic </a:t>
            </a:r>
            <a:r>
              <a:rPr sz="2000" dirty="0"/>
              <a:t>tissue, </a:t>
            </a:r>
            <a:r>
              <a:rPr sz="2000" spc="-5" dirty="0"/>
              <a:t>antibiotics, defibrillation</a:t>
            </a:r>
            <a:r>
              <a:rPr sz="2000" dirty="0"/>
              <a:t> </a:t>
            </a:r>
            <a:r>
              <a:rPr sz="2000" spc="-5" dirty="0"/>
              <a:t>etc.</a:t>
            </a:r>
            <a:endParaRPr sz="2000" dirty="0"/>
          </a:p>
          <a:p>
            <a:pPr marL="311150" marR="30480" indent="-273050">
              <a:lnSpc>
                <a:spcPct val="100000"/>
              </a:lnSpc>
              <a:spcBef>
                <a:spcPts val="500"/>
              </a:spcBef>
              <a:buClr>
                <a:srgbClr val="D06248"/>
              </a:buClr>
              <a:buSzPct val="85000"/>
              <a:buFont typeface="Symbol"/>
              <a:buChar char=""/>
              <a:tabLst>
                <a:tab pos="311150" algn="l"/>
              </a:tabLst>
            </a:pPr>
            <a:r>
              <a:rPr sz="2000" spc="-5" dirty="0"/>
              <a:t>Injection Morphine for pain relieving </a:t>
            </a:r>
            <a:r>
              <a:rPr sz="2000" dirty="0"/>
              <a:t>– </a:t>
            </a:r>
            <a:r>
              <a:rPr sz="2000" spc="-5" dirty="0"/>
              <a:t>except head injury </a:t>
            </a:r>
            <a:r>
              <a:rPr sz="2000" dirty="0"/>
              <a:t>and </a:t>
            </a:r>
            <a:r>
              <a:rPr sz="2000" spc="-210" dirty="0" smtClean="0"/>
              <a:t>acute  </a:t>
            </a:r>
            <a:r>
              <a:rPr sz="2000" spc="-5" dirty="0" smtClean="0"/>
              <a:t>abdomen</a:t>
            </a:r>
            <a:r>
              <a:rPr lang="en-IN" sz="2000" spc="-5" dirty="0" smtClean="0"/>
              <a:t> pain.</a:t>
            </a:r>
            <a:endParaRPr sz="2000" dirty="0"/>
          </a:p>
          <a:p>
            <a:pPr marL="311150" marR="458470" indent="-273050">
              <a:lnSpc>
                <a:spcPct val="100000"/>
              </a:lnSpc>
              <a:spcBef>
                <a:spcPts val="500"/>
              </a:spcBef>
              <a:buClr>
                <a:srgbClr val="D06248"/>
              </a:buClr>
              <a:buSzPct val="85000"/>
              <a:buFont typeface="Symbol"/>
              <a:buChar char=""/>
              <a:tabLst>
                <a:tab pos="311150" algn="l"/>
              </a:tabLst>
            </a:pPr>
            <a:r>
              <a:rPr sz="2000" spc="-5" dirty="0"/>
              <a:t>Vasopressor </a:t>
            </a:r>
            <a:r>
              <a:rPr sz="2000" dirty="0"/>
              <a:t>agents – </a:t>
            </a:r>
            <a:r>
              <a:rPr sz="2000" spc="-5" dirty="0" smtClean="0"/>
              <a:t>D</a:t>
            </a:r>
            <a:r>
              <a:rPr lang="en-IN" sz="2000" spc="-5" dirty="0" err="1" smtClean="0"/>
              <a:t>opamine</a:t>
            </a:r>
            <a:r>
              <a:rPr sz="2000" spc="-5" dirty="0" smtClean="0"/>
              <a:t> </a:t>
            </a:r>
            <a:r>
              <a:rPr sz="2000" dirty="0"/>
              <a:t>(0.2 – 1 </a:t>
            </a:r>
            <a:r>
              <a:rPr sz="2000" spc="-5" dirty="0"/>
              <a:t>mg/min) or </a:t>
            </a:r>
            <a:r>
              <a:rPr sz="2000" spc="-5" dirty="0" smtClean="0"/>
              <a:t>N</a:t>
            </a:r>
            <a:r>
              <a:rPr lang="en-IN" sz="2000" spc="-5" dirty="0" err="1" smtClean="0"/>
              <a:t>oradrenaline</a:t>
            </a:r>
            <a:r>
              <a:rPr sz="2000" spc="-5" dirty="0" smtClean="0"/>
              <a:t> </a:t>
            </a:r>
            <a:r>
              <a:rPr sz="2000" spc="-5" dirty="0"/>
              <a:t>to correct  hypotension </a:t>
            </a:r>
            <a:r>
              <a:rPr sz="2000" dirty="0"/>
              <a:t>– </a:t>
            </a:r>
            <a:r>
              <a:rPr sz="2000" spc="-5" dirty="0"/>
              <a:t>after fluid replacement only </a:t>
            </a:r>
            <a:r>
              <a:rPr sz="2000" dirty="0"/>
              <a:t>(NA – 4 </a:t>
            </a:r>
            <a:r>
              <a:rPr sz="2000" spc="-5" dirty="0"/>
              <a:t>mg </a:t>
            </a:r>
            <a:r>
              <a:rPr sz="2000" dirty="0"/>
              <a:t>in </a:t>
            </a:r>
            <a:r>
              <a:rPr sz="2000" spc="-5" dirty="0"/>
              <a:t>50</a:t>
            </a:r>
            <a:r>
              <a:rPr sz="2000" spc="15" dirty="0"/>
              <a:t> </a:t>
            </a:r>
            <a:r>
              <a:rPr sz="2000" spc="-5" dirty="0"/>
              <a:t>ml)</a:t>
            </a:r>
            <a:endParaRPr sz="2000" dirty="0"/>
          </a:p>
          <a:p>
            <a:pPr marL="311150" indent="-273050">
              <a:lnSpc>
                <a:spcPct val="100000"/>
              </a:lnSpc>
              <a:spcBef>
                <a:spcPts val="500"/>
              </a:spcBef>
              <a:buClr>
                <a:srgbClr val="D06248"/>
              </a:buClr>
              <a:buSzPct val="85000"/>
              <a:buFont typeface="Symbol"/>
              <a:buChar char=""/>
              <a:tabLst>
                <a:tab pos="311150" algn="l"/>
              </a:tabLst>
            </a:pPr>
            <a:r>
              <a:rPr sz="2000" spc="-5" dirty="0"/>
              <a:t>Oxygen administration </a:t>
            </a:r>
            <a:r>
              <a:rPr sz="2000" dirty="0"/>
              <a:t>to </a:t>
            </a:r>
            <a:r>
              <a:rPr sz="2000" spc="-5" dirty="0"/>
              <a:t>correct tissue hypoxemia</a:t>
            </a:r>
            <a:endParaRPr sz="200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563879"/>
            <a:ext cx="654748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Management </a:t>
            </a:r>
            <a:r>
              <a:rPr sz="3300" dirty="0">
                <a:solidFill>
                  <a:srgbClr val="7A9799"/>
                </a:solidFill>
              </a:rPr>
              <a:t>– </a:t>
            </a:r>
            <a:r>
              <a:rPr sz="3300" spc="-5" dirty="0">
                <a:solidFill>
                  <a:srgbClr val="7A9799"/>
                </a:solidFill>
              </a:rPr>
              <a:t>Hypovolemic</a:t>
            </a:r>
            <a:r>
              <a:rPr sz="3300" spc="-95" dirty="0">
                <a:solidFill>
                  <a:srgbClr val="7A9799"/>
                </a:solidFill>
              </a:rPr>
              <a:t> </a:t>
            </a:r>
            <a:r>
              <a:rPr sz="3300" spc="-5" dirty="0">
                <a:solidFill>
                  <a:srgbClr val="7A9799"/>
                </a:solidFill>
              </a:rPr>
              <a:t>shock</a:t>
            </a:r>
            <a:endParaRPr sz="3300"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1300479"/>
            <a:ext cx="8404860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1150" marR="30480" indent="-273050">
              <a:lnSpc>
                <a:spcPct val="100400"/>
              </a:lnSpc>
              <a:spcBef>
                <a:spcPts val="90"/>
              </a:spcBef>
            </a:pPr>
            <a:r>
              <a:rPr sz="2550" spc="1695" baseline="9803" dirty="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sz="2550" spc="89" baseline="9803" dirty="0">
                <a:solidFill>
                  <a:srgbClr val="D06248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Early recognition of shock </a:t>
            </a:r>
            <a:r>
              <a:rPr sz="2000" dirty="0">
                <a:latin typeface="Georgia"/>
                <a:cs typeface="Georgia"/>
              </a:rPr>
              <a:t>state - </a:t>
            </a:r>
            <a:r>
              <a:rPr sz="2000" spc="-5" dirty="0">
                <a:latin typeface="Georgia"/>
                <a:cs typeface="Georgia"/>
              </a:rPr>
              <a:t>Restoration of effective </a:t>
            </a:r>
            <a:r>
              <a:rPr sz="2000" spc="-204" dirty="0">
                <a:latin typeface="Georgia"/>
                <a:cs typeface="Georgia"/>
              </a:rPr>
              <a:t>blood  </a:t>
            </a:r>
            <a:r>
              <a:rPr sz="2000" spc="-5" dirty="0">
                <a:latin typeface="Georgia"/>
                <a:cs typeface="Georgia"/>
              </a:rPr>
              <a:t>volume suitable fluids </a:t>
            </a:r>
            <a:r>
              <a:rPr sz="2000" dirty="0">
                <a:latin typeface="Georgia"/>
                <a:cs typeface="Georgia"/>
              </a:rPr>
              <a:t>– </a:t>
            </a:r>
            <a:r>
              <a:rPr sz="2000" spc="-5" dirty="0" smtClean="0">
                <a:latin typeface="Georgia"/>
                <a:cs typeface="Georgia"/>
              </a:rPr>
              <a:t>CVP</a:t>
            </a:r>
            <a:r>
              <a:rPr lang="en-IN" sz="2000" spc="-5" dirty="0" smtClean="0">
                <a:latin typeface="Georgia"/>
                <a:cs typeface="Georgia"/>
              </a:rPr>
              <a:t>(</a:t>
            </a:r>
            <a:r>
              <a:rPr lang="en-IN" sz="2000" dirty="0"/>
              <a:t>Central venous pressure</a:t>
            </a:r>
            <a:r>
              <a:rPr lang="en-IN" sz="2000" spc="-5" dirty="0" smtClean="0">
                <a:latin typeface="Georgia"/>
                <a:cs typeface="Georgia"/>
              </a:rPr>
              <a:t>)</a:t>
            </a:r>
            <a:r>
              <a:rPr sz="2000" spc="5" dirty="0" smtClean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measurement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982469"/>
            <a:ext cx="152400" cy="4908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315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100" spc="315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2814319"/>
            <a:ext cx="15240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315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3310" y="1910079"/>
            <a:ext cx="7334884" cy="115189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Whole blood </a:t>
            </a:r>
            <a:r>
              <a:rPr sz="1600" dirty="0">
                <a:solidFill>
                  <a:srgbClr val="636A85"/>
                </a:solidFill>
                <a:latin typeface="Georgia"/>
                <a:cs typeface="Georgia"/>
              </a:rPr>
              <a:t>and</a:t>
            </a:r>
            <a:r>
              <a:rPr sz="1600" spc="-5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plasma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400"/>
              </a:spcBef>
            </a:pP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Colloidal </a:t>
            </a:r>
            <a:r>
              <a:rPr sz="1600" spc="-10" dirty="0">
                <a:solidFill>
                  <a:srgbClr val="636A85"/>
                </a:solidFill>
                <a:latin typeface="Georgia"/>
                <a:cs typeface="Georgia"/>
              </a:rPr>
              <a:t>plasma </a:t>
            </a: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substitutes </a:t>
            </a:r>
            <a:r>
              <a:rPr sz="16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Dextran, </a:t>
            </a:r>
            <a:r>
              <a:rPr sz="1600" spc="-10" dirty="0">
                <a:solidFill>
                  <a:srgbClr val="636A85"/>
                </a:solidFill>
                <a:latin typeface="Georgia"/>
                <a:cs typeface="Georgia"/>
              </a:rPr>
              <a:t>hydroxyethyl starch, polyvinylpyrrolidone  </a:t>
            </a: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etc.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10" dirty="0">
                <a:solidFill>
                  <a:srgbClr val="636A85"/>
                </a:solidFill>
                <a:latin typeface="Georgia"/>
                <a:cs typeface="Georgia"/>
              </a:rPr>
              <a:t>Crystalloid </a:t>
            </a: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plasma </a:t>
            </a:r>
            <a:r>
              <a:rPr sz="1600" spc="-10" dirty="0">
                <a:solidFill>
                  <a:srgbClr val="636A85"/>
                </a:solidFill>
                <a:latin typeface="Georgia"/>
                <a:cs typeface="Georgia"/>
              </a:rPr>
              <a:t>substitutes </a:t>
            </a:r>
            <a:r>
              <a:rPr sz="16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NaCl and 5%</a:t>
            </a:r>
            <a:r>
              <a:rPr sz="1600" spc="-3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636A85"/>
                </a:solidFill>
                <a:latin typeface="Georgia"/>
                <a:cs typeface="Georgia"/>
              </a:rPr>
              <a:t>Dextrose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6029" y="426720"/>
            <a:ext cx="15436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IV</a:t>
            </a:r>
            <a:r>
              <a:rPr sz="3300" spc="-90" dirty="0">
                <a:solidFill>
                  <a:srgbClr val="7A9799"/>
                </a:solidFill>
              </a:rPr>
              <a:t> </a:t>
            </a:r>
            <a:r>
              <a:rPr sz="3300" spc="-5" dirty="0">
                <a:solidFill>
                  <a:srgbClr val="7A9799"/>
                </a:solidFill>
              </a:rPr>
              <a:t>Fluid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510540" y="1474470"/>
            <a:ext cx="8094980" cy="42100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1150" marR="407034" indent="-273050">
              <a:lnSpc>
                <a:spcPct val="90000"/>
              </a:lnSpc>
              <a:spcBef>
                <a:spcPts val="434"/>
              </a:spcBef>
            </a:pPr>
            <a:r>
              <a:rPr sz="3525" spc="330" baseline="9456" dirty="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sz="2800" b="1" spc="220" dirty="0">
                <a:latin typeface="Georgia"/>
                <a:cs typeface="Georgia"/>
              </a:rPr>
              <a:t>Severe </a:t>
            </a:r>
            <a:r>
              <a:rPr sz="2800" b="1" spc="-10" dirty="0">
                <a:latin typeface="Georgia"/>
                <a:cs typeface="Georgia"/>
              </a:rPr>
              <a:t>hypovolemia, </a:t>
            </a:r>
            <a:r>
              <a:rPr sz="2800" spc="-5" dirty="0">
                <a:latin typeface="Georgia"/>
                <a:cs typeface="Georgia"/>
              </a:rPr>
              <a:t>low/unrecordable</a:t>
            </a:r>
            <a:r>
              <a:rPr sz="2800" spc="-235" dirty="0">
                <a:latin typeface="Georgia"/>
                <a:cs typeface="Georgia"/>
              </a:rPr>
              <a:t> </a:t>
            </a:r>
            <a:r>
              <a:rPr sz="2800" spc="-420" dirty="0">
                <a:latin typeface="Georgia"/>
                <a:cs typeface="Georgia"/>
              </a:rPr>
              <a:t>BP,  </a:t>
            </a:r>
            <a:r>
              <a:rPr sz="2800" spc="-5" dirty="0">
                <a:latin typeface="Georgia"/>
                <a:cs typeface="Georgia"/>
              </a:rPr>
              <a:t>feeble/unpalpable pulse etc. IV fluid wide open  </a:t>
            </a:r>
            <a:r>
              <a:rPr sz="2800" spc="-10" dirty="0">
                <a:latin typeface="Georgia"/>
                <a:cs typeface="Georgia"/>
              </a:rPr>
              <a:t>rate </a:t>
            </a:r>
            <a:r>
              <a:rPr sz="2800" spc="-5" dirty="0">
                <a:latin typeface="Georgia"/>
                <a:cs typeface="Georgia"/>
              </a:rPr>
              <a:t>(10 </a:t>
            </a:r>
            <a:r>
              <a:rPr sz="2800" dirty="0">
                <a:latin typeface="Georgia"/>
                <a:cs typeface="Georgia"/>
              </a:rPr>
              <a:t>– </a:t>
            </a:r>
            <a:r>
              <a:rPr sz="2800" spc="-10" dirty="0">
                <a:latin typeface="Georgia"/>
                <a:cs typeface="Georgia"/>
              </a:rPr>
              <a:t>20 </a:t>
            </a:r>
            <a:r>
              <a:rPr sz="2800" spc="-5" dirty="0">
                <a:latin typeface="Georgia"/>
                <a:cs typeface="Georgia"/>
              </a:rPr>
              <a:t>ml/min) </a:t>
            </a:r>
            <a:r>
              <a:rPr sz="2800" dirty="0">
                <a:latin typeface="Georgia"/>
                <a:cs typeface="Georgia"/>
              </a:rPr>
              <a:t>for 1 </a:t>
            </a:r>
            <a:r>
              <a:rPr sz="2800" spc="-5" dirty="0">
                <a:latin typeface="Georgia"/>
                <a:cs typeface="Georgia"/>
              </a:rPr>
              <a:t>hour (approx.) for  fluid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replacement</a:t>
            </a:r>
            <a:endParaRPr sz="2800" dirty="0">
              <a:latin typeface="Georgia"/>
              <a:cs typeface="Georgia"/>
            </a:endParaRPr>
          </a:p>
          <a:p>
            <a:pPr marL="584835" marR="30480" indent="-273050">
              <a:lnSpc>
                <a:spcPts val="2590"/>
              </a:lnSpc>
              <a:spcBef>
                <a:spcPts val="630"/>
              </a:spcBef>
            </a:pPr>
            <a:r>
              <a:rPr sz="2475" spc="705" baseline="15151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improvement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reduce to </a:t>
            </a:r>
            <a:r>
              <a:rPr sz="2400" dirty="0" smtClean="0">
                <a:solidFill>
                  <a:srgbClr val="636A85"/>
                </a:solidFill>
                <a:latin typeface="Georgia"/>
                <a:cs typeface="Georgia"/>
              </a:rPr>
              <a:t>I</a:t>
            </a:r>
            <a:r>
              <a:rPr lang="en-IN" sz="2400" dirty="0">
                <a:solidFill>
                  <a:srgbClr val="636A85"/>
                </a:solidFill>
                <a:latin typeface="Georgia"/>
                <a:cs typeface="Georgia"/>
              </a:rPr>
              <a:t>V</a:t>
            </a:r>
            <a:r>
              <a:rPr sz="2400" dirty="0" smtClean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fluid and continue till</a:t>
            </a:r>
            <a:r>
              <a:rPr sz="2400" spc="-265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24 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hours</a:t>
            </a:r>
            <a:endParaRPr sz="2400" dirty="0">
              <a:latin typeface="Georgia"/>
              <a:cs typeface="Georgia"/>
            </a:endParaRPr>
          </a:p>
          <a:p>
            <a:pPr marL="584835" marR="709295" indent="-273050">
              <a:lnSpc>
                <a:spcPts val="2590"/>
              </a:lnSpc>
              <a:spcBef>
                <a:spcPts val="600"/>
              </a:spcBef>
            </a:pPr>
            <a:r>
              <a:rPr sz="2475" spc="705" baseline="15151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If no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improvement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Increase/Prolong the </a:t>
            </a:r>
            <a:r>
              <a:rPr sz="2400" dirty="0" smtClean="0">
                <a:solidFill>
                  <a:srgbClr val="636A85"/>
                </a:solidFill>
                <a:latin typeface="Georgia"/>
                <a:cs typeface="Georgia"/>
              </a:rPr>
              <a:t>I</a:t>
            </a:r>
            <a:r>
              <a:rPr lang="en-IN" sz="2400" dirty="0" smtClean="0">
                <a:solidFill>
                  <a:srgbClr val="636A85"/>
                </a:solidFill>
                <a:latin typeface="Georgia"/>
                <a:cs typeface="Georgia"/>
              </a:rPr>
              <a:t>V</a:t>
            </a:r>
            <a:r>
              <a:rPr sz="2400" spc="-290" dirty="0" smtClean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fluid  administration</a:t>
            </a:r>
            <a:endParaRPr sz="2400" dirty="0">
              <a:latin typeface="Georgia"/>
              <a:cs typeface="Georgia"/>
            </a:endParaRPr>
          </a:p>
          <a:p>
            <a:pPr marL="584835" marR="203200" indent="-273050">
              <a:lnSpc>
                <a:spcPts val="2590"/>
              </a:lnSpc>
              <a:spcBef>
                <a:spcPts val="600"/>
              </a:spcBef>
            </a:pPr>
            <a:r>
              <a:rPr sz="2475" spc="705" baseline="15151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If no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improvement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2400" b="1" spc="-5" dirty="0">
                <a:solidFill>
                  <a:srgbClr val="636A85"/>
                </a:solidFill>
                <a:latin typeface="Georgia"/>
                <a:cs typeface="Georgia"/>
              </a:rPr>
              <a:t>haemtocrit </a:t>
            </a:r>
            <a:r>
              <a:rPr sz="2400" b="1" dirty="0">
                <a:solidFill>
                  <a:srgbClr val="636A85"/>
                </a:solidFill>
                <a:latin typeface="Georgia"/>
                <a:cs typeface="Georgia"/>
              </a:rPr>
              <a:t>rise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-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IV Colloid</a:t>
            </a:r>
            <a:r>
              <a:rPr sz="2400" spc="-29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10 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mg/kg/hour</a:t>
            </a:r>
            <a:endParaRPr sz="2400" dirty="0">
              <a:latin typeface="Georgia"/>
              <a:cs typeface="Georgia"/>
            </a:endParaRPr>
          </a:p>
          <a:p>
            <a:pPr marL="311785">
              <a:lnSpc>
                <a:spcPct val="100000"/>
              </a:lnSpc>
              <a:spcBef>
                <a:spcPts val="270"/>
              </a:spcBef>
            </a:pPr>
            <a:r>
              <a:rPr sz="2475" spc="705" baseline="15151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If no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improvement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Blood/Plasma</a:t>
            </a:r>
            <a:r>
              <a:rPr sz="2400" spc="-28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transfusion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6688" y="426720"/>
            <a:ext cx="7382511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Management </a:t>
            </a:r>
            <a:r>
              <a:rPr sz="3300" dirty="0">
                <a:solidFill>
                  <a:srgbClr val="7A9799"/>
                </a:solidFill>
              </a:rPr>
              <a:t>- </a:t>
            </a:r>
            <a:r>
              <a:rPr sz="3300" spc="-5" dirty="0">
                <a:solidFill>
                  <a:srgbClr val="7A9799"/>
                </a:solidFill>
              </a:rPr>
              <a:t>Bacteremic</a:t>
            </a:r>
            <a:r>
              <a:rPr sz="3300" spc="-80" dirty="0">
                <a:solidFill>
                  <a:srgbClr val="7A9799"/>
                </a:solidFill>
              </a:rPr>
              <a:t> </a:t>
            </a:r>
            <a:r>
              <a:rPr sz="3300" spc="-5" dirty="0">
                <a:solidFill>
                  <a:srgbClr val="7A9799"/>
                </a:solidFill>
              </a:rPr>
              <a:t>Shock</a:t>
            </a:r>
            <a:endParaRPr sz="3300" dirty="0"/>
          </a:p>
        </p:txBody>
      </p:sp>
      <p:sp>
        <p:nvSpPr>
          <p:cNvPr id="3" name="object 3"/>
          <p:cNvSpPr txBox="1"/>
          <p:nvPr/>
        </p:nvSpPr>
        <p:spPr>
          <a:xfrm>
            <a:off x="354329" y="1560829"/>
            <a:ext cx="8185784" cy="3831817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11150" marR="825500" indent="-273050">
              <a:lnSpc>
                <a:spcPts val="3350"/>
              </a:lnSpc>
              <a:spcBef>
                <a:spcPts val="219"/>
              </a:spcBef>
            </a:pPr>
            <a:r>
              <a:rPr sz="3525" spc="232" baseline="9456" dirty="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sz="2800" spc="155" dirty="0">
                <a:latin typeface="Georgia"/>
                <a:cs typeface="Georgia"/>
              </a:rPr>
              <a:t>Endotoxic </a:t>
            </a:r>
            <a:r>
              <a:rPr sz="2800" spc="-5" dirty="0">
                <a:latin typeface="Georgia"/>
                <a:cs typeface="Georgia"/>
              </a:rPr>
              <a:t>Shock: Severe infection and</a:t>
            </a:r>
            <a:r>
              <a:rPr sz="2800" spc="-200" dirty="0">
                <a:latin typeface="Georgia"/>
                <a:cs typeface="Georgia"/>
              </a:rPr>
              <a:t> </a:t>
            </a:r>
            <a:r>
              <a:rPr sz="2800" spc="-260" dirty="0" smtClean="0">
                <a:latin typeface="Georgia"/>
                <a:cs typeface="Georgia"/>
              </a:rPr>
              <a:t>t</a:t>
            </a:r>
            <a:r>
              <a:rPr lang="en-IN" sz="2800" spc="-260" dirty="0" smtClean="0">
                <a:latin typeface="Georgia"/>
                <a:cs typeface="Georgia"/>
              </a:rPr>
              <a:t> i</a:t>
            </a:r>
            <a:r>
              <a:rPr sz="2800" spc="-260" dirty="0" err="1" smtClean="0">
                <a:latin typeface="Georgia"/>
                <a:cs typeface="Georgia"/>
              </a:rPr>
              <a:t>ssue</a:t>
            </a:r>
            <a:r>
              <a:rPr sz="2800" spc="-260" dirty="0" smtClean="0">
                <a:latin typeface="Georgia"/>
                <a:cs typeface="Georgia"/>
              </a:rPr>
              <a:t>  </a:t>
            </a:r>
            <a:r>
              <a:rPr sz="2800" spc="-5" dirty="0">
                <a:latin typeface="Georgia"/>
                <a:cs typeface="Georgia"/>
              </a:rPr>
              <a:t>hypoperfusion </a:t>
            </a:r>
            <a:r>
              <a:rPr sz="2800" dirty="0">
                <a:latin typeface="Georgia"/>
                <a:cs typeface="Georgia"/>
              </a:rPr>
              <a:t>– </a:t>
            </a:r>
            <a:r>
              <a:rPr sz="2800" spc="-5" dirty="0">
                <a:latin typeface="Georgia"/>
                <a:cs typeface="Georgia"/>
              </a:rPr>
              <a:t>organ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dysfunction</a:t>
            </a:r>
            <a:endParaRPr sz="2800" dirty="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590"/>
              </a:spcBef>
            </a:pPr>
            <a:r>
              <a:rPr sz="3525" spc="187" baseline="9456" dirty="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sz="2800" spc="125" dirty="0">
                <a:latin typeface="Georgia"/>
                <a:cs typeface="Georgia"/>
              </a:rPr>
              <a:t>Antibiotics </a:t>
            </a:r>
            <a:r>
              <a:rPr sz="2800" dirty="0">
                <a:latin typeface="Georgia"/>
                <a:cs typeface="Georgia"/>
              </a:rPr>
              <a:t>– </a:t>
            </a:r>
            <a:r>
              <a:rPr sz="2800" spc="-10" dirty="0">
                <a:latin typeface="Georgia"/>
                <a:cs typeface="Georgia"/>
              </a:rPr>
              <a:t>empirical </a:t>
            </a:r>
            <a:r>
              <a:rPr sz="2800" spc="-5" dirty="0">
                <a:latin typeface="Georgia"/>
                <a:cs typeface="Georgia"/>
              </a:rPr>
              <a:t>to </a:t>
            </a:r>
            <a:r>
              <a:rPr sz="2800" spc="-10" dirty="0">
                <a:latin typeface="Georgia"/>
                <a:cs typeface="Georgia"/>
              </a:rPr>
              <a:t>start</a:t>
            </a:r>
            <a:r>
              <a:rPr sz="2800" spc="-1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with</a:t>
            </a:r>
            <a:endParaRPr sz="2800" dirty="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700"/>
              </a:spcBef>
            </a:pPr>
            <a:r>
              <a:rPr sz="3525" spc="254" baseline="9456" dirty="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sz="2800" spc="170" dirty="0">
                <a:latin typeface="Georgia"/>
                <a:cs typeface="Georgia"/>
              </a:rPr>
              <a:t>Surgical </a:t>
            </a:r>
            <a:r>
              <a:rPr sz="2800" spc="-5" dirty="0">
                <a:latin typeface="Georgia"/>
                <a:cs typeface="Georgia"/>
              </a:rPr>
              <a:t>Removal </a:t>
            </a:r>
            <a:r>
              <a:rPr sz="2800" spc="-10" dirty="0">
                <a:latin typeface="Georgia"/>
                <a:cs typeface="Georgia"/>
              </a:rPr>
              <a:t>if</a:t>
            </a:r>
            <a:r>
              <a:rPr sz="2800" spc="-19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required</a:t>
            </a:r>
            <a:endParaRPr sz="2800" dirty="0">
              <a:latin typeface="Georgia"/>
              <a:cs typeface="Georgia"/>
            </a:endParaRPr>
          </a:p>
          <a:p>
            <a:pPr marL="311150" marR="243204" indent="-273050">
              <a:lnSpc>
                <a:spcPct val="100000"/>
              </a:lnSpc>
              <a:spcBef>
                <a:spcPts val="690"/>
              </a:spcBef>
            </a:pPr>
            <a:r>
              <a:rPr sz="3525" spc="397" baseline="9456" dirty="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sz="2800" spc="265" dirty="0">
                <a:latin typeface="Georgia"/>
                <a:cs typeface="Georgia"/>
              </a:rPr>
              <a:t>Blood </a:t>
            </a:r>
            <a:r>
              <a:rPr sz="2800" spc="-5" dirty="0">
                <a:latin typeface="Georgia"/>
                <a:cs typeface="Georgia"/>
              </a:rPr>
              <a:t>volume expansion, correction of</a:t>
            </a:r>
            <a:r>
              <a:rPr sz="2800" spc="-305" dirty="0">
                <a:latin typeface="Georgia"/>
                <a:cs typeface="Georgia"/>
              </a:rPr>
              <a:t> </a:t>
            </a:r>
            <a:r>
              <a:rPr sz="2800" spc="-60" dirty="0">
                <a:latin typeface="Georgia"/>
                <a:cs typeface="Georgia"/>
              </a:rPr>
              <a:t>acidosis,  </a:t>
            </a:r>
            <a:r>
              <a:rPr lang="en-IN" sz="2800" spc="-5" dirty="0">
                <a:latin typeface="Georgia"/>
                <a:cs typeface="Georgia"/>
              </a:rPr>
              <a:t>V</a:t>
            </a:r>
            <a:r>
              <a:rPr sz="2800" spc="-5" dirty="0" err="1" smtClean="0">
                <a:latin typeface="Georgia"/>
                <a:cs typeface="Georgia"/>
              </a:rPr>
              <a:t>asopressor</a:t>
            </a:r>
            <a:r>
              <a:rPr sz="2800" spc="-5" dirty="0" smtClean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agents, </a:t>
            </a:r>
            <a:r>
              <a:rPr sz="2800" spc="-5" dirty="0">
                <a:latin typeface="Georgia"/>
                <a:cs typeface="Georgia"/>
              </a:rPr>
              <a:t>correction of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hypoglycaemia</a:t>
            </a:r>
            <a:endParaRPr sz="2800" dirty="0">
              <a:latin typeface="Georgia"/>
              <a:cs typeface="Georgia"/>
            </a:endParaRPr>
          </a:p>
          <a:p>
            <a:pPr marL="311150" marR="30480" indent="-273050">
              <a:lnSpc>
                <a:spcPct val="100000"/>
              </a:lnSpc>
              <a:spcBef>
                <a:spcPts val="700"/>
              </a:spcBef>
            </a:pPr>
            <a:r>
              <a:rPr sz="3525" spc="472" baseline="9456" dirty="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sz="2800" spc="315" dirty="0">
                <a:latin typeface="Georgia"/>
                <a:cs typeface="Georgia"/>
              </a:rPr>
              <a:t>Lung </a:t>
            </a:r>
            <a:r>
              <a:rPr sz="2800" spc="-10" dirty="0">
                <a:latin typeface="Georgia"/>
                <a:cs typeface="Georgia"/>
              </a:rPr>
              <a:t>protective </a:t>
            </a:r>
            <a:r>
              <a:rPr sz="2800" spc="-5" dirty="0">
                <a:latin typeface="Georgia"/>
                <a:cs typeface="Georgia"/>
              </a:rPr>
              <a:t>ventilation </a:t>
            </a:r>
            <a:r>
              <a:rPr sz="2800" dirty="0">
                <a:latin typeface="Georgia"/>
                <a:cs typeface="Georgia"/>
              </a:rPr>
              <a:t>– low </a:t>
            </a:r>
            <a:r>
              <a:rPr sz="2800" spc="-10" dirty="0">
                <a:latin typeface="Georgia"/>
                <a:cs typeface="Georgia"/>
              </a:rPr>
              <a:t>tidal </a:t>
            </a:r>
            <a:r>
              <a:rPr sz="2800" spc="-5" dirty="0">
                <a:latin typeface="Georgia"/>
                <a:cs typeface="Georgia"/>
              </a:rPr>
              <a:t>volumes</a:t>
            </a:r>
            <a:r>
              <a:rPr sz="2800" spc="-345" dirty="0">
                <a:latin typeface="Georgia"/>
                <a:cs typeface="Georgia"/>
              </a:rPr>
              <a:t> </a:t>
            </a:r>
            <a:r>
              <a:rPr sz="2800" spc="-755" dirty="0">
                <a:latin typeface="Georgia"/>
                <a:cs typeface="Georgia"/>
              </a:rPr>
              <a:t>(6 </a:t>
            </a:r>
            <a:r>
              <a:rPr sz="2800" spc="-67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ml/kg of </a:t>
            </a:r>
            <a:r>
              <a:rPr sz="2800" spc="-10" dirty="0">
                <a:latin typeface="Georgia"/>
                <a:cs typeface="Georgia"/>
              </a:rPr>
              <a:t>ideal </a:t>
            </a:r>
            <a:r>
              <a:rPr sz="2800" spc="-5" dirty="0">
                <a:latin typeface="Georgia"/>
                <a:cs typeface="Georgia"/>
              </a:rPr>
              <a:t>body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weight)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9450" y="426720"/>
            <a:ext cx="52349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Acute Myocardial</a:t>
            </a:r>
            <a:r>
              <a:rPr sz="3300" spc="-65" dirty="0">
                <a:solidFill>
                  <a:srgbClr val="7A9799"/>
                </a:solidFill>
              </a:rPr>
              <a:t> </a:t>
            </a:r>
            <a:r>
              <a:rPr sz="3300" spc="-5" dirty="0">
                <a:solidFill>
                  <a:srgbClr val="7A9799"/>
                </a:solidFill>
              </a:rPr>
              <a:t>Infarction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54329" y="1485899"/>
            <a:ext cx="7728584" cy="208026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90"/>
              </a:spcBef>
            </a:pPr>
            <a:r>
              <a:rPr sz="3075" spc="300" baseline="9485" dirty="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sz="2400" b="1" spc="200" dirty="0">
                <a:latin typeface="Georgia"/>
                <a:cs typeface="Georgia"/>
              </a:rPr>
              <a:t>Before</a:t>
            </a:r>
            <a:r>
              <a:rPr sz="2400" b="1" spc="-10" dirty="0">
                <a:latin typeface="Georgia"/>
                <a:cs typeface="Georgia"/>
              </a:rPr>
              <a:t> </a:t>
            </a:r>
            <a:r>
              <a:rPr sz="2400" b="1" spc="-5" dirty="0">
                <a:latin typeface="Georgia"/>
                <a:cs typeface="Georgia"/>
              </a:rPr>
              <a:t>hospitalization</a:t>
            </a:r>
            <a:endParaRPr sz="2400" dirty="0">
              <a:latin typeface="Georgia"/>
              <a:cs typeface="Georgia"/>
            </a:endParaRPr>
          </a:p>
          <a:p>
            <a:pPr marL="585470" marR="30480" indent="-273050">
              <a:lnSpc>
                <a:spcPct val="100000"/>
              </a:lnSpc>
              <a:spcBef>
                <a:spcPts val="590"/>
              </a:spcBef>
            </a:pPr>
            <a:r>
              <a:rPr sz="2475" spc="705" baseline="15151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Sublingual Nitroglycerine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0.4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mg every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5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minutes</a:t>
            </a:r>
            <a:r>
              <a:rPr sz="2400" spc="-28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till  pain </a:t>
            </a:r>
            <a:r>
              <a:rPr sz="2400" spc="-10" dirty="0">
                <a:solidFill>
                  <a:srgbClr val="636A85"/>
                </a:solidFill>
                <a:latin typeface="Georgia"/>
                <a:cs typeface="Georgia"/>
              </a:rPr>
              <a:t>subsides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(max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3</a:t>
            </a:r>
            <a:r>
              <a:rPr sz="2400" spc="-1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doses)</a:t>
            </a:r>
            <a:endParaRPr sz="2400" dirty="0">
              <a:latin typeface="Georgia"/>
              <a:cs typeface="Georgia"/>
            </a:endParaRPr>
          </a:p>
          <a:p>
            <a:pPr marL="585470" marR="405765" indent="-273050">
              <a:lnSpc>
                <a:spcPct val="100000"/>
              </a:lnSpc>
              <a:spcBef>
                <a:spcPts val="600"/>
              </a:spcBef>
            </a:pPr>
            <a:r>
              <a:rPr sz="2475" spc="705" baseline="15151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Relief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of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Pain: Morphine Injection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10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mg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IV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for</a:t>
            </a:r>
            <a:r>
              <a:rPr sz="2400" spc="-305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lang="en-IN" sz="2400" spc="-305" dirty="0" smtClean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 smtClean="0">
                <a:solidFill>
                  <a:srgbClr val="636A85"/>
                </a:solidFill>
                <a:latin typeface="Georgia"/>
                <a:cs typeface="Georgia"/>
              </a:rPr>
              <a:t>10 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minutes together with IV</a:t>
            </a:r>
            <a:r>
              <a:rPr sz="2400" spc="-4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 err="1" smtClean="0">
                <a:solidFill>
                  <a:srgbClr val="636A85"/>
                </a:solidFill>
                <a:latin typeface="Georgia"/>
                <a:cs typeface="Georgia"/>
              </a:rPr>
              <a:t>Metocl</a:t>
            </a:r>
            <a:r>
              <a:rPr lang="en-IN" sz="2400" spc="-5" dirty="0" smtClean="0">
                <a:solidFill>
                  <a:srgbClr val="636A85"/>
                </a:solidFill>
                <a:latin typeface="Georgia"/>
                <a:cs typeface="Georgia"/>
              </a:rPr>
              <a:t>o</a:t>
            </a:r>
            <a:r>
              <a:rPr sz="2400" spc="-5" dirty="0" err="1" smtClean="0">
                <a:solidFill>
                  <a:srgbClr val="636A85"/>
                </a:solidFill>
                <a:latin typeface="Georgia"/>
                <a:cs typeface="Georgia"/>
              </a:rPr>
              <a:t>pramide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089" y="3623309"/>
            <a:ext cx="952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0" dirty="0">
                <a:solidFill>
                  <a:srgbClr val="8BACAD"/>
                </a:solidFill>
                <a:latin typeface="Symbol"/>
                <a:cs typeface="Symbol"/>
              </a:rPr>
              <a:t>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8650" y="3604259"/>
            <a:ext cx="8108315" cy="151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6740" marR="30607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Georgia"/>
                <a:cs typeface="Georgia"/>
              </a:rPr>
              <a:t>Repeat after 30 </a:t>
            </a:r>
            <a:r>
              <a:rPr sz="2000" dirty="0">
                <a:latin typeface="Georgia"/>
                <a:cs typeface="Georgia"/>
              </a:rPr>
              <a:t>minutes if </a:t>
            </a:r>
            <a:r>
              <a:rPr sz="2000" spc="-5" dirty="0">
                <a:latin typeface="Georgia"/>
                <a:cs typeface="Georgia"/>
              </a:rPr>
              <a:t>necessary </a:t>
            </a:r>
            <a:r>
              <a:rPr sz="2000" dirty="0">
                <a:latin typeface="Georgia"/>
                <a:cs typeface="Georgia"/>
              </a:rPr>
              <a:t>– </a:t>
            </a:r>
            <a:r>
              <a:rPr sz="2000" spc="-5" dirty="0">
                <a:latin typeface="Georgia"/>
                <a:cs typeface="Georgia"/>
              </a:rPr>
              <a:t>alternatively Pethidine or  Bupreonorphine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(SC)</a:t>
            </a: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2475" spc="705" baseline="15151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Absolute confinement to bed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-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Oxygen 100%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by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face</a:t>
            </a:r>
            <a:r>
              <a:rPr sz="2400" spc="-280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mask</a:t>
            </a:r>
            <a:endParaRPr sz="2400" dirty="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2475" spc="705" baseline="15151" dirty="0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Antiplatelet therapy </a:t>
            </a:r>
            <a:r>
              <a:rPr sz="2400" dirty="0">
                <a:solidFill>
                  <a:srgbClr val="636A85"/>
                </a:solidFill>
                <a:latin typeface="Georgia"/>
                <a:cs typeface="Georgia"/>
              </a:rPr>
              <a:t>– </a:t>
            </a:r>
            <a:r>
              <a:rPr sz="2400" spc="-10" dirty="0">
                <a:solidFill>
                  <a:srgbClr val="636A85"/>
                </a:solidFill>
                <a:latin typeface="Georgia"/>
                <a:cs typeface="Georgia"/>
              </a:rPr>
              <a:t>80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to 160 mg Aspirin to be</a:t>
            </a:r>
            <a:r>
              <a:rPr sz="2400" spc="-254" dirty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636A85"/>
                </a:solidFill>
                <a:latin typeface="Georgia"/>
                <a:cs typeface="Georgia"/>
              </a:rPr>
              <a:t>chewed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960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Pharmacotherapy of Shock</vt:lpstr>
      <vt:lpstr>Introduction</vt:lpstr>
      <vt:lpstr>Classification of Shock</vt:lpstr>
      <vt:lpstr>Hypovolemia Mechanism</vt:lpstr>
      <vt:lpstr>Septic Shock Mechanism</vt:lpstr>
      <vt:lpstr>Management – Hypovolemic shock</vt:lpstr>
      <vt:lpstr>IV Fluid</vt:lpstr>
      <vt:lpstr>Management - Bacteremic Shock</vt:lpstr>
      <vt:lpstr>Acute Myocardial Infarction</vt:lpstr>
      <vt:lpstr>AMI – after hospitalization</vt:lpstr>
      <vt:lpstr>Anaphylactic shock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Pharmacotherapy of Shock</dc:title>
  <cp:lastModifiedBy>MANOHAR Y</cp:lastModifiedBy>
  <cp:revision>8</cp:revision>
  <dcterms:created xsi:type="dcterms:W3CDTF">2020-04-14T07:53:22Z</dcterms:created>
  <dcterms:modified xsi:type="dcterms:W3CDTF">2020-04-14T09:03:19Z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2017-09-22T00:00:00Z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2020-04-14T00:00:00Z</vt:filetime>
  </property>
</Properties>
</file>