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76" r:id="rId4"/>
    <p:sldId id="278" r:id="rId5"/>
    <p:sldId id="280" r:id="rId6"/>
    <p:sldId id="258" r:id="rId7"/>
    <p:sldId id="259" r:id="rId8"/>
    <p:sldId id="260" r:id="rId9"/>
    <p:sldId id="271" r:id="rId10"/>
    <p:sldId id="265" r:id="rId11"/>
    <p:sldId id="266" r:id="rId12"/>
    <p:sldId id="267" r:id="rId13"/>
    <p:sldId id="272" r:id="rId14"/>
    <p:sldId id="268" r:id="rId15"/>
    <p:sldId id="270"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B1348-621E-49E9-9C77-B5C7F60D13D8}" type="datetimeFigureOut">
              <a:rPr lang="en-US" smtClean="0"/>
              <a:pPr/>
              <a:t>5/20/2020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96C96-E2B1-432C-A805-CEC40007B10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CA72063-1402-4F28-91BB-2DCDCF45EC86}" type="datetimeFigureOut">
              <a:rPr lang="en-US" smtClean="0"/>
              <a:pPr/>
              <a:t>5/20/2020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A72063-1402-4F28-91BB-2DCDCF45EC86}" type="datetimeFigureOut">
              <a:rPr lang="en-US" smtClean="0"/>
              <a:pPr/>
              <a:t>5/20/2020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A72063-1402-4F28-91BB-2DCDCF45EC86}" type="datetimeFigureOut">
              <a:rPr lang="en-US" smtClean="0"/>
              <a:pPr/>
              <a:t>5/20/2020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A72063-1402-4F28-91BB-2DCDCF45EC86}" type="datetimeFigureOut">
              <a:rPr lang="en-US" smtClean="0"/>
              <a:pPr/>
              <a:t>5/20/2020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2063-1402-4F28-91BB-2DCDCF45EC86}" type="datetimeFigureOut">
              <a:rPr lang="en-US" smtClean="0"/>
              <a:pPr/>
              <a:t>5/20/2020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CA72063-1402-4F28-91BB-2DCDCF45EC86}" type="datetimeFigureOut">
              <a:rPr lang="en-US" smtClean="0"/>
              <a:pPr/>
              <a:t>5/20/2020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CA72063-1402-4F28-91BB-2DCDCF45EC86}" type="datetimeFigureOut">
              <a:rPr lang="en-US" smtClean="0"/>
              <a:pPr/>
              <a:t>5/20/2020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CA72063-1402-4F28-91BB-2DCDCF45EC86}" type="datetimeFigureOut">
              <a:rPr lang="en-US" smtClean="0"/>
              <a:pPr/>
              <a:t>5/20/2020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72063-1402-4F28-91BB-2DCDCF45EC86}" type="datetimeFigureOut">
              <a:rPr lang="en-US" smtClean="0"/>
              <a:pPr/>
              <a:t>5/20/2020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72063-1402-4F28-91BB-2DCDCF45EC86}" type="datetimeFigureOut">
              <a:rPr lang="en-US" smtClean="0"/>
              <a:pPr/>
              <a:t>5/20/2020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72063-1402-4F28-91BB-2DCDCF45EC86}" type="datetimeFigureOut">
              <a:rPr lang="en-US" smtClean="0"/>
              <a:pPr/>
              <a:t>5/20/2020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99C122-71C7-48B8-BB7C-1360980A9BF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72063-1402-4F28-91BB-2DCDCF45EC86}" type="datetimeFigureOut">
              <a:rPr lang="en-US" smtClean="0"/>
              <a:pPr/>
              <a:t>5/20/2020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9C122-71C7-48B8-BB7C-1360980A9BF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t> SPACE ANALYSIS</a:t>
            </a:r>
            <a:br>
              <a:rPr lang="en-IN" dirty="0" smtClean="0"/>
            </a:br>
            <a:endParaRPr lang="en-IN" dirty="0"/>
          </a:p>
        </p:txBody>
      </p:sp>
      <p:sp>
        <p:nvSpPr>
          <p:cNvPr id="5" name="Content Placeholder 4"/>
          <p:cNvSpPr>
            <a:spLocks noGrp="1"/>
          </p:cNvSpPr>
          <p:nvPr>
            <p:ph idx="1"/>
          </p:nvPr>
        </p:nvSpPr>
        <p:spPr/>
        <p:txBody>
          <a:bodyPr>
            <a:normAutofit fontScale="47500" lnSpcReduction="20000"/>
          </a:bodyPr>
          <a:lstStyle/>
          <a:p>
            <a:r>
              <a:rPr lang="en-IN" dirty="0" smtClean="0"/>
              <a:t>Adequacy of space is the first criterion for a well-aligned dental arch.</a:t>
            </a:r>
          </a:p>
          <a:p>
            <a:endParaRPr lang="en-IN" dirty="0" smtClean="0"/>
          </a:p>
          <a:p>
            <a:r>
              <a:rPr lang="en-IN" dirty="0" smtClean="0"/>
              <a:t>Early correction of the space discrepancies prevent unfavourable events such as crowding of teeth.</a:t>
            </a:r>
          </a:p>
          <a:p>
            <a:pPr>
              <a:buNone/>
            </a:pPr>
            <a:endParaRPr lang="en-IN" dirty="0" smtClean="0"/>
          </a:p>
          <a:p>
            <a:r>
              <a:rPr lang="en-IN" dirty="0" smtClean="0"/>
              <a:t>The difference between the amount of space available in the arch perimeter and the amount of space required to accommodate erupting permanent teeth has to be measured to identify these space discrepancies. This is done by space analysis.</a:t>
            </a:r>
          </a:p>
          <a:p>
            <a:endParaRPr lang="en-IN" dirty="0" smtClean="0"/>
          </a:p>
          <a:p>
            <a:r>
              <a:rPr lang="en-IN" dirty="0" smtClean="0"/>
              <a:t>Space analysis constitutes assessment of the arch length, arch perimeter, arch width, and tooth material.</a:t>
            </a:r>
          </a:p>
          <a:p>
            <a:endParaRPr lang="en-IN" dirty="0" smtClean="0"/>
          </a:p>
          <a:p>
            <a:r>
              <a:rPr lang="en-IN" dirty="0" smtClean="0"/>
              <a:t>It is an ideal tool that measures the space available for erupting and the space required for their normal positioning in the dental arch.</a:t>
            </a:r>
          </a:p>
          <a:p>
            <a:endParaRPr lang="en-IN" dirty="0" smtClean="0"/>
          </a:p>
          <a:p>
            <a:r>
              <a:rPr lang="en-IN" dirty="0" smtClean="0"/>
              <a:t>It is used to predict, anticipate and prevent malocclusion or reduce its severity.</a:t>
            </a:r>
          </a:p>
          <a:p>
            <a:endParaRPr lang="en-IN" dirty="0" smtClean="0"/>
          </a:p>
          <a:p>
            <a:r>
              <a:rPr lang="en-IN" dirty="0" smtClean="0"/>
              <a:t>The space analysis can be done at the mixed dentition period and permanent dentition period.</a:t>
            </a:r>
          </a:p>
          <a:p>
            <a:endParaRPr lang="en-IN" dirty="0" smtClean="0"/>
          </a:p>
          <a:p>
            <a:r>
              <a:rPr lang="en-IN" dirty="0" smtClean="0"/>
              <a:t>The mixed dentition is done when the permanent lower incisors and 1</a:t>
            </a:r>
            <a:r>
              <a:rPr lang="en-IN" baseline="30000" dirty="0" smtClean="0"/>
              <a:t>st</a:t>
            </a:r>
            <a:r>
              <a:rPr lang="en-IN" dirty="0" smtClean="0"/>
              <a:t> permanent molars are present</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HUCKABA’S ANALYSIS</a:t>
            </a:r>
            <a:endParaRPr lang="en-IN" dirty="0"/>
          </a:p>
        </p:txBody>
      </p:sp>
      <p:sp>
        <p:nvSpPr>
          <p:cNvPr id="3" name="Content Placeholder 2"/>
          <p:cNvSpPr>
            <a:spLocks noGrp="1"/>
          </p:cNvSpPr>
          <p:nvPr>
            <p:ph idx="1"/>
          </p:nvPr>
        </p:nvSpPr>
        <p:spPr/>
        <p:txBody>
          <a:bodyPr/>
          <a:lstStyle/>
          <a:p>
            <a:r>
              <a:rPr lang="en-IN" dirty="0" smtClean="0"/>
              <a:t>He used both study cast and radiograph for determining the width of </a:t>
            </a:r>
            <a:r>
              <a:rPr lang="en-IN" dirty="0" err="1" smtClean="0"/>
              <a:t>unerupted</a:t>
            </a:r>
            <a:r>
              <a:rPr lang="en-IN" dirty="0" smtClean="0"/>
              <a:t> tooth.</a:t>
            </a:r>
          </a:p>
          <a:p>
            <a:r>
              <a:rPr lang="en-IN" dirty="0" smtClean="0"/>
              <a:t>To compensate for </a:t>
            </a:r>
            <a:r>
              <a:rPr lang="en-IN" dirty="0" err="1" smtClean="0"/>
              <a:t>enlargment</a:t>
            </a:r>
            <a:r>
              <a:rPr lang="en-IN" dirty="0" smtClean="0"/>
              <a:t> of radiographic images, measure an object that can be seen both in radiograph and on the cast.</a:t>
            </a:r>
          </a:p>
          <a:p>
            <a:r>
              <a:rPr lang="en-IN" dirty="0" smtClean="0"/>
              <a:t>This technique can be used both in maxillary and </a:t>
            </a:r>
            <a:r>
              <a:rPr lang="en-IN" dirty="0" err="1" smtClean="0"/>
              <a:t>mandibular</a:t>
            </a:r>
            <a:r>
              <a:rPr lang="en-IN" dirty="0" smtClean="0"/>
              <a:t> arches in all ethical groups.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b="1" dirty="0"/>
          </a:p>
        </p:txBody>
      </p:sp>
      <p:sp>
        <p:nvSpPr>
          <p:cNvPr id="3" name="Content Placeholder 2"/>
          <p:cNvSpPr>
            <a:spLocks noGrp="1"/>
          </p:cNvSpPr>
          <p:nvPr>
            <p:ph idx="1"/>
          </p:nvPr>
        </p:nvSpPr>
        <p:spPr/>
        <p:txBody>
          <a:bodyPr>
            <a:normAutofit fontScale="55000" lnSpcReduction="20000"/>
          </a:bodyPr>
          <a:lstStyle/>
          <a:p>
            <a:pPr>
              <a:buNone/>
            </a:pPr>
            <a:r>
              <a:rPr lang="en-IN" b="1" dirty="0" smtClean="0"/>
              <a:t>STEP 1; Measuring space available</a:t>
            </a:r>
          </a:p>
          <a:p>
            <a:pPr>
              <a:buNone/>
            </a:pPr>
            <a:r>
              <a:rPr lang="en-IN" dirty="0" smtClean="0"/>
              <a:t>  </a:t>
            </a:r>
          </a:p>
          <a:p>
            <a:r>
              <a:rPr lang="en-IN" dirty="0" smtClean="0"/>
              <a:t>Measure the space for </a:t>
            </a:r>
            <a:r>
              <a:rPr lang="en-IN" dirty="0" err="1" smtClean="0"/>
              <a:t>mandibular</a:t>
            </a:r>
            <a:r>
              <a:rPr lang="en-IN" dirty="0" smtClean="0"/>
              <a:t> </a:t>
            </a:r>
            <a:r>
              <a:rPr lang="en-IN" dirty="0" err="1" smtClean="0"/>
              <a:t>cuspids</a:t>
            </a:r>
            <a:r>
              <a:rPr lang="en-IN" dirty="0" smtClean="0"/>
              <a:t> and bicuspids from the distal aspect of aligned lateral incisor to </a:t>
            </a:r>
            <a:r>
              <a:rPr lang="en-IN" dirty="0" err="1" smtClean="0"/>
              <a:t>mesial</a:t>
            </a:r>
            <a:r>
              <a:rPr lang="en-IN" dirty="0" smtClean="0"/>
              <a:t> aspect 1</a:t>
            </a:r>
            <a:r>
              <a:rPr lang="en-IN" baseline="30000" dirty="0" smtClean="0"/>
              <a:t>st</a:t>
            </a:r>
            <a:r>
              <a:rPr lang="en-IN" dirty="0" smtClean="0"/>
              <a:t> permanent molar. </a:t>
            </a:r>
          </a:p>
          <a:p>
            <a:endParaRPr lang="en-IN" dirty="0" smtClean="0"/>
          </a:p>
          <a:p>
            <a:r>
              <a:rPr lang="en-IN" dirty="0" smtClean="0"/>
              <a:t>Measure the space for the maxillary </a:t>
            </a:r>
            <a:r>
              <a:rPr lang="en-IN" dirty="0" err="1" smtClean="0"/>
              <a:t>cuspids</a:t>
            </a:r>
            <a:r>
              <a:rPr lang="en-IN" dirty="0" smtClean="0"/>
              <a:t> and bicuspids from the distal aspect of aligned lateral incisor to </a:t>
            </a:r>
            <a:r>
              <a:rPr lang="en-IN" dirty="0" err="1" smtClean="0"/>
              <a:t>mesial</a:t>
            </a:r>
            <a:r>
              <a:rPr lang="en-IN" dirty="0" smtClean="0"/>
              <a:t> aspect 1</a:t>
            </a:r>
            <a:r>
              <a:rPr lang="en-IN" baseline="30000" dirty="0" smtClean="0"/>
              <a:t>st</a:t>
            </a:r>
            <a:r>
              <a:rPr lang="en-IN" dirty="0" smtClean="0"/>
              <a:t> permanent molar. </a:t>
            </a:r>
          </a:p>
          <a:p>
            <a:pPr>
              <a:buNone/>
            </a:pPr>
            <a:endParaRPr lang="en-IN" dirty="0" smtClean="0"/>
          </a:p>
          <a:p>
            <a:pPr>
              <a:buNone/>
            </a:pPr>
            <a:endParaRPr lang="en-IN" dirty="0" smtClean="0"/>
          </a:p>
          <a:p>
            <a:pPr>
              <a:buNone/>
            </a:pPr>
            <a:r>
              <a:rPr lang="en-IN" b="1" dirty="0" smtClean="0"/>
              <a:t>STEP 2; Measuring the actual width of the erupted tooth</a:t>
            </a:r>
          </a:p>
          <a:p>
            <a:pPr>
              <a:buNone/>
            </a:pPr>
            <a:r>
              <a:rPr lang="en-IN" dirty="0" smtClean="0"/>
              <a:t>  Measure the </a:t>
            </a:r>
            <a:r>
              <a:rPr lang="en-IN" dirty="0" err="1" smtClean="0"/>
              <a:t>mesiodistal</a:t>
            </a:r>
            <a:r>
              <a:rPr lang="en-IN" dirty="0" smtClean="0"/>
              <a:t> width of the erupted [primary teeth] from the dental model cast. [EX 21.4 ]</a:t>
            </a:r>
          </a:p>
          <a:p>
            <a:pPr>
              <a:buNone/>
            </a:pPr>
            <a:endParaRPr lang="en-IN" dirty="0" smtClean="0"/>
          </a:p>
          <a:p>
            <a:pPr>
              <a:buNone/>
            </a:pPr>
            <a:r>
              <a:rPr lang="en-IN" b="1" dirty="0" smtClean="0"/>
              <a:t>STEP 3; Measuring the radiographic width of erupted and </a:t>
            </a:r>
            <a:r>
              <a:rPr lang="en-IN" b="1" dirty="0" err="1" smtClean="0"/>
              <a:t>unerupted</a:t>
            </a:r>
            <a:r>
              <a:rPr lang="en-IN" b="1" dirty="0" smtClean="0"/>
              <a:t> teeth from the radiograph</a:t>
            </a:r>
          </a:p>
          <a:p>
            <a:pPr>
              <a:buNone/>
            </a:pPr>
            <a:r>
              <a:rPr lang="en-IN" dirty="0" smtClean="0"/>
              <a:t>  Measure the </a:t>
            </a:r>
            <a:r>
              <a:rPr lang="en-IN" dirty="0" err="1" smtClean="0"/>
              <a:t>mesiodistal</a:t>
            </a:r>
            <a:r>
              <a:rPr lang="en-IN" dirty="0" smtClean="0"/>
              <a:t> width of the erupted [primary teeth] [22] and </a:t>
            </a:r>
            <a:r>
              <a:rPr lang="en-IN" dirty="0" err="1" smtClean="0"/>
              <a:t>unerupted</a:t>
            </a:r>
            <a:r>
              <a:rPr lang="en-IN" dirty="0" smtClean="0"/>
              <a:t> [canine, premolar] teeth [21] from the same </a:t>
            </a:r>
            <a:r>
              <a:rPr lang="en-IN" dirty="0" err="1" smtClean="0"/>
              <a:t>periapical</a:t>
            </a:r>
            <a:r>
              <a:rPr lang="en-IN" dirty="0" smtClean="0"/>
              <a:t> radiograph.</a:t>
            </a:r>
          </a:p>
          <a:p>
            <a:endParaRPr lang="en-IN" dirty="0"/>
          </a:p>
        </p:txBody>
      </p:sp>
      <p:pic>
        <p:nvPicPr>
          <p:cNvPr id="4" name="Picture 3" descr="spaceanalysis"/>
          <p:cNvPicPr>
            <a:picLocks noChangeAspect="1" noChangeArrowheads="1"/>
          </p:cNvPicPr>
          <p:nvPr/>
        </p:nvPicPr>
        <p:blipFill>
          <a:blip r:embed="rId2" cstate="print"/>
          <a:srcRect/>
          <a:stretch>
            <a:fillRect/>
          </a:stretch>
        </p:blipFill>
        <p:spPr>
          <a:xfrm>
            <a:off x="6072198" y="182549"/>
            <a:ext cx="2643860" cy="1746253"/>
          </a:xfrm>
          <a:prstGeom prst="rect">
            <a:avLst/>
          </a:prstGeom>
          <a:noFill/>
        </p:spPr>
      </p:pic>
      <p:pic>
        <p:nvPicPr>
          <p:cNvPr id="1026" name="Picture 2" descr="C:\Users\Sathyajith naik\Documents\IMG_20200515_092409.jpg"/>
          <p:cNvPicPr>
            <a:picLocks noChangeAspect="1" noChangeArrowheads="1"/>
          </p:cNvPicPr>
          <p:nvPr/>
        </p:nvPicPr>
        <p:blipFill>
          <a:blip r:embed="rId3" cstate="print"/>
          <a:srcRect/>
          <a:stretch>
            <a:fillRect/>
          </a:stretch>
        </p:blipFill>
        <p:spPr bwMode="auto">
          <a:xfrm>
            <a:off x="7358082" y="5786454"/>
            <a:ext cx="1428727" cy="971187"/>
          </a:xfrm>
          <a:prstGeom prst="rect">
            <a:avLst/>
          </a:prstGeom>
          <a:noFill/>
        </p:spPr>
      </p:pic>
      <p:pic>
        <p:nvPicPr>
          <p:cNvPr id="1027" name="Picture 3" descr="C:\Users\Sathyajith naik\Documents\IMG_20200515_093055.jpg"/>
          <p:cNvPicPr>
            <a:picLocks noChangeAspect="1" noChangeArrowheads="1"/>
          </p:cNvPicPr>
          <p:nvPr/>
        </p:nvPicPr>
        <p:blipFill>
          <a:blip r:embed="rId4" cstate="print"/>
          <a:srcRect/>
          <a:stretch>
            <a:fillRect/>
          </a:stretch>
        </p:blipFill>
        <p:spPr bwMode="auto">
          <a:xfrm>
            <a:off x="7143768" y="3214686"/>
            <a:ext cx="1399699" cy="10715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1857364"/>
            <a:ext cx="8229600" cy="4525963"/>
          </a:xfrm>
        </p:spPr>
        <p:txBody>
          <a:bodyPr/>
          <a:lstStyle/>
          <a:p>
            <a:r>
              <a:rPr lang="en-IN" b="1" dirty="0" smtClean="0"/>
              <a:t>STEP 4; Calculating the actual width of the </a:t>
            </a:r>
            <a:r>
              <a:rPr lang="en-IN" b="1" dirty="0" err="1" smtClean="0"/>
              <a:t>unerupted</a:t>
            </a:r>
            <a:r>
              <a:rPr lang="en-IN" b="1" dirty="0" smtClean="0"/>
              <a:t> tooth</a:t>
            </a:r>
          </a:p>
          <a:p>
            <a:pPr>
              <a:buNone/>
            </a:pPr>
            <a:r>
              <a:rPr lang="en-IN" b="1" dirty="0" smtClean="0"/>
              <a:t>                   </a:t>
            </a:r>
          </a:p>
          <a:p>
            <a:pPr>
              <a:buNone/>
            </a:pPr>
            <a:r>
              <a:rPr lang="en-IN" sz="1600" dirty="0" smtClean="0"/>
              <a:t>        Actual width of       Actual width of primary teeth [</a:t>
            </a:r>
            <a:r>
              <a:rPr lang="en-IN" sz="1600" dirty="0" err="1" smtClean="0"/>
              <a:t>c,d,e</a:t>
            </a:r>
            <a:r>
              <a:rPr lang="en-IN" sz="1600" dirty="0" smtClean="0"/>
              <a:t>]           Radiographic width of</a:t>
            </a:r>
          </a:p>
          <a:p>
            <a:pPr>
              <a:buNone/>
            </a:pPr>
            <a:r>
              <a:rPr lang="en-IN" sz="1600" dirty="0" smtClean="0"/>
              <a:t>       </a:t>
            </a:r>
            <a:r>
              <a:rPr lang="en-IN" sz="1600" dirty="0" err="1" smtClean="0"/>
              <a:t>unerupted</a:t>
            </a:r>
            <a:r>
              <a:rPr lang="en-IN" sz="1600" dirty="0" smtClean="0"/>
              <a:t> tooth =    -----------------------------------------        X</a:t>
            </a:r>
          </a:p>
          <a:p>
            <a:pPr>
              <a:buNone/>
            </a:pPr>
            <a:r>
              <a:rPr lang="en-IN" sz="1600" dirty="0" smtClean="0"/>
              <a:t>                                         Radiographic width of primary teeth             </a:t>
            </a:r>
            <a:r>
              <a:rPr lang="en-IN" sz="1600" dirty="0" err="1" smtClean="0"/>
              <a:t>unerupted</a:t>
            </a:r>
            <a:r>
              <a:rPr lang="en-IN" sz="1600" dirty="0" smtClean="0"/>
              <a:t> teeth[3,4,5]</a:t>
            </a:r>
          </a:p>
          <a:p>
            <a:pPr>
              <a:buNone/>
            </a:pPr>
            <a:endParaRPr lang="en-IN" sz="1600" dirty="0" smtClean="0"/>
          </a:p>
          <a:p>
            <a:pPr>
              <a:buNone/>
            </a:pPr>
            <a:r>
              <a:rPr lang="en-IN" sz="1600" dirty="0" smtClean="0"/>
              <a:t>This calculation can be done for all the </a:t>
            </a:r>
            <a:r>
              <a:rPr lang="en-IN" sz="1600" dirty="0" err="1" smtClean="0"/>
              <a:t>unerupted</a:t>
            </a:r>
            <a:r>
              <a:rPr lang="en-IN" sz="1600" dirty="0" smtClean="0"/>
              <a:t> permanent teeth using appropriate </a:t>
            </a:r>
            <a:r>
              <a:rPr lang="en-IN" sz="1600" dirty="0" err="1" smtClean="0"/>
              <a:t>radoigraph</a:t>
            </a:r>
            <a:r>
              <a:rPr lang="en-IN" sz="1600" dirty="0" smtClean="0"/>
              <a:t>.</a:t>
            </a:r>
          </a:p>
          <a:p>
            <a:pPr>
              <a:buNone/>
            </a:pPr>
            <a:r>
              <a:rPr lang="en-IN" sz="1600" dirty="0" smtClean="0"/>
              <a:t>21.4/22x21=20.4[SR]</a:t>
            </a:r>
          </a:p>
          <a:p>
            <a:pPr>
              <a:buNone/>
            </a:pPr>
            <a:r>
              <a:rPr lang="en-IN" sz="16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IN" dirty="0"/>
          </a:p>
        </p:txBody>
      </p:sp>
      <p:sp>
        <p:nvSpPr>
          <p:cNvPr id="4" name="Rectangle 3"/>
          <p:cNvSpPr/>
          <p:nvPr/>
        </p:nvSpPr>
        <p:spPr>
          <a:xfrm>
            <a:off x="642910" y="2000240"/>
            <a:ext cx="7358114" cy="2246769"/>
          </a:xfrm>
          <a:prstGeom prst="rect">
            <a:avLst/>
          </a:prstGeom>
        </p:spPr>
        <p:txBody>
          <a:bodyPr wrap="square">
            <a:spAutoFit/>
          </a:bodyPr>
          <a:lstStyle/>
          <a:p>
            <a:r>
              <a:rPr lang="en-IN" sz="2000" b="1" dirty="0" smtClean="0"/>
              <a:t>STEP 5. Measuring  space discrepancy</a:t>
            </a:r>
          </a:p>
          <a:p>
            <a:pPr>
              <a:buNone/>
            </a:pPr>
            <a:r>
              <a:rPr lang="en-IN" sz="2000" dirty="0" smtClean="0"/>
              <a:t>Difference between SA and SR for maxillary and </a:t>
            </a:r>
            <a:r>
              <a:rPr lang="en-IN" sz="2000" dirty="0" err="1" smtClean="0"/>
              <a:t>mandibular</a:t>
            </a:r>
            <a:r>
              <a:rPr lang="en-IN" sz="2000" dirty="0" smtClean="0"/>
              <a:t> arches measured [SA –SR]</a:t>
            </a:r>
          </a:p>
          <a:p>
            <a:pPr>
              <a:buNone/>
            </a:pPr>
            <a:endParaRPr lang="en-IN" sz="2000" dirty="0" smtClean="0"/>
          </a:p>
          <a:p>
            <a:pPr>
              <a:buNone/>
            </a:pPr>
            <a:r>
              <a:rPr lang="en-IN" sz="2000" b="1" dirty="0" smtClean="0"/>
              <a:t> STEP 6 . Conclusion</a:t>
            </a:r>
          </a:p>
          <a:p>
            <a:pPr>
              <a:buNone/>
            </a:pPr>
            <a:r>
              <a:rPr lang="en-IN" sz="2000" dirty="0" smtClean="0"/>
              <a:t>Positive value means space is adequate. Negative value means space is deficient.</a:t>
            </a:r>
            <a:endParaRPr lang="en-IN"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HIXON AND OLDFATHER ANALYSIS</a:t>
            </a:r>
            <a:endParaRPr lang="en-IN" dirty="0"/>
          </a:p>
        </p:txBody>
      </p:sp>
      <p:sp>
        <p:nvSpPr>
          <p:cNvPr id="3" name="Content Placeholder 2"/>
          <p:cNvSpPr>
            <a:spLocks noGrp="1"/>
          </p:cNvSpPr>
          <p:nvPr>
            <p:ph idx="1"/>
          </p:nvPr>
        </p:nvSpPr>
        <p:spPr/>
        <p:txBody>
          <a:bodyPr/>
          <a:lstStyle/>
          <a:p>
            <a:r>
              <a:rPr lang="en-IN" dirty="0" smtClean="0"/>
              <a:t>Obtaining an undistorted radiographic image  and therefore prediction of its width from the radiograph is difficult.</a:t>
            </a:r>
          </a:p>
          <a:p>
            <a:r>
              <a:rPr lang="en-IN" dirty="0" smtClean="0"/>
              <a:t>The basic concept is to predicted the relative width of </a:t>
            </a:r>
            <a:r>
              <a:rPr lang="en-IN" dirty="0" err="1" smtClean="0"/>
              <a:t>unerupted</a:t>
            </a:r>
            <a:r>
              <a:rPr lang="en-IN" dirty="0" smtClean="0"/>
              <a:t> permanent teeth using a dental model, </a:t>
            </a:r>
            <a:r>
              <a:rPr lang="en-IN" dirty="0" err="1" smtClean="0"/>
              <a:t>periapical</a:t>
            </a:r>
            <a:r>
              <a:rPr lang="en-IN" dirty="0" smtClean="0"/>
              <a:t> radiograph and a prediction graph.</a:t>
            </a:r>
          </a:p>
          <a:p>
            <a:r>
              <a:rPr lang="en-IN" dirty="0" smtClean="0"/>
              <a:t>Used only for </a:t>
            </a:r>
            <a:r>
              <a:rPr lang="en-IN" dirty="0" err="1" smtClean="0"/>
              <a:t>mandibular</a:t>
            </a:r>
            <a:r>
              <a:rPr lang="en-IN" dirty="0" smtClean="0"/>
              <a:t> 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IN" dirty="0" smtClean="0"/>
              <a:t>PROCEDURE</a:t>
            </a:r>
            <a:endParaRPr lang="en-IN" dirty="0"/>
          </a:p>
        </p:txBody>
      </p:sp>
      <p:sp>
        <p:nvSpPr>
          <p:cNvPr id="3" name="Content Placeholder 2"/>
          <p:cNvSpPr>
            <a:spLocks noGrp="1"/>
          </p:cNvSpPr>
          <p:nvPr>
            <p:ph idx="4294967295"/>
          </p:nvPr>
        </p:nvSpPr>
        <p:spPr>
          <a:xfrm>
            <a:off x="0" y="1600200"/>
            <a:ext cx="8229600" cy="4525963"/>
          </a:xfrm>
        </p:spPr>
        <p:txBody>
          <a:bodyPr>
            <a:normAutofit fontScale="25000" lnSpcReduction="20000"/>
          </a:bodyPr>
          <a:lstStyle/>
          <a:p>
            <a:endParaRPr lang="en-IN" dirty="0" smtClean="0"/>
          </a:p>
          <a:p>
            <a:pPr>
              <a:buNone/>
            </a:pPr>
            <a:r>
              <a:rPr lang="en-IN" sz="5600" b="1" dirty="0" smtClean="0"/>
              <a:t>         STEP 1; Measuring space available [S A]</a:t>
            </a:r>
          </a:p>
          <a:p>
            <a:pPr>
              <a:buNone/>
            </a:pPr>
            <a:r>
              <a:rPr lang="en-IN" sz="5600" dirty="0" smtClean="0"/>
              <a:t>         Measure the space from the distal aspect of aligned lateral incisor to </a:t>
            </a:r>
            <a:r>
              <a:rPr lang="en-IN" sz="5600" dirty="0" err="1" smtClean="0"/>
              <a:t>mesial</a:t>
            </a:r>
            <a:r>
              <a:rPr lang="en-IN" sz="5600" dirty="0" smtClean="0"/>
              <a:t> aspect 1</a:t>
            </a:r>
            <a:r>
              <a:rPr lang="en-IN" sz="5600" baseline="30000" dirty="0" smtClean="0"/>
              <a:t>st</a:t>
            </a:r>
            <a:r>
              <a:rPr lang="en-IN" sz="5600" dirty="0" smtClean="0"/>
              <a:t> permanent molar.</a:t>
            </a:r>
          </a:p>
          <a:p>
            <a:pPr>
              <a:buNone/>
            </a:pPr>
            <a:endParaRPr lang="en-IN" sz="5600" dirty="0" smtClean="0"/>
          </a:p>
          <a:p>
            <a:pPr>
              <a:buNone/>
            </a:pPr>
            <a:r>
              <a:rPr lang="en-IN" sz="5600" b="1" dirty="0" smtClean="0"/>
              <a:t>         STEP 2</a:t>
            </a:r>
            <a:r>
              <a:rPr lang="en-IN" sz="5600" dirty="0" smtClean="0"/>
              <a:t>. </a:t>
            </a:r>
            <a:r>
              <a:rPr lang="en-IN" sz="5600" b="1" dirty="0" smtClean="0"/>
              <a:t>Measuring lower incisors</a:t>
            </a:r>
            <a:r>
              <a:rPr lang="en-IN" sz="5600" dirty="0" smtClean="0"/>
              <a:t>   </a:t>
            </a:r>
          </a:p>
          <a:p>
            <a:pPr>
              <a:buNone/>
            </a:pPr>
            <a:r>
              <a:rPr lang="en-IN" sz="5600" dirty="0" smtClean="0"/>
              <a:t>         From the cast , on one side, measure the M-D width of permanent central and lateral incisors. [#31+#32=11]                                                                                                                               </a:t>
            </a:r>
          </a:p>
          <a:p>
            <a:pPr>
              <a:buNone/>
            </a:pPr>
            <a:endParaRPr lang="en-IN" sz="5600" dirty="0" smtClean="0"/>
          </a:p>
          <a:p>
            <a:pPr>
              <a:buNone/>
            </a:pPr>
            <a:r>
              <a:rPr lang="en-IN" sz="5600" dirty="0" smtClean="0"/>
              <a:t>         </a:t>
            </a:r>
            <a:r>
              <a:rPr lang="en-IN" sz="5600" b="1" dirty="0" smtClean="0"/>
              <a:t>STEP 3. Measuring the radiographic width of premolars</a:t>
            </a:r>
          </a:p>
          <a:p>
            <a:pPr>
              <a:buNone/>
            </a:pPr>
            <a:r>
              <a:rPr lang="en-IN" sz="5600" dirty="0" smtClean="0"/>
              <a:t>          Determine the M - D width of the  </a:t>
            </a:r>
            <a:r>
              <a:rPr lang="en-IN" sz="5600" dirty="0" err="1" smtClean="0"/>
              <a:t>unerupted</a:t>
            </a:r>
            <a:r>
              <a:rPr lang="en-IN" sz="5600" dirty="0" smtClean="0"/>
              <a:t> premolars from the IOPAR with paralleling technique. [Ex {</a:t>
            </a:r>
            <a:r>
              <a:rPr lang="en-IN" sz="5600" dirty="0" err="1" smtClean="0"/>
              <a:t>Mand</a:t>
            </a:r>
            <a:r>
              <a:rPr lang="en-IN" sz="5600" dirty="0" smtClean="0"/>
              <a:t> 4+5} 7+7 =14]</a:t>
            </a:r>
          </a:p>
          <a:p>
            <a:pPr>
              <a:buNone/>
            </a:pPr>
            <a:endParaRPr lang="en-IN" sz="5600" dirty="0" smtClean="0"/>
          </a:p>
          <a:p>
            <a:pPr>
              <a:buNone/>
            </a:pPr>
            <a:r>
              <a:rPr lang="en-IN" sz="5600" b="1" dirty="0" smtClean="0"/>
              <a:t>         STEP 4. Sum  up Step 2 and 3</a:t>
            </a:r>
          </a:p>
          <a:p>
            <a:pPr>
              <a:buNone/>
            </a:pPr>
            <a:r>
              <a:rPr lang="en-IN" sz="5600" dirty="0" smtClean="0"/>
              <a:t>         Sum up the width of central and lateral incisor along with the width of </a:t>
            </a:r>
            <a:r>
              <a:rPr lang="en-IN" sz="5600" dirty="0" err="1" smtClean="0"/>
              <a:t>unerupted</a:t>
            </a:r>
            <a:r>
              <a:rPr lang="en-IN" sz="5600" dirty="0" smtClean="0"/>
              <a:t> premolars of that  particular side.[ 11+14 =25]</a:t>
            </a:r>
          </a:p>
          <a:p>
            <a:pPr>
              <a:buNone/>
            </a:pPr>
            <a:endParaRPr lang="en-IN" sz="5600" dirty="0" smtClean="0"/>
          </a:p>
          <a:p>
            <a:pPr>
              <a:buNone/>
            </a:pPr>
            <a:r>
              <a:rPr lang="en-IN" sz="5600" b="1" dirty="0" smtClean="0"/>
              <a:t>        STEP 5. Estimate the actual  width of </a:t>
            </a:r>
            <a:r>
              <a:rPr lang="en-IN" sz="5600" b="1" dirty="0" err="1" smtClean="0"/>
              <a:t>unerupted</a:t>
            </a:r>
            <a:r>
              <a:rPr lang="en-IN" sz="5600" b="1" dirty="0" smtClean="0"/>
              <a:t> teeth </a:t>
            </a:r>
          </a:p>
          <a:p>
            <a:pPr>
              <a:buNone/>
            </a:pPr>
            <a:r>
              <a:rPr lang="en-IN" sz="5600" dirty="0" smtClean="0"/>
              <a:t>        Estimated  sum width of the </a:t>
            </a:r>
            <a:r>
              <a:rPr lang="en-IN" sz="5600" dirty="0" err="1" smtClean="0"/>
              <a:t>cuspids</a:t>
            </a:r>
            <a:r>
              <a:rPr lang="en-IN" sz="5600" dirty="0" smtClean="0"/>
              <a:t> and bicuspids of that particular side can be obtained from the standard graph.</a:t>
            </a:r>
          </a:p>
          <a:p>
            <a:endParaRPr lang="en-IN" sz="5600" dirty="0" smtClean="0"/>
          </a:p>
          <a:p>
            <a:pPr>
              <a:buNone/>
            </a:pPr>
            <a:r>
              <a:rPr lang="en-IN" sz="5600" dirty="0" smtClean="0"/>
              <a:t>         Measured sum width of incisors and bicuspids has a corresponding sum width of the </a:t>
            </a:r>
            <a:r>
              <a:rPr lang="en-IN" sz="5600" dirty="0" err="1" smtClean="0"/>
              <a:t>cuspids</a:t>
            </a:r>
            <a:r>
              <a:rPr lang="en-IN" sz="5600" dirty="0" smtClean="0"/>
              <a:t> and premolars in the graph.</a:t>
            </a:r>
            <a:endParaRPr lang="en-IN" sz="5600" dirty="0"/>
          </a:p>
        </p:txBody>
      </p:sp>
      <p:pic>
        <p:nvPicPr>
          <p:cNvPr id="2050" name="Picture 2" descr="C:\Users\Sathyajith naik\Documents\IMG_20200515_092409.jpg"/>
          <p:cNvPicPr>
            <a:picLocks noChangeAspect="1" noChangeArrowheads="1"/>
          </p:cNvPicPr>
          <p:nvPr/>
        </p:nvPicPr>
        <p:blipFill>
          <a:blip r:embed="rId2" cstate="print"/>
          <a:srcRect/>
          <a:stretch>
            <a:fillRect/>
          </a:stretch>
        </p:blipFill>
        <p:spPr bwMode="auto">
          <a:xfrm>
            <a:off x="6353823" y="3643314"/>
            <a:ext cx="788634" cy="5360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Users\Sathyajith naik\Documents\IMG_20200504_144722.jpg"/>
          <p:cNvPicPr>
            <a:picLocks noGrp="1" noChangeAspect="1" noChangeArrowheads="1"/>
          </p:cNvPicPr>
          <p:nvPr>
            <p:ph idx="1"/>
          </p:nvPr>
        </p:nvPicPr>
        <p:blipFill>
          <a:blip r:embed="rId2" cstate="print"/>
          <a:srcRect/>
          <a:stretch>
            <a:fillRect/>
          </a:stretch>
        </p:blipFill>
        <p:spPr bwMode="auto">
          <a:xfrm>
            <a:off x="1500166" y="1643050"/>
            <a:ext cx="6000792" cy="47863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TANAKA- </a:t>
            </a:r>
            <a:r>
              <a:rPr lang="en-IN" smtClean="0"/>
              <a:t>JOHNSTON ANALYSIS</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IN" dirty="0" smtClean="0"/>
              <a:t>According to this method width of lower permanent incisors is proportional to the combined width of permanent canine and premolars in both upper and lower arch.</a:t>
            </a:r>
          </a:p>
          <a:p>
            <a:pPr>
              <a:buNone/>
            </a:pPr>
            <a:endParaRPr lang="en-IN" dirty="0" smtClean="0"/>
          </a:p>
          <a:p>
            <a:pPr>
              <a:buNone/>
            </a:pPr>
            <a:r>
              <a:rPr lang="en-IN" dirty="0" smtClean="0"/>
              <a:t>ADVANTAGES;</a:t>
            </a:r>
          </a:p>
          <a:p>
            <a:pPr>
              <a:buNone/>
            </a:pPr>
            <a:r>
              <a:rPr lang="en-IN" dirty="0" smtClean="0"/>
              <a:t>1.The technique is simple.</a:t>
            </a:r>
          </a:p>
          <a:p>
            <a:pPr>
              <a:buNone/>
            </a:pPr>
            <a:r>
              <a:rPr lang="en-IN" dirty="0" smtClean="0"/>
              <a:t>2. Minimal material needs.</a:t>
            </a:r>
          </a:p>
          <a:p>
            <a:pPr>
              <a:buNone/>
            </a:pPr>
            <a:r>
              <a:rPr lang="en-IN" dirty="0" smtClean="0"/>
              <a:t>3. It does not use prediction charts or radiographs.</a:t>
            </a:r>
          </a:p>
          <a:p>
            <a:pPr>
              <a:buNone/>
            </a:pPr>
            <a:endParaRPr lang="en-IN" dirty="0" smtClean="0"/>
          </a:p>
          <a:p>
            <a:pPr>
              <a:buNone/>
            </a:pPr>
            <a:r>
              <a:rPr lang="en-IN" dirty="0" smtClean="0"/>
              <a:t>LIMITATIONS;</a:t>
            </a:r>
          </a:p>
          <a:p>
            <a:pPr>
              <a:buNone/>
            </a:pPr>
            <a:r>
              <a:rPr lang="en-IN" dirty="0" smtClean="0"/>
              <a:t>May show some error if patient are not of </a:t>
            </a:r>
            <a:r>
              <a:rPr lang="en-IN" dirty="0" err="1" smtClean="0"/>
              <a:t>Northwestern</a:t>
            </a:r>
            <a:r>
              <a:rPr lang="en-IN" dirty="0" smtClean="0"/>
              <a:t>  European descent.</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PROCEDURE</a:t>
            </a:r>
            <a:endParaRPr lang="en-IN" dirty="0"/>
          </a:p>
        </p:txBody>
      </p:sp>
      <p:sp>
        <p:nvSpPr>
          <p:cNvPr id="3" name="Content Placeholder 2"/>
          <p:cNvSpPr>
            <a:spLocks noGrp="1"/>
          </p:cNvSpPr>
          <p:nvPr>
            <p:ph idx="1"/>
          </p:nvPr>
        </p:nvSpPr>
        <p:spPr>
          <a:xfrm>
            <a:off x="457200" y="1689119"/>
            <a:ext cx="8229600" cy="4525963"/>
          </a:xfrm>
        </p:spPr>
        <p:txBody>
          <a:bodyPr/>
          <a:lstStyle/>
          <a:p>
            <a:r>
              <a:rPr lang="en-IN" dirty="0" smtClean="0"/>
              <a:t> </a:t>
            </a:r>
            <a:r>
              <a:rPr lang="en-IN" b="1" dirty="0" smtClean="0"/>
              <a:t>STEP 1</a:t>
            </a:r>
            <a:r>
              <a:rPr lang="en-IN" dirty="0" smtClean="0"/>
              <a:t>. </a:t>
            </a:r>
            <a:r>
              <a:rPr lang="en-IN" b="1" dirty="0" smtClean="0"/>
              <a:t>Measuring the Space available [SA]                                                              </a:t>
            </a:r>
            <a:endParaRPr lang="en-IN" dirty="0"/>
          </a:p>
        </p:txBody>
      </p:sp>
      <p:pic>
        <p:nvPicPr>
          <p:cNvPr id="4" name="Picture 10"/>
          <p:cNvPicPr>
            <a:picLocks noChangeAspect="1" noChangeArrowheads="1"/>
          </p:cNvPicPr>
          <p:nvPr/>
        </p:nvPicPr>
        <p:blipFill>
          <a:blip r:embed="rId2" cstate="print"/>
          <a:srcRect l="55928" r="1302" b="24706"/>
          <a:stretch>
            <a:fillRect/>
          </a:stretch>
        </p:blipFill>
        <p:spPr bwMode="auto">
          <a:xfrm>
            <a:off x="1428728" y="4500570"/>
            <a:ext cx="2609840" cy="2006919"/>
          </a:xfrm>
          <a:prstGeom prst="rect">
            <a:avLst/>
          </a:prstGeom>
          <a:noFill/>
          <a:ln w="38100">
            <a:solidFill>
              <a:srgbClr val="9F91AD"/>
            </a:solidFill>
            <a:miter lim="800000"/>
            <a:headEnd/>
            <a:tailEnd/>
          </a:ln>
        </p:spPr>
      </p:pic>
      <p:sp>
        <p:nvSpPr>
          <p:cNvPr id="5" name="Rectangle 4"/>
          <p:cNvSpPr/>
          <p:nvPr/>
        </p:nvSpPr>
        <p:spPr>
          <a:xfrm>
            <a:off x="928662" y="2136339"/>
            <a:ext cx="7143800" cy="2246769"/>
          </a:xfrm>
          <a:prstGeom prst="rect">
            <a:avLst/>
          </a:prstGeom>
        </p:spPr>
        <p:txBody>
          <a:bodyPr wrap="square">
            <a:spAutoFit/>
          </a:bodyPr>
          <a:lstStyle/>
          <a:p>
            <a:r>
              <a:rPr lang="en-IN" sz="2000" dirty="0" smtClean="0"/>
              <a:t>Measure the space for </a:t>
            </a:r>
            <a:r>
              <a:rPr lang="en-IN" sz="2000" dirty="0" err="1" smtClean="0"/>
              <a:t>mandibular</a:t>
            </a:r>
            <a:r>
              <a:rPr lang="en-IN" sz="2000" dirty="0" smtClean="0"/>
              <a:t> </a:t>
            </a:r>
            <a:r>
              <a:rPr lang="en-IN" sz="2000" dirty="0" err="1" smtClean="0"/>
              <a:t>cuspids</a:t>
            </a:r>
            <a:r>
              <a:rPr lang="en-IN" sz="2000" dirty="0" smtClean="0"/>
              <a:t> and bicuspids from the distal aspect of aligned lateral incisor to </a:t>
            </a:r>
            <a:r>
              <a:rPr lang="en-IN" sz="2000" dirty="0" err="1" smtClean="0"/>
              <a:t>mesial</a:t>
            </a:r>
            <a:r>
              <a:rPr lang="en-IN" sz="2000" dirty="0" smtClean="0"/>
              <a:t> aspect 1</a:t>
            </a:r>
            <a:r>
              <a:rPr lang="en-IN" sz="2000" baseline="30000" dirty="0" smtClean="0"/>
              <a:t>st</a:t>
            </a:r>
            <a:r>
              <a:rPr lang="en-IN" sz="2000" dirty="0" smtClean="0"/>
              <a:t> permanent molar. ↓</a:t>
            </a:r>
          </a:p>
          <a:p>
            <a:endParaRPr lang="en-IN" sz="2000" dirty="0" smtClean="0"/>
          </a:p>
          <a:p>
            <a:r>
              <a:rPr lang="en-IN" sz="2000" dirty="0" smtClean="0"/>
              <a:t>Measure the space for the maxillary </a:t>
            </a:r>
            <a:r>
              <a:rPr lang="en-IN" sz="2000" dirty="0" err="1" smtClean="0"/>
              <a:t>cuspids</a:t>
            </a:r>
            <a:r>
              <a:rPr lang="en-IN" sz="2000" dirty="0" smtClean="0"/>
              <a:t> and bicuspids from the distal aspect of aligned lateral incisor to </a:t>
            </a:r>
            <a:r>
              <a:rPr lang="en-IN" sz="2000" dirty="0" err="1" smtClean="0"/>
              <a:t>mesial</a:t>
            </a:r>
            <a:r>
              <a:rPr lang="en-IN" sz="2000" dirty="0" smtClean="0"/>
              <a:t> aspect 1</a:t>
            </a:r>
            <a:r>
              <a:rPr lang="en-IN" sz="2000" baseline="30000" dirty="0" smtClean="0"/>
              <a:t>st</a:t>
            </a:r>
            <a:r>
              <a:rPr lang="en-IN" sz="2000" dirty="0" smtClean="0"/>
              <a:t> permanent molar. ↓</a:t>
            </a:r>
          </a:p>
        </p:txBody>
      </p:sp>
      <p:pic>
        <p:nvPicPr>
          <p:cNvPr id="6" name="Picture 3" descr="spaceanalysis"/>
          <p:cNvPicPr>
            <a:picLocks noChangeAspect="1" noChangeArrowheads="1"/>
          </p:cNvPicPr>
          <p:nvPr/>
        </p:nvPicPr>
        <p:blipFill>
          <a:blip r:embed="rId3" cstate="print"/>
          <a:srcRect/>
          <a:stretch>
            <a:fillRect/>
          </a:stretch>
        </p:blipFill>
        <p:spPr>
          <a:xfrm>
            <a:off x="5286380" y="4429132"/>
            <a:ext cx="2971792" cy="19628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b="1" dirty="0" smtClean="0"/>
              <a:t>STEP 2</a:t>
            </a:r>
            <a:r>
              <a:rPr lang="en-IN" dirty="0" smtClean="0"/>
              <a:t>. </a:t>
            </a:r>
            <a:r>
              <a:rPr lang="en-IN" b="1" dirty="0" smtClean="0"/>
              <a:t>Measuring lower incisors                                                       </a:t>
            </a:r>
            <a:r>
              <a:rPr lang="en-IN" dirty="0" smtClean="0"/>
              <a:t>Measure the </a:t>
            </a:r>
            <a:r>
              <a:rPr lang="en-IN" dirty="0" err="1" smtClean="0"/>
              <a:t>mesiodistal</a:t>
            </a:r>
            <a:r>
              <a:rPr lang="en-IN" dirty="0" smtClean="0"/>
              <a:t> width of </a:t>
            </a:r>
            <a:r>
              <a:rPr lang="en-IN" dirty="0" err="1" smtClean="0"/>
              <a:t>mandibular</a:t>
            </a:r>
            <a:r>
              <a:rPr lang="en-IN" dirty="0" smtClean="0"/>
              <a:t> central and lateral incisors and divide the sum by 2.                                                             [#31 + #32 + #41 +#42]mm ÷ 2 =  A </a:t>
            </a:r>
          </a:p>
          <a:p>
            <a:endParaRPr lang="en-IN" dirty="0" smtClean="0"/>
          </a:p>
          <a:p>
            <a:r>
              <a:rPr lang="en-IN" b="1" dirty="0" smtClean="0"/>
              <a:t>STEP 3</a:t>
            </a:r>
            <a:r>
              <a:rPr lang="en-IN" dirty="0" smtClean="0"/>
              <a:t>. </a:t>
            </a:r>
            <a:r>
              <a:rPr lang="en-IN" b="1" dirty="0" smtClean="0"/>
              <a:t>Add the constant value &amp; calculating the Space required[SR]</a:t>
            </a:r>
          </a:p>
          <a:p>
            <a:pPr>
              <a:buNone/>
            </a:pPr>
            <a:r>
              <a:rPr lang="en-IN" dirty="0" smtClean="0"/>
              <a:t> → For Maxilla-- add 11mm [ A + 11mm]=  Predicted sum of width of maxillary canine and premolar on one side.</a:t>
            </a:r>
          </a:p>
          <a:p>
            <a:pPr>
              <a:buNone/>
            </a:pPr>
            <a:r>
              <a:rPr lang="en-IN" dirty="0" smtClean="0"/>
              <a:t> → For Mandible– add 10.5 [ A + 10.5mm]= Predicted sum of width of </a:t>
            </a:r>
            <a:r>
              <a:rPr lang="en-IN" dirty="0" err="1" smtClean="0"/>
              <a:t>mandibular</a:t>
            </a:r>
            <a:r>
              <a:rPr lang="en-IN" dirty="0" smtClean="0"/>
              <a:t> canine and premolar on one side.</a:t>
            </a:r>
          </a:p>
          <a:p>
            <a:pPr>
              <a:buNone/>
            </a:pPr>
            <a:endParaRPr lang="en-IN" dirty="0" smtClean="0"/>
          </a:p>
          <a:p>
            <a:pPr>
              <a:buNone/>
            </a:pPr>
            <a:r>
              <a:rPr lang="en-IN" dirty="0" smtClean="0"/>
              <a:t>     THIS TOTAL GIVES THE ESTIMATED SIZE OF CANINE AND TWO PREMOLARS IN ONE QUADRANT.</a:t>
            </a:r>
          </a:p>
          <a:p>
            <a:pPr>
              <a:buNone/>
            </a:pP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STEP 4. Measuring  space discrepancy</a:t>
            </a:r>
          </a:p>
          <a:p>
            <a:pPr>
              <a:buNone/>
            </a:pPr>
            <a:r>
              <a:rPr lang="en-IN" dirty="0" smtClean="0"/>
              <a:t>Difference between SA and SR for maxillary and </a:t>
            </a:r>
            <a:r>
              <a:rPr lang="en-IN" dirty="0" err="1" smtClean="0"/>
              <a:t>mandibular</a:t>
            </a:r>
            <a:r>
              <a:rPr lang="en-IN" dirty="0" smtClean="0"/>
              <a:t> arches measured [SA –SR]</a:t>
            </a:r>
          </a:p>
          <a:p>
            <a:pPr>
              <a:buNone/>
            </a:pPr>
            <a:r>
              <a:rPr lang="en-IN" b="1" dirty="0" smtClean="0"/>
              <a:t>     STEP 5 . Conclusion</a:t>
            </a:r>
          </a:p>
          <a:p>
            <a:pPr>
              <a:buNone/>
            </a:pPr>
            <a:r>
              <a:rPr lang="en-IN" dirty="0" smtClean="0"/>
              <a:t>Positive value means space is adequate. Negative value means space is deficient.</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MOYER’S MIXED DENTITION ANALYSIS</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According to Moyer’s there exist a high correlation between the width of permanent lower incisors, permanent canines and premolars, thus making it possible to predict the size of un-erupted teeth </a:t>
            </a:r>
          </a:p>
          <a:p>
            <a:pPr>
              <a:buNone/>
            </a:pPr>
            <a:endParaRPr lang="en-IN" dirty="0" smtClean="0"/>
          </a:p>
          <a:p>
            <a:r>
              <a:rPr lang="en-IN" dirty="0" smtClean="0"/>
              <a:t>If the M-D width of the permanent lower incisors is known, the sum of widths of </a:t>
            </a:r>
            <a:r>
              <a:rPr lang="en-IN" dirty="0" err="1" smtClean="0"/>
              <a:t>unerupted</a:t>
            </a:r>
            <a:r>
              <a:rPr lang="en-IN" dirty="0" smtClean="0"/>
              <a:t> canine and premolars can be predicted from Moyer’s prediction chart.</a:t>
            </a:r>
          </a:p>
          <a:p>
            <a:endParaRPr lang="en-IN" dirty="0" smtClean="0"/>
          </a:p>
          <a:p>
            <a:r>
              <a:rPr lang="en-IN" dirty="0" smtClean="0"/>
              <a:t>The chart gives different sets of predicted sizes for a given width of lower incisors.</a:t>
            </a:r>
          </a:p>
          <a:p>
            <a:endParaRPr lang="en-IN" dirty="0" smtClean="0"/>
          </a:p>
          <a:p>
            <a:r>
              <a:rPr lang="en-IN" dirty="0" smtClean="0"/>
              <a:t>The 75% prediction value  is generally used for predicting the size of </a:t>
            </a:r>
            <a:r>
              <a:rPr lang="en-IN" dirty="0" err="1" smtClean="0"/>
              <a:t>unerupted</a:t>
            </a:r>
            <a:r>
              <a:rPr lang="en-IN" dirty="0" smtClean="0"/>
              <a:t> teeth, with the hope that the reliability is higher. That means the prediction value is applicable for 75% of the population.</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pPr>
              <a:buNone/>
            </a:pPr>
            <a:r>
              <a:rPr lang="en-IN" dirty="0" smtClean="0"/>
              <a:t>ADVANTAGES;</a:t>
            </a:r>
          </a:p>
          <a:p>
            <a:pPr marL="514350" indent="-514350">
              <a:buNone/>
            </a:pPr>
            <a:endParaRPr lang="en-IN" dirty="0" smtClean="0"/>
          </a:p>
          <a:p>
            <a:pPr marL="514350" indent="-514350">
              <a:buAutoNum type="arabicPeriod"/>
            </a:pPr>
            <a:r>
              <a:rPr lang="en-IN" dirty="0" smtClean="0"/>
              <a:t>It is less time consuming.</a:t>
            </a:r>
          </a:p>
          <a:p>
            <a:pPr marL="514350" indent="-514350">
              <a:buAutoNum type="arabicPeriod"/>
            </a:pPr>
            <a:r>
              <a:rPr lang="en-IN" dirty="0" smtClean="0"/>
              <a:t>It requires no special equipment.</a:t>
            </a:r>
          </a:p>
          <a:p>
            <a:pPr marL="514350" indent="-514350">
              <a:buAutoNum type="arabicPeriod"/>
            </a:pPr>
            <a:r>
              <a:rPr lang="en-IN" dirty="0" smtClean="0"/>
              <a:t>It may be used on both the arches.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PROCEDURE</a:t>
            </a:r>
            <a:endParaRPr lang="en-IN" dirty="0"/>
          </a:p>
        </p:txBody>
      </p:sp>
      <p:sp>
        <p:nvSpPr>
          <p:cNvPr id="3" name="Content Placeholder 2"/>
          <p:cNvSpPr>
            <a:spLocks noGrp="1"/>
          </p:cNvSpPr>
          <p:nvPr>
            <p:ph idx="1"/>
          </p:nvPr>
        </p:nvSpPr>
        <p:spPr/>
        <p:txBody>
          <a:bodyPr>
            <a:normAutofit fontScale="47500" lnSpcReduction="20000"/>
          </a:bodyPr>
          <a:lstStyle/>
          <a:p>
            <a:endParaRPr lang="en-IN" dirty="0" smtClean="0"/>
          </a:p>
          <a:p>
            <a:r>
              <a:rPr lang="en-IN" dirty="0" smtClean="0"/>
              <a:t>Measure the space for </a:t>
            </a:r>
            <a:r>
              <a:rPr lang="en-IN" dirty="0" err="1" smtClean="0"/>
              <a:t>mandibular</a:t>
            </a:r>
            <a:r>
              <a:rPr lang="en-IN" dirty="0" smtClean="0"/>
              <a:t> </a:t>
            </a:r>
            <a:r>
              <a:rPr lang="en-IN" dirty="0" err="1" smtClean="0"/>
              <a:t>cuspids</a:t>
            </a:r>
            <a:r>
              <a:rPr lang="en-IN" dirty="0" smtClean="0"/>
              <a:t> and bicuspids from the distal aspect of aligned lateral incisor to </a:t>
            </a:r>
            <a:r>
              <a:rPr lang="en-IN" dirty="0" err="1" smtClean="0"/>
              <a:t>mesial</a:t>
            </a:r>
            <a:r>
              <a:rPr lang="en-IN" dirty="0" smtClean="0"/>
              <a:t> aspect 1</a:t>
            </a:r>
            <a:r>
              <a:rPr lang="en-IN" baseline="30000" dirty="0" smtClean="0"/>
              <a:t>st</a:t>
            </a:r>
            <a:r>
              <a:rPr lang="en-IN" dirty="0" smtClean="0"/>
              <a:t> permanent molar. </a:t>
            </a:r>
          </a:p>
          <a:p>
            <a:endParaRPr lang="en-IN" dirty="0" smtClean="0"/>
          </a:p>
          <a:p>
            <a:r>
              <a:rPr lang="en-IN" dirty="0" smtClean="0"/>
              <a:t>Measure the space for the maxillary </a:t>
            </a:r>
            <a:r>
              <a:rPr lang="en-IN" dirty="0" err="1" smtClean="0"/>
              <a:t>cuspids</a:t>
            </a:r>
            <a:r>
              <a:rPr lang="en-IN" dirty="0" smtClean="0"/>
              <a:t> and bicuspids from the distal aspect of aligned lateral incisor to </a:t>
            </a:r>
            <a:r>
              <a:rPr lang="en-IN" dirty="0" err="1" smtClean="0"/>
              <a:t>mesial</a:t>
            </a:r>
            <a:r>
              <a:rPr lang="en-IN" dirty="0" smtClean="0"/>
              <a:t> aspect 1</a:t>
            </a:r>
            <a:r>
              <a:rPr lang="en-IN" baseline="30000" dirty="0" smtClean="0"/>
              <a:t>st</a:t>
            </a:r>
            <a:r>
              <a:rPr lang="en-IN" dirty="0" smtClean="0"/>
              <a:t> permanent molar. </a:t>
            </a:r>
          </a:p>
          <a:p>
            <a:endParaRPr lang="en-IN" dirty="0" smtClean="0"/>
          </a:p>
          <a:p>
            <a:r>
              <a:rPr lang="en-IN" dirty="0" smtClean="0"/>
              <a:t> Measure the M-D width of </a:t>
            </a:r>
            <a:r>
              <a:rPr lang="en-IN" dirty="0" err="1" smtClean="0"/>
              <a:t>mandibular</a:t>
            </a:r>
            <a:r>
              <a:rPr lang="en-IN" dirty="0" smtClean="0"/>
              <a:t> incisors. [#31+#32+#41+#42]</a:t>
            </a:r>
          </a:p>
          <a:p>
            <a:endParaRPr lang="en-IN" dirty="0" smtClean="0"/>
          </a:p>
          <a:p>
            <a:endParaRPr lang="en-IN" dirty="0" smtClean="0"/>
          </a:p>
          <a:p>
            <a:r>
              <a:rPr lang="en-IN" dirty="0" smtClean="0"/>
              <a:t>Using Moyer’s probability chart find out sum total M-D width of upper and low </a:t>
            </a:r>
            <a:r>
              <a:rPr lang="en-IN" dirty="0" err="1" smtClean="0"/>
              <a:t>cuspids</a:t>
            </a:r>
            <a:r>
              <a:rPr lang="en-IN" dirty="0" smtClean="0"/>
              <a:t> and bicuspids for the given sum width of lower central and lateral incisor at 75% probability. </a:t>
            </a:r>
          </a:p>
          <a:p>
            <a:endParaRPr lang="en-IN" dirty="0" smtClean="0"/>
          </a:p>
          <a:p>
            <a:r>
              <a:rPr lang="en-IN" dirty="0" smtClean="0"/>
              <a:t>Compare the space available and space required in all four quadrants to determine arch length discrepancy.</a:t>
            </a:r>
          </a:p>
          <a:p>
            <a:endParaRPr lang="en-IN" dirty="0" smtClean="0"/>
          </a:p>
          <a:p>
            <a:r>
              <a:rPr lang="en-IN" dirty="0" smtClean="0"/>
              <a:t>A positive value means space is adequate. Negative value means space is deficient.</a:t>
            </a:r>
            <a:endParaRPr lang="en-IN" dirty="0"/>
          </a:p>
        </p:txBody>
      </p:sp>
      <p:pic>
        <p:nvPicPr>
          <p:cNvPr id="5" name="Picture 3" descr="spaceanalysis"/>
          <p:cNvPicPr>
            <a:picLocks noChangeAspect="1" noChangeArrowheads="1"/>
          </p:cNvPicPr>
          <p:nvPr/>
        </p:nvPicPr>
        <p:blipFill>
          <a:blip r:embed="rId2" cstate="print"/>
          <a:srcRect/>
          <a:stretch>
            <a:fillRect/>
          </a:stretch>
        </p:blipFill>
        <p:spPr>
          <a:xfrm>
            <a:off x="6072198" y="71414"/>
            <a:ext cx="2643860" cy="17462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thyajith naik\Documents\IMG_20200506_093815.jpg"/>
          <p:cNvPicPr>
            <a:picLocks noGrp="1" noChangeAspect="1" noChangeArrowheads="1"/>
          </p:cNvPicPr>
          <p:nvPr>
            <p:ph idx="4294967295"/>
          </p:nvPr>
        </p:nvPicPr>
        <p:blipFill>
          <a:blip r:embed="rId2" cstate="print"/>
          <a:srcRect/>
          <a:stretch>
            <a:fillRect/>
          </a:stretch>
        </p:blipFill>
        <p:spPr bwMode="auto">
          <a:xfrm>
            <a:off x="1571604" y="214290"/>
            <a:ext cx="5643569" cy="64293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1258</Words>
  <Application>Microsoft Office PowerPoint</Application>
  <PresentationFormat>On-screen Show (4:3)</PresentationFormat>
  <Paragraphs>122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SPACE ANALYSIS </vt:lpstr>
      <vt:lpstr>TANAKA- JOHNSTON ANALYSIS</vt:lpstr>
      <vt:lpstr>PROCEDURE</vt:lpstr>
      <vt:lpstr>Slide 4</vt:lpstr>
      <vt:lpstr>Slide 5</vt:lpstr>
      <vt:lpstr>MOYER’S MIXED DENTITION ANALYSIS</vt:lpstr>
      <vt:lpstr> </vt:lpstr>
      <vt:lpstr>PROCEDURE</vt:lpstr>
      <vt:lpstr>Slide 9</vt:lpstr>
      <vt:lpstr>HUCKABA’S ANALYSIS</vt:lpstr>
      <vt:lpstr>Slide 11</vt:lpstr>
      <vt:lpstr>Slide 12</vt:lpstr>
      <vt:lpstr>Slide 13</vt:lpstr>
      <vt:lpstr>HIXON AND OLDFATHER ANALYSIS</vt:lpstr>
      <vt:lpstr>PROCEDURE</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DENTITION SPACE ANALYSIS </dc:title>
  <dc:creator>Sathyajith naik</dc:creator>
  <cp:lastModifiedBy>Sathyajith naik</cp:lastModifiedBy>
  <cp:revision>80</cp:revision>
  <dcterms:created xsi:type="dcterms:W3CDTF">2020-04-20T02:53:45Z</dcterms:created>
  <dcterms:modified xsi:type="dcterms:W3CDTF">2020-05-20T06:19:05Z</dcterms:modified>
</cp:coreProperties>
</file>