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1.xml" ContentType="application/vnd.openxmlformats-officedocument.presentationml.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80"/>
  </p:notesMasterIdLst>
  <p:sldIdLst>
    <p:sldId id="256" r:id="rId2"/>
    <p:sldId id="258" r:id="rId3"/>
    <p:sldId id="427" r:id="rId4"/>
    <p:sldId id="379" r:id="rId5"/>
    <p:sldId id="259" r:id="rId6"/>
    <p:sldId id="260" r:id="rId7"/>
    <p:sldId id="428" r:id="rId8"/>
    <p:sldId id="261" r:id="rId9"/>
    <p:sldId id="380" r:id="rId10"/>
    <p:sldId id="426" r:id="rId11"/>
    <p:sldId id="295" r:id="rId12"/>
    <p:sldId id="465" r:id="rId13"/>
    <p:sldId id="296" r:id="rId14"/>
    <p:sldId id="429" r:id="rId15"/>
    <p:sldId id="313" r:id="rId16"/>
    <p:sldId id="430" r:id="rId17"/>
    <p:sldId id="314" r:id="rId18"/>
    <p:sldId id="317" r:id="rId19"/>
    <p:sldId id="328" r:id="rId20"/>
    <p:sldId id="315" r:id="rId21"/>
    <p:sldId id="431" r:id="rId22"/>
    <p:sldId id="334" r:id="rId23"/>
    <p:sldId id="432" r:id="rId24"/>
    <p:sldId id="335" r:id="rId25"/>
    <p:sldId id="433" r:id="rId26"/>
    <p:sldId id="319" r:id="rId27"/>
    <p:sldId id="320" r:id="rId28"/>
    <p:sldId id="434" r:id="rId29"/>
    <p:sldId id="321" r:id="rId30"/>
    <p:sldId id="435" r:id="rId31"/>
    <p:sldId id="322" r:id="rId32"/>
    <p:sldId id="436" r:id="rId33"/>
    <p:sldId id="323" r:id="rId34"/>
    <p:sldId id="396" r:id="rId35"/>
    <p:sldId id="324" r:id="rId36"/>
    <p:sldId id="437" r:id="rId37"/>
    <p:sldId id="325" r:id="rId38"/>
    <p:sldId id="438" r:id="rId39"/>
    <p:sldId id="336" r:id="rId40"/>
    <p:sldId id="439" r:id="rId41"/>
    <p:sldId id="337" r:id="rId42"/>
    <p:sldId id="440" r:id="rId43"/>
    <p:sldId id="312" r:id="rId44"/>
    <p:sldId id="441" r:id="rId45"/>
    <p:sldId id="271" r:id="rId46"/>
    <p:sldId id="442" r:id="rId47"/>
    <p:sldId id="298" r:id="rId48"/>
    <p:sldId id="272" r:id="rId49"/>
    <p:sldId id="443" r:id="rId50"/>
    <p:sldId id="282" r:id="rId51"/>
    <p:sldId id="444" r:id="rId52"/>
    <p:sldId id="401" r:id="rId53"/>
    <p:sldId id="399" r:id="rId54"/>
    <p:sldId id="275" r:id="rId55"/>
    <p:sldId id="277" r:id="rId56"/>
    <p:sldId id="446" r:id="rId57"/>
    <p:sldId id="278" r:id="rId58"/>
    <p:sldId id="469" r:id="rId59"/>
    <p:sldId id="447" r:id="rId60"/>
    <p:sldId id="283" r:id="rId61"/>
    <p:sldId id="279" r:id="rId62"/>
    <p:sldId id="449" r:id="rId63"/>
    <p:sldId id="284" r:id="rId64"/>
    <p:sldId id="397" r:id="rId65"/>
    <p:sldId id="450" r:id="rId66"/>
    <p:sldId id="400" r:id="rId67"/>
    <p:sldId id="299" r:id="rId68"/>
    <p:sldId id="392" r:id="rId69"/>
    <p:sldId id="451" r:id="rId70"/>
    <p:sldId id="331" r:id="rId71"/>
    <p:sldId id="452" r:id="rId72"/>
    <p:sldId id="287" r:id="rId73"/>
    <p:sldId id="490" r:id="rId74"/>
    <p:sldId id="303" r:id="rId75"/>
    <p:sldId id="286" r:id="rId76"/>
    <p:sldId id="453" r:id="rId77"/>
    <p:sldId id="288" r:id="rId78"/>
    <p:sldId id="454" r:id="rId79"/>
    <p:sldId id="289" r:id="rId80"/>
    <p:sldId id="290" r:id="rId81"/>
    <p:sldId id="455" r:id="rId82"/>
    <p:sldId id="304" r:id="rId83"/>
    <p:sldId id="291" r:id="rId84"/>
    <p:sldId id="456" r:id="rId85"/>
    <p:sldId id="457" r:id="rId86"/>
    <p:sldId id="292" r:id="rId87"/>
    <p:sldId id="458" r:id="rId88"/>
    <p:sldId id="306" r:id="rId89"/>
    <p:sldId id="307" r:id="rId90"/>
    <p:sldId id="459" r:id="rId91"/>
    <p:sldId id="309" r:id="rId92"/>
    <p:sldId id="310" r:id="rId93"/>
    <p:sldId id="460" r:id="rId94"/>
    <p:sldId id="402" r:id="rId95"/>
    <p:sldId id="332" r:id="rId96"/>
    <p:sldId id="461" r:id="rId97"/>
    <p:sldId id="333" r:id="rId98"/>
    <p:sldId id="301" r:id="rId99"/>
    <p:sldId id="462" r:id="rId100"/>
    <p:sldId id="398" r:id="rId101"/>
    <p:sldId id="470" r:id="rId102"/>
    <p:sldId id="311" r:id="rId103"/>
    <p:sldId id="463" r:id="rId104"/>
    <p:sldId id="499" r:id="rId105"/>
    <p:sldId id="495" r:id="rId106"/>
    <p:sldId id="264" r:id="rId107"/>
    <p:sldId id="281" r:id="rId108"/>
    <p:sldId id="471" r:id="rId109"/>
    <p:sldId id="266" r:id="rId110"/>
    <p:sldId id="381" r:id="rId111"/>
    <p:sldId id="382" r:id="rId112"/>
    <p:sldId id="472" r:id="rId113"/>
    <p:sldId id="383" r:id="rId114"/>
    <p:sldId id="384" r:id="rId115"/>
    <p:sldId id="385" r:id="rId116"/>
    <p:sldId id="473" r:id="rId117"/>
    <p:sldId id="474" r:id="rId118"/>
    <p:sldId id="386" r:id="rId119"/>
    <p:sldId id="387" r:id="rId120"/>
    <p:sldId id="475" r:id="rId121"/>
    <p:sldId id="339" r:id="rId122"/>
    <p:sldId id="476" r:id="rId123"/>
    <p:sldId id="340" r:id="rId124"/>
    <p:sldId id="477" r:id="rId125"/>
    <p:sldId id="417" r:id="rId126"/>
    <p:sldId id="342" r:id="rId127"/>
    <p:sldId id="478" r:id="rId128"/>
    <p:sldId id="343" r:id="rId129"/>
    <p:sldId id="344" r:id="rId130"/>
    <p:sldId id="479" r:id="rId131"/>
    <p:sldId id="418" r:id="rId132"/>
    <p:sldId id="346" r:id="rId133"/>
    <p:sldId id="393" r:id="rId134"/>
    <p:sldId id="491" r:id="rId135"/>
    <p:sldId id="480" r:id="rId136"/>
    <p:sldId id="394" r:id="rId137"/>
    <p:sldId id="347" r:id="rId138"/>
    <p:sldId id="348" r:id="rId139"/>
    <p:sldId id="419" r:id="rId140"/>
    <p:sldId id="349" r:id="rId141"/>
    <p:sldId id="350" r:id="rId142"/>
    <p:sldId id="351" r:id="rId143"/>
    <p:sldId id="352" r:id="rId144"/>
    <p:sldId id="353" r:id="rId145"/>
    <p:sldId id="497" r:id="rId146"/>
    <p:sldId id="420" r:id="rId147"/>
    <p:sldId id="415" r:id="rId148"/>
    <p:sldId id="492" r:id="rId149"/>
    <p:sldId id="404" r:id="rId150"/>
    <p:sldId id="405" r:id="rId151"/>
    <p:sldId id="414" r:id="rId152"/>
    <p:sldId id="481" r:id="rId153"/>
    <p:sldId id="407" r:id="rId154"/>
    <p:sldId id="408" r:id="rId155"/>
    <p:sldId id="482" r:id="rId156"/>
    <p:sldId id="409" r:id="rId157"/>
    <p:sldId id="483" r:id="rId158"/>
    <p:sldId id="411" r:id="rId159"/>
    <p:sldId id="354" r:id="rId160"/>
    <p:sldId id="485" r:id="rId161"/>
    <p:sldId id="356" r:id="rId162"/>
    <p:sldId id="357" r:id="rId163"/>
    <p:sldId id="486" r:id="rId164"/>
    <p:sldId id="358" r:id="rId165"/>
    <p:sldId id="359" r:id="rId166"/>
    <p:sldId id="360" r:id="rId167"/>
    <p:sldId id="487" r:id="rId168"/>
    <p:sldId id="361" r:id="rId169"/>
    <p:sldId id="362" r:id="rId170"/>
    <p:sldId id="494" r:id="rId171"/>
    <p:sldId id="493" r:id="rId172"/>
    <p:sldId id="378" r:id="rId173"/>
    <p:sldId id="498" r:id="rId174"/>
    <p:sldId id="367" r:id="rId175"/>
    <p:sldId id="388" r:id="rId176"/>
    <p:sldId id="489" r:id="rId177"/>
    <p:sldId id="389" r:id="rId178"/>
    <p:sldId id="391" r:id="rId1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shwarya Mahajan" initials="AM" lastIdx="1" clrIdx="0">
    <p:extLst>
      <p:ext uri="{19B8F6BF-5375-455C-9EA6-DF929625EA0E}">
        <p15:presenceInfo xmlns:p15="http://schemas.microsoft.com/office/powerpoint/2012/main" userId="f51d220b3ec22fb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652" autoAdjust="0"/>
  </p:normalViewPr>
  <p:slideViewPr>
    <p:cSldViewPr>
      <p:cViewPr varScale="1">
        <p:scale>
          <a:sx n="62" d="100"/>
          <a:sy n="62" d="100"/>
        </p:scale>
        <p:origin x="1424"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commentAuthors" Target="commentAuthor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microsoft.com/office/2016/11/relationships/changesInfo" Target="changesInfos/changesInfo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al srivastava" userId="dc668d93ebdee142" providerId="LiveId" clId="{0B8293D8-6C8D-42D0-BE92-8A19EB9D1271}"/>
    <pc:docChg chg="custSel modSld">
      <pc:chgData name="sonal srivastava" userId="dc668d93ebdee142" providerId="LiveId" clId="{0B8293D8-6C8D-42D0-BE92-8A19EB9D1271}" dt="2022-07-02T10:06:33.432" v="2" actId="478"/>
      <pc:docMkLst>
        <pc:docMk/>
      </pc:docMkLst>
      <pc:sldChg chg="delSp modSp mod">
        <pc:chgData name="sonal srivastava" userId="dc668d93ebdee142" providerId="LiveId" clId="{0B8293D8-6C8D-42D0-BE92-8A19EB9D1271}" dt="2022-07-02T10:06:33.432" v="2" actId="478"/>
        <pc:sldMkLst>
          <pc:docMk/>
          <pc:sldMk cId="0" sldId="256"/>
        </pc:sldMkLst>
        <pc:spChg chg="del mod">
          <ac:chgData name="sonal srivastava" userId="dc668d93ebdee142" providerId="LiveId" clId="{0B8293D8-6C8D-42D0-BE92-8A19EB9D1271}" dt="2022-07-02T10:06:33.432" v="2" actId="478"/>
          <ac:spMkLst>
            <pc:docMk/>
            <pc:sldMk cId="0" sldId="256"/>
            <ac:spMk id="3" creationId="{00000000-0000-0000-0000-000000000000}"/>
          </ac:spMkLst>
        </pc:spChg>
        <pc:spChg chg="del">
          <ac:chgData name="sonal srivastava" userId="dc668d93ebdee142" providerId="LiveId" clId="{0B8293D8-6C8D-42D0-BE92-8A19EB9D1271}" dt="2022-07-02T10:06:31.268" v="1" actId="478"/>
          <ac:spMkLst>
            <pc:docMk/>
            <pc:sldMk cId="0" sldId="256"/>
            <ac:spMk id="5" creationId="{9D7DD09D-E2F9-825E-2924-9716CFDA78E1}"/>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5-30T10:08:34.693" idx="1">
    <p:pos x="3668" y="3206"/>
    <p:text/>
    <p:extLst>
      <p:ext uri="{C676402C-5697-4E1C-873F-D02D1690AC5C}">
        <p15:threadingInfo xmlns:p15="http://schemas.microsoft.com/office/powerpoint/2012/main" timeZoneBias="-33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83FEBC-3FA7-40EA-A9A4-217014A86DCC}" type="datetimeFigureOut">
              <a:rPr lang="en-US" smtClean="0"/>
              <a:pPr/>
              <a:t>7/2/2022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8FE739-7E74-4D32-B9AE-A051A58915CB}" type="slidenum">
              <a:rPr lang="en-IN" smtClean="0"/>
              <a:pPr/>
              <a:t>‹#›</a:t>
            </a:fld>
            <a:endParaRPr lang="en-IN"/>
          </a:p>
        </p:txBody>
      </p:sp>
    </p:spTree>
    <p:extLst>
      <p:ext uri="{BB962C8B-B14F-4D97-AF65-F5344CB8AC3E}">
        <p14:creationId xmlns:p14="http://schemas.microsoft.com/office/powerpoint/2010/main" val="93613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solidFill>
                  <a:prstClr val="black">
                    <a:lumMod val="75000"/>
                  </a:prstClr>
                </a:solidFill>
              </a:rPr>
              <a:t> e.g. – Polysulfide,  </a:t>
            </a:r>
            <a:r>
              <a:rPr lang="en-IN" sz="1200" dirty="0" err="1">
                <a:solidFill>
                  <a:prstClr val="black">
                    <a:lumMod val="75000"/>
                  </a:prstClr>
                </a:solidFill>
              </a:rPr>
              <a:t>Polyethe</a:t>
            </a:r>
            <a:r>
              <a:rPr lang="en-IN" sz="1200" dirty="0">
                <a:solidFill>
                  <a:prstClr val="black">
                    <a:lumMod val="75000"/>
                  </a:prstClr>
                </a:solidFill>
              </a:rPr>
              <a:t>, Condensation Silicone, &amp; Addition silicone</a:t>
            </a:r>
            <a:endParaRPr lang="en-US" dirty="0"/>
          </a:p>
        </p:txBody>
      </p:sp>
      <p:sp>
        <p:nvSpPr>
          <p:cNvPr id="4" name="Slide Number Placeholder 3"/>
          <p:cNvSpPr>
            <a:spLocks noGrp="1"/>
          </p:cNvSpPr>
          <p:nvPr>
            <p:ph type="sldNum" sz="quarter" idx="10"/>
          </p:nvPr>
        </p:nvSpPr>
        <p:spPr/>
        <p:txBody>
          <a:bodyPr/>
          <a:lstStyle/>
          <a:p>
            <a:fld id="{418FE739-7E74-4D32-B9AE-A051A58915CB}" type="slidenum">
              <a:rPr lang="en-IN" smtClean="0"/>
              <a:pPr/>
              <a:t>9</a:t>
            </a:fld>
            <a:endParaRPr lang="en-IN"/>
          </a:p>
        </p:txBody>
      </p:sp>
    </p:spTree>
    <p:extLst>
      <p:ext uri="{BB962C8B-B14F-4D97-AF65-F5344CB8AC3E}">
        <p14:creationId xmlns:p14="http://schemas.microsoft.com/office/powerpoint/2010/main" val="1788798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Fixed vegetable or mineral oil acts as plasticizer and also aids in masking the action of </a:t>
            </a:r>
            <a:r>
              <a:rPr lang="en-US" dirty="0" err="1"/>
              <a:t>eugenol</a:t>
            </a:r>
            <a:r>
              <a:rPr lang="en-US" dirty="0"/>
              <a:t> as an irritant. </a:t>
            </a:r>
          </a:p>
          <a:p>
            <a:r>
              <a:rPr lang="en-US" dirty="0"/>
              <a:t>Calcium chloride acts as an accelerator of setting reaction.</a:t>
            </a:r>
          </a:p>
        </p:txBody>
      </p:sp>
      <p:sp>
        <p:nvSpPr>
          <p:cNvPr id="4" name="Slide Number Placeholder 3"/>
          <p:cNvSpPr>
            <a:spLocks noGrp="1"/>
          </p:cNvSpPr>
          <p:nvPr>
            <p:ph type="sldNum" sz="quarter" idx="10"/>
          </p:nvPr>
        </p:nvSpPr>
        <p:spPr/>
        <p:txBody>
          <a:bodyPr/>
          <a:lstStyle/>
          <a:p>
            <a:fld id="{418FE739-7E74-4D32-B9AE-A051A58915CB}" type="slidenum">
              <a:rPr lang="en-IN" smtClean="0"/>
              <a:pPr/>
              <a:t>27</a:t>
            </a:fld>
            <a:endParaRPr lang="en-IN"/>
          </a:p>
        </p:txBody>
      </p:sp>
    </p:spTree>
    <p:extLst>
      <p:ext uri="{BB962C8B-B14F-4D97-AF65-F5344CB8AC3E}">
        <p14:creationId xmlns:p14="http://schemas.microsoft.com/office/powerpoint/2010/main" val="211134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FE739-7E74-4D32-B9AE-A051A58915CB}" type="slidenum">
              <a:rPr lang="en-IN" smtClean="0"/>
              <a:pPr/>
              <a:t>31</a:t>
            </a:fld>
            <a:endParaRPr lang="en-IN"/>
          </a:p>
        </p:txBody>
      </p:sp>
    </p:spTree>
    <p:extLst>
      <p:ext uri="{BB962C8B-B14F-4D97-AF65-F5344CB8AC3E}">
        <p14:creationId xmlns:p14="http://schemas.microsoft.com/office/powerpoint/2010/main" val="3619391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Acetic acid – more active catalyst. It increases the formation rate of zinc hydroxide</a:t>
            </a:r>
          </a:p>
          <a:p>
            <a:r>
              <a:rPr lang="en-US" dirty="0"/>
              <a:t>Water- acts as catalyst. Presence of moisture is essential for setting to occur</a:t>
            </a:r>
          </a:p>
          <a:p>
            <a:endParaRPr lang="en-US" dirty="0"/>
          </a:p>
        </p:txBody>
      </p:sp>
      <p:sp>
        <p:nvSpPr>
          <p:cNvPr id="4" name="Slide Number Placeholder 3"/>
          <p:cNvSpPr>
            <a:spLocks noGrp="1"/>
          </p:cNvSpPr>
          <p:nvPr>
            <p:ph type="sldNum" sz="quarter" idx="5"/>
          </p:nvPr>
        </p:nvSpPr>
        <p:spPr/>
        <p:txBody>
          <a:bodyPr/>
          <a:lstStyle/>
          <a:p>
            <a:fld id="{418FE739-7E74-4D32-B9AE-A051A58915CB}" type="slidenum">
              <a:rPr lang="en-IN" smtClean="0"/>
              <a:pPr/>
              <a:t>32</a:t>
            </a:fld>
            <a:endParaRPr lang="en-IN"/>
          </a:p>
        </p:txBody>
      </p:sp>
    </p:spTree>
    <p:extLst>
      <p:ext uri="{BB962C8B-B14F-4D97-AF65-F5344CB8AC3E}">
        <p14:creationId xmlns:p14="http://schemas.microsoft.com/office/powerpoint/2010/main" val="4138201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setting time –  includes time for mixing, filling the tray and seating the impression in the mouth (3 – 6 min.)</a:t>
            </a:r>
          </a:p>
          <a:p>
            <a:r>
              <a:rPr lang="en-US" dirty="0"/>
              <a:t>Final setting time -    it is defined as the time when the material is hard enough to resist penetration under load.</a:t>
            </a:r>
          </a:p>
          <a:p>
            <a:endParaRPr lang="en-US" dirty="0"/>
          </a:p>
        </p:txBody>
      </p:sp>
      <p:sp>
        <p:nvSpPr>
          <p:cNvPr id="4" name="Slide Number Placeholder 3"/>
          <p:cNvSpPr>
            <a:spLocks noGrp="1"/>
          </p:cNvSpPr>
          <p:nvPr>
            <p:ph type="sldNum" sz="quarter" idx="10"/>
          </p:nvPr>
        </p:nvSpPr>
        <p:spPr/>
        <p:txBody>
          <a:bodyPr/>
          <a:lstStyle/>
          <a:p>
            <a:fld id="{418FE739-7E74-4D32-B9AE-A051A58915CB}" type="slidenum">
              <a:rPr lang="en-IN" smtClean="0"/>
              <a:pPr/>
              <a:t>33</a:t>
            </a:fld>
            <a:endParaRPr lang="en-IN"/>
          </a:p>
        </p:txBody>
      </p:sp>
    </p:spTree>
    <p:extLst>
      <p:ext uri="{BB962C8B-B14F-4D97-AF65-F5344CB8AC3E}">
        <p14:creationId xmlns:p14="http://schemas.microsoft.com/office/powerpoint/2010/main" val="553175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Carboxylic</a:t>
            </a:r>
            <a:r>
              <a:rPr lang="en-US" baseline="0" dirty="0"/>
              <a:t> acid-    zinc carboxylate</a:t>
            </a:r>
          </a:p>
          <a:p>
            <a:r>
              <a:rPr lang="en-US" dirty="0" err="1"/>
              <a:t>Orthoethoxybenzoic</a:t>
            </a:r>
            <a:r>
              <a:rPr lang="en-US" dirty="0"/>
              <a:t> acid, is a valuable substitute for eugenol in this regard</a:t>
            </a:r>
          </a:p>
        </p:txBody>
      </p:sp>
      <p:sp>
        <p:nvSpPr>
          <p:cNvPr id="4" name="Slide Number Placeholder 3"/>
          <p:cNvSpPr>
            <a:spLocks noGrp="1"/>
          </p:cNvSpPr>
          <p:nvPr>
            <p:ph type="sldNum" sz="quarter" idx="10"/>
          </p:nvPr>
        </p:nvSpPr>
        <p:spPr/>
        <p:txBody>
          <a:bodyPr/>
          <a:lstStyle/>
          <a:p>
            <a:fld id="{418FE739-7E74-4D32-B9AE-A051A58915CB}" type="slidenum">
              <a:rPr lang="en-IN" smtClean="0"/>
              <a:pPr/>
              <a:t>37</a:t>
            </a:fld>
            <a:endParaRPr lang="en-IN"/>
          </a:p>
        </p:txBody>
      </p:sp>
    </p:spTree>
    <p:extLst>
      <p:ext uri="{BB962C8B-B14F-4D97-AF65-F5344CB8AC3E}">
        <p14:creationId xmlns:p14="http://schemas.microsoft.com/office/powerpoint/2010/main" val="3935500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Slump- fall suddenly</a:t>
            </a:r>
          </a:p>
        </p:txBody>
      </p:sp>
      <p:sp>
        <p:nvSpPr>
          <p:cNvPr id="4" name="Slide Number Placeholder 3"/>
          <p:cNvSpPr>
            <a:spLocks noGrp="1"/>
          </p:cNvSpPr>
          <p:nvPr>
            <p:ph type="sldNum" sz="quarter" idx="10"/>
          </p:nvPr>
        </p:nvSpPr>
        <p:spPr/>
        <p:txBody>
          <a:bodyPr/>
          <a:lstStyle/>
          <a:p>
            <a:fld id="{418FE739-7E74-4D32-B9AE-A051A58915CB}" type="slidenum">
              <a:rPr lang="en-IN" smtClean="0"/>
              <a:pPr/>
              <a:t>41</a:t>
            </a:fld>
            <a:endParaRPr lang="en-IN"/>
          </a:p>
        </p:txBody>
      </p:sp>
    </p:spTree>
    <p:extLst>
      <p:ext uri="{BB962C8B-B14F-4D97-AF65-F5344CB8AC3E}">
        <p14:creationId xmlns:p14="http://schemas.microsoft.com/office/powerpoint/2010/main" val="1213706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18FE739-7E74-4D32-B9AE-A051A58915CB}" type="slidenum">
              <a:rPr lang="en-IN" smtClean="0"/>
              <a:pPr/>
              <a:t>45</a:t>
            </a:fld>
            <a:endParaRPr lang="en-IN"/>
          </a:p>
        </p:txBody>
      </p:sp>
    </p:spTree>
    <p:extLst>
      <p:ext uri="{BB962C8B-B14F-4D97-AF65-F5344CB8AC3E}">
        <p14:creationId xmlns:p14="http://schemas.microsoft.com/office/powerpoint/2010/main" val="251554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5</a:t>
            </a:r>
            <a:r>
              <a:rPr lang="en-IN" baseline="30000" dirty="0"/>
              <a:t>th</a:t>
            </a:r>
            <a:r>
              <a:rPr lang="en-IN" dirty="0"/>
              <a:t> state of matter- BOSE- EINSTEIN CONDENSATE.</a:t>
            </a:r>
          </a:p>
          <a:p>
            <a:r>
              <a:rPr lang="en-IN" dirty="0"/>
              <a:t>FOR EX: gas can be ionized at high temperature to form plasma. 5</a:t>
            </a:r>
            <a:r>
              <a:rPr lang="en-IN" baseline="30000" dirty="0"/>
              <a:t>th</a:t>
            </a:r>
            <a:r>
              <a:rPr lang="en-IN" dirty="0"/>
              <a:t> state of matter can be created at extreme temperatures. Gas is cooled to extreme low temp as 0 degree</a:t>
            </a:r>
          </a:p>
          <a:p>
            <a:endParaRPr lang="en-US" dirty="0"/>
          </a:p>
        </p:txBody>
      </p:sp>
      <p:sp>
        <p:nvSpPr>
          <p:cNvPr id="4" name="Slide Number Placeholder 3"/>
          <p:cNvSpPr>
            <a:spLocks noGrp="1"/>
          </p:cNvSpPr>
          <p:nvPr>
            <p:ph type="sldNum" sz="quarter" idx="5"/>
          </p:nvPr>
        </p:nvSpPr>
        <p:spPr/>
        <p:txBody>
          <a:bodyPr/>
          <a:lstStyle/>
          <a:p>
            <a:fld id="{418FE739-7E74-4D32-B9AE-A051A58915CB}" type="slidenum">
              <a:rPr lang="en-IN" smtClean="0"/>
              <a:pPr/>
              <a:t>46</a:t>
            </a:fld>
            <a:endParaRPr lang="en-IN"/>
          </a:p>
        </p:txBody>
      </p:sp>
    </p:spTree>
    <p:extLst>
      <p:ext uri="{BB962C8B-B14F-4D97-AF65-F5344CB8AC3E}">
        <p14:creationId xmlns:p14="http://schemas.microsoft.com/office/powerpoint/2010/main" val="3233508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intervening space, especially a very small one.</a:t>
            </a:r>
          </a:p>
        </p:txBody>
      </p:sp>
      <p:sp>
        <p:nvSpPr>
          <p:cNvPr id="4" name="Slide Number Placeholder 3"/>
          <p:cNvSpPr>
            <a:spLocks noGrp="1"/>
          </p:cNvSpPr>
          <p:nvPr>
            <p:ph type="sldNum" sz="quarter" idx="10"/>
          </p:nvPr>
        </p:nvSpPr>
        <p:spPr/>
        <p:txBody>
          <a:bodyPr/>
          <a:lstStyle/>
          <a:p>
            <a:fld id="{418FE739-7E74-4D32-B9AE-A051A58915CB}" type="slidenum">
              <a:rPr lang="en-IN" smtClean="0"/>
              <a:pPr/>
              <a:t>48</a:t>
            </a:fld>
            <a:endParaRPr lang="en-IN"/>
          </a:p>
        </p:txBody>
      </p:sp>
    </p:spTree>
    <p:extLst>
      <p:ext uri="{BB962C8B-B14F-4D97-AF65-F5344CB8AC3E}">
        <p14:creationId xmlns:p14="http://schemas.microsoft.com/office/powerpoint/2010/main" val="454811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18FE739-7E74-4D32-B9AE-A051A58915CB}" type="slidenum">
              <a:rPr lang="en-IN" smtClean="0"/>
              <a:pPr/>
              <a:t>50</a:t>
            </a:fld>
            <a:endParaRPr lang="en-IN"/>
          </a:p>
        </p:txBody>
      </p:sp>
    </p:spTree>
    <p:extLst>
      <p:ext uri="{BB962C8B-B14F-4D97-AF65-F5344CB8AC3E}">
        <p14:creationId xmlns:p14="http://schemas.microsoft.com/office/powerpoint/2010/main" val="360027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18FE739-7E74-4D32-B9AE-A051A58915CB}" type="slidenum">
              <a:rPr lang="en-IN" smtClean="0"/>
              <a:pPr/>
              <a:t>13</a:t>
            </a:fld>
            <a:endParaRPr lang="en-IN"/>
          </a:p>
        </p:txBody>
      </p:sp>
    </p:spTree>
    <p:extLst>
      <p:ext uri="{BB962C8B-B14F-4D97-AF65-F5344CB8AC3E}">
        <p14:creationId xmlns:p14="http://schemas.microsoft.com/office/powerpoint/2010/main" val="1966271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Polysaccharide- agarose (70%) ( is a linear polymer) and agaropectin(heterogenous mixture of smaller molecules) …… comes from algae called AGAROPHYTES</a:t>
            </a:r>
          </a:p>
          <a:p>
            <a:endParaRPr lang="en-US" dirty="0"/>
          </a:p>
        </p:txBody>
      </p:sp>
      <p:sp>
        <p:nvSpPr>
          <p:cNvPr id="4" name="Slide Number Placeholder 3"/>
          <p:cNvSpPr>
            <a:spLocks noGrp="1"/>
          </p:cNvSpPr>
          <p:nvPr>
            <p:ph type="sldNum" sz="quarter" idx="5"/>
          </p:nvPr>
        </p:nvSpPr>
        <p:spPr/>
        <p:txBody>
          <a:bodyPr/>
          <a:lstStyle/>
          <a:p>
            <a:fld id="{418FE739-7E74-4D32-B9AE-A051A58915CB}" type="slidenum">
              <a:rPr lang="en-IN" smtClean="0"/>
              <a:pPr/>
              <a:t>51</a:t>
            </a:fld>
            <a:endParaRPr lang="en-IN"/>
          </a:p>
        </p:txBody>
      </p:sp>
    </p:spTree>
    <p:extLst>
      <p:ext uri="{BB962C8B-B14F-4D97-AF65-F5344CB8AC3E}">
        <p14:creationId xmlns:p14="http://schemas.microsoft.com/office/powerpoint/2010/main" val="2866904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200" b="0" i="0" u="none" strike="noStrike" kern="1200" cap="none" spc="0" normalizeH="0" baseline="0" noProof="0" dirty="0">
                <a:ln>
                  <a:noFill/>
                </a:ln>
                <a:solidFill>
                  <a:prstClr val="black"/>
                </a:solidFill>
                <a:effectLst/>
                <a:uLnTx/>
                <a:uFillTx/>
                <a:latin typeface="+mn-lt"/>
                <a:ea typeface="+mn-ea"/>
                <a:cs typeface="+mn-cs"/>
              </a:rPr>
              <a:t>GELATION- (process that involves phase changes from sol to gel states)</a:t>
            </a:r>
          </a:p>
          <a:p>
            <a:endParaRPr lang="en-US" dirty="0"/>
          </a:p>
        </p:txBody>
      </p:sp>
      <p:sp>
        <p:nvSpPr>
          <p:cNvPr id="4" name="Slide Number Placeholder 3"/>
          <p:cNvSpPr>
            <a:spLocks noGrp="1"/>
          </p:cNvSpPr>
          <p:nvPr>
            <p:ph type="sldNum" sz="quarter" idx="10"/>
          </p:nvPr>
        </p:nvSpPr>
        <p:spPr/>
        <p:txBody>
          <a:bodyPr/>
          <a:lstStyle/>
          <a:p>
            <a:fld id="{418FE739-7E74-4D32-B9AE-A051A58915CB}" type="slidenum">
              <a:rPr lang="en-IN" smtClean="0"/>
              <a:pPr/>
              <a:t>55</a:t>
            </a:fld>
            <a:endParaRPr lang="en-IN"/>
          </a:p>
        </p:txBody>
      </p:sp>
    </p:spTree>
    <p:extLst>
      <p:ext uri="{BB962C8B-B14F-4D97-AF65-F5344CB8AC3E}">
        <p14:creationId xmlns:p14="http://schemas.microsoft.com/office/powerpoint/2010/main" val="1441000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FE739-7E74-4D32-B9AE-A051A58915CB}" type="slidenum">
              <a:rPr lang="en-IN" smtClean="0"/>
              <a:pPr/>
              <a:t>57</a:t>
            </a:fld>
            <a:endParaRPr lang="en-IN"/>
          </a:p>
        </p:txBody>
      </p:sp>
    </p:spTree>
    <p:extLst>
      <p:ext uri="{BB962C8B-B14F-4D97-AF65-F5344CB8AC3E}">
        <p14:creationId xmlns:p14="http://schemas.microsoft.com/office/powerpoint/2010/main" val="4243563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cs typeface="Times New Roman"/>
              </a:rPr>
              <a:t>Tempering of tray material also increases the viscosity so that it will not flow out of the tray.</a:t>
            </a:r>
          </a:p>
          <a:p>
            <a:r>
              <a:rPr lang="en-IN" dirty="0"/>
              <a:t>If gelation is done at 4-5 degree then the material becomes too hard gel and impression cannot be taken properly.</a:t>
            </a:r>
          </a:p>
          <a:p>
            <a:r>
              <a:rPr lang="en-IN" dirty="0"/>
              <a:t>Rapid cooling can cause concentration of stress as sol is poor thermal conductor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dirty="0"/>
          </a:p>
          <a:p>
            <a:endParaRPr lang="en-US" dirty="0"/>
          </a:p>
          <a:p>
            <a:endParaRPr lang="en-US" dirty="0"/>
          </a:p>
        </p:txBody>
      </p:sp>
      <p:sp>
        <p:nvSpPr>
          <p:cNvPr id="4" name="Slide Number Placeholder 3"/>
          <p:cNvSpPr>
            <a:spLocks noGrp="1"/>
          </p:cNvSpPr>
          <p:nvPr>
            <p:ph type="sldNum" sz="quarter" idx="5"/>
          </p:nvPr>
        </p:nvSpPr>
        <p:spPr/>
        <p:txBody>
          <a:bodyPr/>
          <a:lstStyle/>
          <a:p>
            <a:fld id="{418FE739-7E74-4D32-B9AE-A051A58915CB}" type="slidenum">
              <a:rPr lang="en-IN" smtClean="0"/>
              <a:pPr/>
              <a:t>58</a:t>
            </a:fld>
            <a:endParaRPr lang="en-IN"/>
          </a:p>
        </p:txBody>
      </p:sp>
    </p:spTree>
    <p:extLst>
      <p:ext uri="{BB962C8B-B14F-4D97-AF65-F5344CB8AC3E}">
        <p14:creationId xmlns:p14="http://schemas.microsoft.com/office/powerpoint/2010/main" val="285808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r>
              <a:rPr lang="en-IN" sz="1200" b="1" dirty="0">
                <a:latin typeface="Times New Roman" panose="02020603050405020304" pitchFamily="18" charset="0"/>
                <a:cs typeface="Times New Roman" panose="02020603050405020304" pitchFamily="18" charset="0"/>
              </a:rPr>
              <a:t>Conditioning unit </a:t>
            </a:r>
            <a:r>
              <a:rPr lang="en-IN" sz="1200" dirty="0">
                <a:latin typeface="Times New Roman" panose="02020603050405020304" pitchFamily="18" charset="0"/>
                <a:cs typeface="Times New Roman" panose="02020603050405020304" pitchFamily="18" charset="0"/>
              </a:rPr>
              <a:t>is required for agar impression</a:t>
            </a:r>
            <a:r>
              <a:rPr lang="en-IN" sz="1200" b="1" dirty="0">
                <a:latin typeface="Times New Roman" panose="02020603050405020304" pitchFamily="18" charset="0"/>
                <a:cs typeface="Times New Roman" panose="02020603050405020304" pitchFamily="18" charset="0"/>
              </a:rPr>
              <a:t>.</a:t>
            </a:r>
            <a:endParaRPr lang="en-IN" sz="1200" dirty="0">
              <a:latin typeface="Times New Roman" panose="02020603050405020304" pitchFamily="18" charset="0"/>
              <a:cs typeface="Times New Roman" panose="02020603050405020304" pitchFamily="18" charset="0"/>
            </a:endParaRPr>
          </a:p>
          <a:p>
            <a:pPr>
              <a:buFont typeface="Wingdings" pitchFamily="2" charset="2"/>
              <a:buChar char="Ø"/>
            </a:pPr>
            <a:r>
              <a:rPr lang="en-IN" sz="1200" dirty="0">
                <a:latin typeface="Times New Roman" panose="02020603050405020304" pitchFamily="18" charset="0"/>
                <a:cs typeface="Times New Roman" panose="02020603050405020304" pitchFamily="18" charset="0"/>
              </a:rPr>
              <a:t>Has 3 compartments, used for </a:t>
            </a:r>
            <a:r>
              <a:rPr lang="en-IN" sz="1200" i="1" dirty="0">
                <a:latin typeface="Times New Roman" panose="02020603050405020304" pitchFamily="18" charset="0"/>
                <a:cs typeface="Times New Roman" panose="02020603050405020304" pitchFamily="18" charset="0"/>
              </a:rPr>
              <a:t>liquefying</a:t>
            </a:r>
            <a:r>
              <a:rPr lang="en-IN" sz="1200" dirty="0">
                <a:latin typeface="Times New Roman" panose="02020603050405020304" pitchFamily="18" charset="0"/>
                <a:cs typeface="Times New Roman" panose="02020603050405020304" pitchFamily="18" charset="0"/>
              </a:rPr>
              <a:t> the material, </a:t>
            </a:r>
            <a:r>
              <a:rPr lang="en-IN" sz="1200" i="1" dirty="0">
                <a:latin typeface="Times New Roman" panose="02020603050405020304" pitchFamily="18" charset="0"/>
                <a:cs typeface="Times New Roman" panose="02020603050405020304" pitchFamily="18" charset="0"/>
              </a:rPr>
              <a:t>storing</a:t>
            </a:r>
            <a:r>
              <a:rPr lang="en-IN" sz="1200" dirty="0">
                <a:latin typeface="Times New Roman" panose="02020603050405020304" pitchFamily="18" charset="0"/>
                <a:cs typeface="Times New Roman" panose="02020603050405020304" pitchFamily="18" charset="0"/>
              </a:rPr>
              <a:t> and </a:t>
            </a:r>
            <a:r>
              <a:rPr lang="en-IN" sz="1200" i="1" dirty="0">
                <a:latin typeface="Times New Roman" panose="02020603050405020304" pitchFamily="18" charset="0"/>
                <a:cs typeface="Times New Roman" panose="02020603050405020304" pitchFamily="18" charset="0"/>
              </a:rPr>
              <a:t>tempering</a:t>
            </a:r>
            <a:r>
              <a:rPr lang="en-IN" sz="1200" dirty="0">
                <a:latin typeface="Times New Roman" panose="02020603050405020304" pitchFamily="18" charset="0"/>
                <a:cs typeface="Times New Roman" panose="02020603050405020304" pitchFamily="18" charset="0"/>
              </a:rPr>
              <a:t> the tray hydrocolloid. </a:t>
            </a:r>
          </a:p>
          <a:p>
            <a:endParaRPr lang="en-US" dirty="0"/>
          </a:p>
        </p:txBody>
      </p:sp>
      <p:sp>
        <p:nvSpPr>
          <p:cNvPr id="4" name="Slide Number Placeholder 3"/>
          <p:cNvSpPr>
            <a:spLocks noGrp="1"/>
          </p:cNvSpPr>
          <p:nvPr>
            <p:ph type="sldNum" sz="quarter" idx="5"/>
          </p:nvPr>
        </p:nvSpPr>
        <p:spPr/>
        <p:txBody>
          <a:bodyPr/>
          <a:lstStyle/>
          <a:p>
            <a:fld id="{418FE739-7E74-4D32-B9AE-A051A58915CB}" type="slidenum">
              <a:rPr lang="en-IN" smtClean="0"/>
              <a:pPr/>
              <a:t>59</a:t>
            </a:fld>
            <a:endParaRPr lang="en-IN"/>
          </a:p>
        </p:txBody>
      </p:sp>
    </p:spTree>
    <p:extLst>
      <p:ext uri="{BB962C8B-B14F-4D97-AF65-F5344CB8AC3E}">
        <p14:creationId xmlns:p14="http://schemas.microsoft.com/office/powerpoint/2010/main" val="3979604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18FE739-7E74-4D32-B9AE-A051A58915CB}" type="slidenum">
              <a:rPr lang="en-IN" smtClean="0"/>
              <a:pPr/>
              <a:t>61</a:t>
            </a:fld>
            <a:endParaRPr lang="en-IN"/>
          </a:p>
        </p:txBody>
      </p:sp>
    </p:spTree>
    <p:extLst>
      <p:ext uri="{BB962C8B-B14F-4D97-AF65-F5344CB8AC3E}">
        <p14:creationId xmlns:p14="http://schemas.microsoft.com/office/powerpoint/2010/main" val="1521212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Most materials melt as well as resolidify at the same temperature. </a:t>
            </a:r>
            <a:r>
              <a:rPr lang="en-US" b="1" i="0" dirty="0"/>
              <a:t>I</a:t>
            </a:r>
            <a:r>
              <a:rPr lang="en-US" b="1" dirty="0"/>
              <a:t>n agar, this does not coincide. This temperature lag between liquefaction and gelation is known as hysteresis.(60-70)</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Since hydrocolloids use water as the dispersion medium, they are prone for dimensional change due to either loss or gain of water.</a:t>
            </a:r>
          </a:p>
          <a:p>
            <a:pPr marL="171450" indent="-171450">
              <a:buFont typeface="Arial" panose="020B0604020202020204" pitchFamily="34" charset="0"/>
              <a:buChar char="•"/>
            </a:pPr>
            <a:r>
              <a:rPr lang="en-US" b="1" dirty="0"/>
              <a:t>The loss of water in form of small droplets over the gel surface is </a:t>
            </a:r>
            <a:r>
              <a:rPr lang="en-US" b="1" dirty="0" err="1"/>
              <a:t>kn</a:t>
            </a:r>
            <a:r>
              <a:rPr lang="en-US" b="1" dirty="0"/>
              <a:t> as syneresis</a:t>
            </a:r>
          </a:p>
          <a:p>
            <a:pPr marL="0" indent="0">
              <a:buFont typeface="Arial" panose="020B0604020202020204" pitchFamily="34" charset="0"/>
              <a:buNone/>
            </a:pPr>
            <a:r>
              <a:rPr lang="en-US" b="1" dirty="0"/>
              <a:t>     </a:t>
            </a:r>
            <a:r>
              <a:rPr lang="en-US" dirty="0"/>
              <a:t>Some of the more soluble constituents are also lost. the process occurs </a:t>
            </a:r>
            <a:r>
              <a:rPr lang="en-US" b="1" dirty="0" err="1"/>
              <a:t>irresp</a:t>
            </a:r>
            <a:r>
              <a:rPr lang="en-US" b="1" dirty="0"/>
              <a:t> </a:t>
            </a:r>
            <a:r>
              <a:rPr lang="en-US" b="1" dirty="0" err="1"/>
              <a:t>ective</a:t>
            </a:r>
            <a:r>
              <a:rPr lang="en-US" b="1" dirty="0"/>
              <a:t> of the humidity </a:t>
            </a:r>
            <a:r>
              <a:rPr lang="en-US" dirty="0"/>
              <a:t>of the surrounding atmosphere.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If it is immersed in water, it absorbs water by a process known as imbibition. </a:t>
            </a:r>
            <a:endParaRPr lang="en-US" dirty="0"/>
          </a:p>
          <a:p>
            <a:pPr marL="171450" indent="-171450">
              <a:buFont typeface="Arial" panose="020B0604020202020204" pitchFamily="34" charset="0"/>
              <a:buChar char="•"/>
            </a:pPr>
            <a:r>
              <a:rPr lang="en-US" dirty="0"/>
              <a:t>When immersed in water, they do not imbibe more than original content which was lost by evaporation (unlike alginates).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Flexibility iso 21532:2013 requires flexibility ranging between 4% and 15%, when a stress of 12.2 N is applied. A few set materials, however, have a flexibility of 20%. On an average a flexibility of 11% is desirable.</a:t>
            </a:r>
          </a:p>
          <a:p>
            <a:pPr marL="171450" indent="-171450">
              <a:buFont typeface="Arial" panose="020B0604020202020204" pitchFamily="34" charset="0"/>
              <a:buChar char="•"/>
            </a:pPr>
            <a:r>
              <a:rPr lang="en-US" dirty="0"/>
              <a:t>Elasticity and elastic recovery they are highly elastic, and elastic recovery occurs to the extent of 98.8% (ISO 21532:2013 - min. 96.5 %).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18FE739-7E74-4D32-B9AE-A051A58915CB}" type="slidenum">
              <a:rPr lang="en-IN" smtClean="0"/>
              <a:pPr/>
              <a:t>64</a:t>
            </a:fld>
            <a:endParaRPr lang="en-IN"/>
          </a:p>
        </p:txBody>
      </p:sp>
    </p:spTree>
    <p:extLst>
      <p:ext uri="{BB962C8B-B14F-4D97-AF65-F5344CB8AC3E}">
        <p14:creationId xmlns:p14="http://schemas.microsoft.com/office/powerpoint/2010/main" val="1147963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Alginic acid- mucous extract from brown seaweed, naturally occurring hydrophilic colloidal polysaccharide.</a:t>
            </a:r>
          </a:p>
        </p:txBody>
      </p:sp>
      <p:sp>
        <p:nvSpPr>
          <p:cNvPr id="4" name="Slide Number Placeholder 3"/>
          <p:cNvSpPr>
            <a:spLocks noGrp="1"/>
          </p:cNvSpPr>
          <p:nvPr>
            <p:ph type="sldNum" sz="quarter" idx="5"/>
          </p:nvPr>
        </p:nvSpPr>
        <p:spPr/>
        <p:txBody>
          <a:bodyPr/>
          <a:lstStyle/>
          <a:p>
            <a:fld id="{418FE739-7E74-4D32-B9AE-A051A58915CB}" type="slidenum">
              <a:rPr lang="en-IN" smtClean="0"/>
              <a:pPr/>
              <a:t>72</a:t>
            </a:fld>
            <a:endParaRPr lang="en-IN"/>
          </a:p>
        </p:txBody>
      </p:sp>
    </p:spTree>
    <p:extLst>
      <p:ext uri="{BB962C8B-B14F-4D97-AF65-F5344CB8AC3E}">
        <p14:creationId xmlns:p14="http://schemas.microsoft.com/office/powerpoint/2010/main" val="991601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Sodium phosphate- retarder</a:t>
            </a:r>
          </a:p>
        </p:txBody>
      </p:sp>
      <p:sp>
        <p:nvSpPr>
          <p:cNvPr id="4" name="Slide Number Placeholder 3"/>
          <p:cNvSpPr>
            <a:spLocks noGrp="1"/>
          </p:cNvSpPr>
          <p:nvPr>
            <p:ph type="sldNum" sz="quarter" idx="10"/>
          </p:nvPr>
        </p:nvSpPr>
        <p:spPr/>
        <p:txBody>
          <a:bodyPr/>
          <a:lstStyle/>
          <a:p>
            <a:fld id="{418FE739-7E74-4D32-B9AE-A051A58915CB}" type="slidenum">
              <a:rPr lang="en-IN" smtClean="0"/>
              <a:pPr/>
              <a:t>77</a:t>
            </a:fld>
            <a:endParaRPr lang="en-IN"/>
          </a:p>
        </p:txBody>
      </p:sp>
    </p:spTree>
    <p:extLst>
      <p:ext uri="{BB962C8B-B14F-4D97-AF65-F5344CB8AC3E}">
        <p14:creationId xmlns:p14="http://schemas.microsoft.com/office/powerpoint/2010/main" val="4017205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TRISODIUM   </a:t>
            </a:r>
            <a:r>
              <a:rPr lang="en-US" sz="1200" b="1" dirty="0"/>
              <a:t>+  </a:t>
            </a:r>
            <a:r>
              <a:rPr lang="en-US" sz="1200" dirty="0"/>
              <a:t>  CALCIUM  =        CALCIUM       </a:t>
            </a:r>
            <a:r>
              <a:rPr lang="en-US" sz="1200" b="1" dirty="0"/>
              <a:t>+ </a:t>
            </a:r>
            <a:r>
              <a:rPr lang="en-US" sz="1200" dirty="0"/>
              <a:t>   SODIUM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PHOSPHATE        SULPHATE         PHOSPHATE          SULPHATE</a:t>
            </a:r>
            <a:endParaRPr lang="en-IN" sz="1200" dirty="0"/>
          </a:p>
          <a:p>
            <a:endParaRPr lang="en-US" dirty="0"/>
          </a:p>
        </p:txBody>
      </p:sp>
      <p:sp>
        <p:nvSpPr>
          <p:cNvPr id="4" name="Slide Number Placeholder 3"/>
          <p:cNvSpPr>
            <a:spLocks noGrp="1"/>
          </p:cNvSpPr>
          <p:nvPr>
            <p:ph type="sldNum" sz="quarter" idx="5"/>
          </p:nvPr>
        </p:nvSpPr>
        <p:spPr/>
        <p:txBody>
          <a:bodyPr/>
          <a:lstStyle/>
          <a:p>
            <a:fld id="{418FE739-7E74-4D32-B9AE-A051A58915CB}" type="slidenum">
              <a:rPr lang="en-IN" smtClean="0"/>
              <a:pPr/>
              <a:t>78</a:t>
            </a:fld>
            <a:endParaRPr lang="en-IN"/>
          </a:p>
        </p:txBody>
      </p:sp>
    </p:spTree>
    <p:extLst>
      <p:ext uri="{BB962C8B-B14F-4D97-AF65-F5344CB8AC3E}">
        <p14:creationId xmlns:p14="http://schemas.microsoft.com/office/powerpoint/2010/main" val="272610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Glass transition temp. – temp. below which the physical properties of plastic change to those of a glassy or crystalline state.</a:t>
            </a:r>
          </a:p>
          <a:p>
            <a:r>
              <a:rPr lang="en-US" baseline="0" dirty="0"/>
              <a:t>Above </a:t>
            </a:r>
            <a:r>
              <a:rPr lang="en-US" baseline="0" dirty="0" err="1"/>
              <a:t>gtt</a:t>
            </a:r>
            <a:r>
              <a:rPr lang="en-US" baseline="0" dirty="0"/>
              <a:t>, material behave like rubbery and below </a:t>
            </a:r>
            <a:r>
              <a:rPr lang="en-US" baseline="0" dirty="0" err="1"/>
              <a:t>gtt</a:t>
            </a:r>
            <a:r>
              <a:rPr lang="en-US" baseline="0" dirty="0"/>
              <a:t> behave like have little mobility.</a:t>
            </a:r>
            <a:endParaRPr lang="en-US" dirty="0"/>
          </a:p>
          <a:p>
            <a:endParaRPr lang="en-US" dirty="0"/>
          </a:p>
        </p:txBody>
      </p:sp>
      <p:sp>
        <p:nvSpPr>
          <p:cNvPr id="4" name="Slide Number Placeholder 3"/>
          <p:cNvSpPr>
            <a:spLocks noGrp="1"/>
          </p:cNvSpPr>
          <p:nvPr>
            <p:ph type="sldNum" sz="quarter" idx="5"/>
          </p:nvPr>
        </p:nvSpPr>
        <p:spPr/>
        <p:txBody>
          <a:bodyPr/>
          <a:lstStyle/>
          <a:p>
            <a:fld id="{418FE739-7E74-4D32-B9AE-A051A58915CB}" type="slidenum">
              <a:rPr lang="en-IN" smtClean="0"/>
              <a:pPr/>
              <a:t>14</a:t>
            </a:fld>
            <a:endParaRPr lang="en-IN"/>
          </a:p>
        </p:txBody>
      </p:sp>
    </p:spTree>
    <p:extLst>
      <p:ext uri="{BB962C8B-B14F-4D97-AF65-F5344CB8AC3E}">
        <p14:creationId xmlns:p14="http://schemas.microsoft.com/office/powerpoint/2010/main" val="35177861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a:t>
            </a:r>
            <a:r>
              <a:rPr lang="en-US" b="1" baseline="0" dirty="0"/>
              <a:t> graph </a:t>
            </a:r>
            <a:r>
              <a:rPr lang="en-US" b="1" baseline="0" dirty="0" err="1"/>
              <a:t>shows,,when</a:t>
            </a:r>
            <a:r>
              <a:rPr lang="en-US" b="1" baseline="0" dirty="0"/>
              <a:t> we increase the temperature setting time is decreased.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The temperature of mixing water should be 20</a:t>
            </a:r>
            <a:r>
              <a:rPr lang="en-IN" dirty="0">
                <a:latin typeface="Times New Roman"/>
                <a:cs typeface="Times New Roman"/>
              </a:rPr>
              <a:t>⁰C.</a:t>
            </a:r>
          </a:p>
          <a:p>
            <a:endParaRPr lang="en-US" baseline="0" dirty="0"/>
          </a:p>
          <a:p>
            <a:r>
              <a:rPr lang="en-US" dirty="0"/>
              <a:t>GELATION OCCUR IN ABOUT 3 – 4 MIN. AT ROOM TEMPERATURE.</a:t>
            </a:r>
          </a:p>
          <a:p>
            <a:endParaRPr lang="en-US" dirty="0"/>
          </a:p>
        </p:txBody>
      </p:sp>
      <p:sp>
        <p:nvSpPr>
          <p:cNvPr id="4" name="Slide Number Placeholder 3"/>
          <p:cNvSpPr>
            <a:spLocks noGrp="1"/>
          </p:cNvSpPr>
          <p:nvPr>
            <p:ph type="sldNum" sz="quarter" idx="10"/>
          </p:nvPr>
        </p:nvSpPr>
        <p:spPr/>
        <p:txBody>
          <a:bodyPr/>
          <a:lstStyle/>
          <a:p>
            <a:fld id="{418FE739-7E74-4D32-B9AE-A051A58915CB}" type="slidenum">
              <a:rPr lang="en-IN" smtClean="0"/>
              <a:pPr/>
              <a:t>79</a:t>
            </a:fld>
            <a:endParaRPr lang="en-IN"/>
          </a:p>
        </p:txBody>
      </p:sp>
    </p:spTree>
    <p:extLst>
      <p:ext uri="{BB962C8B-B14F-4D97-AF65-F5344CB8AC3E}">
        <p14:creationId xmlns:p14="http://schemas.microsoft.com/office/powerpoint/2010/main" val="1861797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FE739-7E74-4D32-B9AE-A051A58915CB}" type="slidenum">
              <a:rPr lang="en-IN" smtClean="0"/>
              <a:pPr/>
              <a:t>80</a:t>
            </a:fld>
            <a:endParaRPr lang="en-IN"/>
          </a:p>
        </p:txBody>
      </p:sp>
    </p:spTree>
    <p:extLst>
      <p:ext uri="{BB962C8B-B14F-4D97-AF65-F5344CB8AC3E}">
        <p14:creationId xmlns:p14="http://schemas.microsoft.com/office/powerpoint/2010/main" val="4123056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en-IN" sz="2200" b="0" i="0" u="none" strike="noStrike" kern="1200" cap="none" spc="0" normalizeH="0" baseline="0" noProof="0" dirty="0">
                <a:ln>
                  <a:noFill/>
                </a:ln>
                <a:solidFill>
                  <a:prstClr val="black"/>
                </a:solidFill>
                <a:effectLst/>
                <a:uLnTx/>
                <a:uFillTx/>
                <a:latin typeface="+mn-lt"/>
                <a:ea typeface="+mn-ea"/>
                <a:cs typeface="Times New Roman"/>
              </a:rPr>
              <a:t>, </a:t>
            </a:r>
            <a:r>
              <a:rPr kumimoji="0" lang="en-IN" sz="2200" b="0" i="0" u="none" strike="noStrike" kern="1200" cap="none" spc="0" normalizeH="0" baseline="0" noProof="0" dirty="0" err="1">
                <a:ln>
                  <a:noFill/>
                </a:ln>
                <a:solidFill>
                  <a:prstClr val="black"/>
                </a:solidFill>
                <a:effectLst/>
                <a:uLnTx/>
                <a:uFillTx/>
                <a:latin typeface="+mn-lt"/>
                <a:ea typeface="+mn-ea"/>
                <a:cs typeface="Times New Roman"/>
              </a:rPr>
              <a:t>alginator</a:t>
            </a:r>
            <a:r>
              <a:rPr kumimoji="0" lang="en-IN" sz="2200" b="0" i="0" u="none" strike="noStrike" kern="1200" cap="none" spc="0" normalizeH="0" baseline="0" noProof="0" dirty="0">
                <a:ln>
                  <a:noFill/>
                </a:ln>
                <a:solidFill>
                  <a:prstClr val="black"/>
                </a:solidFill>
                <a:effectLst/>
                <a:uLnTx/>
                <a:uFillTx/>
                <a:latin typeface="+mn-lt"/>
                <a:ea typeface="+mn-ea"/>
                <a:cs typeface="Times New Roman"/>
              </a:rPr>
              <a:t>.</a:t>
            </a:r>
          </a:p>
          <a:p>
            <a:endParaRPr lang="en-US" dirty="0"/>
          </a:p>
        </p:txBody>
      </p:sp>
      <p:sp>
        <p:nvSpPr>
          <p:cNvPr id="4" name="Slide Number Placeholder 3"/>
          <p:cNvSpPr>
            <a:spLocks noGrp="1"/>
          </p:cNvSpPr>
          <p:nvPr>
            <p:ph type="sldNum" sz="quarter" idx="10"/>
          </p:nvPr>
        </p:nvSpPr>
        <p:spPr/>
        <p:txBody>
          <a:bodyPr/>
          <a:lstStyle/>
          <a:p>
            <a:fld id="{418FE739-7E74-4D32-B9AE-A051A58915CB}" type="slidenum">
              <a:rPr lang="en-IN" smtClean="0"/>
              <a:pPr/>
              <a:t>82</a:t>
            </a:fld>
            <a:endParaRPr lang="en-IN"/>
          </a:p>
        </p:txBody>
      </p:sp>
    </p:spTree>
    <p:extLst>
      <p:ext uri="{BB962C8B-B14F-4D97-AF65-F5344CB8AC3E}">
        <p14:creationId xmlns:p14="http://schemas.microsoft.com/office/powerpoint/2010/main" val="1481521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Surface detail reproduction 20 um</a:t>
            </a:r>
          </a:p>
        </p:txBody>
      </p:sp>
      <p:sp>
        <p:nvSpPr>
          <p:cNvPr id="4" name="Slide Number Placeholder 3"/>
          <p:cNvSpPr>
            <a:spLocks noGrp="1"/>
          </p:cNvSpPr>
          <p:nvPr>
            <p:ph type="sldNum" sz="quarter" idx="5"/>
          </p:nvPr>
        </p:nvSpPr>
        <p:spPr/>
        <p:txBody>
          <a:bodyPr/>
          <a:lstStyle/>
          <a:p>
            <a:fld id="{418FE739-7E74-4D32-B9AE-A051A58915CB}" type="slidenum">
              <a:rPr lang="en-IN" smtClean="0"/>
              <a:pPr/>
              <a:t>89</a:t>
            </a:fld>
            <a:endParaRPr lang="en-IN"/>
          </a:p>
        </p:txBody>
      </p:sp>
    </p:spTree>
    <p:extLst>
      <p:ext uri="{BB962C8B-B14F-4D97-AF65-F5344CB8AC3E}">
        <p14:creationId xmlns:p14="http://schemas.microsoft.com/office/powerpoint/2010/main" val="229975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Dustless alginates contain glycol are </a:t>
            </a:r>
            <a:r>
              <a:rPr lang="en-US" dirty="0" err="1"/>
              <a:t>manufacured</a:t>
            </a:r>
            <a:endParaRPr lang="en-US" dirty="0"/>
          </a:p>
        </p:txBody>
      </p:sp>
      <p:sp>
        <p:nvSpPr>
          <p:cNvPr id="4" name="Slide Number Placeholder 3"/>
          <p:cNvSpPr>
            <a:spLocks noGrp="1"/>
          </p:cNvSpPr>
          <p:nvPr>
            <p:ph type="sldNum" sz="quarter" idx="10"/>
          </p:nvPr>
        </p:nvSpPr>
        <p:spPr/>
        <p:txBody>
          <a:bodyPr/>
          <a:lstStyle/>
          <a:p>
            <a:fld id="{418FE739-7E74-4D32-B9AE-A051A58915CB}" type="slidenum">
              <a:rPr lang="en-IN" smtClean="0"/>
              <a:pPr/>
              <a:t>94</a:t>
            </a:fld>
            <a:endParaRPr lang="en-IN"/>
          </a:p>
        </p:txBody>
      </p:sp>
    </p:spTree>
    <p:extLst>
      <p:ext uri="{BB962C8B-B14F-4D97-AF65-F5344CB8AC3E}">
        <p14:creationId xmlns:p14="http://schemas.microsoft.com/office/powerpoint/2010/main" val="3418143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COLTENE</a:t>
            </a:r>
          </a:p>
          <a:p>
            <a:r>
              <a:rPr lang="en-US" dirty="0"/>
              <a:t>ZHENMARK</a:t>
            </a:r>
          </a:p>
        </p:txBody>
      </p:sp>
      <p:sp>
        <p:nvSpPr>
          <p:cNvPr id="4" name="Slide Number Placeholder 3"/>
          <p:cNvSpPr>
            <a:spLocks noGrp="1"/>
          </p:cNvSpPr>
          <p:nvPr>
            <p:ph type="sldNum" sz="quarter" idx="10"/>
          </p:nvPr>
        </p:nvSpPr>
        <p:spPr/>
        <p:txBody>
          <a:bodyPr/>
          <a:lstStyle/>
          <a:p>
            <a:fld id="{418FE739-7E74-4D32-B9AE-A051A58915CB}" type="slidenum">
              <a:rPr lang="en-IN" smtClean="0"/>
              <a:pPr/>
              <a:t>98</a:t>
            </a:fld>
            <a:endParaRPr lang="en-IN"/>
          </a:p>
        </p:txBody>
      </p:sp>
    </p:spTree>
    <p:extLst>
      <p:ext uri="{BB962C8B-B14F-4D97-AF65-F5344CB8AC3E}">
        <p14:creationId xmlns:p14="http://schemas.microsoft.com/office/powerpoint/2010/main" val="55555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Schwartz 1951</a:t>
            </a:r>
          </a:p>
          <a:p>
            <a:r>
              <a:rPr lang="en-US" dirty="0"/>
              <a:t>Gives better details than alginate.</a:t>
            </a:r>
          </a:p>
          <a:p>
            <a:r>
              <a:rPr lang="en-US" dirty="0"/>
              <a:t>Water cooled trays not required, therefore more convenient. </a:t>
            </a:r>
          </a:p>
          <a:p>
            <a:endParaRPr lang="en-US" dirty="0"/>
          </a:p>
          <a:p>
            <a:endParaRPr lang="en-US" dirty="0"/>
          </a:p>
        </p:txBody>
      </p:sp>
      <p:sp>
        <p:nvSpPr>
          <p:cNvPr id="4" name="Slide Number Placeholder 3"/>
          <p:cNvSpPr>
            <a:spLocks noGrp="1"/>
          </p:cNvSpPr>
          <p:nvPr>
            <p:ph type="sldNum" sz="quarter" idx="10"/>
          </p:nvPr>
        </p:nvSpPr>
        <p:spPr/>
        <p:txBody>
          <a:bodyPr/>
          <a:lstStyle/>
          <a:p>
            <a:fld id="{418FE739-7E74-4D32-B9AE-A051A58915CB}" type="slidenum">
              <a:rPr lang="en-IN" smtClean="0"/>
              <a:pPr/>
              <a:t>100</a:t>
            </a:fld>
            <a:endParaRPr lang="en-IN"/>
          </a:p>
        </p:txBody>
      </p:sp>
    </p:spTree>
    <p:extLst>
      <p:ext uri="{BB962C8B-B14F-4D97-AF65-F5344CB8AC3E}">
        <p14:creationId xmlns:p14="http://schemas.microsoft.com/office/powerpoint/2010/main" val="102205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Uses of elastomeric impression materials</a:t>
            </a:r>
          </a:p>
          <a:p>
            <a:endParaRPr lang="en-US" dirty="0"/>
          </a:p>
        </p:txBody>
      </p:sp>
      <p:sp>
        <p:nvSpPr>
          <p:cNvPr id="4" name="Slide Number Placeholder 3"/>
          <p:cNvSpPr>
            <a:spLocks noGrp="1"/>
          </p:cNvSpPr>
          <p:nvPr>
            <p:ph type="sldNum" sz="quarter" idx="10"/>
          </p:nvPr>
        </p:nvSpPr>
        <p:spPr/>
        <p:txBody>
          <a:bodyPr/>
          <a:lstStyle/>
          <a:p>
            <a:fld id="{418FE739-7E74-4D32-B9AE-A051A58915CB}" type="slidenum">
              <a:rPr lang="en-IN" smtClean="0"/>
              <a:pPr/>
              <a:t>111</a:t>
            </a:fld>
            <a:endParaRPr lang="en-IN"/>
          </a:p>
        </p:txBody>
      </p:sp>
    </p:spTree>
    <p:extLst>
      <p:ext uri="{BB962C8B-B14F-4D97-AF65-F5344CB8AC3E}">
        <p14:creationId xmlns:p14="http://schemas.microsoft.com/office/powerpoint/2010/main" val="3774088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low viscosity is capable of producing very fine details</a:t>
            </a:r>
          </a:p>
          <a:p>
            <a:r>
              <a:rPr lang="en-US" dirty="0"/>
              <a:t>Because of their hydrophobic (water hating) nature, care must be taken while pouring stone in the impression. The poor wetting and high contact angle can result in air entrapment. Commercial surfactants sprays are available which improve wetting</a:t>
            </a:r>
          </a:p>
          <a:p>
            <a:r>
              <a:rPr lang="en-US" dirty="0"/>
              <a:t>(though not recommended when high accuracy is critical).</a:t>
            </a:r>
          </a:p>
          <a:p>
            <a:endParaRPr lang="en-US" dirty="0"/>
          </a:p>
        </p:txBody>
      </p:sp>
      <p:sp>
        <p:nvSpPr>
          <p:cNvPr id="4" name="Slide Number Placeholder 3"/>
          <p:cNvSpPr>
            <a:spLocks noGrp="1"/>
          </p:cNvSpPr>
          <p:nvPr>
            <p:ph type="sldNum" sz="quarter" idx="10"/>
          </p:nvPr>
        </p:nvSpPr>
        <p:spPr/>
        <p:txBody>
          <a:bodyPr/>
          <a:lstStyle/>
          <a:p>
            <a:fld id="{418FE739-7E74-4D32-B9AE-A051A58915CB}" type="slidenum">
              <a:rPr lang="en-IN" smtClean="0"/>
              <a:pPr/>
              <a:t>113</a:t>
            </a:fld>
            <a:endParaRPr lang="en-IN"/>
          </a:p>
        </p:txBody>
      </p:sp>
    </p:spTree>
    <p:extLst>
      <p:ext uri="{BB962C8B-B14F-4D97-AF65-F5344CB8AC3E}">
        <p14:creationId xmlns:p14="http://schemas.microsoft.com/office/powerpoint/2010/main" val="2880126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FE739-7E74-4D32-B9AE-A051A58915CB}" type="slidenum">
              <a:rPr lang="en-IN" smtClean="0"/>
              <a:pPr/>
              <a:t>115</a:t>
            </a:fld>
            <a:endParaRPr lang="en-IN"/>
          </a:p>
        </p:txBody>
      </p:sp>
    </p:spTree>
    <p:extLst>
      <p:ext uri="{BB962C8B-B14F-4D97-AF65-F5344CB8AC3E}">
        <p14:creationId xmlns:p14="http://schemas.microsoft.com/office/powerpoint/2010/main" val="360288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18FE739-7E74-4D32-B9AE-A051A58915CB}" type="slidenum">
              <a:rPr lang="en-IN" smtClean="0"/>
              <a:pPr/>
              <a:t>15</a:t>
            </a:fld>
            <a:endParaRPr lang="en-IN"/>
          </a:p>
        </p:txBody>
      </p:sp>
    </p:spTree>
    <p:extLst>
      <p:ext uri="{BB962C8B-B14F-4D97-AF65-F5344CB8AC3E}">
        <p14:creationId xmlns:p14="http://schemas.microsoft.com/office/powerpoint/2010/main" val="11669620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dioxide- initiate polymerization reaction</a:t>
            </a:r>
          </a:p>
        </p:txBody>
      </p:sp>
      <p:sp>
        <p:nvSpPr>
          <p:cNvPr id="4" name="Slide Number Placeholder 3"/>
          <p:cNvSpPr>
            <a:spLocks noGrp="1"/>
          </p:cNvSpPr>
          <p:nvPr>
            <p:ph type="sldNum" sz="quarter" idx="10"/>
          </p:nvPr>
        </p:nvSpPr>
        <p:spPr/>
        <p:txBody>
          <a:bodyPr/>
          <a:lstStyle/>
          <a:p>
            <a:fld id="{418FE739-7E74-4D32-B9AE-A051A58915CB}" type="slidenum">
              <a:rPr lang="en-IN" smtClean="0"/>
              <a:pPr/>
              <a:t>121</a:t>
            </a:fld>
            <a:endParaRPr lang="en-IN"/>
          </a:p>
        </p:txBody>
      </p:sp>
    </p:spTree>
    <p:extLst>
      <p:ext uri="{BB962C8B-B14F-4D97-AF65-F5344CB8AC3E}">
        <p14:creationId xmlns:p14="http://schemas.microsoft.com/office/powerpoint/2010/main" val="1816334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Reaction is exothermic with 3-4 degree rise in temperature. Accelerated by heat and moisture.</a:t>
            </a:r>
          </a:p>
        </p:txBody>
      </p:sp>
      <p:sp>
        <p:nvSpPr>
          <p:cNvPr id="4" name="Slide Number Placeholder 3"/>
          <p:cNvSpPr>
            <a:spLocks noGrp="1"/>
          </p:cNvSpPr>
          <p:nvPr>
            <p:ph type="sldNum" sz="quarter" idx="5"/>
          </p:nvPr>
        </p:nvSpPr>
        <p:spPr/>
        <p:txBody>
          <a:bodyPr/>
          <a:lstStyle/>
          <a:p>
            <a:fld id="{418FE739-7E74-4D32-B9AE-A051A58915CB}" type="slidenum">
              <a:rPr lang="en-IN" smtClean="0"/>
              <a:pPr/>
              <a:t>123</a:t>
            </a:fld>
            <a:endParaRPr lang="en-IN"/>
          </a:p>
        </p:txBody>
      </p:sp>
    </p:spTree>
    <p:extLst>
      <p:ext uri="{BB962C8B-B14F-4D97-AF65-F5344CB8AC3E}">
        <p14:creationId xmlns:p14="http://schemas.microsoft.com/office/powerpoint/2010/main" val="3643997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Tray adhesive is </a:t>
            </a:r>
            <a:r>
              <a:rPr lang="en-US" dirty="0" err="1"/>
              <a:t>polydimethyl</a:t>
            </a:r>
            <a:r>
              <a:rPr lang="en-US" dirty="0"/>
              <a:t> siloxane and ethyl silicate</a:t>
            </a:r>
          </a:p>
        </p:txBody>
      </p:sp>
      <p:sp>
        <p:nvSpPr>
          <p:cNvPr id="4" name="Slide Number Placeholder 3"/>
          <p:cNvSpPr>
            <a:spLocks noGrp="1"/>
          </p:cNvSpPr>
          <p:nvPr>
            <p:ph type="sldNum" sz="quarter" idx="5"/>
          </p:nvPr>
        </p:nvSpPr>
        <p:spPr/>
        <p:txBody>
          <a:bodyPr/>
          <a:lstStyle/>
          <a:p>
            <a:fld id="{418FE739-7E74-4D32-B9AE-A051A58915CB}" type="slidenum">
              <a:rPr lang="en-IN" smtClean="0"/>
              <a:pPr/>
              <a:t>129</a:t>
            </a:fld>
            <a:endParaRPr lang="en-IN"/>
          </a:p>
        </p:txBody>
      </p:sp>
    </p:spTree>
    <p:extLst>
      <p:ext uri="{BB962C8B-B14F-4D97-AF65-F5344CB8AC3E}">
        <p14:creationId xmlns:p14="http://schemas.microsoft.com/office/powerpoint/2010/main" val="1136957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FE739-7E74-4D32-B9AE-A051A58915CB}" type="slidenum">
              <a:rPr lang="en-IN" smtClean="0"/>
              <a:pPr/>
              <a:t>131</a:t>
            </a:fld>
            <a:endParaRPr lang="en-IN"/>
          </a:p>
        </p:txBody>
      </p:sp>
    </p:spTree>
    <p:extLst>
      <p:ext uri="{BB962C8B-B14F-4D97-AF65-F5344CB8AC3E}">
        <p14:creationId xmlns:p14="http://schemas.microsoft.com/office/powerpoint/2010/main" val="39238753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t>*A non ionic surfactant is added </a:t>
            </a:r>
          </a:p>
          <a:p>
            <a:r>
              <a:rPr lang="en-IN" sz="1200" dirty="0"/>
              <a:t>to the paste to render the surface</a:t>
            </a:r>
          </a:p>
          <a:p>
            <a:r>
              <a:rPr lang="en-IN" sz="1200" dirty="0"/>
              <a:t>of the impression material HYDROPHILLIC</a:t>
            </a:r>
          </a:p>
          <a:p>
            <a:endParaRPr lang="en-IN" dirty="0"/>
          </a:p>
        </p:txBody>
      </p:sp>
      <p:sp>
        <p:nvSpPr>
          <p:cNvPr id="4" name="Slide Number Placeholder 3"/>
          <p:cNvSpPr>
            <a:spLocks noGrp="1"/>
          </p:cNvSpPr>
          <p:nvPr>
            <p:ph type="sldNum" sz="quarter" idx="5"/>
          </p:nvPr>
        </p:nvSpPr>
        <p:spPr/>
        <p:txBody>
          <a:bodyPr/>
          <a:lstStyle/>
          <a:p>
            <a:fld id="{418FE739-7E74-4D32-B9AE-A051A58915CB}" type="slidenum">
              <a:rPr lang="en-IN" smtClean="0"/>
              <a:pPr/>
              <a:t>137</a:t>
            </a:fld>
            <a:endParaRPr lang="en-IN"/>
          </a:p>
        </p:txBody>
      </p:sp>
    </p:spTree>
    <p:extLst>
      <p:ext uri="{BB962C8B-B14F-4D97-AF65-F5344CB8AC3E}">
        <p14:creationId xmlns:p14="http://schemas.microsoft.com/office/powerpoint/2010/main" val="19017116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j-lt"/>
              </a:rPr>
              <a:t>TOP- crosslinking of 2 siloxanes using </a:t>
            </a:r>
            <a:r>
              <a:rPr lang="en-US" sz="1200" b="1" dirty="0">
                <a:latin typeface="+mj-lt"/>
              </a:rPr>
              <a:t>Hydrogen atoms </a:t>
            </a:r>
            <a:r>
              <a:rPr lang="en-US" sz="1200" b="0" dirty="0" err="1">
                <a:latin typeface="+mj-lt"/>
              </a:rPr>
              <a:t>occures</a:t>
            </a:r>
            <a:r>
              <a:rPr lang="en-US" sz="1200" b="0" dirty="0">
                <a:latin typeface="+mj-lt"/>
              </a:rPr>
              <a:t> to set by  </a:t>
            </a:r>
            <a:r>
              <a:rPr lang="en-US" sz="1200" b="1" dirty="0">
                <a:latin typeface="+mj-lt"/>
              </a:rPr>
              <a:t>addition polymerization reaction</a:t>
            </a:r>
            <a:endParaRPr lang="en-US" sz="1200" dirty="0">
              <a:latin typeface="+mj-lt"/>
            </a:endParaRPr>
          </a:p>
          <a:p>
            <a:endParaRPr lang="en-US" sz="1200" dirty="0">
              <a:latin typeface="+mj-lt"/>
            </a:endParaRPr>
          </a:p>
          <a:p>
            <a:r>
              <a:rPr lang="en-US" sz="1200" dirty="0">
                <a:latin typeface="+mj-lt"/>
              </a:rPr>
              <a:t>BOTTOM-  Final structure after the platinum salt has initiated the addition polymerization reaction </a:t>
            </a:r>
            <a:r>
              <a:rPr lang="en-US" b="1" dirty="0"/>
              <a:t>Silicon rubber</a:t>
            </a:r>
          </a:p>
          <a:p>
            <a:endParaRPr lang="en-US" dirty="0"/>
          </a:p>
          <a:p>
            <a:r>
              <a:rPr lang="en-US" dirty="0"/>
              <a:t>No byproduct formed</a:t>
            </a:r>
          </a:p>
          <a:p>
            <a:r>
              <a:rPr lang="en-US" dirty="0"/>
              <a:t>Addition reaction. Base polymer is terminated with vinyl group and crosslinked with silane.</a:t>
            </a:r>
          </a:p>
        </p:txBody>
      </p:sp>
      <p:sp>
        <p:nvSpPr>
          <p:cNvPr id="4" name="Slide Number Placeholder 3"/>
          <p:cNvSpPr>
            <a:spLocks noGrp="1"/>
          </p:cNvSpPr>
          <p:nvPr>
            <p:ph type="sldNum" sz="quarter" idx="10"/>
          </p:nvPr>
        </p:nvSpPr>
        <p:spPr/>
        <p:txBody>
          <a:bodyPr/>
          <a:lstStyle/>
          <a:p>
            <a:fld id="{418FE739-7E74-4D32-B9AE-A051A58915CB}" type="slidenum">
              <a:rPr lang="en-IN" smtClean="0"/>
              <a:pPr/>
              <a:t>138</a:t>
            </a:fld>
            <a:endParaRPr lang="en-IN"/>
          </a:p>
        </p:txBody>
      </p:sp>
    </p:spTree>
    <p:extLst>
      <p:ext uri="{BB962C8B-B14F-4D97-AF65-F5344CB8AC3E}">
        <p14:creationId xmlns:p14="http://schemas.microsoft.com/office/powerpoint/2010/main" val="3246296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ratio of the stress to</a:t>
            </a:r>
            <a:r>
              <a:rPr lang="en-US" baseline="0" dirty="0"/>
              <a:t> </a:t>
            </a:r>
            <a:r>
              <a:rPr lang="en-US" dirty="0"/>
              <a:t>strain within the elastic limit. </a:t>
            </a:r>
          </a:p>
        </p:txBody>
      </p:sp>
      <p:sp>
        <p:nvSpPr>
          <p:cNvPr id="4" name="Slide Number Placeholder 3"/>
          <p:cNvSpPr>
            <a:spLocks noGrp="1"/>
          </p:cNvSpPr>
          <p:nvPr>
            <p:ph type="sldNum" sz="quarter" idx="10"/>
          </p:nvPr>
        </p:nvSpPr>
        <p:spPr/>
        <p:txBody>
          <a:bodyPr/>
          <a:lstStyle/>
          <a:p>
            <a:fld id="{418FE739-7E74-4D32-B9AE-A051A58915CB}" type="slidenum">
              <a:rPr lang="en-IN" smtClean="0"/>
              <a:pPr/>
              <a:t>144</a:t>
            </a:fld>
            <a:endParaRPr lang="en-IN"/>
          </a:p>
        </p:txBody>
      </p:sp>
    </p:spTree>
    <p:extLst>
      <p:ext uri="{BB962C8B-B14F-4D97-AF65-F5344CB8AC3E}">
        <p14:creationId xmlns:p14="http://schemas.microsoft.com/office/powerpoint/2010/main" val="14925898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18FE739-7E74-4D32-B9AE-A051A58915CB}" type="slidenum">
              <a:rPr lang="en-IN" smtClean="0"/>
              <a:pPr/>
              <a:t>150</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stress at which a specific amount of plastic deformation is produced,</a:t>
            </a:r>
            <a:endParaRPr lang="en-US" dirty="0"/>
          </a:p>
        </p:txBody>
      </p:sp>
      <p:sp>
        <p:nvSpPr>
          <p:cNvPr id="4" name="Slide Number Placeholder 3"/>
          <p:cNvSpPr>
            <a:spLocks noGrp="1"/>
          </p:cNvSpPr>
          <p:nvPr>
            <p:ph type="sldNum" sz="quarter" idx="10"/>
          </p:nvPr>
        </p:nvSpPr>
        <p:spPr/>
        <p:txBody>
          <a:bodyPr/>
          <a:lstStyle/>
          <a:p>
            <a:fld id="{418FE739-7E74-4D32-B9AE-A051A58915CB}" type="slidenum">
              <a:rPr lang="en-IN" smtClean="0"/>
              <a:pPr/>
              <a:t>153</a:t>
            </a:fld>
            <a:endParaRPr lang="en-IN"/>
          </a:p>
        </p:txBody>
      </p:sp>
    </p:spTree>
    <p:extLst>
      <p:ext uri="{BB962C8B-B14F-4D97-AF65-F5344CB8AC3E}">
        <p14:creationId xmlns:p14="http://schemas.microsoft.com/office/powerpoint/2010/main" val="3319600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Trays can be stock or custom made</a:t>
            </a:r>
          </a:p>
        </p:txBody>
      </p:sp>
      <p:sp>
        <p:nvSpPr>
          <p:cNvPr id="4" name="Slide Number Placeholder 3"/>
          <p:cNvSpPr>
            <a:spLocks noGrp="1"/>
          </p:cNvSpPr>
          <p:nvPr>
            <p:ph type="sldNum" sz="quarter" idx="5"/>
          </p:nvPr>
        </p:nvSpPr>
        <p:spPr/>
        <p:txBody>
          <a:bodyPr/>
          <a:lstStyle/>
          <a:p>
            <a:fld id="{418FE739-7E74-4D32-B9AE-A051A58915CB}" type="slidenum">
              <a:rPr lang="en-IN" smtClean="0"/>
              <a:pPr/>
              <a:t>159</a:t>
            </a:fld>
            <a:endParaRPr lang="en-IN"/>
          </a:p>
        </p:txBody>
      </p:sp>
    </p:spTree>
    <p:extLst>
      <p:ext uri="{BB962C8B-B14F-4D97-AF65-F5344CB8AC3E}">
        <p14:creationId xmlns:p14="http://schemas.microsoft.com/office/powerpoint/2010/main" val="110820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filler increases the viscosity at temperatures above that of the mouth and increases the rigidity of the </a:t>
            </a:r>
            <a:r>
              <a:rPr lang="en-US" dirty="0" err="1"/>
              <a:t>cornpound</a:t>
            </a:r>
            <a:r>
              <a:rPr lang="en-US" dirty="0"/>
              <a:t> at room temperature. </a:t>
            </a:r>
          </a:p>
        </p:txBody>
      </p:sp>
      <p:sp>
        <p:nvSpPr>
          <p:cNvPr id="4" name="Slide Number Placeholder 3"/>
          <p:cNvSpPr>
            <a:spLocks noGrp="1"/>
          </p:cNvSpPr>
          <p:nvPr>
            <p:ph type="sldNum" sz="quarter" idx="10"/>
          </p:nvPr>
        </p:nvSpPr>
        <p:spPr/>
        <p:txBody>
          <a:bodyPr/>
          <a:lstStyle/>
          <a:p>
            <a:fld id="{418FE739-7E74-4D32-B9AE-A051A58915CB}" type="slidenum">
              <a:rPr lang="en-IN" smtClean="0"/>
              <a:pPr/>
              <a:t>17</a:t>
            </a:fld>
            <a:endParaRPr lang="en-IN"/>
          </a:p>
        </p:txBody>
      </p:sp>
    </p:spTree>
    <p:extLst>
      <p:ext uri="{BB962C8B-B14F-4D97-AF65-F5344CB8AC3E}">
        <p14:creationId xmlns:p14="http://schemas.microsoft.com/office/powerpoint/2010/main" val="4420162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pentamix</a:t>
            </a:r>
            <a:endParaRPr lang="en-US" dirty="0"/>
          </a:p>
        </p:txBody>
      </p:sp>
      <p:sp>
        <p:nvSpPr>
          <p:cNvPr id="4" name="Slide Number Placeholder 3"/>
          <p:cNvSpPr>
            <a:spLocks noGrp="1"/>
          </p:cNvSpPr>
          <p:nvPr>
            <p:ph type="sldNum" sz="quarter" idx="5"/>
          </p:nvPr>
        </p:nvSpPr>
        <p:spPr/>
        <p:txBody>
          <a:bodyPr/>
          <a:lstStyle/>
          <a:p>
            <a:fld id="{418FE739-7E74-4D32-B9AE-A051A58915CB}" type="slidenum">
              <a:rPr lang="en-IN" smtClean="0"/>
              <a:pPr/>
              <a:t>166</a:t>
            </a:fld>
            <a:endParaRPr lang="en-IN"/>
          </a:p>
        </p:txBody>
      </p:sp>
    </p:spTree>
    <p:extLst>
      <p:ext uri="{BB962C8B-B14F-4D97-AF65-F5344CB8AC3E}">
        <p14:creationId xmlns:p14="http://schemas.microsoft.com/office/powerpoint/2010/main" val="2443339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POOR DIMENSIONAL STABILITY :so the cast should be poured within one hour of the impression.</a:t>
            </a:r>
          </a:p>
          <a:p>
            <a:endParaRPr lang="en-US" dirty="0"/>
          </a:p>
        </p:txBody>
      </p:sp>
      <p:sp>
        <p:nvSpPr>
          <p:cNvPr id="4" name="Slide Number Placeholder 3"/>
          <p:cNvSpPr>
            <a:spLocks noGrp="1"/>
          </p:cNvSpPr>
          <p:nvPr>
            <p:ph type="sldNum" sz="quarter" idx="10"/>
          </p:nvPr>
        </p:nvSpPr>
        <p:spPr/>
        <p:txBody>
          <a:bodyPr/>
          <a:lstStyle/>
          <a:p>
            <a:fld id="{418FE739-7E74-4D32-B9AE-A051A58915CB}" type="slidenum">
              <a:rPr lang="en-IN" smtClean="0"/>
              <a:pPr/>
              <a:t>18</a:t>
            </a:fld>
            <a:endParaRPr lang="en-IN"/>
          </a:p>
        </p:txBody>
      </p:sp>
    </p:spTree>
    <p:extLst>
      <p:ext uri="{BB962C8B-B14F-4D97-AF65-F5344CB8AC3E}">
        <p14:creationId xmlns:p14="http://schemas.microsoft.com/office/powerpoint/2010/main" val="4273560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Fusion temp.- temp.</a:t>
            </a:r>
            <a:r>
              <a:rPr lang="en-US" baseline="0" dirty="0"/>
              <a:t> at which a substance melts.</a:t>
            </a:r>
          </a:p>
          <a:p>
            <a:r>
              <a:rPr lang="en-US" baseline="0" dirty="0"/>
              <a:t>Glass transition temp. –  the temperature at which it changes from </a:t>
            </a:r>
            <a:r>
              <a:rPr lang="en-US" baseline="0" dirty="0" err="1"/>
              <a:t>rigidglassy</a:t>
            </a:r>
            <a:r>
              <a:rPr lang="en-US" baseline="0" dirty="0"/>
              <a:t> </a:t>
            </a:r>
            <a:r>
              <a:rPr lang="en-US" baseline="0" dirty="0" err="1"/>
              <a:t>materia</a:t>
            </a:r>
            <a:r>
              <a:rPr lang="en-US" baseline="0" dirty="0"/>
              <a:t> </a:t>
            </a:r>
            <a:r>
              <a:rPr lang="en-US" baseline="0" dirty="0" err="1"/>
              <a:t>tosoft</a:t>
            </a:r>
            <a:r>
              <a:rPr lang="en-US" baseline="0" dirty="0"/>
              <a:t> material</a:t>
            </a:r>
          </a:p>
          <a:p>
            <a:r>
              <a:rPr lang="en-US" baseline="0" dirty="0"/>
              <a:t>Above </a:t>
            </a:r>
            <a:r>
              <a:rPr lang="en-US" baseline="0" dirty="0" err="1"/>
              <a:t>gtt</a:t>
            </a:r>
            <a:r>
              <a:rPr lang="en-US" baseline="0" dirty="0"/>
              <a:t>, material behave like rubbery and below </a:t>
            </a:r>
            <a:r>
              <a:rPr lang="en-US" baseline="0" dirty="0" err="1"/>
              <a:t>gtt</a:t>
            </a:r>
            <a:r>
              <a:rPr lang="en-US" baseline="0" dirty="0"/>
              <a:t> behave like have little mobility.</a:t>
            </a:r>
            <a:endParaRPr lang="en-US" dirty="0"/>
          </a:p>
        </p:txBody>
      </p:sp>
      <p:sp>
        <p:nvSpPr>
          <p:cNvPr id="4" name="Slide Number Placeholder 3"/>
          <p:cNvSpPr>
            <a:spLocks noGrp="1"/>
          </p:cNvSpPr>
          <p:nvPr>
            <p:ph type="sldNum" sz="quarter" idx="10"/>
          </p:nvPr>
        </p:nvSpPr>
        <p:spPr/>
        <p:txBody>
          <a:bodyPr/>
          <a:lstStyle/>
          <a:p>
            <a:fld id="{418FE739-7E74-4D32-B9AE-A051A58915CB}" type="slidenum">
              <a:rPr lang="en-IN" smtClean="0"/>
              <a:pPr/>
              <a:t>19</a:t>
            </a:fld>
            <a:endParaRPr lang="en-IN"/>
          </a:p>
        </p:txBody>
      </p:sp>
    </p:spTree>
    <p:extLst>
      <p:ext uri="{BB962C8B-B14F-4D97-AF65-F5344CB8AC3E}">
        <p14:creationId xmlns:p14="http://schemas.microsoft.com/office/powerpoint/2010/main" val="2282931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Tempering temp= 43.5 degree</a:t>
            </a:r>
          </a:p>
          <a:p>
            <a:r>
              <a:rPr lang="en-IN" dirty="0"/>
              <a:t>Fusion temp- 45 degree</a:t>
            </a:r>
          </a:p>
          <a:p>
            <a:r>
              <a:rPr lang="en-IN" dirty="0"/>
              <a:t>Material starts to soften at 39 degree and then above 43 degree it continues to soften and flow to a plastic mass that can be manipulated</a:t>
            </a:r>
          </a:p>
        </p:txBody>
      </p:sp>
      <p:sp>
        <p:nvSpPr>
          <p:cNvPr id="4" name="Slide Number Placeholder 3"/>
          <p:cNvSpPr>
            <a:spLocks noGrp="1"/>
          </p:cNvSpPr>
          <p:nvPr>
            <p:ph type="sldNum" sz="quarter" idx="5"/>
          </p:nvPr>
        </p:nvSpPr>
        <p:spPr/>
        <p:txBody>
          <a:bodyPr/>
          <a:lstStyle/>
          <a:p>
            <a:fld id="{418FE739-7E74-4D32-B9AE-A051A58915CB}" type="slidenum">
              <a:rPr lang="en-IN" smtClean="0"/>
              <a:pPr/>
              <a:t>20</a:t>
            </a:fld>
            <a:endParaRPr lang="en-IN"/>
          </a:p>
        </p:txBody>
      </p:sp>
    </p:spTree>
    <p:extLst>
      <p:ext uri="{BB962C8B-B14F-4D97-AF65-F5344CB8AC3E}">
        <p14:creationId xmlns:p14="http://schemas.microsoft.com/office/powerpoint/2010/main" val="4028994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type of material has been involved in a wide range of applications in dentistry, including use</a:t>
            </a:r>
            <a:r>
              <a:rPr lang="en-US" baseline="0" dirty="0"/>
              <a:t> as an</a:t>
            </a:r>
            <a:endParaRPr lang="en-US" dirty="0"/>
          </a:p>
        </p:txBody>
      </p:sp>
      <p:sp>
        <p:nvSpPr>
          <p:cNvPr id="4" name="Slide Number Placeholder 3"/>
          <p:cNvSpPr>
            <a:spLocks noGrp="1"/>
          </p:cNvSpPr>
          <p:nvPr>
            <p:ph type="sldNum" sz="quarter" idx="10"/>
          </p:nvPr>
        </p:nvSpPr>
        <p:spPr/>
        <p:txBody>
          <a:bodyPr/>
          <a:lstStyle/>
          <a:p>
            <a:fld id="{418FE739-7E74-4D32-B9AE-A051A58915CB}" type="slidenum">
              <a:rPr lang="en-IN" smtClean="0"/>
              <a:pPr/>
              <a:t>26</a:t>
            </a:fld>
            <a:endParaRPr lang="en-IN"/>
          </a:p>
        </p:txBody>
      </p:sp>
    </p:spTree>
    <p:extLst>
      <p:ext uri="{BB962C8B-B14F-4D97-AF65-F5344CB8AC3E}">
        <p14:creationId xmlns:p14="http://schemas.microsoft.com/office/powerpoint/2010/main" val="14315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959286-E379-4617-A92D-21C166542F97}" type="datetimeFigureOut">
              <a:rPr lang="en-US" smtClean="0"/>
              <a:pPr/>
              <a:t>7/2/2022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11AABC5-7843-4E6C-9925-73201DB24BD0}" type="slidenum">
              <a:rPr lang="en-IN" smtClean="0"/>
              <a:pPr/>
              <a:t>‹#›</a:t>
            </a:fld>
            <a:endParaRPr lang="en-IN" dirty="0"/>
          </a:p>
        </p:txBody>
      </p:sp>
    </p:spTree>
    <p:extLst>
      <p:ext uri="{BB962C8B-B14F-4D97-AF65-F5344CB8AC3E}">
        <p14:creationId xmlns:p14="http://schemas.microsoft.com/office/powerpoint/2010/main" val="5578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959286-E379-4617-A92D-21C166542F97}" type="datetimeFigureOut">
              <a:rPr lang="en-US" smtClean="0"/>
              <a:pPr/>
              <a:t>7/2/2022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11AABC5-7843-4E6C-9925-73201DB24BD0}" type="slidenum">
              <a:rPr lang="en-IN" smtClean="0"/>
              <a:pPr/>
              <a:t>‹#›</a:t>
            </a:fld>
            <a:endParaRPr lang="en-IN" dirty="0"/>
          </a:p>
        </p:txBody>
      </p:sp>
    </p:spTree>
    <p:extLst>
      <p:ext uri="{BB962C8B-B14F-4D97-AF65-F5344CB8AC3E}">
        <p14:creationId xmlns:p14="http://schemas.microsoft.com/office/powerpoint/2010/main" val="123720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200">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959286-E379-4617-A92D-21C166542F97}" type="datetimeFigureOut">
              <a:rPr lang="en-US" smtClean="0"/>
              <a:pPr/>
              <a:t>7/2/2022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11AABC5-7843-4E6C-9925-73201DB24BD0}" type="slidenum">
              <a:rPr lang="en-IN" smtClean="0"/>
              <a:pPr/>
              <a:t>‹#›</a:t>
            </a:fld>
            <a:endParaRPr lang="en-IN" dirty="0"/>
          </a:p>
        </p:txBody>
      </p:sp>
    </p:spTree>
    <p:extLst>
      <p:ext uri="{BB962C8B-B14F-4D97-AF65-F5344CB8AC3E}">
        <p14:creationId xmlns:p14="http://schemas.microsoft.com/office/powerpoint/2010/main" val="267565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959286-E379-4617-A92D-21C166542F97}" type="datetimeFigureOut">
              <a:rPr lang="en-US" smtClean="0"/>
              <a:pPr/>
              <a:t>7/2/2022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11AABC5-7843-4E6C-9925-73201DB24BD0}" type="slidenum">
              <a:rPr lang="en-IN" smtClean="0"/>
              <a:pPr/>
              <a:t>‹#›</a:t>
            </a:fld>
            <a:endParaRPr lang="en-IN" dirty="0"/>
          </a:p>
        </p:txBody>
      </p:sp>
    </p:spTree>
    <p:extLst>
      <p:ext uri="{BB962C8B-B14F-4D97-AF65-F5344CB8AC3E}">
        <p14:creationId xmlns:p14="http://schemas.microsoft.com/office/powerpoint/2010/main" val="351862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959286-E379-4617-A92D-21C166542F97}" type="datetimeFigureOut">
              <a:rPr lang="en-US" smtClean="0"/>
              <a:pPr/>
              <a:t>7/2/2022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911AABC5-7843-4E6C-9925-73201DB24BD0}" type="slidenum">
              <a:rPr lang="en-IN" smtClean="0"/>
              <a:pPr/>
              <a:t>‹#›</a:t>
            </a:fld>
            <a:endParaRPr lang="en-IN" dirty="0"/>
          </a:p>
        </p:txBody>
      </p:sp>
    </p:spTree>
    <p:extLst>
      <p:ext uri="{BB962C8B-B14F-4D97-AF65-F5344CB8AC3E}">
        <p14:creationId xmlns:p14="http://schemas.microsoft.com/office/powerpoint/2010/main" val="233484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959286-E379-4617-A92D-21C166542F97}" type="datetimeFigureOut">
              <a:rPr lang="en-US" smtClean="0"/>
              <a:pPr/>
              <a:t>7/2/2022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911AABC5-7843-4E6C-9925-73201DB24BD0}" type="slidenum">
              <a:rPr lang="en-IN" smtClean="0"/>
              <a:pPr/>
              <a:t>‹#›</a:t>
            </a:fld>
            <a:endParaRPr lang="en-IN" dirty="0"/>
          </a:p>
        </p:txBody>
      </p:sp>
    </p:spTree>
    <p:extLst>
      <p:ext uri="{BB962C8B-B14F-4D97-AF65-F5344CB8AC3E}">
        <p14:creationId xmlns:p14="http://schemas.microsoft.com/office/powerpoint/2010/main" val="315586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59286-E379-4617-A92D-21C166542F97}" type="datetimeFigureOut">
              <a:rPr lang="en-US" smtClean="0"/>
              <a:pPr/>
              <a:t>7/2/2022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911AABC5-7843-4E6C-9925-73201DB24BD0}" type="slidenum">
              <a:rPr lang="en-IN" smtClean="0"/>
              <a:pPr/>
              <a:t>‹#›</a:t>
            </a:fld>
            <a:endParaRPr lang="en-IN" dirty="0"/>
          </a:p>
        </p:txBody>
      </p:sp>
    </p:spTree>
    <p:extLst>
      <p:ext uri="{BB962C8B-B14F-4D97-AF65-F5344CB8AC3E}">
        <p14:creationId xmlns:p14="http://schemas.microsoft.com/office/powerpoint/2010/main" val="416462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959286-E379-4617-A92D-21C166542F97}" type="datetimeFigureOut">
              <a:rPr lang="en-US" smtClean="0"/>
              <a:pPr/>
              <a:t>7/2/2022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11AABC5-7843-4E6C-9925-73201DB24BD0}" type="slidenum">
              <a:rPr lang="en-IN" smtClean="0"/>
              <a:pPr/>
              <a:t>‹#›</a:t>
            </a:fld>
            <a:endParaRPr lang="en-IN" dirty="0"/>
          </a:p>
        </p:txBody>
      </p:sp>
    </p:spTree>
    <p:extLst>
      <p:ext uri="{BB962C8B-B14F-4D97-AF65-F5344CB8AC3E}">
        <p14:creationId xmlns:p14="http://schemas.microsoft.com/office/powerpoint/2010/main" val="164707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959286-E379-4617-A92D-21C166542F97}" type="datetimeFigureOut">
              <a:rPr lang="en-US" smtClean="0"/>
              <a:pPr/>
              <a:t>7/2/2022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11AABC5-7843-4E6C-9925-73201DB24BD0}" type="slidenum">
              <a:rPr lang="en-IN" smtClean="0"/>
              <a:pPr/>
              <a:t>‹#›</a:t>
            </a:fld>
            <a:endParaRPr lang="en-IN" dirty="0"/>
          </a:p>
        </p:txBody>
      </p:sp>
    </p:spTree>
    <p:extLst>
      <p:ext uri="{BB962C8B-B14F-4D97-AF65-F5344CB8AC3E}">
        <p14:creationId xmlns:p14="http://schemas.microsoft.com/office/powerpoint/2010/main" val="103227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959286-E379-4617-A92D-21C166542F97}" type="datetimeFigureOut">
              <a:rPr lang="en-US" smtClean="0"/>
              <a:pPr/>
              <a:t>7/2/2022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11AABC5-7843-4E6C-9925-73201DB24BD0}" type="slidenum">
              <a:rPr lang="en-IN" smtClean="0"/>
              <a:pPr/>
              <a:t>‹#›</a:t>
            </a:fld>
            <a:endParaRPr lang="en-IN" dirty="0"/>
          </a:p>
        </p:txBody>
      </p:sp>
    </p:spTree>
    <p:extLst>
      <p:ext uri="{BB962C8B-B14F-4D97-AF65-F5344CB8AC3E}">
        <p14:creationId xmlns:p14="http://schemas.microsoft.com/office/powerpoint/2010/main" val="50150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59286-E379-4617-A92D-21C166542F97}" type="datetimeFigureOut">
              <a:rPr lang="en-US" smtClean="0"/>
              <a:pPr/>
              <a:t>7/2/2022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AABC5-7843-4E6C-9925-73201DB24BD0}" type="slidenum">
              <a:rPr lang="en-IN" smtClean="0"/>
              <a:pPr/>
              <a:t>‹#›</a:t>
            </a:fld>
            <a:endParaRPr lang="en-IN" dirty="0"/>
          </a:p>
        </p:txBody>
      </p:sp>
    </p:spTree>
    <p:extLst>
      <p:ext uri="{BB962C8B-B14F-4D97-AF65-F5344CB8AC3E}">
        <p14:creationId xmlns:p14="http://schemas.microsoft.com/office/powerpoint/2010/main" val="249663508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A9B2B98-5EB4-DE09-830A-06636E635F21}"/>
              </a:ext>
            </a:extLst>
          </p:cNvPr>
          <p:cNvSpPr/>
          <p:nvPr/>
        </p:nvSpPr>
        <p:spPr>
          <a:xfrm>
            <a:off x="755576" y="548680"/>
            <a:ext cx="7632848" cy="3024336"/>
          </a:xfrm>
          <a:prstGeom prst="roundRect">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55576" y="620689"/>
            <a:ext cx="7645474" cy="3312368"/>
          </a:xfrm>
        </p:spPr>
        <p:txBody>
          <a:bodyPr>
            <a:noAutofit/>
          </a:bodyPr>
          <a:lstStyle/>
          <a:p>
            <a:pPr algn="ctr"/>
            <a:r>
              <a:rPr lang="en-IN" b="1" dirty="0">
                <a:ln w="22225">
                  <a:solidFill>
                    <a:schemeClr val="tx2">
                      <a:lumMod val="75000"/>
                    </a:schemeClr>
                  </a:solidFill>
                  <a:prstDash val="solid"/>
                </a:ln>
                <a:solidFill>
                  <a:schemeClr val="tx2">
                    <a:lumMod val="75000"/>
                  </a:schemeClr>
                </a:solidFill>
              </a:rPr>
              <a:t>IMPRESSION MATERIALS:</a:t>
            </a:r>
            <a:br>
              <a:rPr lang="en-IN" b="1" dirty="0">
                <a:ln w="22225">
                  <a:solidFill>
                    <a:schemeClr val="tx2">
                      <a:lumMod val="75000"/>
                    </a:schemeClr>
                  </a:solidFill>
                  <a:prstDash val="solid"/>
                </a:ln>
                <a:solidFill>
                  <a:schemeClr val="tx2">
                    <a:lumMod val="75000"/>
                  </a:schemeClr>
                </a:solidFill>
              </a:rPr>
            </a:br>
            <a:r>
              <a:rPr lang="en-IN" b="1" dirty="0">
                <a:ln w="22225">
                  <a:solidFill>
                    <a:schemeClr val="tx2">
                      <a:lumMod val="75000"/>
                    </a:schemeClr>
                  </a:solidFill>
                  <a:prstDash val="solid"/>
                </a:ln>
                <a:solidFill>
                  <a:schemeClr val="tx2">
                    <a:lumMod val="75000"/>
                  </a:schemeClr>
                </a:solidFill>
              </a:rPr>
              <a:t>Inelastic, Hydrocolloid, Elastomeric</a:t>
            </a:r>
            <a:br>
              <a:rPr lang="en-IN" b="1" dirty="0">
                <a:ln w="22225">
                  <a:solidFill>
                    <a:schemeClr val="tx2">
                      <a:lumMod val="75000"/>
                    </a:schemeClr>
                  </a:solidFill>
                  <a:prstDash val="solid"/>
                </a:ln>
                <a:solidFill>
                  <a:schemeClr val="tx2">
                    <a:lumMod val="75000"/>
                  </a:schemeClr>
                </a:solidFill>
              </a:rPr>
            </a:br>
            <a:endParaRPr lang="en-IN" b="1" dirty="0">
              <a:ln w="22225">
                <a:solidFill>
                  <a:schemeClr val="tx2">
                    <a:lumMod val="75000"/>
                  </a:schemeClr>
                </a:solidFill>
                <a:prstDash val="solid"/>
              </a:ln>
              <a:solidFill>
                <a:schemeClr val="tx2">
                  <a:lumMod val="75000"/>
                </a:schemeClr>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FA41DC-460B-4F0C-8D10-1B2850FEB225}"/>
              </a:ext>
            </a:extLst>
          </p:cNvPr>
          <p:cNvSpPr>
            <a:spLocks noGrp="1"/>
          </p:cNvSpPr>
          <p:nvPr>
            <p:ph idx="1"/>
          </p:nvPr>
        </p:nvSpPr>
        <p:spPr/>
        <p:txBody>
          <a:bodyPr>
            <a:normAutofit/>
          </a:bodyPr>
          <a:lstStyle/>
          <a:p>
            <a:pPr>
              <a:buFont typeface="Wingdings" panose="05000000000000000000" pitchFamily="2" charset="2"/>
              <a:buChar char="Ø"/>
            </a:pPr>
            <a:r>
              <a:rPr lang="en-IN" u="sng" dirty="0">
                <a:latin typeface="Times New Roman" panose="02020603050405020304" pitchFamily="18" charset="0"/>
                <a:cs typeface="Times New Roman" panose="02020603050405020304" pitchFamily="18" charset="0"/>
              </a:rPr>
              <a:t>BASED ON TISSUE DISPLACEMENT</a:t>
            </a:r>
          </a:p>
          <a:p>
            <a:r>
              <a:rPr lang="en-IN" dirty="0" err="1">
                <a:latin typeface="Times New Roman" panose="02020603050405020304" pitchFamily="18" charset="0"/>
                <a:cs typeface="Times New Roman" panose="02020603050405020304" pitchFamily="18" charset="0"/>
              </a:rPr>
              <a:t>Mucostatic</a:t>
            </a:r>
            <a:r>
              <a:rPr lang="en-IN" dirty="0">
                <a:latin typeface="Times New Roman" panose="02020603050405020304" pitchFamily="18" charset="0"/>
                <a:cs typeface="Times New Roman" panose="02020603050405020304" pitchFamily="18" charset="0"/>
              </a:rPr>
              <a:t>: Impression plaster</a:t>
            </a:r>
          </a:p>
          <a:p>
            <a:pPr marL="0" indent="0">
              <a:buNone/>
            </a:pPr>
            <a:r>
              <a:rPr lang="en-IN" dirty="0">
                <a:latin typeface="Times New Roman" panose="02020603050405020304" pitchFamily="18" charset="0"/>
                <a:cs typeface="Times New Roman" panose="02020603050405020304" pitchFamily="18" charset="0"/>
              </a:rPr>
              <a:t>                        Zinc oxide eugenol</a:t>
            </a:r>
          </a:p>
          <a:p>
            <a:pPr marL="0" indent="0">
              <a:buNone/>
            </a:pPr>
            <a:r>
              <a:rPr lang="en-IN" dirty="0">
                <a:latin typeface="Times New Roman" panose="02020603050405020304" pitchFamily="18" charset="0"/>
                <a:cs typeface="Times New Roman" panose="02020603050405020304" pitchFamily="18" charset="0"/>
              </a:rPr>
              <a:t>                        </a:t>
            </a:r>
          </a:p>
          <a:p>
            <a:r>
              <a:rPr lang="en-IN" dirty="0" err="1">
                <a:latin typeface="Times New Roman" panose="02020603050405020304" pitchFamily="18" charset="0"/>
                <a:cs typeface="Times New Roman" panose="02020603050405020304" pitchFamily="18" charset="0"/>
              </a:rPr>
              <a:t>Mucocompressive</a:t>
            </a:r>
            <a:r>
              <a:rPr lang="en-IN" dirty="0">
                <a:latin typeface="Times New Roman" panose="02020603050405020304" pitchFamily="18" charset="0"/>
                <a:cs typeface="Times New Roman" panose="02020603050405020304" pitchFamily="18" charset="0"/>
              </a:rPr>
              <a:t>: Impression compound</a:t>
            </a:r>
          </a:p>
        </p:txBody>
      </p:sp>
    </p:spTree>
    <p:extLst>
      <p:ext uri="{BB962C8B-B14F-4D97-AF65-F5344CB8AC3E}">
        <p14:creationId xmlns:p14="http://schemas.microsoft.com/office/powerpoint/2010/main" val="276685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solidFill>
                  <a:schemeClr val="accent2"/>
                </a:solidFill>
                <a:ea typeface="+mn-ea"/>
                <a:cs typeface="+mn-cs"/>
              </a:rPr>
              <a:t>LAMINATE TECHNIQUE</a:t>
            </a:r>
            <a:br>
              <a:rPr lang="en-US" sz="2700" u="sng" dirty="0">
                <a:solidFill>
                  <a:prstClr val="black"/>
                </a:solidFill>
                <a:ea typeface="+mn-ea"/>
                <a:cs typeface="+mn-cs"/>
              </a:rPr>
            </a:br>
            <a:r>
              <a:rPr lang="en-US" sz="2700" dirty="0">
                <a:solidFill>
                  <a:prstClr val="black"/>
                </a:solidFill>
                <a:ea typeface="+mn-ea"/>
                <a:cs typeface="+mn-cs"/>
              </a:rPr>
              <a:t> (AGAR–ALGINATE COMBINATION TECHNIQUE)</a:t>
            </a:r>
            <a:endParaRPr lang="en-US" dirty="0"/>
          </a:p>
        </p:txBody>
      </p:sp>
      <p:sp>
        <p:nvSpPr>
          <p:cNvPr id="3" name="Content Placeholder 2"/>
          <p:cNvSpPr>
            <a:spLocks noGrp="1"/>
          </p:cNvSpPr>
          <p:nvPr>
            <p:ph idx="1"/>
          </p:nvPr>
        </p:nvSpPr>
        <p:spPr>
          <a:xfrm>
            <a:off x="251520" y="1417638"/>
            <a:ext cx="8136904" cy="2148830"/>
          </a:xfrm>
        </p:spPr>
        <p:txBody>
          <a:bodyPr>
            <a:normAutofit/>
          </a:bodyPr>
          <a:lstStyle/>
          <a:p>
            <a:r>
              <a:rPr lang="en-US" dirty="0">
                <a:latin typeface="Times New Roman" panose="02020603050405020304" pitchFamily="18" charset="0"/>
                <a:cs typeface="Times New Roman" panose="02020603050405020304" pitchFamily="18" charset="0"/>
              </a:rPr>
              <a:t>After injecting the syringe agar on to the area to be recorded, an impression tray containing a mix of chilled alginate that will bond with the agar is positioned over it. </a:t>
            </a:r>
          </a:p>
          <a:p>
            <a:endParaRPr lang="en-US"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450341"/>
            <a:ext cx="3816424"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FC7A637-4C1B-2CCC-B489-E31D6797C255}"/>
              </a:ext>
            </a:extLst>
          </p:cNvPr>
          <p:cNvSpPr txBox="1"/>
          <p:nvPr/>
        </p:nvSpPr>
        <p:spPr>
          <a:xfrm>
            <a:off x="251520" y="3429000"/>
            <a:ext cx="4896544" cy="40318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The alginate gels by a chemical reaction, whereas the agar gels through contact with the cool alginate, rather than the water circulating through the tray.</a:t>
            </a:r>
          </a:p>
          <a:p>
            <a:endParaRPr lang="en-US" sz="3200" dirty="0">
              <a:latin typeface="Times New Roman" panose="02020603050405020304" pitchFamily="18"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402324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1D8A-BA51-8A14-2BF7-B3A3341CA9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78B290-1C9A-C582-C3FA-6D8889506B2C}"/>
              </a:ext>
            </a:extLst>
          </p:cNvPr>
          <p:cNvSpPr>
            <a:spLocks noGrp="1"/>
          </p:cNvSpPr>
          <p:nvPr>
            <p:ph idx="1"/>
          </p:nvPr>
        </p:nvSpPr>
        <p:spPr/>
        <p:txBody>
          <a:bodyPr/>
          <a:lstStyle/>
          <a:p>
            <a:pPr marL="0" indent="0">
              <a:buNone/>
            </a:pPr>
            <a:r>
              <a:rPr lang="en-US" sz="3200" dirty="0">
                <a:latin typeface="Times New Roman" panose="02020603050405020304" pitchFamily="18" charset="0"/>
                <a:cs typeface="Times New Roman" panose="02020603050405020304" pitchFamily="18" charset="0"/>
              </a:rPr>
              <a:t>ADVANTAGES </a:t>
            </a:r>
          </a:p>
          <a:p>
            <a:pPr marL="0" indent="0">
              <a:buNone/>
            </a:pPr>
            <a:r>
              <a:rPr lang="en-US" sz="3200" dirty="0">
                <a:latin typeface="Times New Roman" panose="02020603050405020304" pitchFamily="18" charset="0"/>
                <a:cs typeface="Times New Roman" panose="02020603050405020304" pitchFamily="18" charset="0"/>
              </a:rPr>
              <a:t>   1. Gives better details than alginate.</a:t>
            </a:r>
          </a:p>
          <a:p>
            <a:pPr marL="0" indent="0">
              <a:buNone/>
            </a:pPr>
            <a:r>
              <a:rPr lang="en-US" sz="3200" dirty="0">
                <a:latin typeface="Times New Roman" panose="02020603050405020304" pitchFamily="18" charset="0"/>
                <a:cs typeface="Times New Roman" panose="02020603050405020304" pitchFamily="18" charset="0"/>
              </a:rPr>
              <a:t>   2. Less air bubbles. </a:t>
            </a:r>
          </a:p>
          <a:p>
            <a:pPr marL="0" indent="0">
              <a:buNone/>
            </a:pPr>
            <a:r>
              <a:rPr lang="en-US" sz="3200" dirty="0">
                <a:latin typeface="Times New Roman" panose="02020603050405020304" pitchFamily="18" charset="0"/>
                <a:cs typeface="Times New Roman" panose="02020603050405020304" pitchFamily="18" charset="0"/>
              </a:rPr>
              <a:t>   3. Water cooled trays not required.</a:t>
            </a:r>
          </a:p>
          <a:p>
            <a:pPr marL="0" indent="0">
              <a:buNone/>
            </a:pPr>
            <a:r>
              <a:rPr lang="en-US" sz="3200" dirty="0">
                <a:latin typeface="Times New Roman" panose="02020603050405020304" pitchFamily="18" charset="0"/>
                <a:cs typeface="Times New Roman" panose="02020603050405020304" pitchFamily="18" charset="0"/>
              </a:rPr>
              <a:t>   4. Sets faster than the regular agar technique.</a:t>
            </a:r>
          </a:p>
          <a:p>
            <a:endParaRPr lang="en-US" dirty="0"/>
          </a:p>
        </p:txBody>
      </p:sp>
    </p:spTree>
    <p:extLst>
      <p:ext uri="{BB962C8B-B14F-4D97-AF65-F5344CB8AC3E}">
        <p14:creationId xmlns:p14="http://schemas.microsoft.com/office/powerpoint/2010/main" val="158686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061" y="76200"/>
            <a:ext cx="8028467" cy="1096962"/>
          </a:xfrm>
        </p:spPr>
        <p:txBody>
          <a:bodyPr>
            <a:normAutofit fontScale="90000"/>
          </a:bodyPr>
          <a:lstStyle/>
          <a:p>
            <a:r>
              <a:rPr lang="en-IN" b="1" i="1" u="sng" dirty="0">
                <a:solidFill>
                  <a:schemeClr val="accent2">
                    <a:lumMod val="75000"/>
                  </a:schemeClr>
                </a:solidFill>
              </a:rPr>
              <a:t>COMPARISION BETWEEN HYDROCOLLOIDS:</a:t>
            </a:r>
          </a:p>
        </p:txBody>
      </p:sp>
      <p:graphicFrame>
        <p:nvGraphicFramePr>
          <p:cNvPr id="5" name="Table 4"/>
          <p:cNvGraphicFramePr>
            <a:graphicFrameLocks noGrp="1"/>
          </p:cNvGraphicFramePr>
          <p:nvPr>
            <p:extLst>
              <p:ext uri="{D42A27DB-BD31-4B8C-83A1-F6EECF244321}">
                <p14:modId xmlns:p14="http://schemas.microsoft.com/office/powerpoint/2010/main" val="1153021047"/>
              </p:ext>
            </p:extLst>
          </p:nvPr>
        </p:nvGraphicFramePr>
        <p:xfrm>
          <a:off x="395536" y="1357298"/>
          <a:ext cx="8352927" cy="3870960"/>
        </p:xfrm>
        <a:graphic>
          <a:graphicData uri="http://schemas.openxmlformats.org/drawingml/2006/table">
            <a:tbl>
              <a:tblPr firstRow="1" bandRow="1">
                <a:tableStyleId>{21E4AEA4-8DFA-4A89-87EB-49C32662AFE0}</a:tableStyleId>
              </a:tblPr>
              <a:tblGrid>
                <a:gridCol w="3096344">
                  <a:extLst>
                    <a:ext uri="{9D8B030D-6E8A-4147-A177-3AD203B41FA5}">
                      <a16:colId xmlns:a16="http://schemas.microsoft.com/office/drawing/2014/main" val="20000"/>
                    </a:ext>
                  </a:extLst>
                </a:gridCol>
                <a:gridCol w="2472274">
                  <a:extLst>
                    <a:ext uri="{9D8B030D-6E8A-4147-A177-3AD203B41FA5}">
                      <a16:colId xmlns:a16="http://schemas.microsoft.com/office/drawing/2014/main" val="20001"/>
                    </a:ext>
                  </a:extLst>
                </a:gridCol>
                <a:gridCol w="2784309">
                  <a:extLst>
                    <a:ext uri="{9D8B030D-6E8A-4147-A177-3AD203B41FA5}">
                      <a16:colId xmlns:a16="http://schemas.microsoft.com/office/drawing/2014/main" val="20002"/>
                    </a:ext>
                  </a:extLst>
                </a:gridCol>
              </a:tblGrid>
              <a:tr h="525791">
                <a:tc>
                  <a:txBody>
                    <a:bodyPr/>
                    <a:lstStyle/>
                    <a:p>
                      <a:pPr algn="ctr"/>
                      <a:r>
                        <a:rPr lang="en-IN" sz="3200" dirty="0"/>
                        <a:t>PROPERTIES</a:t>
                      </a:r>
                    </a:p>
                  </a:txBody>
                  <a:tcPr/>
                </a:tc>
                <a:tc>
                  <a:txBody>
                    <a:bodyPr/>
                    <a:lstStyle/>
                    <a:p>
                      <a:pPr algn="ctr"/>
                      <a:r>
                        <a:rPr lang="en-IN" sz="3200" dirty="0"/>
                        <a:t>AGAR</a:t>
                      </a:r>
                    </a:p>
                  </a:txBody>
                  <a:tcPr/>
                </a:tc>
                <a:tc>
                  <a:txBody>
                    <a:bodyPr/>
                    <a:lstStyle/>
                    <a:p>
                      <a:pPr algn="ctr"/>
                      <a:r>
                        <a:rPr lang="en-IN" sz="3200" dirty="0"/>
                        <a:t>ALGINATE</a:t>
                      </a:r>
                    </a:p>
                  </a:txBody>
                  <a:tcPr/>
                </a:tc>
                <a:extLst>
                  <a:ext uri="{0D108BD9-81ED-4DB2-BD59-A6C34878D82A}">
                    <a16:rowId xmlns:a16="http://schemas.microsoft.com/office/drawing/2014/main" val="10000"/>
                  </a:ext>
                </a:extLst>
              </a:tr>
              <a:tr h="52579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Flexibility</a:t>
                      </a: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lumMod val="75000"/>
                            </a:schemeClr>
                          </a:solidFill>
                          <a:effectLst/>
                          <a:latin typeface="+mj-lt"/>
                          <a:ea typeface="ＭＳ Ｐゴシック" charset="0"/>
                        </a:rPr>
                        <a:t>20 %</a:t>
                      </a: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14 %</a:t>
                      </a:r>
                    </a:p>
                  </a:txBody>
                  <a:tcPr horzOverflow="overflow"/>
                </a:tc>
                <a:extLst>
                  <a:ext uri="{0D108BD9-81ED-4DB2-BD59-A6C34878D82A}">
                    <a16:rowId xmlns:a16="http://schemas.microsoft.com/office/drawing/2014/main" val="10001"/>
                  </a:ext>
                </a:extLst>
              </a:tr>
              <a:tr h="5777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Elasticity &amp; elastic recovery</a:t>
                      </a: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98.8 %</a:t>
                      </a: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98.2 %</a:t>
                      </a:r>
                    </a:p>
                  </a:txBody>
                  <a:tcPr horzOverflow="overflow"/>
                </a:tc>
                <a:extLst>
                  <a:ext uri="{0D108BD9-81ED-4DB2-BD59-A6C34878D82A}">
                    <a16:rowId xmlns:a16="http://schemas.microsoft.com/office/drawing/2014/main" val="10002"/>
                  </a:ext>
                </a:extLst>
              </a:tr>
              <a:tr h="52579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Reproduction of details</a:t>
                      </a: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Fine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&lt;25µm</a:t>
                      </a: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&lt; agar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25µm</a:t>
                      </a:r>
                    </a:p>
                  </a:txBody>
                  <a:tcPr horzOverflow="overflow"/>
                </a:tc>
                <a:extLst>
                  <a:ext uri="{0D108BD9-81ED-4DB2-BD59-A6C34878D82A}">
                    <a16:rowId xmlns:a16="http://schemas.microsoft.com/office/drawing/2014/main" val="10003"/>
                  </a:ext>
                </a:extLst>
              </a:tr>
              <a:tr h="52579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Tear strength </a:t>
                      </a: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0.8-0.9 </a:t>
                      </a:r>
                      <a:r>
                        <a:rPr kumimoji="0" lang="en-US" sz="3200" b="0" i="0" u="none" strike="noStrike" cap="none" normalizeH="0" baseline="0" dirty="0" err="1">
                          <a:ln>
                            <a:noFill/>
                          </a:ln>
                          <a:solidFill>
                            <a:schemeClr val="tx1">
                              <a:lumMod val="75000"/>
                            </a:schemeClr>
                          </a:solidFill>
                          <a:effectLst/>
                          <a:latin typeface="+mj-lt"/>
                          <a:ea typeface="ＭＳ Ｐゴシック" charset="0"/>
                        </a:rPr>
                        <a:t>kN</a:t>
                      </a:r>
                      <a:r>
                        <a:rPr kumimoji="0" lang="en-US" sz="3200" b="0" i="0" u="none" strike="noStrike" cap="none" normalizeH="0" baseline="0" dirty="0">
                          <a:ln>
                            <a:noFill/>
                          </a:ln>
                          <a:solidFill>
                            <a:schemeClr val="tx1">
                              <a:lumMod val="75000"/>
                            </a:schemeClr>
                          </a:solidFill>
                          <a:effectLst/>
                          <a:latin typeface="+mj-lt"/>
                          <a:ea typeface="ＭＳ Ｐゴシック" charset="0"/>
                        </a:rPr>
                        <a:t>/m</a:t>
                      </a: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0.4-0.7 </a:t>
                      </a:r>
                      <a:r>
                        <a:rPr kumimoji="0" lang="en-US" sz="3200" b="0" i="0" u="none" strike="noStrike" cap="none" normalizeH="0" baseline="0" dirty="0" err="1">
                          <a:ln>
                            <a:noFill/>
                          </a:ln>
                          <a:solidFill>
                            <a:schemeClr val="tx1">
                              <a:lumMod val="75000"/>
                            </a:schemeClr>
                          </a:solidFill>
                          <a:effectLst/>
                          <a:latin typeface="+mj-lt"/>
                          <a:ea typeface="ＭＳ Ｐゴシック" charset="0"/>
                        </a:rPr>
                        <a:t>kN</a:t>
                      </a:r>
                      <a:r>
                        <a:rPr kumimoji="0" lang="en-US" sz="3200" b="0" i="0" u="none" strike="noStrike" cap="none" normalizeH="0" baseline="0" dirty="0">
                          <a:ln>
                            <a:noFill/>
                          </a:ln>
                          <a:solidFill>
                            <a:schemeClr val="tx1">
                              <a:lumMod val="75000"/>
                            </a:schemeClr>
                          </a:solidFill>
                          <a:effectLst/>
                          <a:latin typeface="+mj-lt"/>
                          <a:ea typeface="ＭＳ Ｐゴシック" charset="0"/>
                        </a:rPr>
                        <a:t>/m</a:t>
                      </a:r>
                      <a:endParaRPr kumimoji="0" lang="en-US" sz="3200" b="0" i="0" u="none" strike="noStrike" cap="none" normalizeH="0" baseline="30000" dirty="0">
                        <a:ln>
                          <a:noFill/>
                        </a:ln>
                        <a:solidFill>
                          <a:schemeClr val="tx1">
                            <a:lumMod val="75000"/>
                          </a:schemeClr>
                        </a:solidFill>
                        <a:effectLst/>
                        <a:latin typeface="+mj-lt"/>
                        <a:ea typeface="ＭＳ Ｐゴシック" charset="0"/>
                      </a:endParaRPr>
                    </a:p>
                  </a:txBody>
                  <a:tcPr horzOverflow="overflow"/>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DB50FD2-7F81-0538-8B2F-E014285AE8FC}"/>
              </a:ext>
            </a:extLst>
          </p:cNvPr>
          <p:cNvGraphicFramePr>
            <a:graphicFrameLocks noGrp="1"/>
          </p:cNvGraphicFramePr>
          <p:nvPr>
            <p:extLst>
              <p:ext uri="{D42A27DB-BD31-4B8C-83A1-F6EECF244321}">
                <p14:modId xmlns:p14="http://schemas.microsoft.com/office/powerpoint/2010/main" val="3236204621"/>
              </p:ext>
            </p:extLst>
          </p:nvPr>
        </p:nvGraphicFramePr>
        <p:xfrm>
          <a:off x="251520" y="404664"/>
          <a:ext cx="8640960" cy="3870960"/>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86391968"/>
                    </a:ext>
                  </a:extLst>
                </a:gridCol>
                <a:gridCol w="2880320">
                  <a:extLst>
                    <a:ext uri="{9D8B030D-6E8A-4147-A177-3AD203B41FA5}">
                      <a16:colId xmlns:a16="http://schemas.microsoft.com/office/drawing/2014/main" val="1413696159"/>
                    </a:ext>
                  </a:extLst>
                </a:gridCol>
                <a:gridCol w="2880320">
                  <a:extLst>
                    <a:ext uri="{9D8B030D-6E8A-4147-A177-3AD203B41FA5}">
                      <a16:colId xmlns:a16="http://schemas.microsoft.com/office/drawing/2014/main" val="2569457468"/>
                    </a:ext>
                  </a:extLst>
                </a:gridCol>
              </a:tblGrid>
              <a:tr h="370840">
                <a:tc>
                  <a:txBody>
                    <a:bodyPr/>
                    <a:lstStyle/>
                    <a:p>
                      <a:pPr algn="ctr"/>
                      <a:r>
                        <a:rPr lang="en-IN" sz="3200" dirty="0"/>
                        <a:t>PROPERTIES</a:t>
                      </a:r>
                    </a:p>
                  </a:txBody>
                  <a:tcPr/>
                </a:tc>
                <a:tc>
                  <a:txBody>
                    <a:bodyPr/>
                    <a:lstStyle/>
                    <a:p>
                      <a:pPr algn="ctr"/>
                      <a:r>
                        <a:rPr lang="en-IN" sz="3200" dirty="0"/>
                        <a:t>AGAR</a:t>
                      </a:r>
                    </a:p>
                  </a:txBody>
                  <a:tcPr/>
                </a:tc>
                <a:tc>
                  <a:txBody>
                    <a:bodyPr/>
                    <a:lstStyle/>
                    <a:p>
                      <a:pPr algn="ctr"/>
                      <a:r>
                        <a:rPr lang="en-IN" sz="3200" dirty="0"/>
                        <a:t>ALGINATE</a:t>
                      </a:r>
                    </a:p>
                  </a:txBody>
                  <a:tcPr/>
                </a:tc>
                <a:extLst>
                  <a:ext uri="{0D108BD9-81ED-4DB2-BD59-A6C34878D82A}">
                    <a16:rowId xmlns:a16="http://schemas.microsoft.com/office/drawing/2014/main" val="255057617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Comp. strength </a:t>
                      </a: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0.78 </a:t>
                      </a:r>
                      <a:r>
                        <a:rPr kumimoji="0" lang="en-US" sz="3200" b="0" i="0" u="none" strike="noStrike" cap="none" normalizeH="0" baseline="0" dirty="0" err="1">
                          <a:ln>
                            <a:noFill/>
                          </a:ln>
                          <a:solidFill>
                            <a:schemeClr val="tx1">
                              <a:lumMod val="75000"/>
                            </a:schemeClr>
                          </a:solidFill>
                          <a:effectLst/>
                          <a:latin typeface="+mj-lt"/>
                          <a:ea typeface="ＭＳ Ｐゴシック" charset="0"/>
                        </a:rPr>
                        <a:t>MPa</a:t>
                      </a:r>
                      <a:endParaRPr kumimoji="0" lang="en-US" sz="3200" b="0" i="0" u="none" strike="noStrike" cap="none" normalizeH="0" baseline="30000" dirty="0">
                        <a:ln>
                          <a:noFill/>
                        </a:ln>
                        <a:solidFill>
                          <a:schemeClr val="tx1">
                            <a:lumMod val="75000"/>
                          </a:schemeClr>
                        </a:solidFill>
                        <a:effectLst/>
                        <a:latin typeface="+mj-lt"/>
                        <a:ea typeface="ＭＳ Ｐゴシック" charset="0"/>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0.49-0.88 </a:t>
                      </a:r>
                      <a:r>
                        <a:rPr kumimoji="0" lang="en-US" sz="3200" b="0" i="0" u="none" strike="noStrike" cap="none" normalizeH="0" baseline="0" dirty="0" err="1">
                          <a:ln>
                            <a:noFill/>
                          </a:ln>
                          <a:solidFill>
                            <a:schemeClr val="tx1">
                              <a:lumMod val="75000"/>
                            </a:schemeClr>
                          </a:solidFill>
                          <a:effectLst/>
                          <a:latin typeface="+mj-lt"/>
                          <a:ea typeface="ＭＳ Ｐゴシック" charset="0"/>
                        </a:rPr>
                        <a:t>MPa</a:t>
                      </a:r>
                      <a:endParaRPr kumimoji="0" lang="en-US" sz="3200" b="0" i="0" u="none" strike="noStrike" cap="none" normalizeH="0" baseline="30000" dirty="0">
                        <a:ln>
                          <a:noFill/>
                        </a:ln>
                        <a:solidFill>
                          <a:schemeClr val="tx1">
                            <a:lumMod val="75000"/>
                          </a:schemeClr>
                        </a:solidFill>
                        <a:effectLst/>
                        <a:latin typeface="+mj-lt"/>
                        <a:ea typeface="ＭＳ Ｐゴシック" charset="0"/>
                      </a:endParaRPr>
                    </a:p>
                  </a:txBody>
                  <a:tcPr horzOverflow="overflow"/>
                </a:tc>
                <a:extLst>
                  <a:ext uri="{0D108BD9-81ED-4DB2-BD59-A6C34878D82A}">
                    <a16:rowId xmlns:a16="http://schemas.microsoft.com/office/drawing/2014/main" val="3367820173"/>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Dimensional Stability</a:t>
                      </a: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a:ln>
                            <a:noFill/>
                          </a:ln>
                          <a:solidFill>
                            <a:schemeClr val="tx1">
                              <a:lumMod val="75000"/>
                            </a:schemeClr>
                          </a:solidFill>
                          <a:effectLst/>
                          <a:latin typeface="+mj-lt"/>
                          <a:ea typeface="ＭＳ Ｐゴシック" charset="0"/>
                        </a:rPr>
                        <a:t>Better</a:t>
                      </a: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Poor</a:t>
                      </a:r>
                    </a:p>
                  </a:txBody>
                  <a:tcPr horzOverflow="overflow"/>
                </a:tc>
                <a:extLst>
                  <a:ext uri="{0D108BD9-81ED-4DB2-BD59-A6C34878D82A}">
                    <a16:rowId xmlns:a16="http://schemas.microsoft.com/office/drawing/2014/main" val="3441731824"/>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Reuse</a:t>
                      </a: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Possible </a:t>
                      </a: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Not possible</a:t>
                      </a:r>
                    </a:p>
                  </a:txBody>
                  <a:tcPr horzOverflow="overflow"/>
                </a:tc>
                <a:extLst>
                  <a:ext uri="{0D108BD9-81ED-4DB2-BD59-A6C34878D82A}">
                    <a16:rowId xmlns:a16="http://schemas.microsoft.com/office/drawing/2014/main" val="3514111258"/>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Manipulation </a:t>
                      </a: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Conditioner &amp; rim lock trays</a:t>
                      </a: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lumMod val="75000"/>
                            </a:schemeClr>
                          </a:solidFill>
                          <a:effectLst/>
                          <a:latin typeface="+mj-lt"/>
                          <a:ea typeface="ＭＳ Ｐゴシック" charset="0"/>
                        </a:rPr>
                        <a:t>Perforated trays </a:t>
                      </a:r>
                    </a:p>
                  </a:txBody>
                  <a:tcPr horzOverflow="overflow"/>
                </a:tc>
                <a:extLst>
                  <a:ext uri="{0D108BD9-81ED-4DB2-BD59-A6C34878D82A}">
                    <a16:rowId xmlns:a16="http://schemas.microsoft.com/office/drawing/2014/main" val="1125343520"/>
                  </a:ext>
                </a:extLst>
              </a:tr>
            </a:tbl>
          </a:graphicData>
        </a:graphic>
      </p:graphicFrame>
    </p:spTree>
    <p:extLst>
      <p:ext uri="{BB962C8B-B14F-4D97-AF65-F5344CB8AC3E}">
        <p14:creationId xmlns:p14="http://schemas.microsoft.com/office/powerpoint/2010/main" val="270998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46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A9B2B98-5EB4-DE09-830A-06636E635F21}"/>
              </a:ext>
            </a:extLst>
          </p:cNvPr>
          <p:cNvSpPr/>
          <p:nvPr/>
        </p:nvSpPr>
        <p:spPr>
          <a:xfrm>
            <a:off x="755576" y="548680"/>
            <a:ext cx="7632848" cy="3024336"/>
          </a:xfrm>
          <a:prstGeom prst="roundRect">
            <a:avLst/>
          </a:prstGeom>
          <a:solidFill>
            <a:schemeClr val="accent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55576" y="620689"/>
            <a:ext cx="7645474" cy="3312368"/>
          </a:xfrm>
        </p:spPr>
        <p:txBody>
          <a:bodyPr>
            <a:noAutofit/>
          </a:bodyPr>
          <a:lstStyle/>
          <a:p>
            <a:pPr algn="ctr"/>
            <a:r>
              <a:rPr lang="en-IN" b="1" dirty="0">
                <a:ln w="22225">
                  <a:solidFill>
                    <a:schemeClr val="tx2">
                      <a:lumMod val="75000"/>
                    </a:schemeClr>
                  </a:solidFill>
                  <a:prstDash val="solid"/>
                </a:ln>
                <a:solidFill>
                  <a:schemeClr val="tx2">
                    <a:lumMod val="75000"/>
                  </a:schemeClr>
                </a:solidFill>
              </a:rPr>
              <a:t>IMPRESSION MATERIALS:</a:t>
            </a:r>
            <a:br>
              <a:rPr lang="en-IN" b="1" dirty="0">
                <a:ln w="22225">
                  <a:solidFill>
                    <a:schemeClr val="tx2">
                      <a:lumMod val="75000"/>
                    </a:schemeClr>
                  </a:solidFill>
                  <a:prstDash val="solid"/>
                </a:ln>
                <a:solidFill>
                  <a:schemeClr val="tx2">
                    <a:lumMod val="75000"/>
                  </a:schemeClr>
                </a:solidFill>
              </a:rPr>
            </a:br>
            <a:r>
              <a:rPr lang="en-IN" b="1" dirty="0">
                <a:ln w="22225">
                  <a:solidFill>
                    <a:schemeClr val="tx2">
                      <a:lumMod val="75000"/>
                    </a:schemeClr>
                  </a:solidFill>
                  <a:prstDash val="solid"/>
                </a:ln>
                <a:solidFill>
                  <a:schemeClr val="tx2">
                    <a:lumMod val="75000"/>
                  </a:schemeClr>
                </a:solidFill>
              </a:rPr>
              <a:t>Inelastic, Hydrocolloid, Elastomeric</a:t>
            </a:r>
            <a:br>
              <a:rPr lang="en-IN" b="1" dirty="0">
                <a:ln w="22225">
                  <a:solidFill>
                    <a:schemeClr val="tx2">
                      <a:lumMod val="75000"/>
                    </a:schemeClr>
                  </a:solidFill>
                  <a:prstDash val="solid"/>
                </a:ln>
                <a:solidFill>
                  <a:schemeClr val="tx2">
                    <a:lumMod val="75000"/>
                  </a:schemeClr>
                </a:solidFill>
              </a:rPr>
            </a:br>
            <a:endParaRPr lang="en-IN" b="1" dirty="0">
              <a:ln w="22225">
                <a:solidFill>
                  <a:schemeClr val="tx2">
                    <a:lumMod val="75000"/>
                  </a:schemeClr>
                </a:solidFill>
                <a:prstDash val="solid"/>
              </a:ln>
              <a:solidFill>
                <a:schemeClr val="tx2">
                  <a:lumMod val="75000"/>
                </a:schemeClr>
              </a:solidFill>
            </a:endParaRPr>
          </a:p>
        </p:txBody>
      </p:sp>
      <p:sp>
        <p:nvSpPr>
          <p:cNvPr id="3" name="Subtitle 2"/>
          <p:cNvSpPr>
            <a:spLocks noGrp="1"/>
          </p:cNvSpPr>
          <p:nvPr>
            <p:ph type="subTitle" idx="1"/>
          </p:nvPr>
        </p:nvSpPr>
        <p:spPr>
          <a:xfrm>
            <a:off x="4211960" y="4473699"/>
            <a:ext cx="4752528" cy="1043533"/>
          </a:xfrm>
        </p:spPr>
        <p:txBody>
          <a:bodyPr>
            <a:noAutofit/>
          </a:bodyPr>
          <a:lstStyle/>
          <a:p>
            <a:r>
              <a:rPr lang="en-IN" sz="2000" b="1" u="sng" dirty="0">
                <a:solidFill>
                  <a:schemeClr val="accent1">
                    <a:lumMod val="75000"/>
                  </a:schemeClr>
                </a:solidFill>
                <a:latin typeface="+mj-lt"/>
              </a:rPr>
              <a:t>Presented by</a:t>
            </a:r>
            <a:r>
              <a:rPr lang="en-IN" sz="2000" b="1" dirty="0">
                <a:solidFill>
                  <a:schemeClr val="accent1">
                    <a:lumMod val="75000"/>
                  </a:schemeClr>
                </a:solidFill>
                <a:latin typeface="+mj-lt"/>
              </a:rPr>
              <a:t>:</a:t>
            </a:r>
          </a:p>
          <a:p>
            <a:r>
              <a:rPr lang="en-IN" sz="2000" b="1" dirty="0">
                <a:solidFill>
                  <a:schemeClr val="accent1">
                    <a:lumMod val="75000"/>
                  </a:schemeClr>
                </a:solidFill>
                <a:latin typeface="+mj-lt"/>
              </a:rPr>
              <a:t>        </a:t>
            </a:r>
            <a:r>
              <a:rPr lang="en-IN" sz="2000" b="1" dirty="0" err="1">
                <a:solidFill>
                  <a:schemeClr val="accent1">
                    <a:lumMod val="75000"/>
                  </a:schemeClr>
                </a:solidFill>
                <a:latin typeface="+mj-lt"/>
              </a:rPr>
              <a:t>Dr.</a:t>
            </a:r>
            <a:r>
              <a:rPr lang="en-IN" sz="2000" b="1" dirty="0">
                <a:solidFill>
                  <a:schemeClr val="accent1">
                    <a:lumMod val="75000"/>
                  </a:schemeClr>
                </a:solidFill>
                <a:latin typeface="+mj-lt"/>
              </a:rPr>
              <a:t> Aishwarya Mahajan</a:t>
            </a:r>
          </a:p>
          <a:p>
            <a:r>
              <a:rPr lang="en-IN" sz="2000" b="1" dirty="0">
                <a:solidFill>
                  <a:schemeClr val="accent1">
                    <a:lumMod val="75000"/>
                  </a:schemeClr>
                </a:solidFill>
                <a:latin typeface="+mj-lt"/>
              </a:rPr>
              <a:t>MDS 1</a:t>
            </a:r>
            <a:r>
              <a:rPr lang="en-IN" sz="2000" b="1" baseline="30000" dirty="0">
                <a:solidFill>
                  <a:schemeClr val="accent1">
                    <a:lumMod val="75000"/>
                  </a:schemeClr>
                </a:solidFill>
                <a:latin typeface="+mj-lt"/>
              </a:rPr>
              <a:t>st</a:t>
            </a:r>
            <a:r>
              <a:rPr lang="en-IN" sz="2000" b="1" dirty="0">
                <a:solidFill>
                  <a:schemeClr val="accent1">
                    <a:lumMod val="75000"/>
                  </a:schemeClr>
                </a:solidFill>
                <a:latin typeface="+mj-lt"/>
              </a:rPr>
              <a:t> year</a:t>
            </a:r>
          </a:p>
        </p:txBody>
      </p:sp>
      <p:sp>
        <p:nvSpPr>
          <p:cNvPr id="5" name="Rectangle: Rounded Corners 4">
            <a:extLst>
              <a:ext uri="{FF2B5EF4-FFF2-40B4-BE49-F238E27FC236}">
                <a16:creationId xmlns:a16="http://schemas.microsoft.com/office/drawing/2014/main" id="{9D7DD09D-E2F9-825E-2924-9716CFDA78E1}"/>
              </a:ext>
            </a:extLst>
          </p:cNvPr>
          <p:cNvSpPr/>
          <p:nvPr/>
        </p:nvSpPr>
        <p:spPr>
          <a:xfrm>
            <a:off x="5148064" y="4365104"/>
            <a:ext cx="3252986"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63865"/>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b="1" i="1" u="sng" dirty="0">
                <a:solidFill>
                  <a:schemeClr val="accent2">
                    <a:lumMod val="75000"/>
                  </a:schemeClr>
                </a:solidFill>
              </a:rPr>
              <a:t>ELASTOMERIC IMPRESSION MATERIALS:</a:t>
            </a:r>
          </a:p>
        </p:txBody>
      </p:sp>
      <p:pic>
        <p:nvPicPr>
          <p:cNvPr id="5" name="Picture 4" descr="Perfit-Putty-vista-dinsieme.png"/>
          <p:cNvPicPr>
            <a:picLocks noChangeAspect="1"/>
          </p:cNvPicPr>
          <p:nvPr/>
        </p:nvPicPr>
        <p:blipFill>
          <a:blip r:embed="rId2"/>
          <a:stretch>
            <a:fillRect/>
          </a:stretch>
        </p:blipFill>
        <p:spPr>
          <a:xfrm>
            <a:off x="428628" y="1531594"/>
            <a:ext cx="8286776" cy="4826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8680"/>
            <a:ext cx="8208912" cy="5913157"/>
          </a:xfrm>
          <a:prstGeom prst="rect">
            <a:avLst/>
          </a:prstGeom>
        </p:spPr>
        <p:txBody>
          <a:bodyPr wrap="square">
            <a:spAutoFit/>
          </a:bodyPr>
          <a:lstStyle/>
          <a:p>
            <a:pPr marL="457200" indent="-457200">
              <a:lnSpc>
                <a:spcPct val="150000"/>
              </a:lnSpc>
              <a:buFont typeface="Wingdings" panose="05000000000000000000" pitchFamily="2" charset="2"/>
              <a:buChar char="Ø"/>
            </a:pPr>
            <a:r>
              <a:rPr lang="en-IN" sz="3200" dirty="0">
                <a:solidFill>
                  <a:schemeClr val="tx1">
                    <a:lumMod val="75000"/>
                  </a:schemeClr>
                </a:solidFill>
                <a:latin typeface="+mj-lt"/>
              </a:rPr>
              <a:t>These refer to a group of rubbery polymers that cross-link chemically.</a:t>
            </a:r>
          </a:p>
          <a:p>
            <a:pPr marL="457200" indent="-457200">
              <a:lnSpc>
                <a:spcPct val="150000"/>
              </a:lnSpc>
              <a:buFont typeface="Wingdings" panose="05000000000000000000" pitchFamily="2" charset="2"/>
              <a:buChar char="Ø"/>
            </a:pPr>
            <a:endParaRPr lang="en-IN" sz="3200" dirty="0">
              <a:solidFill>
                <a:schemeClr val="tx1">
                  <a:lumMod val="75000"/>
                </a:schemeClr>
              </a:solidFill>
              <a:latin typeface="+mj-lt"/>
            </a:endParaRPr>
          </a:p>
          <a:p>
            <a:pPr marL="457200" indent="-457200">
              <a:lnSpc>
                <a:spcPct val="150000"/>
              </a:lnSpc>
              <a:buFont typeface="Wingdings" panose="05000000000000000000" pitchFamily="2" charset="2"/>
              <a:buChar char="Ø"/>
            </a:pPr>
            <a:r>
              <a:rPr lang="en-IN" sz="3200" dirty="0">
                <a:solidFill>
                  <a:schemeClr val="tx1">
                    <a:lumMod val="75000"/>
                  </a:schemeClr>
                </a:solidFill>
                <a:latin typeface="+mj-lt"/>
              </a:rPr>
              <a:t>They can be easily stretched.</a:t>
            </a:r>
          </a:p>
          <a:p>
            <a:pPr marL="457200" indent="-457200">
              <a:lnSpc>
                <a:spcPct val="150000"/>
              </a:lnSpc>
              <a:buFont typeface="Wingdings" panose="05000000000000000000" pitchFamily="2" charset="2"/>
              <a:buChar char="Ø"/>
            </a:pPr>
            <a:endParaRPr lang="en-IN" sz="3200" dirty="0">
              <a:solidFill>
                <a:schemeClr val="tx1">
                  <a:lumMod val="75000"/>
                </a:schemeClr>
              </a:solidFill>
              <a:latin typeface="+mj-lt"/>
            </a:endParaRPr>
          </a:p>
          <a:p>
            <a:pPr marL="457200" indent="-457200">
              <a:lnSpc>
                <a:spcPct val="150000"/>
              </a:lnSpc>
              <a:buFont typeface="Wingdings" panose="05000000000000000000" pitchFamily="2" charset="2"/>
              <a:buChar char="Ø"/>
            </a:pPr>
            <a:r>
              <a:rPr lang="en-IN" sz="3200" dirty="0">
                <a:solidFill>
                  <a:schemeClr val="tx1">
                    <a:lumMod val="75000"/>
                  </a:schemeClr>
                </a:solidFill>
                <a:latin typeface="+mj-lt"/>
              </a:rPr>
              <a:t>When applied stress is relieved, they recover their original dimensions.</a:t>
            </a:r>
          </a:p>
          <a:p>
            <a:pPr>
              <a:lnSpc>
                <a:spcPct val="150000"/>
              </a:lnSpc>
              <a:buFont typeface="Wingdings" pitchFamily="2" charset="2"/>
              <a:buChar char="Ø"/>
            </a:pPr>
            <a:endParaRPr lang="en-IN" sz="3200" dirty="0">
              <a:solidFill>
                <a:schemeClr val="tx1">
                  <a:lumMod val="7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50A4B-4BAE-6743-BFEC-3A1717F21BBF}"/>
              </a:ext>
            </a:extLst>
          </p:cNvPr>
          <p:cNvSpPr>
            <a:spLocks noGrp="1"/>
          </p:cNvSpPr>
          <p:nvPr>
            <p:ph idx="1"/>
          </p:nvPr>
        </p:nvSpPr>
        <p:spPr>
          <a:xfrm>
            <a:off x="467544" y="908720"/>
            <a:ext cx="8136904" cy="4525963"/>
          </a:xfrm>
        </p:spPr>
        <p:txBody>
          <a:bodyPr/>
          <a:lstStyle/>
          <a:p>
            <a:pPr marL="228600" lvl="0" indent="-228600">
              <a:spcBef>
                <a:spcPts val="1800"/>
              </a:spcBef>
              <a:buFont typeface="Wingdings" pitchFamily="2" charset="2"/>
              <a:buChar char="Ø"/>
              <a:defRPr/>
            </a:pPr>
            <a:r>
              <a:rPr lang="en-IN" sz="3200" dirty="0">
                <a:solidFill>
                  <a:schemeClr val="tx1">
                    <a:lumMod val="75000"/>
                  </a:schemeClr>
                </a:solidFill>
                <a:latin typeface="+mj-lt"/>
              </a:rPr>
              <a:t>Setting occurs through a combination of </a:t>
            </a:r>
            <a:r>
              <a:rPr lang="en-IN" sz="3200" b="1" dirty="0">
                <a:solidFill>
                  <a:schemeClr val="tx1">
                    <a:lumMod val="75000"/>
                  </a:schemeClr>
                </a:solidFill>
                <a:latin typeface="+mj-lt"/>
              </a:rPr>
              <a:t>chain-lengthening polymerization</a:t>
            </a:r>
            <a:r>
              <a:rPr lang="en-IN" sz="3200" dirty="0">
                <a:solidFill>
                  <a:schemeClr val="tx1">
                    <a:lumMod val="75000"/>
                  </a:schemeClr>
                </a:solidFill>
                <a:latin typeface="+mj-lt"/>
              </a:rPr>
              <a:t> and </a:t>
            </a:r>
            <a:r>
              <a:rPr lang="en-IN" sz="3200" b="1" dirty="0">
                <a:solidFill>
                  <a:schemeClr val="tx1">
                    <a:lumMod val="75000"/>
                  </a:schemeClr>
                </a:solidFill>
                <a:latin typeface="+mj-lt"/>
              </a:rPr>
              <a:t>chemical cross-linking </a:t>
            </a:r>
            <a:r>
              <a:rPr lang="en-IN" sz="3200" dirty="0">
                <a:solidFill>
                  <a:schemeClr val="tx1">
                    <a:lumMod val="75000"/>
                  </a:schemeClr>
                </a:solidFill>
                <a:latin typeface="+mj-lt"/>
              </a:rPr>
              <a:t>by either condensation reaction or addition reaction.</a:t>
            </a:r>
          </a:p>
          <a:p>
            <a:pPr marL="228600" lvl="0" indent="-228600">
              <a:spcBef>
                <a:spcPts val="1800"/>
              </a:spcBef>
              <a:buFont typeface="Wingdings" pitchFamily="2" charset="2"/>
              <a:buChar char="Ø"/>
              <a:defRPr/>
            </a:pPr>
            <a:endParaRPr lang="en-IN" sz="3200" dirty="0">
              <a:solidFill>
                <a:schemeClr val="tx1">
                  <a:lumMod val="75000"/>
                </a:schemeClr>
              </a:solidFill>
              <a:latin typeface="+mj-lt"/>
            </a:endParaRPr>
          </a:p>
          <a:p>
            <a:pPr marL="228600" lvl="0" indent="-228600">
              <a:spcBef>
                <a:spcPts val="1800"/>
              </a:spcBef>
              <a:buFont typeface="Wingdings" pitchFamily="2" charset="2"/>
              <a:buChar char="Ø"/>
              <a:defRPr/>
            </a:pPr>
            <a:r>
              <a:rPr lang="en-IN" sz="3200" dirty="0">
                <a:solidFill>
                  <a:schemeClr val="tx1">
                    <a:lumMod val="75000"/>
                  </a:schemeClr>
                </a:solidFill>
                <a:latin typeface="+mj-lt"/>
              </a:rPr>
              <a:t>These impression materials are called </a:t>
            </a:r>
            <a:r>
              <a:rPr lang="en-IN" sz="3200" b="1" dirty="0">
                <a:solidFill>
                  <a:schemeClr val="tx1">
                    <a:lumMod val="75000"/>
                  </a:schemeClr>
                </a:solidFill>
                <a:latin typeface="+mj-lt"/>
              </a:rPr>
              <a:t>non-aqueous elastomeric impression materials </a:t>
            </a:r>
            <a:r>
              <a:rPr lang="en-IN" sz="3200" dirty="0">
                <a:solidFill>
                  <a:schemeClr val="tx1">
                    <a:lumMod val="75000"/>
                  </a:schemeClr>
                </a:solidFill>
                <a:latin typeface="+mj-lt"/>
              </a:rPr>
              <a:t>in</a:t>
            </a:r>
            <a:r>
              <a:rPr lang="en-IN" sz="3200" b="1" dirty="0">
                <a:solidFill>
                  <a:schemeClr val="tx1">
                    <a:lumMod val="75000"/>
                  </a:schemeClr>
                </a:solidFill>
                <a:latin typeface="+mj-lt"/>
              </a:rPr>
              <a:t> ADA Specification no. 19.</a:t>
            </a:r>
          </a:p>
          <a:p>
            <a:endParaRPr lang="en-US" dirty="0"/>
          </a:p>
        </p:txBody>
      </p:sp>
    </p:spTree>
    <p:extLst>
      <p:ext uri="{BB962C8B-B14F-4D97-AF65-F5344CB8AC3E}">
        <p14:creationId xmlns:p14="http://schemas.microsoft.com/office/powerpoint/2010/main" val="214287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1406" y="671506"/>
            <a:ext cx="9001156" cy="5686452"/>
          </a:xfrm>
          <a:prstGeom prst="rect">
            <a:avLst/>
          </a:prstGeom>
        </p:spPr>
        <p:txBody>
          <a:bodyPr>
            <a:noAutofit/>
          </a:bodyPr>
          <a:lstStyle/>
          <a:p>
            <a:pPr marL="228600" marR="0" lvl="0" indent="-228600" algn="l" defTabSz="914400" rtl="0" eaLnBrk="1" fontAlgn="auto" latinLnBrk="0" hangingPunct="1">
              <a:spcBef>
                <a:spcPts val="1800"/>
              </a:spcBef>
              <a:spcAft>
                <a:spcPts val="0"/>
              </a:spcAft>
              <a:buClrTx/>
              <a:buSzTx/>
              <a:buFont typeface="Wingdings" pitchFamily="2" charset="2"/>
              <a:buChar char="Ø"/>
              <a:tabLst/>
              <a:defRPr/>
            </a:pPr>
            <a:endParaRPr kumimoji="0" lang="en-IN" sz="2200" b="0" i="0" u="none" strike="noStrike" kern="1200" cap="none" spc="0" normalizeH="0" baseline="0" noProof="0" dirty="0">
              <a:ln>
                <a:noFill/>
              </a:ln>
              <a:solidFill>
                <a:schemeClr val="tx1">
                  <a:lumMod val="75000"/>
                </a:schemeClr>
              </a:solidFill>
              <a:effectLst/>
              <a:uLnTx/>
              <a:uFillTx/>
              <a:latin typeface="+mn-lt"/>
              <a:ea typeface="+mn-ea"/>
              <a:cs typeface="+mn-cs"/>
            </a:endParaRPr>
          </a:p>
          <a:p>
            <a:pPr marL="228600" marR="0" lvl="0" indent="-228600" algn="l" defTabSz="914400" rtl="0" eaLnBrk="1" fontAlgn="auto" latinLnBrk="0" hangingPunct="1">
              <a:spcBef>
                <a:spcPts val="1800"/>
              </a:spcBef>
              <a:spcAft>
                <a:spcPts val="0"/>
              </a:spcAft>
              <a:buClrTx/>
              <a:buSzTx/>
              <a:buFont typeface="Wingdings" panose="05000000000000000000" pitchFamily="2" charset="2"/>
              <a:buNone/>
              <a:tabLst/>
              <a:defRPr/>
            </a:pPr>
            <a:endParaRPr kumimoji="0" lang="en-IN" sz="2200" b="0" i="0" u="none" strike="noStrike" kern="1200" cap="none" spc="0" normalizeH="0" baseline="0" noProof="0" dirty="0">
              <a:ln>
                <a:noFill/>
              </a:ln>
              <a:solidFill>
                <a:schemeClr val="tx1">
                  <a:lumMod val="75000"/>
                </a:schemeClr>
              </a:solidFill>
              <a:effectLst/>
              <a:uLnTx/>
              <a:uFillTx/>
              <a:latin typeface="+mn-lt"/>
              <a:ea typeface="+mn-ea"/>
              <a:cs typeface="+mn-cs"/>
            </a:endParaRPr>
          </a:p>
          <a:p>
            <a:pPr marL="228600" marR="0" lvl="0" indent="-228600" algn="l" defTabSz="914400" rtl="0" eaLnBrk="1" fontAlgn="auto" latinLnBrk="0" hangingPunct="1">
              <a:spcBef>
                <a:spcPts val="1800"/>
              </a:spcBef>
              <a:spcAft>
                <a:spcPts val="0"/>
              </a:spcAft>
              <a:buClrTx/>
              <a:buSzTx/>
              <a:buFont typeface="Wingdings" pitchFamily="2" charset="2"/>
              <a:buChar char="Ø"/>
              <a:tabLst/>
              <a:defRPr/>
            </a:pPr>
            <a:endParaRPr kumimoji="0" lang="en-IN" sz="2200" b="0" i="0" u="none" strike="noStrike" kern="1200" cap="none" spc="0" normalizeH="0" baseline="0" noProof="0" dirty="0">
              <a:ln>
                <a:noFill/>
              </a:ln>
              <a:solidFill>
                <a:schemeClr val="tx1">
                  <a:lumMod val="75000"/>
                </a:schemeClr>
              </a:solidFill>
              <a:effectLst/>
              <a:uLnTx/>
              <a:uFillTx/>
              <a:latin typeface="+mn-lt"/>
              <a:ea typeface="+mn-ea"/>
              <a:cs typeface="+mn-cs"/>
            </a:endParaRPr>
          </a:p>
          <a:p>
            <a:pPr marL="228600" marR="0" lvl="0" indent="-228600" algn="l" defTabSz="914400" rtl="0" eaLnBrk="1" fontAlgn="auto" latinLnBrk="0" hangingPunct="1">
              <a:spcBef>
                <a:spcPts val="1800"/>
              </a:spcBef>
              <a:spcAft>
                <a:spcPts val="0"/>
              </a:spcAft>
              <a:buClrTx/>
              <a:buSzTx/>
              <a:buFont typeface="Wingdings" pitchFamily="2" charset="2"/>
              <a:buChar char="Ø"/>
              <a:tabLst/>
              <a:defRPr/>
            </a:pPr>
            <a:endParaRPr kumimoji="0" lang="en-IN" sz="2200" b="0" i="0" u="none" strike="noStrike" kern="1200" cap="none" spc="0" normalizeH="0" baseline="0" noProof="0" dirty="0">
              <a:ln>
                <a:noFill/>
              </a:ln>
              <a:solidFill>
                <a:schemeClr val="tx1">
                  <a:lumMod val="75000"/>
                </a:schemeClr>
              </a:solidFill>
              <a:effectLst/>
              <a:uLnTx/>
              <a:uFillTx/>
              <a:latin typeface="+mn-lt"/>
              <a:ea typeface="+mn-ea"/>
              <a:cs typeface="+mn-cs"/>
            </a:endParaRPr>
          </a:p>
          <a:p>
            <a:pPr marL="228600" marR="0" lvl="0" indent="-228600" algn="l" defTabSz="914400" rtl="0" eaLnBrk="1" fontAlgn="auto" latinLnBrk="0" hangingPunct="1">
              <a:spcBef>
                <a:spcPts val="1800"/>
              </a:spcBef>
              <a:spcAft>
                <a:spcPts val="0"/>
              </a:spcAft>
              <a:buClrTx/>
              <a:buSzTx/>
              <a:buFont typeface="Wingdings" pitchFamily="2" charset="2"/>
              <a:buChar char="Ø"/>
              <a:tabLst/>
              <a:defRPr/>
            </a:pPr>
            <a:endParaRPr kumimoji="0" lang="en-IN" sz="2200" b="0" i="0" u="none" strike="noStrike" kern="1200" cap="none" spc="0" normalizeH="0" baseline="0" noProof="0" dirty="0">
              <a:ln>
                <a:noFill/>
              </a:ln>
              <a:solidFill>
                <a:schemeClr val="tx1">
                  <a:lumMod val="75000"/>
                </a:schemeClr>
              </a:solidFill>
              <a:effectLst/>
              <a:uLnTx/>
              <a:uFillTx/>
              <a:latin typeface="+mn-lt"/>
              <a:ea typeface="+mn-ea"/>
              <a:cs typeface="+mn-cs"/>
            </a:endParaRPr>
          </a:p>
        </p:txBody>
      </p:sp>
      <p:sp>
        <p:nvSpPr>
          <p:cNvPr id="3" name="Rectangle 2"/>
          <p:cNvSpPr/>
          <p:nvPr/>
        </p:nvSpPr>
        <p:spPr>
          <a:xfrm>
            <a:off x="755576" y="548680"/>
            <a:ext cx="7344816" cy="4893647"/>
          </a:xfrm>
          <a:prstGeom prst="rect">
            <a:avLst/>
          </a:prstGeom>
        </p:spPr>
        <p:txBody>
          <a:bodyPr wrap="square">
            <a:spAutoFit/>
          </a:bodyPr>
          <a:lstStyle/>
          <a:p>
            <a:r>
              <a:rPr lang="en-US" sz="2800" dirty="0">
                <a:latin typeface="+mj-lt"/>
              </a:rPr>
              <a:t>               </a:t>
            </a:r>
            <a:r>
              <a:rPr lang="en-US" sz="6000" u="sng" dirty="0">
                <a:latin typeface="+mj-lt"/>
              </a:rPr>
              <a:t>CLASSIFICATION</a:t>
            </a:r>
            <a:endParaRPr lang="en-US" sz="6000" dirty="0">
              <a:latin typeface="+mj-lt"/>
            </a:endParaRPr>
          </a:p>
          <a:p>
            <a:endParaRPr lang="en-US" sz="3200" dirty="0">
              <a:latin typeface="+mj-lt"/>
            </a:endParaRPr>
          </a:p>
          <a:p>
            <a:r>
              <a:rPr lang="en-US" sz="3200" dirty="0">
                <a:latin typeface="+mj-lt"/>
              </a:rPr>
              <a:t>Chemically, there are 4 kinds of elastomers:</a:t>
            </a:r>
          </a:p>
          <a:p>
            <a:endParaRPr lang="en-US" sz="3200" dirty="0">
              <a:latin typeface="+mj-lt"/>
            </a:endParaRPr>
          </a:p>
          <a:p>
            <a:pPr marL="514350" indent="-514350">
              <a:buFont typeface="+mj-lt"/>
              <a:buAutoNum type="arabicPeriod"/>
            </a:pPr>
            <a:r>
              <a:rPr lang="en-US" sz="3200" dirty="0">
                <a:latin typeface="+mj-lt"/>
              </a:rPr>
              <a:t>Polysulfide</a:t>
            </a:r>
          </a:p>
          <a:p>
            <a:pPr marL="514350" indent="-514350">
              <a:buFont typeface="+mj-lt"/>
              <a:buAutoNum type="arabicPeriod"/>
            </a:pPr>
            <a:r>
              <a:rPr lang="en-US" sz="3200" dirty="0">
                <a:latin typeface="+mj-lt"/>
              </a:rPr>
              <a:t>Condensation silicone</a:t>
            </a:r>
          </a:p>
          <a:p>
            <a:pPr marL="514350" indent="-514350">
              <a:buFont typeface="+mj-lt"/>
              <a:buAutoNum type="arabicPeriod"/>
            </a:pPr>
            <a:r>
              <a:rPr lang="en-US" sz="3200" dirty="0">
                <a:latin typeface="+mj-lt"/>
              </a:rPr>
              <a:t>Addition silicone</a:t>
            </a:r>
          </a:p>
          <a:p>
            <a:pPr marL="514350" indent="-514350">
              <a:buFont typeface="+mj-lt"/>
              <a:buAutoNum type="arabicPeriod"/>
            </a:pPr>
            <a:r>
              <a:rPr lang="en-US" sz="3200" dirty="0">
                <a:latin typeface="+mj-lt"/>
              </a:rPr>
              <a:t>Polyether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0334"/>
            <a:ext cx="8572560" cy="1096962"/>
          </a:xfrm>
        </p:spPr>
        <p:txBody>
          <a:bodyPr>
            <a:noAutofit/>
          </a:bodyPr>
          <a:lstStyle/>
          <a:p>
            <a:r>
              <a:rPr lang="en-IN" sz="3600" b="1" i="1" u="sng" dirty="0">
                <a:solidFill>
                  <a:schemeClr val="accent2">
                    <a:lumMod val="75000"/>
                  </a:schemeClr>
                </a:solidFill>
              </a:rPr>
              <a:t>INELASTIC IMPRESSION MATERIALS</a:t>
            </a:r>
          </a:p>
        </p:txBody>
      </p:sp>
      <p:sp>
        <p:nvSpPr>
          <p:cNvPr id="3" name="Content Placeholder 2"/>
          <p:cNvSpPr>
            <a:spLocks noGrp="1"/>
          </p:cNvSpPr>
          <p:nvPr>
            <p:ph idx="1"/>
          </p:nvPr>
        </p:nvSpPr>
        <p:spPr>
          <a:xfrm>
            <a:off x="772676" y="1297226"/>
            <a:ext cx="7598648" cy="5429264"/>
          </a:xfrm>
        </p:spPr>
        <p:txBody>
          <a:bodyPr>
            <a:noAutofit/>
          </a:bodyPr>
          <a:lstStyle/>
          <a:p>
            <a:pPr>
              <a:buFont typeface="Wingdings" pitchFamily="2" charset="2"/>
              <a:buChar char="Ø"/>
            </a:pPr>
            <a:r>
              <a:rPr lang="en-IN" dirty="0"/>
              <a:t>These exhibit an insignificant amount of elastic deformation when subjected to bending or tensile stresses.</a:t>
            </a:r>
          </a:p>
          <a:p>
            <a:pPr>
              <a:buFont typeface="Wingdings" pitchFamily="2" charset="2"/>
              <a:buChar char="Ø"/>
            </a:pPr>
            <a:endParaRPr lang="en-IN" dirty="0"/>
          </a:p>
          <a:p>
            <a:pPr>
              <a:buFont typeface="Wingdings" pitchFamily="2" charset="2"/>
              <a:buChar char="Ø"/>
            </a:pPr>
            <a:r>
              <a:rPr lang="en-IN" dirty="0"/>
              <a:t>They tend to fracture without showing plastic deformation if the applied stress is greater than their tensile, shear or compressive strength.</a:t>
            </a:r>
          </a:p>
          <a:p>
            <a:pPr>
              <a:buFont typeface="Wingdings" pitchFamily="2" charset="2"/>
              <a:buChar char="Ø"/>
            </a:pPr>
            <a:endParaRPr lang="en-IN" dirty="0"/>
          </a:p>
          <a:p>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548680"/>
            <a:ext cx="8280920" cy="4968552"/>
          </a:xfrm>
        </p:spPr>
        <p:txBody>
          <a:bodyPr>
            <a:noAutofit/>
          </a:bodyPr>
          <a:lstStyle/>
          <a:p>
            <a:r>
              <a:rPr lang="en-US" dirty="0">
                <a:latin typeface="+mj-lt"/>
              </a:rPr>
              <a:t>Based on viscosity (ISO 4823:2015)</a:t>
            </a:r>
          </a:p>
          <a:p>
            <a:pPr marL="0" indent="0">
              <a:buNone/>
            </a:pPr>
            <a:endParaRPr lang="en-US" dirty="0">
              <a:latin typeface="+mj-lt"/>
            </a:endParaRPr>
          </a:p>
          <a:p>
            <a:pPr marL="0" indent="0">
              <a:buNone/>
            </a:pPr>
            <a:r>
              <a:rPr lang="en-US" dirty="0">
                <a:latin typeface="+mj-lt"/>
              </a:rPr>
              <a:t>Type 0  — Putty consistency (very heavy) </a:t>
            </a:r>
          </a:p>
          <a:p>
            <a:pPr marL="0" indent="0">
              <a:buNone/>
            </a:pPr>
            <a:r>
              <a:rPr lang="en-US" dirty="0">
                <a:latin typeface="+mj-lt"/>
              </a:rPr>
              <a:t>Type 1  — Heavy-bodied consistency (tray consistency) </a:t>
            </a:r>
          </a:p>
          <a:p>
            <a:pPr marL="0" indent="0">
              <a:buNone/>
            </a:pPr>
            <a:r>
              <a:rPr lang="en-US" dirty="0">
                <a:latin typeface="+mj-lt"/>
              </a:rPr>
              <a:t>Type 2  — Medium-bodied consistency (regular bodied)</a:t>
            </a:r>
          </a:p>
          <a:p>
            <a:pPr marL="0" indent="0">
              <a:buNone/>
            </a:pPr>
            <a:r>
              <a:rPr lang="en-US" dirty="0">
                <a:latin typeface="+mj-lt"/>
              </a:rPr>
              <a:t>Type 3  — Light-bodied (syringe consistency)</a:t>
            </a:r>
          </a:p>
          <a:p>
            <a:endParaRPr lang="en-US" dirty="0">
              <a:latin typeface="+mj-lt"/>
            </a:endParaRPr>
          </a:p>
        </p:txBody>
      </p:sp>
    </p:spTree>
    <p:extLst>
      <p:ext uri="{BB962C8B-B14F-4D97-AF65-F5344CB8AC3E}">
        <p14:creationId xmlns:p14="http://schemas.microsoft.com/office/powerpoint/2010/main" val="420887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USES</a:t>
            </a:r>
          </a:p>
        </p:txBody>
      </p:sp>
      <p:sp>
        <p:nvSpPr>
          <p:cNvPr id="3" name="Content Placeholder 2"/>
          <p:cNvSpPr>
            <a:spLocks noGrp="1"/>
          </p:cNvSpPr>
          <p:nvPr>
            <p:ph idx="1"/>
          </p:nvPr>
        </p:nvSpPr>
        <p:spPr>
          <a:xfrm>
            <a:off x="683568" y="1600200"/>
            <a:ext cx="8003232" cy="4925144"/>
          </a:xfrm>
        </p:spPr>
        <p:txBody>
          <a:bodyPr>
            <a:normAutofit/>
          </a:bodyPr>
          <a:lstStyle/>
          <a:p>
            <a:pPr marL="514350" indent="-514350">
              <a:buAutoNum type="arabicPeriod"/>
            </a:pPr>
            <a:r>
              <a:rPr lang="en-US" dirty="0">
                <a:latin typeface="+mj-lt"/>
              </a:rPr>
              <a:t>In fixed partial dentures for impressions of prepared teeth.</a:t>
            </a:r>
          </a:p>
          <a:p>
            <a:pPr marL="514350" indent="-514350">
              <a:buAutoNum type="arabicPeriod"/>
            </a:pPr>
            <a:endParaRPr lang="en-US" dirty="0">
              <a:latin typeface="+mj-lt"/>
            </a:endParaRPr>
          </a:p>
          <a:p>
            <a:pPr marL="514350" indent="-514350">
              <a:buFont typeface="+mj-lt"/>
              <a:buAutoNum type="arabicPeriod"/>
            </a:pPr>
            <a:r>
              <a:rPr lang="en-US" dirty="0">
                <a:latin typeface="+mj-lt"/>
              </a:rPr>
              <a:t>Impressions of dentulous mouths for removable partial dentures. </a:t>
            </a:r>
          </a:p>
          <a:p>
            <a:pPr marL="514350" indent="-514350">
              <a:buFont typeface="+mj-lt"/>
              <a:buAutoNum type="arabicPeriod"/>
            </a:pPr>
            <a:endParaRPr lang="en-US" dirty="0">
              <a:latin typeface="+mj-lt"/>
            </a:endParaRPr>
          </a:p>
          <a:p>
            <a:pPr marL="514350" indent="-514350">
              <a:buFont typeface="+mj-lt"/>
              <a:buAutoNum type="arabicPeriod"/>
            </a:pPr>
            <a:r>
              <a:rPr lang="en-US" dirty="0">
                <a:latin typeface="+mj-lt"/>
              </a:rPr>
              <a:t>Impressions of edentulous mouths for complete dentures. </a:t>
            </a:r>
          </a:p>
          <a:p>
            <a:pPr marL="0" indent="0">
              <a:buNone/>
            </a:pPr>
            <a:endParaRPr lang="en-US" dirty="0">
              <a:latin typeface="+mj-lt"/>
            </a:endParaRPr>
          </a:p>
        </p:txBody>
      </p:sp>
    </p:spTree>
    <p:extLst>
      <p:ext uri="{BB962C8B-B14F-4D97-AF65-F5344CB8AC3E}">
        <p14:creationId xmlns:p14="http://schemas.microsoft.com/office/powerpoint/2010/main" val="105442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E6A330-E036-EE08-A4DC-E636D9DDF042}"/>
              </a:ext>
            </a:extLst>
          </p:cNvPr>
          <p:cNvSpPr>
            <a:spLocks noGrp="1"/>
          </p:cNvSpPr>
          <p:nvPr>
            <p:ph idx="1"/>
          </p:nvPr>
        </p:nvSpPr>
        <p:spPr>
          <a:xfrm>
            <a:off x="539552" y="1340768"/>
            <a:ext cx="8229600" cy="4525963"/>
          </a:xfrm>
        </p:spPr>
        <p:txBody>
          <a:bodyPr/>
          <a:lstStyle/>
          <a:p>
            <a:pPr marL="514350" indent="-514350">
              <a:buFont typeface="+mj-lt"/>
              <a:buAutoNum type="arabicPeriod" startAt="4"/>
            </a:pPr>
            <a:r>
              <a:rPr lang="en-US" sz="3200" dirty="0">
                <a:latin typeface="+mj-lt"/>
              </a:rPr>
              <a:t>Polyether is used for border molding of edentulous custom trays.</a:t>
            </a:r>
          </a:p>
          <a:p>
            <a:pPr marL="514350" indent="-514350">
              <a:buFont typeface="+mj-lt"/>
              <a:buAutoNum type="arabicPeriod" startAt="4"/>
            </a:pPr>
            <a:endParaRPr lang="en-US" sz="3200" dirty="0">
              <a:latin typeface="+mj-lt"/>
            </a:endParaRPr>
          </a:p>
          <a:p>
            <a:pPr marL="514350" indent="-514350">
              <a:buFont typeface="+mj-lt"/>
              <a:buAutoNum type="arabicPeriod" startAt="4"/>
            </a:pPr>
            <a:r>
              <a:rPr lang="en-US" sz="3200" dirty="0">
                <a:latin typeface="+mj-lt"/>
              </a:rPr>
              <a:t>For bite registration. </a:t>
            </a:r>
          </a:p>
          <a:p>
            <a:pPr marL="514350" indent="-514350">
              <a:buFont typeface="+mj-lt"/>
              <a:buAutoNum type="arabicPeriod" startAt="4"/>
            </a:pPr>
            <a:endParaRPr lang="en-US" sz="3200" dirty="0">
              <a:latin typeface="+mj-lt"/>
            </a:endParaRPr>
          </a:p>
          <a:p>
            <a:pPr marL="514350" indent="-514350">
              <a:buFont typeface="+mj-lt"/>
              <a:buAutoNum type="arabicPeriod" startAt="4"/>
            </a:pPr>
            <a:r>
              <a:rPr lang="en-US" sz="3200" dirty="0">
                <a:latin typeface="+mj-lt"/>
              </a:rPr>
              <a:t>Silicone duplicating material is used for making refractory casts during cast partial denture construction.</a:t>
            </a:r>
          </a:p>
          <a:p>
            <a:endParaRPr lang="en-US" dirty="0"/>
          </a:p>
        </p:txBody>
      </p:sp>
    </p:spTree>
    <p:extLst>
      <p:ext uri="{BB962C8B-B14F-4D97-AF65-F5344CB8AC3E}">
        <p14:creationId xmlns:p14="http://schemas.microsoft.com/office/powerpoint/2010/main" val="103065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GENERAL PROPRETIES</a:t>
            </a:r>
          </a:p>
        </p:txBody>
      </p:sp>
      <p:sp>
        <p:nvSpPr>
          <p:cNvPr id="3" name="Content Placeholder 2"/>
          <p:cNvSpPr>
            <a:spLocks noGrp="1"/>
          </p:cNvSpPr>
          <p:nvPr>
            <p:ph idx="1"/>
          </p:nvPr>
        </p:nvSpPr>
        <p:spPr>
          <a:xfrm>
            <a:off x="323528" y="1412776"/>
            <a:ext cx="8363272" cy="5184576"/>
          </a:xfrm>
        </p:spPr>
        <p:txBody>
          <a:bodyPr>
            <a:normAutofit/>
          </a:bodyPr>
          <a:lstStyle/>
          <a:p>
            <a:r>
              <a:rPr lang="en-US" dirty="0">
                <a:latin typeface="+mj-lt"/>
              </a:rPr>
              <a:t>Excellent reproduction of surface details(20</a:t>
            </a:r>
            <a:r>
              <a:rPr lang="en-US" u="sng" dirty="0">
                <a:latin typeface="+mj-lt"/>
              </a:rPr>
              <a:t>u</a:t>
            </a:r>
            <a:r>
              <a:rPr lang="en-US" dirty="0">
                <a:latin typeface="+mj-lt"/>
              </a:rPr>
              <a:t>). </a:t>
            </a:r>
          </a:p>
          <a:p>
            <a:endParaRPr lang="en-US" dirty="0">
              <a:latin typeface="+mj-lt"/>
            </a:endParaRPr>
          </a:p>
          <a:p>
            <a:r>
              <a:rPr lang="en-US" dirty="0">
                <a:latin typeface="+mj-lt"/>
              </a:rPr>
              <a:t>They are generally </a:t>
            </a:r>
            <a:r>
              <a:rPr lang="en-US" dirty="0">
                <a:solidFill>
                  <a:schemeClr val="tx2">
                    <a:lumMod val="60000"/>
                    <a:lumOff val="40000"/>
                  </a:schemeClr>
                </a:solidFill>
                <a:latin typeface="+mj-lt"/>
              </a:rPr>
              <a:t>hydrophobic (except polyether which is hydrophilic)</a:t>
            </a:r>
            <a:r>
              <a:rPr lang="en-US" dirty="0">
                <a:latin typeface="+mj-lt"/>
              </a:rPr>
              <a:t>, so the oral tissues in the area of impression should be absolutely dry for better flow of the impression material.</a:t>
            </a:r>
          </a:p>
          <a:p>
            <a:endParaRPr lang="en-US" dirty="0">
              <a:latin typeface="+mj-lt"/>
            </a:endParaRPr>
          </a:p>
        </p:txBody>
      </p:sp>
    </p:spTree>
    <p:extLst>
      <p:ext uri="{BB962C8B-B14F-4D97-AF65-F5344CB8AC3E}">
        <p14:creationId xmlns:p14="http://schemas.microsoft.com/office/powerpoint/2010/main" val="57947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18356"/>
            <a:ext cx="8640960" cy="6021288"/>
          </a:xfrm>
        </p:spPr>
        <p:txBody>
          <a:bodyPr>
            <a:normAutofit/>
          </a:bodyPr>
          <a:lstStyle/>
          <a:p>
            <a:r>
              <a:rPr lang="en-US" dirty="0">
                <a:latin typeface="+mj-lt"/>
              </a:rPr>
              <a:t>Elastic properties of elastomers is good with near complete elastic recovery(99.7%). </a:t>
            </a:r>
          </a:p>
          <a:p>
            <a:endParaRPr lang="en-US" dirty="0">
              <a:latin typeface="+mj-lt"/>
            </a:endParaRPr>
          </a:p>
          <a:p>
            <a:r>
              <a:rPr lang="en-US" dirty="0">
                <a:latin typeface="+mj-lt"/>
              </a:rPr>
              <a:t>Repeated pouring of impression is possible.</a:t>
            </a:r>
          </a:p>
          <a:p>
            <a:pPr marL="0" indent="0">
              <a:buNone/>
            </a:pPr>
            <a:endParaRPr lang="en-US" dirty="0">
              <a:latin typeface="+mj-lt"/>
            </a:endParaRPr>
          </a:p>
          <a:p>
            <a:r>
              <a:rPr lang="en-US" dirty="0">
                <a:latin typeface="+mj-lt"/>
              </a:rPr>
              <a:t>Excellent tear strength (2500-7000gm/cm2).</a:t>
            </a:r>
          </a:p>
          <a:p>
            <a:endParaRPr lang="en-US" dirty="0">
              <a:latin typeface="+mj-lt"/>
            </a:endParaRPr>
          </a:p>
          <a:p>
            <a:r>
              <a:rPr lang="en-US" dirty="0">
                <a:latin typeface="+mj-lt"/>
              </a:rPr>
              <a:t>Electroplating Elastomers can be copper and/or silver plated.</a:t>
            </a:r>
          </a:p>
          <a:p>
            <a:endParaRPr lang="en-US" dirty="0">
              <a:latin typeface="+mj-lt"/>
            </a:endParaRPr>
          </a:p>
          <a:p>
            <a:endParaRPr lang="en-US" dirty="0">
              <a:latin typeface="+mj-lt"/>
            </a:endParaRPr>
          </a:p>
        </p:txBody>
      </p:sp>
    </p:spTree>
    <p:extLst>
      <p:ext uri="{BB962C8B-B14F-4D97-AF65-F5344CB8AC3E}">
        <p14:creationId xmlns:p14="http://schemas.microsoft.com/office/powerpoint/2010/main" val="217000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412776"/>
            <a:ext cx="3528392" cy="378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79512" y="476672"/>
            <a:ext cx="6408712" cy="5112568"/>
          </a:xfrm>
        </p:spPr>
        <p:txBody>
          <a:bodyPr>
            <a:noAutofit/>
          </a:bodyPr>
          <a:lstStyle/>
          <a:p>
            <a:r>
              <a:rPr lang="en-US" b="1" dirty="0">
                <a:latin typeface="+mj-lt"/>
              </a:rPr>
              <a:t>Radiopacity -</a:t>
            </a:r>
            <a:r>
              <a:rPr lang="en-US" dirty="0">
                <a:latin typeface="+mj-lt"/>
              </a:rPr>
              <a:t> Radiopacity of impression materials is important for radiographic identification of excess material which may be accidentally swallowed, aspirated or left in gingival tissues. </a:t>
            </a:r>
          </a:p>
          <a:p>
            <a:r>
              <a:rPr lang="en-US" dirty="0">
                <a:latin typeface="+mj-lt"/>
              </a:rPr>
              <a:t>Presently, only the polysulfide materials exhibit significant radiopacity due to their lead dioxide content.</a:t>
            </a:r>
          </a:p>
          <a:p>
            <a:endParaRPr lang="en-US" dirty="0">
              <a:latin typeface="+mj-lt"/>
            </a:endParaRPr>
          </a:p>
          <a:p>
            <a:endParaRPr lang="en-US" dirty="0"/>
          </a:p>
        </p:txBody>
      </p:sp>
    </p:spTree>
    <p:extLst>
      <p:ext uri="{BB962C8B-B14F-4D97-AF65-F5344CB8AC3E}">
        <p14:creationId xmlns:p14="http://schemas.microsoft.com/office/powerpoint/2010/main" val="299411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5A2F7E-F495-52E8-8CC5-C1A474961CB4}"/>
              </a:ext>
            </a:extLst>
          </p:cNvPr>
          <p:cNvSpPr>
            <a:spLocks noGrp="1"/>
          </p:cNvSpPr>
          <p:nvPr>
            <p:ph idx="1"/>
          </p:nvPr>
        </p:nvSpPr>
        <p:spPr>
          <a:xfrm>
            <a:off x="457200" y="548680"/>
            <a:ext cx="8229600" cy="5318051"/>
          </a:xfrm>
        </p:spPr>
        <p:txBody>
          <a:bodyPr>
            <a:normAutofit fontScale="92500" lnSpcReduction="10000"/>
          </a:bodyPr>
          <a:lstStyle/>
          <a:p>
            <a:pPr lvl="0"/>
            <a:r>
              <a:rPr lang="en-US" b="1" dirty="0">
                <a:solidFill>
                  <a:prstClr val="black"/>
                </a:solidFill>
              </a:rPr>
              <a:t>Retention to tray - </a:t>
            </a:r>
            <a:r>
              <a:rPr lang="en-US" dirty="0">
                <a:solidFill>
                  <a:prstClr val="black"/>
                </a:solidFill>
              </a:rPr>
              <a:t>Do not adhere well to the impression tray. </a:t>
            </a:r>
          </a:p>
          <a:p>
            <a:pPr marL="0" lvl="0" indent="0">
              <a:buNone/>
            </a:pPr>
            <a:endParaRPr lang="en-US" dirty="0">
              <a:solidFill>
                <a:prstClr val="black"/>
              </a:solidFill>
            </a:endParaRPr>
          </a:p>
          <a:p>
            <a:pPr marL="0" lvl="0" indent="0">
              <a:buNone/>
            </a:pPr>
            <a:r>
              <a:rPr lang="en-US" dirty="0">
                <a:solidFill>
                  <a:prstClr val="black"/>
                </a:solidFill>
              </a:rPr>
              <a:t>They may be retained:</a:t>
            </a:r>
          </a:p>
          <a:p>
            <a:pPr marL="514350" lvl="0" indent="-514350">
              <a:buFont typeface="+mj-lt"/>
              <a:buAutoNum type="arabicPeriod"/>
            </a:pPr>
            <a:r>
              <a:rPr lang="en-US" dirty="0">
                <a:solidFill>
                  <a:prstClr val="black"/>
                </a:solidFill>
              </a:rPr>
              <a:t>Mechanically by using perforated trays (only in case of putty).</a:t>
            </a:r>
          </a:p>
          <a:p>
            <a:pPr marL="514350" lvl="0" indent="-514350">
              <a:buFont typeface="+mj-lt"/>
              <a:buAutoNum type="arabicPeriod"/>
            </a:pPr>
            <a:endParaRPr lang="en-US" dirty="0">
              <a:solidFill>
                <a:prstClr val="black"/>
              </a:solidFill>
            </a:endParaRPr>
          </a:p>
          <a:p>
            <a:pPr marL="514350" lvl="0" indent="-514350">
              <a:buFont typeface="+mj-lt"/>
              <a:buAutoNum type="arabicPeriod"/>
            </a:pPr>
            <a:r>
              <a:rPr lang="en-US" dirty="0">
                <a:solidFill>
                  <a:prstClr val="black"/>
                </a:solidFill>
              </a:rPr>
              <a:t>By using tray adhesives  (These are tacky liquids that are applied with a brush).</a:t>
            </a:r>
          </a:p>
          <a:p>
            <a:pPr marL="400050" lvl="1" indent="0">
              <a:buNone/>
            </a:pPr>
            <a:r>
              <a:rPr lang="en-US" sz="3500" dirty="0">
                <a:solidFill>
                  <a:prstClr val="black"/>
                </a:solidFill>
              </a:rPr>
              <a:t>Each elastomer type has specific adhesive which is not interchangeable.</a:t>
            </a:r>
          </a:p>
          <a:p>
            <a:pPr marL="0" lvl="0" indent="0">
              <a:buNone/>
            </a:pPr>
            <a:endParaRPr lang="en-US" sz="3500" dirty="0">
              <a:solidFill>
                <a:prstClr val="black"/>
              </a:solidFill>
            </a:endParaRPr>
          </a:p>
          <a:p>
            <a:endParaRPr lang="en-US" dirty="0"/>
          </a:p>
        </p:txBody>
      </p:sp>
    </p:spTree>
    <p:extLst>
      <p:ext uri="{BB962C8B-B14F-4D97-AF65-F5344CB8AC3E}">
        <p14:creationId xmlns:p14="http://schemas.microsoft.com/office/powerpoint/2010/main" val="175903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7F51FC-755A-D47B-E957-57CC1EFECD94}"/>
              </a:ext>
            </a:extLst>
          </p:cNvPr>
          <p:cNvSpPr>
            <a:spLocks noGrp="1"/>
          </p:cNvSpPr>
          <p:nvPr>
            <p:ph idx="1"/>
          </p:nvPr>
        </p:nvSpPr>
        <p:spPr>
          <a:xfrm>
            <a:off x="539552" y="908720"/>
            <a:ext cx="8229600" cy="4525963"/>
          </a:xfrm>
        </p:spPr>
        <p:txBody>
          <a:bodyPr/>
          <a:lstStyle/>
          <a:p>
            <a:pPr lvl="0"/>
            <a:endParaRPr lang="en-US" sz="3200" dirty="0">
              <a:solidFill>
                <a:prstClr val="black"/>
              </a:solidFill>
            </a:endParaRPr>
          </a:p>
          <a:p>
            <a:pPr lvl="0"/>
            <a:r>
              <a:rPr lang="en-US" sz="3200" b="1" dirty="0">
                <a:solidFill>
                  <a:prstClr val="black"/>
                </a:solidFill>
              </a:rPr>
              <a:t>Shelf life - </a:t>
            </a:r>
            <a:r>
              <a:rPr lang="en-US" sz="3200" dirty="0">
                <a:solidFill>
                  <a:prstClr val="black"/>
                </a:solidFill>
              </a:rPr>
              <a:t>2 years. </a:t>
            </a:r>
          </a:p>
          <a:p>
            <a:pPr marL="0" lvl="0" indent="0">
              <a:buNone/>
            </a:pPr>
            <a:r>
              <a:rPr lang="en-US" sz="3200" dirty="0">
                <a:solidFill>
                  <a:prstClr val="black"/>
                </a:solidFill>
              </a:rPr>
              <a:t>Storage under cool conditions increases shelf life. </a:t>
            </a:r>
          </a:p>
          <a:p>
            <a:pPr marL="0" lvl="0" indent="0">
              <a:buNone/>
            </a:pPr>
            <a:endParaRPr lang="en-US" sz="3200" dirty="0">
              <a:solidFill>
                <a:prstClr val="black"/>
              </a:solidFill>
            </a:endParaRPr>
          </a:p>
          <a:p>
            <a:pPr lvl="0"/>
            <a:r>
              <a:rPr lang="en-US" sz="3200" b="1" dirty="0">
                <a:solidFill>
                  <a:prstClr val="black"/>
                </a:solidFill>
              </a:rPr>
              <a:t>Color - </a:t>
            </a:r>
            <a:r>
              <a:rPr lang="en-US" sz="3200" dirty="0">
                <a:solidFill>
                  <a:prstClr val="black"/>
                </a:solidFill>
              </a:rPr>
              <a:t>They come in a variety of colors</a:t>
            </a:r>
          </a:p>
          <a:p>
            <a:endParaRPr lang="en-US" dirty="0"/>
          </a:p>
        </p:txBody>
      </p:sp>
    </p:spTree>
    <p:extLst>
      <p:ext uri="{BB962C8B-B14F-4D97-AF65-F5344CB8AC3E}">
        <p14:creationId xmlns:p14="http://schemas.microsoft.com/office/powerpoint/2010/main" val="188168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tx2">
                    <a:lumMod val="75000"/>
                  </a:schemeClr>
                </a:solidFill>
              </a:rPr>
              <a:t>POLYSULFIDES</a:t>
            </a:r>
          </a:p>
        </p:txBody>
      </p:sp>
      <p:sp>
        <p:nvSpPr>
          <p:cNvPr id="3" name="Content Placeholder 2"/>
          <p:cNvSpPr>
            <a:spLocks noGrp="1"/>
          </p:cNvSpPr>
          <p:nvPr>
            <p:ph idx="1"/>
          </p:nvPr>
        </p:nvSpPr>
        <p:spPr>
          <a:xfrm>
            <a:off x="318356" y="1529408"/>
            <a:ext cx="8507288" cy="5328592"/>
          </a:xfrm>
        </p:spPr>
        <p:txBody>
          <a:bodyPr>
            <a:normAutofit/>
          </a:bodyPr>
          <a:lstStyle/>
          <a:p>
            <a:r>
              <a:rPr lang="en-US" dirty="0">
                <a:latin typeface="Times New Roman" panose="02020603050405020304" pitchFamily="18" charset="0"/>
                <a:cs typeface="Times New Roman" panose="02020603050405020304" pitchFamily="18" charset="0"/>
              </a:rPr>
              <a:t>This was the first elastomeric impression material to be introduced (1950).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is also known as </a:t>
            </a:r>
            <a:r>
              <a:rPr lang="en-US" dirty="0">
                <a:solidFill>
                  <a:schemeClr val="tx2">
                    <a:lumMod val="60000"/>
                    <a:lumOff val="40000"/>
                  </a:schemeClr>
                </a:solidFill>
                <a:latin typeface="Times New Roman" panose="02020603050405020304" pitchFamily="18" charset="0"/>
                <a:cs typeface="Times New Roman" panose="02020603050405020304" pitchFamily="18" charset="0"/>
              </a:rPr>
              <a:t>Mercaptan or Thiokol. </a:t>
            </a:r>
          </a:p>
          <a:p>
            <a:endParaRPr lang="en-US" dirty="0">
              <a:solidFill>
                <a:schemeClr val="tx2">
                  <a:lumMod val="60000"/>
                  <a:lumOff val="40000"/>
                </a:schemeClr>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They were first developed as an industrial sealant for gaps between sectional concrete structures.</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792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650" y="3573016"/>
            <a:ext cx="8229600" cy="4525963"/>
          </a:xfrm>
        </p:spPr>
        <p:txBody>
          <a:bodyPr>
            <a:normAutofit/>
          </a:bodyPr>
          <a:lstStyle/>
          <a:p>
            <a:pPr lvl="0"/>
            <a:r>
              <a:rPr lang="en-US" dirty="0">
                <a:solidFill>
                  <a:prstClr val="black"/>
                </a:solidFill>
                <a:latin typeface="+mj-lt"/>
              </a:rPr>
              <a:t>Available in three viscosities:</a:t>
            </a:r>
          </a:p>
          <a:p>
            <a:pPr marL="514350" lvl="0" indent="-514350">
              <a:buFont typeface="+mj-lt"/>
              <a:buAutoNum type="arabicPeriod"/>
            </a:pPr>
            <a:r>
              <a:rPr lang="en-US" dirty="0">
                <a:solidFill>
                  <a:prstClr val="black"/>
                </a:solidFill>
              </a:rPr>
              <a:t>L</a:t>
            </a:r>
            <a:r>
              <a:rPr lang="en-US" dirty="0">
                <a:solidFill>
                  <a:prstClr val="black"/>
                </a:solidFill>
                <a:latin typeface="+mj-lt"/>
              </a:rPr>
              <a:t>ight bodied </a:t>
            </a:r>
          </a:p>
          <a:p>
            <a:pPr marL="514350" lvl="0" indent="-514350">
              <a:buFont typeface="+mj-lt"/>
              <a:buAutoNum type="arabicPeriod"/>
            </a:pPr>
            <a:r>
              <a:rPr lang="en-US" dirty="0">
                <a:solidFill>
                  <a:prstClr val="black"/>
                </a:solidFill>
              </a:rPr>
              <a:t>Medium</a:t>
            </a:r>
            <a:r>
              <a:rPr lang="en-US" dirty="0">
                <a:solidFill>
                  <a:prstClr val="black"/>
                </a:solidFill>
                <a:latin typeface="+mj-lt"/>
              </a:rPr>
              <a:t> bodied</a:t>
            </a:r>
          </a:p>
          <a:p>
            <a:pPr marL="514350" lvl="0" indent="-514350">
              <a:buFont typeface="+mj-lt"/>
              <a:buAutoNum type="arabicPeriod"/>
            </a:pPr>
            <a:r>
              <a:rPr lang="en-US" dirty="0">
                <a:solidFill>
                  <a:prstClr val="black"/>
                </a:solidFill>
                <a:latin typeface="+mj-lt"/>
              </a:rPr>
              <a:t>Heavy bodied </a:t>
            </a:r>
            <a:endParaRPr lang="en-US"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772" y="836712"/>
            <a:ext cx="343116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D80D3732-07E4-3DF1-76D4-9966E64B9934}"/>
              </a:ext>
            </a:extLst>
          </p:cNvPr>
          <p:cNvSpPr txBox="1"/>
          <p:nvPr/>
        </p:nvSpPr>
        <p:spPr>
          <a:xfrm>
            <a:off x="249650" y="116632"/>
            <a:ext cx="5186445" cy="3323987"/>
          </a:xfrm>
          <a:prstGeom prst="rect">
            <a:avLst/>
          </a:prstGeom>
          <a:noFill/>
        </p:spPr>
        <p:txBody>
          <a:bodyPr wrap="square">
            <a:spAutoFit/>
          </a:bodyPr>
          <a:lstStyle/>
          <a:p>
            <a:endParaRPr lang="en-US" sz="1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Supplied as:</a:t>
            </a:r>
          </a:p>
          <a:p>
            <a:r>
              <a:rPr lang="en-US" sz="3200" dirty="0">
                <a:latin typeface="Times New Roman" panose="02020603050405020304" pitchFamily="18" charset="0"/>
                <a:cs typeface="Times New Roman" panose="02020603050405020304" pitchFamily="18" charset="0"/>
              </a:rPr>
              <a:t>Two-paste system in   </a:t>
            </a:r>
          </a:p>
          <a:p>
            <a:pPr marL="0" indent="0">
              <a:buNone/>
            </a:pPr>
            <a:r>
              <a:rPr lang="en-US" sz="3200" dirty="0">
                <a:latin typeface="Times New Roman" panose="02020603050405020304" pitchFamily="18" charset="0"/>
                <a:cs typeface="Times New Roman" panose="02020603050405020304" pitchFamily="18" charset="0"/>
              </a:rPr>
              <a:t>collapsible tubes.</a:t>
            </a:r>
          </a:p>
          <a:p>
            <a:pPr marL="514350" indent="-514350">
              <a:buFont typeface="+mj-lt"/>
              <a:buAutoNum type="arabicPeriod"/>
            </a:pPr>
            <a:r>
              <a:rPr lang="en-US" sz="3200" b="1" i="1" dirty="0">
                <a:latin typeface="Times New Roman" panose="02020603050405020304" pitchFamily="18" charset="0"/>
                <a:cs typeface="Times New Roman" panose="02020603050405020304" pitchFamily="18" charset="0"/>
              </a:rPr>
              <a:t>Base paste </a:t>
            </a:r>
            <a:r>
              <a:rPr lang="en-US" sz="3200" dirty="0">
                <a:latin typeface="Times New Roman" panose="02020603050405020304" pitchFamily="18" charset="0"/>
                <a:cs typeface="Times New Roman" panose="02020603050405020304" pitchFamily="18" charset="0"/>
              </a:rPr>
              <a:t>- white colored. </a:t>
            </a:r>
          </a:p>
          <a:p>
            <a:pPr marL="514350" indent="-514350">
              <a:buFont typeface="+mj-lt"/>
              <a:buAutoNum type="arabicPeriod"/>
            </a:pPr>
            <a:r>
              <a:rPr lang="en-US" sz="3200" b="1" i="1" dirty="0">
                <a:latin typeface="Times New Roman" panose="02020603050405020304" pitchFamily="18" charset="0"/>
                <a:cs typeface="Times New Roman" panose="02020603050405020304" pitchFamily="18" charset="0"/>
              </a:rPr>
              <a:t>Accelerator</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brown or gray.</a:t>
            </a:r>
          </a:p>
        </p:txBody>
      </p:sp>
    </p:spTree>
    <p:extLst>
      <p:ext uri="{BB962C8B-B14F-4D97-AF65-F5344CB8AC3E}">
        <p14:creationId xmlns:p14="http://schemas.microsoft.com/office/powerpoint/2010/main" val="13251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65F002-6D93-080E-339D-D35039800E4B}"/>
              </a:ext>
            </a:extLst>
          </p:cNvPr>
          <p:cNvSpPr>
            <a:spLocks noGrp="1"/>
          </p:cNvSpPr>
          <p:nvPr>
            <p:ph idx="1"/>
          </p:nvPr>
        </p:nvSpPr>
        <p:spPr>
          <a:xfrm>
            <a:off x="1259632" y="1166018"/>
            <a:ext cx="8229600" cy="4525963"/>
          </a:xfrm>
        </p:spPr>
        <p:txBody>
          <a:bodyPr/>
          <a:lstStyle/>
          <a:p>
            <a:pPr>
              <a:buFont typeface="Wingdings" pitchFamily="2" charset="2"/>
              <a:buChar char="Ø"/>
            </a:pPr>
            <a:r>
              <a:rPr lang="en-IN" dirty="0"/>
              <a:t>These materials include: </a:t>
            </a:r>
          </a:p>
          <a:p>
            <a:pPr marL="457200" indent="-457200">
              <a:buFont typeface="+mj-lt"/>
              <a:buAutoNum type="arabicPeriod"/>
            </a:pPr>
            <a:r>
              <a:rPr lang="en-IN" dirty="0"/>
              <a:t>Impression compound</a:t>
            </a:r>
          </a:p>
          <a:p>
            <a:pPr marL="457200" indent="-457200">
              <a:buFont typeface="+mj-lt"/>
              <a:buAutoNum type="arabicPeriod"/>
            </a:pPr>
            <a:r>
              <a:rPr lang="en-IN" dirty="0"/>
              <a:t>ZOE impression paste</a:t>
            </a:r>
          </a:p>
          <a:p>
            <a:pPr marL="457200" lvl="0" indent="-457200">
              <a:buFont typeface="+mj-lt"/>
              <a:buAutoNum type="arabicPeriod"/>
            </a:pPr>
            <a:r>
              <a:rPr lang="en-IN" dirty="0">
                <a:solidFill>
                  <a:prstClr val="black"/>
                </a:solidFill>
              </a:rPr>
              <a:t>Impression plaster</a:t>
            </a:r>
          </a:p>
          <a:p>
            <a:endParaRPr lang="en-US" dirty="0"/>
          </a:p>
        </p:txBody>
      </p:sp>
    </p:spTree>
    <p:extLst>
      <p:ext uri="{BB962C8B-B14F-4D97-AF65-F5344CB8AC3E}">
        <p14:creationId xmlns:p14="http://schemas.microsoft.com/office/powerpoint/2010/main" val="267997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DE98D-35DC-8B96-69E9-4086EBFDB34B}"/>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9C75A6-5E5A-8393-3C1F-5F2B4D540909}"/>
                  </a:ext>
                </a:extLst>
              </p:cNvPr>
              <p:cNvSpPr>
                <a:spLocks noGrp="1"/>
              </p:cNvSpPr>
              <p:nvPr>
                <p:ph idx="1"/>
              </p:nvPr>
            </p:nvSpPr>
            <p:spPr/>
            <p:txBody>
              <a:bodyPr/>
              <a:lstStyle/>
              <a:p>
                <a:r>
                  <a:rPr lang="en-US" sz="3200" dirty="0">
                    <a:solidFill>
                      <a:prstClr val="black"/>
                    </a:solidFill>
                    <a:latin typeface="+mj-lt"/>
                  </a:rPr>
                  <a:t>Commercial names:</a:t>
                </a:r>
              </a:p>
              <a:p>
                <a:pPr marL="0" lvl="0" indent="0">
                  <a:buNone/>
                </a:pPr>
                <a:r>
                  <a:rPr lang="en-US" sz="3200" dirty="0">
                    <a:solidFill>
                      <a:prstClr val="black"/>
                    </a:solidFill>
                    <a:latin typeface="+mj-lt"/>
                  </a:rPr>
                  <a:t>      </a:t>
                </a:r>
                <a14:m>
                  <m:oMath xmlns:m="http://schemas.openxmlformats.org/officeDocument/2006/math">
                    <m:r>
                      <a:rPr lang="en-US" sz="3200" i="1" smtClean="0">
                        <a:solidFill>
                          <a:prstClr val="black"/>
                        </a:solidFill>
                        <a:latin typeface="Cambria Math" panose="02040503050406030204" pitchFamily="18" charset="0"/>
                      </a:rPr>
                      <m:t>•</m:t>
                    </m:r>
                    <m:r>
                      <a:rPr lang="en-US" sz="3200" b="0" i="1" smtClean="0">
                        <a:solidFill>
                          <a:prstClr val="black"/>
                        </a:solidFill>
                        <a:latin typeface="Cambria Math" panose="02040503050406030204" pitchFamily="18" charset="0"/>
                      </a:rPr>
                      <m:t> </m:t>
                    </m:r>
                  </m:oMath>
                </a14:m>
                <a:r>
                  <a:rPr lang="en-US" sz="3200" dirty="0">
                    <a:solidFill>
                      <a:prstClr val="black"/>
                    </a:solidFill>
                    <a:latin typeface="+mj-lt"/>
                  </a:rPr>
                  <a:t>Coe-flex Lead dioxide system </a:t>
                </a:r>
              </a:p>
              <a:p>
                <a:pPr marL="0" lvl="0" indent="0">
                  <a:buNone/>
                </a:pPr>
                <a:r>
                  <a:rPr lang="en-US" sz="3200" dirty="0">
                    <a:solidFill>
                      <a:prstClr val="black"/>
                    </a:solidFill>
                    <a:latin typeface="+mj-lt"/>
                  </a:rPr>
                  <a:t>      • Omni flex Copper hydroxide system</a:t>
                </a:r>
              </a:p>
              <a:p>
                <a:endParaRPr lang="en-US" dirty="0"/>
              </a:p>
            </p:txBody>
          </p:sp>
        </mc:Choice>
        <mc:Fallback xmlns="">
          <p:sp>
            <p:nvSpPr>
              <p:cNvPr id="3" name="Content Placeholder 2">
                <a:extLst>
                  <a:ext uri="{FF2B5EF4-FFF2-40B4-BE49-F238E27FC236}">
                    <a16:creationId xmlns:a16="http://schemas.microsoft.com/office/drawing/2014/main" id="{959C75A6-5E5A-8393-3C1F-5F2B4D540909}"/>
                  </a:ext>
                </a:extLst>
              </p:cNvPr>
              <p:cNvSpPr>
                <a:spLocks noGrp="1" noRot="1" noChangeAspect="1" noMove="1" noResize="1" noEditPoints="1" noAdjustHandles="1" noChangeArrowheads="1" noChangeShapeType="1" noTextEdit="1"/>
              </p:cNvSpPr>
              <p:nvPr>
                <p:ph idx="1"/>
              </p:nvPr>
            </p:nvSpPr>
            <p:spPr>
              <a:blipFill>
                <a:blip r:embed="rId2"/>
                <a:stretch>
                  <a:fillRect l="-1704" t="-1887"/>
                </a:stretch>
              </a:blipFill>
            </p:spPr>
            <p:txBody>
              <a:bodyPr/>
              <a:lstStyle/>
              <a:p>
                <a:r>
                  <a:rPr lang="en-US">
                    <a:noFill/>
                  </a:rPr>
                  <a:t> </a:t>
                </a:r>
              </a:p>
            </p:txBody>
          </p:sp>
        </mc:Fallback>
      </mc:AlternateContent>
    </p:spTree>
    <p:extLst>
      <p:ext uri="{BB962C8B-B14F-4D97-AF65-F5344CB8AC3E}">
        <p14:creationId xmlns:p14="http://schemas.microsoft.com/office/powerpoint/2010/main" val="27281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315" y="548680"/>
            <a:ext cx="8215370" cy="5186386"/>
          </a:xfrm>
        </p:spPr>
        <p:txBody>
          <a:bodyPr>
            <a:normAutofit lnSpcReduction="10000"/>
          </a:bodyPr>
          <a:lstStyle/>
          <a:p>
            <a:pPr marL="0" indent="0">
              <a:buNone/>
            </a:pPr>
            <a:r>
              <a:rPr lang="en-US" b="1" u="sng" dirty="0"/>
              <a:t>COMPOSITION:</a:t>
            </a:r>
          </a:p>
          <a:p>
            <a:pPr marL="0" indent="0">
              <a:buNone/>
            </a:pPr>
            <a:endParaRPr lang="en-US" u="sng" dirty="0"/>
          </a:p>
          <a:p>
            <a:pPr marL="0" indent="0">
              <a:buNone/>
            </a:pPr>
            <a:r>
              <a:rPr lang="en-US" b="1" dirty="0"/>
              <a:t>BASE PASTE</a:t>
            </a:r>
          </a:p>
          <a:p>
            <a:pPr>
              <a:buFont typeface="Arial" pitchFamily="34" charset="0"/>
              <a:buChar char="•"/>
            </a:pPr>
            <a:r>
              <a:rPr lang="en-US" dirty="0"/>
              <a:t>Polysulfide polymer</a:t>
            </a:r>
          </a:p>
          <a:p>
            <a:pPr>
              <a:buFont typeface="Arial" pitchFamily="34" charset="0"/>
              <a:buChar char="•"/>
            </a:pPr>
            <a:r>
              <a:rPr lang="en-US" dirty="0"/>
              <a:t>Filler that provide strength (</a:t>
            </a:r>
            <a:r>
              <a:rPr lang="en-US" dirty="0" err="1"/>
              <a:t>eg</a:t>
            </a:r>
            <a:r>
              <a:rPr lang="en-US" dirty="0"/>
              <a:t> titanium dioxide)</a:t>
            </a:r>
          </a:p>
          <a:p>
            <a:pPr>
              <a:buFont typeface="Arial" pitchFamily="34" charset="0"/>
              <a:buChar char="•"/>
            </a:pPr>
            <a:r>
              <a:rPr lang="en-US" dirty="0"/>
              <a:t>Plasticizer for appropriate viscosity ( </a:t>
            </a:r>
            <a:r>
              <a:rPr lang="en-US" dirty="0" err="1"/>
              <a:t>eg</a:t>
            </a:r>
            <a:r>
              <a:rPr lang="en-US" dirty="0"/>
              <a:t>. </a:t>
            </a:r>
            <a:r>
              <a:rPr lang="en-US" dirty="0" err="1"/>
              <a:t>Dibutyl</a:t>
            </a:r>
            <a:r>
              <a:rPr lang="en-US" dirty="0"/>
              <a:t> </a:t>
            </a:r>
            <a:r>
              <a:rPr lang="en-US" dirty="0" err="1"/>
              <a:t>pthalate</a:t>
            </a:r>
            <a:r>
              <a:rPr lang="en-US" dirty="0"/>
              <a:t>)</a:t>
            </a:r>
          </a:p>
          <a:p>
            <a:pPr>
              <a:buFont typeface="Arial" pitchFamily="34" charset="0"/>
              <a:buChar char="•"/>
            </a:pPr>
            <a:r>
              <a:rPr lang="en-US" dirty="0"/>
              <a:t>Sulfur (approx. 0.5% to accelerate the reaction)</a:t>
            </a:r>
          </a:p>
          <a:p>
            <a:pPr>
              <a:buFont typeface="Arial" pitchFamily="34" charset="0"/>
              <a:buChar char="•"/>
            </a:pPr>
            <a:endParaRPr lang="en-US" dirty="0"/>
          </a:p>
          <a:p>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990B19-5579-3DCB-CDFD-7B4DDE605E83}"/>
              </a:ext>
            </a:extLst>
          </p:cNvPr>
          <p:cNvSpPr>
            <a:spLocks noGrp="1"/>
          </p:cNvSpPr>
          <p:nvPr>
            <p:ph idx="1"/>
          </p:nvPr>
        </p:nvSpPr>
        <p:spPr/>
        <p:txBody>
          <a:bodyPr/>
          <a:lstStyle/>
          <a:p>
            <a:pPr marL="0" indent="0">
              <a:buNone/>
            </a:pPr>
            <a:r>
              <a:rPr lang="en-US" sz="3200" b="1" dirty="0"/>
              <a:t>CATALYST PASTE/ ACCELERATOR PASTE:</a:t>
            </a:r>
          </a:p>
          <a:p>
            <a:pPr>
              <a:buFont typeface="Arial" pitchFamily="34" charset="0"/>
              <a:buChar char="•"/>
            </a:pPr>
            <a:r>
              <a:rPr lang="en-US" sz="3200" dirty="0"/>
              <a:t>Lead dioxide</a:t>
            </a:r>
          </a:p>
          <a:p>
            <a:pPr>
              <a:buFont typeface="Arial" pitchFamily="34" charset="0"/>
              <a:buChar char="•"/>
            </a:pPr>
            <a:r>
              <a:rPr lang="en-US" sz="3200" dirty="0"/>
              <a:t>Oleic or stearic acid – retarder (controls the rate of setting reaction)</a:t>
            </a:r>
          </a:p>
          <a:p>
            <a:pPr>
              <a:buFont typeface="Arial" pitchFamily="34" charset="0"/>
              <a:buChar char="•"/>
            </a:pPr>
            <a:endParaRPr lang="en-US" sz="3200" dirty="0"/>
          </a:p>
          <a:p>
            <a:endParaRPr lang="en-US" dirty="0"/>
          </a:p>
        </p:txBody>
      </p:sp>
    </p:spTree>
    <p:extLst>
      <p:ext uri="{BB962C8B-B14F-4D97-AF65-F5344CB8AC3E}">
        <p14:creationId xmlns:p14="http://schemas.microsoft.com/office/powerpoint/2010/main" val="385259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42918"/>
            <a:ext cx="8425662" cy="6000792"/>
          </a:xfrm>
        </p:spPr>
        <p:txBody>
          <a:bodyPr>
            <a:normAutofit/>
          </a:bodyPr>
          <a:lstStyle/>
          <a:p>
            <a:pPr>
              <a:lnSpc>
                <a:spcPct val="150000"/>
              </a:lnSpc>
              <a:buFont typeface="Wingdings" pitchFamily="2" charset="2"/>
              <a:buChar char="Ø"/>
            </a:pPr>
            <a:r>
              <a:rPr lang="en-IN" b="1" u="sng" dirty="0"/>
              <a:t>CHEMISTRY:</a:t>
            </a:r>
          </a:p>
          <a:p>
            <a:pPr>
              <a:lnSpc>
                <a:spcPct val="150000"/>
              </a:lnSpc>
            </a:pPr>
            <a:r>
              <a:rPr lang="en-IN" dirty="0"/>
              <a:t>Main component is a multifunctional </a:t>
            </a:r>
            <a:r>
              <a:rPr lang="en-IN" dirty="0" err="1"/>
              <a:t>mercaptan</a:t>
            </a:r>
            <a:r>
              <a:rPr lang="en-IN" dirty="0"/>
              <a:t> (-SH) or polysulfide polymer.</a:t>
            </a:r>
          </a:p>
          <a:p>
            <a:pPr>
              <a:lnSpc>
                <a:spcPct val="150000"/>
              </a:lnSpc>
            </a:pPr>
            <a:r>
              <a:rPr lang="en-IN" dirty="0"/>
              <a:t>This linear polymer contains approximately 1 mole percent of pendant –SH groups.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310466-5102-5E76-451F-82685DD0CC1C}"/>
              </a:ext>
            </a:extLst>
          </p:cNvPr>
          <p:cNvSpPr>
            <a:spLocks noGrp="1"/>
          </p:cNvSpPr>
          <p:nvPr>
            <p:ph idx="1"/>
          </p:nvPr>
        </p:nvSpPr>
        <p:spPr>
          <a:xfrm>
            <a:off x="457200" y="332656"/>
            <a:ext cx="8229600" cy="4525963"/>
          </a:xfrm>
        </p:spPr>
        <p:txBody>
          <a:bodyPr>
            <a:normAutofit lnSpcReduction="10000"/>
          </a:bodyPr>
          <a:lstStyle/>
          <a:p>
            <a:pPr>
              <a:lnSpc>
                <a:spcPct val="150000"/>
              </a:lnSpc>
            </a:pPr>
            <a:r>
              <a:rPr lang="en-IN" sz="3200" dirty="0"/>
              <a:t>An oxidizing agent such as lead dioxide is used to initiate polymerization through chain lengthening between terminal –SH groups and cross-linking between the pendant –SH groups.</a:t>
            </a:r>
          </a:p>
          <a:p>
            <a:pPr>
              <a:lnSpc>
                <a:spcPct val="150000"/>
              </a:lnSpc>
            </a:pPr>
            <a:endParaRPr lang="en-IN" sz="3200" dirty="0"/>
          </a:p>
          <a:p>
            <a:pPr marL="0" indent="0">
              <a:lnSpc>
                <a:spcPct val="150000"/>
              </a:lnSpc>
              <a:buNone/>
            </a:pPr>
            <a:r>
              <a:rPr lang="en-IN" sz="2800" dirty="0"/>
              <a:t>Mercaptan + lead dioxide                </a:t>
            </a:r>
            <a:r>
              <a:rPr lang="en-IN" sz="2800" dirty="0" err="1"/>
              <a:t>polysufide</a:t>
            </a:r>
            <a:r>
              <a:rPr lang="en-IN" sz="2800" dirty="0"/>
              <a:t> + water</a:t>
            </a:r>
          </a:p>
          <a:p>
            <a:endParaRPr lang="en-US" dirty="0"/>
          </a:p>
        </p:txBody>
      </p:sp>
      <p:cxnSp>
        <p:nvCxnSpPr>
          <p:cNvPr id="4" name="Straight Arrow Connector 3">
            <a:extLst>
              <a:ext uri="{FF2B5EF4-FFF2-40B4-BE49-F238E27FC236}">
                <a16:creationId xmlns:a16="http://schemas.microsoft.com/office/drawing/2014/main" id="{F78A0CDD-3D86-770D-6E68-D234D1777D97}"/>
              </a:ext>
            </a:extLst>
          </p:cNvPr>
          <p:cNvCxnSpPr/>
          <p:nvPr/>
        </p:nvCxnSpPr>
        <p:spPr>
          <a:xfrm>
            <a:off x="4427984" y="4293096"/>
            <a:ext cx="792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5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POLYSULFIDE</a:t>
            </a:r>
          </a:p>
        </p:txBody>
      </p:sp>
      <p:sp>
        <p:nvSpPr>
          <p:cNvPr id="3" name="Content Placeholder 2"/>
          <p:cNvSpPr>
            <a:spLocks noGrp="1"/>
          </p:cNvSpPr>
          <p:nvPr>
            <p:ph sz="half" idx="1"/>
          </p:nvPr>
        </p:nvSpPr>
        <p:spPr/>
        <p:txBody>
          <a:bodyPr>
            <a:normAutofit/>
          </a:bodyPr>
          <a:lstStyle/>
          <a:p>
            <a:pPr marL="0" indent="0" algn="ctr">
              <a:buNone/>
            </a:pPr>
            <a:r>
              <a:rPr lang="en-US" sz="3200" u="sng" dirty="0"/>
              <a:t>ADVANTAGES</a:t>
            </a:r>
          </a:p>
          <a:p>
            <a:pPr marL="0" indent="0">
              <a:buNone/>
            </a:pPr>
            <a:endParaRPr lang="en-US" sz="3200" dirty="0"/>
          </a:p>
          <a:p>
            <a:r>
              <a:rPr lang="en-US" sz="3200" dirty="0"/>
              <a:t>High tear resistance</a:t>
            </a:r>
          </a:p>
          <a:p>
            <a:r>
              <a:rPr lang="en-US" sz="3200" dirty="0"/>
              <a:t>Margins easily seen</a:t>
            </a:r>
          </a:p>
          <a:p>
            <a:r>
              <a:rPr lang="en-US" sz="3200" dirty="0"/>
              <a:t>Modest cost  </a:t>
            </a:r>
          </a:p>
        </p:txBody>
      </p:sp>
      <p:sp>
        <p:nvSpPr>
          <p:cNvPr id="4" name="Content Placeholder 3"/>
          <p:cNvSpPr>
            <a:spLocks noGrp="1"/>
          </p:cNvSpPr>
          <p:nvPr>
            <p:ph sz="half" idx="2"/>
          </p:nvPr>
        </p:nvSpPr>
        <p:spPr/>
        <p:txBody>
          <a:bodyPr/>
          <a:lstStyle/>
          <a:p>
            <a:pPr marL="0" indent="0" algn="ctr">
              <a:buNone/>
            </a:pPr>
            <a:r>
              <a:rPr lang="en-US" sz="3200" u="sng" dirty="0"/>
              <a:t>DISADVANTAGES</a:t>
            </a:r>
          </a:p>
          <a:p>
            <a:endParaRPr lang="en-US" sz="3200" dirty="0"/>
          </a:p>
          <a:p>
            <a:r>
              <a:rPr lang="en-US" sz="3200" dirty="0"/>
              <a:t>Requires custom tray</a:t>
            </a:r>
          </a:p>
          <a:p>
            <a:r>
              <a:rPr lang="en-US" sz="3200" dirty="0"/>
              <a:t>Stretching leads to distortion</a:t>
            </a:r>
          </a:p>
          <a:p>
            <a:r>
              <a:rPr lang="en-US" sz="3200" dirty="0"/>
              <a:t>Stains clothes</a:t>
            </a:r>
          </a:p>
          <a:p>
            <a:r>
              <a:rPr lang="en-US" sz="3200" dirty="0" err="1"/>
              <a:t>Unpleasent</a:t>
            </a:r>
            <a:r>
              <a:rPr lang="en-US" sz="3200" dirty="0"/>
              <a:t> </a:t>
            </a:r>
            <a:r>
              <a:rPr lang="en-US" sz="3200" dirty="0" err="1"/>
              <a:t>odour</a:t>
            </a:r>
            <a:endParaRPr lang="en-US" sz="3200" dirty="0"/>
          </a:p>
          <a:p>
            <a:pPr marL="0" indent="0">
              <a:buNone/>
            </a:pPr>
            <a:endParaRPr lang="en-US" dirty="0"/>
          </a:p>
        </p:txBody>
      </p:sp>
    </p:spTree>
    <p:extLst>
      <p:ext uri="{BB962C8B-B14F-4D97-AF65-F5344CB8AC3E}">
        <p14:creationId xmlns:p14="http://schemas.microsoft.com/office/powerpoint/2010/main" val="66731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hermack-zetaplus-putty-900ml-c100600-each-p4814-3819_medium.jpg"/>
          <p:cNvPicPr>
            <a:picLocks noChangeAspect="1"/>
          </p:cNvPicPr>
          <p:nvPr/>
        </p:nvPicPr>
        <p:blipFill>
          <a:blip r:embed="rId2"/>
          <a:stretch>
            <a:fillRect/>
          </a:stretch>
        </p:blipFill>
        <p:spPr>
          <a:xfrm>
            <a:off x="5652120" y="1762125"/>
            <a:ext cx="3333750" cy="3333750"/>
          </a:xfrm>
          <a:prstGeom prst="rect">
            <a:avLst/>
          </a:prstGeom>
          <a:ln>
            <a:noFill/>
          </a:ln>
          <a:effectLst>
            <a:softEdge rad="112500"/>
          </a:effectLst>
        </p:spPr>
      </p:pic>
      <p:sp>
        <p:nvSpPr>
          <p:cNvPr id="2" name="Title 1"/>
          <p:cNvSpPr>
            <a:spLocks noGrp="1"/>
          </p:cNvSpPr>
          <p:nvPr>
            <p:ph type="title"/>
          </p:nvPr>
        </p:nvSpPr>
        <p:spPr/>
        <p:txBody>
          <a:bodyPr>
            <a:normAutofit/>
          </a:bodyPr>
          <a:lstStyle/>
          <a:p>
            <a:r>
              <a:rPr lang="en-IN" sz="3600" b="1" i="1" u="sng" dirty="0">
                <a:solidFill>
                  <a:schemeClr val="accent2">
                    <a:lumMod val="75000"/>
                  </a:schemeClr>
                </a:solidFill>
              </a:rPr>
              <a:t>CONDENSATION SILICONE:</a:t>
            </a:r>
          </a:p>
        </p:txBody>
      </p:sp>
      <p:sp>
        <p:nvSpPr>
          <p:cNvPr id="3" name="Content Placeholder 2"/>
          <p:cNvSpPr>
            <a:spLocks noGrp="1"/>
          </p:cNvSpPr>
          <p:nvPr>
            <p:ph idx="1"/>
          </p:nvPr>
        </p:nvSpPr>
        <p:spPr>
          <a:xfrm>
            <a:off x="357158" y="1196751"/>
            <a:ext cx="6231066" cy="5472609"/>
          </a:xfrm>
        </p:spPr>
        <p:txBody>
          <a:bodyPr>
            <a:noAutofit/>
          </a:bodyPr>
          <a:lstStyle/>
          <a:p>
            <a:pPr>
              <a:buFont typeface="Wingdings" pitchFamily="2" charset="2"/>
              <a:buChar char="Ø"/>
            </a:pPr>
            <a:r>
              <a:rPr lang="en-IN" dirty="0"/>
              <a:t>These are also referred to as CONVENTIONAL SILICONES.</a:t>
            </a:r>
          </a:p>
          <a:p>
            <a:pPr marL="0" indent="0">
              <a:buNone/>
            </a:pPr>
            <a:endParaRPr lang="en-IN" b="1" dirty="0"/>
          </a:p>
          <a:p>
            <a:pPr marL="0" indent="0">
              <a:buNone/>
            </a:pPr>
            <a:r>
              <a:rPr lang="en-IN" b="1" dirty="0"/>
              <a:t>SUPPLIED AS:</a:t>
            </a:r>
          </a:p>
          <a:p>
            <a:pPr>
              <a:buFont typeface="Arial" pitchFamily="34" charset="0"/>
              <a:buChar char="•"/>
            </a:pPr>
            <a:r>
              <a:rPr lang="en-IN" i="1" dirty="0"/>
              <a:t>Paste</a:t>
            </a:r>
            <a:r>
              <a:rPr lang="en-IN" dirty="0"/>
              <a:t>- Base paste + catalyst paste (a low viscosity liquid)</a:t>
            </a:r>
          </a:p>
          <a:p>
            <a:pPr>
              <a:buFont typeface="Arial" pitchFamily="34" charset="0"/>
              <a:buChar char="•"/>
            </a:pPr>
            <a:r>
              <a:rPr lang="en-IN" i="1" dirty="0"/>
              <a:t>Putty</a:t>
            </a:r>
            <a:r>
              <a:rPr lang="en-IN" dirty="0"/>
              <a:t> (high viscosity material)</a:t>
            </a:r>
          </a:p>
          <a:p>
            <a:pPr>
              <a:buFont typeface="Arial" pitchFamily="34" charset="0"/>
              <a:buChar char="•"/>
            </a:pP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AB1CDC-AEAB-5AC6-E1C5-46EF442D8495}"/>
              </a:ext>
            </a:extLst>
          </p:cNvPr>
          <p:cNvSpPr>
            <a:spLocks noGrp="1"/>
          </p:cNvSpPr>
          <p:nvPr>
            <p:ph idx="1"/>
          </p:nvPr>
        </p:nvSpPr>
        <p:spPr/>
        <p:txBody>
          <a:bodyPr/>
          <a:lstStyle/>
          <a:p>
            <a:pPr marL="0" indent="0">
              <a:lnSpc>
                <a:spcPct val="150000"/>
              </a:lnSpc>
              <a:buNone/>
            </a:pPr>
            <a:r>
              <a:rPr lang="en-IN" b="1" dirty="0"/>
              <a:t>Commercial names:</a:t>
            </a:r>
          </a:p>
          <a:p>
            <a:pPr marL="0" indent="0">
              <a:lnSpc>
                <a:spcPct val="150000"/>
              </a:lnSpc>
              <a:buNone/>
            </a:pPr>
            <a:r>
              <a:rPr lang="en-IN" dirty="0"/>
              <a:t>             Sil 21</a:t>
            </a:r>
          </a:p>
          <a:p>
            <a:pPr marL="0" indent="0">
              <a:lnSpc>
                <a:spcPct val="150000"/>
              </a:lnSpc>
              <a:buNone/>
            </a:pPr>
            <a:r>
              <a:rPr lang="en-IN" dirty="0"/>
              <a:t>            </a:t>
            </a:r>
            <a:r>
              <a:rPr lang="en-IN" dirty="0" err="1"/>
              <a:t>Coltex</a:t>
            </a:r>
            <a:endParaRPr lang="en-IN" dirty="0"/>
          </a:p>
          <a:p>
            <a:pPr marL="0" indent="0">
              <a:lnSpc>
                <a:spcPct val="150000"/>
              </a:lnSpc>
              <a:buNone/>
            </a:pPr>
            <a:r>
              <a:rPr lang="en-IN" dirty="0"/>
              <a:t>            Dent-a-</a:t>
            </a:r>
            <a:r>
              <a:rPr lang="en-IN" dirty="0" err="1"/>
              <a:t>scon</a:t>
            </a:r>
            <a:endParaRPr lang="en-IN" dirty="0"/>
          </a:p>
          <a:p>
            <a:endParaRPr lang="en-US" dirty="0"/>
          </a:p>
        </p:txBody>
      </p:sp>
      <p:pic>
        <p:nvPicPr>
          <p:cNvPr id="4" name="Picture 2">
            <a:extLst>
              <a:ext uri="{FF2B5EF4-FFF2-40B4-BE49-F238E27FC236}">
                <a16:creationId xmlns:a16="http://schemas.microsoft.com/office/drawing/2014/main" id="{7E4FEBE3-5195-EBD6-AF42-B1F6F84FB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339" y="1844824"/>
            <a:ext cx="4438650" cy="252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34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08912" cy="4743464"/>
          </a:xfrm>
        </p:spPr>
        <p:txBody>
          <a:bodyPr>
            <a:noAutofit/>
          </a:bodyPr>
          <a:lstStyle/>
          <a:p>
            <a:pPr>
              <a:buFont typeface="Wingdings" pitchFamily="2" charset="2"/>
              <a:buChar char="Ø"/>
            </a:pPr>
            <a:r>
              <a:rPr lang="en-IN" u="sng" dirty="0"/>
              <a:t>COMPOSITION:</a:t>
            </a:r>
          </a:p>
          <a:p>
            <a:pPr marL="0" indent="0">
              <a:buNone/>
            </a:pPr>
            <a:r>
              <a:rPr lang="en-IN" b="1" dirty="0"/>
              <a:t> </a:t>
            </a:r>
            <a:r>
              <a:rPr lang="en-IN" b="1" u="sng" dirty="0"/>
              <a:t>BASE </a:t>
            </a:r>
          </a:p>
          <a:p>
            <a:r>
              <a:rPr lang="en-IN" dirty="0"/>
              <a:t> Alpha omega </a:t>
            </a:r>
            <a:r>
              <a:rPr lang="en-IN" dirty="0" err="1"/>
              <a:t>hydroxly</a:t>
            </a:r>
            <a:r>
              <a:rPr lang="en-IN" dirty="0"/>
              <a:t> terminated </a:t>
            </a:r>
            <a:r>
              <a:rPr lang="en-IN" dirty="0" err="1"/>
              <a:t>polydimethyl</a:t>
            </a:r>
            <a:r>
              <a:rPr lang="en-IN" dirty="0"/>
              <a:t> siloxane </a:t>
            </a:r>
          </a:p>
          <a:p>
            <a:r>
              <a:rPr lang="en-IN" dirty="0"/>
              <a:t> Fillers ( colloidal silica)</a:t>
            </a:r>
          </a:p>
          <a:p>
            <a:endParaRPr lang="en-IN" dirty="0"/>
          </a:p>
          <a:p>
            <a:pPr marL="0" indent="0">
              <a:buNone/>
            </a:pPr>
            <a:r>
              <a:rPr lang="en-IN" b="1" u="sng" dirty="0"/>
              <a:t>CATALYST </a:t>
            </a:r>
          </a:p>
          <a:p>
            <a:r>
              <a:rPr lang="en-IN" dirty="0"/>
              <a:t> Stannous </a:t>
            </a:r>
            <a:r>
              <a:rPr lang="en-IN" dirty="0" err="1"/>
              <a:t>octate</a:t>
            </a:r>
            <a:r>
              <a:rPr lang="en-IN" dirty="0"/>
              <a:t> (catalyst)</a:t>
            </a:r>
          </a:p>
          <a:p>
            <a:r>
              <a:rPr lang="en-IN" dirty="0"/>
              <a:t> </a:t>
            </a:r>
            <a:r>
              <a:rPr lang="en-IN" dirty="0" err="1"/>
              <a:t>Orthoethyl</a:t>
            </a:r>
            <a:r>
              <a:rPr lang="en-IN" dirty="0"/>
              <a:t> silicate ( cross linking agent)</a:t>
            </a:r>
          </a:p>
          <a:p>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642918"/>
            <a:ext cx="7924829" cy="6072206"/>
          </a:xfrm>
        </p:spPr>
        <p:txBody>
          <a:bodyPr>
            <a:normAutofit/>
          </a:bodyPr>
          <a:lstStyle/>
          <a:p>
            <a:pPr>
              <a:lnSpc>
                <a:spcPct val="150000"/>
              </a:lnSpc>
              <a:buFont typeface="Wingdings" pitchFamily="2" charset="2"/>
              <a:buChar char="Ø"/>
            </a:pPr>
            <a:r>
              <a:rPr lang="en-IN" u="sng" dirty="0">
                <a:latin typeface="Times New Roman" panose="02020603050405020304" pitchFamily="18" charset="0"/>
                <a:cs typeface="Times New Roman" panose="02020603050405020304" pitchFamily="18" charset="0"/>
              </a:rPr>
              <a:t>CHEMISTRY:</a:t>
            </a:r>
          </a:p>
          <a:p>
            <a:pPr>
              <a:lnSpc>
                <a:spcPct val="150000"/>
              </a:lnSpc>
            </a:pPr>
            <a:r>
              <a:rPr lang="en-IN" dirty="0">
                <a:latin typeface="Times New Roman" panose="02020603050405020304" pitchFamily="18" charset="0"/>
                <a:cs typeface="Times New Roman" panose="02020603050405020304" pitchFamily="18" charset="0"/>
              </a:rPr>
              <a:t>It is a condensation reaction.</a:t>
            </a:r>
          </a:p>
          <a:p>
            <a:pPr>
              <a:lnSpc>
                <a:spcPct val="150000"/>
              </a:lnSpc>
            </a:pPr>
            <a:r>
              <a:rPr lang="en-IN" dirty="0">
                <a:latin typeface="Times New Roman" panose="02020603050405020304" pitchFamily="18" charset="0"/>
                <a:cs typeface="Times New Roman" panose="02020603050405020304" pitchFamily="18" charset="0"/>
              </a:rPr>
              <a:t>The formation of elastomers occurs through the cross-linking between the terminal groups of the silicone polymers and the alkyl silicate to form a three-dimensional network.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00" t="20606" r="4000" b="17577"/>
          <a:stretch/>
        </p:blipFill>
        <p:spPr bwMode="auto">
          <a:xfrm>
            <a:off x="4476720" y="1772816"/>
            <a:ext cx="464400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IN" sz="4400" b="1" i="1" u="sng" dirty="0">
                <a:solidFill>
                  <a:schemeClr val="accent2">
                    <a:lumMod val="75000"/>
                  </a:schemeClr>
                </a:solidFill>
              </a:rPr>
              <a:t>IMPRESSION COMPOUND</a:t>
            </a:r>
          </a:p>
        </p:txBody>
      </p:sp>
      <p:sp>
        <p:nvSpPr>
          <p:cNvPr id="3" name="Content Placeholder 2"/>
          <p:cNvSpPr>
            <a:spLocks noGrp="1"/>
          </p:cNvSpPr>
          <p:nvPr>
            <p:ph idx="1"/>
          </p:nvPr>
        </p:nvSpPr>
        <p:spPr>
          <a:xfrm>
            <a:off x="395536" y="1553384"/>
            <a:ext cx="4392488" cy="5214974"/>
          </a:xfrm>
        </p:spPr>
        <p:txBody>
          <a:bodyPr>
            <a:noAutofit/>
          </a:bodyPr>
          <a:lstStyle/>
          <a:p>
            <a:pPr>
              <a:buFont typeface="Wingdings" pitchFamily="2" charset="2"/>
              <a:buChar char="Ø"/>
            </a:pPr>
            <a:r>
              <a:rPr lang="en-IN" dirty="0"/>
              <a:t>Also called as </a:t>
            </a:r>
            <a:r>
              <a:rPr lang="en-IN" dirty="0" err="1"/>
              <a:t>Modeling</a:t>
            </a:r>
            <a:r>
              <a:rPr lang="en-IN" dirty="0"/>
              <a:t> plastic.</a:t>
            </a:r>
          </a:p>
          <a:p>
            <a:pPr>
              <a:buFont typeface="Wingdings" pitchFamily="2" charset="2"/>
              <a:buChar char="Ø"/>
            </a:pPr>
            <a:endParaRPr lang="en-IN" dirty="0"/>
          </a:p>
          <a:p>
            <a:pPr>
              <a:buFont typeface="Wingdings" pitchFamily="2" charset="2"/>
              <a:buChar char="Ø"/>
            </a:pPr>
            <a:r>
              <a:rPr lang="en-IN" dirty="0"/>
              <a:t>Softened by heat, inserted in an impression tray, and placed against tissues before it cools to a rigid mass.</a:t>
            </a:r>
          </a:p>
          <a:p>
            <a:pPr>
              <a:buFont typeface="Wingdings" pitchFamily="2" charset="2"/>
              <a:buChar char="Ø"/>
            </a:pP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70332-EC14-E77E-1805-654F710BB894}"/>
              </a:ext>
            </a:extLst>
          </p:cNvPr>
          <p:cNvSpPr>
            <a:spLocks noGrp="1"/>
          </p:cNvSpPr>
          <p:nvPr>
            <p:ph idx="1"/>
          </p:nvPr>
        </p:nvSpPr>
        <p:spPr>
          <a:xfrm>
            <a:off x="457200" y="836712"/>
            <a:ext cx="8229600" cy="5289451"/>
          </a:xfrm>
        </p:spPr>
        <p:txBody>
          <a:bodyPr>
            <a:normAutofit/>
          </a:bodyPr>
          <a:lstStyle/>
          <a:p>
            <a:pPr>
              <a:lnSpc>
                <a:spcPct val="150000"/>
              </a:lnSpc>
            </a:pPr>
            <a:r>
              <a:rPr lang="en-IN" sz="3200" dirty="0">
                <a:latin typeface="Times New Roman" panose="02020603050405020304" pitchFamily="18" charset="0"/>
                <a:cs typeface="Times New Roman" panose="02020603050405020304" pitchFamily="18" charset="0"/>
              </a:rPr>
              <a:t>The reaction is exothermic (1⁰C rise in temp)</a:t>
            </a:r>
          </a:p>
          <a:p>
            <a:pPr marL="0" indent="0">
              <a:lnSpc>
                <a:spcPct val="150000"/>
              </a:lnSpc>
              <a:buNone/>
            </a:pPr>
            <a:r>
              <a:rPr lang="en-IN" sz="2400" dirty="0">
                <a:latin typeface="Times New Roman" panose="02020603050405020304" pitchFamily="18" charset="0"/>
                <a:cs typeface="Times New Roman" panose="02020603050405020304" pitchFamily="18" charset="0"/>
              </a:rPr>
              <a:t>Dimethyl siloxane + </a:t>
            </a:r>
            <a:r>
              <a:rPr lang="en-IN" sz="2400" dirty="0" err="1">
                <a:latin typeface="Times New Roman" panose="02020603050405020304" pitchFamily="18" charset="0"/>
                <a:cs typeface="Times New Roman" panose="02020603050405020304" pitchFamily="18" charset="0"/>
              </a:rPr>
              <a:t>orthoethyl</a:t>
            </a:r>
            <a:r>
              <a:rPr lang="en-IN" sz="2400" dirty="0">
                <a:latin typeface="Times New Roman" panose="02020603050405020304" pitchFamily="18" charset="0"/>
                <a:cs typeface="Times New Roman" panose="02020603050405020304" pitchFamily="18" charset="0"/>
              </a:rPr>
              <a:t> silicate             silicone rubber + ethyl alcohol.</a:t>
            </a:r>
          </a:p>
          <a:p>
            <a:pPr>
              <a:lnSpc>
                <a:spcPct val="150000"/>
              </a:lnSpc>
            </a:pPr>
            <a:r>
              <a:rPr lang="en-IN" sz="3200" dirty="0">
                <a:latin typeface="Times New Roman" panose="02020603050405020304" pitchFamily="18" charset="0"/>
                <a:cs typeface="Times New Roman" panose="02020603050405020304" pitchFamily="18" charset="0"/>
              </a:rPr>
              <a:t>Ethyl alcohol is the by-product that evaporates gradually leading to the contraction in the set silicone rubber impression.</a:t>
            </a:r>
          </a:p>
          <a:p>
            <a:endParaRPr lang="en-US" dirty="0"/>
          </a:p>
        </p:txBody>
      </p:sp>
      <p:cxnSp>
        <p:nvCxnSpPr>
          <p:cNvPr id="4" name="Straight Arrow Connector 3">
            <a:extLst>
              <a:ext uri="{FF2B5EF4-FFF2-40B4-BE49-F238E27FC236}">
                <a16:creationId xmlns:a16="http://schemas.microsoft.com/office/drawing/2014/main" id="{5BE77CCC-AFC0-E870-6881-758FD74D67B3}"/>
              </a:ext>
            </a:extLst>
          </p:cNvPr>
          <p:cNvCxnSpPr/>
          <p:nvPr/>
        </p:nvCxnSpPr>
        <p:spPr>
          <a:xfrm>
            <a:off x="5436096" y="1988840"/>
            <a:ext cx="714380" cy="158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00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CONDENSATION SILICONE</a:t>
            </a:r>
          </a:p>
        </p:txBody>
      </p:sp>
      <p:sp>
        <p:nvSpPr>
          <p:cNvPr id="3" name="Content Placeholder 2"/>
          <p:cNvSpPr>
            <a:spLocks noGrp="1"/>
          </p:cNvSpPr>
          <p:nvPr>
            <p:ph sz="half" idx="1"/>
          </p:nvPr>
        </p:nvSpPr>
        <p:spPr/>
        <p:txBody>
          <a:bodyPr>
            <a:normAutofit/>
          </a:bodyPr>
          <a:lstStyle/>
          <a:p>
            <a:pPr marL="0" indent="0" algn="ctr">
              <a:buNone/>
            </a:pPr>
            <a:r>
              <a:rPr lang="en-US" sz="3200" u="sng" dirty="0">
                <a:latin typeface="+mj-lt"/>
              </a:rPr>
              <a:t>ADVANTAGES</a:t>
            </a:r>
          </a:p>
          <a:p>
            <a:endParaRPr lang="en-US" sz="3200" dirty="0">
              <a:latin typeface="+mj-lt"/>
            </a:endParaRPr>
          </a:p>
          <a:p>
            <a:r>
              <a:rPr lang="en-US" sz="3200" dirty="0">
                <a:latin typeface="+mj-lt"/>
              </a:rPr>
              <a:t>Pleasant odor</a:t>
            </a:r>
          </a:p>
          <a:p>
            <a:r>
              <a:rPr lang="en-US" sz="3200" dirty="0">
                <a:latin typeface="+mj-lt"/>
              </a:rPr>
              <a:t>Good working time</a:t>
            </a:r>
          </a:p>
          <a:p>
            <a:r>
              <a:rPr lang="en-US" sz="3200" dirty="0">
                <a:latin typeface="+mj-lt"/>
              </a:rPr>
              <a:t>Easily seen margins</a:t>
            </a:r>
          </a:p>
        </p:txBody>
      </p:sp>
      <p:sp>
        <p:nvSpPr>
          <p:cNvPr id="4" name="Content Placeholder 3"/>
          <p:cNvSpPr>
            <a:spLocks noGrp="1"/>
          </p:cNvSpPr>
          <p:nvPr>
            <p:ph sz="half" idx="2"/>
          </p:nvPr>
        </p:nvSpPr>
        <p:spPr/>
        <p:txBody>
          <a:bodyPr>
            <a:noAutofit/>
          </a:bodyPr>
          <a:lstStyle/>
          <a:p>
            <a:pPr marL="0" indent="0" algn="ctr">
              <a:buNone/>
            </a:pPr>
            <a:r>
              <a:rPr lang="en-US" sz="3200" u="sng" dirty="0">
                <a:latin typeface="+mj-lt"/>
              </a:rPr>
              <a:t>DISADVANTAGES</a:t>
            </a:r>
          </a:p>
          <a:p>
            <a:pPr marL="0" indent="0" algn="ctr">
              <a:buNone/>
            </a:pPr>
            <a:endParaRPr lang="en-US" sz="3200" u="sng" dirty="0">
              <a:latin typeface="+mj-lt"/>
            </a:endParaRPr>
          </a:p>
          <a:p>
            <a:r>
              <a:rPr lang="en-US" sz="3200" dirty="0">
                <a:latin typeface="+mj-lt"/>
              </a:rPr>
              <a:t>High polymerization shrinkage</a:t>
            </a:r>
          </a:p>
          <a:p>
            <a:r>
              <a:rPr lang="en-US" sz="3200" dirty="0">
                <a:latin typeface="+mj-lt"/>
              </a:rPr>
              <a:t>Volatile by-product</a:t>
            </a:r>
          </a:p>
          <a:p>
            <a:r>
              <a:rPr lang="en-US" sz="3200" dirty="0">
                <a:latin typeface="+mj-lt"/>
              </a:rPr>
              <a:t>Low tear strength</a:t>
            </a:r>
          </a:p>
          <a:p>
            <a:r>
              <a:rPr lang="en-US" sz="3200" dirty="0">
                <a:latin typeface="+mj-lt"/>
              </a:rPr>
              <a:t>Hydrophobic</a:t>
            </a:r>
          </a:p>
          <a:p>
            <a:r>
              <a:rPr lang="en-US" sz="3200" dirty="0">
                <a:latin typeface="+mj-lt"/>
              </a:rPr>
              <a:t>Pour immediately</a:t>
            </a:r>
          </a:p>
        </p:txBody>
      </p:sp>
    </p:spTree>
    <p:extLst>
      <p:ext uri="{BB962C8B-B14F-4D97-AF65-F5344CB8AC3E}">
        <p14:creationId xmlns:p14="http://schemas.microsoft.com/office/powerpoint/2010/main" val="26627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i="1" u="sng" dirty="0">
                <a:solidFill>
                  <a:schemeClr val="accent2">
                    <a:lumMod val="75000"/>
                  </a:schemeClr>
                </a:solidFill>
              </a:rPr>
              <a:t>ADDITION SILICONE:</a:t>
            </a:r>
          </a:p>
        </p:txBody>
      </p:sp>
      <p:sp>
        <p:nvSpPr>
          <p:cNvPr id="3" name="Content Placeholder 2"/>
          <p:cNvSpPr>
            <a:spLocks noGrp="1"/>
          </p:cNvSpPr>
          <p:nvPr>
            <p:ph idx="1"/>
          </p:nvPr>
        </p:nvSpPr>
        <p:spPr>
          <a:xfrm>
            <a:off x="357158" y="1428736"/>
            <a:ext cx="5799018" cy="5214974"/>
          </a:xfrm>
        </p:spPr>
        <p:txBody>
          <a:bodyPr>
            <a:normAutofit lnSpcReduction="10000"/>
          </a:bodyPr>
          <a:lstStyle/>
          <a:p>
            <a:pPr>
              <a:buFont typeface="Wingdings" pitchFamily="2" charset="2"/>
              <a:buChar char="Ø"/>
            </a:pPr>
            <a:r>
              <a:rPr lang="en-IN" dirty="0"/>
              <a:t>These are also called as </a:t>
            </a:r>
            <a:r>
              <a:rPr lang="en-IN" i="1" dirty="0"/>
              <a:t>Polyvinyl </a:t>
            </a:r>
            <a:r>
              <a:rPr lang="en-IN" i="1" dirty="0" err="1"/>
              <a:t>Siloxane</a:t>
            </a:r>
            <a:r>
              <a:rPr lang="en-IN" i="1" dirty="0"/>
              <a:t> </a:t>
            </a:r>
            <a:r>
              <a:rPr lang="en-IN" dirty="0"/>
              <a:t>or </a:t>
            </a:r>
            <a:r>
              <a:rPr lang="en-IN" i="1" dirty="0"/>
              <a:t>Vinyl </a:t>
            </a:r>
            <a:r>
              <a:rPr lang="en-IN" i="1" dirty="0" err="1"/>
              <a:t>Polysiloxane</a:t>
            </a:r>
            <a:r>
              <a:rPr lang="en-IN" i="1" dirty="0"/>
              <a:t> </a:t>
            </a:r>
            <a:r>
              <a:rPr lang="en-IN" dirty="0"/>
              <a:t>impression materials.</a:t>
            </a:r>
          </a:p>
          <a:p>
            <a:pPr>
              <a:buFont typeface="Wingdings" pitchFamily="2" charset="2"/>
              <a:buChar char="Ø"/>
            </a:pPr>
            <a:r>
              <a:rPr lang="en-IN" dirty="0"/>
              <a:t>No reaction by-products develop if correct proportions of vinyl silicone and hydride silicone are maintained.</a:t>
            </a:r>
          </a:p>
          <a:p>
            <a:pPr>
              <a:buFont typeface="Wingdings" pitchFamily="2" charset="2"/>
              <a:buChar char="Ø"/>
            </a:pPr>
            <a:r>
              <a:rPr lang="en-IN" dirty="0"/>
              <a:t>Most widely used impression material.</a:t>
            </a:r>
          </a:p>
          <a:p>
            <a:pPr>
              <a:buNone/>
            </a:pPr>
            <a:r>
              <a:rPr lang="en-IN" dirty="0"/>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060848"/>
            <a:ext cx="3419872" cy="2952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360" y="332656"/>
            <a:ext cx="8435280" cy="6192688"/>
          </a:xfrm>
        </p:spPr>
        <p:txBody>
          <a:bodyPr>
            <a:noAutofit/>
          </a:bodyPr>
          <a:lstStyle/>
          <a:p>
            <a:pPr marL="0" indent="0">
              <a:buNone/>
            </a:pPr>
            <a:r>
              <a:rPr lang="en-US" b="1" dirty="0"/>
              <a:t>Supplied as:</a:t>
            </a:r>
          </a:p>
          <a:p>
            <a:pPr marL="514350" indent="-514350">
              <a:buAutoNum type="arabicPeriod"/>
            </a:pPr>
            <a:r>
              <a:rPr lang="en-US" b="1" dirty="0"/>
              <a:t>Tubes:</a:t>
            </a:r>
            <a:r>
              <a:rPr lang="en-US" dirty="0"/>
              <a:t> </a:t>
            </a:r>
          </a:p>
          <a:p>
            <a:pPr marL="0" indent="0">
              <a:buNone/>
            </a:pPr>
            <a:r>
              <a:rPr lang="en-US" dirty="0"/>
              <a:t>The base and catalyst pastes come in equal sized tubes. </a:t>
            </a:r>
          </a:p>
          <a:p>
            <a:pPr marL="514350" indent="-514350">
              <a:buAutoNum type="arabicPeriod"/>
            </a:pPr>
            <a:endParaRPr lang="en-US" dirty="0"/>
          </a:p>
          <a:p>
            <a:pPr marL="0" indent="0">
              <a:buNone/>
            </a:pPr>
            <a:r>
              <a:rPr lang="en-US" dirty="0"/>
              <a:t>2</a:t>
            </a:r>
            <a:r>
              <a:rPr lang="en-US" b="1" dirty="0"/>
              <a:t>. Cartridge </a:t>
            </a:r>
            <a:r>
              <a:rPr lang="en-US" dirty="0"/>
              <a:t>form with static mixing tips.  For use with a dispensing gun.</a:t>
            </a:r>
          </a:p>
          <a:p>
            <a:pPr marL="0" indent="0">
              <a:buNone/>
            </a:pPr>
            <a:endParaRPr lang="en-US" dirty="0"/>
          </a:p>
          <a:p>
            <a:pPr marL="0" indent="0">
              <a:buNone/>
            </a:pPr>
            <a:r>
              <a:rPr lang="en-US" dirty="0"/>
              <a:t>3. </a:t>
            </a:r>
            <a:r>
              <a:rPr lang="en-US" b="1" dirty="0"/>
              <a:t>Putty jars: </a:t>
            </a:r>
          </a:p>
          <a:p>
            <a:pPr marL="0" indent="0">
              <a:buNone/>
            </a:pPr>
            <a:r>
              <a:rPr lang="en-US" dirty="0"/>
              <a:t>Two equal sized plastic jars—containing the base and catalyst. </a:t>
            </a:r>
          </a:p>
          <a:p>
            <a:pPr marL="0" indent="0">
              <a:buNone/>
            </a:pPr>
            <a:endParaRPr lang="en-US" dirty="0"/>
          </a:p>
        </p:txBody>
      </p:sp>
    </p:spTree>
    <p:extLst>
      <p:ext uri="{BB962C8B-B14F-4D97-AF65-F5344CB8AC3E}">
        <p14:creationId xmlns:p14="http://schemas.microsoft.com/office/powerpoint/2010/main" val="278098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D35D2B-A15D-256A-BC9B-CB2E9C1D0D01}"/>
              </a:ext>
            </a:extLst>
          </p:cNvPr>
          <p:cNvSpPr>
            <a:spLocks noGrp="1"/>
          </p:cNvSpPr>
          <p:nvPr>
            <p:ph idx="1"/>
          </p:nvPr>
        </p:nvSpPr>
        <p:spPr>
          <a:xfrm>
            <a:off x="755576" y="1600200"/>
            <a:ext cx="7776864" cy="4525963"/>
          </a:xfrm>
        </p:spPr>
        <p:txBody>
          <a:bodyPr/>
          <a:lstStyle/>
          <a:p>
            <a:pPr marL="0" indent="0">
              <a:buNone/>
            </a:pPr>
            <a:r>
              <a:rPr lang="en-US" dirty="0"/>
              <a:t>4. A larger electric driven </a:t>
            </a:r>
            <a:r>
              <a:rPr lang="en-US" dirty="0" err="1"/>
              <a:t>autodispenser</a:t>
            </a:r>
            <a:r>
              <a:rPr lang="en-US" dirty="0"/>
              <a:t> and mixing device is also available (</a:t>
            </a:r>
            <a:r>
              <a:rPr lang="en-US" dirty="0" err="1"/>
              <a:t>Pentamix</a:t>
            </a:r>
            <a:r>
              <a:rPr lang="en-US" dirty="0"/>
              <a:t>— ESPE). This machine stores larger quantities. At the press of the button, it dispenses and mixes the material. </a:t>
            </a:r>
          </a:p>
          <a:p>
            <a:endParaRPr lang="en-US" dirty="0"/>
          </a:p>
        </p:txBody>
      </p:sp>
    </p:spTree>
    <p:extLst>
      <p:ext uri="{BB962C8B-B14F-4D97-AF65-F5344CB8AC3E}">
        <p14:creationId xmlns:p14="http://schemas.microsoft.com/office/powerpoint/2010/main" val="208378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4DACF-F62B-CE86-9C24-BE8E953906E7}"/>
              </a:ext>
            </a:extLst>
          </p:cNvPr>
          <p:cNvSpPr>
            <a:spLocks noGrp="1"/>
          </p:cNvSpPr>
          <p:nvPr>
            <p:ph idx="1"/>
          </p:nvPr>
        </p:nvSpPr>
        <p:spPr/>
        <p:txBody>
          <a:bodyPr/>
          <a:lstStyle/>
          <a:p>
            <a:pPr marL="0" indent="0">
              <a:buNone/>
            </a:pPr>
            <a:r>
              <a:rPr lang="en-US" sz="3200" b="1" dirty="0"/>
              <a:t>Available in four viscosities</a:t>
            </a:r>
          </a:p>
          <a:p>
            <a:r>
              <a:rPr lang="en-US" sz="3200" dirty="0"/>
              <a:t> Light bodied</a:t>
            </a:r>
          </a:p>
          <a:p>
            <a:r>
              <a:rPr lang="en-US" sz="3200" dirty="0"/>
              <a:t> Medium bodied</a:t>
            </a:r>
          </a:p>
          <a:p>
            <a:r>
              <a:rPr lang="en-US" sz="3200" dirty="0"/>
              <a:t> Heavy bodied</a:t>
            </a:r>
          </a:p>
          <a:p>
            <a:r>
              <a:rPr lang="en-US" sz="3200" dirty="0"/>
              <a:t> Putty bodied</a:t>
            </a:r>
            <a:endParaRPr lang="en-US" dirty="0"/>
          </a:p>
          <a:p>
            <a:endParaRPr lang="en-US" dirty="0"/>
          </a:p>
        </p:txBody>
      </p:sp>
      <p:pic>
        <p:nvPicPr>
          <p:cNvPr id="4" name="Picture 2">
            <a:extLst>
              <a:ext uri="{FF2B5EF4-FFF2-40B4-BE49-F238E27FC236}">
                <a16:creationId xmlns:a16="http://schemas.microsoft.com/office/drawing/2014/main" id="{EB140BDA-D260-25DC-F961-143B34951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452113"/>
            <a:ext cx="3384376" cy="282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82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537567"/>
            <a:ext cx="8229600" cy="4525963"/>
          </a:xfrm>
        </p:spPr>
        <p:txBody>
          <a:bodyPr/>
          <a:lstStyle/>
          <a:p>
            <a:pPr marL="0" lvl="0" indent="0">
              <a:buNone/>
            </a:pPr>
            <a:r>
              <a:rPr lang="en-US" b="1" dirty="0">
                <a:solidFill>
                  <a:prstClr val="black"/>
                </a:solidFill>
              </a:rPr>
              <a:t>Commercially available as:</a:t>
            </a:r>
          </a:p>
          <a:p>
            <a:pPr marL="0" lvl="0" indent="0">
              <a:buNone/>
            </a:pPr>
            <a:r>
              <a:rPr lang="en-US" dirty="0">
                <a:solidFill>
                  <a:prstClr val="black"/>
                </a:solidFill>
              </a:rPr>
              <a:t> </a:t>
            </a:r>
            <a:r>
              <a:rPr lang="en-US" dirty="0" err="1">
                <a:solidFill>
                  <a:prstClr val="black"/>
                </a:solidFill>
              </a:rPr>
              <a:t>Reprosil</a:t>
            </a:r>
            <a:r>
              <a:rPr lang="en-US" dirty="0">
                <a:solidFill>
                  <a:prstClr val="black"/>
                </a:solidFill>
              </a:rPr>
              <a:t> (</a:t>
            </a:r>
            <a:r>
              <a:rPr lang="en-US" dirty="0" err="1">
                <a:solidFill>
                  <a:prstClr val="black"/>
                </a:solidFill>
              </a:rPr>
              <a:t>Dentsply</a:t>
            </a:r>
            <a:r>
              <a:rPr lang="en-US" dirty="0">
                <a:solidFill>
                  <a:prstClr val="black"/>
                </a:solidFill>
              </a:rPr>
              <a:t>)</a:t>
            </a:r>
          </a:p>
          <a:p>
            <a:pPr marL="0" lvl="0" indent="0">
              <a:buNone/>
            </a:pPr>
            <a:r>
              <a:rPr lang="en-US" dirty="0">
                <a:solidFill>
                  <a:prstClr val="black"/>
                </a:solidFill>
              </a:rPr>
              <a:t> </a:t>
            </a:r>
            <a:r>
              <a:rPr lang="en-US" dirty="0" err="1">
                <a:solidFill>
                  <a:prstClr val="black"/>
                </a:solidFill>
              </a:rPr>
              <a:t>Provil</a:t>
            </a:r>
            <a:endParaRPr lang="en-US" dirty="0">
              <a:solidFill>
                <a:prstClr val="black"/>
              </a:solidFill>
            </a:endParaRPr>
          </a:p>
          <a:p>
            <a:pPr marL="0" lvl="0" indent="0">
              <a:buNone/>
            </a:pPr>
            <a:r>
              <a:rPr lang="en-US" dirty="0">
                <a:solidFill>
                  <a:prstClr val="black"/>
                </a:solidFill>
              </a:rPr>
              <a:t> </a:t>
            </a:r>
            <a:r>
              <a:rPr lang="en-US" dirty="0" err="1">
                <a:solidFill>
                  <a:prstClr val="black"/>
                </a:solidFill>
              </a:rPr>
              <a:t>Affinis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140968"/>
            <a:ext cx="5715000" cy="357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38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949" y="692696"/>
            <a:ext cx="4104456" cy="6286520"/>
          </a:xfrm>
        </p:spPr>
        <p:txBody>
          <a:bodyPr>
            <a:noAutofit/>
          </a:bodyPr>
          <a:lstStyle/>
          <a:p>
            <a:pPr marL="0" indent="0">
              <a:buNone/>
            </a:pPr>
            <a:r>
              <a:rPr lang="en-IN" b="1" u="sng" dirty="0"/>
              <a:t>COMPOSITION:</a:t>
            </a:r>
          </a:p>
          <a:p>
            <a:pPr marL="0" indent="0">
              <a:buNone/>
            </a:pPr>
            <a:r>
              <a:rPr lang="en-IN" b="1" u="sng" dirty="0"/>
              <a:t>BASE </a:t>
            </a:r>
          </a:p>
          <a:p>
            <a:r>
              <a:rPr lang="en-IN" dirty="0" err="1"/>
              <a:t>Polymethyl</a:t>
            </a:r>
            <a:r>
              <a:rPr lang="en-IN" dirty="0"/>
              <a:t> hydrogen siloxane</a:t>
            </a:r>
          </a:p>
          <a:p>
            <a:r>
              <a:rPr lang="en-IN" dirty="0"/>
              <a:t>Siloxane </a:t>
            </a:r>
            <a:r>
              <a:rPr lang="en-IN" dirty="0" err="1"/>
              <a:t>prepolymers</a:t>
            </a:r>
            <a:endParaRPr lang="en-IN" dirty="0"/>
          </a:p>
          <a:p>
            <a:r>
              <a:rPr lang="en-IN" dirty="0"/>
              <a:t>Fillers</a:t>
            </a:r>
          </a:p>
          <a:p>
            <a:r>
              <a:rPr lang="en-IN" dirty="0"/>
              <a:t>Palladium – hydrogen absorber.</a:t>
            </a:r>
          </a:p>
          <a:p>
            <a:r>
              <a:rPr lang="en-IN" dirty="0"/>
              <a:t>Retarders </a:t>
            </a:r>
          </a:p>
        </p:txBody>
      </p:sp>
      <p:sp>
        <p:nvSpPr>
          <p:cNvPr id="2" name="TextBox 1">
            <a:extLst>
              <a:ext uri="{FF2B5EF4-FFF2-40B4-BE49-F238E27FC236}">
                <a16:creationId xmlns:a16="http://schemas.microsoft.com/office/drawing/2014/main" id="{EE728366-0547-86E0-4BD7-4C5692329E4D}"/>
              </a:ext>
            </a:extLst>
          </p:cNvPr>
          <p:cNvSpPr txBox="1"/>
          <p:nvPr/>
        </p:nvSpPr>
        <p:spPr>
          <a:xfrm>
            <a:off x="4590281" y="1340768"/>
            <a:ext cx="4752528" cy="3539430"/>
          </a:xfrm>
          <a:prstGeom prst="rect">
            <a:avLst/>
          </a:prstGeom>
          <a:noFill/>
        </p:spPr>
        <p:txBody>
          <a:bodyPr wrap="square" rtlCol="0">
            <a:spAutoFit/>
          </a:bodyPr>
          <a:lstStyle/>
          <a:p>
            <a:pPr marL="0" indent="0">
              <a:buNone/>
            </a:pPr>
            <a:r>
              <a:rPr lang="en-IN" sz="3200" b="1" u="sng" dirty="0">
                <a:latin typeface="+mj-lt"/>
              </a:rPr>
              <a:t>CATALYST</a:t>
            </a:r>
          </a:p>
          <a:p>
            <a:pPr marL="457200" indent="-457200">
              <a:buFont typeface="Arial" panose="020B0604020202020204" pitchFamily="34" charset="0"/>
              <a:buChar char="•"/>
            </a:pPr>
            <a:r>
              <a:rPr lang="en-IN" sz="3200" dirty="0">
                <a:latin typeface="+mj-lt"/>
              </a:rPr>
              <a:t>Divinyl </a:t>
            </a:r>
            <a:r>
              <a:rPr lang="en-IN" sz="3200" dirty="0" err="1">
                <a:latin typeface="+mj-lt"/>
              </a:rPr>
              <a:t>polysiloxane</a:t>
            </a:r>
            <a:r>
              <a:rPr lang="en-IN" sz="3200" dirty="0">
                <a:latin typeface="+mj-lt"/>
              </a:rPr>
              <a:t> </a:t>
            </a:r>
          </a:p>
          <a:p>
            <a:pPr marL="457200" indent="-457200">
              <a:buFont typeface="Arial" panose="020B0604020202020204" pitchFamily="34" charset="0"/>
              <a:buChar char="•"/>
            </a:pPr>
            <a:r>
              <a:rPr lang="en-IN" sz="3200" dirty="0">
                <a:latin typeface="+mj-lt"/>
              </a:rPr>
              <a:t>Other siloxane prepolymers</a:t>
            </a:r>
          </a:p>
          <a:p>
            <a:pPr marL="457200" indent="-457200">
              <a:buFont typeface="Arial" panose="020B0604020202020204" pitchFamily="34" charset="0"/>
              <a:buChar char="•"/>
            </a:pPr>
            <a:r>
              <a:rPr lang="en-IN" sz="3200" dirty="0">
                <a:latin typeface="+mj-lt"/>
              </a:rPr>
              <a:t>Platinum salt activator (catalyst)</a:t>
            </a:r>
          </a:p>
          <a:p>
            <a:pPr marL="457200" indent="-457200">
              <a:buFont typeface="Arial" panose="020B0604020202020204" pitchFamily="34" charset="0"/>
              <a:buChar char="•"/>
            </a:pPr>
            <a:r>
              <a:rPr lang="en-IN" sz="3200" dirty="0">
                <a:latin typeface="+mj-lt"/>
              </a:rPr>
              <a:t>Fillers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16632"/>
            <a:ext cx="8715436" cy="6624736"/>
          </a:xfrm>
        </p:spPr>
        <p:txBody>
          <a:bodyPr/>
          <a:lstStyle/>
          <a:p>
            <a:pPr>
              <a:buFont typeface="Wingdings" pitchFamily="2" charset="2"/>
              <a:buChar char="Ø"/>
            </a:pPr>
            <a:r>
              <a:rPr lang="en-IN" u="sng" dirty="0"/>
              <a:t>CHEMISTRY:</a:t>
            </a:r>
          </a:p>
          <a:p>
            <a:endParaRPr lang="en-IN" u="sng" dirty="0"/>
          </a:p>
        </p:txBody>
      </p:sp>
      <p:pic>
        <p:nvPicPr>
          <p:cNvPr id="4" name="Picture 3" descr="B9781437724189000083_f008-005-9781437724189.jpg"/>
          <p:cNvPicPr>
            <a:picLocks noChangeAspect="1"/>
          </p:cNvPicPr>
          <p:nvPr/>
        </p:nvPicPr>
        <p:blipFill>
          <a:blip r:embed="rId3"/>
          <a:stretch>
            <a:fillRect/>
          </a:stretch>
        </p:blipFill>
        <p:spPr>
          <a:xfrm>
            <a:off x="323528" y="764704"/>
            <a:ext cx="7488832" cy="5960692"/>
          </a:xfrm>
          <a:prstGeom prst="rect">
            <a:avLst/>
          </a:prstGeom>
        </p:spPr>
      </p:pic>
      <p:sp>
        <p:nvSpPr>
          <p:cNvPr id="5" name="Rectangle 4"/>
          <p:cNvSpPr/>
          <p:nvPr/>
        </p:nvSpPr>
        <p:spPr>
          <a:xfrm>
            <a:off x="4546637" y="307677"/>
            <a:ext cx="4464496" cy="584775"/>
          </a:xfrm>
          <a:prstGeom prst="rect">
            <a:avLst/>
          </a:prstGeom>
        </p:spPr>
        <p:txBody>
          <a:bodyPr wrap="square">
            <a:spAutoFit/>
          </a:bodyPr>
          <a:lstStyle/>
          <a:p>
            <a:r>
              <a:rPr lang="en-US" sz="3200" dirty="0">
                <a:latin typeface="+mj-l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448"/>
            <a:ext cx="8229600" cy="1143000"/>
          </a:xfrm>
        </p:spPr>
        <p:txBody>
          <a:bodyPr>
            <a:normAutofit/>
          </a:bodyPr>
          <a:lstStyle/>
          <a:p>
            <a:r>
              <a:rPr lang="en-US" sz="3200" dirty="0"/>
              <a:t>ADDITION SILICONE</a:t>
            </a:r>
          </a:p>
        </p:txBody>
      </p:sp>
      <p:sp>
        <p:nvSpPr>
          <p:cNvPr id="3" name="Content Placeholder 2"/>
          <p:cNvSpPr>
            <a:spLocks noGrp="1"/>
          </p:cNvSpPr>
          <p:nvPr>
            <p:ph sz="half" idx="1"/>
          </p:nvPr>
        </p:nvSpPr>
        <p:spPr/>
        <p:txBody>
          <a:bodyPr>
            <a:normAutofit/>
          </a:bodyPr>
          <a:lstStyle/>
          <a:p>
            <a:pPr marL="0" indent="0" algn="ctr">
              <a:buNone/>
            </a:pPr>
            <a:r>
              <a:rPr lang="en-US" sz="3200" u="sng" dirty="0">
                <a:latin typeface="+mj-lt"/>
              </a:rPr>
              <a:t>ADVANTAGES</a:t>
            </a:r>
            <a:endParaRPr lang="en-US" sz="3200" dirty="0">
              <a:latin typeface="+mj-lt"/>
            </a:endParaRPr>
          </a:p>
          <a:p>
            <a:pPr marL="0" indent="0">
              <a:buNone/>
            </a:pPr>
            <a:endParaRPr lang="en-US" sz="3200" dirty="0">
              <a:latin typeface="+mj-lt"/>
            </a:endParaRPr>
          </a:p>
          <a:p>
            <a:r>
              <a:rPr lang="en-US" sz="3200" dirty="0">
                <a:latin typeface="+mj-lt"/>
              </a:rPr>
              <a:t>Pleasant odor</a:t>
            </a:r>
          </a:p>
          <a:p>
            <a:r>
              <a:rPr lang="en-US" sz="3200" dirty="0">
                <a:latin typeface="+mj-lt"/>
              </a:rPr>
              <a:t>Easily seen margins</a:t>
            </a:r>
          </a:p>
          <a:p>
            <a:r>
              <a:rPr lang="en-US" sz="3200" dirty="0">
                <a:latin typeface="+mj-lt"/>
              </a:rPr>
              <a:t>Ideally elastic</a:t>
            </a:r>
          </a:p>
          <a:p>
            <a:r>
              <a:rPr lang="en-US" sz="3200" dirty="0">
                <a:latin typeface="+mj-lt"/>
              </a:rPr>
              <a:t>Pour repeatedly</a:t>
            </a:r>
          </a:p>
          <a:p>
            <a:r>
              <a:rPr lang="en-US" sz="3200" dirty="0">
                <a:latin typeface="+mj-lt"/>
              </a:rPr>
              <a:t>Stable delayed pour</a:t>
            </a:r>
          </a:p>
        </p:txBody>
      </p:sp>
      <p:sp>
        <p:nvSpPr>
          <p:cNvPr id="4" name="Content Placeholder 3"/>
          <p:cNvSpPr>
            <a:spLocks noGrp="1"/>
          </p:cNvSpPr>
          <p:nvPr>
            <p:ph sz="half" idx="2"/>
          </p:nvPr>
        </p:nvSpPr>
        <p:spPr/>
        <p:txBody>
          <a:bodyPr>
            <a:normAutofit/>
          </a:bodyPr>
          <a:lstStyle/>
          <a:p>
            <a:pPr marL="0" indent="0" algn="ctr">
              <a:buNone/>
            </a:pPr>
            <a:r>
              <a:rPr lang="en-US" sz="3200" u="sng" dirty="0">
                <a:latin typeface="+mj-lt"/>
              </a:rPr>
              <a:t>DISADVANTAGES</a:t>
            </a:r>
          </a:p>
          <a:p>
            <a:pPr marL="0" indent="0">
              <a:buNone/>
            </a:pPr>
            <a:endParaRPr lang="en-US" sz="3200" u="sng" dirty="0">
              <a:latin typeface="+mj-lt"/>
            </a:endParaRPr>
          </a:p>
          <a:p>
            <a:r>
              <a:rPr lang="en-US" sz="3200" dirty="0">
                <a:latin typeface="+mj-lt"/>
              </a:rPr>
              <a:t>Hydrophobic</a:t>
            </a:r>
          </a:p>
          <a:p>
            <a:r>
              <a:rPr lang="en-US" sz="3200" dirty="0">
                <a:latin typeface="+mj-lt"/>
              </a:rPr>
              <a:t>Low tear strength</a:t>
            </a:r>
          </a:p>
          <a:p>
            <a:r>
              <a:rPr lang="en-US" sz="3200" dirty="0">
                <a:latin typeface="+mj-lt"/>
              </a:rPr>
              <a:t>High cost</a:t>
            </a:r>
          </a:p>
          <a:p>
            <a:endParaRPr lang="en-US" sz="3200" dirty="0">
              <a:latin typeface="+mj-lt"/>
            </a:endParaRPr>
          </a:p>
        </p:txBody>
      </p:sp>
    </p:spTree>
    <p:extLst>
      <p:ext uri="{BB962C8B-B14F-4D97-AF65-F5344CB8AC3E}">
        <p14:creationId xmlns:p14="http://schemas.microsoft.com/office/powerpoint/2010/main" val="278954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9685F5-2663-E360-9D10-41927C978558}"/>
              </a:ext>
            </a:extLst>
          </p:cNvPr>
          <p:cNvSpPr>
            <a:spLocks noGrp="1"/>
          </p:cNvSpPr>
          <p:nvPr>
            <p:ph idx="1"/>
          </p:nvPr>
        </p:nvSpPr>
        <p:spPr>
          <a:xfrm>
            <a:off x="457200" y="332656"/>
            <a:ext cx="8435280" cy="4525963"/>
          </a:xfrm>
        </p:spPr>
        <p:txBody>
          <a:bodyPr>
            <a:noAutofit/>
          </a:bodyPr>
          <a:lstStyle/>
          <a:p>
            <a:pPr>
              <a:buFont typeface="Wingdings" pitchFamily="2" charset="2"/>
              <a:buChar char="Ø"/>
            </a:pPr>
            <a:r>
              <a:rPr lang="en-IN" dirty="0"/>
              <a:t>Primarily used - impression of the edentulous ridge.</a:t>
            </a:r>
          </a:p>
          <a:p>
            <a:pPr>
              <a:buFont typeface="Wingdings" pitchFamily="2" charset="2"/>
              <a:buChar char="Ø"/>
            </a:pPr>
            <a:endParaRPr lang="en-IN" dirty="0"/>
          </a:p>
          <a:p>
            <a:pPr>
              <a:buFont typeface="Wingdings" pitchFamily="2" charset="2"/>
              <a:buChar char="Ø"/>
            </a:pPr>
            <a:r>
              <a:rPr lang="en-US" dirty="0"/>
              <a:t>Thermoplastic material</a:t>
            </a:r>
          </a:p>
          <a:p>
            <a:pPr>
              <a:buFont typeface="Wingdings" pitchFamily="2" charset="2"/>
              <a:buChar char="Ø"/>
            </a:pPr>
            <a:endParaRPr lang="en-US" dirty="0"/>
          </a:p>
          <a:p>
            <a:pPr>
              <a:buFont typeface="Wingdings" pitchFamily="2" charset="2"/>
              <a:buChar char="Ø"/>
            </a:pPr>
            <a:r>
              <a:rPr lang="en-US" dirty="0"/>
              <a:t>Glass transition temperature of 39</a:t>
            </a:r>
            <a:r>
              <a:rPr lang="en-US" dirty="0">
                <a:latin typeface="Calibri"/>
              </a:rPr>
              <a:t>⁰C</a:t>
            </a:r>
          </a:p>
          <a:p>
            <a:pPr>
              <a:buFont typeface="Wingdings" pitchFamily="2" charset="2"/>
              <a:buChar char="Ø"/>
            </a:pPr>
            <a:endParaRPr lang="en-US" dirty="0"/>
          </a:p>
          <a:p>
            <a:pPr>
              <a:buFont typeface="Wingdings" pitchFamily="2" charset="2"/>
              <a:buChar char="Ø"/>
            </a:pPr>
            <a:r>
              <a:rPr lang="en-US" dirty="0"/>
              <a:t>No chemical reaction involved ; set by a temperature change , called as reversible impression material</a:t>
            </a:r>
          </a:p>
          <a:p>
            <a:pPr>
              <a:buFont typeface="Wingdings" pitchFamily="2" charset="2"/>
              <a:buChar char="Ø"/>
            </a:pPr>
            <a:endParaRPr lang="en-US" dirty="0"/>
          </a:p>
          <a:p>
            <a:pPr>
              <a:buNone/>
            </a:pPr>
            <a:endParaRPr lang="en-IN" dirty="0"/>
          </a:p>
          <a:p>
            <a:pPr>
              <a:buNone/>
            </a:pPr>
            <a:endParaRPr lang="en-IN" dirty="0"/>
          </a:p>
          <a:p>
            <a:endParaRPr lang="en-US" dirty="0"/>
          </a:p>
        </p:txBody>
      </p:sp>
    </p:spTree>
    <p:extLst>
      <p:ext uri="{BB962C8B-B14F-4D97-AF65-F5344CB8AC3E}">
        <p14:creationId xmlns:p14="http://schemas.microsoft.com/office/powerpoint/2010/main" val="352654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m-espe-monophase-single-packi.jpg"/>
          <p:cNvPicPr>
            <a:picLocks noChangeAspect="1"/>
          </p:cNvPicPr>
          <p:nvPr/>
        </p:nvPicPr>
        <p:blipFill>
          <a:blip r:embed="rId2"/>
          <a:srcRect l="23750" r="20937"/>
          <a:stretch>
            <a:fillRect/>
          </a:stretch>
        </p:blipFill>
        <p:spPr>
          <a:xfrm>
            <a:off x="5076056" y="1628800"/>
            <a:ext cx="4067944" cy="4362450"/>
          </a:xfrm>
          <a:prstGeom prst="rect">
            <a:avLst/>
          </a:prstGeom>
        </p:spPr>
      </p:pic>
      <p:sp>
        <p:nvSpPr>
          <p:cNvPr id="2" name="Title 1"/>
          <p:cNvSpPr>
            <a:spLocks noGrp="1"/>
          </p:cNvSpPr>
          <p:nvPr>
            <p:ph type="title"/>
          </p:nvPr>
        </p:nvSpPr>
        <p:spPr/>
        <p:txBody>
          <a:bodyPr>
            <a:normAutofit/>
          </a:bodyPr>
          <a:lstStyle/>
          <a:p>
            <a:r>
              <a:rPr lang="en-US" sz="4000" b="1" i="1" u="sng" dirty="0">
                <a:solidFill>
                  <a:schemeClr val="accent2">
                    <a:lumMod val="75000"/>
                  </a:schemeClr>
                </a:solidFill>
                <a:effectLst>
                  <a:outerShdw blurRad="38100" dist="38100" dir="2700000" algn="tl">
                    <a:srgbClr val="FFFFFF"/>
                  </a:outerShdw>
                </a:effectLst>
              </a:rPr>
              <a:t>POLYETHER:</a:t>
            </a:r>
            <a:endParaRPr lang="en-IN" sz="4000" i="1" dirty="0">
              <a:solidFill>
                <a:schemeClr val="accent2">
                  <a:lumMod val="75000"/>
                </a:schemeClr>
              </a:solidFill>
            </a:endParaRPr>
          </a:p>
        </p:txBody>
      </p:sp>
      <p:sp>
        <p:nvSpPr>
          <p:cNvPr id="3" name="Content Placeholder 2"/>
          <p:cNvSpPr>
            <a:spLocks noGrp="1"/>
          </p:cNvSpPr>
          <p:nvPr>
            <p:ph idx="1"/>
          </p:nvPr>
        </p:nvSpPr>
        <p:spPr>
          <a:xfrm>
            <a:off x="214282" y="1500174"/>
            <a:ext cx="5653862" cy="5072098"/>
          </a:xfrm>
        </p:spPr>
        <p:txBody>
          <a:bodyPr>
            <a:noAutofit/>
          </a:bodyPr>
          <a:lstStyle/>
          <a:p>
            <a:pPr>
              <a:lnSpc>
                <a:spcPct val="150000"/>
              </a:lnSpc>
              <a:buFont typeface="Wingdings" pitchFamily="2" charset="2"/>
              <a:buChar char="Ø"/>
            </a:pPr>
            <a:r>
              <a:rPr lang="en-US" dirty="0">
                <a:latin typeface="+mj-lt"/>
              </a:rPr>
              <a:t>Introduced in Germany in late 1960s.</a:t>
            </a:r>
          </a:p>
          <a:p>
            <a:pPr>
              <a:lnSpc>
                <a:spcPct val="150000"/>
              </a:lnSpc>
              <a:buFont typeface="Wingdings" pitchFamily="2" charset="2"/>
              <a:buChar char="Ø"/>
            </a:pPr>
            <a:r>
              <a:rPr lang="en-US" dirty="0">
                <a:latin typeface="+mj-lt"/>
              </a:rPr>
              <a:t>Good mechanical properties and dimensional stability, but short working time,</a:t>
            </a:r>
          </a:p>
          <a:p>
            <a:pPr>
              <a:lnSpc>
                <a:spcPct val="150000"/>
              </a:lnSpc>
              <a:buFont typeface="Wingdings" pitchFamily="2" charset="2"/>
              <a:buChar char="Ø"/>
            </a:pPr>
            <a:r>
              <a:rPr lang="en-US" dirty="0">
                <a:latin typeface="+mj-lt"/>
              </a:rPr>
              <a:t> Very stiff material and expensive. </a:t>
            </a:r>
          </a:p>
          <a:p>
            <a:pPr>
              <a:lnSpc>
                <a:spcPct val="150000"/>
              </a:lnSpc>
              <a:buFont typeface="Wingdings" pitchFamily="2" charset="2"/>
              <a:buChar char="Ø"/>
            </a:pPr>
            <a:endParaRPr lang="en-IN"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715404" cy="5143536"/>
          </a:xfrm>
        </p:spPr>
        <p:txBody>
          <a:bodyPr numCol="2">
            <a:noAutofit/>
          </a:bodyPr>
          <a:lstStyle/>
          <a:p>
            <a:pPr marL="0" indent="0">
              <a:buNone/>
            </a:pPr>
            <a:r>
              <a:rPr lang="en-IN" b="1" u="sng" dirty="0"/>
              <a:t>COMPOSITION:</a:t>
            </a:r>
            <a:endParaRPr lang="en-IN" dirty="0"/>
          </a:p>
          <a:p>
            <a:pPr marL="0" indent="0">
              <a:buNone/>
            </a:pPr>
            <a:r>
              <a:rPr lang="en-IN" b="1" dirty="0"/>
              <a:t> </a:t>
            </a:r>
            <a:r>
              <a:rPr lang="en-IN" b="1" u="sng" dirty="0"/>
              <a:t>BASE PASTE</a:t>
            </a:r>
            <a:endParaRPr lang="en-IN" b="1" dirty="0"/>
          </a:p>
          <a:p>
            <a:pPr eaLnBrk="0" hangingPunct="0">
              <a:spcBef>
                <a:spcPct val="50000"/>
              </a:spcBef>
            </a:pPr>
            <a:r>
              <a:rPr lang="en-US" dirty="0">
                <a:solidFill>
                  <a:schemeClr val="bg2">
                    <a:lumMod val="25000"/>
                  </a:schemeClr>
                </a:solidFill>
                <a:cs typeface="Times New Roman" charset="0"/>
              </a:rPr>
              <a:t>Polyether polymer </a:t>
            </a:r>
          </a:p>
          <a:p>
            <a:pPr marL="0" indent="0" eaLnBrk="0" hangingPunct="0">
              <a:lnSpc>
                <a:spcPct val="150000"/>
              </a:lnSpc>
              <a:spcBef>
                <a:spcPct val="50000"/>
              </a:spcBef>
              <a:buNone/>
            </a:pPr>
            <a:endParaRPr lang="en-US" dirty="0">
              <a:solidFill>
                <a:schemeClr val="bg2">
                  <a:lumMod val="25000"/>
                </a:schemeClr>
              </a:solidFill>
              <a:cs typeface="Times New Roman" charset="0"/>
            </a:endParaRPr>
          </a:p>
          <a:p>
            <a:pPr eaLnBrk="0" hangingPunct="0">
              <a:spcBef>
                <a:spcPct val="50000"/>
              </a:spcBef>
            </a:pPr>
            <a:r>
              <a:rPr lang="en-US" dirty="0">
                <a:cs typeface="Times New Roman" charset="0"/>
              </a:rPr>
              <a:t>Filler - colloidal silica </a:t>
            </a:r>
          </a:p>
          <a:p>
            <a:pPr eaLnBrk="0" hangingPunct="0">
              <a:spcBef>
                <a:spcPct val="50000"/>
              </a:spcBef>
            </a:pPr>
            <a:r>
              <a:rPr lang="en-US" dirty="0">
                <a:cs typeface="Times New Roman" charset="0"/>
              </a:rPr>
              <a:t>Plasticizer - </a:t>
            </a:r>
            <a:r>
              <a:rPr lang="en-US" dirty="0" err="1">
                <a:cs typeface="Times New Roman" charset="0"/>
              </a:rPr>
              <a:t>glycolether</a:t>
            </a:r>
            <a:r>
              <a:rPr lang="en-US" dirty="0">
                <a:cs typeface="Times New Roman" charset="0"/>
              </a:rPr>
              <a:t> or phthalate</a:t>
            </a:r>
            <a:r>
              <a:rPr lang="en-US" dirty="0">
                <a:solidFill>
                  <a:schemeClr val="bg2">
                    <a:lumMod val="25000"/>
                  </a:schemeClr>
                </a:solidFill>
                <a:cs typeface="Times New Roman" charset="0"/>
              </a:rPr>
              <a:t>     </a:t>
            </a:r>
          </a:p>
          <a:p>
            <a:pPr eaLnBrk="0" hangingPunct="0">
              <a:spcBef>
                <a:spcPct val="50000"/>
              </a:spcBef>
            </a:pPr>
            <a:r>
              <a:rPr lang="en-US" dirty="0" err="1">
                <a:cs typeface="Times New Roman" charset="0"/>
              </a:rPr>
              <a:t>Colouring</a:t>
            </a:r>
            <a:r>
              <a:rPr lang="en-US" dirty="0">
                <a:cs typeface="Times New Roman" charset="0"/>
              </a:rPr>
              <a:t> agent</a:t>
            </a:r>
          </a:p>
          <a:p>
            <a:endParaRPr lang="en-IN" dirty="0"/>
          </a:p>
          <a:p>
            <a:endParaRPr lang="en-IN" dirty="0"/>
          </a:p>
          <a:p>
            <a:pPr marL="0" indent="0">
              <a:buNone/>
            </a:pPr>
            <a:r>
              <a:rPr lang="en-US" b="1" u="sng" dirty="0">
                <a:solidFill>
                  <a:schemeClr val="tx1">
                    <a:lumMod val="75000"/>
                  </a:schemeClr>
                </a:solidFill>
                <a:cs typeface="Times New Roman" charset="0"/>
              </a:rPr>
              <a:t>CATALYST PASTE</a:t>
            </a:r>
          </a:p>
          <a:p>
            <a:pPr eaLnBrk="0" hangingPunct="0">
              <a:spcBef>
                <a:spcPct val="50000"/>
              </a:spcBef>
            </a:pPr>
            <a:r>
              <a:rPr lang="en-US" dirty="0">
                <a:solidFill>
                  <a:schemeClr val="bg2">
                    <a:lumMod val="25000"/>
                  </a:schemeClr>
                </a:solidFill>
                <a:cs typeface="Times New Roman" charset="0"/>
              </a:rPr>
              <a:t>Alkyl aromatic </a:t>
            </a:r>
            <a:r>
              <a:rPr lang="en-US" dirty="0" err="1">
                <a:solidFill>
                  <a:schemeClr val="bg2">
                    <a:lumMod val="25000"/>
                  </a:schemeClr>
                </a:solidFill>
                <a:cs typeface="Times New Roman" charset="0"/>
              </a:rPr>
              <a:t>sulfonate</a:t>
            </a:r>
            <a:r>
              <a:rPr lang="en-US" dirty="0">
                <a:solidFill>
                  <a:schemeClr val="bg2">
                    <a:lumMod val="25000"/>
                  </a:schemeClr>
                </a:solidFill>
                <a:cs typeface="Times New Roman" charset="0"/>
              </a:rPr>
              <a:t> </a:t>
            </a:r>
            <a:r>
              <a:rPr lang="en-US" dirty="0">
                <a:solidFill>
                  <a:schemeClr val="bg2">
                    <a:lumMod val="25000"/>
                  </a:schemeClr>
                </a:solidFill>
              </a:rPr>
              <a:t>cross-linking agent</a:t>
            </a:r>
            <a:endParaRPr lang="en-US" dirty="0">
              <a:solidFill>
                <a:schemeClr val="bg2">
                  <a:lumMod val="25000"/>
                </a:schemeClr>
              </a:solidFill>
              <a:cs typeface="Times New Roman" charset="0"/>
            </a:endParaRPr>
          </a:p>
          <a:p>
            <a:pPr eaLnBrk="0" hangingPunct="0">
              <a:spcBef>
                <a:spcPct val="50000"/>
              </a:spcBef>
            </a:pPr>
            <a:r>
              <a:rPr lang="en-US" dirty="0">
                <a:cs typeface="Times New Roman" charset="0"/>
              </a:rPr>
              <a:t>Filler - colloidal silica </a:t>
            </a:r>
          </a:p>
          <a:p>
            <a:pPr eaLnBrk="0" hangingPunct="0">
              <a:spcBef>
                <a:spcPct val="50000"/>
              </a:spcBef>
            </a:pPr>
            <a:r>
              <a:rPr lang="en-US" dirty="0">
                <a:cs typeface="Times New Roman" charset="0"/>
              </a:rPr>
              <a:t>Plasticizer - </a:t>
            </a:r>
            <a:r>
              <a:rPr lang="en-US" dirty="0" err="1">
                <a:cs typeface="Times New Roman" charset="0"/>
              </a:rPr>
              <a:t>glycolether</a:t>
            </a:r>
            <a:r>
              <a:rPr lang="en-US" dirty="0">
                <a:cs typeface="Times New Roman" charset="0"/>
              </a:rPr>
              <a:t> or phthalate</a:t>
            </a:r>
          </a:p>
          <a:p>
            <a:pPr eaLnBrk="0" hangingPunct="0">
              <a:spcBef>
                <a:spcPct val="50000"/>
              </a:spcBef>
            </a:pPr>
            <a:r>
              <a:rPr lang="en-US" dirty="0" err="1">
                <a:cs typeface="Times New Roman" charset="0"/>
              </a:rPr>
              <a:t>Colouring</a:t>
            </a:r>
            <a:r>
              <a:rPr lang="en-US" dirty="0">
                <a:cs typeface="Times New Roman" charset="0"/>
              </a:rPr>
              <a:t> agent </a:t>
            </a:r>
          </a:p>
          <a:p>
            <a:endParaRPr lang="en-US" b="1" u="sng" dirty="0">
              <a:solidFill>
                <a:srgbClr val="FFFFFF"/>
              </a:solidFill>
              <a:cs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35331"/>
            <a:ext cx="8715436" cy="5214974"/>
          </a:xfrm>
        </p:spPr>
        <p:txBody>
          <a:bodyPr>
            <a:normAutofit/>
          </a:bodyPr>
          <a:lstStyle/>
          <a:p>
            <a:pPr>
              <a:buFont typeface="Wingdings" pitchFamily="2" charset="2"/>
              <a:buChar char="Ø"/>
            </a:pPr>
            <a:r>
              <a:rPr lang="en-IN" u="sng" dirty="0">
                <a:solidFill>
                  <a:schemeClr val="tx1">
                    <a:lumMod val="75000"/>
                  </a:schemeClr>
                </a:solidFill>
              </a:rPr>
              <a:t>CHEMISTRY:</a:t>
            </a:r>
          </a:p>
          <a:p>
            <a:r>
              <a:rPr lang="en-US" altLang="zh-CN" dirty="0">
                <a:solidFill>
                  <a:schemeClr val="tx1">
                    <a:lumMod val="75000"/>
                  </a:schemeClr>
                </a:solidFill>
                <a:ea typeface="宋体" pitchFamily="2" charset="-122"/>
              </a:rPr>
              <a:t>It is a polyether-based polymer that is cured by the reaction between </a:t>
            </a:r>
            <a:r>
              <a:rPr lang="en-US" altLang="zh-CN" dirty="0" err="1">
                <a:solidFill>
                  <a:schemeClr val="accent1">
                    <a:lumMod val="75000"/>
                  </a:schemeClr>
                </a:solidFill>
                <a:ea typeface="宋体" pitchFamily="2" charset="-122"/>
              </a:rPr>
              <a:t>aziridine</a:t>
            </a:r>
            <a:r>
              <a:rPr lang="en-US" altLang="zh-CN" dirty="0">
                <a:solidFill>
                  <a:schemeClr val="accent1">
                    <a:lumMod val="75000"/>
                  </a:schemeClr>
                </a:solidFill>
                <a:ea typeface="宋体" pitchFamily="2" charset="-122"/>
              </a:rPr>
              <a:t> rings </a:t>
            </a:r>
            <a:r>
              <a:rPr lang="en-US" altLang="zh-CN" dirty="0">
                <a:solidFill>
                  <a:schemeClr val="tx1">
                    <a:lumMod val="75000"/>
                  </a:schemeClr>
                </a:solidFill>
                <a:ea typeface="宋体" pitchFamily="2" charset="-122"/>
              </a:rPr>
              <a:t>which are at the end of branched Polyether molecules</a:t>
            </a:r>
            <a:r>
              <a:rPr lang="en-US" altLang="zh-CN" sz="2200" dirty="0">
                <a:solidFill>
                  <a:schemeClr val="tx1">
                    <a:lumMod val="75000"/>
                  </a:schemeClr>
                </a:solidFill>
                <a:ea typeface="宋体" pitchFamily="2" charset="-122"/>
              </a:rPr>
              <a:t>.</a:t>
            </a:r>
            <a:endParaRPr lang="en-US" sz="2200" dirty="0">
              <a:solidFill>
                <a:schemeClr val="tx1">
                  <a:lumMod val="75000"/>
                </a:schemeClr>
              </a:solidFill>
            </a:endParaRPr>
          </a:p>
          <a:p>
            <a:endParaRPr lang="en-IN" sz="2200" u="sng" dirty="0">
              <a:solidFill>
                <a:schemeClr val="tx1">
                  <a:lumMod val="75000"/>
                </a:schemeClr>
              </a:solidFill>
            </a:endParaRPr>
          </a:p>
        </p:txBody>
      </p:sp>
      <p:pic>
        <p:nvPicPr>
          <p:cNvPr id="4" name="Picture 4" descr="scan0010"/>
          <p:cNvPicPr>
            <a:picLocks noChangeAspect="1" noChangeArrowheads="1"/>
          </p:cNvPicPr>
          <p:nvPr/>
        </p:nvPicPr>
        <p:blipFill>
          <a:blip r:embed="rId2">
            <a:extLst>
              <a:ext uri="{28A0092B-C50C-407E-A947-70E740481C1C}">
                <a14:useLocalDpi xmlns:a14="http://schemas.microsoft.com/office/drawing/2010/main" val="0"/>
              </a:ext>
            </a:extLst>
          </a:blip>
          <a:srcRect l="55981" t="51553" r="2551" b="37573"/>
          <a:stretch>
            <a:fillRect/>
          </a:stretch>
        </p:blipFill>
        <p:spPr>
          <a:xfrm>
            <a:off x="95248" y="3143248"/>
            <a:ext cx="4191000" cy="21891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8" descr="scan0010"/>
          <p:cNvPicPr>
            <a:picLocks noChangeAspect="1" noChangeArrowheads="1"/>
          </p:cNvPicPr>
          <p:nvPr/>
        </p:nvPicPr>
        <p:blipFill>
          <a:blip r:embed="rId2">
            <a:extLst>
              <a:ext uri="{28A0092B-C50C-407E-A947-70E740481C1C}">
                <a14:useLocalDpi xmlns:a14="http://schemas.microsoft.com/office/drawing/2010/main" val="0"/>
              </a:ext>
            </a:extLst>
          </a:blip>
          <a:srcRect l="50026" t="66663" r="1228" b="21791"/>
          <a:stretch>
            <a:fillRect/>
          </a:stretch>
        </p:blipFill>
        <p:spPr>
          <a:xfrm>
            <a:off x="4648200" y="3143248"/>
            <a:ext cx="4419600" cy="224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7"/>
          <p:cNvSpPr txBox="1">
            <a:spLocks noChangeArrowheads="1"/>
          </p:cNvSpPr>
          <p:nvPr/>
        </p:nvSpPr>
        <p:spPr bwMode="auto">
          <a:xfrm>
            <a:off x="714348" y="5643578"/>
            <a:ext cx="2819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b="1" dirty="0">
                <a:ea typeface="宋体" pitchFamily="2" charset="-122"/>
              </a:rPr>
              <a:t>AZIRIDINE RING</a:t>
            </a:r>
            <a:endParaRPr lang="en-US" sz="2400" b="1" dirty="0"/>
          </a:p>
        </p:txBody>
      </p:sp>
      <p:sp>
        <p:nvSpPr>
          <p:cNvPr id="7" name="Text Box 10"/>
          <p:cNvSpPr txBox="1">
            <a:spLocks noChangeArrowheads="1"/>
          </p:cNvSpPr>
          <p:nvPr/>
        </p:nvSpPr>
        <p:spPr bwMode="auto">
          <a:xfrm>
            <a:off x="4929190" y="5643578"/>
            <a:ext cx="3733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t>POLYETHERS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88640"/>
            <a:ext cx="8572560" cy="4914928"/>
          </a:xfrm>
        </p:spPr>
        <p:txBody>
          <a:bodyPr>
            <a:normAutofit/>
          </a:bodyPr>
          <a:lstStyle/>
          <a:p>
            <a:r>
              <a:rPr lang="en-US" altLang="zh-CN" dirty="0">
                <a:ea typeface="宋体" pitchFamily="2" charset="-122"/>
              </a:rPr>
              <a:t>Main chain is a copolymer of ethylene oxide and </a:t>
            </a:r>
            <a:r>
              <a:rPr lang="en-US" altLang="zh-CN" dirty="0" err="1">
                <a:ea typeface="宋体" pitchFamily="2" charset="-122"/>
              </a:rPr>
              <a:t>tetrahydrofuran</a:t>
            </a:r>
            <a:r>
              <a:rPr lang="en-US" altLang="zh-CN" dirty="0">
                <a:ea typeface="宋体" pitchFamily="2" charset="-122"/>
              </a:rPr>
              <a:t>.</a:t>
            </a:r>
          </a:p>
          <a:p>
            <a:r>
              <a:rPr lang="en-US" altLang="zh-CN" dirty="0">
                <a:ea typeface="宋体" pitchFamily="2" charset="-122"/>
              </a:rPr>
              <a:t>Aromatic </a:t>
            </a:r>
            <a:r>
              <a:rPr lang="en-US" altLang="zh-CN" dirty="0" err="1">
                <a:ea typeface="宋体" pitchFamily="2" charset="-122"/>
              </a:rPr>
              <a:t>sulfonate</a:t>
            </a:r>
            <a:r>
              <a:rPr lang="en-US" altLang="zh-CN" dirty="0">
                <a:ea typeface="宋体" pitchFamily="2" charset="-122"/>
              </a:rPr>
              <a:t> ester acts as initiator.</a:t>
            </a:r>
          </a:p>
          <a:p>
            <a:r>
              <a:rPr lang="en-US" altLang="zh-CN" dirty="0">
                <a:ea typeface="宋体" pitchFamily="2" charset="-122"/>
              </a:rPr>
              <a:t>Cross­ linking is produced by cationic polymerization via the imine end groups.</a:t>
            </a:r>
            <a:endParaRPr lang="en-US" dirty="0"/>
          </a:p>
          <a:p>
            <a:pPr>
              <a:buNone/>
            </a:pPr>
            <a:endParaRPr lang="en-IN" sz="2200" dirty="0"/>
          </a:p>
        </p:txBody>
      </p:sp>
      <p:pic>
        <p:nvPicPr>
          <p:cNvPr id="4" name="Picture 4" descr="scan0010"/>
          <p:cNvPicPr>
            <a:picLocks noChangeAspect="1" noChangeArrowheads="1"/>
          </p:cNvPicPr>
          <p:nvPr/>
        </p:nvPicPr>
        <p:blipFill>
          <a:blip r:embed="rId2">
            <a:extLst>
              <a:ext uri="{28A0092B-C50C-407E-A947-70E740481C1C}">
                <a14:useLocalDpi xmlns:a14="http://schemas.microsoft.com/office/drawing/2010/main" val="0"/>
              </a:ext>
            </a:extLst>
          </a:blip>
          <a:srcRect l="64703" t="86200" r="17018" b="3528"/>
          <a:stretch>
            <a:fillRect/>
          </a:stretch>
        </p:blipFill>
        <p:spPr>
          <a:xfrm>
            <a:off x="2843808" y="3212976"/>
            <a:ext cx="2209800" cy="235745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2428860" y="5786454"/>
            <a:ext cx="3307316" cy="523220"/>
          </a:xfrm>
          <a:prstGeom prst="rect">
            <a:avLst/>
          </a:prstGeom>
          <a:noFill/>
        </p:spPr>
        <p:txBody>
          <a:bodyPr wrap="none" rtlCol="0">
            <a:spAutoFit/>
          </a:bodyPr>
          <a:lstStyle/>
          <a:p>
            <a:r>
              <a:rPr lang="en-IN" sz="2800" b="1" dirty="0"/>
              <a:t>SULFONIC ESTER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3573016"/>
            <a:ext cx="8572560" cy="3071810"/>
          </a:xfrm>
        </p:spPr>
        <p:txBody>
          <a:bodyPr>
            <a:normAutofit/>
          </a:bodyPr>
          <a:lstStyle/>
          <a:p>
            <a:pPr>
              <a:spcBef>
                <a:spcPct val="50000"/>
              </a:spcBef>
              <a:buClr>
                <a:schemeClr val="accent1"/>
              </a:buClr>
            </a:pPr>
            <a:r>
              <a:rPr lang="en-US" dirty="0"/>
              <a:t>Polyether      +        Sulfonic ester </a:t>
            </a:r>
          </a:p>
          <a:p>
            <a:pPr>
              <a:spcBef>
                <a:spcPct val="50000"/>
              </a:spcBef>
              <a:buClr>
                <a:schemeClr val="accent1"/>
              </a:buClr>
            </a:pPr>
            <a:endParaRPr lang="en-US" dirty="0">
              <a:sym typeface="Wingdings" charset="0"/>
            </a:endParaRPr>
          </a:p>
          <a:p>
            <a:pPr>
              <a:spcBef>
                <a:spcPct val="50000"/>
              </a:spcBef>
              <a:buClr>
                <a:schemeClr val="accent1"/>
              </a:buClr>
            </a:pPr>
            <a:r>
              <a:rPr lang="en-US" dirty="0">
                <a:sym typeface="Wingdings" charset="0"/>
              </a:rPr>
              <a:t>Exothermic reaction  - 4-5</a:t>
            </a:r>
            <a:r>
              <a:rPr lang="en-US" baseline="30000" dirty="0">
                <a:sym typeface="Wingdings" charset="0"/>
              </a:rPr>
              <a:t>0</a:t>
            </a:r>
            <a:r>
              <a:rPr lang="en-US" dirty="0">
                <a:sym typeface="Wingdings" charset="0"/>
              </a:rPr>
              <a:t> C</a:t>
            </a:r>
          </a:p>
          <a:p>
            <a:pPr>
              <a:spcBef>
                <a:spcPct val="50000"/>
              </a:spcBef>
              <a:buClr>
                <a:schemeClr val="accent1"/>
              </a:buClr>
            </a:pPr>
            <a:endParaRPr lang="en-US" sz="2200" dirty="0">
              <a:sym typeface="Wingdings" charset="0"/>
            </a:endParaRPr>
          </a:p>
          <a:p>
            <a:endParaRPr lang="en-IN" sz="2200" dirty="0"/>
          </a:p>
        </p:txBody>
      </p:sp>
      <p:pic>
        <p:nvPicPr>
          <p:cNvPr id="3074" name="Picture 2" descr="D:\New Doc 2019-01-03 01.34.54_1.jpg"/>
          <p:cNvPicPr>
            <a:picLocks noChangeAspect="1" noChangeArrowheads="1"/>
          </p:cNvPicPr>
          <p:nvPr/>
        </p:nvPicPr>
        <p:blipFill>
          <a:blip r:embed="rId3"/>
          <a:srcRect b="6843"/>
          <a:stretch>
            <a:fillRect/>
          </a:stretch>
        </p:blipFill>
        <p:spPr bwMode="auto">
          <a:xfrm>
            <a:off x="285718" y="1268760"/>
            <a:ext cx="8368872" cy="208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86D493-2B6D-4295-8AB0-16029EAA4D00}"/>
              </a:ext>
            </a:extLst>
          </p:cNvPr>
          <p:cNvSpPr>
            <a:spLocks noGrp="1"/>
          </p:cNvSpPr>
          <p:nvPr>
            <p:ph idx="1"/>
          </p:nvPr>
        </p:nvSpPr>
        <p:spPr>
          <a:xfrm>
            <a:off x="457200" y="764704"/>
            <a:ext cx="8229600" cy="5361459"/>
          </a:xfrm>
        </p:spPr>
        <p:txBody>
          <a:bodyPr>
            <a:normAutofit/>
          </a:bodyPr>
          <a:lstStyle/>
          <a:p>
            <a:pPr>
              <a:spcBef>
                <a:spcPct val="50000"/>
              </a:spcBef>
              <a:buClr>
                <a:schemeClr val="accent1"/>
              </a:buClr>
            </a:pPr>
            <a:r>
              <a:rPr lang="en-US" altLang="zh-CN" sz="3200" dirty="0">
                <a:ea typeface="宋体" pitchFamily="2" charset="-122"/>
              </a:rPr>
              <a:t>The original material was extremely difficult to remove from undercut areas because of the high modulus of elasticity. </a:t>
            </a:r>
          </a:p>
          <a:p>
            <a:pPr>
              <a:spcBef>
                <a:spcPct val="50000"/>
              </a:spcBef>
              <a:buClr>
                <a:schemeClr val="accent1"/>
              </a:buClr>
            </a:pPr>
            <a:endParaRPr lang="en-US" altLang="zh-CN" sz="3200" dirty="0">
              <a:ea typeface="宋体" pitchFamily="2" charset="-122"/>
            </a:endParaRPr>
          </a:p>
          <a:p>
            <a:pPr>
              <a:spcBef>
                <a:spcPct val="50000"/>
              </a:spcBef>
              <a:buClr>
                <a:schemeClr val="accent1"/>
              </a:buClr>
            </a:pPr>
            <a:r>
              <a:rPr lang="en-US" altLang="zh-CN" sz="3200" dirty="0">
                <a:ea typeface="宋体" pitchFamily="2" charset="-122"/>
              </a:rPr>
              <a:t>New formulations of regular or medium-bodied materials are less stiff than the one-step hydrophilic vinyl </a:t>
            </a:r>
            <a:r>
              <a:rPr lang="en-US" altLang="zh-CN" sz="3200" dirty="0" err="1">
                <a:ea typeface="宋体" pitchFamily="2" charset="-122"/>
              </a:rPr>
              <a:t>polysiloxane</a:t>
            </a:r>
            <a:r>
              <a:rPr lang="en-US" altLang="zh-CN" sz="3200" dirty="0">
                <a:ea typeface="宋体" pitchFamily="2" charset="-122"/>
              </a:rPr>
              <a:t> impression materials. </a:t>
            </a:r>
          </a:p>
          <a:p>
            <a:endParaRPr lang="en-US" dirty="0"/>
          </a:p>
        </p:txBody>
      </p:sp>
    </p:spTree>
    <p:extLst>
      <p:ext uri="{BB962C8B-B14F-4D97-AF65-F5344CB8AC3E}">
        <p14:creationId xmlns:p14="http://schemas.microsoft.com/office/powerpoint/2010/main" val="78910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POLYETHER</a:t>
            </a:r>
          </a:p>
        </p:txBody>
      </p:sp>
      <p:sp>
        <p:nvSpPr>
          <p:cNvPr id="3" name="Content Placeholder 2"/>
          <p:cNvSpPr>
            <a:spLocks noGrp="1"/>
          </p:cNvSpPr>
          <p:nvPr>
            <p:ph sz="half" idx="1"/>
          </p:nvPr>
        </p:nvSpPr>
        <p:spPr/>
        <p:txBody>
          <a:bodyPr>
            <a:normAutofit/>
          </a:bodyPr>
          <a:lstStyle/>
          <a:p>
            <a:pPr marL="0" indent="0" algn="ctr">
              <a:buNone/>
            </a:pPr>
            <a:r>
              <a:rPr lang="en-US" sz="3200" u="sng" dirty="0">
                <a:latin typeface="+mj-lt"/>
              </a:rPr>
              <a:t>ADVANTAGES</a:t>
            </a:r>
          </a:p>
          <a:p>
            <a:pPr marL="0" indent="0" algn="ctr">
              <a:buNone/>
            </a:pPr>
            <a:endParaRPr lang="en-US" sz="3200" u="sng" dirty="0">
              <a:latin typeface="+mj-lt"/>
            </a:endParaRPr>
          </a:p>
          <a:p>
            <a:r>
              <a:rPr lang="en-US" sz="3200" dirty="0">
                <a:latin typeface="+mj-lt"/>
              </a:rPr>
              <a:t>Pleasant odor &amp; taste</a:t>
            </a:r>
          </a:p>
          <a:p>
            <a:r>
              <a:rPr lang="en-US" sz="3200" dirty="0">
                <a:latin typeface="+mj-lt"/>
              </a:rPr>
              <a:t>Easily seen margins</a:t>
            </a:r>
          </a:p>
          <a:p>
            <a:r>
              <a:rPr lang="en-US" sz="3200" dirty="0">
                <a:latin typeface="+mj-lt"/>
              </a:rPr>
              <a:t>Good stability</a:t>
            </a:r>
          </a:p>
          <a:p>
            <a:r>
              <a:rPr lang="en-US" sz="3200" dirty="0">
                <a:latin typeface="+mj-lt"/>
              </a:rPr>
              <a:t>Delay pour</a:t>
            </a:r>
          </a:p>
          <a:p>
            <a:pPr marL="0" indent="0">
              <a:buNone/>
            </a:pPr>
            <a:endParaRPr lang="en-US" sz="3200" dirty="0">
              <a:latin typeface="+mj-lt"/>
            </a:endParaRPr>
          </a:p>
        </p:txBody>
      </p:sp>
      <p:sp>
        <p:nvSpPr>
          <p:cNvPr id="4" name="Content Placeholder 3"/>
          <p:cNvSpPr>
            <a:spLocks noGrp="1"/>
          </p:cNvSpPr>
          <p:nvPr>
            <p:ph sz="half" idx="2"/>
          </p:nvPr>
        </p:nvSpPr>
        <p:spPr/>
        <p:txBody>
          <a:bodyPr>
            <a:noAutofit/>
          </a:bodyPr>
          <a:lstStyle/>
          <a:p>
            <a:pPr marL="0" indent="0" algn="ctr">
              <a:buNone/>
            </a:pPr>
            <a:r>
              <a:rPr lang="en-US" sz="3200" u="sng" dirty="0">
                <a:latin typeface="+mj-lt"/>
              </a:rPr>
              <a:t>DISADVANTAGES</a:t>
            </a:r>
          </a:p>
          <a:p>
            <a:endParaRPr lang="en-US" sz="3200" dirty="0">
              <a:latin typeface="+mj-lt"/>
            </a:endParaRPr>
          </a:p>
          <a:p>
            <a:r>
              <a:rPr lang="en-US" sz="3200" dirty="0">
                <a:latin typeface="+mj-lt"/>
              </a:rPr>
              <a:t>Stiff</a:t>
            </a:r>
          </a:p>
          <a:p>
            <a:r>
              <a:rPr lang="en-US" sz="3200" dirty="0">
                <a:latin typeface="+mj-lt"/>
              </a:rPr>
              <a:t>Bitter taste</a:t>
            </a:r>
          </a:p>
          <a:p>
            <a:r>
              <a:rPr lang="en-US" sz="3200" dirty="0">
                <a:latin typeface="+mj-lt"/>
              </a:rPr>
              <a:t>Needs to block undercuts</a:t>
            </a:r>
          </a:p>
          <a:p>
            <a:r>
              <a:rPr lang="en-US" sz="3200" dirty="0">
                <a:latin typeface="+mj-lt"/>
              </a:rPr>
              <a:t>Absorbs water</a:t>
            </a:r>
          </a:p>
          <a:p>
            <a:r>
              <a:rPr lang="en-US" sz="3200" dirty="0">
                <a:latin typeface="+mj-lt"/>
              </a:rPr>
              <a:t>High cost</a:t>
            </a:r>
          </a:p>
        </p:txBody>
      </p:sp>
    </p:spTree>
    <p:extLst>
      <p:ext uri="{BB962C8B-B14F-4D97-AF65-F5344CB8AC3E}">
        <p14:creationId xmlns:p14="http://schemas.microsoft.com/office/powerpoint/2010/main" val="428621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a:t>COMPARISION OF PROPERTIES</a:t>
            </a:r>
          </a:p>
        </p:txBody>
      </p:sp>
      <p:graphicFrame>
        <p:nvGraphicFramePr>
          <p:cNvPr id="8" name="Table 8">
            <a:extLst>
              <a:ext uri="{FF2B5EF4-FFF2-40B4-BE49-F238E27FC236}">
                <a16:creationId xmlns:a16="http://schemas.microsoft.com/office/drawing/2014/main" id="{E23D9E70-6204-4288-A269-A3610BBC53BF}"/>
              </a:ext>
            </a:extLst>
          </p:cNvPr>
          <p:cNvGraphicFramePr>
            <a:graphicFrameLocks noGrp="1"/>
          </p:cNvGraphicFramePr>
          <p:nvPr>
            <p:extLst>
              <p:ext uri="{D42A27DB-BD31-4B8C-83A1-F6EECF244321}">
                <p14:modId xmlns:p14="http://schemas.microsoft.com/office/powerpoint/2010/main" val="71791484"/>
              </p:ext>
            </p:extLst>
          </p:nvPr>
        </p:nvGraphicFramePr>
        <p:xfrm>
          <a:off x="0" y="1196752"/>
          <a:ext cx="9144000" cy="5486400"/>
        </p:xfrm>
        <a:graphic>
          <a:graphicData uri="http://schemas.openxmlformats.org/drawingml/2006/table">
            <a:tbl>
              <a:tblPr firstRow="1" bandRow="1">
                <a:tableStyleId>{21E4AEA4-8DFA-4A89-87EB-49C32662AFE0}</a:tableStyleId>
              </a:tblPr>
              <a:tblGrid>
                <a:gridCol w="1635512">
                  <a:extLst>
                    <a:ext uri="{9D8B030D-6E8A-4147-A177-3AD203B41FA5}">
                      <a16:colId xmlns:a16="http://schemas.microsoft.com/office/drawing/2014/main" val="438395489"/>
                    </a:ext>
                  </a:extLst>
                </a:gridCol>
                <a:gridCol w="2081561">
                  <a:extLst>
                    <a:ext uri="{9D8B030D-6E8A-4147-A177-3AD203B41FA5}">
                      <a16:colId xmlns:a16="http://schemas.microsoft.com/office/drawing/2014/main" val="3370161125"/>
                    </a:ext>
                  </a:extLst>
                </a:gridCol>
                <a:gridCol w="2155902">
                  <a:extLst>
                    <a:ext uri="{9D8B030D-6E8A-4147-A177-3AD203B41FA5}">
                      <a16:colId xmlns:a16="http://schemas.microsoft.com/office/drawing/2014/main" val="1022001033"/>
                    </a:ext>
                  </a:extLst>
                </a:gridCol>
                <a:gridCol w="2007220">
                  <a:extLst>
                    <a:ext uri="{9D8B030D-6E8A-4147-A177-3AD203B41FA5}">
                      <a16:colId xmlns:a16="http://schemas.microsoft.com/office/drawing/2014/main" val="3676911746"/>
                    </a:ext>
                  </a:extLst>
                </a:gridCol>
                <a:gridCol w="1263805">
                  <a:extLst>
                    <a:ext uri="{9D8B030D-6E8A-4147-A177-3AD203B41FA5}">
                      <a16:colId xmlns:a16="http://schemas.microsoft.com/office/drawing/2014/main" val="3531907711"/>
                    </a:ext>
                  </a:extLst>
                </a:gridCol>
              </a:tblGrid>
              <a:tr h="720952">
                <a:tc>
                  <a:txBody>
                    <a:bodyPr/>
                    <a:lstStyle/>
                    <a:p>
                      <a:r>
                        <a:rPr lang="en-US" sz="2800" dirty="0"/>
                        <a:t>PROPERTIES</a:t>
                      </a:r>
                    </a:p>
                  </a:txBody>
                  <a:tcPr/>
                </a:tc>
                <a:tc>
                  <a:txBody>
                    <a:bodyPr/>
                    <a:lstStyle/>
                    <a:p>
                      <a:r>
                        <a:rPr lang="en-US" sz="2800" dirty="0"/>
                        <a:t>POLY SULFIDES</a:t>
                      </a:r>
                    </a:p>
                  </a:txBody>
                  <a:tcPr/>
                </a:tc>
                <a:tc>
                  <a:txBody>
                    <a:bodyPr/>
                    <a:lstStyle/>
                    <a:p>
                      <a:r>
                        <a:rPr lang="en-US" sz="2800" dirty="0"/>
                        <a:t>CONDENSATION SILICONE</a:t>
                      </a:r>
                    </a:p>
                  </a:txBody>
                  <a:tcPr/>
                </a:tc>
                <a:tc>
                  <a:txBody>
                    <a:bodyPr/>
                    <a:lstStyle/>
                    <a:p>
                      <a:r>
                        <a:rPr lang="en-US" sz="2800" dirty="0"/>
                        <a:t>ADDITION SILICONE</a:t>
                      </a:r>
                    </a:p>
                  </a:txBody>
                  <a:tcPr/>
                </a:tc>
                <a:tc>
                  <a:txBody>
                    <a:bodyPr/>
                    <a:lstStyle/>
                    <a:p>
                      <a:r>
                        <a:rPr lang="en-US" sz="2800" dirty="0"/>
                        <a:t>POLYETHER</a:t>
                      </a:r>
                    </a:p>
                  </a:txBody>
                  <a:tcPr/>
                </a:tc>
                <a:extLst>
                  <a:ext uri="{0D108BD9-81ED-4DB2-BD59-A6C34878D82A}">
                    <a16:rowId xmlns:a16="http://schemas.microsoft.com/office/drawing/2014/main" val="3159360120"/>
                  </a:ext>
                </a:extLst>
              </a:tr>
              <a:tr h="674559">
                <a:tc>
                  <a:txBody>
                    <a:bodyPr/>
                    <a:lstStyle/>
                    <a:p>
                      <a:r>
                        <a:rPr lang="en-US" sz="2800" dirty="0"/>
                        <a:t>MIXING TIME</a:t>
                      </a:r>
                    </a:p>
                  </a:txBody>
                  <a:tcPr/>
                </a:tc>
                <a:tc>
                  <a:txBody>
                    <a:bodyPr/>
                    <a:lstStyle/>
                    <a:p>
                      <a:r>
                        <a:rPr lang="en-US" sz="2800" dirty="0"/>
                        <a:t>45 sec</a:t>
                      </a:r>
                    </a:p>
                  </a:txBody>
                  <a:tcPr/>
                </a:tc>
                <a:tc>
                  <a:txBody>
                    <a:bodyPr/>
                    <a:lstStyle/>
                    <a:p>
                      <a:r>
                        <a:rPr lang="en-US" sz="2800" dirty="0"/>
                        <a:t>45 sec</a:t>
                      </a:r>
                    </a:p>
                  </a:txBody>
                  <a:tcPr/>
                </a:tc>
                <a:tc>
                  <a:txBody>
                    <a:bodyPr/>
                    <a:lstStyle/>
                    <a:p>
                      <a:r>
                        <a:rPr lang="en-US" sz="2800" dirty="0"/>
                        <a:t>45 sec</a:t>
                      </a:r>
                    </a:p>
                  </a:txBody>
                  <a:tcPr/>
                </a:tc>
                <a:tc>
                  <a:txBody>
                    <a:bodyPr/>
                    <a:lstStyle/>
                    <a:p>
                      <a:r>
                        <a:rPr lang="en-US" sz="2800" dirty="0"/>
                        <a:t>30 sec</a:t>
                      </a:r>
                    </a:p>
                  </a:txBody>
                  <a:tcPr/>
                </a:tc>
                <a:extLst>
                  <a:ext uri="{0D108BD9-81ED-4DB2-BD59-A6C34878D82A}">
                    <a16:rowId xmlns:a16="http://schemas.microsoft.com/office/drawing/2014/main" val="2489500593"/>
                  </a:ext>
                </a:extLst>
              </a:tr>
              <a:tr h="674559">
                <a:tc>
                  <a:txBody>
                    <a:bodyPr/>
                    <a:lstStyle/>
                    <a:p>
                      <a:r>
                        <a:rPr lang="en-US" sz="2800" dirty="0"/>
                        <a:t>SETTING TIME</a:t>
                      </a:r>
                    </a:p>
                  </a:txBody>
                  <a:tcPr/>
                </a:tc>
                <a:tc>
                  <a:txBody>
                    <a:bodyPr/>
                    <a:lstStyle/>
                    <a:p>
                      <a:r>
                        <a:rPr lang="en-US" sz="2800" dirty="0"/>
                        <a:t>12.5 mins</a:t>
                      </a:r>
                    </a:p>
                  </a:txBody>
                  <a:tcPr/>
                </a:tc>
                <a:tc>
                  <a:txBody>
                    <a:bodyPr/>
                    <a:lstStyle/>
                    <a:p>
                      <a:r>
                        <a:rPr lang="en-US" sz="2800" dirty="0"/>
                        <a:t>6-9 mins</a:t>
                      </a:r>
                    </a:p>
                  </a:txBody>
                  <a:tcPr/>
                </a:tc>
                <a:tc>
                  <a:txBody>
                    <a:bodyPr/>
                    <a:lstStyle/>
                    <a:p>
                      <a:r>
                        <a:rPr lang="en-US" sz="2800" dirty="0"/>
                        <a:t>5-9 mins</a:t>
                      </a:r>
                    </a:p>
                  </a:txBody>
                  <a:tcPr/>
                </a:tc>
                <a:tc>
                  <a:txBody>
                    <a:bodyPr/>
                    <a:lstStyle/>
                    <a:p>
                      <a:r>
                        <a:rPr lang="en-US" sz="2800" dirty="0"/>
                        <a:t>6-8 mins</a:t>
                      </a:r>
                    </a:p>
                    <a:p>
                      <a:endParaRPr lang="en-US" sz="2800" dirty="0"/>
                    </a:p>
                  </a:txBody>
                  <a:tcPr/>
                </a:tc>
                <a:extLst>
                  <a:ext uri="{0D108BD9-81ED-4DB2-BD59-A6C34878D82A}">
                    <a16:rowId xmlns:a16="http://schemas.microsoft.com/office/drawing/2014/main" val="2126258389"/>
                  </a:ext>
                </a:extLst>
              </a:tr>
              <a:tr h="674559">
                <a:tc>
                  <a:txBody>
                    <a:bodyPr/>
                    <a:lstStyle/>
                    <a:p>
                      <a:r>
                        <a:rPr lang="en-US" sz="2800" dirty="0"/>
                        <a:t>DETAIL REPRODUCTION</a:t>
                      </a:r>
                    </a:p>
                  </a:txBody>
                  <a:tcPr/>
                </a:tc>
                <a:tc>
                  <a:txBody>
                    <a:bodyPr/>
                    <a:lstStyle/>
                    <a:p>
                      <a:r>
                        <a:rPr lang="en-US" sz="2800" dirty="0"/>
                        <a:t>Heavy- 75µm</a:t>
                      </a:r>
                    </a:p>
                    <a:p>
                      <a:r>
                        <a:rPr lang="en-US" sz="2800" dirty="0"/>
                        <a:t>Light- 20µm</a:t>
                      </a:r>
                    </a:p>
                  </a:txBody>
                  <a:tcPr/>
                </a:tc>
                <a:tc>
                  <a:txBody>
                    <a:bodyPr/>
                    <a:lstStyle/>
                    <a:p>
                      <a:r>
                        <a:rPr lang="en-US" sz="2800" dirty="0"/>
                        <a:t>20µm</a:t>
                      </a:r>
                    </a:p>
                  </a:txBody>
                  <a:tcPr/>
                </a:tc>
                <a:tc>
                  <a:txBody>
                    <a:bodyPr/>
                    <a:lstStyle/>
                    <a:p>
                      <a:r>
                        <a:rPr lang="en-US" sz="2800" dirty="0"/>
                        <a:t>20µm</a:t>
                      </a:r>
                    </a:p>
                  </a:txBody>
                  <a:tcPr/>
                </a:tc>
                <a:tc>
                  <a:txBody>
                    <a:bodyPr/>
                    <a:lstStyle/>
                    <a:p>
                      <a:r>
                        <a:rPr lang="en-US" sz="2800" dirty="0"/>
                        <a:t>20µm</a:t>
                      </a:r>
                    </a:p>
                  </a:txBody>
                  <a:tcPr/>
                </a:tc>
                <a:extLst>
                  <a:ext uri="{0D108BD9-81ED-4DB2-BD59-A6C34878D82A}">
                    <a16:rowId xmlns:a16="http://schemas.microsoft.com/office/drawing/2014/main" val="4209738289"/>
                  </a:ext>
                </a:extLst>
              </a:tr>
            </a:tbl>
          </a:graphicData>
        </a:graphic>
      </p:graphicFrame>
    </p:spTree>
    <p:extLst>
      <p:ext uri="{BB962C8B-B14F-4D97-AF65-F5344CB8AC3E}">
        <p14:creationId xmlns:p14="http://schemas.microsoft.com/office/powerpoint/2010/main" val="54765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7452F4B-F5D8-BA0E-AE36-E1B8155C2B78}"/>
              </a:ext>
            </a:extLst>
          </p:cNvPr>
          <p:cNvGraphicFramePr>
            <a:graphicFrameLocks noGrp="1"/>
          </p:cNvGraphicFramePr>
          <p:nvPr>
            <p:extLst>
              <p:ext uri="{D42A27DB-BD31-4B8C-83A1-F6EECF244321}">
                <p14:modId xmlns:p14="http://schemas.microsoft.com/office/powerpoint/2010/main" val="889808035"/>
              </p:ext>
            </p:extLst>
          </p:nvPr>
        </p:nvGraphicFramePr>
        <p:xfrm>
          <a:off x="8408" y="836712"/>
          <a:ext cx="9135589" cy="4206240"/>
        </p:xfrm>
        <a:graphic>
          <a:graphicData uri="http://schemas.openxmlformats.org/drawingml/2006/table">
            <a:tbl>
              <a:tblPr firstRow="1" bandRow="1">
                <a:tableStyleId>{21E4AEA4-8DFA-4A89-87EB-49C32662AFE0}</a:tableStyleId>
              </a:tblPr>
              <a:tblGrid>
                <a:gridCol w="1683272">
                  <a:extLst>
                    <a:ext uri="{9D8B030D-6E8A-4147-A177-3AD203B41FA5}">
                      <a16:colId xmlns:a16="http://schemas.microsoft.com/office/drawing/2014/main" val="2764198560"/>
                    </a:ext>
                  </a:extLst>
                </a:gridCol>
                <a:gridCol w="1944216">
                  <a:extLst>
                    <a:ext uri="{9D8B030D-6E8A-4147-A177-3AD203B41FA5}">
                      <a16:colId xmlns:a16="http://schemas.microsoft.com/office/drawing/2014/main" val="499498242"/>
                    </a:ext>
                  </a:extLst>
                </a:gridCol>
                <a:gridCol w="1872208">
                  <a:extLst>
                    <a:ext uri="{9D8B030D-6E8A-4147-A177-3AD203B41FA5}">
                      <a16:colId xmlns:a16="http://schemas.microsoft.com/office/drawing/2014/main" val="2292751573"/>
                    </a:ext>
                  </a:extLst>
                </a:gridCol>
                <a:gridCol w="1944216">
                  <a:extLst>
                    <a:ext uri="{9D8B030D-6E8A-4147-A177-3AD203B41FA5}">
                      <a16:colId xmlns:a16="http://schemas.microsoft.com/office/drawing/2014/main" val="2410383335"/>
                    </a:ext>
                  </a:extLst>
                </a:gridCol>
                <a:gridCol w="1691677">
                  <a:extLst>
                    <a:ext uri="{9D8B030D-6E8A-4147-A177-3AD203B41FA5}">
                      <a16:colId xmlns:a16="http://schemas.microsoft.com/office/drawing/2014/main" val="51348327"/>
                    </a:ext>
                  </a:extLst>
                </a:gridCol>
              </a:tblGrid>
              <a:tr h="674559">
                <a:tc>
                  <a:txBody>
                    <a:bodyPr/>
                    <a:lstStyle/>
                    <a:p>
                      <a:r>
                        <a:rPr lang="en-US" sz="2800" dirty="0"/>
                        <a:t>PROPERTIES</a:t>
                      </a:r>
                    </a:p>
                  </a:txBody>
                  <a:tcPr/>
                </a:tc>
                <a:tc>
                  <a:txBody>
                    <a:bodyPr/>
                    <a:lstStyle/>
                    <a:p>
                      <a:r>
                        <a:rPr lang="en-US" sz="2800" dirty="0"/>
                        <a:t>POLY SULFIDES</a:t>
                      </a:r>
                    </a:p>
                  </a:txBody>
                  <a:tcPr/>
                </a:tc>
                <a:tc>
                  <a:txBody>
                    <a:bodyPr/>
                    <a:lstStyle/>
                    <a:p>
                      <a:r>
                        <a:rPr lang="en-US" sz="2800" dirty="0"/>
                        <a:t>CONDENSATION SILICONE</a:t>
                      </a:r>
                    </a:p>
                  </a:txBody>
                  <a:tcPr/>
                </a:tc>
                <a:tc>
                  <a:txBody>
                    <a:bodyPr/>
                    <a:lstStyle/>
                    <a:p>
                      <a:r>
                        <a:rPr lang="en-US" sz="2800" dirty="0"/>
                        <a:t>ADDITION SILICONE</a:t>
                      </a:r>
                    </a:p>
                  </a:txBody>
                  <a:tcPr/>
                </a:tc>
                <a:tc>
                  <a:txBody>
                    <a:bodyPr/>
                    <a:lstStyle/>
                    <a:p>
                      <a:r>
                        <a:rPr lang="en-US" sz="2800" dirty="0"/>
                        <a:t>POLYETHER</a:t>
                      </a:r>
                    </a:p>
                  </a:txBody>
                  <a:tcPr/>
                </a:tc>
                <a:extLst>
                  <a:ext uri="{0D108BD9-81ED-4DB2-BD59-A6C34878D82A}">
                    <a16:rowId xmlns:a16="http://schemas.microsoft.com/office/drawing/2014/main" val="70579663"/>
                  </a:ext>
                </a:extLst>
              </a:tr>
              <a:tr h="674559">
                <a:tc>
                  <a:txBody>
                    <a:bodyPr/>
                    <a:lstStyle/>
                    <a:p>
                      <a:r>
                        <a:rPr lang="en-US" sz="2800" dirty="0"/>
                        <a:t>SHELF LIFE</a:t>
                      </a:r>
                    </a:p>
                  </a:txBody>
                  <a:tcPr/>
                </a:tc>
                <a:tc>
                  <a:txBody>
                    <a:bodyPr/>
                    <a:lstStyle/>
                    <a:p>
                      <a:r>
                        <a:rPr lang="en-US" sz="2800" dirty="0"/>
                        <a:t>2 </a:t>
                      </a:r>
                      <a:r>
                        <a:rPr lang="en-US" sz="2800" dirty="0" err="1"/>
                        <a:t>yrs</a:t>
                      </a:r>
                      <a:endParaRPr lang="en-US" sz="2800" dirty="0"/>
                    </a:p>
                  </a:txBody>
                  <a:tcPr/>
                </a:tc>
                <a:tc>
                  <a:txBody>
                    <a:bodyPr/>
                    <a:lstStyle/>
                    <a:p>
                      <a:r>
                        <a:rPr lang="en-US" sz="2800" dirty="0"/>
                        <a:t>&lt; 2 </a:t>
                      </a:r>
                      <a:r>
                        <a:rPr lang="en-US" sz="2800" dirty="0" err="1"/>
                        <a:t>yrs</a:t>
                      </a:r>
                      <a:endParaRPr lang="en-US" sz="2800" dirty="0"/>
                    </a:p>
                  </a:txBody>
                  <a:tcPr/>
                </a:tc>
                <a:tc>
                  <a:txBody>
                    <a:bodyPr/>
                    <a:lstStyle/>
                    <a:p>
                      <a:r>
                        <a:rPr lang="en-US" sz="2800" dirty="0"/>
                        <a:t>1-2 </a:t>
                      </a:r>
                      <a:r>
                        <a:rPr lang="en-US" sz="2800" dirty="0" err="1"/>
                        <a:t>yrs</a:t>
                      </a:r>
                      <a:endParaRPr lang="en-US" sz="2800" dirty="0"/>
                    </a:p>
                  </a:txBody>
                  <a:tcPr/>
                </a:tc>
                <a:tc>
                  <a:txBody>
                    <a:bodyPr/>
                    <a:lstStyle/>
                    <a:p>
                      <a:r>
                        <a:rPr lang="en-US" sz="2800" dirty="0"/>
                        <a:t>&gt; 2 </a:t>
                      </a:r>
                      <a:r>
                        <a:rPr lang="en-US" sz="2800" dirty="0" err="1"/>
                        <a:t>yrs</a:t>
                      </a:r>
                      <a:endParaRPr lang="en-US" sz="2800" dirty="0"/>
                    </a:p>
                  </a:txBody>
                  <a:tcPr/>
                </a:tc>
                <a:extLst>
                  <a:ext uri="{0D108BD9-81ED-4DB2-BD59-A6C34878D82A}">
                    <a16:rowId xmlns:a16="http://schemas.microsoft.com/office/drawing/2014/main" val="925714024"/>
                  </a:ext>
                </a:extLst>
              </a:tr>
              <a:tr h="674559">
                <a:tc>
                  <a:txBody>
                    <a:bodyPr/>
                    <a:lstStyle/>
                    <a:p>
                      <a:r>
                        <a:rPr lang="en-US" sz="2800" dirty="0"/>
                        <a:t>SHRINKAGE</a:t>
                      </a:r>
                    </a:p>
                  </a:txBody>
                  <a:tcPr/>
                </a:tc>
                <a:tc>
                  <a:txBody>
                    <a:bodyPr/>
                    <a:lstStyle/>
                    <a:p>
                      <a:r>
                        <a:rPr lang="en-US" sz="2800" dirty="0"/>
                        <a:t>0.45%</a:t>
                      </a:r>
                    </a:p>
                  </a:txBody>
                  <a:tcPr/>
                </a:tc>
                <a:tc>
                  <a:txBody>
                    <a:bodyPr/>
                    <a:lstStyle/>
                    <a:p>
                      <a:r>
                        <a:rPr lang="en-US" sz="2800" dirty="0"/>
                        <a:t>0.4-0.6%</a:t>
                      </a:r>
                    </a:p>
                  </a:txBody>
                  <a:tcPr/>
                </a:tc>
                <a:tc>
                  <a:txBody>
                    <a:bodyPr/>
                    <a:lstStyle/>
                    <a:p>
                      <a:r>
                        <a:rPr lang="en-US" sz="2800" dirty="0"/>
                        <a:t>0.17%</a:t>
                      </a:r>
                    </a:p>
                  </a:txBody>
                  <a:tcPr/>
                </a:tc>
                <a:tc>
                  <a:txBody>
                    <a:bodyPr/>
                    <a:lstStyle/>
                    <a:p>
                      <a:r>
                        <a:rPr lang="en-US" sz="2800" dirty="0"/>
                        <a:t>0.24%</a:t>
                      </a:r>
                    </a:p>
                  </a:txBody>
                  <a:tcPr/>
                </a:tc>
                <a:extLst>
                  <a:ext uri="{0D108BD9-81ED-4DB2-BD59-A6C34878D82A}">
                    <a16:rowId xmlns:a16="http://schemas.microsoft.com/office/drawing/2014/main" val="3151445411"/>
                  </a:ext>
                </a:extLst>
              </a:tr>
              <a:tr h="674559">
                <a:tc>
                  <a:txBody>
                    <a:bodyPr/>
                    <a:lstStyle/>
                    <a:p>
                      <a:r>
                        <a:rPr lang="en-US" sz="2800" dirty="0"/>
                        <a:t>DEFORMATION</a:t>
                      </a:r>
                    </a:p>
                  </a:txBody>
                  <a:tcPr/>
                </a:tc>
                <a:tc>
                  <a:txBody>
                    <a:bodyPr/>
                    <a:lstStyle/>
                    <a:p>
                      <a:r>
                        <a:rPr lang="en-US" sz="2800" dirty="0"/>
                        <a:t>3-5%</a:t>
                      </a:r>
                    </a:p>
                  </a:txBody>
                  <a:tcPr/>
                </a:tc>
                <a:tc>
                  <a:txBody>
                    <a:bodyPr/>
                    <a:lstStyle/>
                    <a:p>
                      <a:r>
                        <a:rPr lang="en-US" sz="2800" dirty="0"/>
                        <a:t>1-3%</a:t>
                      </a:r>
                    </a:p>
                  </a:txBody>
                  <a:tcPr/>
                </a:tc>
                <a:tc>
                  <a:txBody>
                    <a:bodyPr/>
                    <a:lstStyle/>
                    <a:p>
                      <a:r>
                        <a:rPr lang="en-US" sz="2800" dirty="0"/>
                        <a:t>0.05-0.3%</a:t>
                      </a:r>
                    </a:p>
                  </a:txBody>
                  <a:tcPr/>
                </a:tc>
                <a:tc>
                  <a:txBody>
                    <a:bodyPr/>
                    <a:lstStyle/>
                    <a:p>
                      <a:r>
                        <a:rPr lang="en-US" sz="2800" dirty="0"/>
                        <a:t>0.8-1.6%</a:t>
                      </a:r>
                    </a:p>
                  </a:txBody>
                  <a:tcPr/>
                </a:tc>
                <a:extLst>
                  <a:ext uri="{0D108BD9-81ED-4DB2-BD59-A6C34878D82A}">
                    <a16:rowId xmlns:a16="http://schemas.microsoft.com/office/drawing/2014/main" val="4089007999"/>
                  </a:ext>
                </a:extLst>
              </a:tr>
            </a:tbl>
          </a:graphicData>
        </a:graphic>
      </p:graphicFrame>
    </p:spTree>
    <p:extLst>
      <p:ext uri="{BB962C8B-B14F-4D97-AF65-F5344CB8AC3E}">
        <p14:creationId xmlns:p14="http://schemas.microsoft.com/office/powerpoint/2010/main" val="61109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001" y="476672"/>
            <a:ext cx="8643998" cy="5286412"/>
          </a:xfrm>
        </p:spPr>
        <p:txBody>
          <a:bodyPr>
            <a:noAutofit/>
          </a:bodyPr>
          <a:lstStyle/>
          <a:p>
            <a:pPr marL="0" indent="0">
              <a:buNone/>
            </a:pPr>
            <a:r>
              <a:rPr lang="en-IN" u="sng" dirty="0"/>
              <a:t>DIMENSIONAL STABILITY:</a:t>
            </a:r>
            <a:endParaRPr lang="en-IN" i="1" dirty="0"/>
          </a:p>
          <a:p>
            <a:pPr marL="0" indent="0">
              <a:buNone/>
            </a:pPr>
            <a:r>
              <a:rPr lang="en-IN" i="1" dirty="0"/>
              <a:t> </a:t>
            </a:r>
            <a:r>
              <a:rPr lang="en-US" dirty="0"/>
              <a:t>There are five major sources of dimensional change: </a:t>
            </a:r>
            <a:endParaRPr lang="en-IN" dirty="0"/>
          </a:p>
          <a:p>
            <a:r>
              <a:rPr lang="en-IN" dirty="0"/>
              <a:t>Polymerization shrinkage</a:t>
            </a:r>
          </a:p>
          <a:p>
            <a:r>
              <a:rPr lang="en-IN" dirty="0"/>
              <a:t>Loss of condensation reaction by-product</a:t>
            </a:r>
          </a:p>
          <a:p>
            <a:r>
              <a:rPr lang="en-IN" dirty="0"/>
              <a:t>Thermal contraction from oral temperature to room temperature.</a:t>
            </a:r>
          </a:p>
          <a:p>
            <a:r>
              <a:rPr lang="en-IN" dirty="0"/>
              <a:t>Absorption of water or disinfectant</a:t>
            </a:r>
          </a:p>
          <a:p>
            <a:r>
              <a:rPr lang="en-IN" dirty="0"/>
              <a:t>Incomplete recovery of deformation due to plastic deformation, viscoelasticity.</a:t>
            </a:r>
          </a:p>
        </p:txBody>
      </p:sp>
    </p:spTree>
    <p:extLst>
      <p:ext uri="{BB962C8B-B14F-4D97-AF65-F5344CB8AC3E}">
        <p14:creationId xmlns:p14="http://schemas.microsoft.com/office/powerpoint/2010/main" val="145644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CLASSIFICATION:</a:t>
            </a:r>
          </a:p>
        </p:txBody>
      </p:sp>
      <p:sp>
        <p:nvSpPr>
          <p:cNvPr id="3" name="Content Placeholder 2"/>
          <p:cNvSpPr>
            <a:spLocks noGrp="1"/>
          </p:cNvSpPr>
          <p:nvPr>
            <p:ph idx="1"/>
          </p:nvPr>
        </p:nvSpPr>
        <p:spPr>
          <a:xfrm>
            <a:off x="899592" y="1428736"/>
            <a:ext cx="4320480" cy="5214974"/>
          </a:xfrm>
        </p:spPr>
        <p:txBody>
          <a:bodyPr>
            <a:noAutofit/>
          </a:bodyPr>
          <a:lstStyle/>
          <a:p>
            <a:pPr marL="0" indent="0">
              <a:buNone/>
            </a:pPr>
            <a:r>
              <a:rPr lang="en-US" u="sng" dirty="0">
                <a:solidFill>
                  <a:schemeClr val="tx1">
                    <a:lumMod val="75000"/>
                  </a:schemeClr>
                </a:solidFill>
                <a:latin typeface="+mj-lt"/>
              </a:rPr>
              <a:t>Depending on the variation of temperature softening of the material</a:t>
            </a:r>
          </a:p>
          <a:p>
            <a:r>
              <a:rPr lang="en-US" dirty="0">
                <a:solidFill>
                  <a:schemeClr val="tx1">
                    <a:lumMod val="75000"/>
                  </a:schemeClr>
                </a:solidFill>
                <a:latin typeface="+mj-lt"/>
              </a:rPr>
              <a:t>Low fusing - Green stick compound</a:t>
            </a:r>
          </a:p>
          <a:p>
            <a:r>
              <a:rPr lang="en-US" dirty="0">
                <a:solidFill>
                  <a:schemeClr val="tx1">
                    <a:lumMod val="75000"/>
                  </a:schemeClr>
                </a:solidFill>
                <a:latin typeface="+mj-lt"/>
              </a:rPr>
              <a:t>High fusing - Impression compound, tray compound.</a:t>
            </a:r>
          </a:p>
          <a:p>
            <a:endParaRPr lang="en-US" dirty="0">
              <a:solidFill>
                <a:schemeClr val="tx1">
                  <a:lumMod val="75000"/>
                </a:schemeClr>
              </a:solidFill>
              <a:latin typeface="+mj-lt"/>
            </a:endParaRPr>
          </a:p>
          <a:p>
            <a:pPr>
              <a:buNone/>
            </a:pPr>
            <a:endParaRPr lang="en-US" dirty="0">
              <a:solidFill>
                <a:schemeClr val="tx1">
                  <a:lumMod val="75000"/>
                </a:schemeClr>
              </a:solidFill>
              <a:latin typeface="+mj-lt"/>
            </a:endParaRPr>
          </a:p>
          <a:p>
            <a:endParaRPr lang="en-IN" dirty="0">
              <a:solidFill>
                <a:schemeClr val="tx1">
                  <a:lumMod val="75000"/>
                </a:schemeClr>
              </a:solidFill>
              <a:latin typeface="+mj-lt"/>
            </a:endParaRPr>
          </a:p>
        </p:txBody>
      </p:sp>
      <p:pic>
        <p:nvPicPr>
          <p:cNvPr id="4" name="Picture 3" descr="51xqYzVnvHL._SX342_.jpg"/>
          <p:cNvPicPr>
            <a:picLocks noChangeAspect="1"/>
          </p:cNvPicPr>
          <p:nvPr/>
        </p:nvPicPr>
        <p:blipFill>
          <a:blip r:embed="rId3"/>
          <a:stretch>
            <a:fillRect/>
          </a:stretch>
        </p:blipFill>
        <p:spPr>
          <a:xfrm>
            <a:off x="5364088" y="1428736"/>
            <a:ext cx="3595430" cy="5329822"/>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63981540"/>
              </p:ext>
            </p:extLst>
          </p:nvPr>
        </p:nvGraphicFramePr>
        <p:xfrm>
          <a:off x="5755" y="1052736"/>
          <a:ext cx="9138245" cy="3718560"/>
        </p:xfrm>
        <a:graphic>
          <a:graphicData uri="http://schemas.openxmlformats.org/drawingml/2006/table">
            <a:tbl>
              <a:tblPr firstRow="1" bandRow="1">
                <a:tableStyleId>{21E4AEA4-8DFA-4A89-87EB-49C32662AFE0}</a:tableStyleId>
              </a:tblPr>
              <a:tblGrid>
                <a:gridCol w="1901949">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1763688">
                  <a:extLst>
                    <a:ext uri="{9D8B030D-6E8A-4147-A177-3AD203B41FA5}">
                      <a16:colId xmlns:a16="http://schemas.microsoft.com/office/drawing/2014/main" val="20004"/>
                    </a:ext>
                  </a:extLst>
                </a:gridCol>
              </a:tblGrid>
              <a:tr h="370840">
                <a:tc>
                  <a:txBody>
                    <a:bodyPr/>
                    <a:lstStyle/>
                    <a:p>
                      <a:r>
                        <a:rPr lang="en-IN" sz="2400" dirty="0">
                          <a:latin typeface="+mj-lt"/>
                        </a:rPr>
                        <a:t>MATERIAL</a:t>
                      </a:r>
                    </a:p>
                  </a:txBody>
                  <a:tcPr/>
                </a:tc>
                <a:tc>
                  <a:txBody>
                    <a:bodyPr/>
                    <a:lstStyle/>
                    <a:p>
                      <a:r>
                        <a:rPr lang="en-IN" sz="2400" dirty="0">
                          <a:latin typeface="+mj-lt"/>
                        </a:rPr>
                        <a:t>POLYSULFIDE</a:t>
                      </a:r>
                    </a:p>
                  </a:txBody>
                  <a:tcPr/>
                </a:tc>
                <a:tc>
                  <a:txBody>
                    <a:bodyPr/>
                    <a:lstStyle/>
                    <a:p>
                      <a:r>
                        <a:rPr lang="en-IN" sz="2400" dirty="0">
                          <a:latin typeface="+mj-lt"/>
                        </a:rPr>
                        <a:t>CONDENSATION</a:t>
                      </a:r>
                    </a:p>
                    <a:p>
                      <a:r>
                        <a:rPr lang="en-IN" sz="2400" dirty="0">
                          <a:latin typeface="+mj-lt"/>
                        </a:rPr>
                        <a:t>SILICONE</a:t>
                      </a:r>
                    </a:p>
                  </a:txBody>
                  <a:tcPr/>
                </a:tc>
                <a:tc>
                  <a:txBody>
                    <a:bodyPr/>
                    <a:lstStyle/>
                    <a:p>
                      <a:r>
                        <a:rPr lang="en-IN" sz="2400" dirty="0">
                          <a:latin typeface="+mj-lt"/>
                        </a:rPr>
                        <a:t>ADDITION </a:t>
                      </a:r>
                    </a:p>
                    <a:p>
                      <a:r>
                        <a:rPr lang="en-IN" sz="2400" dirty="0">
                          <a:latin typeface="+mj-lt"/>
                        </a:rPr>
                        <a:t>SILICONE</a:t>
                      </a:r>
                    </a:p>
                  </a:txBody>
                  <a:tcPr/>
                </a:tc>
                <a:tc>
                  <a:txBody>
                    <a:bodyPr/>
                    <a:lstStyle/>
                    <a:p>
                      <a:r>
                        <a:rPr lang="en-IN" sz="2400" dirty="0">
                          <a:latin typeface="+mj-lt"/>
                        </a:rPr>
                        <a:t>POLYETHER</a:t>
                      </a:r>
                    </a:p>
                  </a:txBody>
                  <a:tcPr/>
                </a:tc>
                <a:extLst>
                  <a:ext uri="{0D108BD9-81ED-4DB2-BD59-A6C34878D82A}">
                    <a16:rowId xmlns:a16="http://schemas.microsoft.com/office/drawing/2014/main" val="10000"/>
                  </a:ext>
                </a:extLst>
              </a:tr>
              <a:tr h="753740">
                <a:tc>
                  <a:txBody>
                    <a:bodyPr/>
                    <a:lstStyle/>
                    <a:p>
                      <a:r>
                        <a:rPr lang="en-IN" sz="3200" dirty="0">
                          <a:latin typeface="+mj-lt"/>
                        </a:rPr>
                        <a:t>% CONTRACTION</a:t>
                      </a:r>
                    </a:p>
                    <a:p>
                      <a:r>
                        <a:rPr lang="en-IN" sz="3200" dirty="0">
                          <a:latin typeface="+mj-lt"/>
                        </a:rPr>
                        <a:t>AT 24 HOURS</a:t>
                      </a:r>
                    </a:p>
                  </a:txBody>
                  <a:tcPr/>
                </a:tc>
                <a:tc>
                  <a:txBody>
                    <a:bodyPr/>
                    <a:lstStyle/>
                    <a:p>
                      <a:r>
                        <a:rPr lang="en-IN" sz="3200" dirty="0">
                          <a:latin typeface="+mj-lt"/>
                        </a:rPr>
                        <a:t>0.40-0.45</a:t>
                      </a:r>
                    </a:p>
                  </a:txBody>
                  <a:tcPr/>
                </a:tc>
                <a:tc>
                  <a:txBody>
                    <a:bodyPr/>
                    <a:lstStyle/>
                    <a:p>
                      <a:r>
                        <a:rPr lang="en-IN" sz="3200" dirty="0">
                          <a:latin typeface="+mj-lt"/>
                        </a:rPr>
                        <a:t>0.38-0.60</a:t>
                      </a:r>
                    </a:p>
                  </a:txBody>
                  <a:tcPr/>
                </a:tc>
                <a:tc>
                  <a:txBody>
                    <a:bodyPr/>
                    <a:lstStyle/>
                    <a:p>
                      <a:r>
                        <a:rPr lang="en-IN" sz="3200" dirty="0">
                          <a:latin typeface="+mj-lt"/>
                        </a:rPr>
                        <a:t>0.14-0.17</a:t>
                      </a:r>
                    </a:p>
                  </a:txBody>
                  <a:tcPr/>
                </a:tc>
                <a:tc>
                  <a:txBody>
                    <a:bodyPr/>
                    <a:lstStyle/>
                    <a:p>
                      <a:r>
                        <a:rPr lang="en-IN" sz="3200" dirty="0">
                          <a:latin typeface="+mj-lt"/>
                        </a:rPr>
                        <a:t>0.19-0.24</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5796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4525963"/>
          </a:xfrm>
        </p:spPr>
        <p:txBody>
          <a:bodyPr>
            <a:noAutofit/>
          </a:bodyPr>
          <a:lstStyle/>
          <a:p>
            <a:pPr marL="0" indent="0">
              <a:buNone/>
            </a:pPr>
            <a:r>
              <a:rPr lang="en-US" dirty="0"/>
              <a:t>RHEOLOGICAL PROPERTIES </a:t>
            </a:r>
          </a:p>
          <a:p>
            <a:pPr marL="0" indent="0">
              <a:buNone/>
            </a:pPr>
            <a:endParaRPr lang="en-US" dirty="0"/>
          </a:p>
          <a:p>
            <a:r>
              <a:rPr lang="en-US" dirty="0"/>
              <a:t>Polysulfide has the lowest viscosity and ranks as one of the least stiff of the elastomeric impression materials of a similar consistency. </a:t>
            </a:r>
          </a:p>
          <a:p>
            <a:r>
              <a:rPr lang="en-US" dirty="0"/>
              <a:t>The most common consistencies of the condensation materials are the putty and the wash materials.</a:t>
            </a:r>
          </a:p>
          <a:p>
            <a:pPr marL="0" indent="0">
              <a:buNone/>
            </a:pPr>
            <a:endParaRPr lang="en-US" dirty="0"/>
          </a:p>
        </p:txBody>
      </p:sp>
    </p:spTree>
    <p:extLst>
      <p:ext uri="{BB962C8B-B14F-4D97-AF65-F5344CB8AC3E}">
        <p14:creationId xmlns:p14="http://schemas.microsoft.com/office/powerpoint/2010/main" val="428788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912BB-E575-BCAB-50DF-47368BFCE183}"/>
              </a:ext>
            </a:extLst>
          </p:cNvPr>
          <p:cNvSpPr>
            <a:spLocks noGrp="1"/>
          </p:cNvSpPr>
          <p:nvPr>
            <p:ph idx="1"/>
          </p:nvPr>
        </p:nvSpPr>
        <p:spPr/>
        <p:txBody>
          <a:bodyPr/>
          <a:lstStyle/>
          <a:p>
            <a:r>
              <a:rPr lang="en-US" dirty="0"/>
              <a:t>Addition silicon and polyether are pseudoplastic impression materials. </a:t>
            </a:r>
          </a:p>
          <a:p>
            <a:r>
              <a:rPr lang="en-US" dirty="0"/>
              <a:t>The significance of this property is that the clinician can use a high-viscosity material, which is more stable and resistant to distortion, to capture the details needed for fixed prosthesis.</a:t>
            </a:r>
          </a:p>
          <a:p>
            <a:pPr marL="0" indent="0">
              <a:buNone/>
            </a:pPr>
            <a:endParaRPr lang="en-US" dirty="0"/>
          </a:p>
          <a:p>
            <a:endParaRPr lang="en-US" dirty="0"/>
          </a:p>
        </p:txBody>
      </p:sp>
    </p:spTree>
    <p:extLst>
      <p:ext uri="{BB962C8B-B14F-4D97-AF65-F5344CB8AC3E}">
        <p14:creationId xmlns:p14="http://schemas.microsoft.com/office/powerpoint/2010/main" val="24803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136904" cy="4814902"/>
          </a:xfrm>
        </p:spPr>
        <p:txBody>
          <a:bodyPr>
            <a:noAutofit/>
          </a:bodyPr>
          <a:lstStyle/>
          <a:p>
            <a:pPr marL="0" indent="0">
              <a:lnSpc>
                <a:spcPct val="150000"/>
              </a:lnSpc>
              <a:buNone/>
            </a:pPr>
            <a:r>
              <a:rPr lang="en-IN" dirty="0"/>
              <a:t>THIXOTROPY:</a:t>
            </a:r>
          </a:p>
          <a:p>
            <a:pPr>
              <a:lnSpc>
                <a:spcPct val="150000"/>
              </a:lnSpc>
            </a:pPr>
            <a:r>
              <a:rPr lang="en-IN" dirty="0"/>
              <a:t>Strain-dependant rheological behaviour</a:t>
            </a:r>
          </a:p>
          <a:p>
            <a:pPr>
              <a:lnSpc>
                <a:spcPct val="150000"/>
              </a:lnSpc>
            </a:pPr>
            <a:r>
              <a:rPr lang="en-IN" dirty="0"/>
              <a:t>A thixotropic material does not flow until sufficient impact force is applied to overcome its </a:t>
            </a:r>
            <a:r>
              <a:rPr lang="en-IN" dirty="0" err="1"/>
              <a:t>yeild</a:t>
            </a:r>
            <a:r>
              <a:rPr lang="en-IN" dirty="0"/>
              <a:t> stress.</a:t>
            </a:r>
          </a:p>
          <a:p>
            <a:pPr>
              <a:lnSpc>
                <a:spcPct val="150000"/>
              </a:lnSpc>
            </a:pPr>
            <a:r>
              <a:rPr lang="en-IN" dirty="0"/>
              <a:t>Beyond this point, the material becomes fluid.</a:t>
            </a:r>
          </a:p>
          <a:p>
            <a:pPr>
              <a:lnSpc>
                <a:spcPct val="150000"/>
              </a:lnSpc>
              <a:buNone/>
            </a:pPr>
            <a:endParaRPr lang="en-IN" dirty="0"/>
          </a:p>
        </p:txBody>
      </p:sp>
    </p:spTree>
    <p:extLst>
      <p:ext uri="{BB962C8B-B14F-4D97-AF65-F5344CB8AC3E}">
        <p14:creationId xmlns:p14="http://schemas.microsoft.com/office/powerpoint/2010/main" val="2041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35761"/>
            <a:ext cx="8389580" cy="5786478"/>
          </a:xfrm>
        </p:spPr>
        <p:txBody>
          <a:bodyPr>
            <a:noAutofit/>
          </a:bodyPr>
          <a:lstStyle/>
          <a:p>
            <a:pPr>
              <a:buFont typeface="Wingdings" pitchFamily="2" charset="2"/>
              <a:buChar char="Ø"/>
            </a:pPr>
            <a:r>
              <a:rPr lang="en-IN" sz="3600" u="sng" dirty="0"/>
              <a:t>ELASTICITY:</a:t>
            </a:r>
          </a:p>
          <a:p>
            <a:pPr>
              <a:buFont typeface="Wingdings" pitchFamily="2" charset="2"/>
              <a:buChar char="Ø"/>
            </a:pPr>
            <a:endParaRPr lang="en-IN" sz="3600" u="sng" dirty="0"/>
          </a:p>
          <a:p>
            <a:r>
              <a:rPr lang="en-IN" sz="3600" dirty="0"/>
              <a:t>Longer the impression remains in the mouth, less distortion will occur during impression removal.</a:t>
            </a:r>
          </a:p>
          <a:p>
            <a:endParaRPr lang="en-IN" sz="3600" dirty="0"/>
          </a:p>
        </p:txBody>
      </p:sp>
    </p:spTree>
    <p:extLst>
      <p:ext uri="{BB962C8B-B14F-4D97-AF65-F5344CB8AC3E}">
        <p14:creationId xmlns:p14="http://schemas.microsoft.com/office/powerpoint/2010/main" val="110427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6685E-50DD-DE74-3EFE-5B4DCF7DE121}"/>
              </a:ext>
            </a:extLst>
          </p:cNvPr>
          <p:cNvSpPr>
            <a:spLocks noGrp="1"/>
          </p:cNvSpPr>
          <p:nvPr>
            <p:ph idx="1"/>
          </p:nvPr>
        </p:nvSpPr>
        <p:spPr>
          <a:xfrm>
            <a:off x="395536" y="836712"/>
            <a:ext cx="8229600" cy="4525963"/>
          </a:xfrm>
        </p:spPr>
        <p:txBody>
          <a:bodyPr>
            <a:noAutofit/>
          </a:bodyPr>
          <a:lstStyle/>
          <a:p>
            <a:r>
              <a:rPr lang="en-IN" dirty="0"/>
              <a:t>Excluding the very high-viscosity putty class of elastomers, the stiffness of impression materials increases in the following order-polysulfide,  condensation silicone,  addition silicone, and polyether.</a:t>
            </a:r>
          </a:p>
          <a:p>
            <a:endParaRPr lang="en-IN" dirty="0"/>
          </a:p>
          <a:p>
            <a:r>
              <a:rPr lang="en-IN" dirty="0"/>
              <a:t>The vinyl </a:t>
            </a:r>
            <a:r>
              <a:rPr lang="en-IN" dirty="0" err="1"/>
              <a:t>polysiloxane</a:t>
            </a:r>
            <a:r>
              <a:rPr lang="en-IN" dirty="0"/>
              <a:t> are the most ideally elastic of all the current available materials.</a:t>
            </a:r>
            <a:endParaRPr lang="en-US" dirty="0"/>
          </a:p>
        </p:txBody>
      </p:sp>
    </p:spTree>
    <p:extLst>
      <p:ext uri="{BB962C8B-B14F-4D97-AF65-F5344CB8AC3E}">
        <p14:creationId xmlns:p14="http://schemas.microsoft.com/office/powerpoint/2010/main" val="130165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428544" cy="3429024"/>
          </a:xfrm>
        </p:spPr>
        <p:txBody>
          <a:bodyPr>
            <a:noAutofit/>
          </a:bodyPr>
          <a:lstStyle/>
          <a:p>
            <a:pPr>
              <a:buFont typeface="Wingdings" pitchFamily="2" charset="2"/>
              <a:buChar char="Ø"/>
            </a:pPr>
            <a:r>
              <a:rPr lang="en-IN" u="sng" dirty="0"/>
              <a:t>TEAR STRENGTH:</a:t>
            </a:r>
          </a:p>
          <a:p>
            <a:r>
              <a:rPr lang="en-IN" dirty="0"/>
              <a:t>Resistance to fracture of an elastomeric material subjected to a tensile force acting perpendicular to the surface.</a:t>
            </a:r>
          </a:p>
          <a:p>
            <a:endParaRPr lang="en-IN" dirty="0"/>
          </a:p>
          <a:p>
            <a:r>
              <a:rPr lang="en-IN" dirty="0"/>
              <a:t>Tear strength (lowest to highest) if following order:</a:t>
            </a:r>
          </a:p>
          <a:p>
            <a:pPr>
              <a:buNone/>
            </a:pPr>
            <a:r>
              <a:rPr lang="en-IN" dirty="0"/>
              <a:t>   Hydrocolloids(agar and alginate), silicones( addition and condensation), polyether, and polysulfide..</a:t>
            </a:r>
          </a:p>
          <a:p>
            <a:pPr>
              <a:buNone/>
            </a:pPr>
            <a:endParaRPr lang="en-IN" dirty="0"/>
          </a:p>
        </p:txBody>
      </p:sp>
    </p:spTree>
    <p:extLst>
      <p:ext uri="{BB962C8B-B14F-4D97-AF65-F5344CB8AC3E}">
        <p14:creationId xmlns:p14="http://schemas.microsoft.com/office/powerpoint/2010/main" val="25232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B0A32C0-1A6B-CD19-0B2D-042D8340110C}"/>
              </a:ext>
            </a:extLst>
          </p:cNvPr>
          <p:cNvGraphicFramePr>
            <a:graphicFrameLocks noGrp="1"/>
          </p:cNvGraphicFramePr>
          <p:nvPr>
            <p:ph idx="1"/>
            <p:extLst>
              <p:ext uri="{D42A27DB-BD31-4B8C-83A1-F6EECF244321}">
                <p14:modId xmlns:p14="http://schemas.microsoft.com/office/powerpoint/2010/main" val="2366513806"/>
              </p:ext>
            </p:extLst>
          </p:nvPr>
        </p:nvGraphicFramePr>
        <p:xfrm>
          <a:off x="214282" y="1412776"/>
          <a:ext cx="8715436" cy="3230880"/>
        </p:xfrm>
        <a:graphic>
          <a:graphicData uri="http://schemas.openxmlformats.org/drawingml/2006/table">
            <a:tbl>
              <a:tblPr firstRow="1" bandRow="1">
                <a:tableStyleId>{21E4AEA4-8DFA-4A89-87EB-49C32662AFE0}</a:tableStyleId>
              </a:tblPr>
              <a:tblGrid>
                <a:gridCol w="1837438">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850548">
                  <a:extLst>
                    <a:ext uri="{9D8B030D-6E8A-4147-A177-3AD203B41FA5}">
                      <a16:colId xmlns:a16="http://schemas.microsoft.com/office/drawing/2014/main" val="20003"/>
                    </a:ext>
                  </a:extLst>
                </a:gridCol>
                <a:gridCol w="1643074">
                  <a:extLst>
                    <a:ext uri="{9D8B030D-6E8A-4147-A177-3AD203B41FA5}">
                      <a16:colId xmlns:a16="http://schemas.microsoft.com/office/drawing/2014/main" val="20004"/>
                    </a:ext>
                  </a:extLst>
                </a:gridCol>
              </a:tblGrid>
              <a:tr h="1057288">
                <a:tc>
                  <a:txBody>
                    <a:bodyPr/>
                    <a:lstStyle/>
                    <a:p>
                      <a:r>
                        <a:rPr lang="en-IN" sz="2400" dirty="0"/>
                        <a:t>MATERIAL</a:t>
                      </a:r>
                    </a:p>
                  </a:txBody>
                  <a:tcPr/>
                </a:tc>
                <a:tc>
                  <a:txBody>
                    <a:bodyPr/>
                    <a:lstStyle/>
                    <a:p>
                      <a:r>
                        <a:rPr lang="en-IN" sz="2400" dirty="0"/>
                        <a:t>POLYSULFIDE</a:t>
                      </a:r>
                    </a:p>
                  </a:txBody>
                  <a:tcPr/>
                </a:tc>
                <a:tc>
                  <a:txBody>
                    <a:bodyPr/>
                    <a:lstStyle/>
                    <a:p>
                      <a:r>
                        <a:rPr lang="en-IN" sz="2400" dirty="0"/>
                        <a:t>CONDENSATION SILICONE</a:t>
                      </a:r>
                    </a:p>
                  </a:txBody>
                  <a:tcPr/>
                </a:tc>
                <a:tc>
                  <a:txBody>
                    <a:bodyPr/>
                    <a:lstStyle/>
                    <a:p>
                      <a:r>
                        <a:rPr lang="en-IN" sz="2400" dirty="0"/>
                        <a:t>ADDITION SILICONE</a:t>
                      </a:r>
                    </a:p>
                  </a:txBody>
                  <a:tcPr/>
                </a:tc>
                <a:tc>
                  <a:txBody>
                    <a:bodyPr/>
                    <a:lstStyle/>
                    <a:p>
                      <a:r>
                        <a:rPr lang="en-IN" sz="2400" dirty="0"/>
                        <a:t>POLYETHER</a:t>
                      </a:r>
                    </a:p>
                  </a:txBody>
                  <a:tcPr/>
                </a:tc>
                <a:extLst>
                  <a:ext uri="{0D108BD9-81ED-4DB2-BD59-A6C34878D82A}">
                    <a16:rowId xmlns:a16="http://schemas.microsoft.com/office/drawing/2014/main" val="10000"/>
                  </a:ext>
                </a:extLst>
              </a:tr>
              <a:tr h="1353320">
                <a:tc>
                  <a:txBody>
                    <a:bodyPr/>
                    <a:lstStyle/>
                    <a:p>
                      <a:r>
                        <a:rPr lang="en-IN" sz="3200" dirty="0"/>
                        <a:t>TEAR</a:t>
                      </a:r>
                    </a:p>
                    <a:p>
                      <a:r>
                        <a:rPr lang="en-IN" sz="3200" dirty="0"/>
                        <a:t>STRENGTH</a:t>
                      </a:r>
                    </a:p>
                    <a:p>
                      <a:r>
                        <a:rPr lang="en-IN" sz="3200" dirty="0"/>
                        <a:t>(N/m)</a:t>
                      </a:r>
                    </a:p>
                  </a:txBody>
                  <a:tcPr/>
                </a:tc>
                <a:tc>
                  <a:txBody>
                    <a:bodyPr/>
                    <a:lstStyle/>
                    <a:p>
                      <a:r>
                        <a:rPr lang="en-IN" sz="3200" dirty="0"/>
                        <a:t>2500-7000</a:t>
                      </a:r>
                    </a:p>
                  </a:txBody>
                  <a:tcPr/>
                </a:tc>
                <a:tc>
                  <a:txBody>
                    <a:bodyPr/>
                    <a:lstStyle/>
                    <a:p>
                      <a:r>
                        <a:rPr lang="en-IN" sz="3200" dirty="0"/>
                        <a:t>2300-2600</a:t>
                      </a:r>
                    </a:p>
                  </a:txBody>
                  <a:tcPr/>
                </a:tc>
                <a:tc>
                  <a:txBody>
                    <a:bodyPr/>
                    <a:lstStyle/>
                    <a:p>
                      <a:r>
                        <a:rPr lang="en-IN" sz="3200" dirty="0"/>
                        <a:t>1500-4300</a:t>
                      </a:r>
                    </a:p>
                  </a:txBody>
                  <a:tcPr/>
                </a:tc>
                <a:tc>
                  <a:txBody>
                    <a:bodyPr/>
                    <a:lstStyle/>
                    <a:p>
                      <a:r>
                        <a:rPr lang="en-IN" sz="3200" dirty="0"/>
                        <a:t>1800-4800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7349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1" y="692696"/>
            <a:ext cx="8354447" cy="5214974"/>
          </a:xfrm>
        </p:spPr>
        <p:txBody>
          <a:bodyPr>
            <a:normAutofit/>
          </a:bodyPr>
          <a:lstStyle/>
          <a:p>
            <a:pPr>
              <a:buFont typeface="Wingdings" pitchFamily="2" charset="2"/>
              <a:buChar char="Ø"/>
            </a:pPr>
            <a:r>
              <a:rPr lang="en-IN" u="sng" dirty="0"/>
              <a:t>DISINFECTION:</a:t>
            </a:r>
          </a:p>
          <a:p>
            <a:pPr marL="0" indent="0">
              <a:buNone/>
            </a:pPr>
            <a:r>
              <a:rPr lang="en-IN" dirty="0"/>
              <a:t>     POLYSULFIDE AND SILICONES </a:t>
            </a:r>
          </a:p>
          <a:p>
            <a:r>
              <a:rPr lang="en-IN" dirty="0"/>
              <a:t>Immersion ( not more than 30 mins)</a:t>
            </a:r>
          </a:p>
          <a:p>
            <a:r>
              <a:rPr lang="en-IN" dirty="0" err="1"/>
              <a:t>Gluteraldehyde</a:t>
            </a:r>
            <a:r>
              <a:rPr lang="en-IN" dirty="0"/>
              <a:t>, chlorine, </a:t>
            </a:r>
            <a:r>
              <a:rPr lang="en-IN" dirty="0" err="1"/>
              <a:t>idophors</a:t>
            </a:r>
            <a:endParaRPr lang="en-IN" dirty="0"/>
          </a:p>
          <a:p>
            <a:endParaRPr lang="en-IN" dirty="0"/>
          </a:p>
          <a:p>
            <a:pPr marL="0" indent="0">
              <a:buNone/>
            </a:pPr>
            <a:r>
              <a:rPr lang="en-IN" dirty="0"/>
              <a:t>     POLYETHER</a:t>
            </a:r>
          </a:p>
          <a:p>
            <a:r>
              <a:rPr lang="en-IN" dirty="0"/>
              <a:t>Immersion less than 10mins </a:t>
            </a:r>
          </a:p>
          <a:p>
            <a:r>
              <a:rPr lang="en-IN" dirty="0"/>
              <a:t>Chlorine , </a:t>
            </a:r>
            <a:r>
              <a:rPr lang="en-IN" dirty="0" err="1"/>
              <a:t>idophors</a:t>
            </a:r>
            <a:endParaRPr lang="en-IN" dirty="0"/>
          </a:p>
          <a:p>
            <a:pPr>
              <a:buNone/>
            </a:pPr>
            <a:endParaRPr lang="en-IN" dirty="0"/>
          </a:p>
        </p:txBody>
      </p:sp>
    </p:spTree>
    <p:extLst>
      <p:ext uri="{BB962C8B-B14F-4D97-AF65-F5344CB8AC3E}">
        <p14:creationId xmlns:p14="http://schemas.microsoft.com/office/powerpoint/2010/main" val="388171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i="1" u="sng" dirty="0">
                <a:solidFill>
                  <a:schemeClr val="accent2">
                    <a:lumMod val="75000"/>
                  </a:schemeClr>
                </a:solidFill>
              </a:rPr>
              <a:t>MAKING AN IMPRESSION:</a:t>
            </a:r>
          </a:p>
        </p:txBody>
      </p:sp>
      <p:sp>
        <p:nvSpPr>
          <p:cNvPr id="3" name="Content Placeholder 2"/>
          <p:cNvSpPr>
            <a:spLocks noGrp="1"/>
          </p:cNvSpPr>
          <p:nvPr>
            <p:ph idx="1"/>
          </p:nvPr>
        </p:nvSpPr>
        <p:spPr>
          <a:xfrm>
            <a:off x="683568" y="1357298"/>
            <a:ext cx="8317588" cy="5357850"/>
          </a:xfrm>
        </p:spPr>
        <p:txBody>
          <a:bodyPr>
            <a:noAutofit/>
          </a:bodyPr>
          <a:lstStyle/>
          <a:p>
            <a:pPr>
              <a:buFont typeface="Wingdings" pitchFamily="2" charset="2"/>
              <a:buChar char="Ø"/>
            </a:pPr>
            <a:r>
              <a:rPr lang="en-IN" b="1" u="sng" dirty="0"/>
              <a:t>STEPS:</a:t>
            </a:r>
          </a:p>
          <a:p>
            <a:r>
              <a:rPr lang="en-IN" dirty="0"/>
              <a:t>Preparing tray</a:t>
            </a:r>
          </a:p>
          <a:p>
            <a:r>
              <a:rPr lang="en-IN" dirty="0"/>
              <a:t>Preparing the material</a:t>
            </a:r>
          </a:p>
          <a:p>
            <a:r>
              <a:rPr lang="en-IN" dirty="0"/>
              <a:t>Making the impression</a:t>
            </a:r>
          </a:p>
          <a:p>
            <a:r>
              <a:rPr lang="en-IN" dirty="0"/>
              <a:t>Removing the impression</a:t>
            </a:r>
          </a:p>
          <a:p>
            <a:r>
              <a:rPr lang="en-IN" dirty="0"/>
              <a:t>Preparing stone cast and dies</a:t>
            </a:r>
          </a:p>
          <a:p>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A5CFEA-9F35-49D2-6BD4-F57496E020CC}"/>
              </a:ext>
            </a:extLst>
          </p:cNvPr>
          <p:cNvSpPr>
            <a:spLocks noGrp="1"/>
          </p:cNvSpPr>
          <p:nvPr>
            <p:ph idx="1"/>
          </p:nvPr>
        </p:nvSpPr>
        <p:spPr>
          <a:xfrm>
            <a:off x="1187624" y="1916832"/>
            <a:ext cx="8229600" cy="4525963"/>
          </a:xfrm>
        </p:spPr>
        <p:txBody>
          <a:bodyPr/>
          <a:lstStyle/>
          <a:p>
            <a:pPr marL="0" indent="0">
              <a:buNone/>
            </a:pPr>
            <a:r>
              <a:rPr lang="en-US" u="sng" dirty="0">
                <a:solidFill>
                  <a:schemeClr val="tx1">
                    <a:lumMod val="75000"/>
                  </a:schemeClr>
                </a:solidFill>
                <a:latin typeface="+mj-lt"/>
              </a:rPr>
              <a:t>According to ADA specification no. 3</a:t>
            </a:r>
          </a:p>
          <a:p>
            <a:r>
              <a:rPr lang="en-US" dirty="0">
                <a:solidFill>
                  <a:schemeClr val="tx1">
                    <a:lumMod val="75000"/>
                  </a:schemeClr>
                </a:solidFill>
                <a:latin typeface="+mj-lt"/>
              </a:rPr>
              <a:t>Type I - Impression compound</a:t>
            </a:r>
          </a:p>
          <a:p>
            <a:r>
              <a:rPr lang="en-US" dirty="0">
                <a:solidFill>
                  <a:schemeClr val="tx1">
                    <a:lumMod val="75000"/>
                  </a:schemeClr>
                </a:solidFill>
                <a:latin typeface="+mj-lt"/>
              </a:rPr>
              <a:t>Type II- Tray compound</a:t>
            </a:r>
          </a:p>
          <a:p>
            <a:endParaRPr lang="en-US" dirty="0"/>
          </a:p>
        </p:txBody>
      </p:sp>
    </p:spTree>
    <p:extLst>
      <p:ext uri="{BB962C8B-B14F-4D97-AF65-F5344CB8AC3E}">
        <p14:creationId xmlns:p14="http://schemas.microsoft.com/office/powerpoint/2010/main" val="272052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13C004-64F5-15F2-A9DC-A37E6EFF9349}"/>
              </a:ext>
            </a:extLst>
          </p:cNvPr>
          <p:cNvSpPr>
            <a:spLocks noGrp="1"/>
          </p:cNvSpPr>
          <p:nvPr>
            <p:ph idx="1"/>
          </p:nvPr>
        </p:nvSpPr>
        <p:spPr/>
        <p:txBody>
          <a:bodyPr/>
          <a:lstStyle/>
          <a:p>
            <a:pPr>
              <a:buFont typeface="Wingdings" pitchFamily="2" charset="2"/>
              <a:buChar char="Ø"/>
            </a:pPr>
            <a:r>
              <a:rPr lang="en-IN" dirty="0"/>
              <a:t>All the materials are supplied as two component systems.</a:t>
            </a:r>
          </a:p>
          <a:p>
            <a:pPr>
              <a:buFont typeface="Wingdings" pitchFamily="2" charset="2"/>
              <a:buChar char="Ø"/>
            </a:pPr>
            <a:r>
              <a:rPr lang="en-IN" dirty="0"/>
              <a:t>First step is to mix the components properly to initiate the reaction.</a:t>
            </a:r>
          </a:p>
          <a:p>
            <a:pPr>
              <a:buFont typeface="Wingdings" pitchFamily="2" charset="2"/>
              <a:buChar char="Ø"/>
            </a:pPr>
            <a:r>
              <a:rPr lang="en-IN" dirty="0"/>
              <a:t>Second step involves the selection and use of preferred viscosity for making an impression.</a:t>
            </a:r>
          </a:p>
          <a:p>
            <a:endParaRPr lang="en-US" dirty="0"/>
          </a:p>
        </p:txBody>
      </p:sp>
    </p:spTree>
    <p:extLst>
      <p:ext uri="{BB962C8B-B14F-4D97-AF65-F5344CB8AC3E}">
        <p14:creationId xmlns:p14="http://schemas.microsoft.com/office/powerpoint/2010/main" val="145773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6850"/>
            <a:ext cx="8229600" cy="1143000"/>
          </a:xfrm>
        </p:spPr>
        <p:txBody>
          <a:bodyPr>
            <a:noAutofit/>
          </a:bodyPr>
          <a:lstStyle/>
          <a:p>
            <a:r>
              <a:rPr lang="en-IN" b="1" i="1" dirty="0"/>
              <a:t>PREPARATION OF IMPRESSION MATERIALS:</a:t>
            </a:r>
          </a:p>
        </p:txBody>
      </p:sp>
      <p:sp>
        <p:nvSpPr>
          <p:cNvPr id="3" name="Content Placeholder 2"/>
          <p:cNvSpPr>
            <a:spLocks noGrp="1"/>
          </p:cNvSpPr>
          <p:nvPr>
            <p:ph idx="1"/>
          </p:nvPr>
        </p:nvSpPr>
        <p:spPr>
          <a:xfrm>
            <a:off x="611560" y="1785902"/>
            <a:ext cx="8285098" cy="5072098"/>
          </a:xfrm>
        </p:spPr>
        <p:txBody>
          <a:bodyPr>
            <a:normAutofit/>
          </a:bodyPr>
          <a:lstStyle/>
          <a:p>
            <a:pPr>
              <a:lnSpc>
                <a:spcPct val="150000"/>
              </a:lnSpc>
              <a:buFont typeface="Wingdings" pitchFamily="2" charset="2"/>
              <a:buChar char="Ø"/>
            </a:pPr>
            <a:r>
              <a:rPr lang="en-IN" u="sng" dirty="0"/>
              <a:t>MIXING TECHNIQUES:</a:t>
            </a:r>
          </a:p>
          <a:p>
            <a:pPr>
              <a:lnSpc>
                <a:spcPct val="150000"/>
              </a:lnSpc>
            </a:pPr>
            <a:r>
              <a:rPr lang="en-IN" dirty="0"/>
              <a:t>Hand mixing</a:t>
            </a:r>
          </a:p>
          <a:p>
            <a:pPr>
              <a:lnSpc>
                <a:spcPct val="150000"/>
              </a:lnSpc>
            </a:pPr>
            <a:r>
              <a:rPr lang="en-US" dirty="0"/>
              <a:t>Static mixing/auto mixing system</a:t>
            </a:r>
          </a:p>
          <a:p>
            <a:pPr>
              <a:lnSpc>
                <a:spcPct val="150000"/>
              </a:lnSpc>
            </a:pPr>
            <a:r>
              <a:rPr lang="en-US" dirty="0"/>
              <a:t>Dynamic mechanical mixer</a:t>
            </a:r>
          </a:p>
          <a:p>
            <a:pPr>
              <a:lnSpc>
                <a:spcPct val="150000"/>
              </a:lnSpc>
            </a:pP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HAND MIXING:</a:t>
            </a:r>
          </a:p>
        </p:txBody>
      </p:sp>
      <p:sp>
        <p:nvSpPr>
          <p:cNvPr id="3" name="Content Placeholder 2"/>
          <p:cNvSpPr>
            <a:spLocks noGrp="1"/>
          </p:cNvSpPr>
          <p:nvPr>
            <p:ph idx="1"/>
          </p:nvPr>
        </p:nvSpPr>
        <p:spPr>
          <a:xfrm>
            <a:off x="700118" y="1700808"/>
            <a:ext cx="7986682" cy="5157192"/>
          </a:xfrm>
        </p:spPr>
        <p:txBody>
          <a:bodyPr>
            <a:normAutofit/>
          </a:bodyPr>
          <a:lstStyle/>
          <a:p>
            <a:r>
              <a:rPr lang="en-US" dirty="0"/>
              <a:t>When material is provided in </a:t>
            </a:r>
            <a:r>
              <a:rPr lang="en-US" b="1" u="sng" dirty="0"/>
              <a:t>2 paste  tubes</a:t>
            </a:r>
            <a:r>
              <a:rPr lang="en-US" dirty="0"/>
              <a:t>, user should dispense same length of material onto a mixing pad or glass slab. Both the pastes are mixed with stainless steel spatula. The mixed paste should be uniform in color, with no streaks of base or catalyst appearing in mixture.</a:t>
            </a:r>
          </a:p>
          <a:p>
            <a:endParaRPr lang="en-IN" sz="2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E28CAE-7DE4-1E01-8DCC-2305B79DC647}"/>
              </a:ext>
            </a:extLst>
          </p:cNvPr>
          <p:cNvSpPr>
            <a:spLocks noGrp="1"/>
          </p:cNvSpPr>
          <p:nvPr>
            <p:ph idx="1"/>
          </p:nvPr>
        </p:nvSpPr>
        <p:spPr>
          <a:xfrm>
            <a:off x="457200" y="620688"/>
            <a:ext cx="8229600" cy="4525963"/>
          </a:xfrm>
        </p:spPr>
        <p:txBody>
          <a:bodyPr>
            <a:noAutofit/>
          </a:bodyPr>
          <a:lstStyle/>
          <a:p>
            <a:r>
              <a:rPr lang="en-US" dirty="0"/>
              <a:t>When </a:t>
            </a:r>
            <a:r>
              <a:rPr lang="en-US" b="1" u="sng" dirty="0"/>
              <a:t>one of the component is liquid</a:t>
            </a:r>
            <a:r>
              <a:rPr lang="en-US" dirty="0"/>
              <a:t>, such as catalyst for condensation silicone, length of base is dispensed from tube onto a graduated mixing pad and one drop of liquid catalyst is added for each unit length of base.</a:t>
            </a:r>
          </a:p>
          <a:p>
            <a:endParaRPr lang="en-US" dirty="0"/>
          </a:p>
          <a:p>
            <a:r>
              <a:rPr lang="en-US" dirty="0"/>
              <a:t>In case of </a:t>
            </a:r>
            <a:r>
              <a:rPr lang="en-US" b="1" u="sng" dirty="0"/>
              <a:t>2 putty system</a:t>
            </a:r>
            <a:r>
              <a:rPr lang="en-US" dirty="0"/>
              <a:t>, the material is dispensed by volume using an equal no. of scoops of each putty, and the material is kneaded with fingers until uniform color is obtained. </a:t>
            </a:r>
          </a:p>
          <a:p>
            <a:endParaRPr lang="en-US" dirty="0"/>
          </a:p>
        </p:txBody>
      </p:sp>
    </p:spTree>
    <p:extLst>
      <p:ext uri="{BB962C8B-B14F-4D97-AF65-F5344CB8AC3E}">
        <p14:creationId xmlns:p14="http://schemas.microsoft.com/office/powerpoint/2010/main" val="310344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KE09526.png"/>
          <p:cNvPicPr>
            <a:picLocks noChangeAspect="1"/>
          </p:cNvPicPr>
          <p:nvPr/>
        </p:nvPicPr>
        <p:blipFill>
          <a:blip r:embed="rId2"/>
          <a:stretch>
            <a:fillRect/>
          </a:stretch>
        </p:blipFill>
        <p:spPr>
          <a:xfrm>
            <a:off x="4504630" y="2348880"/>
            <a:ext cx="4196797" cy="3672408"/>
          </a:xfrm>
          <a:prstGeom prst="rect">
            <a:avLst/>
          </a:prstGeom>
        </p:spPr>
      </p:pic>
      <p:sp>
        <p:nvSpPr>
          <p:cNvPr id="2" name="Title 1"/>
          <p:cNvSpPr>
            <a:spLocks noGrp="1"/>
          </p:cNvSpPr>
          <p:nvPr>
            <p:ph type="title"/>
          </p:nvPr>
        </p:nvSpPr>
        <p:spPr/>
        <p:txBody>
          <a:bodyPr/>
          <a:lstStyle/>
          <a:p>
            <a:r>
              <a:rPr lang="en-IN" dirty="0"/>
              <a:t>AUTOMIXER AND DISPENSER</a:t>
            </a:r>
          </a:p>
        </p:txBody>
      </p:sp>
      <p:sp>
        <p:nvSpPr>
          <p:cNvPr id="3" name="Content Placeholder 2"/>
          <p:cNvSpPr>
            <a:spLocks noGrp="1"/>
          </p:cNvSpPr>
          <p:nvPr>
            <p:ph idx="1"/>
          </p:nvPr>
        </p:nvSpPr>
        <p:spPr>
          <a:xfrm>
            <a:off x="285720" y="1428736"/>
            <a:ext cx="5294392" cy="5214974"/>
          </a:xfrm>
        </p:spPr>
        <p:txBody>
          <a:bodyPr>
            <a:normAutofit/>
          </a:bodyPr>
          <a:lstStyle/>
          <a:p>
            <a:pPr>
              <a:lnSpc>
                <a:spcPct val="110000"/>
              </a:lnSpc>
            </a:pPr>
            <a:r>
              <a:rPr lang="en-IN" dirty="0">
                <a:latin typeface="+mj-lt"/>
              </a:rPr>
              <a:t>When the trigger is pulled, plunger is driven forward</a:t>
            </a:r>
          </a:p>
          <a:p>
            <a:pPr>
              <a:lnSpc>
                <a:spcPct val="110000"/>
              </a:lnSpc>
            </a:pPr>
            <a:r>
              <a:rPr lang="en-IN" dirty="0">
                <a:latin typeface="+mj-lt"/>
              </a:rPr>
              <a:t>Base and catalyst pastes are forced from cartridge to the mixing tip (spiral)</a:t>
            </a:r>
          </a:p>
          <a:p>
            <a:pPr>
              <a:lnSpc>
                <a:spcPct val="110000"/>
              </a:lnSpc>
            </a:pPr>
            <a:r>
              <a:rPr lang="en-IN" dirty="0">
                <a:latin typeface="+mj-lt"/>
              </a:rPr>
              <a:t>Paste pass through bore and exit the nozzle as uniform mixed paste.</a:t>
            </a:r>
          </a:p>
          <a:p>
            <a:pPr>
              <a:lnSpc>
                <a:spcPct val="110000"/>
              </a:lnSpc>
            </a:pPr>
            <a:endParaRPr lang="en-IN" dirty="0">
              <a:latin typeface="+mj-lt"/>
            </a:endParaRPr>
          </a:p>
          <a:p>
            <a:pPr>
              <a:lnSpc>
                <a:spcPct val="110000"/>
              </a:lnSpc>
            </a:pPr>
            <a:endParaRPr lang="en-IN" dirty="0">
              <a:latin typeface="+mj-lt"/>
            </a:endParaRPr>
          </a:p>
          <a:p>
            <a:pPr>
              <a:lnSpc>
                <a:spcPct val="110000"/>
              </a:lnSpc>
            </a:pPr>
            <a:endParaRPr lang="en-IN" dirty="0">
              <a:latin typeface="+mj-lt"/>
            </a:endParaRPr>
          </a:p>
          <a:p>
            <a:pPr>
              <a:lnSpc>
                <a:spcPct val="110000"/>
              </a:lnSpc>
              <a:buNone/>
            </a:pPr>
            <a:endParaRPr lang="en-IN"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7958167" cy="4814902"/>
          </a:xfrm>
        </p:spPr>
        <p:txBody>
          <a:bodyPr>
            <a:noAutofit/>
          </a:bodyPr>
          <a:lstStyle/>
          <a:p>
            <a:pPr>
              <a:buFont typeface="Wingdings" pitchFamily="2" charset="2"/>
              <a:buChar char="Ø"/>
            </a:pPr>
            <a:r>
              <a:rPr lang="en-IN" dirty="0"/>
              <a:t>Syringe tips can be fixed to the nozzle to deliver the mixed paste directly onto the teeth. </a:t>
            </a:r>
          </a:p>
          <a:p>
            <a:pPr>
              <a:buFont typeface="Wingdings" pitchFamily="2" charset="2"/>
              <a:buChar char="Ø"/>
            </a:pPr>
            <a:endParaRPr lang="en-IN" dirty="0"/>
          </a:p>
          <a:p>
            <a:pPr>
              <a:buFont typeface="Wingdings" pitchFamily="2" charset="2"/>
              <a:buChar char="Ø"/>
            </a:pPr>
            <a:r>
              <a:rPr lang="en-US" u="sng" dirty="0"/>
              <a:t>ADVANTAGES OF AUTO MIXER:</a:t>
            </a:r>
          </a:p>
          <a:p>
            <a:r>
              <a:rPr lang="en-US" dirty="0"/>
              <a:t>Great uniformity in proportioning and mixing</a:t>
            </a:r>
          </a:p>
          <a:p>
            <a:r>
              <a:rPr lang="en-US" dirty="0"/>
              <a:t>Less air incorporation</a:t>
            </a:r>
          </a:p>
          <a:p>
            <a:r>
              <a:rPr lang="en-US" dirty="0"/>
              <a:t>Mixing time is reduced</a:t>
            </a:r>
          </a:p>
          <a:p>
            <a:r>
              <a:rPr lang="en-US" dirty="0"/>
              <a:t>Less possibilities for contamination</a:t>
            </a:r>
          </a:p>
          <a:p>
            <a:endParaRPr lang="en-US" u="sng" dirty="0"/>
          </a:p>
          <a:p>
            <a:pPr>
              <a:buFont typeface="Wingdings" pitchFamily="2" charset="2"/>
              <a:buChar char="Ø"/>
            </a:pP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DYNAMIC MECHANICAL MIXER</a:t>
            </a:r>
            <a:endParaRPr lang="en-IN" dirty="0"/>
          </a:p>
        </p:txBody>
      </p:sp>
      <p:sp>
        <p:nvSpPr>
          <p:cNvPr id="3" name="Content Placeholder 2"/>
          <p:cNvSpPr>
            <a:spLocks noGrp="1"/>
          </p:cNvSpPr>
          <p:nvPr>
            <p:ph idx="1"/>
          </p:nvPr>
        </p:nvSpPr>
        <p:spPr>
          <a:xfrm>
            <a:off x="214282" y="1628800"/>
            <a:ext cx="6121718" cy="5229200"/>
          </a:xfrm>
        </p:spPr>
        <p:txBody>
          <a:bodyPr>
            <a:noAutofit/>
          </a:bodyPr>
          <a:lstStyle/>
          <a:p>
            <a:r>
              <a:rPr lang="en-US" dirty="0"/>
              <a:t>Recent development in automatic dispensing and mixing device.</a:t>
            </a:r>
          </a:p>
          <a:p>
            <a:endParaRPr lang="en-US" dirty="0"/>
          </a:p>
          <a:p>
            <a:r>
              <a:rPr lang="en-US" dirty="0"/>
              <a:t>The device uses a motor to drive parallel plungers that force the material into mixing tip, and the spiral inside the mixing tip rotates as material is extruded through the tip.</a:t>
            </a:r>
          </a:p>
          <a:p>
            <a:endParaRPr lang="en-IN"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000" y="1857364"/>
            <a:ext cx="2808000" cy="374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2FD7-110D-F3F3-28AE-66C0146B31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78507A-043F-7D48-E350-CF677480CD0A}"/>
              </a:ext>
            </a:extLst>
          </p:cNvPr>
          <p:cNvSpPr>
            <a:spLocks noGrp="1"/>
          </p:cNvSpPr>
          <p:nvPr>
            <p:ph idx="1"/>
          </p:nvPr>
        </p:nvSpPr>
        <p:spPr/>
        <p:txBody>
          <a:bodyPr/>
          <a:lstStyle/>
          <a:p>
            <a:pPr>
              <a:lnSpc>
                <a:spcPct val="150000"/>
              </a:lnSpc>
            </a:pPr>
            <a:r>
              <a:rPr lang="en-US" sz="3200" dirty="0"/>
              <a:t>Using this device, thorough mixing of higher viscosity materials can be achieved with little effort.</a:t>
            </a:r>
          </a:p>
          <a:p>
            <a:pPr>
              <a:lnSpc>
                <a:spcPct val="150000"/>
              </a:lnSpc>
            </a:pPr>
            <a:r>
              <a:rPr lang="en-US" sz="3200" dirty="0"/>
              <a:t>Both polyether and addition silicone impression of various viscosities are available with this dispensing system.</a:t>
            </a:r>
          </a:p>
        </p:txBody>
      </p:sp>
    </p:spTree>
    <p:extLst>
      <p:ext uri="{BB962C8B-B14F-4D97-AF65-F5344CB8AC3E}">
        <p14:creationId xmlns:p14="http://schemas.microsoft.com/office/powerpoint/2010/main" val="24575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i="1" dirty="0"/>
              <a:t>MAKING IMPRESSION </a:t>
            </a:r>
          </a:p>
        </p:txBody>
      </p:sp>
      <p:sp>
        <p:nvSpPr>
          <p:cNvPr id="3" name="Content Placeholder 2"/>
          <p:cNvSpPr>
            <a:spLocks noGrp="1"/>
          </p:cNvSpPr>
          <p:nvPr>
            <p:ph idx="1"/>
          </p:nvPr>
        </p:nvSpPr>
        <p:spPr>
          <a:xfrm>
            <a:off x="285720" y="1357298"/>
            <a:ext cx="8501122" cy="5214974"/>
          </a:xfrm>
        </p:spPr>
        <p:txBody>
          <a:bodyPr>
            <a:normAutofit/>
          </a:bodyPr>
          <a:lstStyle/>
          <a:p>
            <a:pPr>
              <a:buFont typeface="Wingdings" pitchFamily="2" charset="2"/>
              <a:buChar char="Ø"/>
            </a:pPr>
            <a:r>
              <a:rPr lang="en-IN" u="sng" dirty="0"/>
              <a:t>MULTIPLE MIX TECHNIQUE:</a:t>
            </a:r>
          </a:p>
          <a:p>
            <a:pPr marL="0" indent="0">
              <a:buNone/>
            </a:pPr>
            <a:endParaRPr lang="en-IN" u="sng" dirty="0"/>
          </a:p>
          <a:p>
            <a:r>
              <a:rPr lang="en-IN" dirty="0"/>
              <a:t>Method of using the syringe and the tray materials.</a:t>
            </a:r>
          </a:p>
          <a:p>
            <a:r>
              <a:rPr lang="en-IN" dirty="0"/>
              <a:t>Tray is filled with the uniform thickness of heavy material, syringe is loaded with lighter material.</a:t>
            </a:r>
          </a:p>
          <a:p>
            <a:r>
              <a:rPr lang="en-IN" dirty="0"/>
              <a:t>The tray material will force the syringe material to adapt to the prepared tissues.</a:t>
            </a:r>
          </a:p>
          <a:p>
            <a:pPr>
              <a:buNone/>
            </a:pP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429684" cy="5143536"/>
          </a:xfrm>
        </p:spPr>
        <p:txBody>
          <a:bodyPr>
            <a:noAutofit/>
          </a:bodyPr>
          <a:lstStyle/>
          <a:p>
            <a:pPr>
              <a:buFont typeface="Wingdings" pitchFamily="2" charset="2"/>
              <a:buChar char="Ø"/>
            </a:pPr>
            <a:r>
              <a:rPr lang="en-IN" u="sng" dirty="0"/>
              <a:t>MONOPHASE OR SINGLE-VISCOSITY TECHNIQUE:</a:t>
            </a:r>
          </a:p>
          <a:p>
            <a:pPr marL="0" indent="0">
              <a:buNone/>
            </a:pPr>
            <a:endParaRPr lang="en-IN" u="sng" dirty="0"/>
          </a:p>
          <a:p>
            <a:r>
              <a:rPr lang="en-IN" dirty="0"/>
              <a:t>Medium viscosities of polyether and addition silicone impression materials are used for this technique.</a:t>
            </a:r>
          </a:p>
          <a:p>
            <a:r>
              <a:rPr lang="en-IN" dirty="0"/>
              <a:t>The success of this technique depends on the </a:t>
            </a:r>
            <a:r>
              <a:rPr lang="en-IN" dirty="0" err="1"/>
              <a:t>pseudoplastic</a:t>
            </a:r>
            <a:r>
              <a:rPr lang="en-IN" dirty="0"/>
              <a:t> properties of these materials.</a:t>
            </a:r>
          </a:p>
          <a:p>
            <a:r>
              <a:rPr lang="en-IN" dirty="0"/>
              <a:t>When a medium viscosity material is forced through the syringe tip, the viscosity is reduced and allows material to adapt well to the preparation.</a:t>
            </a:r>
          </a:p>
          <a:p>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8" y="18052"/>
            <a:ext cx="8229600" cy="1143000"/>
          </a:xfrm>
        </p:spPr>
        <p:txBody>
          <a:bodyPr/>
          <a:lstStyle/>
          <a:p>
            <a:r>
              <a:rPr lang="en-IN" dirty="0"/>
              <a:t>COMPOSITION:</a:t>
            </a:r>
          </a:p>
        </p:txBody>
      </p:sp>
      <p:graphicFrame>
        <p:nvGraphicFramePr>
          <p:cNvPr id="4" name="Table 3"/>
          <p:cNvGraphicFramePr>
            <a:graphicFrameLocks noGrp="1"/>
          </p:cNvGraphicFramePr>
          <p:nvPr>
            <p:extLst>
              <p:ext uri="{D42A27DB-BD31-4B8C-83A1-F6EECF244321}">
                <p14:modId xmlns:p14="http://schemas.microsoft.com/office/powerpoint/2010/main" val="623204973"/>
              </p:ext>
            </p:extLst>
          </p:nvPr>
        </p:nvGraphicFramePr>
        <p:xfrm>
          <a:off x="287238" y="1052736"/>
          <a:ext cx="8640960" cy="5867180"/>
        </p:xfrm>
        <a:graphic>
          <a:graphicData uri="http://schemas.openxmlformats.org/drawingml/2006/table">
            <a:tbl>
              <a:tblPr firstRow="1" bandRow="1">
                <a:tableStyleId>{21E4AEA4-8DFA-4A89-87EB-49C32662AFE0}</a:tableStyleId>
              </a:tblPr>
              <a:tblGrid>
                <a:gridCol w="306062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3996158">
                  <a:extLst>
                    <a:ext uri="{9D8B030D-6E8A-4147-A177-3AD203B41FA5}">
                      <a16:colId xmlns:a16="http://schemas.microsoft.com/office/drawing/2014/main" val="20002"/>
                    </a:ext>
                  </a:extLst>
                </a:gridCol>
              </a:tblGrid>
              <a:tr h="749530">
                <a:tc>
                  <a:txBody>
                    <a:bodyPr/>
                    <a:lstStyle/>
                    <a:p>
                      <a:pPr algn="l"/>
                      <a:r>
                        <a:rPr lang="en-IN" sz="3000" dirty="0">
                          <a:latin typeface="+mj-lt"/>
                        </a:rPr>
                        <a:t>COMPONENT</a:t>
                      </a:r>
                    </a:p>
                  </a:txBody>
                  <a:tcPr/>
                </a:tc>
                <a:tc>
                  <a:txBody>
                    <a:bodyPr/>
                    <a:lstStyle/>
                    <a:p>
                      <a:pPr algn="l"/>
                      <a:r>
                        <a:rPr lang="en-IN" sz="3000" dirty="0">
                          <a:latin typeface="+mj-lt"/>
                        </a:rPr>
                        <a:t>PARTS</a:t>
                      </a:r>
                    </a:p>
                  </a:txBody>
                  <a:tcPr/>
                </a:tc>
                <a:tc>
                  <a:txBody>
                    <a:bodyPr/>
                    <a:lstStyle/>
                    <a:p>
                      <a:pPr algn="l"/>
                      <a:r>
                        <a:rPr lang="en-IN" sz="3000" dirty="0">
                          <a:latin typeface="+mj-lt"/>
                        </a:rPr>
                        <a:t>FUNCTION</a:t>
                      </a:r>
                    </a:p>
                  </a:txBody>
                  <a:tcPr/>
                </a:tc>
                <a:extLst>
                  <a:ext uri="{0D108BD9-81ED-4DB2-BD59-A6C34878D82A}">
                    <a16:rowId xmlns:a16="http://schemas.microsoft.com/office/drawing/2014/main" val="10000"/>
                  </a:ext>
                </a:extLst>
              </a:tr>
              <a:tr h="474606">
                <a:tc>
                  <a:txBody>
                    <a:bodyPr/>
                    <a:lstStyle/>
                    <a:p>
                      <a:pPr algn="l"/>
                      <a:r>
                        <a:rPr lang="en-IN" sz="3000" dirty="0">
                          <a:latin typeface="+mj-lt"/>
                        </a:rPr>
                        <a:t>Resin</a:t>
                      </a:r>
                      <a:r>
                        <a:rPr lang="en-IN" sz="3000" baseline="0" dirty="0">
                          <a:latin typeface="+mj-lt"/>
                        </a:rPr>
                        <a:t> </a:t>
                      </a:r>
                      <a:endParaRPr lang="en-IN" sz="3000" dirty="0">
                        <a:latin typeface="+mj-lt"/>
                      </a:endParaRPr>
                    </a:p>
                  </a:txBody>
                  <a:tcPr/>
                </a:tc>
                <a:tc>
                  <a:txBody>
                    <a:bodyPr/>
                    <a:lstStyle/>
                    <a:p>
                      <a:pPr algn="l"/>
                      <a:r>
                        <a:rPr lang="en-IN" sz="3000" dirty="0">
                          <a:latin typeface="+mj-lt"/>
                        </a:rPr>
                        <a:t>30</a:t>
                      </a:r>
                    </a:p>
                  </a:txBody>
                  <a:tcPr/>
                </a:tc>
                <a:tc>
                  <a:txBody>
                    <a:bodyPr/>
                    <a:lstStyle/>
                    <a:p>
                      <a:pPr algn="l"/>
                      <a:r>
                        <a:rPr lang="en-IN" sz="3000" dirty="0">
                          <a:latin typeface="+mj-lt"/>
                        </a:rPr>
                        <a:t>    </a:t>
                      </a:r>
                    </a:p>
                  </a:txBody>
                  <a:tcPr/>
                </a:tc>
                <a:extLst>
                  <a:ext uri="{0D108BD9-81ED-4DB2-BD59-A6C34878D82A}">
                    <a16:rowId xmlns:a16="http://schemas.microsoft.com/office/drawing/2014/main" val="10001"/>
                  </a:ext>
                </a:extLst>
              </a:tr>
              <a:tr h="558512">
                <a:tc>
                  <a:txBody>
                    <a:bodyPr/>
                    <a:lstStyle/>
                    <a:p>
                      <a:pPr algn="l"/>
                      <a:r>
                        <a:rPr lang="en-IN" sz="3000" dirty="0">
                          <a:latin typeface="+mj-lt"/>
                        </a:rPr>
                        <a:t>Copal resin </a:t>
                      </a:r>
                    </a:p>
                  </a:txBody>
                  <a:tcPr/>
                </a:tc>
                <a:tc>
                  <a:txBody>
                    <a:bodyPr/>
                    <a:lstStyle/>
                    <a:p>
                      <a:pPr algn="l"/>
                      <a:r>
                        <a:rPr lang="en-IN" sz="3000" dirty="0">
                          <a:latin typeface="+mj-lt"/>
                        </a:rPr>
                        <a:t>30</a:t>
                      </a:r>
                    </a:p>
                  </a:txBody>
                  <a:tcPr/>
                </a:tc>
                <a:tc>
                  <a:txBody>
                    <a:bodyPr/>
                    <a:lstStyle/>
                    <a:p>
                      <a:pPr algn="l"/>
                      <a:r>
                        <a:rPr lang="en-IN" sz="3000" dirty="0">
                          <a:latin typeface="+mj-lt"/>
                        </a:rPr>
                        <a:t>Softens</a:t>
                      </a:r>
                      <a:r>
                        <a:rPr lang="en-IN" sz="3000" baseline="0" dirty="0">
                          <a:latin typeface="+mj-lt"/>
                        </a:rPr>
                        <a:t> on heating and provides flow and cohesion</a:t>
                      </a:r>
                      <a:endParaRPr lang="en-IN" sz="3000" dirty="0">
                        <a:latin typeface="+mj-lt"/>
                      </a:endParaRPr>
                    </a:p>
                  </a:txBody>
                  <a:tcPr/>
                </a:tc>
                <a:extLst>
                  <a:ext uri="{0D108BD9-81ED-4DB2-BD59-A6C34878D82A}">
                    <a16:rowId xmlns:a16="http://schemas.microsoft.com/office/drawing/2014/main" val="10002"/>
                  </a:ext>
                </a:extLst>
              </a:tr>
              <a:tr h="601070">
                <a:tc>
                  <a:txBody>
                    <a:bodyPr/>
                    <a:lstStyle/>
                    <a:p>
                      <a:pPr algn="l"/>
                      <a:r>
                        <a:rPr lang="en-IN" sz="3000" dirty="0">
                          <a:latin typeface="+mj-lt"/>
                        </a:rPr>
                        <a:t>Carnauba wax</a:t>
                      </a:r>
                    </a:p>
                  </a:txBody>
                  <a:tcPr/>
                </a:tc>
                <a:tc>
                  <a:txBody>
                    <a:bodyPr/>
                    <a:lstStyle/>
                    <a:p>
                      <a:pPr algn="l"/>
                      <a:r>
                        <a:rPr lang="en-IN" sz="3000" dirty="0">
                          <a:latin typeface="+mj-lt"/>
                        </a:rPr>
                        <a:t>10</a:t>
                      </a:r>
                    </a:p>
                  </a:txBody>
                  <a:tcPr/>
                </a:tc>
                <a:tc>
                  <a:txBody>
                    <a:bodyPr/>
                    <a:lstStyle/>
                    <a:p>
                      <a:pPr algn="l"/>
                      <a:endParaRPr lang="en-IN" sz="3000" dirty="0">
                        <a:latin typeface="+mj-lt"/>
                      </a:endParaRPr>
                    </a:p>
                  </a:txBody>
                  <a:tcPr/>
                </a:tc>
                <a:extLst>
                  <a:ext uri="{0D108BD9-81ED-4DB2-BD59-A6C34878D82A}">
                    <a16:rowId xmlns:a16="http://schemas.microsoft.com/office/drawing/2014/main" val="10003"/>
                  </a:ext>
                </a:extLst>
              </a:tr>
              <a:tr h="242026">
                <a:tc>
                  <a:txBody>
                    <a:bodyPr/>
                    <a:lstStyle/>
                    <a:p>
                      <a:pPr algn="l"/>
                      <a:r>
                        <a:rPr lang="en-IN" sz="3000" dirty="0" err="1">
                          <a:latin typeface="+mj-lt"/>
                        </a:rPr>
                        <a:t>Stearic</a:t>
                      </a:r>
                      <a:r>
                        <a:rPr lang="en-IN" sz="3000" dirty="0">
                          <a:latin typeface="+mj-lt"/>
                        </a:rPr>
                        <a:t> acid</a:t>
                      </a:r>
                    </a:p>
                  </a:txBody>
                  <a:tcPr/>
                </a:tc>
                <a:tc>
                  <a:txBody>
                    <a:bodyPr/>
                    <a:lstStyle/>
                    <a:p>
                      <a:pPr algn="l"/>
                      <a:r>
                        <a:rPr lang="en-IN" sz="3000" dirty="0">
                          <a:latin typeface="+mj-lt"/>
                        </a:rPr>
                        <a:t>5</a:t>
                      </a:r>
                    </a:p>
                  </a:txBody>
                  <a:tcPr/>
                </a:tc>
                <a:tc>
                  <a:txBody>
                    <a:bodyPr/>
                    <a:lstStyle/>
                    <a:p>
                      <a:pPr algn="l"/>
                      <a:r>
                        <a:rPr lang="en-IN" sz="3000" dirty="0">
                          <a:latin typeface="+mj-lt"/>
                        </a:rPr>
                        <a:t>Plasticizer</a:t>
                      </a:r>
                    </a:p>
                    <a:p>
                      <a:pPr algn="l"/>
                      <a:r>
                        <a:rPr lang="en-IN" sz="3000" dirty="0">
                          <a:latin typeface="+mj-lt"/>
                        </a:rPr>
                        <a:t>Improves </a:t>
                      </a:r>
                      <a:r>
                        <a:rPr lang="en-IN" sz="3000" dirty="0" err="1">
                          <a:latin typeface="+mj-lt"/>
                        </a:rPr>
                        <a:t>workablitiy</a:t>
                      </a:r>
                      <a:endParaRPr lang="en-IN" sz="3000" dirty="0">
                        <a:latin typeface="+mj-lt"/>
                      </a:endParaRPr>
                    </a:p>
                  </a:txBody>
                  <a:tcPr/>
                </a:tc>
                <a:extLst>
                  <a:ext uri="{0D108BD9-81ED-4DB2-BD59-A6C34878D82A}">
                    <a16:rowId xmlns:a16="http://schemas.microsoft.com/office/drawing/2014/main" val="10004"/>
                  </a:ext>
                </a:extLst>
              </a:tr>
              <a:tr h="749530">
                <a:tc>
                  <a:txBody>
                    <a:bodyPr/>
                    <a:lstStyle/>
                    <a:p>
                      <a:pPr algn="l"/>
                      <a:r>
                        <a:rPr lang="en-IN" sz="3000" dirty="0">
                          <a:latin typeface="+mj-lt"/>
                        </a:rPr>
                        <a:t>Talc</a:t>
                      </a:r>
                    </a:p>
                  </a:txBody>
                  <a:tcPr/>
                </a:tc>
                <a:tc>
                  <a:txBody>
                    <a:bodyPr/>
                    <a:lstStyle/>
                    <a:p>
                      <a:pPr algn="l"/>
                      <a:r>
                        <a:rPr lang="en-IN" sz="3000" dirty="0">
                          <a:latin typeface="+mj-lt"/>
                        </a:rPr>
                        <a:t>25</a:t>
                      </a:r>
                    </a:p>
                  </a:txBody>
                  <a:tcPr/>
                </a:tc>
                <a:tc>
                  <a:txBody>
                    <a:bodyPr/>
                    <a:lstStyle/>
                    <a:p>
                      <a:pPr algn="l"/>
                      <a:r>
                        <a:rPr lang="en-IN" sz="3000" dirty="0">
                          <a:latin typeface="+mj-lt"/>
                        </a:rPr>
                        <a:t>Filler (increases rigidity)</a:t>
                      </a:r>
                    </a:p>
                  </a:txBody>
                  <a:tcPr/>
                </a:tc>
                <a:extLst>
                  <a:ext uri="{0D108BD9-81ED-4DB2-BD59-A6C34878D82A}">
                    <a16:rowId xmlns:a16="http://schemas.microsoft.com/office/drawing/2014/main" val="10005"/>
                  </a:ext>
                </a:extLst>
              </a:tr>
              <a:tr h="749530">
                <a:tc>
                  <a:txBody>
                    <a:bodyPr/>
                    <a:lstStyle/>
                    <a:p>
                      <a:pPr algn="l"/>
                      <a:r>
                        <a:rPr lang="en-IN" sz="3000" dirty="0">
                          <a:latin typeface="+mj-lt"/>
                        </a:rPr>
                        <a:t>Colouring agent</a:t>
                      </a:r>
                    </a:p>
                  </a:txBody>
                  <a:tcPr/>
                </a:tc>
                <a:tc>
                  <a:txBody>
                    <a:bodyPr/>
                    <a:lstStyle/>
                    <a:p>
                      <a:pPr algn="l"/>
                      <a:r>
                        <a:rPr lang="en-IN" sz="3000" dirty="0">
                          <a:latin typeface="+mj-lt"/>
                        </a:rPr>
                        <a:t>-</a:t>
                      </a:r>
                    </a:p>
                  </a:txBody>
                  <a:tcPr/>
                </a:tc>
                <a:tc>
                  <a:txBody>
                    <a:bodyPr/>
                    <a:lstStyle/>
                    <a:p>
                      <a:pPr algn="l"/>
                      <a:r>
                        <a:rPr lang="en-IN" sz="3000" dirty="0">
                          <a:latin typeface="+mj-lt"/>
                        </a:rPr>
                        <a:t>Pigment </a:t>
                      </a:r>
                    </a:p>
                  </a:txBody>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02F7F6-D42D-4383-78BB-6AA29B18D881}"/>
              </a:ext>
            </a:extLst>
          </p:cNvPr>
          <p:cNvSpPr>
            <a:spLocks noGrp="1"/>
          </p:cNvSpPr>
          <p:nvPr>
            <p:ph idx="1"/>
          </p:nvPr>
        </p:nvSpPr>
        <p:spPr>
          <a:xfrm>
            <a:off x="457200" y="692696"/>
            <a:ext cx="8229600" cy="5616624"/>
          </a:xfrm>
        </p:spPr>
        <p:txBody>
          <a:bodyPr>
            <a:normAutofit/>
          </a:bodyPr>
          <a:lstStyle/>
          <a:p>
            <a:pPr>
              <a:buFont typeface="Wingdings" pitchFamily="2" charset="2"/>
              <a:buChar char="Ø"/>
            </a:pPr>
            <a:r>
              <a:rPr lang="en-IN" u="sng" dirty="0"/>
              <a:t>PUTTY-WASH TECHNIQUE:</a:t>
            </a:r>
          </a:p>
          <a:p>
            <a:pPr>
              <a:buFont typeface="Wingdings" pitchFamily="2" charset="2"/>
              <a:buChar char="Ø"/>
            </a:pPr>
            <a:endParaRPr lang="en-IN" u="sng" dirty="0"/>
          </a:p>
          <a:p>
            <a:pPr marL="0" indent="0">
              <a:buNone/>
            </a:pPr>
            <a:r>
              <a:rPr lang="en-IN" i="1" dirty="0"/>
              <a:t> </a:t>
            </a:r>
            <a:r>
              <a:rPr lang="en-IN" i="1" u="sng" dirty="0"/>
              <a:t>Two-stage procedure</a:t>
            </a:r>
            <a:endParaRPr lang="en-IN" i="1" dirty="0"/>
          </a:p>
          <a:p>
            <a:pPr>
              <a:buFont typeface="Arial" pitchFamily="34" charset="0"/>
              <a:buChar char="•"/>
            </a:pPr>
            <a:r>
              <a:rPr lang="en-IN" dirty="0"/>
              <a:t>Primary impression with putty material</a:t>
            </a:r>
          </a:p>
          <a:p>
            <a:pPr>
              <a:buFont typeface="Arial" pitchFamily="34" charset="0"/>
              <a:buChar char="•"/>
            </a:pPr>
            <a:r>
              <a:rPr lang="en-IN" dirty="0"/>
              <a:t>This forms intra-oral custom made tray </a:t>
            </a:r>
          </a:p>
          <a:p>
            <a:pPr>
              <a:buFont typeface="Arial" pitchFamily="34" charset="0"/>
              <a:buChar char="•"/>
            </a:pPr>
            <a:r>
              <a:rPr lang="en-IN" dirty="0"/>
              <a:t>Make space for the light-body putty material</a:t>
            </a:r>
          </a:p>
          <a:p>
            <a:pPr>
              <a:buFont typeface="Arial" pitchFamily="34" charset="0"/>
              <a:buChar char="•"/>
            </a:pPr>
            <a:r>
              <a:rPr lang="en-IN" dirty="0"/>
              <a:t>A thin- consistency wash material is placed onto the putty impression</a:t>
            </a:r>
          </a:p>
          <a:p>
            <a:pPr>
              <a:buFont typeface="Arial" pitchFamily="34" charset="0"/>
              <a:buChar char="•"/>
            </a:pPr>
            <a:r>
              <a:rPr lang="en-IN" dirty="0"/>
              <a:t>Then a final impression is made.</a:t>
            </a:r>
          </a:p>
          <a:p>
            <a:pPr>
              <a:buFont typeface="Arial" pitchFamily="34" charset="0"/>
              <a:buChar char="•"/>
            </a:pPr>
            <a:endParaRPr lang="en-IN" dirty="0"/>
          </a:p>
          <a:p>
            <a:pPr>
              <a:buFont typeface="Arial" pitchFamily="34" charset="0"/>
              <a:buChar char="•"/>
            </a:pPr>
            <a:endParaRPr lang="en-IN" dirty="0"/>
          </a:p>
          <a:p>
            <a:pPr>
              <a:buFont typeface="Arial" pitchFamily="34" charset="0"/>
              <a:buChar char="•"/>
            </a:pPr>
            <a:endParaRPr lang="en-IN" dirty="0"/>
          </a:p>
          <a:p>
            <a:pPr>
              <a:buFont typeface="Arial" pitchFamily="34" charset="0"/>
              <a:buChar char="•"/>
            </a:pPr>
            <a:endParaRPr lang="en-IN" dirty="0"/>
          </a:p>
          <a:p>
            <a:pPr>
              <a:buFont typeface="Arial" pitchFamily="34" charset="0"/>
              <a:buChar char="•"/>
            </a:pPr>
            <a:endParaRPr lang="en-IN" dirty="0"/>
          </a:p>
          <a:p>
            <a:endParaRPr lang="en-US" dirty="0"/>
          </a:p>
        </p:txBody>
      </p:sp>
    </p:spTree>
    <p:extLst>
      <p:ext uri="{BB962C8B-B14F-4D97-AF65-F5344CB8AC3E}">
        <p14:creationId xmlns:p14="http://schemas.microsoft.com/office/powerpoint/2010/main" val="327904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D60461-CA19-EBAD-5CFF-539276348B36}"/>
              </a:ext>
            </a:extLst>
          </p:cNvPr>
          <p:cNvSpPr>
            <a:spLocks noGrp="1"/>
          </p:cNvSpPr>
          <p:nvPr>
            <p:ph idx="1"/>
          </p:nvPr>
        </p:nvSpPr>
        <p:spPr>
          <a:xfrm>
            <a:off x="457200" y="764704"/>
            <a:ext cx="8229600" cy="4525963"/>
          </a:xfrm>
        </p:spPr>
        <p:txBody>
          <a:bodyPr/>
          <a:lstStyle/>
          <a:p>
            <a:pPr marL="0" indent="0">
              <a:buNone/>
            </a:pPr>
            <a:endParaRPr lang="en-IN" dirty="0"/>
          </a:p>
          <a:p>
            <a:pPr marL="0" indent="0">
              <a:buNone/>
            </a:pPr>
            <a:r>
              <a:rPr lang="en-IN" i="1" dirty="0"/>
              <a:t>       </a:t>
            </a:r>
            <a:r>
              <a:rPr lang="en-IN" i="1" u="sng" dirty="0"/>
              <a:t>Single-stage procedure</a:t>
            </a:r>
          </a:p>
          <a:p>
            <a:pPr>
              <a:buFont typeface="Arial" pitchFamily="34" charset="0"/>
              <a:buChar char="•"/>
            </a:pPr>
            <a:r>
              <a:rPr lang="en-IN" dirty="0"/>
              <a:t>Wash material is syringed into place and then unset putty is seated over the light-body material.</a:t>
            </a:r>
          </a:p>
          <a:p>
            <a:endParaRPr lang="en-US" dirty="0"/>
          </a:p>
        </p:txBody>
      </p:sp>
    </p:spTree>
    <p:extLst>
      <p:ext uri="{BB962C8B-B14F-4D97-AF65-F5344CB8AC3E}">
        <p14:creationId xmlns:p14="http://schemas.microsoft.com/office/powerpoint/2010/main" val="15512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
            <a:ext cx="8229600" cy="1143000"/>
          </a:xfrm>
        </p:spPr>
        <p:txBody>
          <a:bodyPr/>
          <a:lstStyle/>
          <a:p>
            <a:r>
              <a:rPr lang="en-IN" dirty="0"/>
              <a:t>2 stage putty wash technique:</a:t>
            </a:r>
          </a:p>
        </p:txBody>
      </p:sp>
      <p:pic>
        <p:nvPicPr>
          <p:cNvPr id="4" name="Picture 3" descr="New Doc 2019-01-03 04.00.00_1.jpg"/>
          <p:cNvPicPr>
            <a:picLocks noChangeAspect="1"/>
          </p:cNvPicPr>
          <p:nvPr/>
        </p:nvPicPr>
        <p:blipFill>
          <a:blip r:embed="rId2"/>
          <a:stretch>
            <a:fillRect/>
          </a:stretch>
        </p:blipFill>
        <p:spPr>
          <a:xfrm>
            <a:off x="55574" y="1052736"/>
            <a:ext cx="8908914" cy="55444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E7A07-193E-854D-1ED4-31726CB3AB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556507-2E92-CA2A-5700-31A9F49884E6}"/>
              </a:ext>
            </a:extLst>
          </p:cNvPr>
          <p:cNvSpPr>
            <a:spLocks noGrp="1"/>
          </p:cNvSpPr>
          <p:nvPr>
            <p:ph idx="1"/>
          </p:nvPr>
        </p:nvSpPr>
        <p:spPr/>
        <p:txBody>
          <a:bodyPr/>
          <a:lstStyle/>
          <a:p>
            <a:endParaRPr lang="en-US"/>
          </a:p>
        </p:txBody>
      </p:sp>
      <p:pic>
        <p:nvPicPr>
          <p:cNvPr id="4" name="Picture 3" descr="New Doc 2019-01-03 04.00.29_1.jpg">
            <a:extLst>
              <a:ext uri="{FF2B5EF4-FFF2-40B4-BE49-F238E27FC236}">
                <a16:creationId xmlns:a16="http://schemas.microsoft.com/office/drawing/2014/main" id="{4E15C15E-7844-CE28-0CCB-C74EB4CD9440}"/>
              </a:ext>
            </a:extLst>
          </p:cNvPr>
          <p:cNvPicPr>
            <a:picLocks noChangeAspect="1"/>
          </p:cNvPicPr>
          <p:nvPr/>
        </p:nvPicPr>
        <p:blipFill>
          <a:blip r:embed="rId2"/>
          <a:stretch>
            <a:fillRect/>
          </a:stretch>
        </p:blipFill>
        <p:spPr>
          <a:xfrm>
            <a:off x="1691680" y="620688"/>
            <a:ext cx="5199595" cy="5145435"/>
          </a:xfrm>
          <a:prstGeom prst="rect">
            <a:avLst/>
          </a:prstGeom>
        </p:spPr>
      </p:pic>
    </p:spTree>
    <p:extLst>
      <p:ext uri="{BB962C8B-B14F-4D97-AF65-F5344CB8AC3E}">
        <p14:creationId xmlns:p14="http://schemas.microsoft.com/office/powerpoint/2010/main" val="241061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i="1" dirty="0"/>
              <a:t>PREPARATION OF CAST</a:t>
            </a:r>
          </a:p>
        </p:txBody>
      </p:sp>
      <p:sp>
        <p:nvSpPr>
          <p:cNvPr id="3" name="Content Placeholder 2"/>
          <p:cNvSpPr>
            <a:spLocks noGrp="1"/>
          </p:cNvSpPr>
          <p:nvPr>
            <p:ph idx="1"/>
          </p:nvPr>
        </p:nvSpPr>
        <p:spPr/>
        <p:txBody>
          <a:bodyPr>
            <a:normAutofit/>
          </a:bodyPr>
          <a:lstStyle/>
          <a:p>
            <a:pPr>
              <a:buFont typeface="Wingdings" pitchFamily="2" charset="2"/>
              <a:buChar char="Ø"/>
            </a:pPr>
            <a:r>
              <a:rPr lang="en-IN" dirty="0">
                <a:latin typeface="Times New Roman" panose="02020603050405020304" pitchFamily="18" charset="0"/>
                <a:cs typeface="Times New Roman" panose="02020603050405020304" pitchFamily="18" charset="0"/>
              </a:rPr>
              <a:t>Polyether and addition silicone exhibit excellent dimensional stability- 2 or 3 casts or dies can be made from this.</a:t>
            </a:r>
          </a:p>
          <a:p>
            <a:pPr>
              <a:buFont typeface="Wingdings" pitchFamily="2" charset="2"/>
              <a:buChar char="Ø"/>
            </a:pPr>
            <a:r>
              <a:rPr lang="en-IN" dirty="0">
                <a:latin typeface="Times New Roman" panose="02020603050405020304" pitchFamily="18" charset="0"/>
                <a:cs typeface="Times New Roman" panose="02020603050405020304" pitchFamily="18" charset="0"/>
              </a:rPr>
              <a:t>Each successive die will be less accurate than the first die.</a:t>
            </a:r>
          </a:p>
          <a:p>
            <a:pPr>
              <a:buFont typeface="Wingdings" pitchFamily="2" charset="2"/>
              <a:buChar char="Ø"/>
            </a:pPr>
            <a:r>
              <a:rPr lang="en-IN" dirty="0">
                <a:latin typeface="Times New Roman" panose="02020603050405020304" pitchFamily="18" charset="0"/>
                <a:cs typeface="Times New Roman" panose="02020603050405020304" pitchFamily="18" charset="0"/>
              </a:rPr>
              <a:t>Time interval between the impression pours should not be more than 30 minutes.</a:t>
            </a:r>
          </a:p>
          <a:p>
            <a:pPr>
              <a:buFont typeface="Wingdings" pitchFamily="2" charset="2"/>
              <a:buChar char="Ø"/>
            </a:pPr>
            <a:endParaRPr lang="en-IN" dirty="0">
              <a:latin typeface="Times New Roman" panose="02020603050405020304" pitchFamily="18" charset="0"/>
              <a:cs typeface="Times New Roman" panose="02020603050405020304" pitchFamily="18" charset="0"/>
            </a:endParaRPr>
          </a:p>
          <a:p>
            <a:pPr>
              <a:buFont typeface="Wingdings" pitchFamily="2" charset="2"/>
              <a:buChar char="Ø"/>
            </a:pPr>
            <a:endParaRPr lang="en-IN"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Autofit/>
          </a:bodyPr>
          <a:lstStyle/>
          <a:p>
            <a:r>
              <a:rPr lang="en-US" dirty="0">
                <a:latin typeface="+mj-lt"/>
              </a:rPr>
              <a:t>A good impression is the first step in towards the fabrication of an accurate prosthesis.</a:t>
            </a:r>
          </a:p>
          <a:p>
            <a:endParaRPr lang="en-US" dirty="0">
              <a:latin typeface="+mj-lt"/>
            </a:endParaRPr>
          </a:p>
          <a:p>
            <a:r>
              <a:rPr lang="en-US" dirty="0">
                <a:latin typeface="+mj-lt"/>
              </a:rPr>
              <a:t>Proper selection of impression material and its manipulation is important to achieve accuracy in cast.</a:t>
            </a:r>
          </a:p>
          <a:p>
            <a:endParaRPr lang="en-US" dirty="0">
              <a:latin typeface="+mj-lt"/>
            </a:endParaRPr>
          </a:p>
        </p:txBody>
      </p:sp>
    </p:spTree>
    <p:extLst>
      <p:ext uri="{BB962C8B-B14F-4D97-AF65-F5344CB8AC3E}">
        <p14:creationId xmlns:p14="http://schemas.microsoft.com/office/powerpoint/2010/main" val="30338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2CDFEF-62E7-73D2-A387-021218069045}"/>
              </a:ext>
            </a:extLst>
          </p:cNvPr>
          <p:cNvSpPr>
            <a:spLocks noGrp="1"/>
          </p:cNvSpPr>
          <p:nvPr>
            <p:ph idx="1"/>
          </p:nvPr>
        </p:nvSpPr>
        <p:spPr/>
        <p:txBody>
          <a:bodyPr/>
          <a:lstStyle/>
          <a:p>
            <a:r>
              <a:rPr lang="en-US" dirty="0">
                <a:latin typeface="+mj-lt"/>
              </a:rPr>
              <a:t>It is important that the dentist fully appreciates the various features of these materials, what it is that makes them so useful for dental applications, and what there limitations are. Only then will the dentist be able to select the most appropriate material for a particular application.</a:t>
            </a:r>
          </a:p>
          <a:p>
            <a:endParaRPr lang="en-US" dirty="0"/>
          </a:p>
        </p:txBody>
      </p:sp>
    </p:spTree>
    <p:extLst>
      <p:ext uri="{BB962C8B-B14F-4D97-AF65-F5344CB8AC3E}">
        <p14:creationId xmlns:p14="http://schemas.microsoft.com/office/powerpoint/2010/main" val="95071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References</a:t>
            </a:r>
          </a:p>
        </p:txBody>
      </p:sp>
      <p:sp>
        <p:nvSpPr>
          <p:cNvPr id="3" name="Content Placeholder 2"/>
          <p:cNvSpPr>
            <a:spLocks noGrp="1"/>
          </p:cNvSpPr>
          <p:nvPr>
            <p:ph idx="1"/>
          </p:nvPr>
        </p:nvSpPr>
        <p:spPr/>
        <p:txBody>
          <a:bodyPr>
            <a:normAutofit/>
          </a:bodyPr>
          <a:lstStyle/>
          <a:p>
            <a:r>
              <a:rPr lang="en-US" dirty="0"/>
              <a:t>Phillip’s Science of Dental material- 12</a:t>
            </a:r>
            <a:r>
              <a:rPr lang="en-US" baseline="30000" dirty="0"/>
              <a:t>th</a:t>
            </a:r>
            <a:r>
              <a:rPr lang="en-US" dirty="0"/>
              <a:t> edition</a:t>
            </a:r>
          </a:p>
          <a:p>
            <a:pPr marL="0" indent="0">
              <a:buNone/>
            </a:pPr>
            <a:endParaRPr lang="en-US" dirty="0"/>
          </a:p>
          <a:p>
            <a:r>
              <a:rPr lang="en-US" dirty="0"/>
              <a:t>Craig’s Restorative Dental Materials- 10</a:t>
            </a:r>
            <a:r>
              <a:rPr lang="en-US" baseline="30000" dirty="0"/>
              <a:t>th</a:t>
            </a:r>
            <a:r>
              <a:rPr lang="en-US" dirty="0"/>
              <a:t> edition</a:t>
            </a:r>
          </a:p>
          <a:p>
            <a:endParaRPr lang="en-US" dirty="0"/>
          </a:p>
          <a:p>
            <a:endParaRPr lang="en-US" dirty="0"/>
          </a:p>
        </p:txBody>
      </p:sp>
    </p:spTree>
    <p:extLst>
      <p:ext uri="{BB962C8B-B14F-4D97-AF65-F5344CB8AC3E}">
        <p14:creationId xmlns:p14="http://schemas.microsoft.com/office/powerpoint/2010/main" val="396799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 y="896838"/>
            <a:ext cx="9141909"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26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55320"/>
            <a:ext cx="8229600" cy="1143000"/>
          </a:xfrm>
        </p:spPr>
        <p:txBody>
          <a:bodyPr>
            <a:normAutofit/>
          </a:bodyPr>
          <a:lstStyle/>
          <a:p>
            <a:r>
              <a:rPr lang="en-IN" dirty="0"/>
              <a:t>PROPERTIES:</a:t>
            </a:r>
          </a:p>
        </p:txBody>
      </p:sp>
      <p:sp>
        <p:nvSpPr>
          <p:cNvPr id="3" name="Content Placeholder 2"/>
          <p:cNvSpPr>
            <a:spLocks noGrp="1"/>
          </p:cNvSpPr>
          <p:nvPr>
            <p:ph idx="1"/>
          </p:nvPr>
        </p:nvSpPr>
        <p:spPr>
          <a:xfrm>
            <a:off x="784936" y="1643026"/>
            <a:ext cx="7848872" cy="5214974"/>
          </a:xfrm>
        </p:spPr>
        <p:txBody>
          <a:bodyPr>
            <a:noAutofit/>
          </a:bodyPr>
          <a:lstStyle/>
          <a:p>
            <a:pPr>
              <a:lnSpc>
                <a:spcPct val="150000"/>
              </a:lnSpc>
              <a:buFont typeface="Wingdings" pitchFamily="2" charset="2"/>
              <a:buChar char="Ø"/>
            </a:pPr>
            <a:r>
              <a:rPr lang="en-US" dirty="0">
                <a:latin typeface="+mj-lt"/>
              </a:rPr>
              <a:t>Low thermal conductivity</a:t>
            </a:r>
            <a:endParaRPr lang="en-US" dirty="0">
              <a:solidFill>
                <a:schemeClr val="tx1">
                  <a:lumMod val="75000"/>
                </a:schemeClr>
              </a:solidFill>
              <a:latin typeface="+mj-lt"/>
            </a:endParaRPr>
          </a:p>
          <a:p>
            <a:pPr>
              <a:lnSpc>
                <a:spcPct val="150000"/>
              </a:lnSpc>
              <a:spcBef>
                <a:spcPct val="50000"/>
              </a:spcBef>
              <a:buFont typeface="Wingdings" pitchFamily="2" charset="2"/>
              <a:buChar char="Ø"/>
              <a:defRPr/>
            </a:pPr>
            <a:r>
              <a:rPr lang="en-US" dirty="0">
                <a:latin typeface="+mj-lt"/>
              </a:rPr>
              <a:t>Muco-compressive</a:t>
            </a:r>
            <a:endParaRPr lang="en-US" dirty="0">
              <a:solidFill>
                <a:schemeClr val="tx1">
                  <a:lumMod val="75000"/>
                </a:schemeClr>
              </a:solidFill>
              <a:latin typeface="+mj-lt"/>
            </a:endParaRPr>
          </a:p>
          <a:p>
            <a:pPr marL="342900" indent="-342900">
              <a:lnSpc>
                <a:spcPct val="150000"/>
              </a:lnSpc>
              <a:spcBef>
                <a:spcPct val="50000"/>
              </a:spcBef>
              <a:buFont typeface="Wingdings" pitchFamily="2" charset="2"/>
              <a:buChar char="Ø"/>
              <a:defRPr/>
            </a:pPr>
            <a:r>
              <a:rPr lang="en-US" dirty="0">
                <a:solidFill>
                  <a:schemeClr val="tx1">
                    <a:lumMod val="75000"/>
                  </a:schemeClr>
                </a:solidFill>
                <a:latin typeface="+mj-lt"/>
              </a:rPr>
              <a:t>Poor Dimensional Stability</a:t>
            </a:r>
          </a:p>
          <a:p>
            <a:pPr marL="342900" indent="-342900">
              <a:lnSpc>
                <a:spcPct val="150000"/>
              </a:lnSpc>
              <a:spcBef>
                <a:spcPct val="50000"/>
              </a:spcBef>
              <a:buFont typeface="Wingdings" pitchFamily="2" charset="2"/>
              <a:buChar char="Ø"/>
              <a:defRPr/>
            </a:pPr>
            <a:r>
              <a:rPr lang="en-US" dirty="0">
                <a:solidFill>
                  <a:schemeClr val="tx1">
                    <a:lumMod val="75000"/>
                  </a:schemeClr>
                </a:solidFill>
                <a:latin typeface="+mj-lt"/>
              </a:rPr>
              <a:t>High Coefficient Of Thermal Expansion</a:t>
            </a:r>
            <a:r>
              <a:rPr lang="en-US" dirty="0">
                <a:solidFill>
                  <a:srgbClr val="7E78B7"/>
                </a:solidFill>
              </a:rPr>
              <a:t> (</a:t>
            </a:r>
            <a:r>
              <a:rPr lang="en-US" dirty="0">
                <a:solidFill>
                  <a:schemeClr val="accent1">
                    <a:lumMod val="75000"/>
                  </a:schemeClr>
                </a:solidFill>
              </a:rPr>
              <a:t>Shrinkage is of 0.3-0.5%) </a:t>
            </a:r>
          </a:p>
          <a:p>
            <a:pPr>
              <a:buFont typeface="Arial" pitchFamily="34" charset="0"/>
              <a:buChar char="•"/>
            </a:pPr>
            <a:endParaRPr lang="en-US" dirty="0">
              <a:solidFill>
                <a:srgbClr val="7E78B7"/>
              </a:solidFill>
            </a:endParaRPr>
          </a:p>
          <a:p>
            <a:pPr>
              <a:buFont typeface="Arial" pitchFamily="34" charset="0"/>
              <a:buChar char="•"/>
            </a:pPr>
            <a:endParaRPr lang="en-IN" dirty="0"/>
          </a:p>
        </p:txBody>
      </p:sp>
    </p:spTree>
    <p:extLst>
      <p:ext uri="{BB962C8B-B14F-4D97-AF65-F5344CB8AC3E}">
        <p14:creationId xmlns:p14="http://schemas.microsoft.com/office/powerpoint/2010/main" val="41032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40" y="476672"/>
            <a:ext cx="7888992" cy="5232644"/>
          </a:xfrm>
        </p:spPr>
        <p:txBody>
          <a:bodyPr>
            <a:noAutofit/>
          </a:bodyPr>
          <a:lstStyle/>
          <a:p>
            <a:pPr>
              <a:buFont typeface="Wingdings" pitchFamily="2" charset="2"/>
              <a:buChar char="Ø"/>
            </a:pPr>
            <a:r>
              <a:rPr lang="en-US" dirty="0">
                <a:latin typeface="+mj-lt"/>
                <a:cs typeface="Times New Roman" pitchFamily="18" charset="0"/>
              </a:rPr>
              <a:t>Fusion Temperature: 43.5</a:t>
            </a:r>
            <a:r>
              <a:rPr lang="en-US" dirty="0">
                <a:latin typeface="Calibri"/>
                <a:cs typeface="Times New Roman" pitchFamily="18" charset="0"/>
              </a:rPr>
              <a:t>⁰</a:t>
            </a:r>
            <a:r>
              <a:rPr lang="en-US" dirty="0">
                <a:latin typeface="+mj-lt"/>
                <a:cs typeface="Times New Roman" pitchFamily="18" charset="0"/>
              </a:rPr>
              <a:t>C</a:t>
            </a:r>
            <a:endParaRPr lang="en-US" dirty="0">
              <a:solidFill>
                <a:schemeClr val="accent1">
                  <a:lumMod val="75000"/>
                </a:schemeClr>
              </a:solidFill>
              <a:latin typeface="+mj-lt"/>
              <a:cs typeface="Times New Roman" pitchFamily="18" charset="0"/>
            </a:endParaRPr>
          </a:p>
          <a:p>
            <a:pPr>
              <a:buNone/>
            </a:pPr>
            <a:endParaRPr lang="en-US" dirty="0">
              <a:latin typeface="+mj-lt"/>
              <a:cs typeface="Times New Roman" pitchFamily="18" charset="0"/>
            </a:endParaRPr>
          </a:p>
          <a:p>
            <a:pPr>
              <a:buFont typeface="Wingdings" pitchFamily="2" charset="2"/>
              <a:buChar char="Ø"/>
            </a:pPr>
            <a:r>
              <a:rPr lang="en-US" dirty="0">
                <a:latin typeface="+mj-lt"/>
                <a:cs typeface="Times New Roman" pitchFamily="18" charset="0"/>
              </a:rPr>
              <a:t>Glass Transition Temperature: 39</a:t>
            </a:r>
            <a:r>
              <a:rPr lang="en-US" dirty="0">
                <a:latin typeface="Calibri"/>
                <a:cs typeface="Times New Roman" pitchFamily="18" charset="0"/>
              </a:rPr>
              <a:t>⁰</a:t>
            </a:r>
            <a:r>
              <a:rPr lang="en-US" dirty="0">
                <a:latin typeface="+mj-lt"/>
                <a:cs typeface="Times New Roman" pitchFamily="18" charset="0"/>
              </a:rPr>
              <a:t>C</a:t>
            </a:r>
            <a:endParaRPr lang="en-IN" dirty="0">
              <a:latin typeface="+mj-lt"/>
              <a:cs typeface="Times New Roman" pitchFamily="18" charset="0"/>
            </a:endParaRPr>
          </a:p>
          <a:p>
            <a:pPr>
              <a:buNone/>
            </a:pPr>
            <a:endParaRPr lang="en-US" dirty="0">
              <a:solidFill>
                <a:schemeClr val="tx2"/>
              </a:solidFill>
              <a:latin typeface="+mj-lt"/>
              <a:cs typeface="Times New Roman" pitchFamily="18" charset="0"/>
            </a:endParaRPr>
          </a:p>
          <a:p>
            <a:pPr>
              <a:buFont typeface="Wingdings" pitchFamily="2" charset="2"/>
              <a:buChar char="Ø"/>
            </a:pPr>
            <a:r>
              <a:rPr lang="en-IN" dirty="0">
                <a:latin typeface="+mj-lt"/>
              </a:rPr>
              <a:t>Flow of the material is low</a:t>
            </a:r>
            <a:r>
              <a:rPr lang="en-IN" dirty="0"/>
              <a:t> </a:t>
            </a:r>
            <a:r>
              <a:rPr lang="en-IN" dirty="0">
                <a:latin typeface="+mj-lt"/>
              </a:rPr>
              <a:t>(less than 6% at 37</a:t>
            </a:r>
            <a:r>
              <a:rPr lang="en-US" dirty="0">
                <a:latin typeface="Calibri"/>
                <a:cs typeface="Times New Roman" pitchFamily="18" charset="0"/>
              </a:rPr>
              <a:t> ⁰C </a:t>
            </a:r>
            <a:r>
              <a:rPr lang="en-IN" dirty="0">
                <a:latin typeface="+mj-lt"/>
              </a:rPr>
              <a:t>more than 85% at  45</a:t>
            </a:r>
            <a:r>
              <a:rPr lang="en-US" dirty="0">
                <a:latin typeface="Calibri"/>
                <a:cs typeface="Times New Roman" pitchFamily="18" charset="0"/>
              </a:rPr>
              <a:t> ⁰ </a:t>
            </a:r>
            <a:r>
              <a:rPr lang="en-IN" dirty="0">
                <a:latin typeface="+mj-lt"/>
              </a:rPr>
              <a:t>C)</a:t>
            </a:r>
          </a:p>
          <a:p>
            <a:pPr>
              <a:buFont typeface="Wingdings" pitchFamily="2" charset="2"/>
              <a:buChar char="Ø"/>
            </a:pPr>
            <a:endParaRPr lang="en-IN" dirty="0">
              <a:latin typeface="+mj-lt"/>
            </a:endParaRPr>
          </a:p>
          <a:p>
            <a:pPr>
              <a:buFont typeface="Wingdings" pitchFamily="2" charset="2"/>
              <a:buChar char="Ø"/>
            </a:pPr>
            <a:r>
              <a:rPr lang="en-US" dirty="0">
                <a:latin typeface="+mj-lt"/>
              </a:rPr>
              <a:t>Detail reproduction </a:t>
            </a:r>
            <a:r>
              <a:rPr lang="en-US" dirty="0"/>
              <a:t>4</a:t>
            </a:r>
            <a:r>
              <a:rPr lang="en-US" dirty="0">
                <a:latin typeface="+mj-lt"/>
              </a:rPr>
              <a:t> </a:t>
            </a:r>
            <a:r>
              <a:rPr lang="en-US" b="0" i="0" dirty="0">
                <a:solidFill>
                  <a:srgbClr val="666666"/>
                </a:solidFill>
                <a:effectLst/>
                <a:latin typeface="Roboto" panose="02000000000000000000" pitchFamily="2" charset="0"/>
              </a:rPr>
              <a:t>µ</a:t>
            </a:r>
            <a:r>
              <a:rPr lang="en-US" b="1" dirty="0">
                <a:latin typeface="+mj-lt"/>
              </a:rPr>
              <a:t>- </a:t>
            </a:r>
            <a:r>
              <a:rPr lang="en-US" dirty="0">
                <a:latin typeface="+mj-lt"/>
              </a:rPr>
              <a:t> </a:t>
            </a:r>
            <a:r>
              <a:rPr lang="en-US" dirty="0">
                <a:solidFill>
                  <a:schemeClr val="accent1"/>
                </a:solidFill>
                <a:latin typeface="+mj-lt"/>
              </a:rPr>
              <a:t>Comparatively less because of its high viscosity and low flow.</a:t>
            </a:r>
            <a:r>
              <a:rPr lang="en-US" dirty="0">
                <a:latin typeface="+mj-lt"/>
              </a:rPr>
              <a:t> </a:t>
            </a:r>
            <a:endParaRPr lang="en-IN" dirty="0">
              <a:latin typeface="+mj-lt"/>
            </a:endParaRPr>
          </a:p>
          <a:p>
            <a:pPr marL="0" indent="0">
              <a:buNone/>
            </a:pPr>
            <a:r>
              <a:rPr lang="en-IN" dirty="0">
                <a:latin typeface="+mj-lt"/>
              </a:rPr>
              <a:t>                 </a:t>
            </a:r>
          </a:p>
        </p:txBody>
      </p:sp>
    </p:spTree>
    <p:extLst>
      <p:ext uri="{BB962C8B-B14F-4D97-AF65-F5344CB8AC3E}">
        <p14:creationId xmlns:p14="http://schemas.microsoft.com/office/powerpoint/2010/main" val="162012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b="1" i="1" u="sng" dirty="0">
                <a:solidFill>
                  <a:schemeClr val="accent2">
                    <a:lumMod val="75000"/>
                  </a:schemeClr>
                </a:solidFill>
              </a:rPr>
              <a:t>CONTENTS</a:t>
            </a:r>
            <a:r>
              <a:rPr lang="en-IN" sz="4400" b="1" i="1" dirty="0">
                <a:solidFill>
                  <a:schemeClr val="accent2">
                    <a:lumMod val="75000"/>
                  </a:schemeClr>
                </a:solidFill>
              </a:rPr>
              <a:t>:</a:t>
            </a:r>
          </a:p>
        </p:txBody>
      </p:sp>
      <p:sp>
        <p:nvSpPr>
          <p:cNvPr id="3" name="Content Placeholder 2"/>
          <p:cNvSpPr>
            <a:spLocks noGrp="1"/>
          </p:cNvSpPr>
          <p:nvPr>
            <p:ph idx="1"/>
          </p:nvPr>
        </p:nvSpPr>
        <p:spPr>
          <a:xfrm>
            <a:off x="360040" y="1412776"/>
            <a:ext cx="12708904" cy="5400600"/>
          </a:xfrm>
        </p:spPr>
        <p:txBody>
          <a:bodyPr numCol="2">
            <a:noAutofit/>
          </a:bodyPr>
          <a:lstStyle/>
          <a:p>
            <a:pPr>
              <a:buFont typeface="Wingdings" pitchFamily="2" charset="2"/>
              <a:buChar char="Ø"/>
            </a:pPr>
            <a:r>
              <a:rPr lang="en-IN" dirty="0">
                <a:solidFill>
                  <a:schemeClr val="tx1">
                    <a:lumMod val="75000"/>
                  </a:schemeClr>
                </a:solidFill>
              </a:rPr>
              <a:t>Introduction </a:t>
            </a:r>
          </a:p>
          <a:p>
            <a:pPr>
              <a:buFont typeface="Wingdings" pitchFamily="2" charset="2"/>
              <a:buChar char="Ø"/>
            </a:pPr>
            <a:r>
              <a:rPr lang="en-IN" dirty="0">
                <a:solidFill>
                  <a:schemeClr val="tx1">
                    <a:lumMod val="75000"/>
                  </a:schemeClr>
                </a:solidFill>
              </a:rPr>
              <a:t>Impression materials: Requirements</a:t>
            </a:r>
          </a:p>
          <a:p>
            <a:pPr>
              <a:buFont typeface="Wingdings" pitchFamily="2" charset="2"/>
              <a:buChar char="Ø"/>
            </a:pPr>
            <a:r>
              <a:rPr lang="en-IN" dirty="0">
                <a:solidFill>
                  <a:schemeClr val="tx1">
                    <a:lumMod val="75000"/>
                  </a:schemeClr>
                </a:solidFill>
              </a:rPr>
              <a:t>Classification</a:t>
            </a:r>
          </a:p>
          <a:p>
            <a:pPr>
              <a:buFont typeface="Wingdings" pitchFamily="2" charset="2"/>
              <a:buChar char="Ø"/>
            </a:pPr>
            <a:r>
              <a:rPr lang="en-IN" dirty="0">
                <a:solidFill>
                  <a:schemeClr val="tx1">
                    <a:lumMod val="75000"/>
                  </a:schemeClr>
                </a:solidFill>
              </a:rPr>
              <a:t>Inelastic Impression Materials</a:t>
            </a:r>
          </a:p>
          <a:p>
            <a:r>
              <a:rPr lang="en-IN" dirty="0">
                <a:solidFill>
                  <a:schemeClr val="tx1">
                    <a:lumMod val="75000"/>
                  </a:schemeClr>
                </a:solidFill>
              </a:rPr>
              <a:t>Impression Compound</a:t>
            </a:r>
          </a:p>
          <a:p>
            <a:r>
              <a:rPr lang="en-IN" dirty="0">
                <a:solidFill>
                  <a:schemeClr val="tx1">
                    <a:lumMod val="75000"/>
                  </a:schemeClr>
                </a:solidFill>
              </a:rPr>
              <a:t>Zinc Oxide- Eugenol (ZOE) Impression Pastes</a:t>
            </a:r>
          </a:p>
          <a:p>
            <a:pPr>
              <a:buNone/>
            </a:pPr>
            <a:endParaRPr lang="en-IN" dirty="0">
              <a:solidFill>
                <a:schemeClr val="tx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MANIPULATION:</a:t>
            </a:r>
          </a:p>
        </p:txBody>
      </p:sp>
      <p:sp>
        <p:nvSpPr>
          <p:cNvPr id="3" name="Content Placeholder 2"/>
          <p:cNvSpPr>
            <a:spLocks noGrp="1"/>
          </p:cNvSpPr>
          <p:nvPr>
            <p:ph idx="1"/>
          </p:nvPr>
        </p:nvSpPr>
        <p:spPr>
          <a:xfrm>
            <a:off x="214282" y="1844824"/>
            <a:ext cx="8605409" cy="4208548"/>
          </a:xfrm>
        </p:spPr>
        <p:txBody>
          <a:bodyPr>
            <a:noAutofit/>
          </a:bodyPr>
          <a:lstStyle/>
          <a:p>
            <a:pPr>
              <a:lnSpc>
                <a:spcPct val="150000"/>
              </a:lnSpc>
            </a:pPr>
            <a:r>
              <a:rPr lang="en-IN" dirty="0">
                <a:solidFill>
                  <a:schemeClr val="tx1">
                    <a:lumMod val="75000"/>
                  </a:schemeClr>
                </a:solidFill>
                <a:latin typeface="+mj-lt"/>
              </a:rPr>
              <a:t>Stick compound- can be softened over a direct flame.</a:t>
            </a:r>
          </a:p>
          <a:p>
            <a:pPr>
              <a:lnSpc>
                <a:spcPct val="150000"/>
              </a:lnSpc>
            </a:pPr>
            <a:endParaRPr lang="en-IN" dirty="0">
              <a:solidFill>
                <a:schemeClr val="tx1">
                  <a:lumMod val="75000"/>
                </a:schemeClr>
              </a:solidFill>
              <a:latin typeface="+mj-lt"/>
            </a:endParaRPr>
          </a:p>
          <a:p>
            <a:pPr>
              <a:lnSpc>
                <a:spcPct val="150000"/>
              </a:lnSpc>
            </a:pPr>
            <a:endParaRPr lang="en-IN" dirty="0">
              <a:solidFill>
                <a:schemeClr val="tx1">
                  <a:lumMod val="75000"/>
                </a:schemeClr>
              </a:solidFill>
              <a:latin typeface="+mj-lt"/>
            </a:endParaRPr>
          </a:p>
        </p:txBody>
      </p:sp>
      <p:pic>
        <p:nvPicPr>
          <p:cNvPr id="5" name="Picture 4" descr="New Doc 2019-01-02 18.49.52.jpg"/>
          <p:cNvPicPr>
            <a:picLocks noChangeAspect="1"/>
          </p:cNvPicPr>
          <p:nvPr/>
        </p:nvPicPr>
        <p:blipFill>
          <a:blip r:embed="rId3" cstate="print"/>
          <a:stretch>
            <a:fillRect/>
          </a:stretch>
        </p:blipFill>
        <p:spPr>
          <a:xfrm rot="16200000">
            <a:off x="3083987" y="573614"/>
            <a:ext cx="2976029" cy="84953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AF116A-1370-B89A-5091-DA4FA146D7C3}"/>
              </a:ext>
            </a:extLst>
          </p:cNvPr>
          <p:cNvSpPr>
            <a:spLocks noGrp="1"/>
          </p:cNvSpPr>
          <p:nvPr>
            <p:ph idx="1"/>
          </p:nvPr>
        </p:nvSpPr>
        <p:spPr>
          <a:xfrm>
            <a:off x="135430" y="368660"/>
            <a:ext cx="5011458" cy="6120680"/>
          </a:xfrm>
        </p:spPr>
        <p:txBody>
          <a:bodyPr>
            <a:normAutofit/>
          </a:bodyPr>
          <a:lstStyle/>
          <a:p>
            <a:r>
              <a:rPr lang="en-IN" dirty="0">
                <a:solidFill>
                  <a:schemeClr val="tx1">
                    <a:lumMod val="75000"/>
                  </a:schemeClr>
                </a:solidFill>
                <a:latin typeface="+mj-lt"/>
              </a:rPr>
              <a:t>Cakes –</a:t>
            </a:r>
            <a:r>
              <a:rPr lang="en-US" dirty="0">
                <a:solidFill>
                  <a:schemeClr val="tx1">
                    <a:lumMod val="75000"/>
                  </a:schemeClr>
                </a:solidFill>
                <a:latin typeface="+mj-lt"/>
              </a:rPr>
              <a:t> softened in warm water in a thermostatically controlled water bath  usually in the range of 65 to 75 °C. After the compound is removed from the water bath, kneaded with the fingers in order to obtain uniform plasticity throughout the mass and increases flow.</a:t>
            </a:r>
          </a:p>
          <a:p>
            <a:endParaRPr lang="en-IN" dirty="0">
              <a:solidFill>
                <a:schemeClr val="tx1">
                  <a:lumMod val="75000"/>
                </a:schemeClr>
              </a:solidFill>
              <a:latin typeface="+mj-lt"/>
            </a:endParaRPr>
          </a:p>
          <a:p>
            <a:endParaRPr lang="en-US" dirty="0"/>
          </a:p>
        </p:txBody>
      </p:sp>
      <p:pic>
        <p:nvPicPr>
          <p:cNvPr id="4" name="Picture 3">
            <a:extLst>
              <a:ext uri="{FF2B5EF4-FFF2-40B4-BE49-F238E27FC236}">
                <a16:creationId xmlns:a16="http://schemas.microsoft.com/office/drawing/2014/main" id="{D1B0C2D7-4554-5507-1886-BBEE21A646BD}"/>
              </a:ext>
            </a:extLst>
          </p:cNvPr>
          <p:cNvPicPr>
            <a:picLocks noChangeAspect="1"/>
          </p:cNvPicPr>
          <p:nvPr/>
        </p:nvPicPr>
        <p:blipFill rotWithShape="1">
          <a:blip r:embed="rId2">
            <a:extLst>
              <a:ext uri="{28A0092B-C50C-407E-A947-70E740481C1C}">
                <a14:useLocalDpi xmlns:a14="http://schemas.microsoft.com/office/drawing/2010/main" val="0"/>
              </a:ext>
            </a:extLst>
          </a:blip>
          <a:srcRect l="52448" b="42650"/>
          <a:stretch/>
        </p:blipFill>
        <p:spPr>
          <a:xfrm>
            <a:off x="5146888" y="1268760"/>
            <a:ext cx="3643306" cy="3414484"/>
          </a:xfrm>
          <a:prstGeom prst="rect">
            <a:avLst/>
          </a:prstGeom>
        </p:spPr>
      </p:pic>
    </p:spTree>
    <p:extLst>
      <p:ext uri="{BB962C8B-B14F-4D97-AF65-F5344CB8AC3E}">
        <p14:creationId xmlns:p14="http://schemas.microsoft.com/office/powerpoint/2010/main" val="272686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ADVANTAGES:</a:t>
            </a:r>
          </a:p>
        </p:txBody>
      </p:sp>
      <p:sp>
        <p:nvSpPr>
          <p:cNvPr id="3" name="Content Placeholder 2"/>
          <p:cNvSpPr>
            <a:spLocks noGrp="1"/>
          </p:cNvSpPr>
          <p:nvPr>
            <p:ph idx="1"/>
          </p:nvPr>
        </p:nvSpPr>
        <p:spPr>
          <a:xfrm>
            <a:off x="457200" y="2057399"/>
            <a:ext cx="8229600" cy="4525963"/>
          </a:xfrm>
        </p:spPr>
        <p:txBody>
          <a:bodyPr>
            <a:noAutofit/>
          </a:bodyPr>
          <a:lstStyle/>
          <a:p>
            <a:pPr marL="457200" indent="-457200">
              <a:buAutoNum type="arabicPeriod"/>
              <a:defRPr/>
            </a:pPr>
            <a:r>
              <a:rPr lang="en-US" dirty="0">
                <a:latin typeface="+mj-lt"/>
              </a:rPr>
              <a:t>The material can be reused a number of times (for the same patient only) in case of errors. </a:t>
            </a:r>
          </a:p>
          <a:p>
            <a:pPr marL="457200" indent="-457200">
              <a:buAutoNum type="arabicPeriod"/>
              <a:defRPr/>
            </a:pPr>
            <a:endParaRPr lang="en-US" dirty="0">
              <a:latin typeface="+mj-lt"/>
            </a:endParaRPr>
          </a:p>
          <a:p>
            <a:pPr marL="457200" indent="-457200">
              <a:buAutoNum type="arabicPeriod"/>
              <a:defRPr/>
            </a:pPr>
            <a:r>
              <a:rPr lang="en-US" dirty="0">
                <a:latin typeface="+mj-lt"/>
              </a:rPr>
              <a:t>Inaccurate portions can be remade without having to remake the entire impression. </a:t>
            </a:r>
          </a:p>
          <a:p>
            <a:pPr>
              <a:buFont typeface="Wingdings" pitchFamily="2" charset="2"/>
              <a:buChar char="Ø"/>
            </a:pPr>
            <a:endParaRPr lang="en-IN"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A89FF8-3779-081A-446E-65CD5FCB28C8}"/>
              </a:ext>
            </a:extLst>
          </p:cNvPr>
          <p:cNvSpPr>
            <a:spLocks noGrp="1"/>
          </p:cNvSpPr>
          <p:nvPr>
            <p:ph idx="1"/>
          </p:nvPr>
        </p:nvSpPr>
        <p:spPr/>
        <p:txBody>
          <a:bodyPr/>
          <a:lstStyle/>
          <a:p>
            <a:pPr marL="514350" indent="-514350">
              <a:buFont typeface="+mj-lt"/>
              <a:buAutoNum type="arabicPeriod" startAt="3"/>
              <a:defRPr/>
            </a:pPr>
            <a:r>
              <a:rPr lang="en-US" dirty="0">
                <a:latin typeface="+mj-lt"/>
              </a:rPr>
              <a:t>Accuracy can be improved by flaming the surface. </a:t>
            </a:r>
          </a:p>
          <a:p>
            <a:pPr marL="514350" indent="-514350">
              <a:buFont typeface="+mj-lt"/>
              <a:buAutoNum type="arabicPeriod" startAt="3"/>
              <a:defRPr/>
            </a:pPr>
            <a:endParaRPr lang="en-US" dirty="0">
              <a:latin typeface="+mj-lt"/>
            </a:endParaRPr>
          </a:p>
          <a:p>
            <a:pPr marL="457200" indent="-457200">
              <a:buAutoNum type="arabicPeriod" startAt="3"/>
              <a:defRPr/>
            </a:pPr>
            <a:r>
              <a:rPr lang="en-US" dirty="0">
                <a:latin typeface="+mj-lt"/>
              </a:rPr>
              <a:t>The material has sufficient body to support itself  especially in the peripheral portions. It does not collapse completely if unsupported by the tray. </a:t>
            </a:r>
          </a:p>
          <a:p>
            <a:endParaRPr lang="en-US" dirty="0"/>
          </a:p>
        </p:txBody>
      </p:sp>
    </p:spTree>
    <p:extLst>
      <p:ext uri="{BB962C8B-B14F-4D97-AF65-F5344CB8AC3E}">
        <p14:creationId xmlns:p14="http://schemas.microsoft.com/office/powerpoint/2010/main" val="175983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DISADVANTAGES:</a:t>
            </a:r>
          </a:p>
        </p:txBody>
      </p:sp>
      <p:sp>
        <p:nvSpPr>
          <p:cNvPr id="3" name="Content Placeholder 2"/>
          <p:cNvSpPr>
            <a:spLocks noGrp="1"/>
          </p:cNvSpPr>
          <p:nvPr>
            <p:ph idx="1"/>
          </p:nvPr>
        </p:nvSpPr>
        <p:spPr>
          <a:xfrm>
            <a:off x="683568" y="1417638"/>
            <a:ext cx="8101043" cy="5214974"/>
          </a:xfrm>
        </p:spPr>
        <p:txBody>
          <a:bodyPr>
            <a:noAutofit/>
          </a:bodyPr>
          <a:lstStyle/>
          <a:p>
            <a:pPr>
              <a:defRPr/>
            </a:pPr>
            <a:r>
              <a:rPr lang="en-US" dirty="0">
                <a:latin typeface="+mj-lt"/>
              </a:rPr>
              <a:t>Records less detail because of its high viscosity.</a:t>
            </a:r>
          </a:p>
          <a:p>
            <a:pPr>
              <a:defRPr/>
            </a:pPr>
            <a:endParaRPr lang="en-US" dirty="0">
              <a:latin typeface="+mj-lt"/>
            </a:endParaRPr>
          </a:p>
          <a:p>
            <a:pPr>
              <a:defRPr/>
            </a:pPr>
            <a:r>
              <a:rPr lang="en-US" dirty="0">
                <a:latin typeface="+mj-lt"/>
              </a:rPr>
              <a:t>Compresses soft tissues during impression.</a:t>
            </a:r>
          </a:p>
          <a:p>
            <a:pPr marL="0" indent="0">
              <a:buNone/>
              <a:defRPr/>
            </a:pPr>
            <a:r>
              <a:rPr lang="en-US" dirty="0">
                <a:latin typeface="+mj-lt"/>
              </a:rPr>
              <a:t> </a:t>
            </a:r>
          </a:p>
          <a:p>
            <a:pPr>
              <a:defRPr/>
            </a:pPr>
            <a:r>
              <a:rPr lang="en-US" dirty="0">
                <a:latin typeface="+mj-lt"/>
              </a:rPr>
              <a:t>Distortion due to its poor dimensional stability. </a:t>
            </a:r>
          </a:p>
          <a:p>
            <a:pPr marL="0" indent="0">
              <a:buNone/>
              <a:defRPr/>
            </a:pPr>
            <a:endParaRPr lang="en-US"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1F0A9-EB87-C309-B5E9-114DC0C982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2F4E10-A980-C5FA-29CB-366594A2D551}"/>
              </a:ext>
            </a:extLst>
          </p:cNvPr>
          <p:cNvSpPr>
            <a:spLocks noGrp="1"/>
          </p:cNvSpPr>
          <p:nvPr>
            <p:ph idx="1"/>
          </p:nvPr>
        </p:nvSpPr>
        <p:spPr/>
        <p:txBody>
          <a:bodyPr/>
          <a:lstStyle/>
          <a:p>
            <a:pPr>
              <a:defRPr/>
            </a:pPr>
            <a:r>
              <a:rPr lang="en-US" dirty="0">
                <a:latin typeface="+mj-lt"/>
              </a:rPr>
              <a:t>Difficult to remove if there are severe undercuts. </a:t>
            </a:r>
          </a:p>
          <a:p>
            <a:pPr>
              <a:defRPr/>
            </a:pPr>
            <a:endParaRPr lang="en-US" dirty="0">
              <a:latin typeface="+mj-lt"/>
            </a:endParaRPr>
          </a:p>
          <a:p>
            <a:pPr>
              <a:defRPr/>
            </a:pPr>
            <a:r>
              <a:rPr lang="en-US" dirty="0">
                <a:latin typeface="+mj-lt"/>
              </a:rPr>
              <a:t>There is always the possibility of overextension especially in the peripheries</a:t>
            </a:r>
            <a:endParaRPr lang="en-US" dirty="0"/>
          </a:p>
        </p:txBody>
      </p:sp>
    </p:spTree>
    <p:extLst>
      <p:ext uri="{BB962C8B-B14F-4D97-AF65-F5344CB8AC3E}">
        <p14:creationId xmlns:p14="http://schemas.microsoft.com/office/powerpoint/2010/main" val="217588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41" y="17108"/>
            <a:ext cx="8929718" cy="1411628"/>
          </a:xfrm>
        </p:spPr>
        <p:txBody>
          <a:bodyPr anchor="t">
            <a:normAutofit/>
          </a:bodyPr>
          <a:lstStyle/>
          <a:p>
            <a:r>
              <a:rPr lang="en-IN" sz="4000" b="1" i="1" u="sng" dirty="0">
                <a:solidFill>
                  <a:schemeClr val="accent2">
                    <a:lumMod val="75000"/>
                  </a:schemeClr>
                </a:solidFill>
              </a:rPr>
              <a:t>ZINC-OXIDE EUGENOL IMPRESSION PASTE</a:t>
            </a:r>
          </a:p>
        </p:txBody>
      </p:sp>
      <p:sp>
        <p:nvSpPr>
          <p:cNvPr id="3" name="Content Placeholder 2"/>
          <p:cNvSpPr>
            <a:spLocks noGrp="1"/>
          </p:cNvSpPr>
          <p:nvPr>
            <p:ph idx="1"/>
          </p:nvPr>
        </p:nvSpPr>
        <p:spPr>
          <a:xfrm>
            <a:off x="467544" y="1697356"/>
            <a:ext cx="8429684" cy="5143536"/>
          </a:xfrm>
        </p:spPr>
        <p:txBody>
          <a:bodyPr>
            <a:noAutofit/>
          </a:bodyPr>
          <a:lstStyle/>
          <a:p>
            <a:pPr marL="0" indent="0">
              <a:buNone/>
            </a:pPr>
            <a:r>
              <a:rPr lang="en-IN" b="1" u="sng" dirty="0"/>
              <a:t>APPLICATIONS:</a:t>
            </a:r>
          </a:p>
          <a:p>
            <a:pPr marL="457200" indent="-457200">
              <a:spcBef>
                <a:spcPct val="50000"/>
              </a:spcBef>
              <a:buFont typeface="Arial"/>
              <a:buChar char="•"/>
              <a:defRPr/>
            </a:pPr>
            <a:r>
              <a:rPr lang="en-US" dirty="0">
                <a:latin typeface="+mj-lt"/>
              </a:rPr>
              <a:t>Impression material for edentulous arches</a:t>
            </a:r>
          </a:p>
          <a:p>
            <a:pPr marL="457200" indent="-457200">
              <a:spcBef>
                <a:spcPct val="50000"/>
              </a:spcBef>
              <a:buFont typeface="Arial"/>
              <a:buChar char="•"/>
              <a:defRPr/>
            </a:pPr>
            <a:r>
              <a:rPr lang="en-US" dirty="0">
                <a:latin typeface="+mj-lt"/>
              </a:rPr>
              <a:t>Surgical dressing</a:t>
            </a:r>
          </a:p>
          <a:p>
            <a:pPr marL="457200" indent="-457200">
              <a:spcBef>
                <a:spcPct val="50000"/>
              </a:spcBef>
              <a:buFont typeface="Arial"/>
              <a:buChar char="•"/>
              <a:defRPr/>
            </a:pPr>
            <a:r>
              <a:rPr lang="en-US" dirty="0">
                <a:latin typeface="+mj-lt"/>
              </a:rPr>
              <a:t>Bite registration paste</a:t>
            </a:r>
          </a:p>
          <a:p>
            <a:pPr marL="457200" indent="-457200">
              <a:spcBef>
                <a:spcPct val="50000"/>
              </a:spcBef>
              <a:buFont typeface="Arial"/>
              <a:buChar char="•"/>
              <a:defRPr/>
            </a:pPr>
            <a:r>
              <a:rPr lang="en-US" dirty="0">
                <a:latin typeface="+mj-lt"/>
              </a:rPr>
              <a:t>A cementing medium</a:t>
            </a:r>
          </a:p>
          <a:p>
            <a:pPr marL="457200" indent="-457200">
              <a:spcBef>
                <a:spcPct val="50000"/>
              </a:spcBef>
              <a:buFont typeface="Arial"/>
              <a:buChar char="•"/>
              <a:defRPr/>
            </a:pPr>
            <a:r>
              <a:rPr lang="en-US" dirty="0">
                <a:latin typeface="+mj-lt"/>
              </a:rPr>
              <a:t>Temporary relining material  for dentures</a:t>
            </a:r>
          </a:p>
          <a:p>
            <a:endParaRPr lang="en-US" b="1" u="sng" dirty="0">
              <a:solidFill>
                <a:schemeClr val="tx2"/>
              </a:solidFill>
            </a:endParaRPr>
          </a:p>
          <a:p>
            <a:pPr marL="457200" indent="-457200"/>
            <a:endParaRPr lang="en-IN" dirty="0">
              <a:solidFill>
                <a:schemeClr val="tx2"/>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790" y="3000797"/>
            <a:ext cx="3930680" cy="2444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6200"/>
            <a:ext cx="7814153" cy="1096962"/>
          </a:xfrm>
        </p:spPr>
        <p:txBody>
          <a:bodyPr>
            <a:normAutofit/>
          </a:bodyPr>
          <a:lstStyle/>
          <a:p>
            <a:r>
              <a:rPr lang="en-IN" b="1" dirty="0"/>
              <a:t>COMPOSITION:</a:t>
            </a:r>
          </a:p>
        </p:txBody>
      </p:sp>
      <p:graphicFrame>
        <p:nvGraphicFramePr>
          <p:cNvPr id="4" name="Table 3"/>
          <p:cNvGraphicFramePr>
            <a:graphicFrameLocks noGrp="1"/>
          </p:cNvGraphicFramePr>
          <p:nvPr>
            <p:extLst>
              <p:ext uri="{D42A27DB-BD31-4B8C-83A1-F6EECF244321}">
                <p14:modId xmlns:p14="http://schemas.microsoft.com/office/powerpoint/2010/main" val="289758993"/>
              </p:ext>
            </p:extLst>
          </p:nvPr>
        </p:nvGraphicFramePr>
        <p:xfrm>
          <a:off x="395536" y="1700808"/>
          <a:ext cx="8572560" cy="4754880"/>
        </p:xfrm>
        <a:graphic>
          <a:graphicData uri="http://schemas.openxmlformats.org/drawingml/2006/table">
            <a:tbl>
              <a:tblPr firstRow="1" bandRow="1">
                <a:tableStyleId>{21E4AEA4-8DFA-4A89-87EB-49C32662AFE0}</a:tableStyleId>
              </a:tblPr>
              <a:tblGrid>
                <a:gridCol w="3429024">
                  <a:extLst>
                    <a:ext uri="{9D8B030D-6E8A-4147-A177-3AD203B41FA5}">
                      <a16:colId xmlns:a16="http://schemas.microsoft.com/office/drawing/2014/main" val="20000"/>
                    </a:ext>
                  </a:extLst>
                </a:gridCol>
                <a:gridCol w="1785950">
                  <a:extLst>
                    <a:ext uri="{9D8B030D-6E8A-4147-A177-3AD203B41FA5}">
                      <a16:colId xmlns:a16="http://schemas.microsoft.com/office/drawing/2014/main" val="20001"/>
                    </a:ext>
                  </a:extLst>
                </a:gridCol>
                <a:gridCol w="3357586">
                  <a:extLst>
                    <a:ext uri="{9D8B030D-6E8A-4147-A177-3AD203B41FA5}">
                      <a16:colId xmlns:a16="http://schemas.microsoft.com/office/drawing/2014/main" val="20002"/>
                    </a:ext>
                  </a:extLst>
                </a:gridCol>
              </a:tblGrid>
              <a:tr h="460364">
                <a:tc>
                  <a:txBody>
                    <a:bodyPr/>
                    <a:lstStyle/>
                    <a:p>
                      <a:r>
                        <a:rPr lang="en-IN" sz="3200" dirty="0">
                          <a:latin typeface="+mj-lt"/>
                        </a:rPr>
                        <a:t>COMPONENTS</a:t>
                      </a:r>
                    </a:p>
                  </a:txBody>
                  <a:tcPr/>
                </a:tc>
                <a:tc>
                  <a:txBody>
                    <a:bodyPr/>
                    <a:lstStyle/>
                    <a:p>
                      <a:pPr algn="ctr"/>
                      <a:r>
                        <a:rPr lang="en-IN" sz="3200" dirty="0">
                          <a:latin typeface="+mj-lt"/>
                        </a:rPr>
                        <a:t>PERCENTAGE</a:t>
                      </a:r>
                    </a:p>
                  </a:txBody>
                  <a:tcPr/>
                </a:tc>
                <a:tc>
                  <a:txBody>
                    <a:bodyPr/>
                    <a:lstStyle/>
                    <a:p>
                      <a:r>
                        <a:rPr lang="en-IN" sz="3200" dirty="0">
                          <a:latin typeface="+mj-lt"/>
                        </a:rPr>
                        <a:t>FUNCTION</a:t>
                      </a:r>
                    </a:p>
                  </a:txBody>
                  <a:tcPr/>
                </a:tc>
                <a:extLst>
                  <a:ext uri="{0D108BD9-81ED-4DB2-BD59-A6C34878D82A}">
                    <a16:rowId xmlns:a16="http://schemas.microsoft.com/office/drawing/2014/main" val="10000"/>
                  </a:ext>
                </a:extLst>
              </a:tr>
              <a:tr h="376029">
                <a:tc>
                  <a:txBody>
                    <a:bodyPr/>
                    <a:lstStyle/>
                    <a:p>
                      <a:r>
                        <a:rPr lang="en-IN" sz="3200" b="1" dirty="0">
                          <a:latin typeface="+mj-lt"/>
                        </a:rPr>
                        <a:t>TUBE NO.</a:t>
                      </a:r>
                      <a:r>
                        <a:rPr lang="en-IN" sz="3200" b="1" baseline="0" dirty="0">
                          <a:latin typeface="+mj-lt"/>
                        </a:rPr>
                        <a:t> 1 (BASE)</a:t>
                      </a:r>
                      <a:endParaRPr lang="en-IN" sz="3200" b="1" dirty="0">
                        <a:latin typeface="+mj-lt"/>
                      </a:endParaRPr>
                    </a:p>
                  </a:txBody>
                  <a:tcPr/>
                </a:tc>
                <a:tc>
                  <a:txBody>
                    <a:bodyPr/>
                    <a:lstStyle/>
                    <a:p>
                      <a:pPr algn="ctr"/>
                      <a:endParaRPr lang="en-IN" sz="3200">
                        <a:latin typeface="+mj-lt"/>
                      </a:endParaRPr>
                    </a:p>
                  </a:txBody>
                  <a:tcPr/>
                </a:tc>
                <a:tc>
                  <a:txBody>
                    <a:bodyPr/>
                    <a:lstStyle/>
                    <a:p>
                      <a:endParaRPr lang="en-IN" sz="3200">
                        <a:latin typeface="+mj-lt"/>
                      </a:endParaRPr>
                    </a:p>
                  </a:txBody>
                  <a:tcPr/>
                </a:tc>
                <a:extLst>
                  <a:ext uri="{0D108BD9-81ED-4DB2-BD59-A6C34878D82A}">
                    <a16:rowId xmlns:a16="http://schemas.microsoft.com/office/drawing/2014/main" val="10001"/>
                  </a:ext>
                </a:extLst>
              </a:tr>
              <a:tr h="409789">
                <a:tc>
                  <a:txBody>
                    <a:bodyPr/>
                    <a:lstStyle/>
                    <a:p>
                      <a:r>
                        <a:rPr lang="en-IN" sz="3200" dirty="0">
                          <a:latin typeface="+mj-lt"/>
                        </a:rPr>
                        <a:t>Zinc oxide </a:t>
                      </a:r>
                    </a:p>
                  </a:txBody>
                  <a:tcPr/>
                </a:tc>
                <a:tc>
                  <a:txBody>
                    <a:bodyPr/>
                    <a:lstStyle/>
                    <a:p>
                      <a:pPr algn="ctr"/>
                      <a:r>
                        <a:rPr lang="en-IN" sz="3200" dirty="0">
                          <a:latin typeface="+mj-lt"/>
                        </a:rPr>
                        <a:t>87</a:t>
                      </a:r>
                    </a:p>
                  </a:txBody>
                  <a:tcPr/>
                </a:tc>
                <a:tc>
                  <a:txBody>
                    <a:bodyPr/>
                    <a:lstStyle/>
                    <a:p>
                      <a:endParaRPr lang="en-IN" sz="3200" dirty="0">
                        <a:latin typeface="+mj-lt"/>
                      </a:endParaRPr>
                    </a:p>
                  </a:txBody>
                  <a:tcPr/>
                </a:tc>
                <a:extLst>
                  <a:ext uri="{0D108BD9-81ED-4DB2-BD59-A6C34878D82A}">
                    <a16:rowId xmlns:a16="http://schemas.microsoft.com/office/drawing/2014/main" val="10002"/>
                  </a:ext>
                </a:extLst>
              </a:tr>
              <a:tr h="428628">
                <a:tc>
                  <a:txBody>
                    <a:bodyPr/>
                    <a:lstStyle/>
                    <a:p>
                      <a:r>
                        <a:rPr lang="en-IN" sz="3200" dirty="0">
                          <a:latin typeface="+mj-lt"/>
                        </a:rPr>
                        <a:t>Fixed vegetable or mineral oil</a:t>
                      </a:r>
                    </a:p>
                    <a:p>
                      <a:endParaRPr lang="en-IN" sz="3200" dirty="0">
                        <a:latin typeface="+mj-lt"/>
                      </a:endParaRPr>
                    </a:p>
                    <a:p>
                      <a:endParaRPr lang="en-IN" sz="3200" dirty="0">
                        <a:latin typeface="+mj-lt"/>
                      </a:endParaRPr>
                    </a:p>
                  </a:txBody>
                  <a:tcPr/>
                </a:tc>
                <a:tc>
                  <a:txBody>
                    <a:bodyPr/>
                    <a:lstStyle/>
                    <a:p>
                      <a:pPr algn="ctr"/>
                      <a:r>
                        <a:rPr lang="en-IN" sz="3200" dirty="0">
                          <a:latin typeface="+mj-lt"/>
                        </a:rPr>
                        <a:t>13</a:t>
                      </a:r>
                    </a:p>
                  </a:txBody>
                  <a:tcPr/>
                </a:tc>
                <a:tc>
                  <a:txBody>
                    <a:bodyPr/>
                    <a:lstStyle/>
                    <a:p>
                      <a:r>
                        <a:rPr lang="en-IN" sz="3200" dirty="0">
                          <a:latin typeface="+mj-lt"/>
                        </a:rPr>
                        <a:t>plasticizer</a:t>
                      </a:r>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DD99780-CA34-196B-E4DF-3DBC3E487A54}"/>
              </a:ext>
            </a:extLst>
          </p:cNvPr>
          <p:cNvGraphicFramePr>
            <a:graphicFrameLocks noGrp="1"/>
          </p:cNvGraphicFramePr>
          <p:nvPr>
            <p:ph idx="1"/>
            <p:extLst>
              <p:ext uri="{D42A27DB-BD31-4B8C-83A1-F6EECF244321}">
                <p14:modId xmlns:p14="http://schemas.microsoft.com/office/powerpoint/2010/main" val="1859654006"/>
              </p:ext>
            </p:extLst>
          </p:nvPr>
        </p:nvGraphicFramePr>
        <p:xfrm>
          <a:off x="251520" y="116632"/>
          <a:ext cx="8496945" cy="6278880"/>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val="3299250515"/>
                    </a:ext>
                  </a:extLst>
                </a:gridCol>
                <a:gridCol w="2088232">
                  <a:extLst>
                    <a:ext uri="{9D8B030D-6E8A-4147-A177-3AD203B41FA5}">
                      <a16:colId xmlns:a16="http://schemas.microsoft.com/office/drawing/2014/main" val="771859300"/>
                    </a:ext>
                  </a:extLst>
                </a:gridCol>
                <a:gridCol w="2952329">
                  <a:extLst>
                    <a:ext uri="{9D8B030D-6E8A-4147-A177-3AD203B41FA5}">
                      <a16:colId xmlns:a16="http://schemas.microsoft.com/office/drawing/2014/main" val="2523835010"/>
                    </a:ext>
                  </a:extLst>
                </a:gridCol>
              </a:tblGrid>
              <a:tr h="370840">
                <a:tc>
                  <a:txBody>
                    <a:bodyPr/>
                    <a:lstStyle/>
                    <a:p>
                      <a:r>
                        <a:rPr lang="en-IN" sz="2600" dirty="0">
                          <a:latin typeface="+mj-lt"/>
                        </a:rPr>
                        <a:t>COMPONENTS</a:t>
                      </a:r>
                    </a:p>
                  </a:txBody>
                  <a:tcPr/>
                </a:tc>
                <a:tc>
                  <a:txBody>
                    <a:bodyPr/>
                    <a:lstStyle/>
                    <a:p>
                      <a:pPr algn="ctr"/>
                      <a:r>
                        <a:rPr lang="en-IN" sz="2600" dirty="0">
                          <a:latin typeface="+mj-lt"/>
                        </a:rPr>
                        <a:t>PERCENTAGE</a:t>
                      </a:r>
                    </a:p>
                  </a:txBody>
                  <a:tcPr/>
                </a:tc>
                <a:tc>
                  <a:txBody>
                    <a:bodyPr/>
                    <a:lstStyle/>
                    <a:p>
                      <a:r>
                        <a:rPr lang="en-IN" sz="2600" dirty="0">
                          <a:latin typeface="+mj-lt"/>
                        </a:rPr>
                        <a:t>FUNCTION</a:t>
                      </a:r>
                    </a:p>
                  </a:txBody>
                  <a:tcPr/>
                </a:tc>
                <a:extLst>
                  <a:ext uri="{0D108BD9-81ED-4DB2-BD59-A6C34878D82A}">
                    <a16:rowId xmlns:a16="http://schemas.microsoft.com/office/drawing/2014/main" val="3476116353"/>
                  </a:ext>
                </a:extLst>
              </a:tr>
              <a:tr h="0">
                <a:tc>
                  <a:txBody>
                    <a:bodyPr/>
                    <a:lstStyle/>
                    <a:p>
                      <a:pPr algn="l"/>
                      <a:r>
                        <a:rPr lang="en-IN" sz="2600" b="1" dirty="0">
                          <a:latin typeface="+mj-lt"/>
                        </a:rPr>
                        <a:t>TUBE NO. 2 (ACCELEARATOR)</a:t>
                      </a:r>
                    </a:p>
                  </a:txBody>
                  <a:tcPr/>
                </a:tc>
                <a:tc>
                  <a:txBody>
                    <a:bodyPr/>
                    <a:lstStyle/>
                    <a:p>
                      <a:pPr algn="l"/>
                      <a:endParaRPr lang="en-IN" sz="2600" dirty="0">
                        <a:latin typeface="+mj-lt"/>
                      </a:endParaRPr>
                    </a:p>
                  </a:txBody>
                  <a:tcPr/>
                </a:tc>
                <a:tc>
                  <a:txBody>
                    <a:bodyPr/>
                    <a:lstStyle/>
                    <a:p>
                      <a:pPr algn="l"/>
                      <a:endParaRPr lang="en-IN" sz="2600">
                        <a:latin typeface="+mj-lt"/>
                      </a:endParaRPr>
                    </a:p>
                  </a:txBody>
                  <a:tcPr/>
                </a:tc>
                <a:extLst>
                  <a:ext uri="{0D108BD9-81ED-4DB2-BD59-A6C34878D82A}">
                    <a16:rowId xmlns:a16="http://schemas.microsoft.com/office/drawing/2014/main" val="1606629487"/>
                  </a:ext>
                </a:extLst>
              </a:tr>
              <a:tr h="0">
                <a:tc>
                  <a:txBody>
                    <a:bodyPr/>
                    <a:lstStyle/>
                    <a:p>
                      <a:pPr algn="l"/>
                      <a:r>
                        <a:rPr lang="en-IN" sz="2600" dirty="0">
                          <a:latin typeface="+mj-lt"/>
                        </a:rPr>
                        <a:t>Oil</a:t>
                      </a:r>
                      <a:r>
                        <a:rPr lang="en-IN" sz="2600" baseline="0" dirty="0">
                          <a:latin typeface="+mj-lt"/>
                        </a:rPr>
                        <a:t> of cloves or </a:t>
                      </a:r>
                      <a:r>
                        <a:rPr lang="en-IN" sz="2600" baseline="0" dirty="0" err="1">
                          <a:latin typeface="+mj-lt"/>
                        </a:rPr>
                        <a:t>eugenol</a:t>
                      </a:r>
                      <a:r>
                        <a:rPr lang="en-IN" sz="2600" baseline="0" dirty="0">
                          <a:latin typeface="+mj-lt"/>
                        </a:rPr>
                        <a:t> </a:t>
                      </a:r>
                      <a:endParaRPr lang="en-IN" sz="2600" dirty="0">
                        <a:latin typeface="+mj-lt"/>
                      </a:endParaRPr>
                    </a:p>
                  </a:txBody>
                  <a:tcPr/>
                </a:tc>
                <a:tc>
                  <a:txBody>
                    <a:bodyPr/>
                    <a:lstStyle/>
                    <a:p>
                      <a:pPr algn="l"/>
                      <a:r>
                        <a:rPr lang="en-IN" sz="2600" dirty="0">
                          <a:latin typeface="+mj-lt"/>
                        </a:rPr>
                        <a:t>12</a:t>
                      </a:r>
                    </a:p>
                  </a:txBody>
                  <a:tcPr/>
                </a:tc>
                <a:tc>
                  <a:txBody>
                    <a:bodyPr/>
                    <a:lstStyle/>
                    <a:p>
                      <a:pPr algn="l"/>
                      <a:endParaRPr lang="en-IN" sz="2600" dirty="0">
                        <a:latin typeface="+mj-lt"/>
                      </a:endParaRPr>
                    </a:p>
                  </a:txBody>
                  <a:tcPr/>
                </a:tc>
                <a:extLst>
                  <a:ext uri="{0D108BD9-81ED-4DB2-BD59-A6C34878D82A}">
                    <a16:rowId xmlns:a16="http://schemas.microsoft.com/office/drawing/2014/main" val="3422019704"/>
                  </a:ext>
                </a:extLst>
              </a:tr>
              <a:tr h="130368">
                <a:tc>
                  <a:txBody>
                    <a:bodyPr/>
                    <a:lstStyle/>
                    <a:p>
                      <a:pPr algn="l"/>
                      <a:r>
                        <a:rPr lang="en-IN" sz="2600" dirty="0">
                          <a:latin typeface="+mj-lt"/>
                        </a:rPr>
                        <a:t>Gum or polymerized rosin</a:t>
                      </a:r>
                    </a:p>
                  </a:txBody>
                  <a:tcPr/>
                </a:tc>
                <a:tc>
                  <a:txBody>
                    <a:bodyPr/>
                    <a:lstStyle/>
                    <a:p>
                      <a:pPr algn="l"/>
                      <a:r>
                        <a:rPr lang="en-IN" sz="2600" dirty="0">
                          <a:latin typeface="+mj-lt"/>
                        </a:rPr>
                        <a:t>50</a:t>
                      </a:r>
                    </a:p>
                  </a:txBody>
                  <a:tcPr/>
                </a:tc>
                <a:tc>
                  <a:txBody>
                    <a:bodyPr/>
                    <a:lstStyle/>
                    <a:p>
                      <a:pPr algn="l"/>
                      <a:r>
                        <a:rPr lang="en-IN" sz="2600" dirty="0">
                          <a:latin typeface="+mj-lt"/>
                        </a:rPr>
                        <a:t>Facilitates the</a:t>
                      </a:r>
                      <a:r>
                        <a:rPr lang="en-IN" sz="2600" baseline="0" dirty="0">
                          <a:latin typeface="+mj-lt"/>
                        </a:rPr>
                        <a:t> reaction </a:t>
                      </a:r>
                    </a:p>
                    <a:p>
                      <a:pPr algn="l"/>
                      <a:r>
                        <a:rPr lang="en-IN" sz="2600" baseline="0" dirty="0">
                          <a:latin typeface="+mj-lt"/>
                        </a:rPr>
                        <a:t>Improves homogeneity </a:t>
                      </a:r>
                      <a:endParaRPr lang="en-IN" sz="2600" dirty="0">
                        <a:latin typeface="+mj-lt"/>
                      </a:endParaRPr>
                    </a:p>
                  </a:txBody>
                  <a:tcPr/>
                </a:tc>
                <a:extLst>
                  <a:ext uri="{0D108BD9-81ED-4DB2-BD59-A6C34878D82A}">
                    <a16:rowId xmlns:a16="http://schemas.microsoft.com/office/drawing/2014/main" val="2782422136"/>
                  </a:ext>
                </a:extLst>
              </a:tr>
              <a:tr h="370840">
                <a:tc>
                  <a:txBody>
                    <a:bodyPr/>
                    <a:lstStyle/>
                    <a:p>
                      <a:pPr algn="l"/>
                      <a:r>
                        <a:rPr lang="en-IN" sz="2600" dirty="0">
                          <a:latin typeface="+mj-lt"/>
                        </a:rPr>
                        <a:t>Filler (</a:t>
                      </a:r>
                      <a:r>
                        <a:rPr lang="en-IN" sz="2600" baseline="0" dirty="0">
                          <a:latin typeface="+mj-lt"/>
                        </a:rPr>
                        <a:t> silica type)</a:t>
                      </a:r>
                      <a:endParaRPr lang="en-IN" sz="2600" dirty="0">
                        <a:latin typeface="+mj-lt"/>
                      </a:endParaRPr>
                    </a:p>
                  </a:txBody>
                  <a:tcPr/>
                </a:tc>
                <a:tc>
                  <a:txBody>
                    <a:bodyPr/>
                    <a:lstStyle/>
                    <a:p>
                      <a:pPr algn="l"/>
                      <a:r>
                        <a:rPr lang="en-IN" sz="2600" dirty="0">
                          <a:latin typeface="+mj-lt"/>
                        </a:rPr>
                        <a:t>20</a:t>
                      </a:r>
                    </a:p>
                  </a:txBody>
                  <a:tcPr/>
                </a:tc>
                <a:tc>
                  <a:txBody>
                    <a:bodyPr/>
                    <a:lstStyle/>
                    <a:p>
                      <a:pPr algn="l"/>
                      <a:endParaRPr lang="en-IN" sz="2600" dirty="0">
                        <a:latin typeface="+mj-lt"/>
                      </a:endParaRPr>
                    </a:p>
                  </a:txBody>
                  <a:tcPr/>
                </a:tc>
                <a:extLst>
                  <a:ext uri="{0D108BD9-81ED-4DB2-BD59-A6C34878D82A}">
                    <a16:rowId xmlns:a16="http://schemas.microsoft.com/office/drawing/2014/main" val="1347456499"/>
                  </a:ext>
                </a:extLst>
              </a:tr>
              <a:tr h="370840">
                <a:tc>
                  <a:txBody>
                    <a:bodyPr/>
                    <a:lstStyle/>
                    <a:p>
                      <a:pPr algn="l"/>
                      <a:r>
                        <a:rPr lang="en-IN" sz="2600" dirty="0">
                          <a:latin typeface="+mj-lt"/>
                        </a:rPr>
                        <a:t>Lanolin</a:t>
                      </a:r>
                    </a:p>
                  </a:txBody>
                  <a:tcPr/>
                </a:tc>
                <a:tc>
                  <a:txBody>
                    <a:bodyPr/>
                    <a:lstStyle/>
                    <a:p>
                      <a:pPr algn="l"/>
                      <a:r>
                        <a:rPr lang="en-IN" sz="2600" dirty="0">
                          <a:latin typeface="+mj-lt"/>
                        </a:rPr>
                        <a:t>3</a:t>
                      </a:r>
                    </a:p>
                  </a:txBody>
                  <a:tcPr/>
                </a:tc>
                <a:tc>
                  <a:txBody>
                    <a:bodyPr/>
                    <a:lstStyle/>
                    <a:p>
                      <a:pPr algn="l"/>
                      <a:endParaRPr lang="en-IN" sz="2600" dirty="0">
                        <a:latin typeface="+mj-lt"/>
                      </a:endParaRPr>
                    </a:p>
                  </a:txBody>
                  <a:tcPr/>
                </a:tc>
                <a:extLst>
                  <a:ext uri="{0D108BD9-81ED-4DB2-BD59-A6C34878D82A}">
                    <a16:rowId xmlns:a16="http://schemas.microsoft.com/office/drawing/2014/main" val="1805514116"/>
                  </a:ext>
                </a:extLst>
              </a:tr>
              <a:tr h="370840">
                <a:tc>
                  <a:txBody>
                    <a:bodyPr/>
                    <a:lstStyle/>
                    <a:p>
                      <a:pPr algn="l"/>
                      <a:r>
                        <a:rPr lang="en-IN" sz="2600" dirty="0">
                          <a:latin typeface="+mj-lt"/>
                        </a:rPr>
                        <a:t>Resinous balsam</a:t>
                      </a:r>
                    </a:p>
                  </a:txBody>
                  <a:tcPr/>
                </a:tc>
                <a:tc>
                  <a:txBody>
                    <a:bodyPr/>
                    <a:lstStyle/>
                    <a:p>
                      <a:pPr algn="l"/>
                      <a:r>
                        <a:rPr lang="en-IN" sz="2600" dirty="0">
                          <a:latin typeface="+mj-lt"/>
                        </a:rPr>
                        <a:t>10</a:t>
                      </a:r>
                    </a:p>
                  </a:txBody>
                  <a:tcPr/>
                </a:tc>
                <a:tc>
                  <a:txBody>
                    <a:bodyPr/>
                    <a:lstStyle/>
                    <a:p>
                      <a:pPr algn="l"/>
                      <a:r>
                        <a:rPr lang="en-IN" sz="2600" dirty="0">
                          <a:latin typeface="+mj-lt"/>
                        </a:rPr>
                        <a:t>Improves mixing properties</a:t>
                      </a:r>
                    </a:p>
                  </a:txBody>
                  <a:tcPr/>
                </a:tc>
                <a:extLst>
                  <a:ext uri="{0D108BD9-81ED-4DB2-BD59-A6C34878D82A}">
                    <a16:rowId xmlns:a16="http://schemas.microsoft.com/office/drawing/2014/main" val="540418239"/>
                  </a:ext>
                </a:extLst>
              </a:tr>
              <a:tr h="370840">
                <a:tc>
                  <a:txBody>
                    <a:bodyPr/>
                    <a:lstStyle/>
                    <a:p>
                      <a:pPr algn="l"/>
                      <a:r>
                        <a:rPr lang="en-IN" sz="2600" baseline="0" dirty="0">
                          <a:latin typeface="+mj-lt"/>
                        </a:rPr>
                        <a:t>CaCl</a:t>
                      </a:r>
                      <a:r>
                        <a:rPr lang="en-IN" sz="2600" baseline="-25000" dirty="0">
                          <a:latin typeface="+mj-lt"/>
                        </a:rPr>
                        <a:t>2</a:t>
                      </a:r>
                      <a:r>
                        <a:rPr lang="en-IN" sz="2600" baseline="0" dirty="0">
                          <a:latin typeface="+mj-lt"/>
                        </a:rPr>
                        <a:t>  &amp;   </a:t>
                      </a:r>
                      <a:r>
                        <a:rPr lang="en-IN" sz="2600" baseline="0" dirty="0" err="1">
                          <a:latin typeface="+mj-lt"/>
                        </a:rPr>
                        <a:t>Color</a:t>
                      </a:r>
                      <a:endParaRPr lang="en-IN" sz="2600" dirty="0">
                        <a:latin typeface="+mj-lt"/>
                      </a:endParaRPr>
                    </a:p>
                  </a:txBody>
                  <a:tcPr/>
                </a:tc>
                <a:tc>
                  <a:txBody>
                    <a:bodyPr/>
                    <a:lstStyle/>
                    <a:p>
                      <a:pPr algn="l"/>
                      <a:r>
                        <a:rPr lang="en-IN" sz="2600" dirty="0">
                          <a:latin typeface="+mj-lt"/>
                        </a:rPr>
                        <a:t>5</a:t>
                      </a:r>
                    </a:p>
                  </a:txBody>
                  <a:tcPr/>
                </a:tc>
                <a:tc>
                  <a:txBody>
                    <a:bodyPr/>
                    <a:lstStyle/>
                    <a:p>
                      <a:pPr algn="l"/>
                      <a:r>
                        <a:rPr lang="en-IN" sz="2600" dirty="0">
                          <a:latin typeface="+mj-lt"/>
                        </a:rPr>
                        <a:t>Accelerator</a:t>
                      </a:r>
                    </a:p>
                  </a:txBody>
                  <a:tcPr/>
                </a:tc>
                <a:extLst>
                  <a:ext uri="{0D108BD9-81ED-4DB2-BD59-A6C34878D82A}">
                    <a16:rowId xmlns:a16="http://schemas.microsoft.com/office/drawing/2014/main" val="3768382849"/>
                  </a:ext>
                </a:extLst>
              </a:tr>
            </a:tbl>
          </a:graphicData>
        </a:graphic>
      </p:graphicFrame>
    </p:spTree>
    <p:extLst>
      <p:ext uri="{BB962C8B-B14F-4D97-AF65-F5344CB8AC3E}">
        <p14:creationId xmlns:p14="http://schemas.microsoft.com/office/powerpoint/2010/main" val="228838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pression-paste.jpg"/>
          <p:cNvPicPr>
            <a:picLocks noChangeAspect="1"/>
          </p:cNvPicPr>
          <p:nvPr/>
        </p:nvPicPr>
        <p:blipFill>
          <a:blip r:embed="rId2"/>
          <a:srcRect t="19887" b="23295"/>
          <a:stretch>
            <a:fillRect/>
          </a:stretch>
        </p:blipFill>
        <p:spPr>
          <a:xfrm>
            <a:off x="3851920" y="2348880"/>
            <a:ext cx="5040560" cy="4104456"/>
          </a:xfrm>
          <a:prstGeom prst="rect">
            <a:avLst/>
          </a:prstGeom>
        </p:spPr>
      </p:pic>
      <p:sp>
        <p:nvSpPr>
          <p:cNvPr id="2" name="Title 1"/>
          <p:cNvSpPr>
            <a:spLocks noGrp="1"/>
          </p:cNvSpPr>
          <p:nvPr>
            <p:ph type="title"/>
          </p:nvPr>
        </p:nvSpPr>
        <p:spPr/>
        <p:txBody>
          <a:bodyPr>
            <a:normAutofit/>
          </a:bodyPr>
          <a:lstStyle/>
          <a:p>
            <a:r>
              <a:rPr lang="en-IN" sz="3600" dirty="0"/>
              <a:t>MANIPULATION:</a:t>
            </a:r>
          </a:p>
        </p:txBody>
      </p:sp>
      <p:sp>
        <p:nvSpPr>
          <p:cNvPr id="3" name="Content Placeholder 2"/>
          <p:cNvSpPr>
            <a:spLocks noGrp="1"/>
          </p:cNvSpPr>
          <p:nvPr>
            <p:ph idx="1"/>
          </p:nvPr>
        </p:nvSpPr>
        <p:spPr>
          <a:xfrm>
            <a:off x="364950" y="1417638"/>
            <a:ext cx="4212562" cy="5286412"/>
          </a:xfrm>
        </p:spPr>
        <p:txBody>
          <a:bodyPr>
            <a:noAutofit/>
          </a:bodyPr>
          <a:lstStyle/>
          <a:p>
            <a:pPr>
              <a:buFont typeface="Wingdings" pitchFamily="2" charset="2"/>
              <a:buChar char="Ø"/>
            </a:pPr>
            <a:r>
              <a:rPr lang="en-US" dirty="0">
                <a:latin typeface="+mj-lt"/>
              </a:rPr>
              <a:t>Mixing of two pastes on an oil impervious paper /glass slab.</a:t>
            </a:r>
          </a:p>
          <a:p>
            <a:pPr>
              <a:buFont typeface="Wingdings" pitchFamily="2" charset="2"/>
              <a:buChar char="Ø"/>
            </a:pPr>
            <a:endParaRPr lang="en-US" dirty="0">
              <a:latin typeface="+mj-lt"/>
            </a:endParaRPr>
          </a:p>
          <a:p>
            <a:pPr>
              <a:buFont typeface="Wingdings" pitchFamily="2" charset="2"/>
              <a:buChar char="Ø"/>
            </a:pPr>
            <a:r>
              <a:rPr lang="en-US" dirty="0">
                <a:latin typeface="+mj-lt"/>
              </a:rPr>
              <a:t>Proper proportion – squeezing two strip of pastes of same length </a:t>
            </a:r>
          </a:p>
          <a:p>
            <a:pPr>
              <a:buFont typeface="Wingdings" pitchFamily="2" charset="2"/>
              <a:buChar char="Ø"/>
            </a:pPr>
            <a:endParaRPr lang="en-IN" dirty="0">
              <a:solidFill>
                <a:schemeClr val="tx2"/>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1E0E03-34F3-D088-5AA9-C24B03B4E6E3}"/>
              </a:ext>
            </a:extLst>
          </p:cNvPr>
          <p:cNvSpPr>
            <a:spLocks noGrp="1"/>
          </p:cNvSpPr>
          <p:nvPr>
            <p:ph idx="1"/>
          </p:nvPr>
        </p:nvSpPr>
        <p:spPr>
          <a:xfrm>
            <a:off x="539552" y="332656"/>
            <a:ext cx="8229600" cy="4525963"/>
          </a:xfrm>
        </p:spPr>
        <p:txBody>
          <a:bodyPr>
            <a:noAutofit/>
          </a:bodyPr>
          <a:lstStyle/>
          <a:p>
            <a:pPr>
              <a:buFont typeface="Wingdings" pitchFamily="2" charset="2"/>
              <a:buChar char="Ø"/>
            </a:pPr>
            <a:r>
              <a:rPr lang="en-IN" dirty="0">
                <a:solidFill>
                  <a:schemeClr val="tx1">
                    <a:lumMod val="75000"/>
                  </a:schemeClr>
                </a:solidFill>
              </a:rPr>
              <a:t>Hydrocolloids</a:t>
            </a:r>
          </a:p>
          <a:p>
            <a:pPr lvl="1"/>
            <a:r>
              <a:rPr lang="en-IN" sz="3200" dirty="0">
                <a:solidFill>
                  <a:schemeClr val="tx1">
                    <a:lumMod val="75000"/>
                  </a:schemeClr>
                </a:solidFill>
              </a:rPr>
              <a:t>Agar (Reversible) </a:t>
            </a:r>
          </a:p>
          <a:p>
            <a:pPr lvl="1"/>
            <a:r>
              <a:rPr lang="en-IN" sz="3200" dirty="0">
                <a:solidFill>
                  <a:schemeClr val="tx1">
                    <a:lumMod val="75000"/>
                  </a:schemeClr>
                </a:solidFill>
              </a:rPr>
              <a:t>Alginate (Irreversible)</a:t>
            </a:r>
          </a:p>
          <a:p>
            <a:pPr>
              <a:buFont typeface="Wingdings" pitchFamily="2" charset="2"/>
              <a:buChar char="Ø"/>
            </a:pPr>
            <a:r>
              <a:rPr lang="en-IN" dirty="0">
                <a:solidFill>
                  <a:schemeClr val="tx1">
                    <a:lumMod val="75000"/>
                  </a:schemeClr>
                </a:solidFill>
              </a:rPr>
              <a:t>Elastomeric Impression materials</a:t>
            </a:r>
          </a:p>
          <a:p>
            <a:pPr lvl="1"/>
            <a:r>
              <a:rPr lang="en-IN" sz="3200" dirty="0">
                <a:solidFill>
                  <a:schemeClr val="tx1">
                    <a:lumMod val="75000"/>
                  </a:schemeClr>
                </a:solidFill>
              </a:rPr>
              <a:t>Polysulfide</a:t>
            </a:r>
          </a:p>
          <a:p>
            <a:pPr lvl="1"/>
            <a:r>
              <a:rPr lang="en-IN" sz="3200" dirty="0">
                <a:solidFill>
                  <a:schemeClr val="tx1">
                    <a:lumMod val="75000"/>
                  </a:schemeClr>
                </a:solidFill>
              </a:rPr>
              <a:t>Polyether</a:t>
            </a:r>
          </a:p>
          <a:p>
            <a:pPr lvl="1"/>
            <a:r>
              <a:rPr lang="en-IN" sz="3200" dirty="0">
                <a:solidFill>
                  <a:schemeClr val="tx1">
                    <a:lumMod val="75000"/>
                  </a:schemeClr>
                </a:solidFill>
              </a:rPr>
              <a:t>Addition silicon</a:t>
            </a:r>
          </a:p>
          <a:p>
            <a:pPr lvl="1"/>
            <a:r>
              <a:rPr lang="en-IN" sz="3200" dirty="0">
                <a:solidFill>
                  <a:schemeClr val="tx1">
                    <a:lumMod val="75000"/>
                  </a:schemeClr>
                </a:solidFill>
              </a:rPr>
              <a:t>Condensation silicon</a:t>
            </a:r>
          </a:p>
          <a:p>
            <a:pPr>
              <a:buFont typeface="Wingdings" pitchFamily="2" charset="2"/>
              <a:buChar char="Ø"/>
            </a:pPr>
            <a:r>
              <a:rPr lang="en-IN" dirty="0">
                <a:solidFill>
                  <a:schemeClr val="tx1">
                    <a:lumMod val="75000"/>
                  </a:schemeClr>
                </a:solidFill>
              </a:rPr>
              <a:t>Conclusion</a:t>
            </a:r>
          </a:p>
          <a:p>
            <a:pPr>
              <a:buFont typeface="Wingdings" pitchFamily="2" charset="2"/>
              <a:buChar char="Ø"/>
            </a:pPr>
            <a:r>
              <a:rPr lang="en-IN" dirty="0">
                <a:solidFill>
                  <a:schemeClr val="tx1">
                    <a:lumMod val="75000"/>
                  </a:schemeClr>
                </a:solidFill>
              </a:rPr>
              <a:t>References </a:t>
            </a:r>
          </a:p>
          <a:p>
            <a:endParaRPr lang="en-US" dirty="0"/>
          </a:p>
        </p:txBody>
      </p:sp>
    </p:spTree>
    <p:extLst>
      <p:ext uri="{BB962C8B-B14F-4D97-AF65-F5344CB8AC3E}">
        <p14:creationId xmlns:p14="http://schemas.microsoft.com/office/powerpoint/2010/main" val="139301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FF893F-B71B-713E-F8D2-13135CAA8EE5}"/>
              </a:ext>
            </a:extLst>
          </p:cNvPr>
          <p:cNvSpPr>
            <a:spLocks noGrp="1"/>
          </p:cNvSpPr>
          <p:nvPr>
            <p:ph idx="1"/>
          </p:nvPr>
        </p:nvSpPr>
        <p:spPr>
          <a:xfrm>
            <a:off x="334184" y="764704"/>
            <a:ext cx="4258816" cy="4525963"/>
          </a:xfrm>
        </p:spPr>
        <p:txBody>
          <a:bodyPr/>
          <a:lstStyle/>
          <a:p>
            <a:pPr>
              <a:spcBef>
                <a:spcPct val="50000"/>
              </a:spcBef>
              <a:defRPr/>
            </a:pPr>
            <a:r>
              <a:rPr lang="en-US" dirty="0">
                <a:latin typeface="+mj-lt"/>
              </a:rPr>
              <a:t>Mixing – stainless steel spatula</a:t>
            </a:r>
          </a:p>
          <a:p>
            <a:pPr>
              <a:spcBef>
                <a:spcPct val="50000"/>
              </a:spcBef>
              <a:defRPr/>
            </a:pPr>
            <a:r>
              <a:rPr lang="en-US" dirty="0">
                <a:latin typeface="+mj-lt"/>
              </a:rPr>
              <a:t>Two strips are combined with the first sweep of spatula.</a:t>
            </a:r>
          </a:p>
          <a:p>
            <a:pPr>
              <a:spcBef>
                <a:spcPct val="50000"/>
              </a:spcBef>
              <a:defRPr/>
            </a:pPr>
            <a:r>
              <a:rPr lang="en-US" dirty="0">
                <a:latin typeface="+mj-lt"/>
              </a:rPr>
              <a:t>Mixing time – 1min.(Till uniform color is obtained)</a:t>
            </a:r>
          </a:p>
          <a:p>
            <a:endParaRPr lang="en-US" dirty="0"/>
          </a:p>
        </p:txBody>
      </p:sp>
      <p:pic>
        <p:nvPicPr>
          <p:cNvPr id="4" name="Picture 3" descr="New Doc 2019-01-02 18.49.52_2.jpg">
            <a:extLst>
              <a:ext uri="{FF2B5EF4-FFF2-40B4-BE49-F238E27FC236}">
                <a16:creationId xmlns:a16="http://schemas.microsoft.com/office/drawing/2014/main" id="{61679F22-1170-605F-025F-8CAE9FB3FEBD}"/>
              </a:ext>
            </a:extLst>
          </p:cNvPr>
          <p:cNvPicPr>
            <a:picLocks noChangeAspect="1"/>
          </p:cNvPicPr>
          <p:nvPr/>
        </p:nvPicPr>
        <p:blipFill>
          <a:blip r:embed="rId2" cstate="print"/>
          <a:stretch>
            <a:fillRect/>
          </a:stretch>
        </p:blipFill>
        <p:spPr>
          <a:xfrm>
            <a:off x="4860031" y="548680"/>
            <a:ext cx="3949785" cy="2736304"/>
          </a:xfrm>
          <a:prstGeom prst="rect">
            <a:avLst/>
          </a:prstGeom>
        </p:spPr>
      </p:pic>
      <p:pic>
        <p:nvPicPr>
          <p:cNvPr id="5" name="Picture 4" descr="New Doc 2019-01-02 18.49.52_3.jpg">
            <a:extLst>
              <a:ext uri="{FF2B5EF4-FFF2-40B4-BE49-F238E27FC236}">
                <a16:creationId xmlns:a16="http://schemas.microsoft.com/office/drawing/2014/main" id="{E3752C8B-050B-277B-3652-39B1B4DD42BF}"/>
              </a:ext>
            </a:extLst>
          </p:cNvPr>
          <p:cNvPicPr>
            <a:picLocks noChangeAspect="1"/>
          </p:cNvPicPr>
          <p:nvPr/>
        </p:nvPicPr>
        <p:blipFill>
          <a:blip r:embed="rId3" cstate="print"/>
          <a:stretch>
            <a:fillRect/>
          </a:stretch>
        </p:blipFill>
        <p:spPr>
          <a:xfrm>
            <a:off x="4869015" y="3645024"/>
            <a:ext cx="3949785" cy="2664296"/>
          </a:xfrm>
          <a:prstGeom prst="rect">
            <a:avLst/>
          </a:prstGeom>
        </p:spPr>
      </p:pic>
    </p:spTree>
    <p:extLst>
      <p:ext uri="{BB962C8B-B14F-4D97-AF65-F5344CB8AC3E}">
        <p14:creationId xmlns:p14="http://schemas.microsoft.com/office/powerpoint/2010/main" val="352335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496944" cy="5878436"/>
          </a:xfrm>
        </p:spPr>
        <p:txBody>
          <a:bodyPr>
            <a:noAutofit/>
          </a:bodyPr>
          <a:lstStyle/>
          <a:p>
            <a:pPr>
              <a:buFont typeface="Wingdings" pitchFamily="2" charset="2"/>
              <a:buChar char="Ø"/>
            </a:pPr>
            <a:r>
              <a:rPr lang="en-US" u="sng" dirty="0">
                <a:latin typeface="+mj-lt"/>
              </a:rPr>
              <a:t>SETTING REACTION:</a:t>
            </a:r>
          </a:p>
          <a:p>
            <a:r>
              <a:rPr lang="en-US" dirty="0">
                <a:latin typeface="+mj-lt"/>
              </a:rPr>
              <a:t>The setting reaction is a typical acid-base reaction to form a chelate.</a:t>
            </a:r>
          </a:p>
          <a:p>
            <a:r>
              <a:rPr lang="en-US" dirty="0">
                <a:latin typeface="+mj-lt"/>
              </a:rPr>
              <a:t>This reaction is also known as </a:t>
            </a:r>
            <a:r>
              <a:rPr lang="en-US" dirty="0">
                <a:solidFill>
                  <a:schemeClr val="bg2">
                    <a:lumMod val="50000"/>
                  </a:schemeClr>
                </a:solidFill>
                <a:latin typeface="+mj-lt"/>
              </a:rPr>
              <a:t>chelation</a:t>
            </a:r>
            <a:r>
              <a:rPr lang="en-US" dirty="0">
                <a:latin typeface="+mj-lt"/>
              </a:rPr>
              <a:t> and the product is called </a:t>
            </a:r>
            <a:r>
              <a:rPr lang="en-US" b="1" dirty="0">
                <a:latin typeface="+mj-lt"/>
              </a:rPr>
              <a:t>Zinc </a:t>
            </a:r>
            <a:r>
              <a:rPr lang="en-US" b="1" dirty="0" err="1">
                <a:latin typeface="+mj-lt"/>
              </a:rPr>
              <a:t>Eugenolate</a:t>
            </a:r>
            <a:r>
              <a:rPr lang="en-US" b="1" dirty="0">
                <a:latin typeface="+mj-lt"/>
              </a:rPr>
              <a:t>.</a:t>
            </a:r>
          </a:p>
          <a:p>
            <a:endParaRPr lang="en-US" b="1" dirty="0">
              <a:latin typeface="+mj-lt"/>
            </a:endParaRPr>
          </a:p>
          <a:p>
            <a:pPr marL="514350" indent="-514350">
              <a:buFont typeface="+mj-lt"/>
              <a:buAutoNum type="arabicPeriod"/>
            </a:pPr>
            <a:r>
              <a:rPr lang="en-US" sz="2800" dirty="0" err="1">
                <a:latin typeface="+mj-lt"/>
              </a:rPr>
              <a:t>ZnO</a:t>
            </a:r>
            <a:r>
              <a:rPr lang="en-US" sz="2800" dirty="0">
                <a:latin typeface="+mj-lt"/>
              </a:rPr>
              <a:t> + H</a:t>
            </a:r>
            <a:r>
              <a:rPr lang="en-US" sz="2800" baseline="-25000" dirty="0">
                <a:latin typeface="+mj-lt"/>
              </a:rPr>
              <a:t>2</a:t>
            </a:r>
            <a:r>
              <a:rPr lang="en-US" sz="2800" dirty="0">
                <a:latin typeface="+mj-lt"/>
              </a:rPr>
              <a:t>O                  Zn(OH)</a:t>
            </a:r>
            <a:r>
              <a:rPr lang="en-US" sz="2800" baseline="-25000" dirty="0">
                <a:latin typeface="+mj-lt"/>
              </a:rPr>
              <a:t>2</a:t>
            </a:r>
            <a:r>
              <a:rPr lang="en-US" sz="2800" dirty="0">
                <a:latin typeface="+mj-lt"/>
              </a:rPr>
              <a:t> </a:t>
            </a:r>
          </a:p>
          <a:p>
            <a:pPr marL="514350" indent="-514350">
              <a:buFont typeface="+mj-lt"/>
              <a:buAutoNum type="arabicPeriod"/>
            </a:pPr>
            <a:r>
              <a:rPr lang="en-US" sz="2800" dirty="0">
                <a:latin typeface="+mj-lt"/>
              </a:rPr>
              <a:t>Zn(OH)</a:t>
            </a:r>
            <a:r>
              <a:rPr lang="en-US" sz="2800" baseline="-25000" dirty="0">
                <a:latin typeface="+mj-lt"/>
              </a:rPr>
              <a:t>2</a:t>
            </a:r>
            <a:r>
              <a:rPr lang="en-US" sz="2800" dirty="0">
                <a:latin typeface="+mj-lt"/>
              </a:rPr>
              <a:t> + 2HE                   ZnE</a:t>
            </a:r>
            <a:r>
              <a:rPr lang="en-US" sz="2800" baseline="-25000" dirty="0">
                <a:latin typeface="+mj-lt"/>
              </a:rPr>
              <a:t>2</a:t>
            </a:r>
            <a:r>
              <a:rPr lang="en-US" sz="2800" dirty="0">
                <a:latin typeface="+mj-lt"/>
              </a:rPr>
              <a:t>       +         2H</a:t>
            </a:r>
            <a:r>
              <a:rPr lang="en-US" sz="2800" baseline="-25000" dirty="0">
                <a:latin typeface="+mj-lt"/>
              </a:rPr>
              <a:t>2</a:t>
            </a:r>
            <a:r>
              <a:rPr lang="en-US" sz="2800" dirty="0">
                <a:latin typeface="+mj-lt"/>
              </a:rPr>
              <a:t>O</a:t>
            </a:r>
          </a:p>
          <a:p>
            <a:pPr marL="0" indent="0">
              <a:buNone/>
            </a:pPr>
            <a:r>
              <a:rPr lang="en-US" sz="2800" dirty="0">
                <a:latin typeface="+mj-lt"/>
              </a:rPr>
              <a:t>      (Base)      (Acid)                (Salt)                  (Water) </a:t>
            </a:r>
          </a:p>
          <a:p>
            <a:pPr marL="0" indent="0">
              <a:buNone/>
            </a:pPr>
            <a:r>
              <a:rPr lang="en-US" sz="2800" dirty="0">
                <a:latin typeface="+mj-lt"/>
              </a:rPr>
              <a:t>                      (Eugenol)      (Zinc </a:t>
            </a:r>
            <a:r>
              <a:rPr lang="en-US" sz="2800" dirty="0" err="1">
                <a:latin typeface="+mj-lt"/>
              </a:rPr>
              <a:t>eugenolate</a:t>
            </a:r>
            <a:r>
              <a:rPr lang="en-US" sz="2800" dirty="0">
                <a:latin typeface="+mj-lt"/>
              </a:rPr>
              <a:t>)</a:t>
            </a:r>
          </a:p>
          <a:p>
            <a:pPr marL="0" indent="0">
              <a:buNone/>
            </a:pPr>
            <a:endParaRPr lang="en-US" sz="2800" dirty="0">
              <a:latin typeface="+mj-lt"/>
            </a:endParaRPr>
          </a:p>
          <a:p>
            <a:pPr marL="0" indent="0">
              <a:buNone/>
            </a:pPr>
            <a:endParaRPr lang="en-US" dirty="0">
              <a:latin typeface="+mj-lt"/>
            </a:endParaRPr>
          </a:p>
          <a:p>
            <a:pPr>
              <a:buFont typeface="Wingdings" pitchFamily="2" charset="2"/>
              <a:buChar char="Ø"/>
            </a:pPr>
            <a:endParaRPr lang="en-IN" dirty="0">
              <a:latin typeface="+mj-lt"/>
            </a:endParaRPr>
          </a:p>
        </p:txBody>
      </p:sp>
      <p:cxnSp>
        <p:nvCxnSpPr>
          <p:cNvPr id="5" name="Straight Arrow Connector 4"/>
          <p:cNvCxnSpPr>
            <a:cxnSpLocks/>
          </p:cNvCxnSpPr>
          <p:nvPr/>
        </p:nvCxnSpPr>
        <p:spPr>
          <a:xfrm>
            <a:off x="2986655" y="4149080"/>
            <a:ext cx="1302556"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a:off x="3668100" y="4725144"/>
            <a:ext cx="1318089"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F8631B-F566-0EE4-21E6-9D7018BAF650}"/>
              </a:ext>
            </a:extLst>
          </p:cNvPr>
          <p:cNvSpPr>
            <a:spLocks noGrp="1"/>
          </p:cNvSpPr>
          <p:nvPr>
            <p:ph idx="1"/>
          </p:nvPr>
        </p:nvSpPr>
        <p:spPr>
          <a:xfrm>
            <a:off x="457200" y="188640"/>
            <a:ext cx="8229600" cy="6669360"/>
          </a:xfrm>
        </p:spPr>
        <p:txBody>
          <a:bodyPr>
            <a:normAutofit/>
          </a:bodyPr>
          <a:lstStyle/>
          <a:p>
            <a:pPr>
              <a:buFont typeface="Wingdings" pitchFamily="2" charset="2"/>
              <a:buChar char="Ø"/>
            </a:pPr>
            <a:r>
              <a:rPr lang="en-US" u="sng" dirty="0">
                <a:latin typeface="+mj-lt"/>
              </a:rPr>
              <a:t>SETTING REACTION IS ACCELERATED BY</a:t>
            </a:r>
            <a:r>
              <a:rPr lang="en-US" dirty="0">
                <a:latin typeface="+mj-lt"/>
              </a:rPr>
              <a:t>:</a:t>
            </a:r>
          </a:p>
          <a:p>
            <a:r>
              <a:rPr lang="en-US" dirty="0">
                <a:latin typeface="+mj-lt"/>
              </a:rPr>
              <a:t>High atmospheric temperature</a:t>
            </a:r>
          </a:p>
          <a:p>
            <a:r>
              <a:rPr lang="en-US" dirty="0">
                <a:latin typeface="+mj-lt"/>
              </a:rPr>
              <a:t>Humid environment</a:t>
            </a:r>
          </a:p>
          <a:p>
            <a:r>
              <a:rPr lang="en-US" dirty="0">
                <a:latin typeface="+mj-lt"/>
              </a:rPr>
              <a:t>Acetic acid</a:t>
            </a:r>
          </a:p>
          <a:p>
            <a:endParaRPr lang="en-US" dirty="0">
              <a:latin typeface="+mj-lt"/>
            </a:endParaRPr>
          </a:p>
          <a:p>
            <a:pPr>
              <a:buFont typeface="Wingdings" pitchFamily="2" charset="2"/>
              <a:buChar char="Ø"/>
            </a:pPr>
            <a:r>
              <a:rPr lang="en-IN" dirty="0"/>
              <a:t> </a:t>
            </a:r>
            <a:r>
              <a:rPr lang="en-IN" u="sng" dirty="0"/>
              <a:t>SETTING TIME</a:t>
            </a:r>
            <a:r>
              <a:rPr lang="en-IN" dirty="0"/>
              <a:t>: </a:t>
            </a:r>
          </a:p>
          <a:p>
            <a:pPr>
              <a:defRPr/>
            </a:pPr>
            <a:r>
              <a:rPr lang="en-US" dirty="0">
                <a:latin typeface="+mj-lt"/>
              </a:rPr>
              <a:t>Initial setting time </a:t>
            </a:r>
            <a:r>
              <a:rPr lang="en-US" b="1" dirty="0">
                <a:latin typeface="+mj-lt"/>
              </a:rPr>
              <a:t>-</a:t>
            </a:r>
            <a:r>
              <a:rPr lang="en-US" dirty="0">
                <a:latin typeface="+mj-lt"/>
              </a:rPr>
              <a:t>  3 – 6 min.</a:t>
            </a:r>
          </a:p>
          <a:p>
            <a:pPr>
              <a:defRPr/>
            </a:pPr>
            <a:r>
              <a:rPr lang="en-US" dirty="0">
                <a:latin typeface="+mj-lt"/>
              </a:rPr>
              <a:t>Final setting time  </a:t>
            </a:r>
            <a:r>
              <a:rPr lang="en-US" b="1" dirty="0">
                <a:latin typeface="+mj-lt"/>
              </a:rPr>
              <a:t>-</a:t>
            </a:r>
          </a:p>
          <a:p>
            <a:pPr marL="0" indent="0">
              <a:buNone/>
              <a:defRPr/>
            </a:pPr>
            <a:r>
              <a:rPr lang="en-US" dirty="0">
                <a:latin typeface="+mj-lt"/>
              </a:rPr>
              <a:t>             Type I    (hard) paste  - 10mins.</a:t>
            </a:r>
          </a:p>
          <a:p>
            <a:pPr marL="0" indent="0">
              <a:buNone/>
              <a:defRPr/>
            </a:pPr>
            <a:r>
              <a:rPr lang="en-US" dirty="0">
                <a:latin typeface="+mj-lt"/>
              </a:rPr>
              <a:t>             Type II  (soft) paste  -  15mins.</a:t>
            </a:r>
          </a:p>
          <a:p>
            <a:endParaRPr lang="en-US" dirty="0">
              <a:latin typeface="+mj-lt"/>
            </a:endParaRPr>
          </a:p>
          <a:p>
            <a:endParaRPr lang="en-US" dirty="0"/>
          </a:p>
        </p:txBody>
      </p:sp>
    </p:spTree>
    <p:extLst>
      <p:ext uri="{BB962C8B-B14F-4D97-AF65-F5344CB8AC3E}">
        <p14:creationId xmlns:p14="http://schemas.microsoft.com/office/powerpoint/2010/main" val="382215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6328"/>
            <a:ext cx="8424936" cy="6525344"/>
          </a:xfrm>
        </p:spPr>
        <p:txBody>
          <a:bodyPr>
            <a:normAutofit lnSpcReduction="10000"/>
          </a:bodyPr>
          <a:lstStyle/>
          <a:p>
            <a:pPr marL="0" indent="0">
              <a:buNone/>
              <a:defRPr/>
            </a:pPr>
            <a:r>
              <a:rPr lang="en-US" b="1" u="sng" dirty="0">
                <a:latin typeface="+mj-lt"/>
              </a:rPr>
              <a:t>FACTORS CONTROLLING SETTING TIME </a:t>
            </a:r>
          </a:p>
          <a:p>
            <a:pPr>
              <a:defRPr/>
            </a:pPr>
            <a:r>
              <a:rPr lang="en-US" b="1" dirty="0">
                <a:latin typeface="+mj-lt"/>
              </a:rPr>
              <a:t>Accelerator –</a:t>
            </a:r>
          </a:p>
          <a:p>
            <a:pPr marL="514350" indent="-514350">
              <a:buFont typeface="+mj-lt"/>
              <a:buAutoNum type="arabicPeriod"/>
              <a:defRPr/>
            </a:pPr>
            <a:r>
              <a:rPr lang="en-US" dirty="0">
                <a:latin typeface="+mj-lt"/>
              </a:rPr>
              <a:t>Zinc acetate or drop of water decreases the setting time .</a:t>
            </a:r>
          </a:p>
          <a:p>
            <a:pPr marL="514350" indent="-514350">
              <a:buFont typeface="+mj-lt"/>
              <a:buAutoNum type="arabicPeriod"/>
              <a:defRPr/>
            </a:pPr>
            <a:r>
              <a:rPr lang="en-US" dirty="0"/>
              <a:t>Increasing the mixing time, decreases the  setting time.</a:t>
            </a:r>
          </a:p>
          <a:p>
            <a:pPr marL="514350" indent="-514350">
              <a:buFont typeface="+mj-lt"/>
              <a:buAutoNum type="arabicPeriod"/>
              <a:defRPr/>
            </a:pPr>
            <a:endParaRPr lang="en-US" dirty="0">
              <a:latin typeface="+mj-lt"/>
            </a:endParaRPr>
          </a:p>
          <a:p>
            <a:pPr>
              <a:defRPr/>
            </a:pPr>
            <a:r>
              <a:rPr lang="en-US" b="1" dirty="0"/>
              <a:t>Retarders -</a:t>
            </a:r>
          </a:p>
          <a:p>
            <a:pPr marL="514350" indent="-514350">
              <a:buFont typeface="+mj-lt"/>
              <a:buAutoNum type="arabicPeriod"/>
              <a:defRPr/>
            </a:pPr>
            <a:r>
              <a:rPr lang="en-US" dirty="0"/>
              <a:t>Addition of oils like olive oil, mineral oil and petroleum, increases the setting time.</a:t>
            </a:r>
          </a:p>
          <a:p>
            <a:pPr marL="514350" indent="-514350">
              <a:buFont typeface="+mj-lt"/>
              <a:buAutoNum type="arabicPeriod"/>
              <a:defRPr/>
            </a:pPr>
            <a:r>
              <a:rPr lang="en-US" dirty="0">
                <a:latin typeface="+mj-lt"/>
              </a:rPr>
              <a:t>Cooling of spatula &amp; mixing slab  prolongs setting reaction, increasing setting time.</a:t>
            </a:r>
          </a:p>
          <a:p>
            <a:pPr marL="514350" indent="-514350">
              <a:buFont typeface="+mj-lt"/>
              <a:buAutoNum type="arabicPeriod"/>
              <a:defRPr/>
            </a:pPr>
            <a:endParaRPr lang="en-US" b="1" dirty="0">
              <a:effectLst>
                <a:outerShdw blurRad="38100" dist="38100" dir="2700000" algn="tl">
                  <a:srgbClr val="FFFFFF"/>
                </a:outerShdw>
              </a:effectLst>
              <a:latin typeface="Comic Sans MS" charset="0"/>
            </a:endParaRPr>
          </a:p>
          <a:p>
            <a:pPr>
              <a:defRPr/>
            </a:pPr>
            <a:endParaRPr lang="en-IN"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a:t>
            </a:r>
          </a:p>
        </p:txBody>
      </p:sp>
      <p:sp>
        <p:nvSpPr>
          <p:cNvPr id="3" name="Content Placeholder 2"/>
          <p:cNvSpPr>
            <a:spLocks noGrp="1"/>
          </p:cNvSpPr>
          <p:nvPr>
            <p:ph idx="1"/>
          </p:nvPr>
        </p:nvSpPr>
        <p:spPr>
          <a:xfrm>
            <a:off x="611560" y="1412776"/>
            <a:ext cx="8136904" cy="5400600"/>
          </a:xfrm>
        </p:spPr>
        <p:txBody>
          <a:bodyPr>
            <a:noAutofit/>
          </a:bodyPr>
          <a:lstStyle/>
          <a:p>
            <a:r>
              <a:rPr lang="en-US" dirty="0">
                <a:latin typeface="Times New Roman" panose="02020603050405020304" pitchFamily="18" charset="0"/>
                <a:cs typeface="Times New Roman" panose="02020603050405020304" pitchFamily="18" charset="0"/>
              </a:rPr>
              <a:t>Flow- </a:t>
            </a:r>
            <a:r>
              <a:rPr lang="en-US" dirty="0">
                <a:solidFill>
                  <a:schemeClr val="accent1"/>
                </a:solidFill>
                <a:latin typeface="Times New Roman" panose="02020603050405020304" pitchFamily="18" charset="0"/>
                <a:cs typeface="Times New Roman" panose="02020603050405020304" pitchFamily="18" charset="0"/>
              </a:rPr>
              <a:t>very good </a:t>
            </a:r>
          </a:p>
          <a:p>
            <a:endParaRPr lang="en-US" dirty="0">
              <a:solidFill>
                <a:schemeClr val="accent1"/>
              </a:solidFill>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ZnOE</a:t>
            </a:r>
            <a:r>
              <a:rPr lang="en-US" dirty="0">
                <a:latin typeface="Times New Roman" panose="02020603050405020304" pitchFamily="18" charset="0"/>
                <a:cs typeface="Times New Roman" panose="02020603050405020304" pitchFamily="18" charset="0"/>
              </a:rPr>
              <a:t> has quite accurate surface detail reproduction.</a:t>
            </a:r>
          </a:p>
          <a:p>
            <a:endParaRPr lang="en-US" dirty="0">
              <a:solidFill>
                <a:schemeClr val="accent1"/>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Rigidity and strength - </a:t>
            </a:r>
            <a:r>
              <a:rPr lang="en-US" dirty="0">
                <a:solidFill>
                  <a:schemeClr val="accent1"/>
                </a:solidFill>
                <a:latin typeface="Times New Roman" panose="02020603050405020304" pitchFamily="18" charset="0"/>
                <a:cs typeface="Times New Roman" panose="02020603050405020304" pitchFamily="18" charset="0"/>
              </a:rPr>
              <a:t>satisfactory</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pPr marL="0" indent="0">
              <a:buNone/>
            </a:pPr>
            <a:endParaRPr lang="en-US"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34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88640"/>
            <a:ext cx="8715436" cy="5951014"/>
          </a:xfrm>
        </p:spPr>
        <p:txBody>
          <a:bodyPr>
            <a:noAutofit/>
          </a:bodyPr>
          <a:lstStyle/>
          <a:p>
            <a:pPr>
              <a:buFont typeface="Arial" pitchFamily="34" charset="0"/>
              <a:buChar char="•"/>
              <a:defRPr/>
            </a:pPr>
            <a:endParaRPr lang="en-US" dirty="0">
              <a:latin typeface="+mj-lt"/>
            </a:endParaRPr>
          </a:p>
          <a:p>
            <a:pPr>
              <a:buFont typeface="Wingdings" pitchFamily="2" charset="2"/>
              <a:buChar char="Ø"/>
              <a:defRPr/>
            </a:pPr>
            <a:r>
              <a:rPr lang="en-US" u="sng" dirty="0">
                <a:latin typeface="+mj-lt"/>
              </a:rPr>
              <a:t>DIMENSIONAL STABILITY:</a:t>
            </a:r>
          </a:p>
          <a:p>
            <a:pPr>
              <a:defRPr/>
            </a:pPr>
            <a:r>
              <a:rPr lang="en-US" dirty="0">
                <a:latin typeface="+mj-lt"/>
              </a:rPr>
              <a:t>A negligible shrinkage (less than 0.1%)  occurs during hardening.</a:t>
            </a:r>
          </a:p>
          <a:p>
            <a:pPr>
              <a:defRPr/>
            </a:pPr>
            <a:r>
              <a:rPr lang="en-US" dirty="0">
                <a:latin typeface="+mj-lt"/>
              </a:rPr>
              <a:t>Impressions can be saved without change in shape.</a:t>
            </a:r>
          </a:p>
          <a:p>
            <a:pPr>
              <a:defRPr/>
            </a:pPr>
            <a:endParaRPr lang="en-US" dirty="0">
              <a:latin typeface="+mj-lt"/>
            </a:endParaRPr>
          </a:p>
          <a:p>
            <a:pPr>
              <a:buFont typeface="Wingdings" pitchFamily="2" charset="2"/>
              <a:buChar char="Ø"/>
              <a:defRPr/>
            </a:pPr>
            <a:r>
              <a:rPr lang="en-US" dirty="0">
                <a:latin typeface="+mj-lt"/>
              </a:rPr>
              <a:t> </a:t>
            </a:r>
            <a:r>
              <a:rPr lang="en-US" u="sng" dirty="0">
                <a:latin typeface="+mj-lt"/>
              </a:rPr>
              <a:t>STRENGTH:</a:t>
            </a:r>
          </a:p>
          <a:p>
            <a:pPr>
              <a:defRPr/>
            </a:pPr>
            <a:r>
              <a:rPr lang="en-US" dirty="0">
                <a:latin typeface="+mj-lt"/>
              </a:rPr>
              <a:t>Compressive strength – 7 </a:t>
            </a:r>
            <a:r>
              <a:rPr lang="en-US" dirty="0" err="1">
                <a:latin typeface="+mj-lt"/>
              </a:rPr>
              <a:t>Mpa</a:t>
            </a:r>
            <a:r>
              <a:rPr lang="en-US" dirty="0">
                <a:latin typeface="+mj-lt"/>
              </a:rPr>
              <a:t> ( 1000 psi ) 2 hours after mixing.</a:t>
            </a:r>
          </a:p>
          <a:p>
            <a:pPr>
              <a:defRPr/>
            </a:pPr>
            <a:endParaRPr lang="en-US" dirty="0">
              <a:latin typeface="+mj-lt"/>
            </a:endParaRPr>
          </a:p>
          <a:p>
            <a:pPr>
              <a:buFont typeface="Arial" pitchFamily="34" charset="0"/>
              <a:buChar char="•"/>
              <a:defRPr/>
            </a:pPr>
            <a:endParaRPr lang="en-US" dirty="0">
              <a:latin typeface="+mj-lt"/>
            </a:endParaRPr>
          </a:p>
          <a:p>
            <a:pPr>
              <a:buFont typeface="Arial" pitchFamily="34" charset="0"/>
              <a:buChar char="•"/>
              <a:defRPr/>
            </a:pPr>
            <a:endParaRPr lang="en-US" dirty="0">
              <a:latin typeface="+mj-lt"/>
            </a:endParaRPr>
          </a:p>
          <a:p>
            <a:pPr marL="0" indent="0">
              <a:buNone/>
              <a:defRPr/>
            </a:pPr>
            <a:r>
              <a:rPr lang="en-US" dirty="0">
                <a:solidFill>
                  <a:schemeClr val="accent1">
                    <a:lumMod val="75000"/>
                  </a:schemeClr>
                </a:solidFill>
                <a:latin typeface="+mj-l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97DA1D-9CC0-451F-6A57-8457F4E51F68}"/>
              </a:ext>
            </a:extLst>
          </p:cNvPr>
          <p:cNvSpPr>
            <a:spLocks noGrp="1"/>
          </p:cNvSpPr>
          <p:nvPr>
            <p:ph idx="1"/>
          </p:nvPr>
        </p:nvSpPr>
        <p:spPr>
          <a:xfrm>
            <a:off x="827584" y="1600200"/>
            <a:ext cx="7859216" cy="4525963"/>
          </a:xfrm>
        </p:spPr>
        <p:txBody>
          <a:bodyPr/>
          <a:lstStyle/>
          <a:p>
            <a:pPr marL="0" indent="0">
              <a:buNone/>
              <a:defRPr/>
            </a:pPr>
            <a:r>
              <a:rPr lang="en-US" dirty="0">
                <a:solidFill>
                  <a:schemeClr val="accent1">
                    <a:lumMod val="75000"/>
                  </a:schemeClr>
                </a:solidFill>
                <a:latin typeface="+mj-lt"/>
              </a:rPr>
              <a:t>DISINFECTION </a:t>
            </a:r>
          </a:p>
          <a:p>
            <a:pPr>
              <a:defRPr/>
            </a:pPr>
            <a:r>
              <a:rPr lang="en-US" dirty="0">
                <a:solidFill>
                  <a:schemeClr val="accent1">
                    <a:lumMod val="75000"/>
                  </a:schemeClr>
                </a:solidFill>
                <a:latin typeface="+mj-lt"/>
              </a:rPr>
              <a:t>The recommended disinfectant - 2% alkaline glutaraldehyde solution</a:t>
            </a:r>
            <a:endParaRPr lang="en-US" dirty="0"/>
          </a:p>
        </p:txBody>
      </p:sp>
    </p:spTree>
    <p:extLst>
      <p:ext uri="{BB962C8B-B14F-4D97-AF65-F5344CB8AC3E}">
        <p14:creationId xmlns:p14="http://schemas.microsoft.com/office/powerpoint/2010/main" val="22294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u="sng" dirty="0">
                <a:solidFill>
                  <a:schemeClr val="accent2">
                    <a:lumMod val="75000"/>
                  </a:schemeClr>
                </a:solidFill>
              </a:rPr>
              <a:t>NON EUGENOL PASTES:</a:t>
            </a:r>
          </a:p>
        </p:txBody>
      </p:sp>
      <p:sp>
        <p:nvSpPr>
          <p:cNvPr id="3" name="Content Placeholder 2"/>
          <p:cNvSpPr>
            <a:spLocks noGrp="1"/>
          </p:cNvSpPr>
          <p:nvPr>
            <p:ph idx="1"/>
          </p:nvPr>
        </p:nvSpPr>
        <p:spPr>
          <a:xfrm>
            <a:off x="700118" y="1428736"/>
            <a:ext cx="8229600" cy="5214974"/>
          </a:xfrm>
        </p:spPr>
        <p:txBody>
          <a:bodyPr>
            <a:noAutofit/>
          </a:bodyPr>
          <a:lstStyle/>
          <a:p>
            <a:pPr marL="0" indent="0">
              <a:buNone/>
            </a:pPr>
            <a:r>
              <a:rPr lang="en-US" dirty="0">
                <a:latin typeface="+mj-lt"/>
              </a:rPr>
              <a:t>Came into the existence due to the following factors :</a:t>
            </a:r>
          </a:p>
          <a:p>
            <a:pPr>
              <a:buFont typeface="Wingdings" pitchFamily="2" charset="2"/>
              <a:buChar char="Ø"/>
            </a:pPr>
            <a:r>
              <a:rPr lang="en-US" dirty="0">
                <a:latin typeface="+mj-lt"/>
              </a:rPr>
              <a:t>Burning sensations by eugenol</a:t>
            </a:r>
          </a:p>
          <a:p>
            <a:pPr>
              <a:buFont typeface="Wingdings" pitchFamily="2" charset="2"/>
              <a:buChar char="Ø"/>
            </a:pPr>
            <a:r>
              <a:rPr lang="en-US" dirty="0">
                <a:latin typeface="+mj-lt"/>
              </a:rPr>
              <a:t>Eugenol taste is disagreeable </a:t>
            </a:r>
          </a:p>
          <a:p>
            <a:pPr>
              <a:buFont typeface="Wingdings" pitchFamily="2" charset="2"/>
              <a:buChar char="Ø"/>
            </a:pPr>
            <a:endParaRPr lang="en-US" dirty="0">
              <a:latin typeface="+mj-lt"/>
            </a:endParaRPr>
          </a:p>
          <a:p>
            <a:pPr marL="0" indent="0">
              <a:buNone/>
            </a:pPr>
            <a:r>
              <a:rPr lang="en-US" b="1" dirty="0">
                <a:effectLst>
                  <a:outerShdw blurRad="38100" dist="38100" dir="2700000" algn="tl">
                    <a:srgbClr val="FFFFFF"/>
                  </a:outerShdw>
                </a:effectLst>
                <a:latin typeface="+mj-lt"/>
              </a:rPr>
              <a:t>Chemical reaction :</a:t>
            </a:r>
          </a:p>
          <a:p>
            <a:pPr marL="0" indent="0">
              <a:buNone/>
            </a:pPr>
            <a:r>
              <a:rPr lang="en-US" dirty="0">
                <a:effectLst>
                  <a:outerShdw blurRad="38100" dist="38100" dir="2700000" algn="tl">
                    <a:srgbClr val="FFFFFF"/>
                  </a:outerShdw>
                </a:effectLst>
                <a:latin typeface="+mj-lt"/>
              </a:rPr>
              <a:t>     </a:t>
            </a:r>
            <a:r>
              <a:rPr lang="en-US" sz="2800" dirty="0" err="1">
                <a:effectLst>
                  <a:outerShdw blurRad="38100" dist="38100" dir="2700000" algn="tl">
                    <a:srgbClr val="FFFFFF"/>
                  </a:outerShdw>
                </a:effectLst>
                <a:latin typeface="+mj-lt"/>
              </a:rPr>
              <a:t>ZnO</a:t>
            </a:r>
            <a:r>
              <a:rPr lang="en-US" sz="2800" dirty="0">
                <a:effectLst>
                  <a:outerShdw blurRad="38100" dist="38100" dir="2700000" algn="tl">
                    <a:srgbClr val="FFFFFF"/>
                  </a:outerShdw>
                </a:effectLst>
                <a:latin typeface="+mj-lt"/>
              </a:rPr>
              <a:t> + 2RCOOH                   (RCOO)</a:t>
            </a:r>
            <a:r>
              <a:rPr lang="en-US" sz="2800" baseline="-25000" dirty="0">
                <a:latin typeface="+mj-lt"/>
              </a:rPr>
              <a:t>2</a:t>
            </a:r>
            <a:r>
              <a:rPr lang="en-US" sz="2800" dirty="0">
                <a:latin typeface="+mj-lt"/>
              </a:rPr>
              <a:t>Zn + H</a:t>
            </a:r>
            <a:r>
              <a:rPr lang="en-US" sz="2800" baseline="-25000" dirty="0"/>
              <a:t>2</a:t>
            </a:r>
            <a:r>
              <a:rPr lang="en-US" sz="2800" dirty="0"/>
              <a:t>O</a:t>
            </a:r>
            <a:endParaRPr lang="en-US" dirty="0"/>
          </a:p>
        </p:txBody>
      </p:sp>
      <p:cxnSp>
        <p:nvCxnSpPr>
          <p:cNvPr id="5" name="Straight Arrow Connector 4"/>
          <p:cNvCxnSpPr/>
          <p:nvPr/>
        </p:nvCxnSpPr>
        <p:spPr>
          <a:xfrm>
            <a:off x="4211960" y="5175036"/>
            <a:ext cx="928694" cy="158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6D8F8D7-64BA-B0BC-CE1F-47F8314E1282}"/>
              </a:ext>
            </a:extLst>
          </p:cNvPr>
          <p:cNvCxnSpPr>
            <a:cxnSpLocks/>
          </p:cNvCxnSpPr>
          <p:nvPr/>
        </p:nvCxnSpPr>
        <p:spPr>
          <a:xfrm flipV="1">
            <a:off x="971600" y="5181600"/>
            <a:ext cx="54560" cy="47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EBF7F-5594-2308-CE9E-1BF4DD4299B4}"/>
              </a:ext>
            </a:extLst>
          </p:cNvPr>
          <p:cNvSpPr>
            <a:spLocks noGrp="1"/>
          </p:cNvSpPr>
          <p:nvPr>
            <p:ph idx="1"/>
          </p:nvPr>
        </p:nvSpPr>
        <p:spPr>
          <a:xfrm>
            <a:off x="539552" y="908720"/>
            <a:ext cx="8229600" cy="4525963"/>
          </a:xfrm>
        </p:spPr>
        <p:txBody>
          <a:bodyPr>
            <a:normAutofit fontScale="92500" lnSpcReduction="10000"/>
          </a:bodyPr>
          <a:lstStyle/>
          <a:p>
            <a:pPr marL="0" indent="0">
              <a:buNone/>
            </a:pPr>
            <a:endParaRPr lang="en-US" dirty="0">
              <a:latin typeface="+mj-lt"/>
            </a:endParaRPr>
          </a:p>
          <a:p>
            <a:pPr>
              <a:buFont typeface="Wingdings" pitchFamily="2" charset="2"/>
              <a:buChar char="Ø"/>
            </a:pPr>
            <a:r>
              <a:rPr lang="en-US" dirty="0">
                <a:latin typeface="+mj-lt"/>
              </a:rPr>
              <a:t>Ortho ethoxy benzoic acid (EBA) is valuable substitute.</a:t>
            </a:r>
          </a:p>
          <a:p>
            <a:pPr>
              <a:buFont typeface="Wingdings" pitchFamily="2" charset="2"/>
              <a:buChar char="Ø"/>
            </a:pPr>
            <a:endParaRPr lang="en-US" dirty="0">
              <a:latin typeface="+mj-lt"/>
            </a:endParaRPr>
          </a:p>
          <a:p>
            <a:pPr>
              <a:buFont typeface="Wingdings" pitchFamily="2" charset="2"/>
              <a:buChar char="Ø"/>
            </a:pPr>
            <a:r>
              <a:rPr lang="en-US" dirty="0">
                <a:latin typeface="+mj-lt"/>
              </a:rPr>
              <a:t>This reaction is not affected by temperature or humidity.</a:t>
            </a:r>
          </a:p>
          <a:p>
            <a:pPr>
              <a:buFont typeface="Wingdings" pitchFamily="2" charset="2"/>
              <a:buChar char="Ø"/>
            </a:pPr>
            <a:endParaRPr lang="en-US" dirty="0">
              <a:latin typeface="+mj-lt"/>
            </a:endParaRPr>
          </a:p>
          <a:p>
            <a:pPr>
              <a:buFont typeface="Wingdings" pitchFamily="2" charset="2"/>
              <a:buChar char="Ø"/>
            </a:pPr>
            <a:r>
              <a:rPr lang="en-US" dirty="0">
                <a:latin typeface="+mj-lt"/>
              </a:rPr>
              <a:t>Medicaments and bactericides can be incorporated without interfering with reaction</a:t>
            </a:r>
          </a:p>
          <a:p>
            <a:endParaRPr lang="en-US" dirty="0"/>
          </a:p>
        </p:txBody>
      </p:sp>
    </p:spTree>
    <p:extLst>
      <p:ext uri="{BB962C8B-B14F-4D97-AF65-F5344CB8AC3E}">
        <p14:creationId xmlns:p14="http://schemas.microsoft.com/office/powerpoint/2010/main" val="382321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372"/>
            <a:ext cx="8229600" cy="850106"/>
          </a:xfrm>
        </p:spPr>
        <p:txBody>
          <a:bodyPr/>
          <a:lstStyle/>
          <a:p>
            <a:r>
              <a:rPr lang="en-IN" dirty="0"/>
              <a:t>ADVANTAGES:</a:t>
            </a:r>
          </a:p>
        </p:txBody>
      </p:sp>
      <p:sp>
        <p:nvSpPr>
          <p:cNvPr id="3" name="Content Placeholder 2"/>
          <p:cNvSpPr>
            <a:spLocks noGrp="1"/>
          </p:cNvSpPr>
          <p:nvPr>
            <p:ph idx="1"/>
          </p:nvPr>
        </p:nvSpPr>
        <p:spPr>
          <a:xfrm>
            <a:off x="755576" y="1196752"/>
            <a:ext cx="7992888" cy="5143536"/>
          </a:xfrm>
        </p:spPr>
        <p:txBody>
          <a:bodyPr>
            <a:noAutofit/>
          </a:bodyPr>
          <a:lstStyle/>
          <a:p>
            <a:pPr>
              <a:buFont typeface="Arial" pitchFamily="34" charset="0"/>
              <a:buChar char="•"/>
              <a:defRPr/>
            </a:pPr>
            <a:r>
              <a:rPr lang="en-US" dirty="0">
                <a:latin typeface="+mj-lt"/>
              </a:rPr>
              <a:t>Registers accurate surface details.</a:t>
            </a:r>
          </a:p>
          <a:p>
            <a:pPr>
              <a:buFont typeface="Arial" pitchFamily="34" charset="0"/>
              <a:buChar char="•"/>
              <a:defRPr/>
            </a:pPr>
            <a:endParaRPr lang="en-US" dirty="0">
              <a:latin typeface="+mj-lt"/>
            </a:endParaRPr>
          </a:p>
          <a:p>
            <a:pPr>
              <a:buFont typeface="Arial" pitchFamily="34" charset="0"/>
              <a:buChar char="•"/>
              <a:defRPr/>
            </a:pPr>
            <a:r>
              <a:rPr lang="en-US" dirty="0">
                <a:latin typeface="+mj-lt"/>
              </a:rPr>
              <a:t>Dimensionally stable as it is only used in a thin layer.</a:t>
            </a:r>
          </a:p>
          <a:p>
            <a:pPr>
              <a:buFont typeface="Arial" pitchFamily="34" charset="0"/>
              <a:buChar char="•"/>
              <a:defRPr/>
            </a:pPr>
            <a:endParaRPr lang="en-US" dirty="0">
              <a:latin typeface="+mj-lt"/>
            </a:endParaRPr>
          </a:p>
          <a:p>
            <a:pPr>
              <a:buFont typeface="Arial" pitchFamily="34" charset="0"/>
              <a:buChar char="•"/>
              <a:defRPr/>
            </a:pPr>
            <a:r>
              <a:rPr lang="en-US" dirty="0">
                <a:latin typeface="+mj-lt"/>
              </a:rPr>
              <a:t>Sufficient consistency to make up for any minor under-extension in tray itself during impression making.</a:t>
            </a:r>
          </a:p>
          <a:p>
            <a:pPr>
              <a:buFont typeface="Arial" pitchFamily="34" charset="0"/>
              <a:buChar char="•"/>
              <a:defRPr/>
            </a:pPr>
            <a:endParaRPr lang="en-US" dirty="0">
              <a:latin typeface="+mj-lt"/>
            </a:endParaRPr>
          </a:p>
          <a:p>
            <a:pPr>
              <a:buFont typeface="Wingdings" pitchFamily="2" charset="2"/>
              <a:buChar char="Ø"/>
            </a:pPr>
            <a:endParaRPr lang="en-IN"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US" b="1" u="sng" dirty="0">
                <a:solidFill>
                  <a:schemeClr val="accent2">
                    <a:lumMod val="75000"/>
                  </a:schemeClr>
                </a:solidFill>
              </a:rPr>
              <a:t>INTRODUCTION</a:t>
            </a:r>
          </a:p>
        </p:txBody>
      </p:sp>
      <p:sp>
        <p:nvSpPr>
          <p:cNvPr id="3" name="Content Placeholder 2"/>
          <p:cNvSpPr>
            <a:spLocks noGrp="1"/>
          </p:cNvSpPr>
          <p:nvPr>
            <p:ph idx="1"/>
          </p:nvPr>
        </p:nvSpPr>
        <p:spPr>
          <a:xfrm>
            <a:off x="457200" y="1417638"/>
            <a:ext cx="8229600" cy="4525963"/>
          </a:xfrm>
        </p:spPr>
        <p:txBody>
          <a:bodyPr>
            <a:noAutofit/>
          </a:bodyPr>
          <a:lstStyle/>
          <a:p>
            <a:pPr lvl="0">
              <a:buFont typeface="Wingdings" pitchFamily="2" charset="2"/>
              <a:buChar char="Ø"/>
            </a:pPr>
            <a:r>
              <a:rPr lang="en-IN" dirty="0">
                <a:solidFill>
                  <a:prstClr val="black">
                    <a:lumMod val="75000"/>
                  </a:prstClr>
                </a:solidFill>
                <a:latin typeface="Times New Roman" panose="02020603050405020304" pitchFamily="18" charset="0"/>
                <a:cs typeface="Times New Roman" panose="02020603050405020304" pitchFamily="18" charset="0"/>
              </a:rPr>
              <a:t>An accurate record of the dimensional characteristics of dental and oral structures is important in many fields of dentistry, including prosthodontics, orthodontics, operative and implant dentistry.</a:t>
            </a:r>
          </a:p>
          <a:p>
            <a:pPr lvl="0">
              <a:buFont typeface="Wingdings" pitchFamily="2" charset="2"/>
              <a:buChar char="Ø"/>
            </a:pPr>
            <a:endParaRPr lang="en-IN" dirty="0">
              <a:solidFill>
                <a:prstClr val="black">
                  <a:lumMod val="75000"/>
                </a:prstClr>
              </a:solidFill>
              <a:latin typeface="Times New Roman" panose="02020603050405020304" pitchFamily="18" charset="0"/>
              <a:cs typeface="Times New Roman" panose="02020603050405020304" pitchFamily="18" charset="0"/>
            </a:endParaRPr>
          </a:p>
          <a:p>
            <a:pPr lvl="0">
              <a:buFont typeface="Wingdings" pitchFamily="2" charset="2"/>
              <a:buChar char="Ø"/>
            </a:pPr>
            <a:r>
              <a:rPr lang="en-IN" dirty="0">
                <a:solidFill>
                  <a:prstClr val="black">
                    <a:lumMod val="75000"/>
                  </a:prstClr>
                </a:solidFill>
                <a:latin typeface="Times New Roman" panose="02020603050405020304" pitchFamily="18" charset="0"/>
                <a:cs typeface="Times New Roman" panose="02020603050405020304" pitchFamily="18" charset="0"/>
              </a:rPr>
              <a:t>The success of the fabricated prosthesis will be directly related to the quality of replication of oral structures reflecting the accuracy of  the impression.</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52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9131BF-DEFE-26AF-83A2-DAB99F196DFA}"/>
              </a:ext>
            </a:extLst>
          </p:cNvPr>
          <p:cNvSpPr>
            <a:spLocks noGrp="1"/>
          </p:cNvSpPr>
          <p:nvPr>
            <p:ph idx="1"/>
          </p:nvPr>
        </p:nvSpPr>
        <p:spPr>
          <a:xfrm>
            <a:off x="457200" y="1268760"/>
            <a:ext cx="8229600" cy="4525963"/>
          </a:xfrm>
        </p:spPr>
        <p:txBody>
          <a:bodyPr/>
          <a:lstStyle/>
          <a:p>
            <a:pPr>
              <a:buFont typeface="Arial" pitchFamily="34" charset="0"/>
              <a:buChar char="•"/>
              <a:defRPr/>
            </a:pPr>
            <a:r>
              <a:rPr lang="en-US" sz="3200" dirty="0">
                <a:latin typeface="+mj-lt"/>
              </a:rPr>
              <a:t>Minor defects can be corrected locally without discarding a good impression.</a:t>
            </a:r>
          </a:p>
          <a:p>
            <a:pPr>
              <a:buFont typeface="Arial" pitchFamily="34" charset="0"/>
              <a:buChar char="•"/>
              <a:defRPr/>
            </a:pPr>
            <a:endParaRPr lang="en-US" sz="3200" dirty="0">
              <a:latin typeface="+mj-lt"/>
            </a:endParaRPr>
          </a:p>
          <a:p>
            <a:pPr>
              <a:buFont typeface="Arial" pitchFamily="34" charset="0"/>
              <a:buChar char="•"/>
              <a:defRPr/>
            </a:pPr>
            <a:r>
              <a:rPr lang="en-US" sz="3200" dirty="0">
                <a:latin typeface="+mj-lt"/>
              </a:rPr>
              <a:t>Can be checked in mouth repeatedly without any deformation.</a:t>
            </a:r>
          </a:p>
          <a:p>
            <a:pPr>
              <a:buFont typeface="Arial" pitchFamily="34" charset="0"/>
              <a:buChar char="•"/>
              <a:defRPr/>
            </a:pPr>
            <a:endParaRPr lang="en-US" sz="3200" dirty="0">
              <a:latin typeface="+mj-lt"/>
            </a:endParaRPr>
          </a:p>
          <a:p>
            <a:pPr>
              <a:buFont typeface="Arial" pitchFamily="34" charset="0"/>
              <a:buChar char="•"/>
              <a:defRPr/>
            </a:pPr>
            <a:r>
              <a:rPr lang="en-US" sz="3200" dirty="0">
                <a:latin typeface="+mj-lt"/>
              </a:rPr>
              <a:t>It is hygienic, as fresh material must be used for each impression.</a:t>
            </a:r>
          </a:p>
          <a:p>
            <a:endParaRPr lang="en-US" dirty="0"/>
          </a:p>
        </p:txBody>
      </p:sp>
    </p:spTree>
    <p:extLst>
      <p:ext uri="{BB962C8B-B14F-4D97-AF65-F5344CB8AC3E}">
        <p14:creationId xmlns:p14="http://schemas.microsoft.com/office/powerpoint/2010/main" val="298614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012" y="476672"/>
            <a:ext cx="8229600" cy="861313"/>
          </a:xfrm>
        </p:spPr>
        <p:txBody>
          <a:bodyPr/>
          <a:lstStyle/>
          <a:p>
            <a:r>
              <a:rPr lang="en-IN" dirty="0"/>
              <a:t>DISADVANTAGES:</a:t>
            </a:r>
          </a:p>
        </p:txBody>
      </p:sp>
      <p:sp>
        <p:nvSpPr>
          <p:cNvPr id="3" name="Content Placeholder 2"/>
          <p:cNvSpPr>
            <a:spLocks noGrp="1"/>
          </p:cNvSpPr>
          <p:nvPr>
            <p:ph idx="1"/>
          </p:nvPr>
        </p:nvSpPr>
        <p:spPr>
          <a:xfrm>
            <a:off x="485804" y="2276872"/>
            <a:ext cx="8286808" cy="5662412"/>
          </a:xfrm>
        </p:spPr>
        <p:txBody>
          <a:bodyPr>
            <a:normAutofit/>
          </a:bodyPr>
          <a:lstStyle/>
          <a:p>
            <a:pPr>
              <a:buFont typeface="Arial" pitchFamily="34" charset="0"/>
              <a:buChar char="•"/>
              <a:defRPr/>
            </a:pPr>
            <a:r>
              <a:rPr lang="en-US" dirty="0">
                <a:latin typeface="+mj-lt"/>
              </a:rPr>
              <a:t>Will not produce a satisfactory impression of the periphery unless supported by a very accurate border – molded tray.</a:t>
            </a:r>
          </a:p>
          <a:p>
            <a:pPr>
              <a:buFont typeface="Arial" pitchFamily="34" charset="0"/>
              <a:buChar char="•"/>
              <a:defRPr/>
            </a:pPr>
            <a:endParaRPr lang="en-US" dirty="0">
              <a:latin typeface="+mj-lt"/>
            </a:endParaRPr>
          </a:p>
          <a:p>
            <a:pPr>
              <a:buFont typeface="Arial" pitchFamily="34" charset="0"/>
              <a:buChar char="•"/>
              <a:defRPr/>
            </a:pPr>
            <a:r>
              <a:rPr lang="en-US" dirty="0">
                <a:latin typeface="+mj-lt"/>
              </a:rPr>
              <a:t>Sticky in nature and adheres to tissues.</a:t>
            </a:r>
          </a:p>
          <a:p>
            <a:pPr>
              <a:buFont typeface="Arial" pitchFamily="34" charset="0"/>
              <a:buChar char="•"/>
              <a:defRPr/>
            </a:pPr>
            <a:endParaRPr lang="en-US"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03CBDE-A0C8-057B-C2E4-20D86FABE9A1}"/>
              </a:ext>
            </a:extLst>
          </p:cNvPr>
          <p:cNvSpPr>
            <a:spLocks noGrp="1"/>
          </p:cNvSpPr>
          <p:nvPr>
            <p:ph idx="1"/>
          </p:nvPr>
        </p:nvSpPr>
        <p:spPr>
          <a:xfrm>
            <a:off x="457200" y="980728"/>
            <a:ext cx="8229600" cy="4525963"/>
          </a:xfrm>
        </p:spPr>
        <p:txBody>
          <a:bodyPr/>
          <a:lstStyle/>
          <a:p>
            <a:pPr>
              <a:buFont typeface="Arial" pitchFamily="34" charset="0"/>
              <a:buChar char="•"/>
              <a:defRPr/>
            </a:pPr>
            <a:r>
              <a:rPr lang="en-US" sz="3200" dirty="0">
                <a:latin typeface="+mj-lt"/>
              </a:rPr>
              <a:t>Due to presence of eugenol causes burning sensation.</a:t>
            </a:r>
          </a:p>
          <a:p>
            <a:pPr>
              <a:buFont typeface="Arial" pitchFamily="34" charset="0"/>
              <a:buChar char="•"/>
              <a:defRPr/>
            </a:pPr>
            <a:endParaRPr lang="en-US" sz="3200" dirty="0">
              <a:latin typeface="+mj-lt"/>
            </a:endParaRPr>
          </a:p>
          <a:p>
            <a:pPr>
              <a:buFont typeface="Arial" pitchFamily="34" charset="0"/>
              <a:buChar char="•"/>
              <a:defRPr/>
            </a:pPr>
            <a:r>
              <a:rPr lang="en-US" sz="3200" dirty="0">
                <a:latin typeface="+mj-lt"/>
              </a:rPr>
              <a:t>Being inelastic in nature can not be used for impression making of teeth and undercut areas.</a:t>
            </a:r>
          </a:p>
          <a:p>
            <a:pPr>
              <a:buFont typeface="Arial" pitchFamily="34" charset="0"/>
              <a:buChar char="•"/>
              <a:defRPr/>
            </a:pPr>
            <a:endParaRPr lang="en-US" sz="3200" dirty="0">
              <a:latin typeface="+mj-lt"/>
            </a:endParaRPr>
          </a:p>
          <a:p>
            <a:pPr>
              <a:buFont typeface="Arial" pitchFamily="34" charset="0"/>
              <a:buChar char="•"/>
              <a:defRPr/>
            </a:pPr>
            <a:r>
              <a:rPr lang="en-US" sz="3200" dirty="0">
                <a:latin typeface="+mj-lt"/>
              </a:rPr>
              <a:t>May slump in thick layers and therefore can only be used as a wash material</a:t>
            </a:r>
            <a:endParaRPr lang="en-IN" sz="3200" dirty="0">
              <a:latin typeface="+mj-lt"/>
            </a:endParaRPr>
          </a:p>
          <a:p>
            <a:endParaRPr lang="en-US" dirty="0"/>
          </a:p>
        </p:txBody>
      </p:sp>
    </p:spTree>
    <p:extLst>
      <p:ext uri="{BB962C8B-B14F-4D97-AF65-F5344CB8AC3E}">
        <p14:creationId xmlns:p14="http://schemas.microsoft.com/office/powerpoint/2010/main" val="99720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149037"/>
            <a:ext cx="8229600" cy="615667"/>
          </a:xfrm>
        </p:spPr>
        <p:txBody>
          <a:bodyPr>
            <a:noAutofit/>
          </a:bodyPr>
          <a:lstStyle/>
          <a:p>
            <a:r>
              <a:rPr lang="en-IN" b="1" i="1" u="sng" dirty="0">
                <a:solidFill>
                  <a:schemeClr val="accent2">
                    <a:lumMod val="75000"/>
                  </a:schemeClr>
                </a:solidFill>
              </a:rPr>
              <a:t>IMPRESSION PLASTER:</a:t>
            </a:r>
          </a:p>
        </p:txBody>
      </p:sp>
      <p:sp>
        <p:nvSpPr>
          <p:cNvPr id="3" name="Content Placeholder 2"/>
          <p:cNvSpPr>
            <a:spLocks noGrp="1"/>
          </p:cNvSpPr>
          <p:nvPr>
            <p:ph idx="1"/>
          </p:nvPr>
        </p:nvSpPr>
        <p:spPr>
          <a:xfrm>
            <a:off x="213712" y="1363930"/>
            <a:ext cx="4934352" cy="5286412"/>
          </a:xfrm>
        </p:spPr>
        <p:txBody>
          <a:bodyPr>
            <a:noAutofit/>
          </a:bodyPr>
          <a:lstStyle/>
          <a:p>
            <a:r>
              <a:rPr lang="en-IN" i="1" dirty="0"/>
              <a:t>Beta calcium </a:t>
            </a:r>
            <a:r>
              <a:rPr lang="en-IN" i="1" dirty="0" err="1"/>
              <a:t>sulfate</a:t>
            </a:r>
            <a:r>
              <a:rPr lang="en-IN" i="1" dirty="0"/>
              <a:t> hemihydrate. </a:t>
            </a:r>
          </a:p>
          <a:p>
            <a:r>
              <a:rPr lang="en-IN" dirty="0"/>
              <a:t>Reacts with water to form </a:t>
            </a:r>
            <a:r>
              <a:rPr lang="en-IN" i="1" dirty="0"/>
              <a:t>calcium sulphate </a:t>
            </a:r>
            <a:r>
              <a:rPr lang="en-IN" i="1" dirty="0" err="1"/>
              <a:t>dihydrate</a:t>
            </a:r>
            <a:endParaRPr lang="en-IN" i="1" dirty="0"/>
          </a:p>
          <a:p>
            <a:r>
              <a:rPr lang="en-IN" dirty="0"/>
              <a:t>W/P ratio 0.5 – 0.6 </a:t>
            </a:r>
          </a:p>
          <a:p>
            <a:r>
              <a:rPr lang="en-IN" dirty="0"/>
              <a:t>It is currently used as a bite registration material.</a:t>
            </a:r>
          </a:p>
          <a:p>
            <a:endParaRPr lang="en-IN" dirty="0"/>
          </a:p>
          <a:p>
            <a:endParaRPr lang="en-IN" dirty="0"/>
          </a:p>
          <a:p>
            <a:endParaRPr lang="en-IN" dirty="0"/>
          </a:p>
        </p:txBody>
      </p:sp>
      <p:pic>
        <p:nvPicPr>
          <p:cNvPr id="4" name="Picture 3" descr="plaster1.jpg"/>
          <p:cNvPicPr>
            <a:picLocks noChangeAspect="1"/>
          </p:cNvPicPr>
          <p:nvPr/>
        </p:nvPicPr>
        <p:blipFill>
          <a:blip r:embed="rId2"/>
          <a:stretch>
            <a:fillRect/>
          </a:stretch>
        </p:blipFill>
        <p:spPr>
          <a:xfrm>
            <a:off x="5148064" y="1700808"/>
            <a:ext cx="3706011" cy="34563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CE079A-5BFD-FA98-AF26-F5AFD60A251A}"/>
              </a:ext>
            </a:extLst>
          </p:cNvPr>
          <p:cNvSpPr>
            <a:spLocks noGrp="1"/>
          </p:cNvSpPr>
          <p:nvPr>
            <p:ph idx="1"/>
          </p:nvPr>
        </p:nvSpPr>
        <p:spPr>
          <a:xfrm>
            <a:off x="395536" y="188640"/>
            <a:ext cx="8424936" cy="4525963"/>
          </a:xfrm>
        </p:spPr>
        <p:txBody>
          <a:bodyPr>
            <a:noAutofit/>
          </a:bodyPr>
          <a:lstStyle/>
          <a:p>
            <a:pPr marL="0" indent="0">
              <a:buNone/>
            </a:pPr>
            <a:r>
              <a:rPr lang="en-IN" u="sng" dirty="0"/>
              <a:t>COMPOSITION:</a:t>
            </a:r>
          </a:p>
          <a:p>
            <a:r>
              <a:rPr lang="en-IN" dirty="0"/>
              <a:t>Potassium </a:t>
            </a:r>
            <a:r>
              <a:rPr lang="en-IN" dirty="0" err="1"/>
              <a:t>sulfate</a:t>
            </a:r>
            <a:r>
              <a:rPr lang="en-IN" dirty="0"/>
              <a:t> –</a:t>
            </a:r>
          </a:p>
          <a:p>
            <a:pPr marL="0" indent="0">
              <a:buNone/>
            </a:pPr>
            <a:r>
              <a:rPr lang="en-IN" dirty="0"/>
              <a:t>       prevents setting</a:t>
            </a:r>
          </a:p>
          <a:p>
            <a:pPr marL="0" indent="0">
              <a:buNone/>
            </a:pPr>
            <a:r>
              <a:rPr lang="en-IN" dirty="0"/>
              <a:t>       expansion.</a:t>
            </a:r>
          </a:p>
          <a:p>
            <a:r>
              <a:rPr lang="en-IN" dirty="0"/>
              <a:t>Borax – retarder </a:t>
            </a:r>
          </a:p>
          <a:p>
            <a:r>
              <a:rPr lang="en-IN" dirty="0"/>
              <a:t>Alizarin red- Pigment</a:t>
            </a:r>
          </a:p>
          <a:p>
            <a:endParaRPr lang="en-IN" dirty="0"/>
          </a:p>
          <a:p>
            <a:pPr marL="0" indent="0">
              <a:buNone/>
            </a:pPr>
            <a:r>
              <a:rPr lang="en-IN" u="sng" dirty="0"/>
              <a:t>MANIPULATION:</a:t>
            </a:r>
          </a:p>
          <a:p>
            <a:r>
              <a:rPr lang="en-IN" dirty="0"/>
              <a:t>Too fluid for stock tray hence custom tray is fabricated with acrylic resin or shellac.</a:t>
            </a:r>
          </a:p>
          <a:p>
            <a:r>
              <a:rPr lang="en-IN" dirty="0"/>
              <a:t>1- 1.5mm spacer </a:t>
            </a:r>
          </a:p>
          <a:p>
            <a:endParaRPr lang="en-IN" u="sng" dirty="0"/>
          </a:p>
          <a:p>
            <a:endParaRPr lang="en-US" dirty="0"/>
          </a:p>
        </p:txBody>
      </p:sp>
      <p:pic>
        <p:nvPicPr>
          <p:cNvPr id="4" name="Picture 3" descr="plaster2.jpg">
            <a:extLst>
              <a:ext uri="{FF2B5EF4-FFF2-40B4-BE49-F238E27FC236}">
                <a16:creationId xmlns:a16="http://schemas.microsoft.com/office/drawing/2014/main" id="{7FC75D09-F9AF-0F06-ABEE-3045AB8651F4}"/>
              </a:ext>
            </a:extLst>
          </p:cNvPr>
          <p:cNvPicPr>
            <a:picLocks noChangeAspect="1"/>
          </p:cNvPicPr>
          <p:nvPr/>
        </p:nvPicPr>
        <p:blipFill>
          <a:blip r:embed="rId2"/>
          <a:stretch>
            <a:fillRect/>
          </a:stretch>
        </p:blipFill>
        <p:spPr>
          <a:xfrm>
            <a:off x="5004048" y="692696"/>
            <a:ext cx="4038951" cy="2813259"/>
          </a:xfrm>
          <a:prstGeom prst="rect">
            <a:avLst/>
          </a:prstGeom>
        </p:spPr>
      </p:pic>
    </p:spTree>
    <p:extLst>
      <p:ext uri="{BB962C8B-B14F-4D97-AF65-F5344CB8AC3E}">
        <p14:creationId xmlns:p14="http://schemas.microsoft.com/office/powerpoint/2010/main" val="115709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b="1" i="1" u="sng" dirty="0">
                <a:solidFill>
                  <a:schemeClr val="accent2">
                    <a:lumMod val="75000"/>
                  </a:schemeClr>
                </a:solidFill>
              </a:rPr>
              <a:t>HYDROCOLLOIDS:</a:t>
            </a:r>
          </a:p>
        </p:txBody>
      </p:sp>
      <p:sp>
        <p:nvSpPr>
          <p:cNvPr id="3" name="Content Placeholder 2"/>
          <p:cNvSpPr>
            <a:spLocks noGrp="1"/>
          </p:cNvSpPr>
          <p:nvPr>
            <p:ph idx="1"/>
          </p:nvPr>
        </p:nvSpPr>
        <p:spPr>
          <a:xfrm>
            <a:off x="557222" y="1611290"/>
            <a:ext cx="8029556" cy="4972072"/>
          </a:xfrm>
        </p:spPr>
        <p:txBody>
          <a:bodyPr>
            <a:noAutofit/>
          </a:bodyPr>
          <a:lstStyle/>
          <a:p>
            <a:r>
              <a:rPr lang="en-IN" dirty="0"/>
              <a:t>A hydrocolloid material is a colloidal suspension (sol) of polysaccharides in water that acts as a precursor for an integrated network or gel.</a:t>
            </a:r>
          </a:p>
          <a:p>
            <a:pPr>
              <a:lnSpc>
                <a:spcPct val="130000"/>
              </a:lnSpc>
              <a:spcBef>
                <a:spcPct val="50000"/>
              </a:spcBef>
              <a:buFont typeface="Arial" pitchFamily="34" charset="0"/>
              <a:buChar char="•"/>
            </a:pPr>
            <a:r>
              <a:rPr lang="en-US" dirty="0"/>
              <a:t>Kola - </a:t>
            </a:r>
            <a:r>
              <a:rPr lang="ja-JP" altLang="en-US" dirty="0"/>
              <a:t>‘</a:t>
            </a:r>
            <a:r>
              <a:rPr lang="en-US" dirty="0"/>
              <a:t>glue</a:t>
            </a:r>
            <a:r>
              <a:rPr lang="ja-JP" altLang="en-US" dirty="0"/>
              <a:t>’</a:t>
            </a:r>
            <a:r>
              <a:rPr lang="en-US" dirty="0"/>
              <a:t> and </a:t>
            </a:r>
            <a:r>
              <a:rPr lang="ja-JP" altLang="en-US" dirty="0"/>
              <a:t>‘</a:t>
            </a:r>
            <a:r>
              <a:rPr lang="en-US" dirty="0" err="1"/>
              <a:t>oid</a:t>
            </a:r>
            <a:r>
              <a:rPr lang="ja-JP" altLang="en-US" dirty="0"/>
              <a:t>’</a:t>
            </a:r>
            <a:r>
              <a:rPr lang="en-US" dirty="0"/>
              <a:t>- like, a </a:t>
            </a:r>
            <a:r>
              <a:rPr lang="ja-JP" altLang="en-US" dirty="0"/>
              <a:t>‘</a:t>
            </a:r>
            <a:r>
              <a:rPr lang="en-US" dirty="0"/>
              <a:t>glue-like</a:t>
            </a:r>
            <a:r>
              <a:rPr lang="ja-JP" altLang="en-US" dirty="0"/>
              <a:t>’</a:t>
            </a:r>
            <a:r>
              <a:rPr lang="en-US" dirty="0"/>
              <a:t> character.</a:t>
            </a:r>
          </a:p>
          <a:p>
            <a:pPr>
              <a:buFont typeface="Wingdings" pitchFamily="2" charset="2"/>
              <a:buChar char="Ø"/>
            </a:pP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332D6-CF08-03CC-0BF2-B21F80268821}"/>
              </a:ext>
            </a:extLst>
          </p:cNvPr>
          <p:cNvSpPr>
            <a:spLocks noGrp="1"/>
          </p:cNvSpPr>
          <p:nvPr>
            <p:ph idx="1"/>
          </p:nvPr>
        </p:nvSpPr>
        <p:spPr>
          <a:xfrm>
            <a:off x="601216" y="260648"/>
            <a:ext cx="7941568" cy="4525963"/>
          </a:xfrm>
        </p:spPr>
        <p:txBody>
          <a:bodyPr>
            <a:noAutofit/>
          </a:bodyPr>
          <a:lstStyle/>
          <a:p>
            <a:pPr>
              <a:spcBef>
                <a:spcPct val="50000"/>
              </a:spcBef>
              <a:buFont typeface="Arial" pitchFamily="34" charset="0"/>
              <a:buChar char="•"/>
            </a:pPr>
            <a:r>
              <a:rPr lang="en-US" sz="3000" dirty="0"/>
              <a:t>Colloids are classified as the fourth state of matter, they  lie between suspension and solutions.  </a:t>
            </a:r>
          </a:p>
          <a:p>
            <a:pPr>
              <a:spcBef>
                <a:spcPct val="50000"/>
              </a:spcBef>
              <a:buFont typeface="Arial" pitchFamily="34" charset="0"/>
              <a:buChar char="•"/>
            </a:pPr>
            <a:endParaRPr lang="en-US" sz="3000" dirty="0"/>
          </a:p>
          <a:p>
            <a:r>
              <a:rPr lang="en-IN" sz="3000" dirty="0">
                <a:solidFill>
                  <a:schemeClr val="tx1">
                    <a:lumMod val="75000"/>
                  </a:schemeClr>
                </a:solidFill>
              </a:rPr>
              <a:t>Example- In a solution of sugar, the sugar molecules are evenly dispersed in the water and there is no visible physical separation, this is known as </a:t>
            </a:r>
            <a:r>
              <a:rPr lang="en-IN" sz="3000" b="1" dirty="0">
                <a:solidFill>
                  <a:schemeClr val="tx1">
                    <a:lumMod val="75000"/>
                  </a:schemeClr>
                </a:solidFill>
              </a:rPr>
              <a:t>solution.</a:t>
            </a:r>
          </a:p>
          <a:p>
            <a:endParaRPr lang="en-IN" sz="3000" b="1" dirty="0">
              <a:solidFill>
                <a:schemeClr val="tx1">
                  <a:lumMod val="75000"/>
                </a:schemeClr>
              </a:solidFill>
            </a:endParaRPr>
          </a:p>
          <a:p>
            <a:r>
              <a:rPr lang="en-IN" sz="3000" dirty="0">
                <a:solidFill>
                  <a:schemeClr val="tx1">
                    <a:lumMod val="75000"/>
                  </a:schemeClr>
                </a:solidFill>
              </a:rPr>
              <a:t>If in the sugar molecules are replaced with larger, visible insoluble particles, such as sand, this is known as </a:t>
            </a:r>
            <a:r>
              <a:rPr lang="en-IN" sz="3000" b="1" dirty="0">
                <a:solidFill>
                  <a:schemeClr val="tx1">
                    <a:lumMod val="75000"/>
                  </a:schemeClr>
                </a:solidFill>
              </a:rPr>
              <a:t>suspension</a:t>
            </a:r>
            <a:r>
              <a:rPr lang="en-IN" sz="3000" dirty="0">
                <a:solidFill>
                  <a:schemeClr val="tx1">
                    <a:lumMod val="75000"/>
                  </a:schemeClr>
                </a:solidFill>
              </a:rPr>
              <a:t>.</a:t>
            </a:r>
          </a:p>
          <a:p>
            <a:endParaRPr lang="en-US" sz="3000" dirty="0"/>
          </a:p>
        </p:txBody>
      </p:sp>
    </p:spTree>
    <p:extLst>
      <p:ext uri="{BB962C8B-B14F-4D97-AF65-F5344CB8AC3E}">
        <p14:creationId xmlns:p14="http://schemas.microsoft.com/office/powerpoint/2010/main" val="288317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45" y="-99392"/>
            <a:ext cx="8786842" cy="4572000"/>
          </a:xfrm>
        </p:spPr>
        <p:txBody>
          <a:bodyPr>
            <a:noAutofit/>
          </a:bodyPr>
          <a:lstStyle/>
          <a:p>
            <a:pPr marL="0" indent="0">
              <a:buNone/>
            </a:pPr>
            <a:endParaRPr lang="en-IN" dirty="0">
              <a:solidFill>
                <a:schemeClr val="tx1">
                  <a:lumMod val="75000"/>
                </a:schemeClr>
              </a:solidFill>
            </a:endParaRPr>
          </a:p>
          <a:p>
            <a:r>
              <a:rPr lang="en-IN" dirty="0">
                <a:solidFill>
                  <a:schemeClr val="tx1">
                    <a:lumMod val="75000"/>
                  </a:schemeClr>
                </a:solidFill>
              </a:rPr>
              <a:t>If these particles are liquid, such as vegetable oil in water, this system is known as </a:t>
            </a:r>
            <a:r>
              <a:rPr lang="en-IN" b="1" dirty="0">
                <a:solidFill>
                  <a:schemeClr val="tx1">
                    <a:lumMod val="75000"/>
                  </a:schemeClr>
                </a:solidFill>
              </a:rPr>
              <a:t>emulsion</a:t>
            </a:r>
            <a:r>
              <a:rPr lang="en-IN" dirty="0">
                <a:solidFill>
                  <a:schemeClr val="tx1">
                    <a:lumMod val="75000"/>
                  </a:schemeClr>
                </a:solidFill>
              </a:rPr>
              <a:t>.</a:t>
            </a:r>
            <a:endParaRPr lang="en-US" dirty="0"/>
          </a:p>
          <a:p>
            <a:pPr>
              <a:spcBef>
                <a:spcPct val="50000"/>
              </a:spcBef>
            </a:pPr>
            <a:r>
              <a:rPr lang="en-US" dirty="0"/>
              <a:t>A colloidal system consist of two phases i.e.</a:t>
            </a:r>
          </a:p>
          <a:p>
            <a:pPr marL="514350" indent="-514350">
              <a:spcBef>
                <a:spcPct val="50000"/>
              </a:spcBef>
              <a:buFont typeface="+mj-lt"/>
              <a:buAutoNum type="arabicPeriod"/>
            </a:pPr>
            <a:r>
              <a:rPr lang="en-US" dirty="0"/>
              <a:t> The Dispersed Phase </a:t>
            </a:r>
          </a:p>
          <a:p>
            <a:pPr marL="514350" indent="-514350">
              <a:spcBef>
                <a:spcPct val="50000"/>
              </a:spcBef>
              <a:buFont typeface="+mj-lt"/>
              <a:buAutoNum type="arabicPeriod"/>
            </a:pPr>
            <a:r>
              <a:rPr lang="en-US" dirty="0"/>
              <a:t> The Dispersion Phase.</a:t>
            </a:r>
          </a:p>
          <a:p>
            <a:pPr>
              <a:spcBef>
                <a:spcPct val="50000"/>
              </a:spcBef>
              <a:buFont typeface="Arial" pitchFamily="34" charset="0"/>
              <a:buChar char="•"/>
            </a:pPr>
            <a:r>
              <a:rPr lang="en-US" dirty="0"/>
              <a:t>Characteristically held together by primary or secondary forces.    </a:t>
            </a:r>
          </a:p>
          <a:p>
            <a:pPr>
              <a:spcBef>
                <a:spcPct val="50000"/>
              </a:spcBef>
              <a:buFont typeface="Arial" pitchFamily="34" charset="0"/>
              <a:buChar char="•"/>
            </a:pPr>
            <a:r>
              <a:rPr lang="en-US" dirty="0"/>
              <a:t>The size of the particles larger than solutions  &amp; range from to 1 - 200nm    </a:t>
            </a:r>
          </a:p>
          <a:p>
            <a:endParaRPr lang="en-IN" dirty="0">
              <a:solidFill>
                <a:schemeClr val="tx1">
                  <a:lumMod val="75000"/>
                </a:schemeClr>
              </a:solidFill>
            </a:endParaRPr>
          </a:p>
          <a:p>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620688"/>
            <a:ext cx="7920880" cy="6237312"/>
          </a:xfrm>
        </p:spPr>
        <p:txBody>
          <a:bodyPr>
            <a:normAutofit/>
          </a:bodyPr>
          <a:lstStyle/>
          <a:p>
            <a:pPr>
              <a:buFont typeface="Wingdings" pitchFamily="2" charset="2"/>
              <a:buChar char="Ø"/>
            </a:pPr>
            <a:r>
              <a:rPr lang="en-IN" dirty="0">
                <a:latin typeface="Times New Roman" panose="02020603050405020304" pitchFamily="18" charset="0"/>
                <a:cs typeface="Times New Roman" panose="02020603050405020304" pitchFamily="18" charset="0"/>
              </a:rPr>
              <a:t>During setting the material sets from a flowable state to a solid state and this change in state is known as SOL-GEL TRANSFORMATION:</a:t>
            </a:r>
          </a:p>
          <a:p>
            <a:pPr marL="0" indent="0">
              <a:buNone/>
            </a:pPr>
            <a:endParaRPr lang="en-IN"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If a hydrocolloid contains an adequate concentration of dispersed phase, the sol under certain conditions may change to a semisolid material known as </a:t>
            </a:r>
            <a:r>
              <a:rPr lang="en-IN" b="1" dirty="0">
                <a:latin typeface="Times New Roman" panose="02020603050405020304" pitchFamily="18" charset="0"/>
                <a:cs typeface="Times New Roman" panose="02020603050405020304" pitchFamily="18" charset="0"/>
              </a:rPr>
              <a:t>gel.</a:t>
            </a:r>
          </a:p>
          <a:p>
            <a:endParaRPr lang="en-IN" b="1" dirty="0">
              <a:latin typeface="Times New Roman" panose="02020603050405020304" pitchFamily="18" charset="0"/>
              <a:cs typeface="Times New Roman" panose="02020603050405020304" pitchFamily="18" charset="0"/>
            </a:endParaRPr>
          </a:p>
          <a:p>
            <a:pPr>
              <a:buNone/>
            </a:pPr>
            <a:r>
              <a:rPr lang="en-IN" dirty="0">
                <a:latin typeface="Times New Roman" panose="02020603050405020304" pitchFamily="18" charset="0"/>
                <a:cs typeface="Times New Roman" panose="02020603050405020304" pitchFamily="18" charset="0"/>
              </a:rPr>
              <a:t>      </a:t>
            </a:r>
          </a:p>
          <a:p>
            <a:pPr algn="ctr">
              <a:buNone/>
            </a:pPr>
            <a:endParaRPr lang="en-IN"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3DED7-2D68-5F80-F879-2EA3C389D77D}"/>
              </a:ext>
            </a:extLst>
          </p:cNvPr>
          <p:cNvSpPr>
            <a:spLocks noGrp="1"/>
          </p:cNvSpPr>
          <p:nvPr>
            <p:ph idx="1"/>
          </p:nvPr>
        </p:nvSpPr>
        <p:spPr>
          <a:xfrm>
            <a:off x="457200" y="692696"/>
            <a:ext cx="8229600" cy="5433467"/>
          </a:xfrm>
        </p:spPr>
        <p:txBody>
          <a:bodyPr>
            <a:normAutofit/>
          </a:bodyPr>
          <a:lstStyle/>
          <a:p>
            <a:pPr algn="ctr">
              <a:buNone/>
            </a:pPr>
            <a:r>
              <a:rPr lang="en-IN" dirty="0">
                <a:latin typeface="Times New Roman" panose="02020603050405020304" pitchFamily="18" charset="0"/>
                <a:cs typeface="Times New Roman" panose="02020603050405020304" pitchFamily="18" charset="0"/>
              </a:rPr>
              <a:t>In the gel state, the dispersed phase combines together to form chain and fibrils (</a:t>
            </a:r>
            <a:r>
              <a:rPr lang="en-IN" b="1" dirty="0">
                <a:latin typeface="Times New Roman" panose="02020603050405020304" pitchFamily="18" charset="0"/>
                <a:cs typeface="Times New Roman" panose="02020603050405020304" pitchFamily="18" charset="0"/>
              </a:rPr>
              <a:t>micelles</a:t>
            </a:r>
            <a:r>
              <a:rPr lang="en-IN" dirty="0">
                <a:latin typeface="Times New Roman" panose="02020603050405020304" pitchFamily="18" charset="0"/>
                <a:cs typeface="Times New Roman" panose="02020603050405020304" pitchFamily="18" charset="0"/>
              </a:rPr>
              <a:t>)</a:t>
            </a:r>
          </a:p>
          <a:p>
            <a:pPr algn="ctr">
              <a:buNone/>
            </a:pPr>
            <a:endParaRPr lang="en-IN" u="sng" dirty="0">
              <a:latin typeface="Times New Roman" panose="02020603050405020304" pitchFamily="18" charset="0"/>
              <a:cs typeface="Times New Roman" panose="02020603050405020304" pitchFamily="18" charset="0"/>
            </a:endParaRPr>
          </a:p>
          <a:p>
            <a:pPr algn="ctr">
              <a:buNone/>
            </a:pPr>
            <a:r>
              <a:rPr lang="en-IN" dirty="0">
                <a:latin typeface="Times New Roman" panose="02020603050405020304" pitchFamily="18" charset="0"/>
                <a:cs typeface="Times New Roman" panose="02020603050405020304" pitchFamily="18" charset="0"/>
              </a:rPr>
              <a:t>Fibrils branch and intermesh to form a brush-heap structures.</a:t>
            </a:r>
          </a:p>
          <a:p>
            <a:pPr algn="ctr">
              <a:buNone/>
            </a:pPr>
            <a:r>
              <a:rPr lang="en-IN" dirty="0">
                <a:latin typeface="Times New Roman" panose="02020603050405020304" pitchFamily="18" charset="0"/>
                <a:cs typeface="Times New Roman" panose="02020603050405020304" pitchFamily="18" charset="0"/>
              </a:rPr>
              <a:t> </a:t>
            </a:r>
          </a:p>
          <a:p>
            <a:pPr algn="ctr">
              <a:buNone/>
            </a:pPr>
            <a:r>
              <a:rPr lang="en-IN" dirty="0">
                <a:latin typeface="Times New Roman" panose="02020603050405020304" pitchFamily="18" charset="0"/>
                <a:cs typeface="Times New Roman" panose="02020603050405020304" pitchFamily="18" charset="0"/>
              </a:rPr>
              <a:t>The dispersion medium is held in the interstices between the fibrils by capillary attraction or adhesion</a:t>
            </a:r>
          </a:p>
          <a:p>
            <a:pPr algn="ctr">
              <a:buNone/>
            </a:pPr>
            <a:endParaRPr lang="en-IN" dirty="0">
              <a:latin typeface="Times New Roman" panose="02020603050405020304" pitchFamily="18" charset="0"/>
              <a:cs typeface="Times New Roman" panose="02020603050405020304" pitchFamily="18" charset="0"/>
            </a:endParaRPr>
          </a:p>
          <a:p>
            <a:endParaRPr lang="en-US" dirty="0"/>
          </a:p>
        </p:txBody>
      </p:sp>
      <p:cxnSp>
        <p:nvCxnSpPr>
          <p:cNvPr id="4" name="Straight Arrow Connector 3">
            <a:extLst>
              <a:ext uri="{FF2B5EF4-FFF2-40B4-BE49-F238E27FC236}">
                <a16:creationId xmlns:a16="http://schemas.microsoft.com/office/drawing/2014/main" id="{1CE47CEF-3F9E-959B-97C7-D81D41AC50AC}"/>
              </a:ext>
            </a:extLst>
          </p:cNvPr>
          <p:cNvCxnSpPr>
            <a:cxnSpLocks/>
          </p:cNvCxnSpPr>
          <p:nvPr/>
        </p:nvCxnSpPr>
        <p:spPr>
          <a:xfrm>
            <a:off x="4499992" y="1844824"/>
            <a:ext cx="0" cy="64807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E652879E-7F36-0729-1259-1A7642E57D5D}"/>
              </a:ext>
            </a:extLst>
          </p:cNvPr>
          <p:cNvCxnSpPr>
            <a:cxnSpLocks/>
          </p:cNvCxnSpPr>
          <p:nvPr/>
        </p:nvCxnSpPr>
        <p:spPr>
          <a:xfrm>
            <a:off x="4572000" y="3429000"/>
            <a:ext cx="0" cy="64807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76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a:bodyPr>
          <a:lstStyle/>
          <a:p>
            <a:r>
              <a:rPr lang="en-IN" sz="4400" b="1" i="1" u="sng" dirty="0">
                <a:solidFill>
                  <a:schemeClr val="accent2">
                    <a:lumMod val="75000"/>
                  </a:schemeClr>
                </a:solidFill>
              </a:rPr>
              <a:t>IMPRESSION</a:t>
            </a:r>
            <a:endParaRPr lang="en-IN" sz="4400" b="1" i="1" dirty="0">
              <a:solidFill>
                <a:schemeClr val="accent2">
                  <a:lumMod val="75000"/>
                </a:schemeClr>
              </a:solidFill>
            </a:endParaRPr>
          </a:p>
        </p:txBody>
      </p:sp>
      <p:sp>
        <p:nvSpPr>
          <p:cNvPr id="3" name="Content Placeholder 2"/>
          <p:cNvSpPr>
            <a:spLocks noGrp="1"/>
          </p:cNvSpPr>
          <p:nvPr>
            <p:ph idx="1"/>
          </p:nvPr>
        </p:nvSpPr>
        <p:spPr>
          <a:xfrm>
            <a:off x="457200" y="1142984"/>
            <a:ext cx="8147248" cy="4374248"/>
          </a:xfrm>
        </p:spPr>
        <p:txBody>
          <a:bodyPr>
            <a:noAutofit/>
          </a:bodyPr>
          <a:lstStyle/>
          <a:p>
            <a:pPr marL="0" indent="0">
              <a:buNone/>
            </a:pPr>
            <a:endParaRPr lang="en-IN" b="1" i="1" dirty="0">
              <a:solidFill>
                <a:schemeClr val="tx1">
                  <a:lumMod val="75000"/>
                </a:schemeClr>
              </a:solidFill>
            </a:endParaRPr>
          </a:p>
          <a:p>
            <a:pPr>
              <a:buFont typeface="Wingdings" pitchFamily="2" charset="2"/>
              <a:buChar char="Ø"/>
            </a:pPr>
            <a:r>
              <a:rPr lang="en-IN" b="1" i="1" dirty="0">
                <a:solidFill>
                  <a:schemeClr val="tx1">
                    <a:lumMod val="75000"/>
                  </a:schemeClr>
                </a:solidFill>
              </a:rPr>
              <a:t>According to GPT-9</a:t>
            </a:r>
            <a:r>
              <a:rPr lang="en-IN" dirty="0">
                <a:solidFill>
                  <a:schemeClr val="tx1">
                    <a:lumMod val="75000"/>
                  </a:schemeClr>
                </a:solidFill>
              </a:rPr>
              <a:t>, </a:t>
            </a:r>
            <a:r>
              <a:rPr lang="en-IN" u="sng" dirty="0">
                <a:solidFill>
                  <a:schemeClr val="tx1">
                    <a:lumMod val="75000"/>
                  </a:schemeClr>
                </a:solidFill>
              </a:rPr>
              <a:t>Impression</a:t>
            </a:r>
            <a:r>
              <a:rPr lang="en-IN" dirty="0">
                <a:solidFill>
                  <a:schemeClr val="tx1">
                    <a:lumMod val="75000"/>
                  </a:schemeClr>
                </a:solidFill>
              </a:rPr>
              <a:t> is a negative likeness or copy in the reverse of the surface of an object; an imprint of the teeth and adjacent structures for use in dentistry.</a:t>
            </a:r>
          </a:p>
          <a:p>
            <a:pPr>
              <a:buFont typeface="Wingdings" pitchFamily="2" charset="2"/>
              <a:buChar char="Ø"/>
            </a:pPr>
            <a:endParaRPr lang="en-IN" dirty="0">
              <a:solidFill>
                <a:schemeClr val="tx1">
                  <a:lumMod val="75000"/>
                </a:schemeClr>
              </a:solidFill>
            </a:endParaRPr>
          </a:p>
          <a:p>
            <a:pPr>
              <a:buFont typeface="Wingdings" pitchFamily="2" charset="2"/>
              <a:buChar char="Ø"/>
            </a:pPr>
            <a:r>
              <a:rPr lang="en-IN" b="1" i="1" dirty="0">
                <a:solidFill>
                  <a:schemeClr val="tx1">
                    <a:lumMod val="75000"/>
                  </a:schemeClr>
                </a:solidFill>
              </a:rPr>
              <a:t>According to GPT-9</a:t>
            </a:r>
            <a:r>
              <a:rPr lang="en-IN" i="1" dirty="0">
                <a:solidFill>
                  <a:schemeClr val="tx1">
                    <a:lumMod val="75000"/>
                  </a:schemeClr>
                </a:solidFill>
              </a:rPr>
              <a:t>, </a:t>
            </a:r>
            <a:r>
              <a:rPr lang="en-IN" u="sng" dirty="0">
                <a:solidFill>
                  <a:schemeClr val="tx1">
                    <a:lumMod val="75000"/>
                  </a:schemeClr>
                </a:solidFill>
              </a:rPr>
              <a:t>Impression material</a:t>
            </a:r>
            <a:r>
              <a:rPr lang="en-IN" dirty="0">
                <a:solidFill>
                  <a:schemeClr val="tx1">
                    <a:lumMod val="75000"/>
                  </a:schemeClr>
                </a:solidFill>
              </a:rPr>
              <a:t> is any substance or combination of substances used for making an impression or negative reproduction. </a:t>
            </a:r>
          </a:p>
          <a:p>
            <a:pPr>
              <a:buFont typeface="Wingdings" pitchFamily="2" charset="2"/>
              <a:buChar char="Ø"/>
            </a:pPr>
            <a:endParaRPr lang="en-IN" dirty="0">
              <a:solidFill>
                <a:schemeClr val="tx1">
                  <a:lumMod val="75000"/>
                </a:schemeClr>
              </a:solidFill>
            </a:endParaRPr>
          </a:p>
          <a:p>
            <a:pPr>
              <a:buFont typeface="Wingdings" pitchFamily="2" charset="2"/>
              <a:buChar char="Ø"/>
            </a:pPr>
            <a:endParaRPr lang="en-IN" dirty="0">
              <a:solidFill>
                <a:schemeClr val="tx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501122" cy="1096962"/>
          </a:xfrm>
        </p:spPr>
        <p:txBody>
          <a:bodyPr>
            <a:normAutofit/>
          </a:bodyPr>
          <a:lstStyle/>
          <a:p>
            <a:r>
              <a:rPr lang="en-IN" b="1" i="1" u="sng" dirty="0">
                <a:solidFill>
                  <a:schemeClr val="accent2">
                    <a:lumMod val="75000"/>
                  </a:schemeClr>
                </a:solidFill>
              </a:rPr>
              <a:t>AGAR  HYDROCOLLOID:</a:t>
            </a:r>
            <a:endParaRPr lang="en-IN" u="sng" dirty="0">
              <a:solidFill>
                <a:schemeClr val="accent2">
                  <a:lumMod val="75000"/>
                </a:schemeClr>
              </a:solidFill>
            </a:endParaRPr>
          </a:p>
        </p:txBody>
      </p:sp>
      <p:pic>
        <p:nvPicPr>
          <p:cNvPr id="4" name="Picture 3" descr="290280.jpg"/>
          <p:cNvPicPr>
            <a:picLocks noChangeAspect="1"/>
          </p:cNvPicPr>
          <p:nvPr/>
        </p:nvPicPr>
        <p:blipFill>
          <a:blip r:embed="rId3"/>
          <a:srcRect t="14063" b="15624"/>
          <a:stretch>
            <a:fillRect/>
          </a:stretch>
        </p:blipFill>
        <p:spPr>
          <a:xfrm>
            <a:off x="4501153" y="1700808"/>
            <a:ext cx="3800832" cy="3905546"/>
          </a:xfrm>
          <a:prstGeom prst="rect">
            <a:avLst/>
          </a:prstGeom>
        </p:spPr>
      </p:pic>
      <p:sp>
        <p:nvSpPr>
          <p:cNvPr id="7" name="TextBox 6"/>
          <p:cNvSpPr txBox="1"/>
          <p:nvPr/>
        </p:nvSpPr>
        <p:spPr>
          <a:xfrm>
            <a:off x="395536" y="1700808"/>
            <a:ext cx="4176464" cy="4430828"/>
          </a:xfrm>
          <a:prstGeom prst="rect">
            <a:avLst/>
          </a:prstGeom>
          <a:noFill/>
        </p:spPr>
        <p:txBody>
          <a:bodyPr wrap="square" rtlCol="0">
            <a:spAutoFit/>
          </a:bodyPr>
          <a:lstStyle/>
          <a:p>
            <a:pPr marL="342900" indent="-342900">
              <a:lnSpc>
                <a:spcPct val="150000"/>
              </a:lnSpc>
              <a:buFont typeface="Arial" pitchFamily="34" charset="0"/>
              <a:buChar char="•"/>
            </a:pPr>
            <a:r>
              <a:rPr lang="en-US" sz="3200" dirty="0">
                <a:latin typeface="Times New Roman" panose="02020603050405020304" pitchFamily="18" charset="0"/>
                <a:cs typeface="Times New Roman" panose="02020603050405020304" pitchFamily="18" charset="0"/>
              </a:rPr>
              <a:t>Introduced by </a:t>
            </a:r>
            <a:r>
              <a:rPr lang="ja-JP" alt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Alphous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Poller</a:t>
            </a:r>
            <a:r>
              <a:rPr lang="en-US" sz="3200" dirty="0">
                <a:latin typeface="Times New Roman" panose="02020603050405020304" pitchFamily="18" charset="0"/>
                <a:cs typeface="Times New Roman" panose="02020603050405020304" pitchFamily="18" charset="0"/>
              </a:rPr>
              <a:t> of Vienna</a:t>
            </a:r>
            <a:r>
              <a:rPr lang="ja-JP" altLang="en-US"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in 1925.  </a:t>
            </a:r>
          </a:p>
          <a:p>
            <a:pPr marL="342900" indent="-342900">
              <a:lnSpc>
                <a:spcPct val="150000"/>
              </a:lnSpc>
              <a:buFont typeface="Arial" pitchFamily="34" charset="0"/>
              <a:buChar char="•"/>
            </a:pPr>
            <a:r>
              <a:rPr lang="en-US" sz="3200" dirty="0">
                <a:latin typeface="Times New Roman" panose="02020603050405020304" pitchFamily="18" charset="0"/>
                <a:cs typeface="Times New Roman" panose="02020603050405020304" pitchFamily="18" charset="0"/>
              </a:rPr>
              <a:t>Adopted commercially as </a:t>
            </a:r>
            <a:r>
              <a:rPr lang="ja-JP" altLang="en-US" sz="3200"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Dentacol</a:t>
            </a:r>
            <a:r>
              <a:rPr lang="ja-JP" altLang="en-US"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in 1928.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35358-4B99-AB2F-786F-BB830E7C21B7}"/>
              </a:ext>
            </a:extLst>
          </p:cNvPr>
          <p:cNvSpPr>
            <a:spLocks noGrp="1"/>
          </p:cNvSpPr>
          <p:nvPr>
            <p:ph idx="1"/>
          </p:nvPr>
        </p:nvSpPr>
        <p:spPr>
          <a:xfrm>
            <a:off x="323528" y="692696"/>
            <a:ext cx="5333765" cy="4525963"/>
          </a:xfrm>
        </p:spPr>
        <p:txBody>
          <a:bodyPr>
            <a:noAutofit/>
          </a:bodyPr>
          <a:lstStyle/>
          <a:p>
            <a:pPr marL="342900" indent="-342900">
              <a:buFont typeface="Arial" pitchFamily="34" charset="0"/>
              <a:buChar char="•"/>
            </a:pPr>
            <a:r>
              <a:rPr lang="en-US" dirty="0">
                <a:latin typeface="Times New Roman" panose="02020603050405020304" pitchFamily="18" charset="0"/>
                <a:cs typeface="Times New Roman" panose="02020603050405020304" pitchFamily="18" charset="0"/>
              </a:rPr>
              <a:t>First successful elastic impression material to be used in dentistry.</a:t>
            </a:r>
          </a:p>
          <a:p>
            <a:pPr marL="342900" indent="-342900">
              <a:buFont typeface="Arial"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itchFamily="34" charset="0"/>
              <a:buChar char="•"/>
            </a:pPr>
            <a:r>
              <a:rPr lang="en-US" dirty="0">
                <a:latin typeface="Times New Roman" panose="02020603050405020304" pitchFamily="18" charset="0"/>
                <a:cs typeface="Times New Roman" panose="02020603050405020304" pitchFamily="18" charset="0"/>
              </a:rPr>
              <a:t>It is an organic hydrophilic colloid (polysaccharide) extracted from a type of seaweed (</a:t>
            </a:r>
            <a:r>
              <a:rPr lang="en-US" dirty="0" err="1">
                <a:latin typeface="Times New Roman" panose="02020603050405020304" pitchFamily="18" charset="0"/>
                <a:cs typeface="Times New Roman" panose="02020603050405020304" pitchFamily="18" charset="0"/>
              </a:rPr>
              <a:t>Gelidium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Gracilaria</a:t>
            </a:r>
            <a:r>
              <a:rPr lang="en-US" dirty="0">
                <a:latin typeface="Times New Roman" panose="02020603050405020304" pitchFamily="18" charset="0"/>
                <a:cs typeface="Times New Roman" panose="02020603050405020304" pitchFamily="18" charset="0"/>
              </a:rPr>
              <a:t>, etc.)</a:t>
            </a:r>
            <a:endParaRPr lang="en-IN" dirty="0">
              <a:latin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D36A0EED-46DB-4CCA-ACDF-6678D8F82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5" y="1577498"/>
            <a:ext cx="3554437" cy="257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45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1864"/>
            <a:ext cx="8229600" cy="1143000"/>
          </a:xfrm>
        </p:spPr>
        <p:txBody>
          <a:bodyPr>
            <a:normAutofit fontScale="90000"/>
          </a:bodyPr>
          <a:lstStyle/>
          <a:p>
            <a:r>
              <a:rPr lang="en-US" dirty="0"/>
              <a:t>CLASSIFICATION</a:t>
            </a:r>
            <a:br>
              <a:rPr lang="en-US" dirty="0"/>
            </a:br>
            <a:endParaRPr lang="en-US" dirty="0"/>
          </a:p>
        </p:txBody>
      </p:sp>
      <p:sp>
        <p:nvSpPr>
          <p:cNvPr id="3" name="Content Placeholder 2"/>
          <p:cNvSpPr>
            <a:spLocks noGrp="1"/>
          </p:cNvSpPr>
          <p:nvPr>
            <p:ph idx="1"/>
          </p:nvPr>
        </p:nvSpPr>
        <p:spPr>
          <a:xfrm>
            <a:off x="251520" y="1340768"/>
            <a:ext cx="8640960" cy="4565104"/>
          </a:xfrm>
        </p:spPr>
        <p:txBody>
          <a:bodyPr>
            <a:noAutofit/>
          </a:bodyPr>
          <a:lstStyle/>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BASED ON VISCOSITY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Type 1 — Heavy bodied (for use as tray material)</a:t>
            </a:r>
          </a:p>
          <a:p>
            <a:r>
              <a:rPr lang="en-US" dirty="0">
                <a:latin typeface="Times New Roman" panose="02020603050405020304" pitchFamily="18" charset="0"/>
                <a:cs typeface="Times New Roman" panose="02020603050405020304" pitchFamily="18" charset="0"/>
              </a:rPr>
              <a:t>Type 2 — Medium bodied (for use as tray or syringe material) </a:t>
            </a:r>
          </a:p>
          <a:p>
            <a:r>
              <a:rPr lang="en-US" dirty="0">
                <a:latin typeface="Times New Roman" panose="02020603050405020304" pitchFamily="18" charset="0"/>
                <a:cs typeface="Times New Roman" panose="02020603050405020304" pitchFamily="18" charset="0"/>
              </a:rPr>
              <a:t>Type 3 — Light bodied (for syringe use only)</a:t>
            </a:r>
          </a:p>
          <a:p>
            <a:r>
              <a:rPr lang="en-US" dirty="0">
                <a:latin typeface="Times New Roman" panose="02020603050405020304" pitchFamily="18" charset="0"/>
                <a:cs typeface="Times New Roman" panose="02020603050405020304" pitchFamily="18" charset="0"/>
              </a:rPr>
              <a:t>Type 3A — Light bodied for agar-alginate combination technique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71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1476DFD2-9C00-94F3-50AE-46187AD64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776" y="2708920"/>
            <a:ext cx="439248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692696"/>
            <a:ext cx="8136904" cy="5688632"/>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SUPPLIED  AS:</a:t>
            </a:r>
          </a:p>
          <a:p>
            <a:r>
              <a:rPr lang="en-US" dirty="0">
                <a:latin typeface="Times New Roman" panose="02020603050405020304" pitchFamily="18" charset="0"/>
                <a:cs typeface="Times New Roman" panose="02020603050405020304" pitchFamily="18" charset="0"/>
              </a:rPr>
              <a:t>Gel in collapsible tubes (for impressions). </a:t>
            </a:r>
          </a:p>
          <a:p>
            <a:r>
              <a:rPr lang="en-US" dirty="0">
                <a:latin typeface="Times New Roman" panose="02020603050405020304" pitchFamily="18" charset="0"/>
                <a:cs typeface="Times New Roman" panose="02020603050405020304" pitchFamily="18" charset="0"/>
              </a:rPr>
              <a:t>Cartridges or gel sticks (syringe material)</a:t>
            </a:r>
          </a:p>
          <a:p>
            <a:r>
              <a:rPr lang="en-US" dirty="0">
                <a:latin typeface="Times New Roman" panose="02020603050405020304" pitchFamily="18" charset="0"/>
                <a:cs typeface="Times New Roman" panose="02020603050405020304" pitchFamily="18" charset="0"/>
              </a:rPr>
              <a:t>Bulk containers (for duplication)</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140968"/>
            <a:ext cx="352839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79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847" y="188640"/>
            <a:ext cx="8572560" cy="864096"/>
          </a:xfrm>
        </p:spPr>
        <p:txBody>
          <a:bodyPr/>
          <a:lstStyle/>
          <a:p>
            <a:pPr marL="0" indent="0" algn="ctr">
              <a:buNone/>
            </a:pPr>
            <a:r>
              <a:rPr lang="en-IN" b="1" u="sng" dirty="0"/>
              <a:t>COMPOSITION</a:t>
            </a:r>
            <a:r>
              <a:rPr lang="en-IN" u="sng" dirty="0"/>
              <a:t>:</a:t>
            </a:r>
          </a:p>
          <a:p>
            <a:pPr>
              <a:buNone/>
            </a:pP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2029196964"/>
              </p:ext>
            </p:extLst>
          </p:nvPr>
        </p:nvGraphicFramePr>
        <p:xfrm>
          <a:off x="293007" y="48240"/>
          <a:ext cx="8429685" cy="6302017"/>
        </p:xfrm>
        <a:graphic>
          <a:graphicData uri="http://schemas.openxmlformats.org/drawingml/2006/table">
            <a:tbl>
              <a:tblPr firstRow="1" bandRow="1">
                <a:tableStyleId>{21E4AEA4-8DFA-4A89-87EB-49C32662AFE0}</a:tableStyleId>
              </a:tblPr>
              <a:tblGrid>
                <a:gridCol w="2809895">
                  <a:extLst>
                    <a:ext uri="{9D8B030D-6E8A-4147-A177-3AD203B41FA5}">
                      <a16:colId xmlns:a16="http://schemas.microsoft.com/office/drawing/2014/main" val="20000"/>
                    </a:ext>
                  </a:extLst>
                </a:gridCol>
                <a:gridCol w="2809895">
                  <a:extLst>
                    <a:ext uri="{9D8B030D-6E8A-4147-A177-3AD203B41FA5}">
                      <a16:colId xmlns:a16="http://schemas.microsoft.com/office/drawing/2014/main" val="20001"/>
                    </a:ext>
                  </a:extLst>
                </a:gridCol>
                <a:gridCol w="2809895">
                  <a:extLst>
                    <a:ext uri="{9D8B030D-6E8A-4147-A177-3AD203B41FA5}">
                      <a16:colId xmlns:a16="http://schemas.microsoft.com/office/drawing/2014/main" val="20002"/>
                    </a:ext>
                  </a:extLst>
                </a:gridCol>
              </a:tblGrid>
              <a:tr h="632737">
                <a:tc>
                  <a:txBody>
                    <a:bodyPr/>
                    <a:lstStyle/>
                    <a:p>
                      <a:pPr algn="ctr"/>
                      <a:r>
                        <a:rPr lang="en-IN" sz="2800" dirty="0">
                          <a:latin typeface="+mj-lt"/>
                        </a:rPr>
                        <a:t>COMPONENT</a:t>
                      </a:r>
                    </a:p>
                  </a:txBody>
                  <a:tcPr/>
                </a:tc>
                <a:tc>
                  <a:txBody>
                    <a:bodyPr/>
                    <a:lstStyle/>
                    <a:p>
                      <a:pPr algn="ctr"/>
                      <a:r>
                        <a:rPr lang="en-IN" sz="2800" dirty="0">
                          <a:latin typeface="+mj-lt"/>
                        </a:rPr>
                        <a:t>FUNCTION</a:t>
                      </a:r>
                    </a:p>
                  </a:txBody>
                  <a:tcPr/>
                </a:tc>
                <a:tc>
                  <a:txBody>
                    <a:bodyPr/>
                    <a:lstStyle/>
                    <a:p>
                      <a:pPr algn="ctr"/>
                      <a:r>
                        <a:rPr lang="en-IN" sz="2800" dirty="0">
                          <a:latin typeface="+mj-lt"/>
                        </a:rPr>
                        <a:t>COMPOSITION(%)</a:t>
                      </a:r>
                    </a:p>
                  </a:txBody>
                  <a:tcPr/>
                </a:tc>
                <a:extLst>
                  <a:ext uri="{0D108BD9-81ED-4DB2-BD59-A6C34878D82A}">
                    <a16:rowId xmlns:a16="http://schemas.microsoft.com/office/drawing/2014/main" val="10000"/>
                  </a:ext>
                </a:extLst>
              </a:tr>
              <a:tr h="632737">
                <a:tc>
                  <a:txBody>
                    <a:bodyPr/>
                    <a:lstStyle/>
                    <a:p>
                      <a:pPr algn="ctr"/>
                      <a:r>
                        <a:rPr lang="en-IN" sz="2800" dirty="0">
                          <a:latin typeface="+mj-lt"/>
                        </a:rPr>
                        <a:t>Agar </a:t>
                      </a:r>
                    </a:p>
                  </a:txBody>
                  <a:tcPr/>
                </a:tc>
                <a:tc>
                  <a:txBody>
                    <a:bodyPr/>
                    <a:lstStyle/>
                    <a:p>
                      <a:pPr algn="ctr"/>
                      <a:endParaRPr lang="en-IN" sz="2800" dirty="0">
                        <a:latin typeface="+mj-lt"/>
                      </a:endParaRPr>
                    </a:p>
                  </a:txBody>
                  <a:tcPr/>
                </a:tc>
                <a:tc>
                  <a:txBody>
                    <a:bodyPr/>
                    <a:lstStyle/>
                    <a:p>
                      <a:pPr algn="ctr"/>
                      <a:r>
                        <a:rPr lang="en-IN" sz="2800" dirty="0">
                          <a:latin typeface="+mj-lt"/>
                        </a:rPr>
                        <a:t>13-17</a:t>
                      </a:r>
                    </a:p>
                  </a:txBody>
                  <a:tcPr/>
                </a:tc>
                <a:extLst>
                  <a:ext uri="{0D108BD9-81ED-4DB2-BD59-A6C34878D82A}">
                    <a16:rowId xmlns:a16="http://schemas.microsoft.com/office/drawing/2014/main" val="10001"/>
                  </a:ext>
                </a:extLst>
              </a:tr>
              <a:tr h="632737">
                <a:tc>
                  <a:txBody>
                    <a:bodyPr/>
                    <a:lstStyle/>
                    <a:p>
                      <a:pPr algn="ctr"/>
                      <a:r>
                        <a:rPr lang="en-IN" sz="2800" dirty="0">
                          <a:latin typeface="+mj-lt"/>
                        </a:rPr>
                        <a:t>Borate</a:t>
                      </a:r>
                    </a:p>
                    <a:p>
                      <a:pPr algn="ctr"/>
                      <a:endParaRPr lang="en-IN" sz="2800" dirty="0">
                        <a:latin typeface="+mj-lt"/>
                      </a:endParaRPr>
                    </a:p>
                  </a:txBody>
                  <a:tcPr/>
                </a:tc>
                <a:tc>
                  <a:txBody>
                    <a:bodyPr/>
                    <a:lstStyle/>
                    <a:p>
                      <a:pPr algn="ctr"/>
                      <a:r>
                        <a:rPr lang="en-IN" sz="2800" dirty="0">
                          <a:latin typeface="+mj-lt"/>
                        </a:rPr>
                        <a:t>Strength</a:t>
                      </a:r>
                    </a:p>
                    <a:p>
                      <a:pPr algn="ctr"/>
                      <a:endParaRPr lang="en-IN" sz="2800" dirty="0">
                        <a:latin typeface="+mj-lt"/>
                      </a:endParaRPr>
                    </a:p>
                  </a:txBody>
                  <a:tcPr/>
                </a:tc>
                <a:tc>
                  <a:txBody>
                    <a:bodyPr/>
                    <a:lstStyle/>
                    <a:p>
                      <a:pPr algn="ctr"/>
                      <a:r>
                        <a:rPr lang="en-IN" sz="2800" dirty="0">
                          <a:latin typeface="+mj-lt"/>
                        </a:rPr>
                        <a:t>0.2-0.5</a:t>
                      </a:r>
                    </a:p>
                    <a:p>
                      <a:pPr algn="ctr"/>
                      <a:endParaRPr lang="en-IN" sz="2800" dirty="0">
                        <a:latin typeface="+mj-lt"/>
                      </a:endParaRPr>
                    </a:p>
                  </a:txBody>
                  <a:tcPr/>
                </a:tc>
                <a:extLst>
                  <a:ext uri="{0D108BD9-81ED-4DB2-BD59-A6C34878D82A}">
                    <a16:rowId xmlns:a16="http://schemas.microsoft.com/office/drawing/2014/main" val="10002"/>
                  </a:ext>
                </a:extLst>
              </a:tr>
              <a:tr h="632737">
                <a:tc>
                  <a:txBody>
                    <a:bodyPr/>
                    <a:lstStyle/>
                    <a:p>
                      <a:pPr algn="ctr"/>
                      <a:r>
                        <a:rPr lang="en-IN" sz="2800" dirty="0">
                          <a:latin typeface="+mj-lt"/>
                        </a:rPr>
                        <a:t>Sulfate</a:t>
                      </a:r>
                    </a:p>
                    <a:p>
                      <a:pPr algn="ctr"/>
                      <a:endParaRPr lang="en-IN" sz="2800" dirty="0">
                        <a:latin typeface="+mj-lt"/>
                      </a:endParaRPr>
                    </a:p>
                  </a:txBody>
                  <a:tcPr/>
                </a:tc>
                <a:tc>
                  <a:txBody>
                    <a:bodyPr/>
                    <a:lstStyle/>
                    <a:p>
                      <a:pPr algn="ctr"/>
                      <a:r>
                        <a:rPr lang="en-IN" sz="2800" dirty="0">
                          <a:latin typeface="+mj-lt"/>
                        </a:rPr>
                        <a:t>Gypsum hardener</a:t>
                      </a:r>
                    </a:p>
                  </a:txBody>
                  <a:tcPr/>
                </a:tc>
                <a:tc>
                  <a:txBody>
                    <a:bodyPr/>
                    <a:lstStyle/>
                    <a:p>
                      <a:pPr algn="ctr"/>
                      <a:r>
                        <a:rPr lang="en-IN" sz="2800" dirty="0">
                          <a:latin typeface="+mj-lt"/>
                        </a:rPr>
                        <a:t>1.0-2.0</a:t>
                      </a:r>
                    </a:p>
                  </a:txBody>
                  <a:tcPr/>
                </a:tc>
                <a:extLst>
                  <a:ext uri="{0D108BD9-81ED-4DB2-BD59-A6C34878D82A}">
                    <a16:rowId xmlns:a16="http://schemas.microsoft.com/office/drawing/2014/main" val="10003"/>
                  </a:ext>
                </a:extLst>
              </a:tr>
              <a:tr h="632737">
                <a:tc>
                  <a:txBody>
                    <a:bodyPr/>
                    <a:lstStyle/>
                    <a:p>
                      <a:pPr algn="ctr"/>
                      <a:r>
                        <a:rPr lang="en-IN" sz="2800" dirty="0">
                          <a:latin typeface="+mj-lt"/>
                        </a:rPr>
                        <a:t>Wax, hard</a:t>
                      </a:r>
                    </a:p>
                    <a:p>
                      <a:pPr algn="ctr"/>
                      <a:endParaRPr lang="en-IN" sz="2800" dirty="0">
                        <a:latin typeface="+mj-lt"/>
                      </a:endParaRPr>
                    </a:p>
                  </a:txBody>
                  <a:tcPr/>
                </a:tc>
                <a:tc>
                  <a:txBody>
                    <a:bodyPr/>
                    <a:lstStyle/>
                    <a:p>
                      <a:pPr algn="ctr"/>
                      <a:r>
                        <a:rPr lang="en-IN" sz="2800" dirty="0">
                          <a:latin typeface="+mj-lt"/>
                        </a:rPr>
                        <a:t>Filler</a:t>
                      </a:r>
                    </a:p>
                    <a:p>
                      <a:pPr algn="ctr"/>
                      <a:endParaRPr lang="en-IN" sz="2800" dirty="0">
                        <a:latin typeface="+mj-lt"/>
                      </a:endParaRPr>
                    </a:p>
                  </a:txBody>
                  <a:tcPr/>
                </a:tc>
                <a:tc>
                  <a:txBody>
                    <a:bodyPr/>
                    <a:lstStyle/>
                    <a:p>
                      <a:pPr algn="ctr"/>
                      <a:r>
                        <a:rPr lang="en-IN" sz="2800" dirty="0">
                          <a:latin typeface="+mj-lt"/>
                        </a:rPr>
                        <a:t>0.5-1.0</a:t>
                      </a:r>
                    </a:p>
                  </a:txBody>
                  <a:tcPr/>
                </a:tc>
                <a:extLst>
                  <a:ext uri="{0D108BD9-81ED-4DB2-BD59-A6C34878D82A}">
                    <a16:rowId xmlns:a16="http://schemas.microsoft.com/office/drawing/2014/main" val="10004"/>
                  </a:ext>
                </a:extLst>
              </a:tr>
              <a:tr h="632737">
                <a:tc>
                  <a:txBody>
                    <a:bodyPr/>
                    <a:lstStyle/>
                    <a:p>
                      <a:pPr algn="ctr"/>
                      <a:r>
                        <a:rPr lang="en-IN" sz="2800" dirty="0">
                          <a:latin typeface="+mj-lt"/>
                        </a:rPr>
                        <a:t>Thixotropic materials</a:t>
                      </a:r>
                    </a:p>
                  </a:txBody>
                  <a:tcPr/>
                </a:tc>
                <a:tc>
                  <a:txBody>
                    <a:bodyPr/>
                    <a:lstStyle/>
                    <a:p>
                      <a:pPr algn="ctr"/>
                      <a:r>
                        <a:rPr lang="en-IN" sz="2800" dirty="0">
                          <a:latin typeface="+mj-lt"/>
                        </a:rPr>
                        <a:t>Thickener</a:t>
                      </a:r>
                    </a:p>
                    <a:p>
                      <a:pPr algn="ctr"/>
                      <a:endParaRPr lang="en-IN" sz="2800" dirty="0">
                        <a:latin typeface="+mj-lt"/>
                      </a:endParaRPr>
                    </a:p>
                  </a:txBody>
                  <a:tcPr/>
                </a:tc>
                <a:tc>
                  <a:txBody>
                    <a:bodyPr/>
                    <a:lstStyle/>
                    <a:p>
                      <a:pPr algn="ctr"/>
                      <a:r>
                        <a:rPr lang="en-IN" sz="2800" dirty="0">
                          <a:latin typeface="+mj-lt"/>
                        </a:rPr>
                        <a:t>0.3-0.5</a:t>
                      </a:r>
                    </a:p>
                  </a:txBody>
                  <a:tcPr/>
                </a:tc>
                <a:extLst>
                  <a:ext uri="{0D108BD9-81ED-4DB2-BD59-A6C34878D82A}">
                    <a16:rowId xmlns:a16="http://schemas.microsoft.com/office/drawing/2014/main" val="10005"/>
                  </a:ext>
                </a:extLst>
              </a:tr>
              <a:tr h="632737">
                <a:tc>
                  <a:txBody>
                    <a:bodyPr/>
                    <a:lstStyle/>
                    <a:p>
                      <a:pPr algn="ctr"/>
                      <a:r>
                        <a:rPr lang="en-IN" sz="2800" dirty="0">
                          <a:latin typeface="+mj-lt"/>
                        </a:rPr>
                        <a:t>Water</a:t>
                      </a:r>
                    </a:p>
                    <a:p>
                      <a:pPr algn="ctr"/>
                      <a:endParaRPr lang="en-IN" sz="2800" dirty="0">
                        <a:latin typeface="+mj-lt"/>
                      </a:endParaRPr>
                    </a:p>
                  </a:txBody>
                  <a:tcPr/>
                </a:tc>
                <a:tc>
                  <a:txBody>
                    <a:bodyPr/>
                    <a:lstStyle/>
                    <a:p>
                      <a:pPr algn="ctr"/>
                      <a:r>
                        <a:rPr lang="en-IN" sz="2800" dirty="0">
                          <a:latin typeface="+mj-lt"/>
                        </a:rPr>
                        <a:t>Reaction medium</a:t>
                      </a:r>
                    </a:p>
                  </a:txBody>
                  <a:tcPr/>
                </a:tc>
                <a:tc>
                  <a:txBody>
                    <a:bodyPr/>
                    <a:lstStyle/>
                    <a:p>
                      <a:pPr algn="ctr"/>
                      <a:r>
                        <a:rPr lang="en-IN" sz="2800" dirty="0">
                          <a:latin typeface="+mj-lt"/>
                        </a:rPr>
                        <a:t>Balance</a:t>
                      </a:r>
                    </a:p>
                    <a:p>
                      <a:pPr algn="ctr"/>
                      <a:endParaRPr lang="en-IN" sz="2800" dirty="0">
                        <a:latin typeface="+mj-lt"/>
                      </a:endParaRPr>
                    </a:p>
                  </a:txBody>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692696"/>
            <a:ext cx="8030126" cy="5804718"/>
          </a:xfrm>
        </p:spPr>
        <p:txBody>
          <a:bodyPr>
            <a:noAutofit/>
          </a:bodyPr>
          <a:lstStyle/>
          <a:p>
            <a:pPr>
              <a:buFont typeface="Wingdings" pitchFamily="2" charset="2"/>
              <a:buChar char="Ø"/>
            </a:pPr>
            <a:r>
              <a:rPr lang="en-IN" b="1" u="sng" dirty="0">
                <a:latin typeface="Times New Roman" panose="02020603050405020304" pitchFamily="18" charset="0"/>
                <a:cs typeface="Times New Roman" panose="02020603050405020304" pitchFamily="18" charset="0"/>
              </a:rPr>
              <a:t>SETTING</a:t>
            </a:r>
            <a:r>
              <a:rPr lang="en-IN" u="sng" dirty="0">
                <a:latin typeface="Times New Roman" panose="02020603050405020304" pitchFamily="18" charset="0"/>
                <a:cs typeface="Times New Roman" panose="02020603050405020304" pitchFamily="18" charset="0"/>
              </a:rPr>
              <a:t>:</a:t>
            </a:r>
          </a:p>
          <a:p>
            <a:endParaRPr lang="en-IN" u="sng"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The setting of reversible hydrocolloid is called </a:t>
            </a:r>
            <a:r>
              <a:rPr lang="en-IN" b="1" dirty="0">
                <a:latin typeface="Times New Roman" panose="02020603050405020304" pitchFamily="18" charset="0"/>
                <a:cs typeface="Times New Roman" panose="02020603050405020304" pitchFamily="18" charset="0"/>
              </a:rPr>
              <a:t>gelation.</a:t>
            </a:r>
          </a:p>
          <a:p>
            <a:endParaRPr lang="en-IN" b="1"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 The change is induced by a temperature variations.</a:t>
            </a:r>
          </a:p>
          <a:p>
            <a:pPr>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9E6FC3-0E55-78B2-E89E-AC53870AB5D2}"/>
              </a:ext>
            </a:extLst>
          </p:cNvPr>
          <p:cNvSpPr>
            <a:spLocks noGrp="1"/>
          </p:cNvSpPr>
          <p:nvPr>
            <p:ph idx="1"/>
          </p:nvPr>
        </p:nvSpPr>
        <p:spPr>
          <a:xfrm>
            <a:off x="457200" y="548680"/>
            <a:ext cx="8229600" cy="6048672"/>
          </a:xfrm>
        </p:spPr>
        <p:txBody>
          <a:bodyPr>
            <a:normAutofit/>
          </a:bodyPr>
          <a:lstStyle/>
          <a:p>
            <a:r>
              <a:rPr lang="en-IN" dirty="0">
                <a:latin typeface="Times New Roman" panose="02020603050405020304" pitchFamily="18" charset="0"/>
                <a:cs typeface="Times New Roman" panose="02020603050405020304" pitchFamily="18" charset="0"/>
              </a:rPr>
              <a:t>The gel converts to the sol condition when it is heated to a certain temperature, is known as </a:t>
            </a:r>
            <a:r>
              <a:rPr lang="en-IN" b="1" dirty="0">
                <a:latin typeface="Times New Roman" panose="02020603050405020304" pitchFamily="18" charset="0"/>
                <a:cs typeface="Times New Roman" panose="02020603050405020304" pitchFamily="18" charset="0"/>
              </a:rPr>
              <a:t>liquefaction temperature </a:t>
            </a:r>
            <a:r>
              <a:rPr lang="en-IN" dirty="0">
                <a:latin typeface="Times New Roman" panose="02020603050405020304" pitchFamily="18" charset="0"/>
                <a:cs typeface="Times New Roman" panose="02020603050405020304" pitchFamily="18" charset="0"/>
              </a:rPr>
              <a:t>(70⁰ to 100⁰ C)</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When cooled from this temperature, the sol transforms into a gel at a point known as the </a:t>
            </a:r>
            <a:r>
              <a:rPr lang="en-IN" b="1" dirty="0">
                <a:latin typeface="Times New Roman" panose="02020603050405020304" pitchFamily="18" charset="0"/>
                <a:cs typeface="Times New Roman" panose="02020603050405020304" pitchFamily="18" charset="0"/>
              </a:rPr>
              <a:t>gelation temperature </a:t>
            </a:r>
            <a:r>
              <a:rPr lang="en-IN" dirty="0">
                <a:latin typeface="Times New Roman" panose="02020603050405020304" pitchFamily="18" charset="0"/>
                <a:cs typeface="Times New Roman" panose="02020603050405020304" pitchFamily="18" charset="0"/>
              </a:rPr>
              <a:t>(between 37⁰ &amp; 50⁰ C).</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And since this cycle can be repeated over hence agar is known as </a:t>
            </a:r>
            <a:r>
              <a:rPr lang="en-IN" dirty="0">
                <a:solidFill>
                  <a:schemeClr val="accent1">
                    <a:lumMod val="75000"/>
                  </a:schemeClr>
                </a:solidFill>
                <a:latin typeface="Times New Roman" panose="02020603050405020304" pitchFamily="18" charset="0"/>
                <a:cs typeface="Times New Roman" panose="02020603050405020304" pitchFamily="18" charset="0"/>
              </a:rPr>
              <a:t>reversible hydrocolloid.</a:t>
            </a:r>
          </a:p>
          <a:p>
            <a:endParaRPr lang="en-US" dirty="0"/>
          </a:p>
        </p:txBody>
      </p:sp>
    </p:spTree>
    <p:extLst>
      <p:ext uri="{BB962C8B-B14F-4D97-AF65-F5344CB8AC3E}">
        <p14:creationId xmlns:p14="http://schemas.microsoft.com/office/powerpoint/2010/main" val="260533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64704"/>
            <a:ext cx="8786874" cy="5976664"/>
          </a:xfrm>
        </p:spPr>
        <p:txBody>
          <a:bodyPr>
            <a:normAutofit/>
          </a:bodyPr>
          <a:lstStyle/>
          <a:p>
            <a:pPr marL="0" lvl="0" indent="0" algn="ctr">
              <a:buNone/>
            </a:pPr>
            <a:r>
              <a:rPr lang="en-IN" b="1" u="sng" dirty="0">
                <a:solidFill>
                  <a:prstClr val="black"/>
                </a:solidFill>
                <a:latin typeface="Times New Roman" panose="02020603050405020304" pitchFamily="18" charset="0"/>
                <a:cs typeface="Times New Roman" panose="02020603050405020304" pitchFamily="18" charset="0"/>
              </a:rPr>
              <a:t>MANIPULATION</a:t>
            </a:r>
            <a:r>
              <a:rPr lang="en-IN" u="sng" dirty="0">
                <a:solidFill>
                  <a:prstClr val="black"/>
                </a:solidFill>
                <a:latin typeface="Times New Roman" panose="02020603050405020304" pitchFamily="18" charset="0"/>
                <a:cs typeface="Times New Roman" panose="02020603050405020304" pitchFamily="18" charset="0"/>
              </a:rPr>
              <a:t>:</a:t>
            </a:r>
          </a:p>
          <a:p>
            <a:pPr marL="0" lvl="0" indent="0" algn="ctr">
              <a:buNone/>
            </a:pPr>
            <a:endParaRPr lang="en-IN" u="sng" dirty="0">
              <a:solidFill>
                <a:prstClr val="black"/>
              </a:solidFill>
              <a:latin typeface="Times New Roman" panose="02020603050405020304" pitchFamily="18" charset="0"/>
              <a:cs typeface="Times New Roman" panose="02020603050405020304" pitchFamily="18" charset="0"/>
            </a:endParaRPr>
          </a:p>
          <a:p>
            <a:pPr marL="0" indent="0" algn="ctr">
              <a:lnSpc>
                <a:spcPct val="110000"/>
              </a:lnSpc>
              <a:buNone/>
            </a:pPr>
            <a:r>
              <a:rPr lang="en-IN" dirty="0">
                <a:solidFill>
                  <a:prstClr val="black"/>
                </a:solidFill>
                <a:latin typeface="Times New Roman" panose="02020603050405020304" pitchFamily="18" charset="0"/>
                <a:cs typeface="Times New Roman" panose="02020603050405020304" pitchFamily="18" charset="0"/>
              </a:rPr>
              <a:t>Liquefying the </a:t>
            </a:r>
            <a:r>
              <a:rPr lang="en-IN" dirty="0"/>
              <a:t>hydrocolloid gel in boiling water (100</a:t>
            </a:r>
            <a:r>
              <a:rPr lang="en-IN" dirty="0">
                <a:cs typeface="Times New Roman"/>
              </a:rPr>
              <a:t>⁰</a:t>
            </a:r>
            <a:r>
              <a:rPr lang="en-IN" dirty="0"/>
              <a:t>) and hold this temperature for the minimum of 10 minutes.</a:t>
            </a:r>
          </a:p>
          <a:p>
            <a:pPr marL="0" lvl="0" indent="0" algn="ctr">
              <a:lnSpc>
                <a:spcPct val="110000"/>
              </a:lnSpc>
              <a:buNone/>
            </a:pPr>
            <a:endParaRPr lang="en-IN" dirty="0">
              <a:solidFill>
                <a:prstClr val="black"/>
              </a:solidFill>
              <a:latin typeface="Times New Roman" panose="02020603050405020304" pitchFamily="18" charset="0"/>
              <a:cs typeface="Times New Roman" panose="02020603050405020304" pitchFamily="18" charset="0"/>
            </a:endParaRPr>
          </a:p>
          <a:p>
            <a:pPr marL="0" indent="0" algn="ctr">
              <a:lnSpc>
                <a:spcPct val="110000"/>
              </a:lnSpc>
              <a:buNone/>
            </a:pPr>
            <a:r>
              <a:rPr lang="en-IN" dirty="0">
                <a:cs typeface="Times New Roman"/>
              </a:rPr>
              <a:t>It is stored in a sol condition at 65⁰ C until it is needed for filling the tray.</a:t>
            </a:r>
          </a:p>
          <a:p>
            <a:pPr marL="0" lvl="0" indent="0" algn="ctr">
              <a:lnSpc>
                <a:spcPct val="110000"/>
              </a:lnSpc>
              <a:buNone/>
            </a:pPr>
            <a:endParaRPr lang="en-IN" dirty="0">
              <a:solidFill>
                <a:prstClr val="black"/>
              </a:solidFill>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3BFB6AE6-F4EB-7EEF-0956-849BCA78F8F5}"/>
              </a:ext>
            </a:extLst>
          </p:cNvPr>
          <p:cNvCxnSpPr/>
          <p:nvPr/>
        </p:nvCxnSpPr>
        <p:spPr>
          <a:xfrm>
            <a:off x="4604164" y="5589240"/>
            <a:ext cx="0" cy="6480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8BC5BDF-B646-06F5-E615-1D21AA2DC5AE}"/>
              </a:ext>
            </a:extLst>
          </p:cNvPr>
          <p:cNvCxnSpPr/>
          <p:nvPr/>
        </p:nvCxnSpPr>
        <p:spPr>
          <a:xfrm>
            <a:off x="4604164" y="3717032"/>
            <a:ext cx="0" cy="6480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A35ACB-9D95-5620-B697-D61732AB37DF}"/>
              </a:ext>
            </a:extLst>
          </p:cNvPr>
          <p:cNvSpPr>
            <a:spLocks noGrp="1"/>
          </p:cNvSpPr>
          <p:nvPr>
            <p:ph idx="1"/>
          </p:nvPr>
        </p:nvSpPr>
        <p:spPr>
          <a:xfrm>
            <a:off x="457200" y="836712"/>
            <a:ext cx="8229600" cy="4525963"/>
          </a:xfrm>
        </p:spPr>
        <p:txBody>
          <a:bodyPr>
            <a:normAutofit/>
          </a:bodyPr>
          <a:lstStyle/>
          <a:p>
            <a:pPr marL="0" lvl="0" indent="0" algn="ctr">
              <a:lnSpc>
                <a:spcPct val="110000"/>
              </a:lnSpc>
              <a:buNone/>
            </a:pPr>
            <a:r>
              <a:rPr lang="en-IN" dirty="0">
                <a:solidFill>
                  <a:prstClr val="black"/>
                </a:solidFill>
                <a:latin typeface="Times New Roman" panose="02020603050405020304" pitchFamily="18" charset="0"/>
                <a:cs typeface="Times New Roman" panose="02020603050405020304" pitchFamily="18" charset="0"/>
              </a:rPr>
              <a:t>Place the material in the impression tray.</a:t>
            </a:r>
          </a:p>
          <a:p>
            <a:pPr marL="0" lvl="0" indent="0" algn="ctr">
              <a:lnSpc>
                <a:spcPct val="110000"/>
              </a:lnSpc>
              <a:buNone/>
            </a:pPr>
            <a:endParaRPr lang="en-IN" dirty="0">
              <a:solidFill>
                <a:prstClr val="black"/>
              </a:solidFill>
              <a:latin typeface="Times New Roman" panose="02020603050405020304" pitchFamily="18" charset="0"/>
              <a:cs typeface="Times New Roman" panose="02020603050405020304" pitchFamily="18" charset="0"/>
            </a:endParaRPr>
          </a:p>
          <a:p>
            <a:pPr marL="0" lvl="0" indent="0" algn="ctr">
              <a:lnSpc>
                <a:spcPct val="110000"/>
              </a:lnSpc>
              <a:buNone/>
            </a:pPr>
            <a:r>
              <a:rPr lang="en-IN" dirty="0">
                <a:solidFill>
                  <a:prstClr val="black"/>
                </a:solidFill>
                <a:latin typeface="Times New Roman" panose="02020603050405020304" pitchFamily="18" charset="0"/>
                <a:cs typeface="Times New Roman" panose="02020603050405020304" pitchFamily="18" charset="0"/>
              </a:rPr>
              <a:t>Tempering to </a:t>
            </a:r>
            <a:r>
              <a:rPr lang="en-IN" dirty="0"/>
              <a:t>46</a:t>
            </a:r>
            <a:r>
              <a:rPr lang="en-IN" dirty="0">
                <a:cs typeface="Times New Roman"/>
              </a:rPr>
              <a:t> ⁰</a:t>
            </a:r>
            <a:r>
              <a:rPr lang="en-IN" dirty="0"/>
              <a:t> temperature for two minutes with material loaded in tray is done.</a:t>
            </a:r>
            <a:endParaRPr lang="en-IN" dirty="0">
              <a:solidFill>
                <a:prstClr val="black"/>
              </a:solidFill>
              <a:latin typeface="Times New Roman" panose="02020603050405020304" pitchFamily="18" charset="0"/>
              <a:cs typeface="Times New Roman" panose="02020603050405020304" pitchFamily="18" charset="0"/>
            </a:endParaRPr>
          </a:p>
          <a:p>
            <a:pPr marL="0" lvl="0" indent="0" algn="ctr">
              <a:lnSpc>
                <a:spcPct val="110000"/>
              </a:lnSpc>
              <a:buNone/>
            </a:pPr>
            <a:endParaRPr lang="en-IN" dirty="0">
              <a:solidFill>
                <a:prstClr val="black"/>
              </a:solidFill>
              <a:latin typeface="Times New Roman" panose="02020603050405020304" pitchFamily="18" charset="0"/>
              <a:cs typeface="Times New Roman" panose="02020603050405020304" pitchFamily="18" charset="0"/>
            </a:endParaRPr>
          </a:p>
          <a:p>
            <a:pPr marL="0" lvl="0" indent="0" algn="ctr">
              <a:lnSpc>
                <a:spcPct val="110000"/>
              </a:lnSpc>
              <a:buNone/>
            </a:pPr>
            <a:r>
              <a:rPr lang="en-IN" dirty="0">
                <a:solidFill>
                  <a:prstClr val="black"/>
                </a:solidFill>
                <a:latin typeface="Times New Roman" panose="02020603050405020304" pitchFamily="18" charset="0"/>
                <a:cs typeface="Times New Roman" panose="02020603050405020304" pitchFamily="18" charset="0"/>
              </a:rPr>
              <a:t>Maintaining it in its fluid state to capture the details of the oral structures.</a:t>
            </a:r>
            <a:endParaRPr lang="en-IN" b="1" dirty="0">
              <a:latin typeface="Times New Roman" panose="02020603050405020304" pitchFamily="18" charset="0"/>
              <a:cs typeface="Times New Roman" panose="02020603050405020304" pitchFamily="18" charset="0"/>
            </a:endParaRPr>
          </a:p>
          <a:p>
            <a:endParaRPr lang="en-US" dirty="0"/>
          </a:p>
        </p:txBody>
      </p:sp>
      <p:cxnSp>
        <p:nvCxnSpPr>
          <p:cNvPr id="4" name="Straight Arrow Connector 3">
            <a:extLst>
              <a:ext uri="{FF2B5EF4-FFF2-40B4-BE49-F238E27FC236}">
                <a16:creationId xmlns:a16="http://schemas.microsoft.com/office/drawing/2014/main" id="{25911A4C-A156-CD01-4C74-312BEB06D71E}"/>
              </a:ext>
            </a:extLst>
          </p:cNvPr>
          <p:cNvCxnSpPr/>
          <p:nvPr/>
        </p:nvCxnSpPr>
        <p:spPr>
          <a:xfrm>
            <a:off x="4427984" y="1484784"/>
            <a:ext cx="0" cy="6480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ACC5BAF-99B7-D75A-8411-6E6C0F9E8CCF}"/>
              </a:ext>
            </a:extLst>
          </p:cNvPr>
          <p:cNvCxnSpPr/>
          <p:nvPr/>
        </p:nvCxnSpPr>
        <p:spPr>
          <a:xfrm>
            <a:off x="4485857" y="3284984"/>
            <a:ext cx="0" cy="6480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5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1BD34C-49A1-F764-37D7-7F12F094A3C8}"/>
              </a:ext>
            </a:extLst>
          </p:cNvPr>
          <p:cNvSpPr>
            <a:spLocks noGrp="1"/>
          </p:cNvSpPr>
          <p:nvPr>
            <p:ph idx="1"/>
          </p:nvPr>
        </p:nvSpPr>
        <p:spPr>
          <a:xfrm>
            <a:off x="457200" y="332656"/>
            <a:ext cx="8229600" cy="4525963"/>
          </a:xfrm>
        </p:spPr>
        <p:txBody>
          <a:bodyPr>
            <a:normAutofit/>
          </a:bodyPr>
          <a:lstStyle/>
          <a:p>
            <a:pPr marL="0" indent="0" algn="ctr">
              <a:buNone/>
            </a:pPr>
            <a:r>
              <a:rPr lang="en-US" sz="4400" b="1" u="sng" dirty="0"/>
              <a:t>CONDITIONING UNIT</a:t>
            </a:r>
          </a:p>
        </p:txBody>
      </p:sp>
      <p:pic>
        <p:nvPicPr>
          <p:cNvPr id="6" name="Picture 5" descr="Screenshot (97).png">
            <a:extLst>
              <a:ext uri="{FF2B5EF4-FFF2-40B4-BE49-F238E27FC236}">
                <a16:creationId xmlns:a16="http://schemas.microsoft.com/office/drawing/2014/main" id="{DD533366-1536-9ED7-D954-6E46A0C9B82C}"/>
              </a:ext>
            </a:extLst>
          </p:cNvPr>
          <p:cNvPicPr>
            <a:picLocks noChangeAspect="1"/>
          </p:cNvPicPr>
          <p:nvPr/>
        </p:nvPicPr>
        <p:blipFill>
          <a:blip r:embed="rId3"/>
          <a:srcRect l="21094" t="41663" r="42187" b="13871"/>
          <a:stretch>
            <a:fillRect/>
          </a:stretch>
        </p:blipFill>
        <p:spPr>
          <a:xfrm>
            <a:off x="457200" y="1196751"/>
            <a:ext cx="8472871" cy="5330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097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normAutofit/>
          </a:bodyPr>
          <a:lstStyle/>
          <a:p>
            <a:r>
              <a:rPr lang="en-IN" sz="3200" b="1" i="1" u="sng" dirty="0">
                <a:solidFill>
                  <a:schemeClr val="accent2">
                    <a:lumMod val="75000"/>
                  </a:schemeClr>
                </a:solidFill>
              </a:rPr>
              <a:t>REQUIREMENTS OF AN IMPRESSION MATERIAL:</a:t>
            </a:r>
          </a:p>
        </p:txBody>
      </p:sp>
      <p:sp>
        <p:nvSpPr>
          <p:cNvPr id="3" name="Content Placeholder 2"/>
          <p:cNvSpPr>
            <a:spLocks noGrp="1"/>
          </p:cNvSpPr>
          <p:nvPr>
            <p:ph idx="1"/>
          </p:nvPr>
        </p:nvSpPr>
        <p:spPr>
          <a:xfrm>
            <a:off x="457200" y="2276872"/>
            <a:ext cx="8715404" cy="4900634"/>
          </a:xfrm>
        </p:spPr>
        <p:txBody>
          <a:bodyPr>
            <a:noAutofit/>
          </a:bodyPr>
          <a:lstStyle/>
          <a:p>
            <a:pPr marL="514350" indent="-514350">
              <a:buFont typeface="+mj-lt"/>
              <a:buAutoNum type="arabicPeriod"/>
            </a:pPr>
            <a:r>
              <a:rPr lang="en-IN" dirty="0">
                <a:solidFill>
                  <a:schemeClr val="tx1">
                    <a:lumMod val="75000"/>
                  </a:schemeClr>
                </a:solidFill>
              </a:rPr>
              <a:t>Should be fluid enough to adapt to the oral tissues.</a:t>
            </a:r>
          </a:p>
          <a:p>
            <a:pPr marL="514350" indent="-514350">
              <a:buFont typeface="+mj-lt"/>
              <a:buAutoNum type="arabicPeriod"/>
            </a:pPr>
            <a:endParaRPr lang="en-IN" dirty="0">
              <a:solidFill>
                <a:schemeClr val="tx1">
                  <a:lumMod val="75000"/>
                </a:schemeClr>
              </a:solidFill>
            </a:endParaRPr>
          </a:p>
          <a:p>
            <a:pPr marL="514350" indent="-514350">
              <a:buFont typeface="+mj-lt"/>
              <a:buAutoNum type="arabicPeriod"/>
            </a:pPr>
            <a:r>
              <a:rPr lang="en-IN" dirty="0">
                <a:solidFill>
                  <a:schemeClr val="tx1">
                    <a:lumMod val="75000"/>
                  </a:schemeClr>
                </a:solidFill>
              </a:rPr>
              <a:t>Should be viscous enough to be contained in a tray.</a:t>
            </a:r>
          </a:p>
          <a:p>
            <a:pPr marL="514350" indent="-514350">
              <a:buFont typeface="+mj-lt"/>
              <a:buAutoNum type="arabicPeriod"/>
            </a:pPr>
            <a:endParaRPr lang="en-IN" dirty="0">
              <a:solidFill>
                <a:schemeClr val="tx1">
                  <a:lumMod val="75000"/>
                </a:schemeClr>
              </a:solidFill>
            </a:endParaRPr>
          </a:p>
          <a:p>
            <a:pPr marL="514350" indent="-514350">
              <a:buFont typeface="+mj-lt"/>
              <a:buAutoNum type="arabicPeriod"/>
            </a:pPr>
            <a:r>
              <a:rPr lang="en-IN" dirty="0">
                <a:solidFill>
                  <a:schemeClr val="tx1">
                    <a:lumMod val="75000"/>
                  </a:schemeClr>
                </a:solidFill>
              </a:rPr>
              <a:t>Setting time in mouth should be less.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459" y="260648"/>
            <a:ext cx="4786346" cy="5500702"/>
          </a:xfrm>
        </p:spPr>
        <p:txBody>
          <a:bodyPr>
            <a:noAutofit/>
          </a:bodyPr>
          <a:lstStyle/>
          <a:p>
            <a:pPr>
              <a:buFont typeface="Wingdings" pitchFamily="2" charset="2"/>
              <a:buChar char="Ø"/>
            </a:pPr>
            <a:r>
              <a:rPr lang="en-IN" b="1" u="sng" dirty="0">
                <a:solidFill>
                  <a:schemeClr val="tx1">
                    <a:lumMod val="75000"/>
                  </a:schemeClr>
                </a:solidFill>
              </a:rPr>
              <a:t>IMPRESSION TRAYS:</a:t>
            </a:r>
          </a:p>
          <a:p>
            <a:r>
              <a:rPr lang="en-IN" dirty="0">
                <a:solidFill>
                  <a:schemeClr val="tx1">
                    <a:lumMod val="75000"/>
                  </a:schemeClr>
                </a:solidFill>
              </a:rPr>
              <a:t>Rim lock trays with water circulating devices are used.</a:t>
            </a:r>
          </a:p>
          <a:p>
            <a:r>
              <a:rPr lang="en-IN" dirty="0">
                <a:solidFill>
                  <a:schemeClr val="tx1">
                    <a:lumMod val="75000"/>
                  </a:schemeClr>
                </a:solidFill>
              </a:rPr>
              <a:t>Beading in the trays help to retain the material.</a:t>
            </a:r>
          </a:p>
          <a:p>
            <a:r>
              <a:rPr lang="en-IN" dirty="0">
                <a:solidFill>
                  <a:schemeClr val="tx1">
                    <a:lumMod val="75000"/>
                  </a:schemeClr>
                </a:solidFill>
              </a:rPr>
              <a:t>It has an inlet and outlet for connecting the water tubes.</a:t>
            </a:r>
          </a:p>
          <a:p>
            <a:r>
              <a:rPr lang="en-IN" dirty="0">
                <a:solidFill>
                  <a:schemeClr val="tx1">
                    <a:lumMod val="75000"/>
                  </a:schemeClr>
                </a:solidFill>
              </a:rPr>
              <a:t>Water-cooled trays accelerate the gelation of agar hydrocolloids.</a:t>
            </a:r>
          </a:p>
          <a:p>
            <a:pPr>
              <a:buNone/>
            </a:pPr>
            <a:endParaRPr lang="en-IN" dirty="0">
              <a:solidFill>
                <a:schemeClr val="tx1">
                  <a:lumMod val="75000"/>
                </a:schemeClr>
              </a:solidFill>
            </a:endParaRPr>
          </a:p>
        </p:txBody>
      </p:sp>
      <p:pic>
        <p:nvPicPr>
          <p:cNvPr id="4" name="Picture 3" descr="agar-impression-tray.jpg"/>
          <p:cNvPicPr>
            <a:picLocks noChangeAspect="1"/>
          </p:cNvPicPr>
          <p:nvPr/>
        </p:nvPicPr>
        <p:blipFill>
          <a:blip r:embed="rId2"/>
          <a:srcRect t="17466" b="13030"/>
          <a:stretch>
            <a:fillRect/>
          </a:stretch>
        </p:blipFill>
        <p:spPr>
          <a:xfrm rot="1656484">
            <a:off x="5682640" y="484465"/>
            <a:ext cx="2686219" cy="2808000"/>
          </a:xfrm>
          <a:prstGeom prst="rect">
            <a:avLst/>
          </a:prstGeom>
        </p:spPr>
      </p:pic>
      <p:pic>
        <p:nvPicPr>
          <p:cNvPr id="5" name="Picture 4" descr="impression-tray-water-cooled.jpg"/>
          <p:cNvPicPr>
            <a:picLocks noChangeAspect="1"/>
          </p:cNvPicPr>
          <p:nvPr/>
        </p:nvPicPr>
        <p:blipFill>
          <a:blip r:embed="rId3"/>
          <a:srcRect t="14634" b="14633"/>
          <a:stretch>
            <a:fillRect/>
          </a:stretch>
        </p:blipFill>
        <p:spPr>
          <a:xfrm>
            <a:off x="5589189" y="3573016"/>
            <a:ext cx="3257352" cy="2304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404664"/>
            <a:ext cx="8064896" cy="5643578"/>
          </a:xfrm>
        </p:spPr>
        <p:txBody>
          <a:bodyPr>
            <a:noAutofit/>
          </a:bodyPr>
          <a:lstStyle/>
          <a:p>
            <a:pPr>
              <a:lnSpc>
                <a:spcPct val="150000"/>
              </a:lnSpc>
              <a:buFont typeface="Wingdings" pitchFamily="2" charset="2"/>
              <a:buChar char="Ø"/>
            </a:pPr>
            <a:r>
              <a:rPr lang="en-IN" b="1" u="sng" dirty="0"/>
              <a:t>MAKING THE AGAR IMPRESSION:</a:t>
            </a:r>
            <a:endParaRPr lang="en-IN" b="1" dirty="0"/>
          </a:p>
          <a:p>
            <a:pPr>
              <a:lnSpc>
                <a:spcPct val="100000"/>
              </a:lnSpc>
            </a:pPr>
            <a:r>
              <a:rPr lang="en-IN" dirty="0"/>
              <a:t>After tempering the material, it is taken directly from the compartment and is applied to the prepared teeth.</a:t>
            </a:r>
          </a:p>
          <a:p>
            <a:pPr>
              <a:lnSpc>
                <a:spcPct val="100000"/>
              </a:lnSpc>
            </a:pPr>
            <a:endParaRPr lang="en-IN" dirty="0"/>
          </a:p>
          <a:p>
            <a:pPr>
              <a:lnSpc>
                <a:spcPct val="100000"/>
              </a:lnSpc>
            </a:pPr>
            <a:r>
              <a:rPr lang="en-IN" dirty="0"/>
              <a:t>Gelation is accelerated by circulating cool water (approximately 18</a:t>
            </a:r>
            <a:r>
              <a:rPr lang="en-IN" dirty="0">
                <a:cs typeface="Times New Roman"/>
              </a:rPr>
              <a:t>⁰C to 21⁰C) , through the tray for 3 to 5 minutes.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FB0F4-B534-9074-E26D-19044F7F0C34}"/>
              </a:ext>
            </a:extLst>
          </p:cNvPr>
          <p:cNvSpPr>
            <a:spLocks noGrp="1"/>
          </p:cNvSpPr>
          <p:nvPr>
            <p:ph idx="1"/>
          </p:nvPr>
        </p:nvSpPr>
        <p:spPr>
          <a:xfrm>
            <a:off x="457200" y="980728"/>
            <a:ext cx="8229600" cy="4525963"/>
          </a:xfrm>
        </p:spPr>
        <p:txBody>
          <a:bodyPr/>
          <a:lstStyle/>
          <a:p>
            <a:pPr>
              <a:lnSpc>
                <a:spcPct val="100000"/>
              </a:lnSpc>
            </a:pPr>
            <a:r>
              <a:rPr lang="en-IN" dirty="0">
                <a:cs typeface="Times New Roman"/>
              </a:rPr>
              <a:t>During the gelation process, the tray must be held in the mouth until gelation has proceeded to the point at which the gel strength is sufficient to resist deformation or fracture.</a:t>
            </a:r>
          </a:p>
          <a:p>
            <a:pPr>
              <a:lnSpc>
                <a:spcPct val="100000"/>
              </a:lnSpc>
            </a:pPr>
            <a:endParaRPr lang="en-IN" dirty="0">
              <a:cs typeface="Times New Roman"/>
            </a:endParaRPr>
          </a:p>
          <a:p>
            <a:pPr>
              <a:lnSpc>
                <a:spcPct val="100000"/>
              </a:lnSpc>
            </a:pPr>
            <a:r>
              <a:rPr lang="en-IN" dirty="0">
                <a:cs typeface="Times New Roman"/>
              </a:rPr>
              <a:t>As this material, exhibits viscoelastic behaviour, it is necessary to remove the material with a snap.</a:t>
            </a:r>
            <a:endParaRPr lang="en-IN" dirty="0"/>
          </a:p>
          <a:p>
            <a:endParaRPr lang="en-US" dirty="0"/>
          </a:p>
        </p:txBody>
      </p:sp>
    </p:spTree>
    <p:extLst>
      <p:ext uri="{BB962C8B-B14F-4D97-AF65-F5344CB8AC3E}">
        <p14:creationId xmlns:p14="http://schemas.microsoft.com/office/powerpoint/2010/main" val="321872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501122" cy="4814902"/>
          </a:xfrm>
        </p:spPr>
        <p:txBody>
          <a:bodyPr>
            <a:noAutofit/>
          </a:bodyPr>
          <a:lstStyle/>
          <a:p>
            <a:pPr>
              <a:buFont typeface="Wingdings" pitchFamily="2" charset="2"/>
              <a:buChar char="Ø"/>
            </a:pPr>
            <a:r>
              <a:rPr lang="en-IN" b="1" u="sng" dirty="0"/>
              <a:t>WORKING AND SETTING TIME:</a:t>
            </a:r>
          </a:p>
          <a:p>
            <a:r>
              <a:rPr lang="en-IN" dirty="0"/>
              <a:t>The working time </a:t>
            </a:r>
            <a:r>
              <a:rPr lang="en-IN" b="1" dirty="0"/>
              <a:t>-</a:t>
            </a:r>
            <a:r>
              <a:rPr lang="en-IN" dirty="0"/>
              <a:t> 7-15 minutes.</a:t>
            </a:r>
          </a:p>
          <a:p>
            <a:r>
              <a:rPr lang="en-IN" dirty="0"/>
              <a:t>Setting time </a:t>
            </a:r>
            <a:r>
              <a:rPr lang="en-IN" b="1" dirty="0"/>
              <a:t>- </a:t>
            </a:r>
            <a:r>
              <a:rPr lang="en-IN" dirty="0"/>
              <a:t>5 minutes.</a:t>
            </a:r>
            <a:endParaRPr lang="en-IN" dirty="0">
              <a:solidFill>
                <a:schemeClr val="tx1">
                  <a:lumMod val="75000"/>
                </a:schemeClr>
              </a:solidFill>
            </a:endParaRPr>
          </a:p>
          <a:p>
            <a:pPr marL="0" indent="0">
              <a:buNone/>
            </a:pPr>
            <a:endParaRPr lang="en-IN" dirty="0"/>
          </a:p>
          <a:p>
            <a:pPr>
              <a:buFont typeface="Wingdings" pitchFamily="2" charset="2"/>
              <a:buChar char="Ø"/>
            </a:pPr>
            <a:r>
              <a:rPr lang="en-IN" b="1" u="sng" dirty="0">
                <a:solidFill>
                  <a:schemeClr val="tx1">
                    <a:lumMod val="75000"/>
                  </a:schemeClr>
                </a:solidFill>
              </a:rPr>
              <a:t>DISINFECTION OF THE IMPRESSION:</a:t>
            </a:r>
          </a:p>
          <a:p>
            <a:r>
              <a:rPr lang="en-IN" dirty="0"/>
              <a:t>0.5% dilution Sodium hypochlorite </a:t>
            </a:r>
          </a:p>
          <a:p>
            <a:pPr marL="0" indent="0">
              <a:buNone/>
            </a:pPr>
            <a:r>
              <a:rPr lang="en-IN" dirty="0"/>
              <a:t>    or 1:213 Iodophor.</a:t>
            </a:r>
          </a:p>
          <a:p>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a:t>
            </a:r>
          </a:p>
        </p:txBody>
      </p:sp>
      <p:sp>
        <p:nvSpPr>
          <p:cNvPr id="3" name="Content Placeholder 2"/>
          <p:cNvSpPr>
            <a:spLocks noGrp="1"/>
          </p:cNvSpPr>
          <p:nvPr>
            <p:ph idx="1"/>
          </p:nvPr>
        </p:nvSpPr>
        <p:spPr>
          <a:xfrm>
            <a:off x="755576" y="1268760"/>
            <a:ext cx="8064896" cy="5328592"/>
          </a:xfrm>
        </p:spPr>
        <p:txBody>
          <a:bodyPr>
            <a:noAutofit/>
          </a:bodyPr>
          <a:lstStyle/>
          <a:p>
            <a:pPr marL="0" indent="0">
              <a:buNone/>
            </a:pPr>
            <a:r>
              <a:rPr lang="en-US" sz="3000" b="1" dirty="0"/>
              <a:t>Gelation, Liquefaction and Hysteresis</a:t>
            </a:r>
          </a:p>
          <a:p>
            <a:r>
              <a:rPr lang="en-US" sz="3000" dirty="0"/>
              <a:t>Gelation (solidification) occurs at 37-50 °C.</a:t>
            </a:r>
          </a:p>
          <a:p>
            <a:r>
              <a:rPr lang="en-US" sz="3000" dirty="0"/>
              <a:t>Liquefaction (melting) occurs at  70-100 °C.</a:t>
            </a:r>
          </a:p>
          <a:p>
            <a:r>
              <a:rPr lang="en-US" sz="3000" dirty="0"/>
              <a:t>This temperature lag is known as </a:t>
            </a:r>
            <a:r>
              <a:rPr lang="en-US" sz="3000" i="1" dirty="0"/>
              <a:t>Hysteresis</a:t>
            </a:r>
            <a:r>
              <a:rPr lang="en-US" sz="3000" dirty="0"/>
              <a:t>.</a:t>
            </a:r>
          </a:p>
          <a:p>
            <a:pPr marL="0" indent="0">
              <a:buNone/>
            </a:pPr>
            <a:endParaRPr lang="en-US" sz="3000" dirty="0"/>
          </a:p>
          <a:p>
            <a:pPr marL="0" indent="0">
              <a:buNone/>
            </a:pPr>
            <a:r>
              <a:rPr lang="en-US" sz="3000" b="1" dirty="0"/>
              <a:t>Dimensional stability </a:t>
            </a:r>
          </a:p>
          <a:p>
            <a:r>
              <a:rPr lang="en-US" sz="3000" dirty="0"/>
              <a:t>Shows </a:t>
            </a:r>
            <a:r>
              <a:rPr lang="en-US" sz="3000" dirty="0" err="1"/>
              <a:t>Syneresis</a:t>
            </a:r>
            <a:r>
              <a:rPr lang="en-US" sz="3000" dirty="0"/>
              <a:t> and Imbibition</a:t>
            </a:r>
          </a:p>
          <a:p>
            <a:r>
              <a:rPr lang="en-US" sz="3000" dirty="0"/>
              <a:t>This result in dimensional changes  and therefore inaccurate cast, so impressions should be poured immediately. </a:t>
            </a:r>
          </a:p>
          <a:p>
            <a:endParaRPr lang="en-US" sz="3000" dirty="0"/>
          </a:p>
          <a:p>
            <a:endParaRPr lang="en-US" dirty="0"/>
          </a:p>
        </p:txBody>
      </p:sp>
    </p:spTree>
    <p:extLst>
      <p:ext uri="{BB962C8B-B14F-4D97-AF65-F5344CB8AC3E}">
        <p14:creationId xmlns:p14="http://schemas.microsoft.com/office/powerpoint/2010/main" val="90414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010B30-6A0E-1C38-A3A0-D4C5A53B3206}"/>
              </a:ext>
            </a:extLst>
          </p:cNvPr>
          <p:cNvSpPr>
            <a:spLocks noGrp="1"/>
          </p:cNvSpPr>
          <p:nvPr>
            <p:ph idx="1"/>
          </p:nvPr>
        </p:nvSpPr>
        <p:spPr>
          <a:xfrm>
            <a:off x="827584" y="692696"/>
            <a:ext cx="7859216" cy="5688632"/>
          </a:xfrm>
        </p:spPr>
        <p:txBody>
          <a:bodyPr>
            <a:normAutofit fontScale="92500" lnSpcReduction="20000"/>
          </a:bodyPr>
          <a:lstStyle/>
          <a:p>
            <a:pPr marL="0" indent="0">
              <a:buNone/>
            </a:pPr>
            <a:r>
              <a:rPr lang="en-US" b="1" dirty="0"/>
              <a:t>Flexibility</a:t>
            </a:r>
            <a:r>
              <a:rPr lang="en-US" dirty="0"/>
              <a:t> </a:t>
            </a:r>
          </a:p>
          <a:p>
            <a:pPr marL="0" indent="0">
              <a:buNone/>
            </a:pPr>
            <a:r>
              <a:rPr lang="en-US" dirty="0"/>
              <a:t>Shows flexibility ranging between 4% and 15%.</a:t>
            </a:r>
          </a:p>
          <a:p>
            <a:pPr marL="0" indent="0">
              <a:buNone/>
            </a:pPr>
            <a:endParaRPr lang="en-US" dirty="0"/>
          </a:p>
          <a:p>
            <a:pPr marL="0" indent="0">
              <a:buNone/>
            </a:pPr>
            <a:r>
              <a:rPr lang="en-US" b="1" dirty="0"/>
              <a:t>Elasticity and elastic recovery</a:t>
            </a:r>
          </a:p>
          <a:p>
            <a:pPr marL="0" indent="0">
              <a:buNone/>
            </a:pPr>
            <a:r>
              <a:rPr lang="en-US" dirty="0"/>
              <a:t>Highly elastic, and elastic recovery occurs to the extent of 98.8%</a:t>
            </a:r>
          </a:p>
          <a:p>
            <a:pPr marL="0" indent="0">
              <a:buNone/>
            </a:pPr>
            <a:endParaRPr lang="en-US" dirty="0"/>
          </a:p>
          <a:p>
            <a:pPr marL="0" indent="0">
              <a:buNone/>
            </a:pPr>
            <a:r>
              <a:rPr lang="en-US" b="1" dirty="0"/>
              <a:t>Tear and Compressive strengths</a:t>
            </a:r>
          </a:p>
          <a:p>
            <a:r>
              <a:rPr lang="en-US" dirty="0"/>
              <a:t>Tear strength of 0.8–0.9 </a:t>
            </a:r>
            <a:r>
              <a:rPr lang="en-US" dirty="0" err="1"/>
              <a:t>kN</a:t>
            </a:r>
            <a:r>
              <a:rPr lang="en-US" dirty="0"/>
              <a:t>/m</a:t>
            </a:r>
          </a:p>
          <a:p>
            <a:r>
              <a:rPr lang="en-US" dirty="0"/>
              <a:t>Compressive strength of 0.5–0.9 g/cm2.</a:t>
            </a:r>
          </a:p>
          <a:p>
            <a:r>
              <a:rPr lang="en-US" dirty="0"/>
              <a:t>The above values are for tray materials. The syringe materials have poor mechanical properties.</a:t>
            </a:r>
          </a:p>
          <a:p>
            <a:endParaRPr lang="en-US" dirty="0"/>
          </a:p>
        </p:txBody>
      </p:sp>
    </p:spTree>
    <p:extLst>
      <p:ext uri="{BB962C8B-B14F-4D97-AF65-F5344CB8AC3E}">
        <p14:creationId xmlns:p14="http://schemas.microsoft.com/office/powerpoint/2010/main" val="168131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60648"/>
            <a:ext cx="7931224" cy="6336704"/>
          </a:xfrm>
        </p:spPr>
        <p:txBody>
          <a:bodyPr>
            <a:normAutofit lnSpcReduction="10000"/>
          </a:bodyPr>
          <a:lstStyle/>
          <a:p>
            <a:pPr marL="0" indent="0">
              <a:buNone/>
            </a:pPr>
            <a:r>
              <a:rPr lang="en-US" b="1" dirty="0"/>
              <a:t>Flow</a:t>
            </a:r>
          </a:p>
          <a:p>
            <a:pPr marL="0" indent="0">
              <a:buNone/>
            </a:pPr>
            <a:r>
              <a:rPr lang="en-US" dirty="0"/>
              <a:t>The material is sufficiently fluid to record the fine details if correctly manipulated.</a:t>
            </a:r>
          </a:p>
          <a:p>
            <a:pPr marL="0" indent="0">
              <a:buNone/>
            </a:pPr>
            <a:endParaRPr lang="en-US" dirty="0"/>
          </a:p>
          <a:p>
            <a:pPr marL="0" indent="0">
              <a:buNone/>
            </a:pPr>
            <a:r>
              <a:rPr lang="en-US" b="1" dirty="0"/>
              <a:t>Reproduction of detail</a:t>
            </a:r>
          </a:p>
          <a:p>
            <a:pPr marL="0" indent="0">
              <a:buNone/>
            </a:pPr>
            <a:r>
              <a:rPr lang="en-US" b="1" dirty="0"/>
              <a:t> </a:t>
            </a:r>
            <a:r>
              <a:rPr lang="en-US" dirty="0"/>
              <a:t>A reproduction of a groove of 25 µm is achievable with agar.</a:t>
            </a:r>
          </a:p>
          <a:p>
            <a:pPr marL="0" indent="0">
              <a:buNone/>
            </a:pPr>
            <a:endParaRPr lang="en-US" dirty="0"/>
          </a:p>
          <a:p>
            <a:pPr marL="0" indent="0">
              <a:buNone/>
            </a:pPr>
            <a:r>
              <a:rPr lang="en-US" b="1" dirty="0"/>
              <a:t>Accuracy and dimensional change</a:t>
            </a:r>
          </a:p>
          <a:p>
            <a:pPr marL="0" indent="0">
              <a:buNone/>
            </a:pPr>
            <a:r>
              <a:rPr lang="en-US" dirty="0"/>
              <a:t>Highly accurate at the time of removal from the mouth, but shrink when stored in air  and expand when stored in water.</a:t>
            </a:r>
          </a:p>
          <a:p>
            <a:endParaRPr lang="en-US" dirty="0"/>
          </a:p>
        </p:txBody>
      </p:sp>
    </p:spTree>
    <p:extLst>
      <p:ext uri="{BB962C8B-B14F-4D97-AF65-F5344CB8AC3E}">
        <p14:creationId xmlns:p14="http://schemas.microsoft.com/office/powerpoint/2010/main" val="167326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9580"/>
            <a:ext cx="6072230" cy="7416824"/>
          </a:xfrm>
        </p:spPr>
        <p:txBody>
          <a:bodyPr>
            <a:normAutofit/>
          </a:bodyPr>
          <a:lstStyle/>
          <a:p>
            <a:pPr marL="0" indent="0" algn="ctr">
              <a:buNone/>
            </a:pPr>
            <a:r>
              <a:rPr lang="en-IN" sz="4000" b="1" u="sng" dirty="0"/>
              <a:t>INDICATIONS:</a:t>
            </a:r>
            <a:endParaRPr lang="en-US" sz="4000" dirty="0"/>
          </a:p>
          <a:p>
            <a:pPr>
              <a:lnSpc>
                <a:spcPct val="110000"/>
              </a:lnSpc>
              <a:spcBef>
                <a:spcPct val="50000"/>
              </a:spcBef>
            </a:pPr>
            <a:r>
              <a:rPr lang="en-US" dirty="0"/>
              <a:t>Widely used at present for cast duplication.</a:t>
            </a:r>
          </a:p>
          <a:p>
            <a:pPr marL="457200" indent="-457200">
              <a:lnSpc>
                <a:spcPct val="110000"/>
              </a:lnSpc>
              <a:spcBef>
                <a:spcPct val="50000"/>
              </a:spcBef>
              <a:buFont typeface="Arial" pitchFamily="34" charset="0"/>
              <a:buChar char="•"/>
            </a:pPr>
            <a:r>
              <a:rPr lang="en-US" dirty="0"/>
              <a:t>For full mouth impression without deep undercuts. </a:t>
            </a:r>
          </a:p>
          <a:p>
            <a:pPr marL="457200" indent="-457200">
              <a:lnSpc>
                <a:spcPct val="110000"/>
              </a:lnSpc>
              <a:spcBef>
                <a:spcPct val="50000"/>
              </a:spcBef>
              <a:buFont typeface="Arial" pitchFamily="34" charset="0"/>
              <a:buChar char="•"/>
            </a:pPr>
            <a:r>
              <a:rPr lang="en-US" dirty="0"/>
              <a:t>As tissue conditioner.</a:t>
            </a:r>
          </a:p>
          <a:p>
            <a:pPr marL="457200" indent="-457200">
              <a:lnSpc>
                <a:spcPct val="110000"/>
              </a:lnSpc>
              <a:spcBef>
                <a:spcPct val="50000"/>
              </a:spcBef>
              <a:buFont typeface="Arial" pitchFamily="34" charset="0"/>
              <a:buChar char="•"/>
            </a:pPr>
            <a:r>
              <a:rPr lang="en-US" dirty="0"/>
              <a:t>Was used for crown &amp; bridge before the elastomers.</a:t>
            </a:r>
          </a:p>
          <a:p>
            <a:pPr>
              <a:lnSpc>
                <a:spcPct val="110000"/>
              </a:lnSpc>
            </a:pPr>
            <a:endParaRPr lang="en-IN" u="sng" dirty="0"/>
          </a:p>
          <a:p>
            <a:endParaRPr lang="en-IN" sz="2200" u="sng" dirty="0"/>
          </a:p>
        </p:txBody>
      </p:sp>
      <p:pic>
        <p:nvPicPr>
          <p:cNvPr id="4" name="Picture 3" descr="download.jpg"/>
          <p:cNvPicPr>
            <a:picLocks noChangeAspect="1"/>
          </p:cNvPicPr>
          <p:nvPr/>
        </p:nvPicPr>
        <p:blipFill>
          <a:blip r:embed="rId2"/>
          <a:stretch>
            <a:fillRect/>
          </a:stretch>
        </p:blipFill>
        <p:spPr>
          <a:xfrm>
            <a:off x="5940152" y="2285992"/>
            <a:ext cx="3204000" cy="32040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a:t>
            </a:r>
          </a:p>
        </p:txBody>
      </p:sp>
      <p:sp>
        <p:nvSpPr>
          <p:cNvPr id="3" name="Content Placeholder 2"/>
          <p:cNvSpPr>
            <a:spLocks noGrp="1"/>
          </p:cNvSpPr>
          <p:nvPr>
            <p:ph idx="1"/>
          </p:nvPr>
        </p:nvSpPr>
        <p:spPr>
          <a:xfrm>
            <a:off x="457200" y="1412776"/>
            <a:ext cx="8229600" cy="5112568"/>
          </a:xfrm>
        </p:spPr>
        <p:txBody>
          <a:bodyPr>
            <a:normAutofit/>
          </a:bodyPr>
          <a:lstStyle/>
          <a:p>
            <a:r>
              <a:rPr lang="en-US" dirty="0">
                <a:latin typeface="Times New Roman" panose="02020603050405020304" pitchFamily="18" charset="0"/>
                <a:cs typeface="Times New Roman" panose="02020603050405020304" pitchFamily="18" charset="0"/>
              </a:rPr>
              <a:t>Accurate dies can be prepared, if the material is properly handled.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Good elastic properties help reproduce most undercut areas.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Hydrophilic, moist mouth not a problem. It also gives a good model surface.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97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503AFE-3AB0-0A54-B3E2-9AA56B564E2E}"/>
              </a:ext>
            </a:extLst>
          </p:cNvPr>
          <p:cNvSpPr>
            <a:spLocks noGrp="1"/>
          </p:cNvSpPr>
          <p:nvPr>
            <p:ph idx="1"/>
          </p:nvPr>
        </p:nvSpPr>
        <p:spPr>
          <a:xfrm>
            <a:off x="539552" y="404664"/>
            <a:ext cx="8229600" cy="5976664"/>
          </a:xfrm>
        </p:spPr>
        <p:txBody>
          <a:bodyPr>
            <a:normAutofit/>
          </a:bodyPr>
          <a:lstStyle/>
          <a:p>
            <a:r>
              <a:rPr lang="en-US" sz="3200" dirty="0">
                <a:latin typeface="Times New Roman" panose="02020603050405020304" pitchFamily="18" charset="0"/>
                <a:cs typeface="Times New Roman" panose="02020603050405020304" pitchFamily="18" charset="0"/>
              </a:rPr>
              <a:t>Palatable and well tolerated by the patient.</a:t>
            </a:r>
          </a:p>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Economical when compared to synthetic elastic materials.</a:t>
            </a:r>
          </a:p>
          <a:p>
            <a:pPr marL="0" indent="0">
              <a:buNone/>
            </a:pP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Can be reused when used as a duplicating material (reuse is not recommended when used as impression material).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Low cost because it can be reused.</a:t>
            </a:r>
          </a:p>
          <a:p>
            <a:endParaRPr lang="en-US" dirty="0"/>
          </a:p>
        </p:txBody>
      </p:sp>
    </p:spTree>
    <p:extLst>
      <p:ext uri="{BB962C8B-B14F-4D97-AF65-F5344CB8AC3E}">
        <p14:creationId xmlns:p14="http://schemas.microsoft.com/office/powerpoint/2010/main" val="420819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0B8D0-A02B-A720-B4AA-8B5A7A43872C}"/>
              </a:ext>
            </a:extLst>
          </p:cNvPr>
          <p:cNvSpPr>
            <a:spLocks noGrp="1"/>
          </p:cNvSpPr>
          <p:nvPr>
            <p:ph idx="1"/>
          </p:nvPr>
        </p:nvSpPr>
        <p:spPr>
          <a:xfrm>
            <a:off x="457200" y="548680"/>
            <a:ext cx="8229600" cy="5577483"/>
          </a:xfrm>
        </p:spPr>
        <p:txBody>
          <a:bodyPr>
            <a:normAutofit/>
          </a:bodyPr>
          <a:lstStyle/>
          <a:p>
            <a:pPr marL="514350" indent="-514350">
              <a:buFont typeface="+mj-lt"/>
              <a:buAutoNum type="arabicPeriod" startAt="4"/>
            </a:pPr>
            <a:r>
              <a:rPr lang="en-IN" dirty="0">
                <a:solidFill>
                  <a:schemeClr val="tx1">
                    <a:lumMod val="75000"/>
                  </a:schemeClr>
                </a:solidFill>
              </a:rPr>
              <a:t>Should not tear or distort when removed from the mouth.</a:t>
            </a:r>
          </a:p>
          <a:p>
            <a:pPr marL="514350" indent="-514350">
              <a:buFont typeface="+mj-lt"/>
              <a:buAutoNum type="arabicPeriod" startAt="4"/>
            </a:pPr>
            <a:endParaRPr lang="en-IN" dirty="0">
              <a:solidFill>
                <a:schemeClr val="tx1">
                  <a:lumMod val="75000"/>
                </a:schemeClr>
              </a:solidFill>
            </a:endParaRPr>
          </a:p>
          <a:p>
            <a:pPr marL="514350" indent="-514350">
              <a:buFont typeface="+mj-lt"/>
              <a:buAutoNum type="arabicPeriod" startAt="4"/>
            </a:pPr>
            <a:r>
              <a:rPr lang="en-IN" dirty="0">
                <a:solidFill>
                  <a:schemeClr val="tx1">
                    <a:lumMod val="75000"/>
                  </a:schemeClr>
                </a:solidFill>
              </a:rPr>
              <a:t>Should remain dimensionally stable until the cast is poured.</a:t>
            </a:r>
          </a:p>
          <a:p>
            <a:pPr marL="514350" indent="-514350">
              <a:buFont typeface="+mj-lt"/>
              <a:buAutoNum type="arabicPeriod" startAt="4"/>
            </a:pPr>
            <a:endParaRPr lang="en-IN" dirty="0">
              <a:solidFill>
                <a:schemeClr val="tx1">
                  <a:lumMod val="75000"/>
                </a:schemeClr>
              </a:solidFill>
            </a:endParaRPr>
          </a:p>
          <a:p>
            <a:pPr marL="514350" indent="-514350">
              <a:buFont typeface="+mj-lt"/>
              <a:buAutoNum type="arabicPeriod" startAt="4"/>
            </a:pPr>
            <a:r>
              <a:rPr lang="en-IN" dirty="0">
                <a:solidFill>
                  <a:schemeClr val="tx1">
                    <a:lumMod val="75000"/>
                  </a:schemeClr>
                </a:solidFill>
              </a:rPr>
              <a:t>Should be biocompatible.</a:t>
            </a:r>
          </a:p>
          <a:p>
            <a:pPr marL="514350" indent="-514350">
              <a:buFont typeface="+mj-lt"/>
              <a:buAutoNum type="arabicPeriod" startAt="4"/>
            </a:pPr>
            <a:endParaRPr lang="en-IN" dirty="0">
              <a:solidFill>
                <a:schemeClr val="tx1">
                  <a:lumMod val="75000"/>
                </a:schemeClr>
              </a:solidFill>
            </a:endParaRPr>
          </a:p>
          <a:p>
            <a:pPr marL="514350" indent="-514350">
              <a:buFont typeface="+mj-lt"/>
              <a:buAutoNum type="arabicPeriod" startAt="4"/>
            </a:pPr>
            <a:r>
              <a:rPr lang="en-IN" dirty="0">
                <a:solidFill>
                  <a:schemeClr val="tx1">
                    <a:lumMod val="75000"/>
                  </a:schemeClr>
                </a:solidFill>
              </a:rPr>
              <a:t>Associated processing equipment and processing time should be cost-effective</a:t>
            </a:r>
            <a:endParaRPr lang="en-US" dirty="0"/>
          </a:p>
        </p:txBody>
      </p:sp>
    </p:spTree>
    <p:extLst>
      <p:ext uri="{BB962C8B-B14F-4D97-AF65-F5344CB8AC3E}">
        <p14:creationId xmlns:p14="http://schemas.microsoft.com/office/powerpoint/2010/main" val="3596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DISADVANTAGES:</a:t>
            </a:r>
          </a:p>
        </p:txBody>
      </p:sp>
      <p:sp>
        <p:nvSpPr>
          <p:cNvPr id="3" name="Content Placeholder 2"/>
          <p:cNvSpPr>
            <a:spLocks noGrp="1"/>
          </p:cNvSpPr>
          <p:nvPr>
            <p:ph idx="1"/>
          </p:nvPr>
        </p:nvSpPr>
        <p:spPr>
          <a:xfrm>
            <a:off x="700118" y="1428736"/>
            <a:ext cx="8229600" cy="5214974"/>
          </a:xfrm>
        </p:spPr>
        <p:txBody>
          <a:bodyPr>
            <a:noAutofit/>
          </a:bodyPr>
          <a:lstStyle/>
          <a:p>
            <a:pPr>
              <a:lnSpc>
                <a:spcPct val="150000"/>
              </a:lnSpc>
              <a:buFont typeface="Wingdings" panose="05000000000000000000" pitchFamily="2" charset="2"/>
              <a:buChar char="§"/>
            </a:pPr>
            <a:r>
              <a:rPr lang="en-US" dirty="0">
                <a:latin typeface="+mj-lt"/>
              </a:rPr>
              <a:t>Initial expense, complexity of the technique, expensive equipment</a:t>
            </a:r>
          </a:p>
          <a:p>
            <a:pPr>
              <a:lnSpc>
                <a:spcPct val="150000"/>
              </a:lnSpc>
              <a:buFont typeface="Wingdings" panose="05000000000000000000" pitchFamily="2" charset="2"/>
              <a:buChar char="§"/>
            </a:pPr>
            <a:r>
              <a:rPr lang="en-US" dirty="0">
                <a:latin typeface="+mj-lt"/>
              </a:rPr>
              <a:t>Material prepared in advanced</a:t>
            </a:r>
          </a:p>
          <a:p>
            <a:pPr>
              <a:lnSpc>
                <a:spcPct val="150000"/>
              </a:lnSpc>
              <a:spcBef>
                <a:spcPct val="50000"/>
              </a:spcBef>
              <a:buClr>
                <a:schemeClr val="folHlink"/>
              </a:buClr>
              <a:buFont typeface="Wingdings" panose="05000000000000000000" pitchFamily="2" charset="2"/>
              <a:buChar char="§"/>
            </a:pPr>
            <a:r>
              <a:rPr lang="en-US" dirty="0">
                <a:latin typeface="+mj-lt"/>
              </a:rPr>
              <a:t>Tears easily</a:t>
            </a:r>
          </a:p>
          <a:p>
            <a:pPr>
              <a:lnSpc>
                <a:spcPct val="150000"/>
              </a:lnSpc>
              <a:spcBef>
                <a:spcPct val="50000"/>
              </a:spcBef>
              <a:buClr>
                <a:schemeClr val="folHlink"/>
              </a:buClr>
              <a:buFont typeface="Wingdings" panose="05000000000000000000" pitchFamily="2" charset="2"/>
              <a:buChar char="§"/>
            </a:pPr>
            <a:r>
              <a:rPr lang="en-US" dirty="0">
                <a:latin typeface="+mj-lt"/>
              </a:rPr>
              <a:t>Dimensionally unstable -immediate pour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C98BB5-883D-8ADE-19B1-0102EE5E76E4}"/>
              </a:ext>
            </a:extLst>
          </p:cNvPr>
          <p:cNvSpPr>
            <a:spLocks noGrp="1"/>
          </p:cNvSpPr>
          <p:nvPr>
            <p:ph idx="1"/>
          </p:nvPr>
        </p:nvSpPr>
        <p:spPr>
          <a:xfrm>
            <a:off x="611560" y="836712"/>
            <a:ext cx="8229600" cy="4525963"/>
          </a:xfrm>
        </p:spPr>
        <p:txBody>
          <a:bodyPr/>
          <a:lstStyle/>
          <a:p>
            <a:pPr>
              <a:lnSpc>
                <a:spcPct val="150000"/>
              </a:lnSpc>
              <a:spcBef>
                <a:spcPct val="50000"/>
              </a:spcBef>
              <a:buClr>
                <a:schemeClr val="folHlink"/>
              </a:buClr>
              <a:buFont typeface="Wingdings" panose="05000000000000000000" pitchFamily="2" charset="2"/>
              <a:buChar char="§"/>
            </a:pPr>
            <a:r>
              <a:rPr lang="en-US" dirty="0">
                <a:latin typeface="+mj-lt"/>
              </a:rPr>
              <a:t>Difficult to disinfect</a:t>
            </a:r>
          </a:p>
          <a:p>
            <a:pPr>
              <a:lnSpc>
                <a:spcPct val="150000"/>
              </a:lnSpc>
              <a:spcBef>
                <a:spcPct val="50000"/>
              </a:spcBef>
              <a:buClr>
                <a:schemeClr val="folHlink"/>
              </a:buClr>
              <a:buFont typeface="Wingdings" panose="05000000000000000000" pitchFamily="2" charset="2"/>
              <a:buChar char="§"/>
            </a:pPr>
            <a:r>
              <a:rPr lang="en-US" dirty="0">
                <a:latin typeface="+mj-lt"/>
              </a:rPr>
              <a:t>Thermal shock to the teeth producing pain and discomfort</a:t>
            </a:r>
            <a:endParaRPr lang="en-IN" dirty="0">
              <a:latin typeface="+mj-lt"/>
            </a:endParaRPr>
          </a:p>
          <a:p>
            <a:pPr>
              <a:lnSpc>
                <a:spcPct val="150000"/>
              </a:lnSpc>
              <a:spcBef>
                <a:spcPct val="50000"/>
              </a:spcBef>
              <a:buClr>
                <a:schemeClr val="folHlink"/>
              </a:buClr>
              <a:buFont typeface="Wingdings" panose="05000000000000000000" pitchFamily="2" charset="2"/>
              <a:buChar char="§"/>
            </a:pPr>
            <a:r>
              <a:rPr lang="en-IN" dirty="0">
                <a:latin typeface="+mj-lt"/>
              </a:rPr>
              <a:t>Cannot be electroplated</a:t>
            </a:r>
            <a:endParaRPr lang="en-US" dirty="0">
              <a:latin typeface="+mj-lt"/>
            </a:endParaRPr>
          </a:p>
          <a:p>
            <a:pPr>
              <a:lnSpc>
                <a:spcPct val="150000"/>
              </a:lnSpc>
            </a:pPr>
            <a:endParaRPr lang="en-US" dirty="0"/>
          </a:p>
        </p:txBody>
      </p:sp>
    </p:spTree>
    <p:extLst>
      <p:ext uri="{BB962C8B-B14F-4D97-AF65-F5344CB8AC3E}">
        <p14:creationId xmlns:p14="http://schemas.microsoft.com/office/powerpoint/2010/main" val="48303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46871-400x300.jpg"/>
          <p:cNvPicPr>
            <a:picLocks noChangeAspect="1"/>
          </p:cNvPicPr>
          <p:nvPr/>
        </p:nvPicPr>
        <p:blipFill>
          <a:blip r:embed="rId3"/>
          <a:srcRect l="14493" r="15942"/>
          <a:stretch>
            <a:fillRect/>
          </a:stretch>
        </p:blipFill>
        <p:spPr>
          <a:xfrm>
            <a:off x="5436096" y="1893952"/>
            <a:ext cx="3637638" cy="4041792"/>
          </a:xfrm>
          <a:prstGeom prst="rect">
            <a:avLst/>
          </a:prstGeom>
        </p:spPr>
      </p:pic>
      <p:sp>
        <p:nvSpPr>
          <p:cNvPr id="4" name="Title 1"/>
          <p:cNvSpPr>
            <a:spLocks noGrp="1"/>
          </p:cNvSpPr>
          <p:nvPr>
            <p:ph type="title"/>
          </p:nvPr>
        </p:nvSpPr>
        <p:spPr>
          <a:xfrm>
            <a:off x="0" y="243806"/>
            <a:ext cx="9144000" cy="1096962"/>
          </a:xfrm>
        </p:spPr>
        <p:txBody>
          <a:bodyPr>
            <a:normAutofit/>
          </a:bodyPr>
          <a:lstStyle/>
          <a:p>
            <a:r>
              <a:rPr lang="en-IN" b="1" i="1" u="sng" dirty="0">
                <a:solidFill>
                  <a:schemeClr val="accent2">
                    <a:lumMod val="75000"/>
                  </a:schemeClr>
                </a:solidFill>
              </a:rPr>
              <a:t>ALGINATE  HYDROCOLLOIDS:</a:t>
            </a:r>
          </a:p>
        </p:txBody>
      </p:sp>
      <p:sp>
        <p:nvSpPr>
          <p:cNvPr id="3" name="Content Placeholder 2"/>
          <p:cNvSpPr>
            <a:spLocks noGrp="1"/>
          </p:cNvSpPr>
          <p:nvPr>
            <p:ph idx="1"/>
          </p:nvPr>
        </p:nvSpPr>
        <p:spPr>
          <a:xfrm>
            <a:off x="467544" y="1343080"/>
            <a:ext cx="5112568" cy="5143536"/>
          </a:xfrm>
        </p:spPr>
        <p:txBody>
          <a:bodyPr>
            <a:noAutofit/>
          </a:bodyPr>
          <a:lstStyle/>
          <a:p>
            <a:pPr>
              <a:buFont typeface="Wingdings" pitchFamily="2" charset="2"/>
              <a:buChar char="Ø"/>
            </a:pPr>
            <a:r>
              <a:rPr lang="en-IN" dirty="0"/>
              <a:t>An elastic, irreversible hydrocolloid impression material.</a:t>
            </a:r>
          </a:p>
          <a:p>
            <a:pPr>
              <a:buFont typeface="Wingdings" pitchFamily="2" charset="2"/>
              <a:buChar char="Ø"/>
            </a:pPr>
            <a:endParaRPr lang="en-IN" dirty="0"/>
          </a:p>
          <a:p>
            <a:pPr>
              <a:buFont typeface="Wingdings" pitchFamily="2" charset="2"/>
              <a:buChar char="Ø"/>
            </a:pPr>
            <a:r>
              <a:rPr lang="en-IN" dirty="0"/>
              <a:t>Alginic acid is prepared from a marine plant and is a linear polymer of anhydro-</a:t>
            </a:r>
            <a:r>
              <a:rPr lang="el-GR" b="0" i="0" dirty="0">
                <a:solidFill>
                  <a:srgbClr val="111111"/>
                </a:solidFill>
                <a:effectLst/>
                <a:latin typeface="Roboto" panose="02000000000000000000" pitchFamily="2" charset="0"/>
              </a:rPr>
              <a:t> β</a:t>
            </a:r>
            <a:r>
              <a:rPr lang="en-US" dirty="0"/>
              <a:t>-D-mannuronic acid.</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31ED-A046-B5D4-17EB-66CC06CB5D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1CC523-1DAE-3F18-640F-FCDFB8E61146}"/>
              </a:ext>
            </a:extLst>
          </p:cNvPr>
          <p:cNvSpPr>
            <a:spLocks noGrp="1"/>
          </p:cNvSpPr>
          <p:nvPr>
            <p:ph idx="1"/>
          </p:nvPr>
        </p:nvSpPr>
        <p:spPr/>
        <p:txBody>
          <a:bodyPr/>
          <a:lstStyle/>
          <a:p>
            <a:pPr>
              <a:buFont typeface="Wingdings" pitchFamily="2" charset="2"/>
              <a:buChar char="Ø"/>
            </a:pPr>
            <a:r>
              <a:rPr lang="en-IN" b="1" dirty="0"/>
              <a:t>Used in-</a:t>
            </a:r>
          </a:p>
          <a:p>
            <a:r>
              <a:rPr lang="en-IN" dirty="0"/>
              <a:t>Preliminary impressions </a:t>
            </a:r>
          </a:p>
          <a:p>
            <a:r>
              <a:rPr lang="en-IN" dirty="0"/>
              <a:t>Provisional crown-and-bridge impressions </a:t>
            </a:r>
          </a:p>
          <a:p>
            <a:r>
              <a:rPr lang="en-IN" dirty="0"/>
              <a:t>Study models </a:t>
            </a:r>
          </a:p>
          <a:p>
            <a:r>
              <a:rPr lang="en-IN" dirty="0"/>
              <a:t>Opposing dentition impressions</a:t>
            </a:r>
            <a:endParaRPr lang="en-US" dirty="0"/>
          </a:p>
        </p:txBody>
      </p:sp>
    </p:spTree>
    <p:extLst>
      <p:ext uri="{BB962C8B-B14F-4D97-AF65-F5344CB8AC3E}">
        <p14:creationId xmlns:p14="http://schemas.microsoft.com/office/powerpoint/2010/main" val="326870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030" y="332656"/>
            <a:ext cx="5007074" cy="5191472"/>
          </a:xfrm>
        </p:spPr>
        <p:txBody>
          <a:bodyPr>
            <a:noAutofit/>
          </a:bodyPr>
          <a:lstStyle/>
          <a:p>
            <a:pPr marL="0" indent="0">
              <a:buNone/>
            </a:pPr>
            <a:r>
              <a:rPr lang="en-IN" b="1" u="sng" dirty="0">
                <a:latin typeface="+mj-lt"/>
              </a:rPr>
              <a:t>TYPES:</a:t>
            </a:r>
          </a:p>
          <a:p>
            <a:pPr marL="0" indent="0">
              <a:buNone/>
            </a:pPr>
            <a:r>
              <a:rPr lang="en-IN" b="1" dirty="0">
                <a:latin typeface="+mj-lt"/>
              </a:rPr>
              <a:t>Type I — Fast setting. </a:t>
            </a:r>
          </a:p>
          <a:p>
            <a:pPr marL="0" indent="0">
              <a:buNone/>
            </a:pPr>
            <a:r>
              <a:rPr lang="en-IN" b="1" dirty="0">
                <a:latin typeface="+mj-lt"/>
              </a:rPr>
              <a:t>Type II — Normal setting</a:t>
            </a:r>
          </a:p>
          <a:p>
            <a:pPr marL="0" indent="0">
              <a:buNone/>
            </a:pPr>
            <a:endParaRPr lang="en-IN" b="1" u="sng" dirty="0">
              <a:latin typeface="+mj-lt"/>
            </a:endParaRPr>
          </a:p>
          <a:p>
            <a:pPr marL="0" indent="0">
              <a:buNone/>
            </a:pPr>
            <a:r>
              <a:rPr lang="en-IN" b="1" u="sng" dirty="0">
                <a:latin typeface="+mj-lt"/>
              </a:rPr>
              <a:t>SUPPLIED AS:</a:t>
            </a:r>
          </a:p>
          <a:p>
            <a:r>
              <a:rPr lang="en-US" dirty="0">
                <a:latin typeface="+mj-lt"/>
              </a:rPr>
              <a:t>Bulk in a can with scoop for measuring powder &amp;  measuring cylinder for water</a:t>
            </a:r>
          </a:p>
          <a:p>
            <a:r>
              <a:rPr lang="en-US" dirty="0">
                <a:latin typeface="+mj-lt"/>
              </a:rPr>
              <a:t>Pre-weighted alginate in foil package</a:t>
            </a:r>
            <a:endParaRPr lang="en-IN" b="1" u="sng" dirty="0">
              <a:latin typeface="+mj-lt"/>
            </a:endParaRPr>
          </a:p>
        </p:txBody>
      </p:sp>
      <p:pic>
        <p:nvPicPr>
          <p:cNvPr id="4" name="Picture 1037" descr="C:\DOCUME~1\KSVAND~1\LOCALS~1\Temp\npo000020.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726273"/>
            <a:ext cx="3581400" cy="3119438"/>
          </a:xfrm>
          <a:prstGeom prst="rect">
            <a:avLst/>
          </a:prstGeom>
          <a:ln>
            <a:noFill/>
          </a:ln>
          <a:effectLst>
            <a:softEdge rad="112500"/>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3" descr="slide0014_image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221088"/>
            <a:ext cx="2990850" cy="22479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88640"/>
            <a:ext cx="8572560" cy="4572000"/>
          </a:xfrm>
        </p:spPr>
        <p:txBody>
          <a:bodyPr/>
          <a:lstStyle/>
          <a:p>
            <a:pPr marL="0" indent="0" algn="ctr">
              <a:buNone/>
            </a:pPr>
            <a:r>
              <a:rPr lang="en-IN" sz="4400" b="1" u="sng" dirty="0"/>
              <a:t>COMPOSITION:</a:t>
            </a:r>
          </a:p>
          <a:p>
            <a:pPr marL="457200" indent="-457200"/>
            <a:endParaRPr lang="en-IN" b="1" u="sng" dirty="0"/>
          </a:p>
        </p:txBody>
      </p:sp>
      <p:graphicFrame>
        <p:nvGraphicFramePr>
          <p:cNvPr id="4" name="Table 3"/>
          <p:cNvGraphicFramePr>
            <a:graphicFrameLocks noGrp="1"/>
          </p:cNvGraphicFramePr>
          <p:nvPr>
            <p:extLst>
              <p:ext uri="{D42A27DB-BD31-4B8C-83A1-F6EECF244321}">
                <p14:modId xmlns:p14="http://schemas.microsoft.com/office/powerpoint/2010/main" val="3157738624"/>
              </p:ext>
            </p:extLst>
          </p:nvPr>
        </p:nvGraphicFramePr>
        <p:xfrm>
          <a:off x="428595" y="1295400"/>
          <a:ext cx="8429685" cy="4267200"/>
        </p:xfrm>
        <a:graphic>
          <a:graphicData uri="http://schemas.openxmlformats.org/drawingml/2006/table">
            <a:tbl>
              <a:tblPr firstRow="1" bandRow="1">
                <a:tableStyleId>{21E4AEA4-8DFA-4A89-87EB-49C32662AFE0}</a:tableStyleId>
              </a:tblPr>
              <a:tblGrid>
                <a:gridCol w="3062714">
                  <a:extLst>
                    <a:ext uri="{9D8B030D-6E8A-4147-A177-3AD203B41FA5}">
                      <a16:colId xmlns:a16="http://schemas.microsoft.com/office/drawing/2014/main" val="20000"/>
                    </a:ext>
                  </a:extLst>
                </a:gridCol>
                <a:gridCol w="2557076">
                  <a:extLst>
                    <a:ext uri="{9D8B030D-6E8A-4147-A177-3AD203B41FA5}">
                      <a16:colId xmlns:a16="http://schemas.microsoft.com/office/drawing/2014/main" val="20001"/>
                    </a:ext>
                  </a:extLst>
                </a:gridCol>
                <a:gridCol w="2809895">
                  <a:extLst>
                    <a:ext uri="{9D8B030D-6E8A-4147-A177-3AD203B41FA5}">
                      <a16:colId xmlns:a16="http://schemas.microsoft.com/office/drawing/2014/main" val="20002"/>
                    </a:ext>
                  </a:extLst>
                </a:gridCol>
              </a:tblGrid>
              <a:tr h="498974">
                <a:tc>
                  <a:txBody>
                    <a:bodyPr/>
                    <a:lstStyle/>
                    <a:p>
                      <a:pPr algn="ctr"/>
                      <a:r>
                        <a:rPr lang="en-IN" sz="3200" dirty="0">
                          <a:latin typeface="+mj-lt"/>
                        </a:rPr>
                        <a:t>COMPONENT</a:t>
                      </a:r>
                    </a:p>
                  </a:txBody>
                  <a:tcPr/>
                </a:tc>
                <a:tc>
                  <a:txBody>
                    <a:bodyPr/>
                    <a:lstStyle/>
                    <a:p>
                      <a:pPr algn="ctr"/>
                      <a:r>
                        <a:rPr lang="en-IN" sz="3200" dirty="0">
                          <a:latin typeface="+mj-lt"/>
                        </a:rPr>
                        <a:t>FUNCTION</a:t>
                      </a:r>
                    </a:p>
                  </a:txBody>
                  <a:tcPr/>
                </a:tc>
                <a:tc>
                  <a:txBody>
                    <a:bodyPr/>
                    <a:lstStyle/>
                    <a:p>
                      <a:pPr algn="ctr"/>
                      <a:r>
                        <a:rPr lang="en-IN" sz="3200" dirty="0">
                          <a:latin typeface="+mj-lt"/>
                        </a:rPr>
                        <a:t>WEIGHT %</a:t>
                      </a:r>
                    </a:p>
                  </a:txBody>
                  <a:tcPr/>
                </a:tc>
                <a:extLst>
                  <a:ext uri="{0D108BD9-81ED-4DB2-BD59-A6C34878D82A}">
                    <a16:rowId xmlns:a16="http://schemas.microsoft.com/office/drawing/2014/main" val="10000"/>
                  </a:ext>
                </a:extLst>
              </a:tr>
              <a:tr h="610857">
                <a:tc>
                  <a:txBody>
                    <a:bodyPr/>
                    <a:lstStyle/>
                    <a:p>
                      <a:pPr algn="ctr"/>
                      <a:r>
                        <a:rPr lang="en-IN" sz="3200" dirty="0">
                          <a:latin typeface="+mj-lt"/>
                        </a:rPr>
                        <a:t>Potassium alginate</a:t>
                      </a:r>
                    </a:p>
                    <a:p>
                      <a:pPr algn="ctr"/>
                      <a:endParaRPr lang="en-IN" sz="3200" dirty="0">
                        <a:latin typeface="+mj-lt"/>
                      </a:endParaRPr>
                    </a:p>
                  </a:txBody>
                  <a:tcPr/>
                </a:tc>
                <a:tc>
                  <a:txBody>
                    <a:bodyPr/>
                    <a:lstStyle/>
                    <a:p>
                      <a:pPr algn="ctr"/>
                      <a:r>
                        <a:rPr lang="en-IN" sz="3200" dirty="0">
                          <a:latin typeface="+mj-lt"/>
                        </a:rPr>
                        <a:t>Soluble alginate</a:t>
                      </a:r>
                    </a:p>
                  </a:txBody>
                  <a:tcPr/>
                </a:tc>
                <a:tc>
                  <a:txBody>
                    <a:bodyPr/>
                    <a:lstStyle/>
                    <a:p>
                      <a:pPr algn="ctr"/>
                      <a:r>
                        <a:rPr lang="en-IN" sz="3200" dirty="0">
                          <a:latin typeface="+mj-lt"/>
                        </a:rPr>
                        <a:t>15</a:t>
                      </a:r>
                    </a:p>
                  </a:txBody>
                  <a:tcPr/>
                </a:tc>
                <a:extLst>
                  <a:ext uri="{0D108BD9-81ED-4DB2-BD59-A6C34878D82A}">
                    <a16:rowId xmlns:a16="http://schemas.microsoft.com/office/drawing/2014/main" val="10001"/>
                  </a:ext>
                </a:extLst>
              </a:tr>
              <a:tr h="610857">
                <a:tc>
                  <a:txBody>
                    <a:bodyPr/>
                    <a:lstStyle/>
                    <a:p>
                      <a:pPr algn="ctr"/>
                      <a:r>
                        <a:rPr lang="en-IN" sz="3200" dirty="0">
                          <a:latin typeface="+mj-lt"/>
                        </a:rPr>
                        <a:t>Calcium sulfate</a:t>
                      </a:r>
                    </a:p>
                  </a:txBody>
                  <a:tcPr/>
                </a:tc>
                <a:tc>
                  <a:txBody>
                    <a:bodyPr/>
                    <a:lstStyle/>
                    <a:p>
                      <a:pPr algn="ctr"/>
                      <a:r>
                        <a:rPr lang="en-IN" sz="3200" dirty="0">
                          <a:latin typeface="+mj-lt"/>
                        </a:rPr>
                        <a:t>Reactor</a:t>
                      </a:r>
                    </a:p>
                    <a:p>
                      <a:pPr algn="ctr"/>
                      <a:endParaRPr lang="en-IN" sz="3200" dirty="0">
                        <a:latin typeface="+mj-lt"/>
                      </a:endParaRPr>
                    </a:p>
                  </a:txBody>
                  <a:tcPr/>
                </a:tc>
                <a:tc>
                  <a:txBody>
                    <a:bodyPr/>
                    <a:lstStyle/>
                    <a:p>
                      <a:pPr algn="ctr"/>
                      <a:r>
                        <a:rPr lang="en-IN" sz="3200" dirty="0">
                          <a:latin typeface="+mj-lt"/>
                        </a:rPr>
                        <a:t>16</a:t>
                      </a:r>
                    </a:p>
                  </a:txBody>
                  <a:tcPr/>
                </a:tc>
                <a:extLst>
                  <a:ext uri="{0D108BD9-81ED-4DB2-BD59-A6C34878D82A}">
                    <a16:rowId xmlns:a16="http://schemas.microsoft.com/office/drawing/2014/main" val="10002"/>
                  </a:ext>
                </a:extLst>
              </a:tr>
              <a:tr h="610857">
                <a:tc>
                  <a:txBody>
                    <a:bodyPr/>
                    <a:lstStyle/>
                    <a:p>
                      <a:pPr algn="ctr"/>
                      <a:r>
                        <a:rPr lang="en-IN" sz="3200" dirty="0">
                          <a:latin typeface="+mj-lt"/>
                        </a:rPr>
                        <a:t>Zinc oxide</a:t>
                      </a:r>
                    </a:p>
                    <a:p>
                      <a:pPr algn="ctr"/>
                      <a:endParaRPr lang="en-IN" sz="3200" dirty="0">
                        <a:latin typeface="+mj-lt"/>
                      </a:endParaRPr>
                    </a:p>
                  </a:txBody>
                  <a:tcPr/>
                </a:tc>
                <a:tc>
                  <a:txBody>
                    <a:bodyPr/>
                    <a:lstStyle/>
                    <a:p>
                      <a:pPr algn="ctr"/>
                      <a:r>
                        <a:rPr lang="en-IN" sz="3200" dirty="0">
                          <a:latin typeface="+mj-lt"/>
                        </a:rPr>
                        <a:t>Filler particles</a:t>
                      </a:r>
                    </a:p>
                  </a:txBody>
                  <a:tcPr/>
                </a:tc>
                <a:tc>
                  <a:txBody>
                    <a:bodyPr/>
                    <a:lstStyle/>
                    <a:p>
                      <a:pPr algn="ctr"/>
                      <a:r>
                        <a:rPr lang="en-IN" sz="3200" dirty="0">
                          <a:latin typeface="+mj-lt"/>
                        </a:rPr>
                        <a:t>4</a:t>
                      </a:r>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CC2E94B-F961-5650-7835-0115EE947CD8}"/>
              </a:ext>
            </a:extLst>
          </p:cNvPr>
          <p:cNvGraphicFramePr>
            <a:graphicFrameLocks noGrp="1"/>
          </p:cNvGraphicFramePr>
          <p:nvPr>
            <p:extLst>
              <p:ext uri="{D42A27DB-BD31-4B8C-83A1-F6EECF244321}">
                <p14:modId xmlns:p14="http://schemas.microsoft.com/office/powerpoint/2010/main" val="4236879529"/>
              </p:ext>
            </p:extLst>
          </p:nvPr>
        </p:nvGraphicFramePr>
        <p:xfrm>
          <a:off x="323528" y="274320"/>
          <a:ext cx="8352927" cy="5821680"/>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2563032994"/>
                    </a:ext>
                  </a:extLst>
                </a:gridCol>
                <a:gridCol w="2616290">
                  <a:extLst>
                    <a:ext uri="{9D8B030D-6E8A-4147-A177-3AD203B41FA5}">
                      <a16:colId xmlns:a16="http://schemas.microsoft.com/office/drawing/2014/main" val="2653442927"/>
                    </a:ext>
                  </a:extLst>
                </a:gridCol>
                <a:gridCol w="2784309">
                  <a:extLst>
                    <a:ext uri="{9D8B030D-6E8A-4147-A177-3AD203B41FA5}">
                      <a16:colId xmlns:a16="http://schemas.microsoft.com/office/drawing/2014/main" val="3488783349"/>
                    </a:ext>
                  </a:extLst>
                </a:gridCol>
              </a:tblGrid>
              <a:tr h="370840">
                <a:tc>
                  <a:txBody>
                    <a:bodyPr/>
                    <a:lstStyle/>
                    <a:p>
                      <a:pPr algn="ctr"/>
                      <a:r>
                        <a:rPr lang="en-IN" sz="3200" dirty="0">
                          <a:latin typeface="+mj-lt"/>
                        </a:rPr>
                        <a:t>COMPONENT</a:t>
                      </a:r>
                    </a:p>
                  </a:txBody>
                  <a:tcPr/>
                </a:tc>
                <a:tc>
                  <a:txBody>
                    <a:bodyPr/>
                    <a:lstStyle/>
                    <a:p>
                      <a:pPr algn="ctr"/>
                      <a:r>
                        <a:rPr lang="en-IN" sz="3200" dirty="0">
                          <a:latin typeface="+mj-lt"/>
                        </a:rPr>
                        <a:t>FUNCTION</a:t>
                      </a:r>
                    </a:p>
                  </a:txBody>
                  <a:tcPr/>
                </a:tc>
                <a:tc>
                  <a:txBody>
                    <a:bodyPr/>
                    <a:lstStyle/>
                    <a:p>
                      <a:pPr algn="ctr"/>
                      <a:r>
                        <a:rPr lang="en-IN" sz="3200" dirty="0">
                          <a:latin typeface="+mj-lt"/>
                        </a:rPr>
                        <a:t>WEIGHT %</a:t>
                      </a:r>
                    </a:p>
                  </a:txBody>
                  <a:tcPr/>
                </a:tc>
                <a:extLst>
                  <a:ext uri="{0D108BD9-81ED-4DB2-BD59-A6C34878D82A}">
                    <a16:rowId xmlns:a16="http://schemas.microsoft.com/office/drawing/2014/main" val="959341374"/>
                  </a:ext>
                </a:extLst>
              </a:tr>
              <a:tr h="370840">
                <a:tc>
                  <a:txBody>
                    <a:bodyPr/>
                    <a:lstStyle/>
                    <a:p>
                      <a:pPr algn="ctr"/>
                      <a:r>
                        <a:rPr lang="en-IN" sz="3200" dirty="0">
                          <a:latin typeface="+mj-lt"/>
                        </a:rPr>
                        <a:t>Potassium titanium fluoride</a:t>
                      </a:r>
                    </a:p>
                  </a:txBody>
                  <a:tcPr/>
                </a:tc>
                <a:tc>
                  <a:txBody>
                    <a:bodyPr/>
                    <a:lstStyle/>
                    <a:p>
                      <a:pPr algn="ctr"/>
                      <a:r>
                        <a:rPr lang="en-IN" sz="3200" dirty="0">
                          <a:latin typeface="+mj-lt"/>
                        </a:rPr>
                        <a:t>Accelerator</a:t>
                      </a:r>
                    </a:p>
                  </a:txBody>
                  <a:tcPr/>
                </a:tc>
                <a:tc>
                  <a:txBody>
                    <a:bodyPr/>
                    <a:lstStyle/>
                    <a:p>
                      <a:pPr algn="ctr"/>
                      <a:r>
                        <a:rPr lang="en-IN" sz="3200" dirty="0">
                          <a:latin typeface="+mj-lt"/>
                        </a:rPr>
                        <a:t>3</a:t>
                      </a:r>
                    </a:p>
                  </a:txBody>
                  <a:tcPr/>
                </a:tc>
                <a:extLst>
                  <a:ext uri="{0D108BD9-81ED-4DB2-BD59-A6C34878D82A}">
                    <a16:rowId xmlns:a16="http://schemas.microsoft.com/office/drawing/2014/main" val="356981219"/>
                  </a:ext>
                </a:extLst>
              </a:tr>
              <a:tr h="370840">
                <a:tc>
                  <a:txBody>
                    <a:bodyPr/>
                    <a:lstStyle/>
                    <a:p>
                      <a:pPr algn="ctr"/>
                      <a:r>
                        <a:rPr lang="en-IN" sz="3200" dirty="0">
                          <a:latin typeface="+mj-lt"/>
                        </a:rPr>
                        <a:t>Diatomaceous earth</a:t>
                      </a:r>
                    </a:p>
                  </a:txBody>
                  <a:tcPr/>
                </a:tc>
                <a:tc>
                  <a:txBody>
                    <a:bodyPr/>
                    <a:lstStyle/>
                    <a:p>
                      <a:pPr algn="ctr"/>
                      <a:r>
                        <a:rPr lang="en-IN" sz="3200" dirty="0">
                          <a:latin typeface="+mj-lt"/>
                        </a:rPr>
                        <a:t>Filler particles</a:t>
                      </a:r>
                    </a:p>
                  </a:txBody>
                  <a:tcPr/>
                </a:tc>
                <a:tc>
                  <a:txBody>
                    <a:bodyPr/>
                    <a:lstStyle/>
                    <a:p>
                      <a:pPr algn="ctr"/>
                      <a:r>
                        <a:rPr lang="en-IN" sz="3200" dirty="0">
                          <a:latin typeface="+mj-lt"/>
                        </a:rPr>
                        <a:t>60</a:t>
                      </a:r>
                    </a:p>
                  </a:txBody>
                  <a:tcPr/>
                </a:tc>
                <a:extLst>
                  <a:ext uri="{0D108BD9-81ED-4DB2-BD59-A6C34878D82A}">
                    <a16:rowId xmlns:a16="http://schemas.microsoft.com/office/drawing/2014/main" val="1158006421"/>
                  </a:ext>
                </a:extLst>
              </a:tr>
              <a:tr h="370840">
                <a:tc>
                  <a:txBody>
                    <a:bodyPr/>
                    <a:lstStyle/>
                    <a:p>
                      <a:pPr algn="ctr"/>
                      <a:r>
                        <a:rPr lang="en-IN" sz="3200" dirty="0">
                          <a:latin typeface="+mj-lt"/>
                        </a:rPr>
                        <a:t>Sodium phosphate</a:t>
                      </a:r>
                    </a:p>
                  </a:txBody>
                  <a:tcPr/>
                </a:tc>
                <a:tc>
                  <a:txBody>
                    <a:bodyPr/>
                    <a:lstStyle/>
                    <a:p>
                      <a:pPr algn="ctr"/>
                      <a:r>
                        <a:rPr lang="en-IN" sz="3200" dirty="0">
                          <a:latin typeface="+mj-lt"/>
                        </a:rPr>
                        <a:t>Retarder</a:t>
                      </a:r>
                    </a:p>
                  </a:txBody>
                  <a:tcPr/>
                </a:tc>
                <a:tc>
                  <a:txBody>
                    <a:bodyPr/>
                    <a:lstStyle/>
                    <a:p>
                      <a:pPr algn="ctr"/>
                      <a:r>
                        <a:rPr lang="en-IN" sz="3200" dirty="0">
                          <a:latin typeface="+mj-lt"/>
                        </a:rPr>
                        <a:t>2</a:t>
                      </a:r>
                    </a:p>
                  </a:txBody>
                  <a:tcPr/>
                </a:tc>
                <a:extLst>
                  <a:ext uri="{0D108BD9-81ED-4DB2-BD59-A6C34878D82A}">
                    <a16:rowId xmlns:a16="http://schemas.microsoft.com/office/drawing/2014/main" val="1377924897"/>
                  </a:ext>
                </a:extLst>
              </a:tr>
              <a:tr h="370840">
                <a:tc>
                  <a:txBody>
                    <a:bodyPr/>
                    <a:lstStyle/>
                    <a:p>
                      <a:pPr algn="ctr"/>
                      <a:r>
                        <a:rPr lang="en-IN" sz="3200" dirty="0" err="1">
                          <a:latin typeface="+mj-lt"/>
                        </a:rPr>
                        <a:t>Coloring</a:t>
                      </a:r>
                      <a:r>
                        <a:rPr lang="en-IN" sz="3200" dirty="0">
                          <a:latin typeface="+mj-lt"/>
                        </a:rPr>
                        <a:t> and </a:t>
                      </a:r>
                      <a:r>
                        <a:rPr lang="en-IN" sz="3200" dirty="0" err="1">
                          <a:latin typeface="+mj-lt"/>
                        </a:rPr>
                        <a:t>flavoring</a:t>
                      </a:r>
                      <a:r>
                        <a:rPr lang="en-IN" sz="3200" dirty="0">
                          <a:latin typeface="+mj-lt"/>
                        </a:rPr>
                        <a:t> agent</a:t>
                      </a:r>
                    </a:p>
                  </a:txBody>
                  <a:tcPr/>
                </a:tc>
                <a:tc>
                  <a:txBody>
                    <a:bodyPr/>
                    <a:lstStyle/>
                    <a:p>
                      <a:pPr algn="ctr"/>
                      <a:r>
                        <a:rPr lang="en-IN" sz="3200" dirty="0">
                          <a:latin typeface="+mj-lt"/>
                        </a:rPr>
                        <a:t> e.g. wintergreen, peppermint, orange, etc.</a:t>
                      </a:r>
                    </a:p>
                  </a:txBody>
                  <a:tcPr/>
                </a:tc>
                <a:tc>
                  <a:txBody>
                    <a:bodyPr/>
                    <a:lstStyle/>
                    <a:p>
                      <a:pPr algn="ctr"/>
                      <a:r>
                        <a:rPr lang="en-IN" sz="3200" dirty="0">
                          <a:latin typeface="+mj-lt"/>
                        </a:rPr>
                        <a:t>Traces</a:t>
                      </a:r>
                    </a:p>
                  </a:txBody>
                  <a:tcPr/>
                </a:tc>
                <a:extLst>
                  <a:ext uri="{0D108BD9-81ED-4DB2-BD59-A6C34878D82A}">
                    <a16:rowId xmlns:a16="http://schemas.microsoft.com/office/drawing/2014/main" val="3946843401"/>
                  </a:ext>
                </a:extLst>
              </a:tr>
            </a:tbl>
          </a:graphicData>
        </a:graphic>
      </p:graphicFrame>
    </p:spTree>
    <p:extLst>
      <p:ext uri="{BB962C8B-B14F-4D97-AF65-F5344CB8AC3E}">
        <p14:creationId xmlns:p14="http://schemas.microsoft.com/office/powerpoint/2010/main" val="4555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32656"/>
            <a:ext cx="8318728" cy="6408712"/>
          </a:xfrm>
        </p:spPr>
        <p:txBody>
          <a:bodyPr>
            <a:noAutofit/>
          </a:bodyPr>
          <a:lstStyle/>
          <a:p>
            <a:pPr>
              <a:buFont typeface="Wingdings" pitchFamily="2" charset="2"/>
              <a:buChar char="Ø"/>
            </a:pPr>
            <a:r>
              <a:rPr lang="en-IN" b="1" u="sng" dirty="0"/>
              <a:t>GELATION PROCESS:</a:t>
            </a:r>
          </a:p>
          <a:p>
            <a:r>
              <a:rPr lang="en-IN" i="1" dirty="0"/>
              <a:t>Sol-gel reaction</a:t>
            </a:r>
            <a:r>
              <a:rPr lang="en-IN" b="1" i="1" dirty="0"/>
              <a:t>- </a:t>
            </a:r>
          </a:p>
          <a:p>
            <a:pPr marL="0" indent="0">
              <a:buNone/>
            </a:pPr>
            <a:r>
              <a:rPr lang="en-IN" dirty="0"/>
              <a:t>Reaction of </a:t>
            </a:r>
            <a:r>
              <a:rPr lang="en-IN" i="1" dirty="0"/>
              <a:t>soluble alginate </a:t>
            </a:r>
            <a:r>
              <a:rPr lang="en-IN" dirty="0"/>
              <a:t>with </a:t>
            </a:r>
            <a:r>
              <a:rPr lang="en-IN" i="1" dirty="0"/>
              <a:t>calcium </a:t>
            </a:r>
            <a:r>
              <a:rPr lang="en-IN" i="1" dirty="0" err="1"/>
              <a:t>sulfate</a:t>
            </a:r>
            <a:r>
              <a:rPr lang="en-IN" i="1" dirty="0"/>
              <a:t> </a:t>
            </a:r>
            <a:r>
              <a:rPr lang="en-IN" dirty="0"/>
              <a:t>to form an </a:t>
            </a:r>
            <a:r>
              <a:rPr lang="en-IN" i="1" dirty="0"/>
              <a:t>insoluble calcium alginate gel</a:t>
            </a:r>
            <a:r>
              <a:rPr lang="en-IN" dirty="0"/>
              <a:t>.</a:t>
            </a:r>
          </a:p>
          <a:p>
            <a:endParaRPr lang="en-IN" dirty="0"/>
          </a:p>
          <a:p>
            <a:pPr marL="0" indent="0">
              <a:buNone/>
            </a:pPr>
            <a:r>
              <a:rPr lang="en-IN" dirty="0"/>
              <a:t>In addition to these a third water soluble salt i.e. Trisodium phosphate is added to the solution to prolong the working time.</a:t>
            </a:r>
          </a:p>
          <a:p>
            <a:pPr marL="0" indent="0">
              <a:buNone/>
            </a:pPr>
            <a:endParaRPr lang="en-IN" dirty="0"/>
          </a:p>
          <a:p>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574CFD-F78B-611F-3F75-7A72691AD5DB}"/>
              </a:ext>
            </a:extLst>
          </p:cNvPr>
          <p:cNvSpPr>
            <a:spLocks noGrp="1"/>
          </p:cNvSpPr>
          <p:nvPr>
            <p:ph idx="1"/>
          </p:nvPr>
        </p:nvSpPr>
        <p:spPr>
          <a:xfrm>
            <a:off x="457200" y="332656"/>
            <a:ext cx="8229600" cy="4525963"/>
          </a:xfrm>
        </p:spPr>
        <p:txBody>
          <a:bodyPr>
            <a:noAutofit/>
          </a:bodyPr>
          <a:lstStyle/>
          <a:p>
            <a:r>
              <a:rPr lang="en-IN" dirty="0"/>
              <a:t>The reactions taking place as:</a:t>
            </a:r>
          </a:p>
          <a:p>
            <a:pPr>
              <a:buNone/>
            </a:pPr>
            <a:r>
              <a:rPr lang="en-IN" dirty="0"/>
              <a:t>      </a:t>
            </a:r>
            <a:r>
              <a:rPr lang="en-IN" sz="2800" dirty="0"/>
              <a:t>2Na</a:t>
            </a:r>
            <a:r>
              <a:rPr lang="en-IN" sz="2800" baseline="-25000" dirty="0"/>
              <a:t>3</a:t>
            </a:r>
            <a:r>
              <a:rPr lang="en-IN" sz="2800" dirty="0"/>
              <a:t>PO</a:t>
            </a:r>
            <a:r>
              <a:rPr lang="en-IN" sz="2800" baseline="-25000" dirty="0"/>
              <a:t>4</a:t>
            </a:r>
            <a:r>
              <a:rPr lang="en-IN" sz="2800" dirty="0"/>
              <a:t> + 3CaSO</a:t>
            </a:r>
            <a:r>
              <a:rPr lang="en-IN" sz="2800" baseline="-25000" dirty="0"/>
              <a:t>4                      </a:t>
            </a:r>
            <a:r>
              <a:rPr lang="en-IN" sz="2800" dirty="0"/>
              <a:t> Ca</a:t>
            </a:r>
            <a:r>
              <a:rPr lang="en-IN" sz="2800" baseline="-25000" dirty="0"/>
              <a:t>3</a:t>
            </a:r>
            <a:r>
              <a:rPr lang="en-IN" sz="2800" dirty="0"/>
              <a:t>(PO</a:t>
            </a:r>
            <a:r>
              <a:rPr lang="en-IN" sz="2800" baseline="-25000" dirty="0"/>
              <a:t>4</a:t>
            </a:r>
            <a:r>
              <a:rPr lang="en-IN" sz="2800" dirty="0"/>
              <a:t>)</a:t>
            </a:r>
            <a:r>
              <a:rPr lang="en-IN" sz="2800" baseline="-25000" dirty="0"/>
              <a:t>2</a:t>
            </a:r>
            <a:r>
              <a:rPr lang="en-IN" sz="2800" dirty="0"/>
              <a:t> + 3Na</a:t>
            </a:r>
            <a:r>
              <a:rPr lang="en-IN" sz="2800" baseline="-25000" dirty="0"/>
              <a:t>2</a:t>
            </a:r>
            <a:r>
              <a:rPr lang="en-IN" sz="2800" dirty="0"/>
              <a:t>SO</a:t>
            </a:r>
            <a:r>
              <a:rPr lang="en-IN" sz="2800" baseline="-25000" dirty="0"/>
              <a:t>4</a:t>
            </a:r>
          </a:p>
          <a:p>
            <a:pPr>
              <a:buNone/>
            </a:pPr>
            <a:endParaRPr lang="en-IN" dirty="0"/>
          </a:p>
          <a:p>
            <a:r>
              <a:rPr lang="en-IN" dirty="0"/>
              <a:t> When the trisodium phosphate supply is exhausted, the calcium ions begin to react with potassium alginate to produce calcium alginate:</a:t>
            </a:r>
          </a:p>
          <a:p>
            <a:pPr>
              <a:buNone/>
            </a:pPr>
            <a:r>
              <a:rPr lang="en-IN" dirty="0"/>
              <a:t>  </a:t>
            </a:r>
            <a:r>
              <a:rPr lang="en-IN" sz="2800" dirty="0"/>
              <a:t>Potassium + CaSO</a:t>
            </a:r>
            <a:r>
              <a:rPr lang="en-IN" sz="2800" baseline="-25000" dirty="0"/>
              <a:t>4</a:t>
            </a:r>
            <a:r>
              <a:rPr lang="en-IN" sz="2800" dirty="0"/>
              <a:t> + H</a:t>
            </a:r>
            <a:r>
              <a:rPr lang="en-IN" sz="2800" baseline="-25000" dirty="0"/>
              <a:t>2</a:t>
            </a:r>
            <a:r>
              <a:rPr lang="en-IN" sz="2800" dirty="0"/>
              <a:t>O                   Ca    +   K</a:t>
            </a:r>
            <a:r>
              <a:rPr lang="en-IN" sz="2800" baseline="-25000" dirty="0"/>
              <a:t>2</a:t>
            </a:r>
            <a:r>
              <a:rPr lang="en-IN" sz="2800" dirty="0"/>
              <a:t>SO</a:t>
            </a:r>
            <a:r>
              <a:rPr lang="en-IN" sz="2800" baseline="-25000" dirty="0"/>
              <a:t>4  </a:t>
            </a:r>
            <a:r>
              <a:rPr lang="en-IN" sz="2800" dirty="0"/>
              <a:t> </a:t>
            </a:r>
          </a:p>
          <a:p>
            <a:pPr>
              <a:buNone/>
            </a:pPr>
            <a:r>
              <a:rPr lang="en-IN" sz="2800" dirty="0"/>
              <a:t>     alginate				           alginate</a:t>
            </a:r>
          </a:p>
          <a:p>
            <a:endParaRPr lang="en-IN" sz="2800" dirty="0"/>
          </a:p>
          <a:p>
            <a:r>
              <a:rPr lang="en-IN" dirty="0"/>
              <a:t>Retarder (sodium phosphate) is added to provide the proper setting time.</a:t>
            </a:r>
          </a:p>
          <a:p>
            <a:endParaRPr lang="en-US" dirty="0"/>
          </a:p>
        </p:txBody>
      </p:sp>
      <p:cxnSp>
        <p:nvCxnSpPr>
          <p:cNvPr id="5" name="Straight Arrow Connector 4">
            <a:extLst>
              <a:ext uri="{FF2B5EF4-FFF2-40B4-BE49-F238E27FC236}">
                <a16:creationId xmlns:a16="http://schemas.microsoft.com/office/drawing/2014/main" id="{ACAC9FE5-D625-A57A-219B-891ED426CC6E}"/>
              </a:ext>
            </a:extLst>
          </p:cNvPr>
          <p:cNvCxnSpPr/>
          <p:nvPr/>
        </p:nvCxnSpPr>
        <p:spPr>
          <a:xfrm>
            <a:off x="4139952" y="1268760"/>
            <a:ext cx="93610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9150F0D-4B15-63F3-93DA-B180B7DDBA35}"/>
              </a:ext>
            </a:extLst>
          </p:cNvPr>
          <p:cNvCxnSpPr/>
          <p:nvPr/>
        </p:nvCxnSpPr>
        <p:spPr>
          <a:xfrm>
            <a:off x="4932040" y="4509120"/>
            <a:ext cx="93610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21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966" y="618145"/>
            <a:ext cx="5000660" cy="5286412"/>
          </a:xfrm>
        </p:spPr>
        <p:txBody>
          <a:bodyPr>
            <a:noAutofit/>
          </a:bodyPr>
          <a:lstStyle/>
          <a:p>
            <a:pPr>
              <a:buFont typeface="Wingdings" pitchFamily="2" charset="2"/>
              <a:buChar char="Ø"/>
            </a:pPr>
            <a:r>
              <a:rPr lang="en-IN" b="1" u="sng" dirty="0"/>
              <a:t>CONTROLLING SETTING TIME:</a:t>
            </a:r>
          </a:p>
          <a:p>
            <a:r>
              <a:rPr lang="en-IN" dirty="0"/>
              <a:t>Setting time-</a:t>
            </a:r>
          </a:p>
          <a:p>
            <a:pPr marL="400050" lvl="1" indent="0">
              <a:buNone/>
            </a:pPr>
            <a:r>
              <a:rPr lang="en-IN" sz="3200" dirty="0"/>
              <a:t>Fast setting </a:t>
            </a:r>
            <a:r>
              <a:rPr lang="en-IN" sz="3200" b="1" dirty="0"/>
              <a:t>-</a:t>
            </a:r>
            <a:r>
              <a:rPr lang="en-IN" sz="3200" dirty="0"/>
              <a:t> 1.5-3 min </a:t>
            </a:r>
          </a:p>
          <a:p>
            <a:pPr marL="400050" lvl="1" indent="0">
              <a:buNone/>
            </a:pPr>
            <a:r>
              <a:rPr lang="en-IN" sz="3200" dirty="0"/>
              <a:t>Slow setting </a:t>
            </a:r>
            <a:r>
              <a:rPr lang="en-IN" sz="3200" b="1" dirty="0"/>
              <a:t>- </a:t>
            </a:r>
            <a:r>
              <a:rPr lang="en-IN" sz="3200" dirty="0"/>
              <a:t>2-4.5 minutes.</a:t>
            </a:r>
          </a:p>
          <a:p>
            <a:r>
              <a:rPr lang="en-IN" dirty="0"/>
              <a:t>This can be altered by altering the </a:t>
            </a:r>
            <a:r>
              <a:rPr lang="en-IN" dirty="0">
                <a:solidFill>
                  <a:schemeClr val="accent1">
                    <a:lumMod val="75000"/>
                  </a:schemeClr>
                </a:solidFill>
              </a:rPr>
              <a:t>temperature</a:t>
            </a:r>
            <a:r>
              <a:rPr lang="en-IN" dirty="0"/>
              <a:t> of the water used for mixing the alginate.</a:t>
            </a:r>
          </a:p>
        </p:txBody>
      </p:sp>
      <p:pic>
        <p:nvPicPr>
          <p:cNvPr id="4" name="Picture 3" descr="New Doc 2019-01-01 09.33.33_1.jpg"/>
          <p:cNvPicPr>
            <a:picLocks noChangeAspect="1"/>
          </p:cNvPicPr>
          <p:nvPr/>
        </p:nvPicPr>
        <p:blipFill>
          <a:blip r:embed="rId3"/>
          <a:stretch>
            <a:fillRect/>
          </a:stretch>
        </p:blipFill>
        <p:spPr>
          <a:xfrm>
            <a:off x="5072066" y="1628800"/>
            <a:ext cx="4071937" cy="3363774"/>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400" b="1" i="1" u="sng" dirty="0">
                <a:solidFill>
                  <a:schemeClr val="accent2">
                    <a:lumMod val="75000"/>
                  </a:schemeClr>
                </a:solidFill>
              </a:rPr>
              <a:t>CLASSIFICATION: </a:t>
            </a:r>
          </a:p>
        </p:txBody>
      </p:sp>
      <p:sp>
        <p:nvSpPr>
          <p:cNvPr id="3" name="Content Placeholder 2"/>
          <p:cNvSpPr>
            <a:spLocks noGrp="1"/>
          </p:cNvSpPr>
          <p:nvPr>
            <p:ph idx="1"/>
          </p:nvPr>
        </p:nvSpPr>
        <p:spPr>
          <a:xfrm>
            <a:off x="539552" y="1423502"/>
            <a:ext cx="7929618" cy="4900634"/>
          </a:xfrm>
        </p:spPr>
        <p:txBody>
          <a:bodyPr>
            <a:noAutofit/>
          </a:bodyPr>
          <a:lstStyle/>
          <a:p>
            <a:pPr>
              <a:lnSpc>
                <a:spcPct val="150000"/>
              </a:lnSpc>
              <a:buFont typeface="Wingdings" pitchFamily="2" charset="2"/>
              <a:buChar char="Ø"/>
            </a:pPr>
            <a:r>
              <a:rPr lang="en-IN" u="sng" dirty="0">
                <a:solidFill>
                  <a:schemeClr val="tx1">
                    <a:lumMod val="75000"/>
                  </a:schemeClr>
                </a:solidFill>
                <a:latin typeface="Times New Roman" panose="02020603050405020304" pitchFamily="18" charset="0"/>
                <a:cs typeface="Times New Roman" panose="02020603050405020304" pitchFamily="18" charset="0"/>
              </a:rPr>
              <a:t>BASED ON SETTING MECHANISM:</a:t>
            </a:r>
          </a:p>
          <a:p>
            <a:pPr marL="514350" indent="-514350">
              <a:lnSpc>
                <a:spcPct val="100000"/>
              </a:lnSpc>
              <a:buFont typeface="+mj-lt"/>
              <a:buAutoNum type="arabicPeriod"/>
            </a:pPr>
            <a:r>
              <a:rPr lang="en-IN" dirty="0">
                <a:solidFill>
                  <a:schemeClr val="tx1">
                    <a:lumMod val="75000"/>
                  </a:schemeClr>
                </a:solidFill>
                <a:latin typeface="Times New Roman" panose="02020603050405020304" pitchFamily="18" charset="0"/>
                <a:cs typeface="Times New Roman" panose="02020603050405020304" pitchFamily="18" charset="0"/>
              </a:rPr>
              <a:t>By chemical reaction- </a:t>
            </a:r>
            <a:r>
              <a:rPr lang="en-IN" b="1" dirty="0">
                <a:solidFill>
                  <a:schemeClr val="tx1">
                    <a:lumMod val="75000"/>
                  </a:schemeClr>
                </a:solidFill>
                <a:latin typeface="Times New Roman" panose="02020603050405020304" pitchFamily="18" charset="0"/>
                <a:cs typeface="Times New Roman" panose="02020603050405020304" pitchFamily="18" charset="0"/>
              </a:rPr>
              <a:t>IRREVERSIBLE</a:t>
            </a:r>
          </a:p>
          <a:p>
            <a:pPr marL="400050" lvl="1" indent="0">
              <a:buNone/>
            </a:pPr>
            <a:r>
              <a:rPr lang="en-IN" sz="3200" dirty="0">
                <a:solidFill>
                  <a:schemeClr val="tx1">
                    <a:lumMod val="75000"/>
                  </a:schemeClr>
                </a:solidFill>
                <a:latin typeface="Times New Roman" panose="02020603050405020304" pitchFamily="18" charset="0"/>
                <a:cs typeface="Times New Roman" panose="02020603050405020304" pitchFamily="18" charset="0"/>
              </a:rPr>
              <a:t>Example- Zinc-Oxide Eugenol Paste</a:t>
            </a:r>
          </a:p>
          <a:p>
            <a:pPr marL="2171700" lvl="5" indent="0">
              <a:buNone/>
            </a:pPr>
            <a:r>
              <a:rPr lang="en-IN" sz="3200" dirty="0">
                <a:solidFill>
                  <a:schemeClr val="tx1">
                    <a:lumMod val="75000"/>
                  </a:schemeClr>
                </a:solidFill>
                <a:latin typeface="Times New Roman" panose="02020603050405020304" pitchFamily="18" charset="0"/>
                <a:cs typeface="Times New Roman" panose="02020603050405020304" pitchFamily="18" charset="0"/>
              </a:rPr>
              <a:t>Impression Plaster</a:t>
            </a:r>
          </a:p>
          <a:p>
            <a:pPr marL="2171700" lvl="5" indent="0">
              <a:buNone/>
            </a:pPr>
            <a:endParaRPr lang="en-IN" sz="3200" dirty="0">
              <a:solidFill>
                <a:schemeClr val="tx1">
                  <a:lumMod val="75000"/>
                </a:schemeClr>
              </a:solidFill>
              <a:latin typeface="Times New Roman" panose="02020603050405020304" pitchFamily="18" charset="0"/>
              <a:cs typeface="Times New Roman" panose="02020603050405020304" pitchFamily="18" charset="0"/>
            </a:endParaRPr>
          </a:p>
          <a:p>
            <a:pPr marL="514350" indent="-514350">
              <a:lnSpc>
                <a:spcPct val="100000"/>
              </a:lnSpc>
              <a:buFont typeface="+mj-lt"/>
              <a:buAutoNum type="arabicPeriod"/>
            </a:pPr>
            <a:r>
              <a:rPr lang="en-IN" dirty="0">
                <a:solidFill>
                  <a:schemeClr val="tx1">
                    <a:lumMod val="75000"/>
                  </a:schemeClr>
                </a:solidFill>
                <a:latin typeface="Times New Roman" panose="02020603050405020304" pitchFamily="18" charset="0"/>
                <a:cs typeface="Times New Roman" panose="02020603050405020304" pitchFamily="18" charset="0"/>
              </a:rPr>
              <a:t>By Thermally induced physical reaction- </a:t>
            </a:r>
            <a:r>
              <a:rPr lang="en-IN" b="1" dirty="0">
                <a:solidFill>
                  <a:schemeClr val="tx1">
                    <a:lumMod val="75000"/>
                  </a:schemeClr>
                </a:solidFill>
                <a:latin typeface="Times New Roman" panose="02020603050405020304" pitchFamily="18" charset="0"/>
                <a:cs typeface="Times New Roman" panose="02020603050405020304" pitchFamily="18" charset="0"/>
              </a:rPr>
              <a:t>REVERSIBLE</a:t>
            </a:r>
          </a:p>
          <a:p>
            <a:pPr marL="400050" lvl="1" indent="0">
              <a:buNone/>
            </a:pPr>
            <a:r>
              <a:rPr lang="en-IN" sz="3200" dirty="0">
                <a:solidFill>
                  <a:schemeClr val="tx1">
                    <a:lumMod val="75000"/>
                  </a:schemeClr>
                </a:solidFill>
                <a:latin typeface="Times New Roman" panose="02020603050405020304" pitchFamily="18" charset="0"/>
                <a:cs typeface="Times New Roman" panose="02020603050405020304" pitchFamily="18" charset="0"/>
              </a:rPr>
              <a:t>Example- Impression Compound</a:t>
            </a:r>
            <a:endParaRPr lang="en-IN" dirty="0">
              <a:solidFill>
                <a:schemeClr val="tx1">
                  <a:lumMod val="75000"/>
                </a:schemeClr>
              </a:solidFill>
              <a:latin typeface="Times New Roman" panose="02020603050405020304" pitchFamily="18" charset="0"/>
              <a:cs typeface="Times New Roman" panose="02020603050405020304" pitchFamily="18" charset="0"/>
            </a:endParaRPr>
          </a:p>
          <a:p>
            <a:pPr>
              <a:lnSpc>
                <a:spcPct val="100000"/>
              </a:lnSpc>
            </a:pPr>
            <a:endParaRPr lang="en-IN" dirty="0">
              <a:solidFill>
                <a:schemeClr val="tx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332656"/>
            <a:ext cx="5786478" cy="6408712"/>
          </a:xfrm>
        </p:spPr>
        <p:txBody>
          <a:bodyPr>
            <a:normAutofit/>
          </a:bodyPr>
          <a:lstStyle/>
          <a:p>
            <a:pPr marL="0" indent="0">
              <a:buNone/>
            </a:pPr>
            <a:r>
              <a:rPr lang="en-IN" sz="2800" b="1" u="sng" dirty="0"/>
              <a:t>MANIPULATION:</a:t>
            </a:r>
          </a:p>
          <a:p>
            <a:pPr>
              <a:buFont typeface="Wingdings" pitchFamily="2" charset="2"/>
              <a:buChar char="Ø"/>
            </a:pPr>
            <a:endParaRPr lang="en-IN" sz="2200" b="1" u="sng" dirty="0"/>
          </a:p>
          <a:p>
            <a:pPr>
              <a:buFont typeface="Wingdings" pitchFamily="2" charset="2"/>
              <a:buChar char="Ø"/>
            </a:pPr>
            <a:endParaRPr lang="en-IN" sz="2200" b="1" u="sng" dirty="0"/>
          </a:p>
          <a:p>
            <a:pPr>
              <a:buFont typeface="Wingdings" pitchFamily="2" charset="2"/>
              <a:buChar char="Ø"/>
            </a:pPr>
            <a:endParaRPr lang="en-IN" sz="2200" b="1" u="sng" dirty="0"/>
          </a:p>
          <a:p>
            <a:endParaRPr lang="en-IN" sz="2200" b="1" dirty="0">
              <a:cs typeface="Times New Roman"/>
            </a:endParaRPr>
          </a:p>
          <a:p>
            <a:pPr>
              <a:buNone/>
            </a:pPr>
            <a:endParaRPr lang="en-IN" sz="2200" b="1" dirty="0">
              <a:cs typeface="Times New Roman"/>
            </a:endParaRPr>
          </a:p>
        </p:txBody>
      </p:sp>
      <p:sp>
        <p:nvSpPr>
          <p:cNvPr id="6" name="TextBox 5"/>
          <p:cNvSpPr txBox="1"/>
          <p:nvPr/>
        </p:nvSpPr>
        <p:spPr>
          <a:xfrm>
            <a:off x="321630" y="908720"/>
            <a:ext cx="8786874" cy="4524315"/>
          </a:xfrm>
          <a:prstGeom prst="rect">
            <a:avLst/>
          </a:prstGeom>
          <a:noFill/>
        </p:spPr>
        <p:txBody>
          <a:bodyPr wrap="square" rtlCol="0">
            <a:spAutoFit/>
          </a:bodyPr>
          <a:lstStyle/>
          <a:p>
            <a:endParaRPr lang="en-US" sz="3200" dirty="0">
              <a:latin typeface="+mj-lt"/>
            </a:endParaRPr>
          </a:p>
          <a:p>
            <a:endParaRPr lang="en-US" sz="3200" dirty="0">
              <a:latin typeface="+mj-lt"/>
            </a:endParaRPr>
          </a:p>
          <a:p>
            <a:r>
              <a:rPr lang="en-US" sz="3200" dirty="0">
                <a:latin typeface="+mj-lt"/>
              </a:rPr>
              <a:t>Water: Powder = 38ml : 16g</a:t>
            </a:r>
          </a:p>
          <a:p>
            <a:endParaRPr lang="en-US" sz="3200" dirty="0">
              <a:latin typeface="+mj-lt"/>
            </a:endParaRPr>
          </a:p>
          <a:p>
            <a:r>
              <a:rPr lang="en-IN" sz="3200" dirty="0">
                <a:latin typeface="+mj-lt"/>
                <a:cs typeface="Times New Roman"/>
              </a:rPr>
              <a:t>Mixing can be done</a:t>
            </a:r>
          </a:p>
          <a:p>
            <a:pPr>
              <a:buFont typeface="Wingdings" pitchFamily="2" charset="2"/>
              <a:buChar char="§"/>
            </a:pPr>
            <a:r>
              <a:rPr lang="en-IN" sz="3200" dirty="0">
                <a:latin typeface="+mj-lt"/>
                <a:cs typeface="Times New Roman"/>
              </a:rPr>
              <a:t> Manually by mechanical spatulation.</a:t>
            </a:r>
          </a:p>
          <a:p>
            <a:pPr>
              <a:buFont typeface="Wingdings" pitchFamily="2" charset="2"/>
              <a:buChar char="§"/>
            </a:pPr>
            <a:r>
              <a:rPr lang="en-IN" sz="3200" dirty="0">
                <a:latin typeface="+mj-lt"/>
                <a:cs typeface="Times New Roman"/>
              </a:rPr>
              <a:t> </a:t>
            </a:r>
            <a:r>
              <a:rPr lang="en-IN" sz="3200" dirty="0" err="1">
                <a:latin typeface="+mj-lt"/>
                <a:cs typeface="Times New Roman"/>
              </a:rPr>
              <a:t>Alginator</a:t>
            </a:r>
            <a:r>
              <a:rPr lang="en-IN" sz="3200" dirty="0">
                <a:latin typeface="+mj-lt"/>
                <a:cs typeface="Times New Roman"/>
              </a:rPr>
              <a:t>.</a:t>
            </a:r>
          </a:p>
          <a:p>
            <a:pPr>
              <a:buFont typeface="Wingdings" pitchFamily="2" charset="2"/>
              <a:buChar char="§"/>
            </a:pPr>
            <a:endParaRPr lang="en-IN" sz="3200" dirty="0">
              <a:latin typeface="+mj-lt"/>
            </a:endParaRPr>
          </a:p>
          <a:p>
            <a:endParaRPr lang="en-IN" sz="32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451818-4815-5DE5-5685-CF09ADE7DD0F}"/>
              </a:ext>
            </a:extLst>
          </p:cNvPr>
          <p:cNvSpPr>
            <a:spLocks noGrp="1"/>
          </p:cNvSpPr>
          <p:nvPr>
            <p:ph idx="1"/>
          </p:nvPr>
        </p:nvSpPr>
        <p:spPr>
          <a:xfrm>
            <a:off x="245897" y="116632"/>
            <a:ext cx="8633460" cy="2592288"/>
          </a:xfrm>
        </p:spPr>
        <p:txBody>
          <a:bodyPr>
            <a:normAutofit lnSpcReduction="10000"/>
          </a:bodyPr>
          <a:lstStyle/>
          <a:p>
            <a:pPr marL="0" indent="0">
              <a:buNone/>
            </a:pPr>
            <a:r>
              <a:rPr lang="en-IN" sz="3200" b="1" dirty="0">
                <a:latin typeface="Times New Roman"/>
                <a:cs typeface="Times New Roman"/>
              </a:rPr>
              <a:t>HAND MIXING:</a:t>
            </a:r>
          </a:p>
          <a:p>
            <a:r>
              <a:rPr lang="en-IN" sz="3200" dirty="0"/>
              <a:t>A vigorous figure-8 motion is used, with the mix being swiped against the sides of the rubber-mixing bowl with intermittent rotations (180</a:t>
            </a:r>
            <a:r>
              <a:rPr lang="en-IN" sz="3200" dirty="0">
                <a:cs typeface="Times New Roman"/>
              </a:rPr>
              <a:t>⁰) of the spatula to press out air bubbles.</a:t>
            </a:r>
          </a:p>
          <a:p>
            <a:endParaRPr lang="en-US" dirty="0"/>
          </a:p>
        </p:txBody>
      </p:sp>
      <p:pic>
        <p:nvPicPr>
          <p:cNvPr id="4" name="Content Placeholder 3" descr="mixing-alginate.png">
            <a:extLst>
              <a:ext uri="{FF2B5EF4-FFF2-40B4-BE49-F238E27FC236}">
                <a16:creationId xmlns:a16="http://schemas.microsoft.com/office/drawing/2014/main" id="{182D82A0-C85B-AD13-673C-2BD0DA9A3DD7}"/>
              </a:ext>
            </a:extLst>
          </p:cNvPr>
          <p:cNvPicPr>
            <a:picLocks noChangeAspect="1"/>
          </p:cNvPicPr>
          <p:nvPr/>
        </p:nvPicPr>
        <p:blipFill rotWithShape="1">
          <a:blip r:embed="rId2"/>
          <a:srcRect l="5879" r="24913" b="4324"/>
          <a:stretch/>
        </p:blipFill>
        <p:spPr>
          <a:xfrm>
            <a:off x="4785430" y="2731350"/>
            <a:ext cx="4358570" cy="3755283"/>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BEEB4FA8-798F-17C4-AD38-865CE27740E3}"/>
              </a:ext>
            </a:extLst>
          </p:cNvPr>
          <p:cNvSpPr txBox="1"/>
          <p:nvPr/>
        </p:nvSpPr>
        <p:spPr>
          <a:xfrm>
            <a:off x="179512" y="3140968"/>
            <a:ext cx="4680520" cy="3539430"/>
          </a:xfrm>
          <a:prstGeom prst="rect">
            <a:avLst/>
          </a:prstGeom>
          <a:noFill/>
        </p:spPr>
        <p:txBody>
          <a:bodyPr wrap="square" rtlCol="0">
            <a:spAutoFit/>
          </a:bodyPr>
          <a:lstStyle/>
          <a:p>
            <a:pPr marL="457200" indent="-457200">
              <a:buFont typeface="Arial" panose="020B0604020202020204" pitchFamily="34" charset="0"/>
              <a:buChar char="•"/>
            </a:pPr>
            <a:r>
              <a:rPr lang="en-IN" sz="3200" dirty="0">
                <a:latin typeface="+mj-lt"/>
                <a:cs typeface="Times New Roman"/>
              </a:rPr>
              <a:t>45 seconds to 1 minute mixing is sufficient depending on the brand and the type of alginate (fast-setting or slow-setting).</a:t>
            </a:r>
          </a:p>
          <a:p>
            <a:endParaRPr lang="en-US" sz="3200" dirty="0">
              <a:latin typeface="+mj-lt"/>
            </a:endParaRPr>
          </a:p>
        </p:txBody>
      </p:sp>
    </p:spTree>
    <p:extLst>
      <p:ext uri="{BB962C8B-B14F-4D97-AF65-F5344CB8AC3E}">
        <p14:creationId xmlns:p14="http://schemas.microsoft.com/office/powerpoint/2010/main" val="325944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77744" y="471099"/>
            <a:ext cx="3800271" cy="769441"/>
          </a:xfrm>
          <a:prstGeom prst="rect">
            <a:avLst/>
          </a:prstGeom>
          <a:noFill/>
        </p:spPr>
        <p:txBody>
          <a:bodyPr wrap="none" rtlCol="0">
            <a:spAutoFit/>
          </a:bodyPr>
          <a:lstStyle/>
          <a:p>
            <a:r>
              <a:rPr lang="en-IN" sz="4400" b="1" dirty="0">
                <a:latin typeface="+mj-lt"/>
              </a:rPr>
              <a:t>ALGINATOR:</a:t>
            </a:r>
          </a:p>
        </p:txBody>
      </p:sp>
      <p:pic>
        <p:nvPicPr>
          <p:cNvPr id="6" name="Picture 1030" descr="slide0019_image015">
            <a:extLst>
              <a:ext uri="{FF2B5EF4-FFF2-40B4-BE49-F238E27FC236}">
                <a16:creationId xmlns:a16="http://schemas.microsoft.com/office/drawing/2014/main" id="{4431DE85-B4CA-15F9-6FC9-EA7CB0A08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501008"/>
            <a:ext cx="4011438" cy="3018915"/>
          </a:xfrm>
          <a:prstGeom prst="rect">
            <a:avLst/>
          </a:prstGeom>
          <a:ln>
            <a:noFill/>
          </a:ln>
          <a:effectLst>
            <a:softEdge rad="112500"/>
          </a:effectLst>
        </p:spPr>
      </p:pic>
      <p:pic>
        <p:nvPicPr>
          <p:cNvPr id="7" name="Picture 6" descr="41SWPvoJPeL._SX342_.jpg">
            <a:extLst>
              <a:ext uri="{FF2B5EF4-FFF2-40B4-BE49-F238E27FC236}">
                <a16:creationId xmlns:a16="http://schemas.microsoft.com/office/drawing/2014/main" id="{C43027E0-DAEB-877A-06C9-8F02D061D5E0}"/>
              </a:ext>
            </a:extLst>
          </p:cNvPr>
          <p:cNvPicPr>
            <a:picLocks noChangeAspect="1"/>
          </p:cNvPicPr>
          <p:nvPr/>
        </p:nvPicPr>
        <p:blipFill>
          <a:blip r:embed="rId4"/>
          <a:stretch>
            <a:fillRect/>
          </a:stretch>
        </p:blipFill>
        <p:spPr>
          <a:xfrm>
            <a:off x="683568" y="1952588"/>
            <a:ext cx="3672408" cy="3672408"/>
          </a:xfrm>
          <a:prstGeom prst="rect">
            <a:avLst/>
          </a:prstGeom>
          <a:ln>
            <a:noFill/>
          </a:ln>
          <a:effectLst>
            <a:softEdge rad="112500"/>
          </a:effectLst>
        </p:spPr>
      </p:pic>
      <p:pic>
        <p:nvPicPr>
          <p:cNvPr id="8" name="Picture 1029" descr="slide0019_image014">
            <a:extLst>
              <a:ext uri="{FF2B5EF4-FFF2-40B4-BE49-F238E27FC236}">
                <a16:creationId xmlns:a16="http://schemas.microsoft.com/office/drawing/2014/main" id="{C8D75003-D603-9DA6-EC0B-F32366DBB5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6" y="194061"/>
            <a:ext cx="4011440" cy="3018915"/>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89497"/>
            <a:ext cx="7166600" cy="5879006"/>
          </a:xfrm>
        </p:spPr>
        <p:txBody>
          <a:bodyPr>
            <a:noAutofit/>
          </a:bodyPr>
          <a:lstStyle/>
          <a:p>
            <a:pPr>
              <a:lnSpc>
                <a:spcPct val="100000"/>
              </a:lnSpc>
              <a:buFont typeface="Wingdings" pitchFamily="2" charset="2"/>
              <a:buChar char="Ø"/>
            </a:pPr>
            <a:r>
              <a:rPr lang="en-IN" b="1" u="sng" dirty="0"/>
              <a:t>TRAY SELECTION:</a:t>
            </a:r>
          </a:p>
          <a:p>
            <a:pPr>
              <a:lnSpc>
                <a:spcPct val="100000"/>
              </a:lnSpc>
            </a:pPr>
            <a:r>
              <a:rPr lang="en-IN" dirty="0"/>
              <a:t>Perforated, metal trays are used.</a:t>
            </a:r>
          </a:p>
          <a:p>
            <a:pPr>
              <a:lnSpc>
                <a:spcPct val="100000"/>
              </a:lnSpc>
              <a:buNone/>
            </a:pPr>
            <a:endParaRPr lang="en-IN" dirty="0"/>
          </a:p>
        </p:txBody>
      </p:sp>
      <p:pic>
        <p:nvPicPr>
          <p:cNvPr id="5" name="Picture 4" descr="perfsetweb.jpg"/>
          <p:cNvPicPr>
            <a:picLocks noChangeAspect="1"/>
          </p:cNvPicPr>
          <p:nvPr/>
        </p:nvPicPr>
        <p:blipFill>
          <a:blip r:embed="rId2"/>
          <a:stretch>
            <a:fillRect/>
          </a:stretch>
        </p:blipFill>
        <p:spPr>
          <a:xfrm>
            <a:off x="1835696" y="1844824"/>
            <a:ext cx="6624736" cy="5007676"/>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234A32-15AD-7E5C-D482-639BBB392CFA}"/>
              </a:ext>
            </a:extLst>
          </p:cNvPr>
          <p:cNvSpPr>
            <a:spLocks noGrp="1"/>
          </p:cNvSpPr>
          <p:nvPr>
            <p:ph idx="1"/>
          </p:nvPr>
        </p:nvSpPr>
        <p:spPr>
          <a:xfrm>
            <a:off x="457200" y="692696"/>
            <a:ext cx="8229600" cy="4525963"/>
          </a:xfrm>
        </p:spPr>
        <p:txBody>
          <a:bodyPr/>
          <a:lstStyle/>
          <a:p>
            <a:pPr>
              <a:lnSpc>
                <a:spcPct val="100000"/>
              </a:lnSpc>
            </a:pPr>
            <a:r>
              <a:rPr lang="en-IN" dirty="0"/>
              <a:t>If a plastic tray or metal rim-lock tray is selected, a thin layer of tray adhesive can be applied into the tray.</a:t>
            </a:r>
          </a:p>
          <a:p>
            <a:endParaRPr lang="en-US" dirty="0"/>
          </a:p>
        </p:txBody>
      </p:sp>
      <p:pic>
        <p:nvPicPr>
          <p:cNvPr id="4" name="Picture 3" descr="impression_tray_2.png">
            <a:extLst>
              <a:ext uri="{FF2B5EF4-FFF2-40B4-BE49-F238E27FC236}">
                <a16:creationId xmlns:a16="http://schemas.microsoft.com/office/drawing/2014/main" id="{C62BC46F-B6E5-3201-32F1-3F609AA98881}"/>
              </a:ext>
            </a:extLst>
          </p:cNvPr>
          <p:cNvPicPr>
            <a:picLocks noChangeAspect="1"/>
          </p:cNvPicPr>
          <p:nvPr/>
        </p:nvPicPr>
        <p:blipFill>
          <a:blip r:embed="rId2" cstate="print"/>
          <a:srcRect t="9159" b="20624"/>
          <a:stretch>
            <a:fillRect/>
          </a:stretch>
        </p:blipFill>
        <p:spPr>
          <a:xfrm>
            <a:off x="5395346" y="3026968"/>
            <a:ext cx="3546534" cy="2490263"/>
          </a:xfrm>
          <a:prstGeom prst="rect">
            <a:avLst/>
          </a:prstGeom>
          <a:ln>
            <a:noFill/>
          </a:ln>
          <a:effectLst>
            <a:softEdge rad="112500"/>
          </a:effectLst>
        </p:spPr>
      </p:pic>
      <p:pic>
        <p:nvPicPr>
          <p:cNvPr id="5" name="Picture 4" descr="s800150646627552015_p36_i1_w309.jpeg">
            <a:extLst>
              <a:ext uri="{FF2B5EF4-FFF2-40B4-BE49-F238E27FC236}">
                <a16:creationId xmlns:a16="http://schemas.microsoft.com/office/drawing/2014/main" id="{79DB5DAF-1A7C-1924-68DC-DBA5BFAE56CC}"/>
              </a:ext>
            </a:extLst>
          </p:cNvPr>
          <p:cNvPicPr>
            <a:picLocks noChangeAspect="1"/>
          </p:cNvPicPr>
          <p:nvPr/>
        </p:nvPicPr>
        <p:blipFill>
          <a:blip r:embed="rId3"/>
          <a:stretch>
            <a:fillRect/>
          </a:stretch>
        </p:blipFill>
        <p:spPr>
          <a:xfrm>
            <a:off x="611560" y="2564904"/>
            <a:ext cx="4464496" cy="38269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751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E933EC-ECCC-24CC-2CC4-B287027033E3}"/>
              </a:ext>
            </a:extLst>
          </p:cNvPr>
          <p:cNvSpPr>
            <a:spLocks noGrp="1"/>
          </p:cNvSpPr>
          <p:nvPr>
            <p:ph idx="1"/>
          </p:nvPr>
        </p:nvSpPr>
        <p:spPr>
          <a:xfrm>
            <a:off x="457200" y="1166018"/>
            <a:ext cx="8229600" cy="4525963"/>
          </a:xfrm>
        </p:spPr>
        <p:txBody>
          <a:bodyPr/>
          <a:lstStyle/>
          <a:p>
            <a:pPr>
              <a:lnSpc>
                <a:spcPct val="100000"/>
              </a:lnSpc>
            </a:pPr>
            <a:r>
              <a:rPr lang="en-IN" dirty="0"/>
              <a:t>Tray must fit into the patient’s arch so that there is a sufficient bulk of material.</a:t>
            </a:r>
          </a:p>
          <a:p>
            <a:pPr>
              <a:lnSpc>
                <a:spcPct val="100000"/>
              </a:lnSpc>
            </a:pPr>
            <a:endParaRPr lang="en-IN" dirty="0"/>
          </a:p>
          <a:p>
            <a:pPr>
              <a:lnSpc>
                <a:spcPct val="100000"/>
              </a:lnSpc>
            </a:pPr>
            <a:r>
              <a:rPr lang="en-IN" dirty="0"/>
              <a:t>The thickness of the alginate impression between the tray and the tissues should be at least 3 mm.</a:t>
            </a:r>
          </a:p>
          <a:p>
            <a:endParaRPr lang="en-US" dirty="0"/>
          </a:p>
        </p:txBody>
      </p:sp>
    </p:spTree>
    <p:extLst>
      <p:ext uri="{BB962C8B-B14F-4D97-AF65-F5344CB8AC3E}">
        <p14:creationId xmlns:p14="http://schemas.microsoft.com/office/powerpoint/2010/main" val="361614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92696"/>
            <a:ext cx="5000660" cy="5214974"/>
          </a:xfrm>
        </p:spPr>
        <p:txBody>
          <a:bodyPr>
            <a:normAutofit fontScale="92500" lnSpcReduction="20000"/>
          </a:bodyPr>
          <a:lstStyle/>
          <a:p>
            <a:pPr>
              <a:lnSpc>
                <a:spcPct val="120000"/>
              </a:lnSpc>
              <a:buFont typeface="Wingdings" pitchFamily="2" charset="2"/>
              <a:buChar char="Ø"/>
            </a:pPr>
            <a:r>
              <a:rPr lang="en-IN" sz="4100" b="1" u="sng" dirty="0"/>
              <a:t>MAKING THE IMPRESSION:</a:t>
            </a:r>
          </a:p>
          <a:p>
            <a:pPr>
              <a:lnSpc>
                <a:spcPct val="120000"/>
              </a:lnSpc>
            </a:pPr>
            <a:r>
              <a:rPr lang="en-IN" sz="4100" dirty="0"/>
              <a:t>As the material sets from tissues towards the periphery, any movement during gelation may result in distortion.</a:t>
            </a:r>
          </a:p>
          <a:p>
            <a:pPr>
              <a:lnSpc>
                <a:spcPct val="150000"/>
              </a:lnSpc>
              <a:buFont typeface="Wingdings" pitchFamily="2" charset="2"/>
              <a:buChar char="Ø"/>
            </a:pPr>
            <a:endParaRPr lang="en-IN" sz="2200" b="1" u="sng" dirty="0"/>
          </a:p>
        </p:txBody>
      </p:sp>
      <p:pic>
        <p:nvPicPr>
          <p:cNvPr id="4" name="Picture 3" descr="images.jpg"/>
          <p:cNvPicPr>
            <a:picLocks noChangeAspect="1"/>
          </p:cNvPicPr>
          <p:nvPr/>
        </p:nvPicPr>
        <p:blipFill>
          <a:blip r:embed="rId2"/>
          <a:srcRect b="16666"/>
          <a:stretch>
            <a:fillRect/>
          </a:stretch>
        </p:blipFill>
        <p:spPr>
          <a:xfrm>
            <a:off x="5178500" y="1772816"/>
            <a:ext cx="3455985" cy="28800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4382D-D5B5-28AB-2D9E-E7028383B629}"/>
              </a:ext>
            </a:extLst>
          </p:cNvPr>
          <p:cNvSpPr>
            <a:spLocks noGrp="1"/>
          </p:cNvSpPr>
          <p:nvPr>
            <p:ph idx="1"/>
          </p:nvPr>
        </p:nvSpPr>
        <p:spPr>
          <a:xfrm>
            <a:off x="539552" y="1166018"/>
            <a:ext cx="7859216" cy="4525963"/>
          </a:xfrm>
        </p:spPr>
        <p:txBody>
          <a:bodyPr/>
          <a:lstStyle/>
          <a:p>
            <a:pPr>
              <a:lnSpc>
                <a:spcPct val="120000"/>
              </a:lnSpc>
            </a:pPr>
            <a:r>
              <a:rPr lang="en-IN" sz="3200" dirty="0"/>
              <a:t>The alginate should be kept into the mouth for 2-3 minutes after initial gelation.</a:t>
            </a:r>
          </a:p>
          <a:p>
            <a:pPr>
              <a:lnSpc>
                <a:spcPct val="120000"/>
              </a:lnSpc>
            </a:pPr>
            <a:endParaRPr lang="en-IN" sz="3200" dirty="0"/>
          </a:p>
          <a:p>
            <a:pPr>
              <a:lnSpc>
                <a:spcPct val="120000"/>
              </a:lnSpc>
            </a:pPr>
            <a:r>
              <a:rPr lang="en-IN" sz="3200" dirty="0"/>
              <a:t>The tear strength increases when the impression is removed with a snap.</a:t>
            </a:r>
          </a:p>
          <a:p>
            <a:endParaRPr lang="en-US" dirty="0"/>
          </a:p>
        </p:txBody>
      </p:sp>
    </p:spTree>
    <p:extLst>
      <p:ext uri="{BB962C8B-B14F-4D97-AF65-F5344CB8AC3E}">
        <p14:creationId xmlns:p14="http://schemas.microsoft.com/office/powerpoint/2010/main" val="363251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13096"/>
            <a:ext cx="8246720" cy="6239616"/>
          </a:xfrm>
        </p:spPr>
        <p:txBody>
          <a:bodyPr>
            <a:noAutofit/>
          </a:bodyPr>
          <a:lstStyle/>
          <a:p>
            <a:pPr marL="0" indent="0" algn="ctr">
              <a:buNone/>
            </a:pPr>
            <a:r>
              <a:rPr lang="en-IN" sz="3600" b="1" u="sng" dirty="0">
                <a:solidFill>
                  <a:schemeClr val="tx1">
                    <a:lumMod val="75000"/>
                  </a:schemeClr>
                </a:solidFill>
                <a:latin typeface="+mj-lt"/>
              </a:rPr>
              <a:t>PROPERTIES:</a:t>
            </a:r>
          </a:p>
          <a:p>
            <a:pPr marL="0" indent="0">
              <a:spcBef>
                <a:spcPct val="50000"/>
              </a:spcBef>
              <a:buNone/>
            </a:pPr>
            <a:r>
              <a:rPr lang="en-IN" b="1" dirty="0">
                <a:solidFill>
                  <a:schemeClr val="tx1">
                    <a:lumMod val="75000"/>
                  </a:schemeClr>
                </a:solidFill>
                <a:latin typeface="+mj-lt"/>
              </a:rPr>
              <a:t>Working time </a:t>
            </a:r>
            <a:r>
              <a:rPr lang="en-IN" dirty="0">
                <a:solidFill>
                  <a:schemeClr val="tx1">
                    <a:lumMod val="75000"/>
                  </a:schemeClr>
                </a:solidFill>
                <a:latin typeface="+mj-lt"/>
              </a:rPr>
              <a:t>–</a:t>
            </a:r>
          </a:p>
          <a:p>
            <a:pPr>
              <a:spcBef>
                <a:spcPct val="50000"/>
              </a:spcBef>
            </a:pPr>
            <a:r>
              <a:rPr lang="en-US" dirty="0">
                <a:solidFill>
                  <a:schemeClr val="tx1">
                    <a:lumMod val="75000"/>
                  </a:schemeClr>
                </a:solidFill>
                <a:latin typeface="+mj-lt"/>
              </a:rPr>
              <a:t>Fast set materials</a:t>
            </a:r>
            <a:r>
              <a:rPr lang="en-US" b="1" dirty="0">
                <a:solidFill>
                  <a:schemeClr val="tx1">
                    <a:lumMod val="75000"/>
                  </a:schemeClr>
                </a:solidFill>
                <a:latin typeface="+mj-lt"/>
              </a:rPr>
              <a:t> - </a:t>
            </a:r>
            <a:r>
              <a:rPr lang="en-US" dirty="0">
                <a:solidFill>
                  <a:schemeClr val="tx1">
                    <a:lumMod val="75000"/>
                  </a:schemeClr>
                </a:solidFill>
                <a:latin typeface="+mj-lt"/>
              </a:rPr>
              <a:t>0.25 – 2 min. </a:t>
            </a:r>
          </a:p>
          <a:p>
            <a:pPr>
              <a:spcBef>
                <a:spcPct val="50000"/>
              </a:spcBef>
            </a:pPr>
            <a:r>
              <a:rPr lang="en-US" dirty="0">
                <a:solidFill>
                  <a:schemeClr val="tx1">
                    <a:lumMod val="75000"/>
                  </a:schemeClr>
                </a:solidFill>
                <a:latin typeface="+mj-lt"/>
              </a:rPr>
              <a:t>Regular set materials </a:t>
            </a:r>
            <a:r>
              <a:rPr lang="en-US" b="1" dirty="0">
                <a:solidFill>
                  <a:schemeClr val="tx1">
                    <a:lumMod val="75000"/>
                  </a:schemeClr>
                </a:solidFill>
                <a:latin typeface="+mj-lt"/>
              </a:rPr>
              <a:t>- </a:t>
            </a:r>
            <a:r>
              <a:rPr lang="en-US" dirty="0">
                <a:solidFill>
                  <a:schemeClr val="tx1">
                    <a:lumMod val="75000"/>
                  </a:schemeClr>
                </a:solidFill>
                <a:latin typeface="+mj-lt"/>
              </a:rPr>
              <a:t>3 – 4.5 min. </a:t>
            </a:r>
          </a:p>
          <a:p>
            <a:pPr marL="0" indent="0">
              <a:spcBef>
                <a:spcPct val="50000"/>
              </a:spcBef>
              <a:buNone/>
            </a:pPr>
            <a:r>
              <a:rPr lang="en-US" b="1" dirty="0">
                <a:solidFill>
                  <a:schemeClr val="tx1">
                    <a:lumMod val="75000"/>
                  </a:schemeClr>
                </a:solidFill>
                <a:latin typeface="+mj-lt"/>
              </a:rPr>
              <a:t>Mixing time- </a:t>
            </a:r>
          </a:p>
          <a:p>
            <a:pPr>
              <a:spcBef>
                <a:spcPct val="50000"/>
              </a:spcBef>
            </a:pPr>
            <a:r>
              <a:rPr lang="en-US" dirty="0">
                <a:solidFill>
                  <a:schemeClr val="tx1">
                    <a:lumMod val="75000"/>
                  </a:schemeClr>
                </a:solidFill>
                <a:latin typeface="+mj-lt"/>
              </a:rPr>
              <a:t>Fast set materials </a:t>
            </a:r>
            <a:r>
              <a:rPr lang="en-US" b="1" dirty="0">
                <a:solidFill>
                  <a:schemeClr val="tx1">
                    <a:lumMod val="75000"/>
                  </a:schemeClr>
                </a:solidFill>
                <a:latin typeface="+mj-lt"/>
              </a:rPr>
              <a:t>- </a:t>
            </a:r>
            <a:r>
              <a:rPr lang="en-US" dirty="0">
                <a:solidFill>
                  <a:schemeClr val="tx1">
                    <a:lumMod val="75000"/>
                  </a:schemeClr>
                </a:solidFill>
                <a:latin typeface="+mj-lt"/>
              </a:rPr>
              <a:t>45 sec.</a:t>
            </a:r>
            <a:r>
              <a:rPr lang="en-US" b="1" dirty="0">
                <a:solidFill>
                  <a:schemeClr val="tx1">
                    <a:lumMod val="75000"/>
                  </a:schemeClr>
                </a:solidFill>
                <a:effectLst>
                  <a:outerShdw blurRad="38100" dist="38100" dir="2700000" algn="tl">
                    <a:srgbClr val="FFFFFF"/>
                  </a:outerShdw>
                </a:effectLst>
                <a:latin typeface="+mj-lt"/>
              </a:rPr>
              <a:t> </a:t>
            </a:r>
            <a:endParaRPr lang="en-US" dirty="0">
              <a:solidFill>
                <a:schemeClr val="tx1">
                  <a:lumMod val="75000"/>
                </a:schemeClr>
              </a:solidFill>
              <a:latin typeface="+mj-lt"/>
            </a:endParaRPr>
          </a:p>
          <a:p>
            <a:pPr>
              <a:spcBef>
                <a:spcPct val="50000"/>
              </a:spcBef>
            </a:pPr>
            <a:r>
              <a:rPr lang="en-US" dirty="0">
                <a:solidFill>
                  <a:schemeClr val="tx1">
                    <a:lumMod val="75000"/>
                  </a:schemeClr>
                </a:solidFill>
                <a:latin typeface="+mj-lt"/>
              </a:rPr>
              <a:t>Regular set materials</a:t>
            </a:r>
            <a:r>
              <a:rPr lang="en-US" b="1" dirty="0">
                <a:solidFill>
                  <a:schemeClr val="tx1">
                    <a:lumMod val="75000"/>
                  </a:schemeClr>
                </a:solidFill>
                <a:latin typeface="+mj-lt"/>
              </a:rPr>
              <a:t>- </a:t>
            </a:r>
            <a:r>
              <a:rPr lang="en-US" dirty="0">
                <a:solidFill>
                  <a:schemeClr val="tx1">
                    <a:lumMod val="75000"/>
                  </a:schemeClr>
                </a:solidFill>
                <a:latin typeface="+mj-lt"/>
              </a:rPr>
              <a:t> 60 sec.</a:t>
            </a:r>
          </a:p>
          <a:p>
            <a:pPr>
              <a:spcBef>
                <a:spcPct val="50000"/>
              </a:spcBef>
              <a:buNone/>
            </a:pPr>
            <a:endParaRPr lang="en-US" dirty="0">
              <a:solidFill>
                <a:schemeClr val="tx1">
                  <a:lumMod val="75000"/>
                </a:schemeClr>
              </a:solidFill>
              <a:latin typeface="+mj-lt"/>
            </a:endParaRPr>
          </a:p>
          <a:p>
            <a:pPr>
              <a:spcBef>
                <a:spcPct val="50000"/>
              </a:spcBef>
            </a:pPr>
            <a:endParaRPr lang="en-US" sz="2800" dirty="0">
              <a:solidFill>
                <a:schemeClr val="tx1">
                  <a:lumMod val="75000"/>
                </a:schemeClr>
              </a:solidFill>
              <a:latin typeface="+mj-lt"/>
            </a:endParaRPr>
          </a:p>
          <a:p>
            <a:pPr>
              <a:spcBef>
                <a:spcPct val="50000"/>
              </a:spcBef>
            </a:pPr>
            <a:endParaRPr lang="en-US" sz="2800" dirty="0">
              <a:solidFill>
                <a:schemeClr val="tx1">
                  <a:lumMod val="75000"/>
                </a:schemeClr>
              </a:solidFill>
              <a:latin typeface="+mj-lt"/>
            </a:endParaRPr>
          </a:p>
          <a:p>
            <a:endParaRPr lang="en-US" sz="2800" dirty="0">
              <a:solidFill>
                <a:schemeClr val="tx1">
                  <a:lumMod val="75000"/>
                </a:schemeClr>
              </a:solidFill>
              <a:latin typeface="+mj-lt"/>
            </a:endParaRPr>
          </a:p>
          <a:p>
            <a:endParaRPr lang="en-IN" sz="2800" dirty="0">
              <a:solidFill>
                <a:schemeClr val="tx1">
                  <a:lumMod val="7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81200"/>
            <a:ext cx="8572560" cy="6095600"/>
          </a:xfrm>
        </p:spPr>
        <p:txBody>
          <a:bodyPr>
            <a:noAutofit/>
          </a:bodyPr>
          <a:lstStyle/>
          <a:p>
            <a:pPr>
              <a:buFont typeface="Wingdings" panose="05000000000000000000" pitchFamily="2" charset="2"/>
              <a:buChar char="Ø"/>
            </a:pPr>
            <a:r>
              <a:rPr lang="en-IN" sz="2800" b="1" dirty="0">
                <a:solidFill>
                  <a:schemeClr val="tx1">
                    <a:lumMod val="75000"/>
                  </a:schemeClr>
                </a:solidFill>
                <a:latin typeface="+mj-lt"/>
              </a:rPr>
              <a:t>Permanent deformation:</a:t>
            </a:r>
          </a:p>
          <a:p>
            <a:r>
              <a:rPr lang="en-IN" sz="2800" dirty="0">
                <a:solidFill>
                  <a:schemeClr val="tx1">
                    <a:lumMod val="75000"/>
                  </a:schemeClr>
                </a:solidFill>
                <a:latin typeface="+mj-lt"/>
              </a:rPr>
              <a:t>Time dependent property.</a:t>
            </a:r>
          </a:p>
          <a:p>
            <a:r>
              <a:rPr lang="en-US" sz="2800" dirty="0">
                <a:latin typeface="+mj-lt"/>
              </a:rPr>
              <a:t>Recovery from the deformation that occurs during the removal of the impression should be 96% to 98%.</a:t>
            </a:r>
          </a:p>
          <a:p>
            <a:endParaRPr lang="en-US" sz="2800" dirty="0">
              <a:latin typeface="+mj-lt"/>
            </a:endParaRPr>
          </a:p>
          <a:p>
            <a:pPr>
              <a:buFont typeface="Wingdings" panose="05000000000000000000" pitchFamily="2" charset="2"/>
              <a:buChar char="Ø"/>
            </a:pPr>
            <a:r>
              <a:rPr lang="en-US" sz="2800" b="1" dirty="0">
                <a:solidFill>
                  <a:schemeClr val="tx1">
                    <a:lumMod val="75000"/>
                  </a:schemeClr>
                </a:solidFill>
                <a:latin typeface="+mj-lt"/>
              </a:rPr>
              <a:t>TASTE AND ODOR</a:t>
            </a:r>
          </a:p>
          <a:p>
            <a:r>
              <a:rPr lang="en-US" sz="2800" b="1" dirty="0">
                <a:solidFill>
                  <a:schemeClr val="tx1">
                    <a:lumMod val="75000"/>
                  </a:schemeClr>
                </a:solidFill>
                <a:latin typeface="+mj-lt"/>
              </a:rPr>
              <a:t> </a:t>
            </a:r>
            <a:r>
              <a:rPr lang="en-US" sz="2800" dirty="0">
                <a:solidFill>
                  <a:schemeClr val="tx1">
                    <a:lumMod val="75000"/>
                  </a:schemeClr>
                </a:solidFill>
                <a:latin typeface="+mj-lt"/>
              </a:rPr>
              <a:t>Alginate has a pleasant taste and smell. </a:t>
            </a:r>
          </a:p>
          <a:p>
            <a:endParaRPr lang="en-IN" sz="2800" dirty="0">
              <a:solidFill>
                <a:schemeClr val="tx1">
                  <a:lumMod val="75000"/>
                </a:schemeClr>
              </a:solidFill>
              <a:latin typeface="+mj-lt"/>
            </a:endParaRPr>
          </a:p>
          <a:p>
            <a:pPr>
              <a:buFont typeface="Wingdings" panose="05000000000000000000" pitchFamily="2" charset="2"/>
              <a:buChar char="Ø"/>
            </a:pPr>
            <a:r>
              <a:rPr lang="en-US" sz="2800" b="1" dirty="0">
                <a:solidFill>
                  <a:schemeClr val="tx1">
                    <a:lumMod val="75000"/>
                  </a:schemeClr>
                </a:solidFill>
                <a:latin typeface="+mj-lt"/>
              </a:rPr>
              <a:t>Flexibility :</a:t>
            </a:r>
          </a:p>
          <a:p>
            <a:r>
              <a:rPr lang="en-US" sz="2800" dirty="0">
                <a:latin typeface="+mj-lt"/>
              </a:rPr>
              <a:t>About 14% at a stress of 12.2 N</a:t>
            </a:r>
          </a:p>
          <a:p>
            <a:r>
              <a:rPr lang="en-US" sz="2800" dirty="0">
                <a:latin typeface="+mj-lt"/>
              </a:rPr>
              <a:t>Water : powder influence flexibility</a:t>
            </a:r>
          </a:p>
          <a:p>
            <a:r>
              <a:rPr lang="en-US" sz="2800" dirty="0">
                <a:solidFill>
                  <a:schemeClr val="tx1">
                    <a:lumMod val="75000"/>
                  </a:schemeClr>
                </a:solidFill>
                <a:latin typeface="+mj-lt"/>
              </a:rPr>
              <a:t>more water more flexibility</a:t>
            </a:r>
            <a:endParaRPr lang="en-IN" sz="2800" dirty="0">
              <a:solidFill>
                <a:schemeClr val="tx1">
                  <a:lumMod val="75000"/>
                </a:schemeClr>
              </a:solidFill>
              <a:latin typeface="+mj-lt"/>
            </a:endParaRPr>
          </a:p>
          <a:p>
            <a:pPr>
              <a:buFont typeface="Wingdings" panose="05000000000000000000" pitchFamily="2" charset="2"/>
              <a:buChar char="Ø"/>
            </a:pPr>
            <a:endParaRPr lang="en-US" sz="2800" dirty="0">
              <a:latin typeface="+mj-lt"/>
            </a:endParaRPr>
          </a:p>
          <a:p>
            <a:endParaRPr lang="en-US" sz="2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001419"/>
          </a:xfrm>
        </p:spPr>
        <p:txBody>
          <a:bodyPr>
            <a:noAutofit/>
          </a:bodyPr>
          <a:lstStyle/>
          <a:p>
            <a:pPr lvl="0">
              <a:lnSpc>
                <a:spcPct val="150000"/>
              </a:lnSpc>
              <a:buFont typeface="Wingdings" pitchFamily="2" charset="2"/>
              <a:buChar char="Ø"/>
            </a:pPr>
            <a:r>
              <a:rPr lang="en-IN" u="sng" dirty="0">
                <a:solidFill>
                  <a:prstClr val="black">
                    <a:lumMod val="75000"/>
                  </a:prstClr>
                </a:solidFill>
                <a:latin typeface="Times New Roman" panose="02020603050405020304" pitchFamily="18" charset="0"/>
                <a:cs typeface="Times New Roman" panose="02020603050405020304" pitchFamily="18" charset="0"/>
              </a:rPr>
              <a:t>BASED ON ELASTICITY:</a:t>
            </a:r>
          </a:p>
          <a:p>
            <a:pPr lvl="0"/>
            <a:r>
              <a:rPr lang="en-IN" dirty="0">
                <a:solidFill>
                  <a:prstClr val="black">
                    <a:lumMod val="75000"/>
                  </a:prstClr>
                </a:solidFill>
                <a:latin typeface="Times New Roman" panose="02020603050405020304" pitchFamily="18" charset="0"/>
                <a:cs typeface="Times New Roman" panose="02020603050405020304" pitchFamily="18" charset="0"/>
              </a:rPr>
              <a:t>Elastic :     Agar</a:t>
            </a:r>
          </a:p>
          <a:p>
            <a:pPr lvl="0">
              <a:buNone/>
            </a:pPr>
            <a:r>
              <a:rPr lang="en-IN" dirty="0">
                <a:solidFill>
                  <a:prstClr val="black">
                    <a:lumMod val="75000"/>
                  </a:prstClr>
                </a:solidFill>
                <a:latin typeface="Times New Roman" panose="02020603050405020304" pitchFamily="18" charset="0"/>
                <a:cs typeface="Times New Roman" panose="02020603050405020304" pitchFamily="18" charset="0"/>
              </a:rPr>
              <a:t>                      Alginate</a:t>
            </a:r>
          </a:p>
          <a:p>
            <a:pPr lvl="0">
              <a:buNone/>
            </a:pPr>
            <a:r>
              <a:rPr lang="en-IN" dirty="0">
                <a:solidFill>
                  <a:prstClr val="black">
                    <a:lumMod val="75000"/>
                  </a:prstClr>
                </a:solidFill>
                <a:latin typeface="Times New Roman" panose="02020603050405020304" pitchFamily="18" charset="0"/>
                <a:cs typeface="Times New Roman" panose="02020603050405020304" pitchFamily="18" charset="0"/>
              </a:rPr>
              <a:t>                      Non-aqueous elastomers</a:t>
            </a:r>
          </a:p>
          <a:p>
            <a:pPr lvl="0">
              <a:buNone/>
            </a:pPr>
            <a:endParaRPr lang="en-IN" dirty="0">
              <a:solidFill>
                <a:prstClr val="black">
                  <a:lumMod val="75000"/>
                </a:prstClr>
              </a:solidFill>
              <a:latin typeface="Times New Roman" panose="02020603050405020304" pitchFamily="18" charset="0"/>
              <a:cs typeface="Times New Roman" panose="02020603050405020304" pitchFamily="18" charset="0"/>
            </a:endParaRPr>
          </a:p>
          <a:p>
            <a:pPr>
              <a:lnSpc>
                <a:spcPct val="150000"/>
              </a:lnSpc>
              <a:spcBef>
                <a:spcPts val="0"/>
              </a:spcBef>
            </a:pPr>
            <a:r>
              <a:rPr lang="en-IN" dirty="0">
                <a:solidFill>
                  <a:prstClr val="black">
                    <a:lumMod val="75000"/>
                  </a:prstClr>
                </a:solidFill>
                <a:latin typeface="Times New Roman" panose="02020603050405020304" pitchFamily="18" charset="0"/>
                <a:cs typeface="Times New Roman" panose="02020603050405020304" pitchFamily="18" charset="0"/>
              </a:rPr>
              <a:t>Inelastic :   Zinc oxide </a:t>
            </a:r>
            <a:r>
              <a:rPr lang="en-IN" dirty="0" err="1">
                <a:solidFill>
                  <a:prstClr val="black">
                    <a:lumMod val="75000"/>
                  </a:prstClr>
                </a:solidFill>
                <a:latin typeface="Times New Roman" panose="02020603050405020304" pitchFamily="18" charset="0"/>
                <a:cs typeface="Times New Roman" panose="02020603050405020304" pitchFamily="18" charset="0"/>
              </a:rPr>
              <a:t>eugenol</a:t>
            </a:r>
            <a:endParaRPr lang="en-IN" dirty="0">
              <a:solidFill>
                <a:prstClr val="black">
                  <a:lumMod val="75000"/>
                </a:prstClr>
              </a:solidFill>
              <a:latin typeface="Times New Roman" panose="02020603050405020304" pitchFamily="18" charset="0"/>
              <a:cs typeface="Times New Roman" panose="02020603050405020304" pitchFamily="18" charset="0"/>
            </a:endParaRPr>
          </a:p>
          <a:p>
            <a:pPr lvl="0">
              <a:buNone/>
            </a:pPr>
            <a:r>
              <a:rPr lang="en-IN" dirty="0">
                <a:solidFill>
                  <a:prstClr val="black">
                    <a:lumMod val="75000"/>
                  </a:prstClr>
                </a:solidFill>
                <a:latin typeface="Times New Roman" panose="02020603050405020304" pitchFamily="18" charset="0"/>
                <a:cs typeface="Times New Roman" panose="02020603050405020304" pitchFamily="18" charset="0"/>
              </a:rPr>
              <a:t>                       Impression compound </a:t>
            </a:r>
          </a:p>
          <a:p>
            <a:pPr lvl="0">
              <a:buNone/>
            </a:pPr>
            <a:r>
              <a:rPr lang="en-IN" dirty="0">
                <a:solidFill>
                  <a:prstClr val="black">
                    <a:lumMod val="75000"/>
                  </a:prstClr>
                </a:solidFill>
                <a:latin typeface="Times New Roman" panose="02020603050405020304" pitchFamily="18" charset="0"/>
                <a:cs typeface="Times New Roman" panose="02020603050405020304" pitchFamily="18" charset="0"/>
              </a:rPr>
              <a:t>                       Impression plaster</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920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66AFC-37F0-6EDC-2858-9DEBE93F1E3D}"/>
              </a:ext>
            </a:extLst>
          </p:cNvPr>
          <p:cNvSpPr>
            <a:spLocks noGrp="1"/>
          </p:cNvSpPr>
          <p:nvPr>
            <p:ph idx="1"/>
          </p:nvPr>
        </p:nvSpPr>
        <p:spPr>
          <a:xfrm>
            <a:off x="457200" y="404664"/>
            <a:ext cx="8229600" cy="4525963"/>
          </a:xfrm>
        </p:spPr>
        <p:txBody>
          <a:bodyPr>
            <a:noAutofit/>
          </a:bodyPr>
          <a:lstStyle/>
          <a:p>
            <a:pPr>
              <a:buFont typeface="Wingdings" pitchFamily="2" charset="2"/>
              <a:buChar char="Ø"/>
            </a:pPr>
            <a:r>
              <a:rPr lang="en-IN" b="1" dirty="0">
                <a:latin typeface="Times New Roman" panose="02020603050405020304" pitchFamily="18" charset="0"/>
                <a:cs typeface="Times New Roman" panose="02020603050405020304" pitchFamily="18" charset="0"/>
              </a:rPr>
              <a:t>STRENGTH:</a:t>
            </a:r>
          </a:p>
          <a:p>
            <a:r>
              <a:rPr lang="en-IN" dirty="0">
                <a:latin typeface="Times New Roman" panose="02020603050405020304" pitchFamily="18" charset="0"/>
                <a:cs typeface="Times New Roman" panose="02020603050405020304" pitchFamily="18" charset="0"/>
              </a:rPr>
              <a:t>If too much or too little water is used in the mixing, the final gel will be weakened, making the material less elastic.</a:t>
            </a:r>
          </a:p>
          <a:p>
            <a:r>
              <a:rPr lang="en-IN" dirty="0">
                <a:latin typeface="Times New Roman" panose="02020603050405020304" pitchFamily="18" charset="0"/>
                <a:cs typeface="Times New Roman" panose="02020603050405020304" pitchFamily="18" charset="0"/>
              </a:rPr>
              <a:t>Insufficient spatulation results in failure of the ingredients to dissolve.</a:t>
            </a:r>
          </a:p>
          <a:p>
            <a:r>
              <a:rPr lang="en-IN" dirty="0">
                <a:latin typeface="Times New Roman" panose="02020603050405020304" pitchFamily="18" charset="0"/>
                <a:cs typeface="Times New Roman" panose="02020603050405020304" pitchFamily="18" charset="0"/>
              </a:rPr>
              <a:t>Overmixing breaks up the calcium alginate gel network as it is forming and reduces its strength.</a:t>
            </a:r>
          </a:p>
          <a:p>
            <a:r>
              <a:rPr lang="en-US" dirty="0">
                <a:solidFill>
                  <a:schemeClr val="tx1">
                    <a:lumMod val="75000"/>
                  </a:schemeClr>
                </a:solidFill>
                <a:latin typeface="Times New Roman" panose="02020603050405020304" pitchFamily="18" charset="0"/>
                <a:cs typeface="Times New Roman" panose="02020603050405020304" pitchFamily="18" charset="0"/>
              </a:rPr>
              <a:t>Compressive strength</a:t>
            </a:r>
            <a:r>
              <a:rPr lang="en-US" b="1" dirty="0">
                <a:solidFill>
                  <a:schemeClr val="tx1">
                    <a:lumMod val="75000"/>
                  </a:schemeClr>
                </a:solidFill>
                <a:latin typeface="Times New Roman" panose="02020603050405020304" pitchFamily="18" charset="0"/>
                <a:cs typeface="Times New Roman" panose="02020603050405020304" pitchFamily="18" charset="0"/>
              </a:rPr>
              <a:t>- </a:t>
            </a:r>
            <a:r>
              <a:rPr lang="en-US" dirty="0">
                <a:solidFill>
                  <a:schemeClr val="tx1">
                    <a:lumMod val="75000"/>
                  </a:schemeClr>
                </a:solidFill>
                <a:latin typeface="Times New Roman" panose="02020603050405020304" pitchFamily="18" charset="0"/>
                <a:cs typeface="Times New Roman" panose="02020603050405020304" pitchFamily="18" charset="0"/>
              </a:rPr>
              <a:t>0.5-0.9 MPa</a:t>
            </a:r>
          </a:p>
          <a:p>
            <a:r>
              <a:rPr lang="en-US" dirty="0">
                <a:solidFill>
                  <a:schemeClr val="tx1">
                    <a:lumMod val="75000"/>
                  </a:schemeClr>
                </a:solidFill>
                <a:latin typeface="Times New Roman" panose="02020603050405020304" pitchFamily="18" charset="0"/>
                <a:cs typeface="Times New Roman" panose="02020603050405020304" pitchFamily="18" charset="0"/>
              </a:rPr>
              <a:t>Tear strength</a:t>
            </a:r>
            <a:r>
              <a:rPr lang="en-US" b="1" dirty="0">
                <a:solidFill>
                  <a:schemeClr val="tx1">
                    <a:lumMod val="75000"/>
                  </a:schemeClr>
                </a:solidFill>
                <a:latin typeface="Times New Roman" panose="02020603050405020304" pitchFamily="18" charset="0"/>
                <a:cs typeface="Times New Roman" panose="02020603050405020304" pitchFamily="18" charset="0"/>
              </a:rPr>
              <a:t>- </a:t>
            </a:r>
            <a:r>
              <a:rPr lang="en-US" dirty="0">
                <a:solidFill>
                  <a:schemeClr val="tx1">
                    <a:lumMod val="75000"/>
                  </a:schemeClr>
                </a:solidFill>
                <a:latin typeface="Times New Roman" panose="02020603050405020304" pitchFamily="18" charset="0"/>
                <a:cs typeface="Times New Roman" panose="02020603050405020304" pitchFamily="18" charset="0"/>
              </a:rPr>
              <a:t>0.4-0.7 </a:t>
            </a:r>
            <a:r>
              <a:rPr lang="en-US" dirty="0" err="1">
                <a:solidFill>
                  <a:schemeClr val="tx1">
                    <a:lumMod val="75000"/>
                  </a:schemeClr>
                </a:solidFill>
                <a:latin typeface="Times New Roman" panose="02020603050405020304" pitchFamily="18" charset="0"/>
                <a:cs typeface="Times New Roman" panose="02020603050405020304" pitchFamily="18" charset="0"/>
              </a:rPr>
              <a:t>kN</a:t>
            </a:r>
            <a:r>
              <a:rPr lang="en-US" dirty="0">
                <a:solidFill>
                  <a:schemeClr val="tx1">
                    <a:lumMod val="75000"/>
                  </a:schemeClr>
                </a:solidFill>
                <a:latin typeface="Times New Roman" panose="02020603050405020304" pitchFamily="18" charset="0"/>
                <a:cs typeface="Times New Roman" panose="02020603050405020304" pitchFamily="18" charset="0"/>
              </a:rPr>
              <a:t>/m</a:t>
            </a:r>
            <a:endParaRPr lang="en-US" b="1" baseline="30000" dirty="0">
              <a:solidFill>
                <a:schemeClr val="tx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354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88640"/>
            <a:ext cx="7958167" cy="6026410"/>
          </a:xfrm>
        </p:spPr>
        <p:txBody>
          <a:bodyPr>
            <a:normAutofit/>
          </a:bodyPr>
          <a:lstStyle/>
          <a:p>
            <a:pPr>
              <a:buFont typeface="Wingdings" pitchFamily="2" charset="2"/>
              <a:buChar char="Ø"/>
            </a:pPr>
            <a:r>
              <a:rPr lang="en-US" b="1" dirty="0">
                <a:solidFill>
                  <a:schemeClr val="tx1">
                    <a:lumMod val="75000"/>
                  </a:schemeClr>
                </a:solidFill>
                <a:latin typeface="+mj-lt"/>
              </a:rPr>
              <a:t>ACCURACY :</a:t>
            </a:r>
          </a:p>
          <a:p>
            <a:r>
              <a:rPr lang="en-US" dirty="0">
                <a:latin typeface="+mj-lt"/>
              </a:rPr>
              <a:t>Do not produce fine details (27</a:t>
            </a:r>
            <a:r>
              <a:rPr lang="en-US" b="0" i="0" dirty="0">
                <a:effectLst/>
                <a:latin typeface="Roboto" panose="02000000000000000000" pitchFamily="2" charset="0"/>
              </a:rPr>
              <a:t>µ</a:t>
            </a:r>
            <a:r>
              <a:rPr lang="en-US" dirty="0">
                <a:latin typeface="+mj-lt"/>
              </a:rPr>
              <a:t>)as done by elastomeric impression material.</a:t>
            </a:r>
          </a:p>
          <a:p>
            <a:r>
              <a:rPr lang="en-US" dirty="0">
                <a:latin typeface="+mj-lt"/>
              </a:rPr>
              <a:t>Increase in alginate concentration makes the material more accurate, but dimensional stability of material not increased.</a:t>
            </a:r>
          </a:p>
          <a:p>
            <a:r>
              <a:rPr lang="en-US" dirty="0">
                <a:latin typeface="+mj-lt"/>
              </a:rPr>
              <a:t>Roughness of impression surface causes distortion at the margins of prepared teeth.</a:t>
            </a:r>
          </a:p>
          <a:p>
            <a:r>
              <a:rPr lang="en-US" dirty="0">
                <a:latin typeface="+mj-lt"/>
              </a:rPr>
              <a:t>So, addition of surfactants to produce smooth surface, thereby obscures accuracy. </a:t>
            </a:r>
          </a:p>
          <a:p>
            <a:endParaRPr lang="en-US"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6" y="548680"/>
            <a:ext cx="8858248" cy="5143536"/>
          </a:xfrm>
        </p:spPr>
        <p:txBody>
          <a:bodyPr>
            <a:noAutofit/>
          </a:bodyPr>
          <a:lstStyle/>
          <a:p>
            <a:pPr>
              <a:lnSpc>
                <a:spcPct val="100000"/>
              </a:lnSpc>
              <a:buFont typeface="Wingdings" pitchFamily="2" charset="2"/>
              <a:buChar char="Ø"/>
            </a:pPr>
            <a:r>
              <a:rPr lang="en-US" b="1" dirty="0">
                <a:solidFill>
                  <a:schemeClr val="tx1">
                    <a:lumMod val="75000"/>
                  </a:schemeClr>
                </a:solidFill>
                <a:latin typeface="+mj-lt"/>
              </a:rPr>
              <a:t>DIMENSIONAL STABILITY :</a:t>
            </a:r>
          </a:p>
          <a:p>
            <a:pPr>
              <a:lnSpc>
                <a:spcPct val="100000"/>
              </a:lnSpc>
              <a:spcBef>
                <a:spcPct val="50000"/>
              </a:spcBef>
              <a:buClr>
                <a:schemeClr val="folHlink"/>
              </a:buClr>
              <a:buSzPct val="60000"/>
            </a:pPr>
            <a:r>
              <a:rPr lang="en-US" dirty="0">
                <a:solidFill>
                  <a:schemeClr val="tx1">
                    <a:lumMod val="75000"/>
                  </a:schemeClr>
                </a:solidFill>
                <a:latin typeface="+mj-lt"/>
              </a:rPr>
              <a:t>Alginate impression lose accuracy with increased time of storage</a:t>
            </a:r>
          </a:p>
          <a:p>
            <a:pPr>
              <a:lnSpc>
                <a:spcPct val="100000"/>
              </a:lnSpc>
              <a:spcBef>
                <a:spcPct val="50000"/>
              </a:spcBef>
              <a:buClr>
                <a:schemeClr val="folHlink"/>
              </a:buClr>
              <a:buSzPct val="60000"/>
            </a:pPr>
            <a:r>
              <a:rPr lang="en-US" dirty="0">
                <a:solidFill>
                  <a:schemeClr val="tx1">
                    <a:lumMod val="75000"/>
                  </a:schemeClr>
                </a:solidFill>
                <a:latin typeface="+mj-lt"/>
              </a:rPr>
              <a:t>Water will evaporates if the impression is stored in air, and the impression will </a:t>
            </a:r>
            <a:r>
              <a:rPr lang="en-US" b="1" dirty="0">
                <a:solidFill>
                  <a:schemeClr val="tx1">
                    <a:lumMod val="75000"/>
                  </a:schemeClr>
                </a:solidFill>
                <a:latin typeface="+mj-lt"/>
              </a:rPr>
              <a:t>shrinks</a:t>
            </a:r>
          </a:p>
          <a:p>
            <a:pPr>
              <a:lnSpc>
                <a:spcPct val="100000"/>
              </a:lnSpc>
              <a:spcBef>
                <a:spcPct val="50000"/>
              </a:spcBef>
              <a:buClr>
                <a:schemeClr val="folHlink"/>
              </a:buClr>
              <a:buSzPct val="60000"/>
            </a:pPr>
            <a:r>
              <a:rPr lang="en-US" dirty="0">
                <a:solidFill>
                  <a:schemeClr val="tx1">
                    <a:lumMod val="75000"/>
                  </a:schemeClr>
                </a:solidFill>
                <a:latin typeface="+mj-lt"/>
              </a:rPr>
              <a:t>If the impression is placed in water, it absorbs water and </a:t>
            </a:r>
            <a:r>
              <a:rPr lang="en-US" b="1" dirty="0">
                <a:solidFill>
                  <a:schemeClr val="tx1">
                    <a:lumMod val="75000"/>
                  </a:schemeClr>
                </a:solidFill>
                <a:latin typeface="+mj-lt"/>
              </a:rPr>
              <a:t>expands</a:t>
            </a:r>
          </a:p>
          <a:p>
            <a:pPr>
              <a:lnSpc>
                <a:spcPct val="100000"/>
              </a:lnSpc>
              <a:spcBef>
                <a:spcPct val="50000"/>
              </a:spcBef>
              <a:buClr>
                <a:schemeClr val="folHlink"/>
              </a:buClr>
              <a:buSzPct val="60000"/>
            </a:pPr>
            <a:r>
              <a:rPr lang="en-US" dirty="0">
                <a:solidFill>
                  <a:schemeClr val="tx1">
                    <a:lumMod val="75000"/>
                  </a:schemeClr>
                </a:solidFill>
                <a:latin typeface="+mj-lt"/>
              </a:rPr>
              <a:t>Storage in humid air approaching 100% relative humidity results in the </a:t>
            </a:r>
            <a:r>
              <a:rPr lang="en-US" b="1" dirty="0">
                <a:solidFill>
                  <a:schemeClr val="tx1">
                    <a:lumMod val="75000"/>
                  </a:schemeClr>
                </a:solidFill>
                <a:latin typeface="+mj-lt"/>
              </a:rPr>
              <a:t>least dimensional change</a:t>
            </a:r>
          </a:p>
          <a:p>
            <a:pPr>
              <a:lnSpc>
                <a:spcPct val="100000"/>
              </a:lnSpc>
            </a:pPr>
            <a:endParaRPr lang="en-IN" sz="2200" dirty="0">
              <a:solidFill>
                <a:schemeClr val="tx1">
                  <a:lumMod val="7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692FE8-07D9-F8EF-72D6-24AF7CFD1144}"/>
              </a:ext>
            </a:extLst>
          </p:cNvPr>
          <p:cNvSpPr>
            <a:spLocks noGrp="1"/>
          </p:cNvSpPr>
          <p:nvPr>
            <p:ph idx="1"/>
          </p:nvPr>
        </p:nvSpPr>
        <p:spPr>
          <a:xfrm>
            <a:off x="457200" y="188640"/>
            <a:ext cx="8229600" cy="4525963"/>
          </a:xfrm>
        </p:spPr>
        <p:txBody>
          <a:bodyPr>
            <a:noAutofit/>
          </a:bodyPr>
          <a:lstStyle/>
          <a:p>
            <a:pPr>
              <a:buFont typeface="Wingdings" pitchFamily="2" charset="2"/>
              <a:buChar char="Ø"/>
            </a:pPr>
            <a:r>
              <a:rPr lang="en-US" sz="2800" b="1" dirty="0">
                <a:latin typeface="+mj-lt"/>
              </a:rPr>
              <a:t>ELASTICITY AND ELASTIC RECOVERY</a:t>
            </a:r>
          </a:p>
          <a:p>
            <a:r>
              <a:rPr lang="en-US" sz="2800" dirty="0">
                <a:latin typeface="+mj-lt"/>
              </a:rPr>
              <a:t> Alginate hydrocolloids are highly elastic (but less when compared to agar)</a:t>
            </a:r>
          </a:p>
          <a:p>
            <a:r>
              <a:rPr lang="en-US" sz="2800" dirty="0">
                <a:latin typeface="+mj-lt"/>
              </a:rPr>
              <a:t>About 98.2% elastic recovery occurs</a:t>
            </a:r>
          </a:p>
          <a:p>
            <a:endParaRPr lang="en-US" sz="2800" dirty="0">
              <a:latin typeface="+mj-lt"/>
            </a:endParaRPr>
          </a:p>
          <a:p>
            <a:pPr>
              <a:buFont typeface="Wingdings" pitchFamily="2" charset="2"/>
              <a:buChar char="Ø"/>
            </a:pPr>
            <a:r>
              <a:rPr lang="en-US" sz="2800" b="1" dirty="0">
                <a:latin typeface="Times New Roman" panose="02020603050405020304" pitchFamily="18" charset="0"/>
                <a:cs typeface="Times New Roman" panose="02020603050405020304" pitchFamily="18" charset="0"/>
              </a:rPr>
              <a:t>BIOLOGICAL PROPERTIES</a:t>
            </a:r>
          </a:p>
          <a:p>
            <a:r>
              <a:rPr lang="en-US" sz="2800" dirty="0">
                <a:latin typeface="Times New Roman" panose="02020603050405020304" pitchFamily="18" charset="0"/>
                <a:cs typeface="Times New Roman" panose="02020603050405020304" pitchFamily="18" charset="0"/>
              </a:rPr>
              <a:t> No known chemical or allergic reaction have been identified for alginate.</a:t>
            </a:r>
          </a:p>
          <a:p>
            <a:r>
              <a:rPr lang="en-US" sz="2800" dirty="0">
                <a:latin typeface="Times New Roman" panose="02020603050405020304" pitchFamily="18" charset="0"/>
                <a:cs typeface="Times New Roman" panose="02020603050405020304" pitchFamily="18" charset="0"/>
              </a:rPr>
              <a:t> Silica particles present in the dust which rises from the can after fluffing alginate powder, are a possible health hazard.</a:t>
            </a:r>
          </a:p>
          <a:p>
            <a:r>
              <a:rPr lang="en-US" sz="2800" dirty="0">
                <a:latin typeface="Times New Roman" panose="02020603050405020304" pitchFamily="18" charset="0"/>
                <a:cs typeface="Times New Roman" panose="02020603050405020304" pitchFamily="18" charset="0"/>
              </a:rPr>
              <a:t> Avoid breathing the dust. </a:t>
            </a:r>
          </a:p>
          <a:p>
            <a:endParaRPr lang="en-US" sz="2800" dirty="0">
              <a:latin typeface="+mj-lt"/>
            </a:endParaRPr>
          </a:p>
          <a:p>
            <a:endParaRPr lang="en-US" sz="2800" dirty="0"/>
          </a:p>
        </p:txBody>
      </p:sp>
    </p:spTree>
    <p:extLst>
      <p:ext uri="{BB962C8B-B14F-4D97-AF65-F5344CB8AC3E}">
        <p14:creationId xmlns:p14="http://schemas.microsoft.com/office/powerpoint/2010/main" val="360096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buFont typeface="Wingdings" pitchFamily="2" charset="2"/>
              <a:buChar char="Ø"/>
            </a:pPr>
            <a:r>
              <a:rPr lang="en-US" b="1" dirty="0">
                <a:latin typeface="Times New Roman" panose="02020603050405020304" pitchFamily="18" charset="0"/>
                <a:cs typeface="Times New Roman" panose="02020603050405020304" pitchFamily="18" charset="0"/>
              </a:rPr>
              <a:t>SHELF LIFE AND STORAGE</a:t>
            </a:r>
          </a:p>
          <a:p>
            <a:r>
              <a:rPr lang="en-US" dirty="0">
                <a:latin typeface="Times New Roman" panose="02020603050405020304" pitchFamily="18" charset="0"/>
                <a:cs typeface="Times New Roman" panose="02020603050405020304" pitchFamily="18" charset="0"/>
              </a:rPr>
              <a:t>Deteriorates rapidly at elevated temperatures and humid environment. </a:t>
            </a:r>
          </a:p>
          <a:p>
            <a:r>
              <a:rPr lang="en-US" dirty="0">
                <a:latin typeface="Times New Roman" panose="02020603050405020304" pitchFamily="18" charset="0"/>
                <a:cs typeface="Times New Roman" panose="02020603050405020304" pitchFamily="18" charset="0"/>
              </a:rPr>
              <a:t>Should be stored in a cool, dry environment (not above 37 °C).  </a:t>
            </a:r>
          </a:p>
          <a:p>
            <a:r>
              <a:rPr lang="en-US" dirty="0">
                <a:latin typeface="Times New Roman" panose="02020603050405020304" pitchFamily="18" charset="0"/>
                <a:cs typeface="Times New Roman" panose="02020603050405020304" pitchFamily="18" charset="0"/>
              </a:rPr>
              <a:t>Stock only for one year.</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757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ADVANTAGES:</a:t>
            </a:r>
          </a:p>
        </p:txBody>
      </p:sp>
      <p:sp>
        <p:nvSpPr>
          <p:cNvPr id="3" name="Content Placeholder 2"/>
          <p:cNvSpPr>
            <a:spLocks noGrp="1"/>
          </p:cNvSpPr>
          <p:nvPr>
            <p:ph idx="1"/>
          </p:nvPr>
        </p:nvSpPr>
        <p:spPr>
          <a:xfrm>
            <a:off x="683568" y="1417638"/>
            <a:ext cx="8858280" cy="5286412"/>
          </a:xfrm>
        </p:spPr>
        <p:txBody>
          <a:bodyPr>
            <a:noAutofit/>
          </a:bodyPr>
          <a:lstStyle/>
          <a:p>
            <a:pPr marL="457200" indent="-457200">
              <a:lnSpc>
                <a:spcPct val="150000"/>
              </a:lnSpc>
              <a:spcBef>
                <a:spcPct val="50000"/>
              </a:spcBef>
              <a:buClr>
                <a:schemeClr val="folHlink"/>
              </a:buClr>
              <a:buSzPct val="60000"/>
              <a:buFont typeface="Wingdings" pitchFamily="2" charset="2"/>
              <a:buChar char="Ø"/>
            </a:pPr>
            <a:r>
              <a:rPr lang="en-US" dirty="0">
                <a:latin typeface="+mj-lt"/>
              </a:rPr>
              <a:t>Easy to mix and manipulate</a:t>
            </a:r>
          </a:p>
          <a:p>
            <a:pPr marL="457200" indent="-457200">
              <a:lnSpc>
                <a:spcPct val="150000"/>
              </a:lnSpc>
              <a:spcBef>
                <a:spcPct val="50000"/>
              </a:spcBef>
              <a:buClr>
                <a:schemeClr val="folHlink"/>
              </a:buClr>
              <a:buSzPct val="60000"/>
              <a:buFont typeface="Wingdings" pitchFamily="2" charset="2"/>
              <a:buChar char="Ø"/>
            </a:pPr>
            <a:r>
              <a:rPr lang="en-US" dirty="0">
                <a:latin typeface="+mj-lt"/>
              </a:rPr>
              <a:t>Minimum equipment is require</a:t>
            </a:r>
          </a:p>
          <a:p>
            <a:pPr marL="457200" indent="-457200">
              <a:lnSpc>
                <a:spcPct val="150000"/>
              </a:lnSpc>
              <a:spcBef>
                <a:spcPct val="50000"/>
              </a:spcBef>
              <a:buClr>
                <a:schemeClr val="folHlink"/>
              </a:buClr>
              <a:buSzPct val="60000"/>
              <a:buFont typeface="Wingdings" pitchFamily="2" charset="2"/>
              <a:buChar char="Ø"/>
            </a:pPr>
            <a:r>
              <a:rPr lang="en-US" dirty="0">
                <a:latin typeface="+mj-lt"/>
              </a:rPr>
              <a:t> Flexibility of the set impression</a:t>
            </a:r>
          </a:p>
          <a:p>
            <a:pPr marL="457200" indent="-457200">
              <a:lnSpc>
                <a:spcPct val="150000"/>
              </a:lnSpc>
              <a:spcBef>
                <a:spcPct val="50000"/>
              </a:spcBef>
              <a:buClr>
                <a:schemeClr val="folHlink"/>
              </a:buClr>
              <a:buSzPct val="60000"/>
              <a:buFont typeface="Wingdings" pitchFamily="2" charset="2"/>
              <a:buChar char="Ø"/>
            </a:pPr>
            <a:r>
              <a:rPr lang="en-US" dirty="0">
                <a:latin typeface="+mj-lt"/>
              </a:rPr>
              <a:t> Accuracy if is properly handled</a:t>
            </a:r>
          </a:p>
          <a:p>
            <a:pPr marL="0" indent="0">
              <a:lnSpc>
                <a:spcPct val="150000"/>
              </a:lnSpc>
              <a:spcBef>
                <a:spcPct val="50000"/>
              </a:spcBef>
              <a:buClr>
                <a:schemeClr val="folHlink"/>
              </a:buClr>
              <a:buSzPct val="60000"/>
              <a:buNone/>
            </a:pPr>
            <a:r>
              <a:rPr lang="en-US" dirty="0">
                <a:latin typeface="+mj-lt"/>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69AAB0-F4AA-4AE2-3A4C-EE8B9516CAA7}"/>
              </a:ext>
            </a:extLst>
          </p:cNvPr>
          <p:cNvSpPr>
            <a:spLocks noGrp="1"/>
          </p:cNvSpPr>
          <p:nvPr>
            <p:ph idx="1"/>
          </p:nvPr>
        </p:nvSpPr>
        <p:spPr>
          <a:xfrm>
            <a:off x="611560" y="692696"/>
            <a:ext cx="8229600" cy="4525963"/>
          </a:xfrm>
        </p:spPr>
        <p:txBody>
          <a:bodyPr/>
          <a:lstStyle/>
          <a:p>
            <a:pPr marL="457200" indent="-457200">
              <a:lnSpc>
                <a:spcPct val="150000"/>
              </a:lnSpc>
              <a:spcBef>
                <a:spcPct val="50000"/>
              </a:spcBef>
              <a:buClr>
                <a:schemeClr val="folHlink"/>
              </a:buClr>
              <a:buSzPct val="60000"/>
              <a:buFont typeface="Wingdings" pitchFamily="2" charset="2"/>
              <a:buChar char="Ø"/>
            </a:pPr>
            <a:r>
              <a:rPr lang="en-US" sz="3200" dirty="0">
                <a:latin typeface="+mj-lt"/>
              </a:rPr>
              <a:t>Low cost</a:t>
            </a:r>
          </a:p>
          <a:p>
            <a:pPr marL="457200" indent="-457200">
              <a:lnSpc>
                <a:spcPct val="150000"/>
              </a:lnSpc>
              <a:spcBef>
                <a:spcPct val="50000"/>
              </a:spcBef>
              <a:buClr>
                <a:schemeClr val="folHlink"/>
              </a:buClr>
              <a:buSzPct val="60000"/>
              <a:buFont typeface="Wingdings" pitchFamily="2" charset="2"/>
              <a:buChar char="Ø"/>
            </a:pPr>
            <a:r>
              <a:rPr lang="en-US" sz="3200" dirty="0">
                <a:latin typeface="+mj-lt"/>
              </a:rPr>
              <a:t>Comfortable to the patient</a:t>
            </a:r>
          </a:p>
          <a:p>
            <a:pPr marL="457200" indent="-457200">
              <a:lnSpc>
                <a:spcPct val="150000"/>
              </a:lnSpc>
              <a:spcBef>
                <a:spcPct val="50000"/>
              </a:spcBef>
              <a:buClr>
                <a:schemeClr val="folHlink"/>
              </a:buClr>
              <a:buSzPct val="60000"/>
              <a:buFont typeface="Wingdings" pitchFamily="2" charset="2"/>
              <a:buChar char="Ø"/>
            </a:pPr>
            <a:r>
              <a:rPr lang="en-US" sz="3200" dirty="0">
                <a:latin typeface="+mj-lt"/>
              </a:rPr>
              <a:t>Hygienic (as fresh material is used for each impression) </a:t>
            </a:r>
          </a:p>
          <a:p>
            <a:pPr marL="457200" indent="-457200">
              <a:lnSpc>
                <a:spcPct val="150000"/>
              </a:lnSpc>
              <a:spcBef>
                <a:spcPct val="50000"/>
              </a:spcBef>
              <a:buClr>
                <a:schemeClr val="folHlink"/>
              </a:buClr>
              <a:buSzPct val="60000"/>
              <a:buFont typeface="Wingdings" pitchFamily="2" charset="2"/>
              <a:buChar char="Ø"/>
            </a:pPr>
            <a:r>
              <a:rPr lang="en-US" sz="3200" dirty="0">
                <a:latin typeface="+mj-lt"/>
              </a:rPr>
              <a:t>Hydrophilic - displace moisture, blood, fluids</a:t>
            </a:r>
          </a:p>
          <a:p>
            <a:endParaRPr lang="en-US" dirty="0"/>
          </a:p>
        </p:txBody>
      </p:sp>
    </p:spTree>
    <p:extLst>
      <p:ext uri="{BB962C8B-B14F-4D97-AF65-F5344CB8AC3E}">
        <p14:creationId xmlns:p14="http://schemas.microsoft.com/office/powerpoint/2010/main" val="228795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DISADVANTAGES:</a:t>
            </a:r>
          </a:p>
        </p:txBody>
      </p:sp>
      <p:sp>
        <p:nvSpPr>
          <p:cNvPr id="3" name="Content Placeholder 2"/>
          <p:cNvSpPr>
            <a:spLocks noGrp="1"/>
          </p:cNvSpPr>
          <p:nvPr>
            <p:ph idx="1"/>
          </p:nvPr>
        </p:nvSpPr>
        <p:spPr>
          <a:xfrm>
            <a:off x="899592" y="1357298"/>
            <a:ext cx="8030126" cy="5286412"/>
          </a:xfrm>
        </p:spPr>
        <p:txBody>
          <a:bodyPr>
            <a:normAutofit fontScale="92500" lnSpcReduction="20000"/>
          </a:bodyPr>
          <a:lstStyle/>
          <a:p>
            <a:pPr marL="457200" indent="-457200">
              <a:spcBef>
                <a:spcPct val="50000"/>
              </a:spcBef>
              <a:buClr>
                <a:schemeClr val="folHlink"/>
              </a:buClr>
              <a:buSzPct val="60000"/>
              <a:buFont typeface="Wingdings" pitchFamily="2" charset="2"/>
              <a:buChar char="Ø"/>
            </a:pPr>
            <a:r>
              <a:rPr lang="en-US" dirty="0"/>
              <a:t>Do not transfer as much surface detail to gypsum as elastomers or agar do</a:t>
            </a:r>
          </a:p>
          <a:p>
            <a:pPr marL="457200" indent="-457200">
              <a:spcBef>
                <a:spcPct val="50000"/>
              </a:spcBef>
              <a:buClr>
                <a:schemeClr val="folHlink"/>
              </a:buClr>
              <a:buSzPct val="60000"/>
              <a:buFont typeface="Wingdings" pitchFamily="2" charset="2"/>
              <a:buChar char="Ø"/>
            </a:pPr>
            <a:r>
              <a:rPr lang="en-US" dirty="0"/>
              <a:t>Tears easily</a:t>
            </a:r>
          </a:p>
          <a:p>
            <a:pPr marL="457200" indent="-457200">
              <a:spcBef>
                <a:spcPct val="50000"/>
              </a:spcBef>
              <a:buClr>
                <a:schemeClr val="folHlink"/>
              </a:buClr>
              <a:buFont typeface="Wingdings" pitchFamily="2" charset="2"/>
              <a:buChar char="Ø"/>
            </a:pPr>
            <a:r>
              <a:rPr lang="en-US" dirty="0"/>
              <a:t>Dimensionally unstable </a:t>
            </a:r>
          </a:p>
          <a:p>
            <a:pPr marL="457200" indent="-457200">
              <a:spcBef>
                <a:spcPct val="50000"/>
              </a:spcBef>
              <a:buClr>
                <a:schemeClr val="folHlink"/>
              </a:buClr>
              <a:buFont typeface="Wingdings" pitchFamily="2" charset="2"/>
              <a:buChar char="Ø"/>
            </a:pPr>
            <a:r>
              <a:rPr lang="en-US" dirty="0"/>
              <a:t>Immediate pour </a:t>
            </a:r>
          </a:p>
          <a:p>
            <a:pPr marL="457200" indent="-457200">
              <a:spcBef>
                <a:spcPct val="50000"/>
              </a:spcBef>
              <a:buClr>
                <a:schemeClr val="folHlink"/>
              </a:buClr>
              <a:buFont typeface="Wingdings" pitchFamily="2" charset="2"/>
              <a:buChar char="Ø"/>
            </a:pPr>
            <a:r>
              <a:rPr lang="en-US" dirty="0"/>
              <a:t>Single cast</a:t>
            </a:r>
          </a:p>
          <a:p>
            <a:pPr marL="457200" indent="-457200">
              <a:spcBef>
                <a:spcPct val="50000"/>
              </a:spcBef>
              <a:buClr>
                <a:schemeClr val="folHlink"/>
              </a:buClr>
              <a:buFont typeface="Wingdings" pitchFamily="2" charset="2"/>
              <a:buChar char="Ø"/>
            </a:pPr>
            <a:r>
              <a:rPr lang="en-US" dirty="0"/>
              <a:t>Lower detail reproduction</a:t>
            </a:r>
          </a:p>
          <a:p>
            <a:pPr marL="457200" indent="-457200">
              <a:spcBef>
                <a:spcPct val="50000"/>
              </a:spcBef>
              <a:buClr>
                <a:schemeClr val="folHlink"/>
              </a:buClr>
              <a:buFont typeface="Wingdings" pitchFamily="2" charset="2"/>
              <a:buChar char="Ø"/>
            </a:pPr>
            <a:r>
              <a:rPr lang="en-US" dirty="0"/>
              <a:t>Unacceptable for fixed prosthesis</a:t>
            </a:r>
          </a:p>
          <a:p>
            <a:pPr marL="457200" indent="-457200">
              <a:spcBef>
                <a:spcPct val="50000"/>
              </a:spcBef>
              <a:buClr>
                <a:schemeClr val="folHlink"/>
              </a:buClr>
              <a:buFont typeface="Wingdings" pitchFamily="2" charset="2"/>
              <a:buChar char="Ø"/>
            </a:pPr>
            <a:r>
              <a:rPr lang="en-US" dirty="0"/>
              <a:t>Difficult to disinfect</a:t>
            </a:r>
          </a:p>
          <a:p>
            <a:pPr marL="457200" indent="-457200">
              <a:buFont typeface="Wingdings" pitchFamily="2" charset="2"/>
              <a:buChar char="Ø"/>
            </a:pPr>
            <a:endParaRPr lang="en-IN" sz="2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531838"/>
            <a:ext cx="7485512" cy="1096962"/>
          </a:xfrm>
        </p:spPr>
        <p:txBody>
          <a:bodyPr>
            <a:normAutofit fontScale="90000"/>
          </a:bodyPr>
          <a:lstStyle/>
          <a:p>
            <a:pPr algn="ctr"/>
            <a:r>
              <a:rPr lang="en-US" b="1" i="1" u="sng" dirty="0">
                <a:solidFill>
                  <a:schemeClr val="tx1">
                    <a:lumMod val="75000"/>
                  </a:schemeClr>
                </a:solidFill>
                <a:effectLst>
                  <a:outerShdw blurRad="38100" dist="38100" dir="2700000" algn="tl">
                    <a:srgbClr val="FFFFFF"/>
                  </a:outerShdw>
                </a:effectLst>
              </a:rPr>
              <a:t>Latest advances - Modified Alginates:</a:t>
            </a:r>
            <a:br>
              <a:rPr lang="en-US" b="1" i="1" u="sng" dirty="0">
                <a:solidFill>
                  <a:schemeClr val="tx1">
                    <a:lumMod val="75000"/>
                  </a:schemeClr>
                </a:solidFill>
                <a:effectLst>
                  <a:outerShdw blurRad="38100" dist="38100" dir="2700000" algn="tl">
                    <a:srgbClr val="FFFFFF"/>
                  </a:outerShdw>
                </a:effectLst>
              </a:rPr>
            </a:br>
            <a:endParaRPr lang="en-IN" b="1" i="1" u="sng" dirty="0">
              <a:solidFill>
                <a:schemeClr val="tx1">
                  <a:lumMod val="75000"/>
                </a:schemeClr>
              </a:solidFill>
            </a:endParaRPr>
          </a:p>
        </p:txBody>
      </p:sp>
      <p:sp>
        <p:nvSpPr>
          <p:cNvPr id="3" name="Content Placeholder 2"/>
          <p:cNvSpPr>
            <a:spLocks noGrp="1"/>
          </p:cNvSpPr>
          <p:nvPr>
            <p:ph idx="1"/>
          </p:nvPr>
        </p:nvSpPr>
        <p:spPr>
          <a:xfrm>
            <a:off x="739653" y="1628800"/>
            <a:ext cx="7664694" cy="4635378"/>
          </a:xfrm>
        </p:spPr>
        <p:txBody>
          <a:bodyPr>
            <a:noAutofit/>
          </a:bodyPr>
          <a:lstStyle/>
          <a:p>
            <a:pPr>
              <a:lnSpc>
                <a:spcPct val="100000"/>
              </a:lnSpc>
            </a:pPr>
            <a:r>
              <a:rPr lang="en-US" b="1" dirty="0">
                <a:solidFill>
                  <a:schemeClr val="tx1">
                    <a:lumMod val="75000"/>
                  </a:schemeClr>
                </a:solidFill>
                <a:latin typeface="+mj-lt"/>
              </a:rPr>
              <a:t>2 paste system</a:t>
            </a:r>
            <a:r>
              <a:rPr lang="en-US" b="1" dirty="0">
                <a:solidFill>
                  <a:schemeClr val="tx1">
                    <a:lumMod val="75000"/>
                  </a:schemeClr>
                </a:solidFill>
              </a:rPr>
              <a:t>: </a:t>
            </a:r>
            <a:r>
              <a:rPr lang="en-US" dirty="0">
                <a:solidFill>
                  <a:schemeClr val="tx1">
                    <a:lumMod val="75000"/>
                  </a:schemeClr>
                </a:solidFill>
              </a:rPr>
              <a:t>O</a:t>
            </a:r>
            <a:r>
              <a:rPr lang="en-US" dirty="0">
                <a:solidFill>
                  <a:schemeClr val="tx1">
                    <a:lumMod val="75000"/>
                  </a:schemeClr>
                </a:solidFill>
                <a:latin typeface="+mj-lt"/>
              </a:rPr>
              <a:t>ne containing the alginate sol, the second the calcium reactor. These materials are said to contain silicone and have superior tear resistance.</a:t>
            </a:r>
          </a:p>
          <a:p>
            <a:pPr>
              <a:lnSpc>
                <a:spcPct val="100000"/>
              </a:lnSpc>
            </a:pPr>
            <a:r>
              <a:rPr lang="en-US" b="1" dirty="0">
                <a:solidFill>
                  <a:schemeClr val="tx1">
                    <a:lumMod val="75000"/>
                  </a:schemeClr>
                </a:solidFill>
                <a:latin typeface="+mj-lt"/>
              </a:rPr>
              <a:t>Chromatic alginates:</a:t>
            </a:r>
            <a:r>
              <a:rPr lang="en-US" dirty="0">
                <a:solidFill>
                  <a:schemeClr val="tx1">
                    <a:lumMod val="75000"/>
                  </a:schemeClr>
                </a:solidFill>
                <a:latin typeface="+mj-lt"/>
              </a:rPr>
              <a:t> Contain acid/base indicator that change </a:t>
            </a:r>
            <a:r>
              <a:rPr lang="en-US" dirty="0" err="1">
                <a:solidFill>
                  <a:schemeClr val="tx1">
                    <a:lumMod val="75000"/>
                  </a:schemeClr>
                </a:solidFill>
                <a:latin typeface="+mj-lt"/>
              </a:rPr>
              <a:t>colour</a:t>
            </a:r>
            <a:r>
              <a:rPr lang="en-US" dirty="0">
                <a:solidFill>
                  <a:schemeClr val="tx1">
                    <a:lumMod val="75000"/>
                  </a:schemeClr>
                </a:solidFill>
                <a:latin typeface="+mj-lt"/>
              </a:rPr>
              <a:t> at different critical points, indicating mixing time, loading into mouths &amp; setting. </a:t>
            </a:r>
          </a:p>
          <a:p>
            <a:pPr>
              <a:lnSpc>
                <a:spcPct val="100000"/>
              </a:lnSpc>
            </a:pPr>
            <a:endParaRPr lang="en-IN" dirty="0">
              <a:solidFill>
                <a:schemeClr val="tx1">
                  <a:lumMod val="7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41D3C4-10F6-82F2-2CE9-25B6F4D518AF}"/>
              </a:ext>
            </a:extLst>
          </p:cNvPr>
          <p:cNvSpPr>
            <a:spLocks noGrp="1"/>
          </p:cNvSpPr>
          <p:nvPr>
            <p:ph idx="1"/>
          </p:nvPr>
        </p:nvSpPr>
        <p:spPr>
          <a:xfrm>
            <a:off x="457200" y="404664"/>
            <a:ext cx="8229600" cy="4525963"/>
          </a:xfrm>
        </p:spPr>
        <p:txBody>
          <a:bodyPr/>
          <a:lstStyle/>
          <a:p>
            <a:pPr>
              <a:lnSpc>
                <a:spcPct val="100000"/>
              </a:lnSpc>
              <a:spcBef>
                <a:spcPct val="50000"/>
              </a:spcBef>
            </a:pPr>
            <a:r>
              <a:rPr lang="en-US" sz="3200" b="1" dirty="0">
                <a:solidFill>
                  <a:schemeClr val="tx1">
                    <a:lumMod val="75000"/>
                  </a:schemeClr>
                </a:solidFill>
                <a:latin typeface="+mj-lt"/>
              </a:rPr>
              <a:t>Dustless Alginate:</a:t>
            </a:r>
            <a:r>
              <a:rPr lang="en-US" sz="3200" dirty="0">
                <a:solidFill>
                  <a:schemeClr val="tx1">
                    <a:lumMod val="75000"/>
                  </a:schemeClr>
                </a:solidFill>
                <a:latin typeface="+mj-lt"/>
              </a:rPr>
              <a:t> To avoid dust inhalation - coating the material with a glycol.</a:t>
            </a:r>
          </a:p>
          <a:p>
            <a:pPr>
              <a:spcBef>
                <a:spcPct val="50000"/>
              </a:spcBef>
            </a:pPr>
            <a:r>
              <a:rPr lang="en-US" sz="3200" b="1" dirty="0" err="1">
                <a:solidFill>
                  <a:schemeClr val="tx1">
                    <a:lumMod val="75000"/>
                  </a:schemeClr>
                </a:solidFill>
                <a:latin typeface="Times New Roman" panose="02020603050405020304" pitchFamily="18" charset="0"/>
                <a:cs typeface="Times New Roman" panose="02020603050405020304" pitchFamily="18" charset="0"/>
              </a:rPr>
              <a:t>Siliconised</a:t>
            </a:r>
            <a:r>
              <a:rPr lang="en-US" sz="3200" b="1" dirty="0">
                <a:solidFill>
                  <a:schemeClr val="tx1">
                    <a:lumMod val="75000"/>
                  </a:schemeClr>
                </a:solidFill>
                <a:latin typeface="Times New Roman" panose="02020603050405020304" pitchFamily="18" charset="0"/>
                <a:cs typeface="Times New Roman" panose="02020603050405020304" pitchFamily="18" charset="0"/>
              </a:rPr>
              <a:t> Alginates: </a:t>
            </a:r>
            <a:r>
              <a:rPr lang="en-US" sz="3200" dirty="0">
                <a:solidFill>
                  <a:schemeClr val="tx1">
                    <a:lumMod val="75000"/>
                  </a:schemeClr>
                </a:solidFill>
                <a:latin typeface="Times New Roman" panose="02020603050405020304" pitchFamily="18" charset="0"/>
                <a:cs typeface="Times New Roman" panose="02020603050405020304" pitchFamily="18" charset="0"/>
              </a:rPr>
              <a:t>Alginates modified by the incorporation of silicone polymers which improve the physical properties. </a:t>
            </a:r>
          </a:p>
          <a:p>
            <a:endParaRPr lang="en-US" dirty="0"/>
          </a:p>
        </p:txBody>
      </p:sp>
      <p:pic>
        <p:nvPicPr>
          <p:cNvPr id="4" name="Picture 3">
            <a:extLst>
              <a:ext uri="{FF2B5EF4-FFF2-40B4-BE49-F238E27FC236}">
                <a16:creationId xmlns:a16="http://schemas.microsoft.com/office/drawing/2014/main" id="{4DF29014-CD88-AE35-3961-608929494C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340" y="3335195"/>
            <a:ext cx="3898776" cy="329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81F3C632-9FC0-9408-575D-88EFE3E44B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335195"/>
            <a:ext cx="3456384" cy="352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74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11092</TotalTime>
  <Words>7158</Words>
  <Application>Microsoft Office PowerPoint</Application>
  <PresentationFormat>On-screen Show (4:3)</PresentationFormat>
  <Paragraphs>1203</Paragraphs>
  <Slides>178</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178</vt:i4>
      </vt:variant>
    </vt:vector>
  </HeadingPairs>
  <TitlesOfParts>
    <vt:vector size="186" baseType="lpstr">
      <vt:lpstr>Arial</vt:lpstr>
      <vt:lpstr>Calibri</vt:lpstr>
      <vt:lpstr>Cambria Math</vt:lpstr>
      <vt:lpstr>Comic Sans MS</vt:lpstr>
      <vt:lpstr>Roboto</vt:lpstr>
      <vt:lpstr>Times New Roman</vt:lpstr>
      <vt:lpstr>Wingdings</vt:lpstr>
      <vt:lpstr>Office Theme</vt:lpstr>
      <vt:lpstr>IMPRESSION MATERIALS: Inelastic, Hydrocolloid, Elastomeric </vt:lpstr>
      <vt:lpstr>CONTENTS:</vt:lpstr>
      <vt:lpstr>PowerPoint Presentation</vt:lpstr>
      <vt:lpstr>INTRODUCTION</vt:lpstr>
      <vt:lpstr>IMPRESSION</vt:lpstr>
      <vt:lpstr>REQUIREMENTS OF AN IMPRESSION MATERIAL:</vt:lpstr>
      <vt:lpstr>PowerPoint Presentation</vt:lpstr>
      <vt:lpstr>CLASSIFICATION: </vt:lpstr>
      <vt:lpstr>PowerPoint Presentation</vt:lpstr>
      <vt:lpstr>PowerPoint Presentation</vt:lpstr>
      <vt:lpstr>INELASTIC IMPRESSION MATERIALS</vt:lpstr>
      <vt:lpstr>PowerPoint Presentation</vt:lpstr>
      <vt:lpstr>IMPRESSION COMPOUND</vt:lpstr>
      <vt:lpstr>PowerPoint Presentation</vt:lpstr>
      <vt:lpstr>CLASSIFICATION:</vt:lpstr>
      <vt:lpstr>PowerPoint Presentation</vt:lpstr>
      <vt:lpstr>COMPOSITION:</vt:lpstr>
      <vt:lpstr>PROPERTIES:</vt:lpstr>
      <vt:lpstr>PowerPoint Presentation</vt:lpstr>
      <vt:lpstr>MANIPULATION:</vt:lpstr>
      <vt:lpstr>PowerPoint Presentation</vt:lpstr>
      <vt:lpstr>ADVANTAGES:</vt:lpstr>
      <vt:lpstr>PowerPoint Presentation</vt:lpstr>
      <vt:lpstr>DISADVANTAGES:</vt:lpstr>
      <vt:lpstr>PowerPoint Presentation</vt:lpstr>
      <vt:lpstr>ZINC-OXIDE EUGENOL IMPRESSION PASTE</vt:lpstr>
      <vt:lpstr>COMPOSITION:</vt:lpstr>
      <vt:lpstr>PowerPoint Presentation</vt:lpstr>
      <vt:lpstr>MANIPULATION:</vt:lpstr>
      <vt:lpstr>PowerPoint Presentation</vt:lpstr>
      <vt:lpstr>PowerPoint Presentation</vt:lpstr>
      <vt:lpstr>PowerPoint Presentation</vt:lpstr>
      <vt:lpstr>PowerPoint Presentation</vt:lpstr>
      <vt:lpstr>PROPERTIES</vt:lpstr>
      <vt:lpstr>PowerPoint Presentation</vt:lpstr>
      <vt:lpstr>PowerPoint Presentation</vt:lpstr>
      <vt:lpstr>NON EUGENOL PASTES:</vt:lpstr>
      <vt:lpstr>PowerPoint Presentation</vt:lpstr>
      <vt:lpstr>ADVANTAGES:</vt:lpstr>
      <vt:lpstr>PowerPoint Presentation</vt:lpstr>
      <vt:lpstr>DISADVANTAGES:</vt:lpstr>
      <vt:lpstr>PowerPoint Presentation</vt:lpstr>
      <vt:lpstr>IMPRESSION PLASTER:</vt:lpstr>
      <vt:lpstr>PowerPoint Presentation</vt:lpstr>
      <vt:lpstr>HYDROCOLLOIDS:</vt:lpstr>
      <vt:lpstr>PowerPoint Presentation</vt:lpstr>
      <vt:lpstr>PowerPoint Presentation</vt:lpstr>
      <vt:lpstr>PowerPoint Presentation</vt:lpstr>
      <vt:lpstr>PowerPoint Presentation</vt:lpstr>
      <vt:lpstr>AGAR  HYDROCOLLOID:</vt:lpstr>
      <vt:lpstr>PowerPoint Presentation</vt:lpstr>
      <vt:lpstr>CLASSIFICATION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PROPERTIES</vt:lpstr>
      <vt:lpstr>PowerPoint Presentation</vt:lpstr>
      <vt:lpstr>PowerPoint Presentation</vt:lpstr>
      <vt:lpstr>PowerPoint Presentation</vt:lpstr>
      <vt:lpstr>ADVANTAGES:</vt:lpstr>
      <vt:lpstr>PowerPoint Presentation</vt:lpstr>
      <vt:lpstr>DISADVANTAGES:</vt:lpstr>
      <vt:lpstr>PowerPoint Presentation</vt:lpstr>
      <vt:lpstr>ALGINATE  HYDROCOLLOIDS: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ADVANTAGES:</vt:lpstr>
      <vt:lpstr>PowerPoint Presentation</vt:lpstr>
      <vt:lpstr>DISADVANTAGES:</vt:lpstr>
      <vt:lpstr>Latest advances - Modified Alginates: </vt:lpstr>
      <vt:lpstr>PowerPoint Presentation</vt:lpstr>
      <vt:lpstr>LAMINATE TECHNIQUE  (AGAR–ALGINATE COMBINATION TECHNIQUE)</vt:lpstr>
      <vt:lpstr>PowerPoint Presentation</vt:lpstr>
      <vt:lpstr>COMPARISION BETWEEN HYDROCOLLOIDS:</vt:lpstr>
      <vt:lpstr>PowerPoint Presentation</vt:lpstr>
      <vt:lpstr>PowerPoint Presentation</vt:lpstr>
      <vt:lpstr>IMPRESSION MATERIALS: Inelastic, Hydrocolloid, Elastomeric </vt:lpstr>
      <vt:lpstr>ELASTOMERIC IMPRESSION MATERIALS:</vt:lpstr>
      <vt:lpstr>PowerPoint Presentation</vt:lpstr>
      <vt:lpstr>PowerPoint Presentation</vt:lpstr>
      <vt:lpstr>PowerPoint Presentation</vt:lpstr>
      <vt:lpstr>PowerPoint Presentation</vt:lpstr>
      <vt:lpstr>USES</vt:lpstr>
      <vt:lpstr>PowerPoint Presentation</vt:lpstr>
      <vt:lpstr>GENERAL PROPRETIES</vt:lpstr>
      <vt:lpstr>PowerPoint Presentation</vt:lpstr>
      <vt:lpstr>PowerPoint Presentation</vt:lpstr>
      <vt:lpstr>PowerPoint Presentation</vt:lpstr>
      <vt:lpstr>PowerPoint Presentation</vt:lpstr>
      <vt:lpstr>POLYSULFIDES</vt:lpstr>
      <vt:lpstr>PowerPoint Presentation</vt:lpstr>
      <vt:lpstr>PowerPoint Presentation</vt:lpstr>
      <vt:lpstr>PowerPoint Presentation</vt:lpstr>
      <vt:lpstr>PowerPoint Presentation</vt:lpstr>
      <vt:lpstr>PowerPoint Presentation</vt:lpstr>
      <vt:lpstr>PowerPoint Presentation</vt:lpstr>
      <vt:lpstr>POLYSULFIDE</vt:lpstr>
      <vt:lpstr>CONDENSATION SILICONE:</vt:lpstr>
      <vt:lpstr>PowerPoint Presentation</vt:lpstr>
      <vt:lpstr>PowerPoint Presentation</vt:lpstr>
      <vt:lpstr>PowerPoint Presentation</vt:lpstr>
      <vt:lpstr>PowerPoint Presentation</vt:lpstr>
      <vt:lpstr>CONDENSATION SILICONE</vt:lpstr>
      <vt:lpstr>ADDITION SILICONE:</vt:lpstr>
      <vt:lpstr>PowerPoint Presentation</vt:lpstr>
      <vt:lpstr>PowerPoint Presentation</vt:lpstr>
      <vt:lpstr>PowerPoint Presentation</vt:lpstr>
      <vt:lpstr>PowerPoint Presentation</vt:lpstr>
      <vt:lpstr>PowerPoint Presentation</vt:lpstr>
      <vt:lpstr>PowerPoint Presentation</vt:lpstr>
      <vt:lpstr>ADDITION SILICONE</vt:lpstr>
      <vt:lpstr>POLYETHER:</vt:lpstr>
      <vt:lpstr>PowerPoint Presentation</vt:lpstr>
      <vt:lpstr>PowerPoint Presentation</vt:lpstr>
      <vt:lpstr>PowerPoint Presentation</vt:lpstr>
      <vt:lpstr>PowerPoint Presentation</vt:lpstr>
      <vt:lpstr>PowerPoint Presentation</vt:lpstr>
      <vt:lpstr>POLYETHER</vt:lpstr>
      <vt:lpstr>COMPARISION OF PROPERTIES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AN IMPRESSION:</vt:lpstr>
      <vt:lpstr>PowerPoint Presentation</vt:lpstr>
      <vt:lpstr>PREPARATION OF IMPRESSION MATERIALS:</vt:lpstr>
      <vt:lpstr>HAND MIXING:</vt:lpstr>
      <vt:lpstr>PowerPoint Presentation</vt:lpstr>
      <vt:lpstr>AUTOMIXER AND DISPENSER</vt:lpstr>
      <vt:lpstr>PowerPoint Presentation</vt:lpstr>
      <vt:lpstr>DYNAMIC MECHANICAL MIXER</vt:lpstr>
      <vt:lpstr>PowerPoint Presentation</vt:lpstr>
      <vt:lpstr>MAKING IMPRESSION </vt:lpstr>
      <vt:lpstr>PowerPoint Presentation</vt:lpstr>
      <vt:lpstr>PowerPoint Presentation</vt:lpstr>
      <vt:lpstr>PowerPoint Presentation</vt:lpstr>
      <vt:lpstr>2 stage putty wash technique:</vt:lpstr>
      <vt:lpstr>PowerPoint Presentation</vt:lpstr>
      <vt:lpstr>PREPARATION OF CAST</vt:lpstr>
      <vt:lpstr>CONCLUSION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sonal srivastava</cp:lastModifiedBy>
  <cp:revision>307</cp:revision>
  <dcterms:created xsi:type="dcterms:W3CDTF">2018-12-25T14:27:12Z</dcterms:created>
  <dcterms:modified xsi:type="dcterms:W3CDTF">2022-07-02T10:07:11Z</dcterms:modified>
</cp:coreProperties>
</file>