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58" r:id="rId4"/>
    <p:sldId id="259" r:id="rId5"/>
    <p:sldId id="260" r:id="rId6"/>
    <p:sldId id="261" r:id="rId7"/>
    <p:sldId id="263" r:id="rId8"/>
    <p:sldId id="293" r:id="rId9"/>
    <p:sldId id="265" r:id="rId10"/>
    <p:sldId id="266" r:id="rId11"/>
    <p:sldId id="267" r:id="rId12"/>
    <p:sldId id="268" r:id="rId13"/>
    <p:sldId id="269" r:id="rId14"/>
    <p:sldId id="295" r:id="rId15"/>
    <p:sldId id="271" r:id="rId16"/>
    <p:sldId id="296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3B2F2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3B2F2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91387" y="1967229"/>
            <a:ext cx="3575050" cy="432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94250" y="2401951"/>
            <a:ext cx="3710304" cy="4057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3B2F2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280160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0" y="228600"/>
                </a:moveTo>
                <a:lnTo>
                  <a:pt x="533400" y="228600"/>
                </a:lnTo>
                <a:lnTo>
                  <a:pt x="5334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DD80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90550" y="1280160"/>
            <a:ext cx="8553450" cy="228600"/>
          </a:xfrm>
          <a:custGeom>
            <a:avLst/>
            <a:gdLst/>
            <a:ahLst/>
            <a:cxnLst/>
            <a:rect l="l" t="t" r="r" b="b"/>
            <a:pathLst>
              <a:path w="8553450" h="228600">
                <a:moveTo>
                  <a:pt x="0" y="228600"/>
                </a:moveTo>
                <a:lnTo>
                  <a:pt x="8553450" y="228600"/>
                </a:lnTo>
                <a:lnTo>
                  <a:pt x="855345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93B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3014" y="208280"/>
            <a:ext cx="5553710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3B2F2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4540" y="1773681"/>
            <a:ext cx="7543165" cy="1822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985"/>
            <a:ext cx="9137015" cy="6844030"/>
          </a:xfrm>
          <a:custGeom>
            <a:avLst/>
            <a:gdLst/>
            <a:ahLst/>
            <a:cxnLst/>
            <a:rect l="l" t="t" r="r" b="b"/>
            <a:pathLst>
              <a:path w="9137015" h="6844030">
                <a:moveTo>
                  <a:pt x="0" y="0"/>
                </a:moveTo>
                <a:lnTo>
                  <a:pt x="9137015" y="6843981"/>
                </a:lnTo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68745" y="4948428"/>
            <a:ext cx="2673350" cy="1900555"/>
          </a:xfrm>
          <a:custGeom>
            <a:avLst/>
            <a:gdLst/>
            <a:ahLst/>
            <a:cxnLst/>
            <a:rect l="l" t="t" r="r" b="b"/>
            <a:pathLst>
              <a:path w="2673350" h="1900554">
                <a:moveTo>
                  <a:pt x="2672969" y="0"/>
                </a:moveTo>
                <a:lnTo>
                  <a:pt x="0" y="1900191"/>
                </a:lnTo>
              </a:path>
            </a:pathLst>
          </a:custGeom>
          <a:ln w="12700">
            <a:solidFill>
              <a:srgbClr val="C5C5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53680" y="4957707"/>
            <a:ext cx="1290320" cy="18872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8472" y="0"/>
            <a:ext cx="7770876" cy="10454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3523" y="711708"/>
            <a:ext cx="7479792" cy="14310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51661" y="155955"/>
            <a:ext cx="6296279" cy="8821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38072" y="1249933"/>
            <a:ext cx="6280531" cy="7030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2286000"/>
            <a:ext cx="9144000" cy="2857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3810000" y="52578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err="1" smtClean="0"/>
              <a:t>Manohar.Y</a:t>
            </a:r>
            <a:endParaRPr lang="en-IN" b="1" dirty="0" smtClean="0"/>
          </a:p>
          <a:p>
            <a:pPr algn="ctr"/>
            <a:r>
              <a:rPr lang="en-IN" b="1" dirty="0" smtClean="0"/>
              <a:t>Assistant Professor.</a:t>
            </a:r>
          </a:p>
          <a:p>
            <a:pPr algn="ctr"/>
            <a:r>
              <a:rPr lang="en-IN" b="1" dirty="0" smtClean="0"/>
              <a:t>Department of Pharmacology</a:t>
            </a:r>
          </a:p>
          <a:p>
            <a:pPr algn="ctr"/>
            <a:r>
              <a:rPr lang="en-IN" b="1" dirty="0" err="1" smtClean="0"/>
              <a:t>RMCH,Bareilly</a:t>
            </a:r>
            <a:r>
              <a:rPr lang="en-IN" b="1" dirty="0" smtClean="0"/>
              <a:t>.</a:t>
            </a:r>
            <a:endParaRPr lang="en-IN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57581"/>
            <a:ext cx="59594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956685" algn="l"/>
              </a:tabLst>
            </a:pPr>
            <a:r>
              <a:rPr dirty="0">
                <a:latin typeface="Times New Roman"/>
                <a:cs typeface="Times New Roman"/>
              </a:rPr>
              <a:t>SUBLINGUAL	ROUTE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1691" y="1591182"/>
            <a:ext cx="5188509" cy="29835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5080" indent="-320040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b="1" i="1" dirty="0">
                <a:solidFill>
                  <a:srgbClr val="DD8046"/>
                </a:solidFill>
                <a:latin typeface="Times New Roman"/>
                <a:cs typeface="Times New Roman"/>
              </a:rPr>
              <a:t>Sublingual administration</a:t>
            </a:r>
            <a:r>
              <a:rPr sz="2900" b="1" i="1" spc="-180" dirty="0">
                <a:solidFill>
                  <a:srgbClr val="DD8046"/>
                </a:solidFill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is  where the dosage form is  </a:t>
            </a:r>
            <a:r>
              <a:rPr sz="2900" spc="-5" dirty="0">
                <a:latin typeface="Times New Roman"/>
                <a:cs typeface="Times New Roman"/>
              </a:rPr>
              <a:t>placed </a:t>
            </a:r>
            <a:r>
              <a:rPr sz="2900" dirty="0">
                <a:latin typeface="Times New Roman"/>
                <a:cs typeface="Times New Roman"/>
              </a:rPr>
              <a:t>under the</a:t>
            </a:r>
            <a:r>
              <a:rPr sz="2900" spc="-6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tongue</a:t>
            </a:r>
          </a:p>
          <a:p>
            <a:pPr marL="652145" marR="788670" indent="-274320">
              <a:lnSpc>
                <a:spcPct val="100000"/>
              </a:lnSpc>
              <a:spcBef>
                <a:spcPts val="600"/>
              </a:spcBef>
            </a:pPr>
            <a:r>
              <a:rPr sz="2250" spc="70" dirty="0">
                <a:solidFill>
                  <a:srgbClr val="93B6D2"/>
                </a:solidFill>
                <a:latin typeface="Arial"/>
                <a:cs typeface="Arial"/>
              </a:rPr>
              <a:t></a:t>
            </a:r>
            <a:r>
              <a:rPr sz="3200" spc="70" dirty="0">
                <a:latin typeface="Times New Roman"/>
                <a:cs typeface="Times New Roman"/>
              </a:rPr>
              <a:t>rapidly </a:t>
            </a:r>
            <a:r>
              <a:rPr sz="3200" dirty="0">
                <a:latin typeface="Times New Roman"/>
                <a:cs typeface="Times New Roman"/>
              </a:rPr>
              <a:t>absorbed </a:t>
            </a:r>
            <a:r>
              <a:rPr sz="3200" spc="-680" dirty="0">
                <a:latin typeface="Times New Roman"/>
                <a:cs typeface="Times New Roman"/>
              </a:rPr>
              <a:t>by  </a:t>
            </a:r>
            <a:r>
              <a:rPr sz="3200" dirty="0">
                <a:latin typeface="Times New Roman"/>
                <a:cs typeface="Times New Roman"/>
              </a:rPr>
              <a:t>sublingual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 smtClean="0">
                <a:latin typeface="Times New Roman"/>
                <a:cs typeface="Times New Roman"/>
              </a:rPr>
              <a:t>mucosa</a:t>
            </a:r>
            <a:endParaRPr lang="en-IN" sz="3200" dirty="0" smtClean="0">
              <a:latin typeface="Times New Roman"/>
              <a:cs typeface="Times New Roman"/>
            </a:endParaRPr>
          </a:p>
          <a:p>
            <a:pPr marL="652145" marR="788670" indent="-274320">
              <a:lnSpc>
                <a:spcPct val="100000"/>
              </a:lnSpc>
              <a:spcBef>
                <a:spcPts val="600"/>
              </a:spcBef>
            </a:pPr>
            <a:r>
              <a:rPr lang="en-IN" sz="3200" dirty="0" err="1" smtClean="0">
                <a:latin typeface="Times New Roman"/>
                <a:cs typeface="Times New Roman"/>
              </a:rPr>
              <a:t>Eg</a:t>
            </a:r>
            <a:r>
              <a:rPr lang="en-IN" sz="3200" dirty="0" smtClean="0">
                <a:latin typeface="Times New Roman"/>
                <a:cs typeface="Times New Roman"/>
              </a:rPr>
              <a:t>: </a:t>
            </a:r>
            <a:r>
              <a:rPr lang="en-IN" sz="3200" dirty="0" err="1" smtClean="0">
                <a:latin typeface="Times New Roman"/>
                <a:cs typeface="Times New Roman"/>
              </a:rPr>
              <a:t>tab.Nitroglycerine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15001" y="1643126"/>
            <a:ext cx="371475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03707"/>
            <a:ext cx="59575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55415" algn="l"/>
              </a:tabLst>
            </a:pPr>
            <a:r>
              <a:rPr dirty="0">
                <a:latin typeface="Times New Roman"/>
                <a:cs typeface="Times New Roman"/>
              </a:rPr>
              <a:t>SUBLINGUAL	ROUTE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3014" y="1370280"/>
            <a:ext cx="5181600" cy="5043170"/>
          </a:xfrm>
          <a:prstGeom prst="rect">
            <a:avLst/>
          </a:prstGeom>
        </p:spPr>
        <p:txBody>
          <a:bodyPr vert="horz" wrap="square" lIns="0" tIns="1231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70"/>
              </a:spcBef>
            </a:pPr>
            <a:r>
              <a:rPr sz="2900" b="1" spc="-60" dirty="0">
                <a:solidFill>
                  <a:srgbClr val="C00000"/>
                </a:solidFill>
                <a:latin typeface="Times New Roman"/>
                <a:cs typeface="Times New Roman"/>
              </a:rPr>
              <a:t>ADVANTAGES</a:t>
            </a:r>
            <a:endParaRPr sz="2900" dirty="0">
              <a:latin typeface="Times New Roman"/>
              <a:cs typeface="Times New Roman"/>
            </a:endParaRPr>
          </a:p>
          <a:p>
            <a:pPr marL="332740" indent="-320040">
              <a:lnSpc>
                <a:spcPct val="100000"/>
              </a:lnSpc>
              <a:spcBef>
                <a:spcPts val="715"/>
              </a:spcBef>
              <a:buClr>
                <a:srgbClr val="DD8046"/>
              </a:buClr>
              <a:buSzPct val="60416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400" spc="-5" dirty="0">
                <a:latin typeface="Times New Roman"/>
                <a:cs typeface="Times New Roman"/>
              </a:rPr>
              <a:t>ECONOMICAL</a:t>
            </a:r>
            <a:endParaRPr sz="2400" dirty="0">
              <a:latin typeface="Times New Roman"/>
              <a:cs typeface="Times New Roman"/>
            </a:endParaRPr>
          </a:p>
          <a:p>
            <a:pPr marL="332740" indent="-320040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60416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400" spc="-5" dirty="0">
                <a:latin typeface="Times New Roman"/>
                <a:cs typeface="Times New Roman"/>
              </a:rPr>
              <a:t>QUICK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TERMINATION</a:t>
            </a:r>
            <a:endParaRPr sz="2400" dirty="0">
              <a:latin typeface="Times New Roman"/>
              <a:cs typeface="Times New Roman"/>
            </a:endParaRPr>
          </a:p>
          <a:p>
            <a:pPr marL="332740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416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400" spc="-50" dirty="0">
                <a:latin typeface="Times New Roman"/>
                <a:cs typeface="Times New Roman"/>
              </a:rPr>
              <a:t>FIRST-PASS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AVOIDED</a:t>
            </a:r>
            <a:endParaRPr sz="2400" dirty="0">
              <a:latin typeface="Times New Roman"/>
              <a:cs typeface="Times New Roman"/>
            </a:endParaRPr>
          </a:p>
          <a:p>
            <a:pPr marL="332740" indent="-320040">
              <a:lnSpc>
                <a:spcPct val="100000"/>
              </a:lnSpc>
              <a:spcBef>
                <a:spcPts val="705"/>
              </a:spcBef>
              <a:buClr>
                <a:srgbClr val="DD8046"/>
              </a:buClr>
              <a:buSzPct val="60416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400" spc="-5" dirty="0">
                <a:latin typeface="Times New Roman"/>
                <a:cs typeface="Times New Roman"/>
              </a:rPr>
              <a:t>DRUG ABSORPTION IS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QUICK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DD8046"/>
              </a:buClr>
              <a:buFont typeface="Wingdings"/>
              <a:buChar char=""/>
            </a:pPr>
            <a:endParaRPr sz="2600" dirty="0">
              <a:latin typeface="Times New Roman"/>
              <a:cs typeface="Times New Roman"/>
            </a:endParaRPr>
          </a:p>
          <a:p>
            <a:pPr marL="155575">
              <a:lnSpc>
                <a:spcPct val="100000"/>
              </a:lnSpc>
            </a:pPr>
            <a:r>
              <a:rPr sz="29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DISADVANTAGES</a:t>
            </a:r>
            <a:endParaRPr sz="2900" dirty="0">
              <a:latin typeface="Times New Roman"/>
              <a:cs typeface="Times New Roman"/>
            </a:endParaRPr>
          </a:p>
          <a:p>
            <a:pPr marL="475615" lvl="1" indent="-320040">
              <a:lnSpc>
                <a:spcPct val="100000"/>
              </a:lnSpc>
              <a:spcBef>
                <a:spcPts val="715"/>
              </a:spcBef>
              <a:buClr>
                <a:srgbClr val="DD8046"/>
              </a:buClr>
              <a:buSzPct val="60416"/>
              <a:buFont typeface="Wingdings"/>
              <a:buChar char=""/>
              <a:tabLst>
                <a:tab pos="475615" algn="l"/>
                <a:tab pos="476250" algn="l"/>
              </a:tabLst>
            </a:pPr>
            <a:r>
              <a:rPr sz="2400" spc="-70" dirty="0">
                <a:latin typeface="Times New Roman"/>
                <a:cs typeface="Times New Roman"/>
              </a:rPr>
              <a:t>UNPALATABLE </a:t>
            </a:r>
            <a:r>
              <a:rPr sz="2400" dirty="0">
                <a:latin typeface="Times New Roman"/>
                <a:cs typeface="Times New Roman"/>
              </a:rPr>
              <a:t>&amp; </a:t>
            </a:r>
            <a:r>
              <a:rPr sz="2400" spc="-5" dirty="0">
                <a:latin typeface="Times New Roman"/>
                <a:cs typeface="Times New Roman"/>
              </a:rPr>
              <a:t>BITTER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DRUGS</a:t>
            </a:r>
            <a:endParaRPr sz="2400" dirty="0">
              <a:latin typeface="Times New Roman"/>
              <a:cs typeface="Times New Roman"/>
            </a:endParaRPr>
          </a:p>
          <a:p>
            <a:pPr marL="475615" lvl="1" indent="-320040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60416"/>
              <a:buFont typeface="Wingdings"/>
              <a:buChar char=""/>
              <a:tabLst>
                <a:tab pos="475615" algn="l"/>
                <a:tab pos="476250" algn="l"/>
              </a:tabLst>
            </a:pPr>
            <a:r>
              <a:rPr sz="2400" spc="-50" dirty="0">
                <a:latin typeface="Times New Roman"/>
                <a:cs typeface="Times New Roman"/>
              </a:rPr>
              <a:t>IRRITATION </a:t>
            </a:r>
            <a:r>
              <a:rPr sz="2400" spc="-5" dirty="0">
                <a:latin typeface="Times New Roman"/>
                <a:cs typeface="Times New Roman"/>
              </a:rPr>
              <a:t>OF ORAL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MUCOSA</a:t>
            </a:r>
            <a:endParaRPr sz="2400" dirty="0">
              <a:latin typeface="Times New Roman"/>
              <a:cs typeface="Times New Roman"/>
            </a:endParaRPr>
          </a:p>
          <a:p>
            <a:pPr marL="475615" lvl="1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416"/>
              <a:buFont typeface="Wingdings"/>
              <a:buChar char=""/>
              <a:tabLst>
                <a:tab pos="475615" algn="l"/>
                <a:tab pos="476250" algn="l"/>
              </a:tabLst>
            </a:pPr>
            <a:r>
              <a:rPr sz="2400" spc="-5" dirty="0">
                <a:latin typeface="Times New Roman"/>
                <a:cs typeface="Times New Roman"/>
              </a:rPr>
              <a:t>LARGE QUANTITIES NOT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GIVEN</a:t>
            </a:r>
            <a:endParaRPr sz="2400" dirty="0">
              <a:latin typeface="Times New Roman"/>
              <a:cs typeface="Times New Roman"/>
            </a:endParaRPr>
          </a:p>
          <a:p>
            <a:pPr marL="475615" lvl="1" indent="-320040">
              <a:lnSpc>
                <a:spcPct val="100000"/>
              </a:lnSpc>
              <a:spcBef>
                <a:spcPts val="710"/>
              </a:spcBef>
              <a:buClr>
                <a:srgbClr val="DD8046"/>
              </a:buClr>
              <a:buSzPct val="60416"/>
              <a:buFont typeface="Wingdings"/>
              <a:buChar char=""/>
              <a:tabLst>
                <a:tab pos="475615" algn="l"/>
                <a:tab pos="476250" algn="l"/>
              </a:tabLst>
            </a:pPr>
            <a:r>
              <a:rPr sz="2400" dirty="0">
                <a:latin typeface="Times New Roman"/>
                <a:cs typeface="Times New Roman"/>
              </a:rPr>
              <a:t>FEW </a:t>
            </a:r>
            <a:r>
              <a:rPr sz="2400" spc="-5" dirty="0">
                <a:latin typeface="Times New Roman"/>
                <a:cs typeface="Times New Roman"/>
              </a:rPr>
              <a:t>DRUGS ARE</a:t>
            </a:r>
            <a:r>
              <a:rPr sz="2400" spc="-305" dirty="0">
                <a:latin typeface="Times New Roman"/>
                <a:cs typeface="Times New Roman"/>
              </a:rPr>
              <a:t> </a:t>
            </a:r>
            <a:r>
              <a:rPr lang="en-IN" sz="2400" spc="-305" dirty="0" smtClean="0">
                <a:latin typeface="Times New Roman"/>
                <a:cs typeface="Times New Roman"/>
              </a:rPr>
              <a:t> </a:t>
            </a:r>
            <a:r>
              <a:rPr sz="2400" spc="-5" dirty="0" smtClean="0">
                <a:latin typeface="Times New Roman"/>
                <a:cs typeface="Times New Roman"/>
              </a:rPr>
              <a:t>ABSORBED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7741" y="1267714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12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29250" y="1571625"/>
            <a:ext cx="3714750" cy="2929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357581"/>
            <a:ext cx="44831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Times New Roman"/>
                <a:cs typeface="Times New Roman"/>
              </a:rPr>
              <a:t>BUCCAL</a:t>
            </a:r>
            <a:r>
              <a:rPr spc="-3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ROUTE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449781"/>
            <a:ext cx="3773170" cy="4980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5080" indent="-320040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SzPct val="59375"/>
              <a:buFont typeface="Wingdings"/>
              <a:buChar char=""/>
              <a:tabLst>
                <a:tab pos="332740" algn="l"/>
              </a:tabLst>
            </a:pPr>
            <a:r>
              <a:rPr sz="3200" b="1" i="1" spc="-5" dirty="0">
                <a:solidFill>
                  <a:srgbClr val="DD8046"/>
                </a:solidFill>
                <a:latin typeface="Arial"/>
                <a:cs typeface="Arial"/>
              </a:rPr>
              <a:t>Buccal  administration </a:t>
            </a:r>
            <a:r>
              <a:rPr sz="3200" dirty="0">
                <a:latin typeface="Arial"/>
                <a:cs typeface="Arial"/>
              </a:rPr>
              <a:t>is  where the </a:t>
            </a:r>
            <a:r>
              <a:rPr sz="3200" spc="-5" dirty="0">
                <a:latin typeface="Arial"/>
                <a:cs typeface="Arial"/>
              </a:rPr>
              <a:t>dosage  </a:t>
            </a:r>
            <a:r>
              <a:rPr sz="3200" dirty="0">
                <a:latin typeface="Arial"/>
                <a:cs typeface="Arial"/>
              </a:rPr>
              <a:t>form is placed  </a:t>
            </a:r>
            <a:r>
              <a:rPr sz="3200" spc="-5" dirty="0">
                <a:latin typeface="Arial"/>
                <a:cs typeface="Arial"/>
              </a:rPr>
              <a:t>between gums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and  inner lining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the  cheek </a:t>
            </a:r>
            <a:r>
              <a:rPr sz="3200" dirty="0">
                <a:latin typeface="Arial"/>
                <a:cs typeface="Arial"/>
              </a:rPr>
              <a:t>(buccal  pouch)</a:t>
            </a:r>
            <a:endParaRPr sz="3200">
              <a:latin typeface="Arial"/>
              <a:cs typeface="Arial"/>
            </a:endParaRPr>
          </a:p>
          <a:p>
            <a:pPr marL="652780" marR="403225" indent="-274320">
              <a:lnSpc>
                <a:spcPct val="100000"/>
              </a:lnSpc>
              <a:spcBef>
                <a:spcPts val="605"/>
              </a:spcBef>
            </a:pPr>
            <a:r>
              <a:rPr sz="2250" spc="60" dirty="0">
                <a:solidFill>
                  <a:srgbClr val="93B6D2"/>
                </a:solidFill>
                <a:latin typeface="Arial"/>
                <a:cs typeface="Arial"/>
              </a:rPr>
              <a:t></a:t>
            </a:r>
            <a:r>
              <a:rPr sz="3200" spc="60" dirty="0">
                <a:latin typeface="Arial"/>
                <a:cs typeface="Arial"/>
              </a:rPr>
              <a:t>absorbed </a:t>
            </a:r>
            <a:r>
              <a:rPr sz="3200" dirty="0">
                <a:latin typeface="Arial"/>
                <a:cs typeface="Arial"/>
              </a:rPr>
              <a:t>by  buccal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mucosa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43375" y="1428749"/>
            <a:ext cx="5000625" cy="54292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356057"/>
            <a:ext cx="44831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Times New Roman"/>
                <a:cs typeface="Times New Roman"/>
              </a:rPr>
              <a:t>BUCCAL</a:t>
            </a:r>
            <a:r>
              <a:rPr spc="-3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ROUTE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1522189"/>
            <a:ext cx="3538220" cy="453136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2700" b="1" spc="-60" dirty="0">
                <a:solidFill>
                  <a:srgbClr val="C00000"/>
                </a:solidFill>
                <a:latin typeface="Times New Roman"/>
                <a:cs typeface="Times New Roman"/>
              </a:rPr>
              <a:t>ADVANTAGES</a:t>
            </a:r>
            <a:endParaRPr sz="2700">
              <a:latin typeface="Times New Roman"/>
              <a:cs typeface="Times New Roman"/>
            </a:endParaRPr>
          </a:p>
          <a:p>
            <a:pPr marL="277495" indent="-264795">
              <a:lnSpc>
                <a:spcPct val="100000"/>
              </a:lnSpc>
              <a:spcBef>
                <a:spcPts val="385"/>
              </a:spcBef>
              <a:buChar char="–"/>
              <a:tabLst>
                <a:tab pos="278130" algn="l"/>
              </a:tabLst>
            </a:pPr>
            <a:r>
              <a:rPr sz="2700" spc="-15" dirty="0">
                <a:latin typeface="Arial"/>
                <a:cs typeface="Arial"/>
              </a:rPr>
              <a:t>Avoid </a:t>
            </a:r>
            <a:r>
              <a:rPr sz="2700" dirty="0">
                <a:latin typeface="Arial"/>
                <a:cs typeface="Arial"/>
              </a:rPr>
              <a:t>first pass</a:t>
            </a:r>
            <a:r>
              <a:rPr sz="2700" spc="-50" dirty="0">
                <a:latin typeface="Arial"/>
                <a:cs typeface="Arial"/>
              </a:rPr>
              <a:t> </a:t>
            </a:r>
            <a:r>
              <a:rPr sz="2700" spc="-10" dirty="0">
                <a:latin typeface="Arial"/>
                <a:cs typeface="Arial"/>
              </a:rPr>
              <a:t>effect</a:t>
            </a:r>
            <a:endParaRPr sz="2700">
              <a:latin typeface="Arial"/>
              <a:cs typeface="Arial"/>
            </a:endParaRPr>
          </a:p>
          <a:p>
            <a:pPr marL="295910" indent="-283210">
              <a:lnSpc>
                <a:spcPct val="100000"/>
              </a:lnSpc>
              <a:spcBef>
                <a:spcPts val="370"/>
              </a:spcBef>
              <a:buChar char="–"/>
              <a:tabLst>
                <a:tab pos="296545" algn="l"/>
              </a:tabLst>
            </a:pPr>
            <a:r>
              <a:rPr sz="2700" spc="-5" dirty="0">
                <a:latin typeface="Arial"/>
                <a:cs typeface="Arial"/>
              </a:rPr>
              <a:t>Rapid</a:t>
            </a:r>
            <a:r>
              <a:rPr sz="2700" spc="-2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absorption</a:t>
            </a:r>
            <a:endParaRPr sz="2700">
              <a:latin typeface="Arial"/>
              <a:cs typeface="Arial"/>
            </a:endParaRPr>
          </a:p>
          <a:p>
            <a:pPr marL="295910" indent="-283210">
              <a:lnSpc>
                <a:spcPct val="100000"/>
              </a:lnSpc>
              <a:spcBef>
                <a:spcPts val="385"/>
              </a:spcBef>
              <a:buChar char="–"/>
              <a:tabLst>
                <a:tab pos="296545" algn="l"/>
              </a:tabLst>
            </a:pPr>
            <a:r>
              <a:rPr sz="2700" spc="-5" dirty="0">
                <a:latin typeface="Arial"/>
                <a:cs typeface="Arial"/>
              </a:rPr>
              <a:t>Drug</a:t>
            </a:r>
            <a:r>
              <a:rPr sz="2700" spc="-1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stability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–"/>
            </a:pPr>
            <a:endParaRPr sz="3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700" b="1" spc="-50" dirty="0">
                <a:solidFill>
                  <a:srgbClr val="C00000"/>
                </a:solidFill>
                <a:latin typeface="Times New Roman"/>
                <a:cs typeface="Times New Roman"/>
              </a:rPr>
              <a:t>DISADVANTAGES</a:t>
            </a:r>
            <a:endParaRPr sz="2700">
              <a:latin typeface="Times New Roman"/>
              <a:cs typeface="Times New Roman"/>
            </a:endParaRPr>
          </a:p>
          <a:p>
            <a:pPr marL="295910" indent="-283210">
              <a:lnSpc>
                <a:spcPct val="100000"/>
              </a:lnSpc>
              <a:spcBef>
                <a:spcPts val="395"/>
              </a:spcBef>
              <a:buChar char="–"/>
              <a:tabLst>
                <a:tab pos="296545" algn="l"/>
              </a:tabLst>
            </a:pPr>
            <a:r>
              <a:rPr sz="2700" dirty="0">
                <a:latin typeface="Arial"/>
                <a:cs typeface="Arial"/>
              </a:rPr>
              <a:t>Inconvenience</a:t>
            </a:r>
            <a:endParaRPr sz="2700">
              <a:latin typeface="Arial"/>
              <a:cs typeface="Arial"/>
            </a:endParaRPr>
          </a:p>
          <a:p>
            <a:pPr marL="332740" marR="469900" indent="-227329">
              <a:lnSpc>
                <a:spcPts val="2920"/>
              </a:lnSpc>
              <a:spcBef>
                <a:spcPts val="735"/>
              </a:spcBef>
            </a:pPr>
            <a:r>
              <a:rPr sz="2700" dirty="0">
                <a:latin typeface="Arial"/>
                <a:cs typeface="Arial"/>
              </a:rPr>
              <a:t>– </a:t>
            </a:r>
            <a:r>
              <a:rPr sz="2700" spc="-5" dirty="0">
                <a:latin typeface="Arial"/>
                <a:cs typeface="Arial"/>
              </a:rPr>
              <a:t>advantages </a:t>
            </a:r>
            <a:r>
              <a:rPr sz="2700" dirty="0">
                <a:latin typeface="Arial"/>
                <a:cs typeface="Arial"/>
              </a:rPr>
              <a:t>lost</a:t>
            </a:r>
            <a:r>
              <a:rPr sz="2700" spc="-60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if  </a:t>
            </a:r>
            <a:r>
              <a:rPr sz="2700" spc="-5" dirty="0">
                <a:latin typeface="Arial"/>
                <a:cs typeface="Arial"/>
              </a:rPr>
              <a:t>swallowed</a:t>
            </a:r>
            <a:endParaRPr sz="2700">
              <a:latin typeface="Arial"/>
              <a:cs typeface="Arial"/>
            </a:endParaRPr>
          </a:p>
          <a:p>
            <a:pPr marL="295910" indent="-283210">
              <a:lnSpc>
                <a:spcPct val="100000"/>
              </a:lnSpc>
              <a:spcBef>
                <a:spcPts val="325"/>
              </a:spcBef>
              <a:buChar char="–"/>
              <a:tabLst>
                <a:tab pos="296545" algn="l"/>
              </a:tabLst>
            </a:pPr>
            <a:r>
              <a:rPr sz="2700" spc="-5" dirty="0">
                <a:latin typeface="Arial"/>
                <a:cs typeface="Arial"/>
              </a:rPr>
              <a:t>Small dose </a:t>
            </a:r>
            <a:r>
              <a:rPr sz="2700" dirty="0">
                <a:latin typeface="Arial"/>
                <a:cs typeface="Arial"/>
              </a:rPr>
              <a:t>limit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14748" y="1571637"/>
            <a:ext cx="4572000" cy="4143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16633"/>
            <a:ext cx="8784976" cy="5909310"/>
          </a:xfrm>
        </p:spPr>
        <p:txBody>
          <a:bodyPr/>
          <a:lstStyle/>
          <a:p>
            <a:pPr marL="109728" indent="0">
              <a:buNone/>
            </a:pPr>
            <a:endParaRPr lang="en-IN" sz="2400" b="1" dirty="0" smtClean="0"/>
          </a:p>
          <a:p>
            <a:pPr marL="109728" indent="0">
              <a:buNone/>
            </a:pPr>
            <a:r>
              <a:rPr lang="en-IN" sz="2400" b="1" dirty="0" smtClean="0"/>
              <a:t>RECTAL </a:t>
            </a:r>
            <a:r>
              <a:rPr lang="en-IN" sz="2400" b="1" dirty="0"/>
              <a:t>ROUTE </a:t>
            </a:r>
            <a:r>
              <a:rPr lang="en-IN" sz="2400" b="1" dirty="0" smtClean="0"/>
              <a:t>:</a:t>
            </a:r>
          </a:p>
          <a:p>
            <a:pPr marL="109728" indent="0">
              <a:buNone/>
            </a:pPr>
            <a:endParaRPr lang="en-IN" sz="2400" b="1" dirty="0" smtClean="0"/>
          </a:p>
          <a:p>
            <a:pPr marL="109728" indent="0">
              <a:buNone/>
            </a:pPr>
            <a:endParaRPr lang="en-IN" sz="2400" b="1" dirty="0" smtClean="0"/>
          </a:p>
          <a:p>
            <a:pPr marL="109728" indent="0">
              <a:buNone/>
            </a:pPr>
            <a:endParaRPr lang="en-IN" sz="2400" b="1" dirty="0"/>
          </a:p>
          <a:p>
            <a:pPr marL="109728" indent="0">
              <a:buNone/>
            </a:pPr>
            <a:endParaRPr lang="en-IN" sz="2400" b="1" dirty="0" smtClean="0"/>
          </a:p>
          <a:p>
            <a:pPr marL="109728" indent="0">
              <a:buNone/>
            </a:pPr>
            <a:r>
              <a:rPr lang="en-IN" sz="2400" b="1" dirty="0" smtClean="0"/>
              <a:t>ADVANTAGES</a:t>
            </a:r>
            <a:r>
              <a:rPr lang="en-IN" sz="2400" dirty="0" smtClean="0"/>
              <a:t> </a:t>
            </a:r>
          </a:p>
          <a:p>
            <a:pPr marL="109728" indent="0">
              <a:buNone/>
            </a:pPr>
            <a:r>
              <a:rPr lang="en-IN" sz="2400" dirty="0" smtClean="0"/>
              <a:t> </a:t>
            </a:r>
            <a:r>
              <a:rPr lang="en-IN" sz="2400" dirty="0"/>
              <a:t>USED IN CHILDREN </a:t>
            </a:r>
            <a:endParaRPr lang="en-IN" sz="2400" dirty="0" smtClean="0"/>
          </a:p>
          <a:p>
            <a:pPr marL="109728" indent="0">
              <a:buNone/>
            </a:pPr>
            <a:r>
              <a:rPr lang="en-IN" sz="2400" dirty="0" smtClean="0"/>
              <a:t> </a:t>
            </a:r>
            <a:r>
              <a:rPr lang="en-IN" sz="2400" dirty="0"/>
              <a:t>LITTLE OR NO FIRST PASS EFFECT </a:t>
            </a:r>
            <a:endParaRPr lang="en-IN" sz="2400" dirty="0" smtClean="0"/>
          </a:p>
          <a:p>
            <a:pPr marL="109728" indent="0">
              <a:buNone/>
            </a:pPr>
            <a:r>
              <a:rPr lang="en-IN" sz="2400" dirty="0" smtClean="0"/>
              <a:t> </a:t>
            </a:r>
            <a:r>
              <a:rPr lang="en-IN" sz="2400" dirty="0"/>
              <a:t>USED IN VOMITING/UNCONSCIOUS </a:t>
            </a:r>
            <a:endParaRPr lang="en-IN" sz="2400" dirty="0" smtClean="0"/>
          </a:p>
          <a:p>
            <a:pPr marL="109728" indent="0">
              <a:buNone/>
            </a:pPr>
            <a:r>
              <a:rPr lang="en-IN" sz="2400" dirty="0" smtClean="0"/>
              <a:t> </a:t>
            </a:r>
            <a:r>
              <a:rPr lang="en-IN" sz="2400" dirty="0"/>
              <a:t>HIGHER CONCENTRATIONS </a:t>
            </a:r>
            <a:r>
              <a:rPr lang="en-IN" sz="2400" dirty="0" smtClean="0"/>
              <a:t> </a:t>
            </a:r>
          </a:p>
          <a:p>
            <a:pPr marL="109728" indent="0">
              <a:buNone/>
            </a:pPr>
            <a:endParaRPr lang="en-IN" sz="2400" b="1" dirty="0"/>
          </a:p>
          <a:p>
            <a:pPr marL="109728" indent="0">
              <a:buNone/>
            </a:pPr>
            <a:r>
              <a:rPr lang="en-IN" sz="2400" b="1" dirty="0" smtClean="0"/>
              <a:t>DISADVANTAGES </a:t>
            </a:r>
          </a:p>
          <a:p>
            <a:pPr marL="109728" indent="0">
              <a:buNone/>
            </a:pPr>
            <a:r>
              <a:rPr lang="en-IN" sz="2400" dirty="0" smtClean="0"/>
              <a:t> </a:t>
            </a:r>
            <a:r>
              <a:rPr lang="en-IN" sz="2400" dirty="0"/>
              <a:t>INCONVENIENT </a:t>
            </a:r>
            <a:endParaRPr lang="en-IN" sz="2400" dirty="0" smtClean="0"/>
          </a:p>
          <a:p>
            <a:pPr marL="109728" indent="0">
              <a:buNone/>
            </a:pPr>
            <a:r>
              <a:rPr lang="en-IN" sz="2400" dirty="0" smtClean="0"/>
              <a:t> </a:t>
            </a:r>
            <a:r>
              <a:rPr lang="en-IN" sz="2400" dirty="0"/>
              <a:t>ABSORPTION IS </a:t>
            </a:r>
            <a:r>
              <a:rPr lang="en-IN" sz="2400" dirty="0" smtClean="0"/>
              <a:t>SLOW</a:t>
            </a:r>
          </a:p>
          <a:p>
            <a:pPr marL="109728" indent="0">
              <a:buNone/>
            </a:pPr>
            <a:r>
              <a:rPr lang="en-IN" sz="2400" dirty="0" smtClean="0"/>
              <a:t> </a:t>
            </a:r>
            <a:r>
              <a:rPr lang="en-IN" sz="2400" dirty="0"/>
              <a:t>IRRITATION OR INFLAMMATION OF RECTAL </a:t>
            </a:r>
            <a:r>
              <a:rPr lang="en-IN" sz="2400" dirty="0" smtClean="0"/>
              <a:t>MUCOSA.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18042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357581"/>
            <a:ext cx="69469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Times New Roman"/>
                <a:cs typeface="Times New Roman"/>
              </a:rPr>
              <a:t>SYSTEMI</a:t>
            </a:r>
            <a:r>
              <a:rPr spc="-5" dirty="0">
                <a:latin typeface="Times New Roman"/>
                <a:cs typeface="Times New Roman"/>
              </a:rPr>
              <a:t>C-</a:t>
            </a:r>
            <a:r>
              <a:rPr spc="-335" dirty="0">
                <a:latin typeface="Times New Roman"/>
                <a:cs typeface="Times New Roman"/>
              </a:rPr>
              <a:t>P</a:t>
            </a:r>
            <a:r>
              <a:rPr dirty="0">
                <a:latin typeface="Times New Roman"/>
                <a:cs typeface="Times New Roman"/>
              </a:rPr>
              <a:t>ARENTERAL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5965" y="1448257"/>
            <a:ext cx="5217160" cy="4823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5080" indent="-320040">
              <a:lnSpc>
                <a:spcPct val="100000"/>
              </a:lnSpc>
              <a:spcBef>
                <a:spcPts val="1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Times New Roman"/>
                <a:cs typeface="Times New Roman"/>
              </a:rPr>
              <a:t>Parenteral </a:t>
            </a:r>
            <a:r>
              <a:rPr sz="2900" spc="-5" dirty="0">
                <a:latin typeface="Times New Roman"/>
                <a:cs typeface="Times New Roman"/>
              </a:rPr>
              <a:t>administration </a:t>
            </a:r>
            <a:r>
              <a:rPr sz="2900" spc="-10" dirty="0">
                <a:latin typeface="Times New Roman"/>
                <a:cs typeface="Times New Roman"/>
              </a:rPr>
              <a:t>is  </a:t>
            </a:r>
            <a:r>
              <a:rPr sz="2900" spc="-5" dirty="0">
                <a:latin typeface="Times New Roman"/>
                <a:cs typeface="Times New Roman"/>
              </a:rPr>
              <a:t>injection </a:t>
            </a:r>
            <a:r>
              <a:rPr sz="2900" dirty="0">
                <a:latin typeface="Times New Roman"/>
                <a:cs typeface="Times New Roman"/>
              </a:rPr>
              <a:t>or infusion by </a:t>
            </a:r>
            <a:r>
              <a:rPr sz="2900" spc="-15" dirty="0">
                <a:latin typeface="Times New Roman"/>
                <a:cs typeface="Times New Roman"/>
              </a:rPr>
              <a:t>means</a:t>
            </a:r>
            <a:r>
              <a:rPr sz="2900" spc="-65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of  a </a:t>
            </a:r>
            <a:r>
              <a:rPr sz="2900" spc="-5" dirty="0">
                <a:latin typeface="Times New Roman"/>
                <a:cs typeface="Times New Roman"/>
              </a:rPr>
              <a:t>needle </a:t>
            </a:r>
            <a:r>
              <a:rPr sz="2900" dirty="0">
                <a:latin typeface="Times New Roman"/>
                <a:cs typeface="Times New Roman"/>
              </a:rPr>
              <a:t>or </a:t>
            </a:r>
            <a:r>
              <a:rPr sz="2900" spc="-5" dirty="0">
                <a:latin typeface="Times New Roman"/>
                <a:cs typeface="Times New Roman"/>
              </a:rPr>
              <a:t>catheter inserted </a:t>
            </a:r>
            <a:r>
              <a:rPr sz="2900" dirty="0">
                <a:latin typeface="Times New Roman"/>
                <a:cs typeface="Times New Roman"/>
              </a:rPr>
              <a:t>into  the</a:t>
            </a:r>
            <a:r>
              <a:rPr sz="2900" spc="-3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body</a:t>
            </a:r>
            <a:endParaRPr sz="2900">
              <a:latin typeface="Times New Roman"/>
              <a:cs typeface="Times New Roman"/>
            </a:endParaRPr>
          </a:p>
          <a:p>
            <a:pPr marL="332740" marR="66040" indent="-320040">
              <a:lnSpc>
                <a:spcPct val="100000"/>
              </a:lnSpc>
              <a:spcBef>
                <a:spcPts val="71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Times New Roman"/>
                <a:cs typeface="Times New Roman"/>
              </a:rPr>
              <a:t>The term </a:t>
            </a:r>
            <a:r>
              <a:rPr sz="2900" i="1" spc="-15" dirty="0">
                <a:latin typeface="Times New Roman"/>
                <a:cs typeface="Times New Roman"/>
              </a:rPr>
              <a:t>parenteral </a:t>
            </a:r>
            <a:r>
              <a:rPr sz="2900" spc="-10" dirty="0">
                <a:latin typeface="Times New Roman"/>
                <a:cs typeface="Times New Roman"/>
              </a:rPr>
              <a:t>comes</a:t>
            </a:r>
            <a:r>
              <a:rPr sz="2900" spc="-45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from  Greek</a:t>
            </a:r>
            <a:r>
              <a:rPr sz="2900" spc="-25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words</a:t>
            </a:r>
            <a:endParaRPr sz="2900">
              <a:latin typeface="Times New Roman"/>
              <a:cs typeface="Times New Roman"/>
            </a:endParaRPr>
          </a:p>
          <a:p>
            <a:pPr marL="652780" lvl="1" indent="-274320">
              <a:lnSpc>
                <a:spcPct val="100000"/>
              </a:lnSpc>
              <a:spcBef>
                <a:spcPts val="605"/>
              </a:spcBef>
              <a:buClr>
                <a:srgbClr val="93B6D2"/>
              </a:buClr>
              <a:buSzPct val="69642"/>
              <a:buFont typeface="Arial"/>
              <a:buChar char=""/>
              <a:tabLst>
                <a:tab pos="652780" algn="l"/>
              </a:tabLst>
            </a:pPr>
            <a:r>
              <a:rPr sz="2800" spc="-5" dirty="0">
                <a:latin typeface="Times New Roman"/>
                <a:cs typeface="Times New Roman"/>
              </a:rPr>
              <a:t>para, </a:t>
            </a:r>
            <a:r>
              <a:rPr sz="2800" spc="-10" dirty="0">
                <a:latin typeface="Times New Roman"/>
                <a:cs typeface="Times New Roman"/>
              </a:rPr>
              <a:t>meaning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outside</a:t>
            </a:r>
            <a:endParaRPr sz="2800">
              <a:latin typeface="Times New Roman"/>
              <a:cs typeface="Times New Roman"/>
            </a:endParaRPr>
          </a:p>
          <a:p>
            <a:pPr marL="652780" lvl="1" indent="-274320">
              <a:lnSpc>
                <a:spcPct val="100000"/>
              </a:lnSpc>
              <a:spcBef>
                <a:spcPts val="900"/>
              </a:spcBef>
              <a:buClr>
                <a:srgbClr val="93B6D2"/>
              </a:buClr>
              <a:buSzPct val="69642"/>
              <a:buFont typeface="Arial"/>
              <a:buChar char=""/>
              <a:tabLst>
                <a:tab pos="652780" algn="l"/>
              </a:tabLst>
            </a:pPr>
            <a:r>
              <a:rPr sz="2800" dirty="0">
                <a:latin typeface="Times New Roman"/>
                <a:cs typeface="Times New Roman"/>
              </a:rPr>
              <a:t>enteron, </a:t>
            </a:r>
            <a:r>
              <a:rPr sz="2800" spc="-10" dirty="0">
                <a:latin typeface="Times New Roman"/>
                <a:cs typeface="Times New Roman"/>
              </a:rPr>
              <a:t>meaning </a:t>
            </a: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intestine</a:t>
            </a:r>
            <a:endParaRPr sz="2800">
              <a:latin typeface="Times New Roman"/>
              <a:cs typeface="Times New Roman"/>
            </a:endParaRPr>
          </a:p>
          <a:p>
            <a:pPr marL="332740" marR="495934" indent="-320040">
              <a:lnSpc>
                <a:spcPct val="100000"/>
              </a:lnSpc>
              <a:spcBef>
                <a:spcPts val="9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Times New Roman"/>
                <a:cs typeface="Times New Roman"/>
              </a:rPr>
              <a:t>This route of </a:t>
            </a:r>
            <a:r>
              <a:rPr sz="2900" spc="-5" dirty="0">
                <a:latin typeface="Times New Roman"/>
                <a:cs typeface="Times New Roman"/>
              </a:rPr>
              <a:t>administration  bypasses </a:t>
            </a:r>
            <a:r>
              <a:rPr sz="2900" dirty="0">
                <a:latin typeface="Times New Roman"/>
                <a:cs typeface="Times New Roman"/>
              </a:rPr>
              <a:t>the </a:t>
            </a:r>
            <a:r>
              <a:rPr sz="2900" spc="-10" dirty="0">
                <a:latin typeface="Times New Roman"/>
                <a:cs typeface="Times New Roman"/>
              </a:rPr>
              <a:t>alimentary </a:t>
            </a:r>
            <a:r>
              <a:rPr sz="2900" spc="-5" dirty="0">
                <a:latin typeface="Times New Roman"/>
                <a:cs typeface="Times New Roman"/>
              </a:rPr>
              <a:t>canal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29376" y="1571625"/>
            <a:ext cx="3000375" cy="3000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763000" cy="6410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3048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 smtClean="0"/>
              <a:t>Angles for inserting injections: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347196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56057"/>
            <a:ext cx="69469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355D7D"/>
                </a:solidFill>
                <a:latin typeface="Times New Roman"/>
                <a:cs typeface="Times New Roman"/>
              </a:rPr>
              <a:t>SYSTEMI</a:t>
            </a:r>
            <a:r>
              <a:rPr spc="-5" dirty="0">
                <a:solidFill>
                  <a:srgbClr val="355D7D"/>
                </a:solidFill>
                <a:latin typeface="Times New Roman"/>
                <a:cs typeface="Times New Roman"/>
              </a:rPr>
              <a:t>C-</a:t>
            </a:r>
            <a:r>
              <a:rPr spc="-335" dirty="0">
                <a:solidFill>
                  <a:srgbClr val="355D7D"/>
                </a:solidFill>
                <a:latin typeface="Times New Roman"/>
                <a:cs typeface="Times New Roman"/>
              </a:rPr>
              <a:t>P</a:t>
            </a:r>
            <a:r>
              <a:rPr dirty="0">
                <a:solidFill>
                  <a:srgbClr val="355D7D"/>
                </a:solidFill>
                <a:latin typeface="Times New Roman"/>
                <a:cs typeface="Times New Roman"/>
              </a:rPr>
              <a:t>ARENTERAL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7741" y="1267714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17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4642" y="2179700"/>
            <a:ext cx="151130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5" dirty="0">
                <a:solidFill>
                  <a:srgbClr val="DD8046"/>
                </a:solidFill>
                <a:latin typeface="Times New Roman"/>
                <a:cs typeface="Times New Roman"/>
              </a:rPr>
              <a:t>I.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4642" y="3210305"/>
            <a:ext cx="294640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5" dirty="0">
                <a:solidFill>
                  <a:srgbClr val="DD8046"/>
                </a:solidFill>
                <a:latin typeface="Times New Roman"/>
                <a:cs typeface="Times New Roman"/>
              </a:rPr>
              <a:t>III.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4642" y="1430807"/>
            <a:ext cx="3898900" cy="363664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672465" indent="-659765">
              <a:lnSpc>
                <a:spcPct val="100000"/>
              </a:lnSpc>
              <a:spcBef>
                <a:spcPts val="805"/>
              </a:spcBef>
              <a:buClr>
                <a:srgbClr val="DD8046"/>
              </a:buClr>
              <a:buSzPct val="58928"/>
              <a:buFont typeface="Wingdings"/>
              <a:buChar char=""/>
              <a:tabLst>
                <a:tab pos="672465" algn="l"/>
                <a:tab pos="673100" algn="l"/>
              </a:tabLst>
            </a:pPr>
            <a:r>
              <a:rPr sz="2800" b="1" spc="-25" dirty="0">
                <a:latin typeface="Times New Roman"/>
                <a:cs typeface="Times New Roman"/>
              </a:rPr>
              <a:t>INJECTABLES</a:t>
            </a:r>
            <a:endParaRPr sz="2800">
              <a:latin typeface="Times New Roman"/>
              <a:cs typeface="Times New Roman"/>
            </a:endParaRPr>
          </a:p>
          <a:p>
            <a:pPr marL="759460">
              <a:lnSpc>
                <a:spcPct val="100000"/>
              </a:lnSpc>
              <a:spcBef>
                <a:spcPts val="710"/>
              </a:spcBef>
            </a:pPr>
            <a:r>
              <a:rPr sz="2800" spc="-40" dirty="0">
                <a:latin typeface="Times New Roman"/>
                <a:cs typeface="Times New Roman"/>
              </a:rPr>
              <a:t>INTRAVENOUS</a:t>
            </a:r>
            <a:endParaRPr sz="2800">
              <a:latin typeface="Times New Roman"/>
              <a:cs typeface="Times New Roman"/>
            </a:endParaRPr>
          </a:p>
          <a:p>
            <a:pPr marL="672465" marR="161290" indent="-660400">
              <a:lnSpc>
                <a:spcPct val="120700"/>
              </a:lnSpc>
              <a:spcBef>
                <a:spcPts val="5"/>
              </a:spcBef>
              <a:tabLst>
                <a:tab pos="672465" algn="l"/>
              </a:tabLst>
            </a:pPr>
            <a:r>
              <a:rPr sz="1650" spc="5" dirty="0">
                <a:solidFill>
                  <a:srgbClr val="DD8046"/>
                </a:solidFill>
                <a:latin typeface="Times New Roman"/>
                <a:cs typeface="Times New Roman"/>
              </a:rPr>
              <a:t>II.	</a:t>
            </a:r>
            <a:r>
              <a:rPr sz="2800" spc="-5" dirty="0">
                <a:latin typeface="Times New Roman"/>
                <a:cs typeface="Times New Roman"/>
              </a:rPr>
              <a:t>INT</a:t>
            </a:r>
            <a:r>
              <a:rPr sz="2800" spc="-2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AM</a:t>
            </a:r>
            <a:r>
              <a:rPr sz="2800" spc="-20" dirty="0">
                <a:latin typeface="Times New Roman"/>
                <a:cs typeface="Times New Roman"/>
              </a:rPr>
              <a:t>U</a:t>
            </a:r>
            <a:r>
              <a:rPr sz="2800" spc="-5" dirty="0">
                <a:latin typeface="Times New Roman"/>
                <a:cs typeface="Times New Roman"/>
              </a:rPr>
              <a:t>SCULAR  </a:t>
            </a:r>
            <a:r>
              <a:rPr sz="2800" spc="-25" dirty="0">
                <a:latin typeface="Times New Roman"/>
                <a:cs typeface="Times New Roman"/>
              </a:rPr>
              <a:t>SUBCUTANEOUS</a:t>
            </a:r>
            <a:endParaRPr sz="2800">
              <a:latin typeface="Times New Roman"/>
              <a:cs typeface="Times New Roman"/>
            </a:endParaRPr>
          </a:p>
          <a:p>
            <a:pPr marL="672465" indent="-659765">
              <a:lnSpc>
                <a:spcPct val="100000"/>
              </a:lnSpc>
              <a:spcBef>
                <a:spcPts val="705"/>
              </a:spcBef>
              <a:buClr>
                <a:srgbClr val="DD8046"/>
              </a:buClr>
              <a:buSzPct val="58928"/>
              <a:buAutoNum type="romanUcPeriod" startAt="4"/>
              <a:tabLst>
                <a:tab pos="672465" algn="l"/>
                <a:tab pos="673100" algn="l"/>
              </a:tabLst>
            </a:pPr>
            <a:r>
              <a:rPr sz="2800" spc="-20" dirty="0">
                <a:latin typeface="Times New Roman"/>
                <a:cs typeface="Times New Roman"/>
              </a:rPr>
              <a:t>INTRA-ARTERIAL</a:t>
            </a:r>
            <a:endParaRPr sz="2800">
              <a:latin typeface="Times New Roman"/>
              <a:cs typeface="Times New Roman"/>
            </a:endParaRPr>
          </a:p>
          <a:p>
            <a:pPr marL="672465" indent="-659765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58928"/>
              <a:buAutoNum type="romanUcPeriod" startAt="4"/>
              <a:tabLst>
                <a:tab pos="672465" algn="l"/>
                <a:tab pos="673100" algn="l"/>
              </a:tabLst>
            </a:pPr>
            <a:r>
              <a:rPr sz="2800" spc="-5" dirty="0">
                <a:latin typeface="Times New Roman"/>
                <a:cs typeface="Times New Roman"/>
              </a:rPr>
              <a:t>INT</a:t>
            </a:r>
            <a:r>
              <a:rPr sz="2800" spc="-20" dirty="0">
                <a:latin typeface="Times New Roman"/>
                <a:cs typeface="Times New Roman"/>
              </a:rPr>
              <a:t>R</a:t>
            </a:r>
            <a:r>
              <a:rPr sz="2800" spc="-10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-A</a:t>
            </a:r>
            <a:r>
              <a:rPr sz="2800" spc="-185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TICULAR</a:t>
            </a:r>
            <a:endParaRPr sz="2800">
              <a:latin typeface="Times New Roman"/>
              <a:cs typeface="Times New Roman"/>
            </a:endParaRPr>
          </a:p>
          <a:p>
            <a:pPr marL="672465" indent="-659765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58928"/>
              <a:buAutoNum type="romanUcPeriod" startAt="4"/>
              <a:tabLst>
                <a:tab pos="672465" algn="l"/>
                <a:tab pos="673100" algn="l"/>
              </a:tabLst>
            </a:pPr>
            <a:r>
              <a:rPr sz="2800" spc="-35" dirty="0">
                <a:latin typeface="Times New Roman"/>
                <a:cs typeface="Times New Roman"/>
              </a:rPr>
              <a:t>INTRATHECAL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4642" y="5132323"/>
            <a:ext cx="7331709" cy="14560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72465" algn="l"/>
              </a:tabLst>
            </a:pPr>
            <a:r>
              <a:rPr sz="1650" spc="10" dirty="0">
                <a:solidFill>
                  <a:srgbClr val="DD8046"/>
                </a:solidFill>
                <a:latin typeface="Times New Roman"/>
                <a:cs typeface="Times New Roman"/>
              </a:rPr>
              <a:t>VII.	</a:t>
            </a:r>
            <a:r>
              <a:rPr sz="2800" spc="-10" dirty="0">
                <a:latin typeface="Times New Roman"/>
                <a:cs typeface="Times New Roman"/>
              </a:rPr>
              <a:t>INTRADERMAL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150">
              <a:latin typeface="Times New Roman"/>
              <a:cs typeface="Times New Roman"/>
            </a:endParaRPr>
          </a:p>
          <a:p>
            <a:pPr marL="672465" indent="-659765">
              <a:lnSpc>
                <a:spcPct val="100000"/>
              </a:lnSpc>
              <a:buClr>
                <a:srgbClr val="93B6D2"/>
              </a:buClr>
              <a:buSzPct val="69230"/>
              <a:buFont typeface="Wingdings"/>
              <a:buChar char=""/>
              <a:tabLst>
                <a:tab pos="672465" algn="l"/>
                <a:tab pos="673100" algn="l"/>
              </a:tabLst>
            </a:pPr>
            <a:r>
              <a:rPr sz="2600" b="1" spc="-20" dirty="0">
                <a:latin typeface="Times New Roman"/>
                <a:cs typeface="Times New Roman"/>
              </a:rPr>
              <a:t>INHALATION </a:t>
            </a:r>
            <a:r>
              <a:rPr sz="2600" dirty="0">
                <a:latin typeface="Arial"/>
                <a:cs typeface="Arial"/>
              </a:rPr>
              <a:t>- Absorption through the</a:t>
            </a:r>
            <a:r>
              <a:rPr sz="2600" spc="-10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lungs</a:t>
            </a:r>
            <a:endParaRPr sz="2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43501" y="1714512"/>
            <a:ext cx="4143375" cy="4000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4642" y="203707"/>
            <a:ext cx="408749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Times New Roman"/>
                <a:cs typeface="Times New Roman"/>
              </a:rPr>
              <a:t>INTR</a:t>
            </a:r>
            <a:r>
              <a:rPr spc="-560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VENOUS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7288" y="1820672"/>
            <a:ext cx="3979545" cy="34817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ADVANTAGES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50">
              <a:latin typeface="Times New Roman"/>
              <a:cs typeface="Times New Roman"/>
            </a:endParaRPr>
          </a:p>
          <a:p>
            <a:pPr marL="332740" indent="-320040">
              <a:lnSpc>
                <a:spcPct val="100000"/>
              </a:lnSpc>
              <a:buClr>
                <a:srgbClr val="DD8046"/>
              </a:buClr>
              <a:buSzPct val="60000"/>
              <a:buFont typeface="Wingdings"/>
              <a:buChar char=""/>
              <a:tabLst>
                <a:tab pos="332740" algn="l"/>
                <a:tab pos="333375" algn="l"/>
              </a:tabLst>
            </a:pPr>
            <a:r>
              <a:rPr sz="2000" spc="-30" dirty="0">
                <a:latin typeface="Times New Roman"/>
                <a:cs typeface="Times New Roman"/>
              </a:rPr>
              <a:t>BIOAVAILABILITY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100%</a:t>
            </a:r>
            <a:endParaRPr sz="2000">
              <a:latin typeface="Times New Roman"/>
              <a:cs typeface="Times New Roman"/>
            </a:endParaRPr>
          </a:p>
          <a:p>
            <a:pPr marL="332740" marR="5080" indent="-320040">
              <a:lnSpc>
                <a:spcPts val="1920"/>
              </a:lnSpc>
              <a:spcBef>
                <a:spcPts val="68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740" algn="l"/>
                <a:tab pos="333375" algn="l"/>
              </a:tabLst>
            </a:pPr>
            <a:r>
              <a:rPr sz="2000" dirty="0">
                <a:latin typeface="Times New Roman"/>
                <a:cs typeface="Times New Roman"/>
              </a:rPr>
              <a:t>DESIRED BLOOD  </a:t>
            </a:r>
            <a:r>
              <a:rPr sz="2000" spc="-15" dirty="0">
                <a:latin typeface="Times New Roman"/>
                <a:cs typeface="Times New Roman"/>
              </a:rPr>
              <a:t>CONCENTRATIONS</a:t>
            </a:r>
            <a:r>
              <a:rPr sz="2000" spc="-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ACHIEVED</a:t>
            </a:r>
            <a:endParaRPr sz="2000">
              <a:latin typeface="Times New Roman"/>
              <a:cs typeface="Times New Roman"/>
            </a:endParaRPr>
          </a:p>
          <a:p>
            <a:pPr marL="332740" indent="-320040">
              <a:lnSpc>
                <a:spcPct val="100000"/>
              </a:lnSpc>
              <a:spcBef>
                <a:spcPts val="234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740" algn="l"/>
                <a:tab pos="333375" algn="l"/>
              </a:tabLst>
            </a:pPr>
            <a:r>
              <a:rPr sz="2000" dirty="0">
                <a:latin typeface="Times New Roman"/>
                <a:cs typeface="Times New Roman"/>
              </a:rPr>
              <a:t>LARGE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QUANTITIES</a:t>
            </a:r>
            <a:endParaRPr sz="2000">
              <a:latin typeface="Times New Roman"/>
              <a:cs typeface="Times New Roman"/>
            </a:endParaRPr>
          </a:p>
          <a:p>
            <a:pPr marL="332740" indent="-320040">
              <a:lnSpc>
                <a:spcPct val="100000"/>
              </a:lnSpc>
              <a:spcBef>
                <a:spcPts val="22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740" algn="l"/>
                <a:tab pos="333375" algn="l"/>
              </a:tabLst>
            </a:pPr>
            <a:r>
              <a:rPr sz="2000" dirty="0">
                <a:latin typeface="Times New Roman"/>
                <a:cs typeface="Times New Roman"/>
              </a:rPr>
              <a:t>VOMITING &amp;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DIARRHEA</a:t>
            </a:r>
            <a:endParaRPr sz="2000">
              <a:latin typeface="Times New Roman"/>
              <a:cs typeface="Times New Roman"/>
            </a:endParaRPr>
          </a:p>
          <a:p>
            <a:pPr marL="332740" indent="-320040">
              <a:lnSpc>
                <a:spcPct val="100000"/>
              </a:lnSpc>
              <a:spcBef>
                <a:spcPts val="21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740" algn="l"/>
                <a:tab pos="333375" algn="l"/>
              </a:tabLst>
            </a:pPr>
            <a:r>
              <a:rPr sz="2000" dirty="0">
                <a:latin typeface="Times New Roman"/>
                <a:cs typeface="Times New Roman"/>
              </a:rPr>
              <a:t>EMERGENCY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SITUATIONS</a:t>
            </a:r>
            <a:endParaRPr sz="2000">
              <a:latin typeface="Times New Roman"/>
              <a:cs typeface="Times New Roman"/>
            </a:endParaRPr>
          </a:p>
          <a:p>
            <a:pPr marL="332740" indent="-320040">
              <a:lnSpc>
                <a:spcPct val="100000"/>
              </a:lnSpc>
              <a:spcBef>
                <a:spcPts val="22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740" algn="l"/>
                <a:tab pos="333375" algn="l"/>
              </a:tabLst>
            </a:pPr>
            <a:r>
              <a:rPr sz="2000" dirty="0">
                <a:latin typeface="Times New Roman"/>
                <a:cs typeface="Times New Roman"/>
              </a:rPr>
              <a:t>FIRST </a:t>
            </a:r>
            <a:r>
              <a:rPr sz="2000" spc="-45" dirty="0">
                <a:latin typeface="Times New Roman"/>
                <a:cs typeface="Times New Roman"/>
              </a:rPr>
              <a:t>PASS</a:t>
            </a:r>
            <a:r>
              <a:rPr sz="2000" spc="-19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AVOIDED</a:t>
            </a:r>
            <a:endParaRPr sz="2000">
              <a:latin typeface="Times New Roman"/>
              <a:cs typeface="Times New Roman"/>
            </a:endParaRPr>
          </a:p>
          <a:p>
            <a:pPr marL="332740" marR="481330" indent="-320040">
              <a:lnSpc>
                <a:spcPts val="1920"/>
              </a:lnSpc>
              <a:spcBef>
                <a:spcPts val="69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740" algn="l"/>
                <a:tab pos="333375" algn="l"/>
              </a:tabLst>
            </a:pPr>
            <a:r>
              <a:rPr sz="2000" dirty="0">
                <a:latin typeface="Times New Roman"/>
                <a:cs typeface="Times New Roman"/>
              </a:rPr>
              <a:t>GASTRIC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MANUPALATION  AVOIDED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DISADVANTAGES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50">
              <a:latin typeface="Times New Roman"/>
              <a:cs typeface="Times New Roman"/>
            </a:endParaRPr>
          </a:p>
          <a:p>
            <a:pPr marL="332740" indent="-320040">
              <a:lnSpc>
                <a:spcPct val="100000"/>
              </a:lnSpc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b="0" spc="-35" dirty="0">
                <a:solidFill>
                  <a:srgbClr val="000000"/>
                </a:solidFill>
                <a:latin typeface="Times New Roman"/>
                <a:cs typeface="Times New Roman"/>
              </a:rPr>
              <a:t>IRRITATION 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&amp;</a:t>
            </a:r>
            <a:r>
              <a:rPr b="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CELLULITIS</a:t>
            </a:r>
          </a:p>
          <a:p>
            <a:pPr marL="332740" indent="-320040">
              <a:lnSpc>
                <a:spcPct val="100000"/>
              </a:lnSpc>
              <a:spcBef>
                <a:spcPts val="21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THROMBOPHELEBITIS</a:t>
            </a:r>
          </a:p>
          <a:p>
            <a:pPr marL="332740" indent="-320040">
              <a:lnSpc>
                <a:spcPts val="2160"/>
              </a:lnSpc>
              <a:spcBef>
                <a:spcPts val="219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b="0" spc="-25" dirty="0">
                <a:solidFill>
                  <a:srgbClr val="000000"/>
                </a:solidFill>
                <a:latin typeface="Times New Roman"/>
                <a:cs typeface="Times New Roman"/>
              </a:rPr>
              <a:t>REPEATED 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INJECTIONS</a:t>
            </a:r>
            <a:r>
              <a:rPr b="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NOT</a:t>
            </a:r>
          </a:p>
          <a:p>
            <a:pPr marL="332105">
              <a:lnSpc>
                <a:spcPts val="2160"/>
              </a:lnSpc>
            </a:pPr>
            <a:r>
              <a:rPr b="0" spc="-85" dirty="0">
                <a:solidFill>
                  <a:srgbClr val="000000"/>
                </a:solidFill>
                <a:latin typeface="Times New Roman"/>
                <a:cs typeface="Times New Roman"/>
              </a:rPr>
              <a:t>ALWAYS</a:t>
            </a:r>
            <a:r>
              <a:rPr b="0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FEASIBLE</a:t>
            </a:r>
          </a:p>
          <a:p>
            <a:pPr marL="332740" indent="-320040">
              <a:lnSpc>
                <a:spcPct val="100000"/>
              </a:lnSpc>
              <a:spcBef>
                <a:spcPts val="22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LESS</a:t>
            </a:r>
            <a:r>
              <a:rPr b="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SAFE</a:t>
            </a:r>
          </a:p>
          <a:p>
            <a:pPr marL="332740" marR="363855" indent="-320040">
              <a:lnSpc>
                <a:spcPct val="80000"/>
              </a:lnSpc>
              <a:spcBef>
                <a:spcPts val="695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TECHNICAL</a:t>
            </a:r>
            <a:r>
              <a:rPr b="0" spc="-2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spc="-15" dirty="0">
                <a:solidFill>
                  <a:srgbClr val="000000"/>
                </a:solidFill>
                <a:latin typeface="Times New Roman"/>
                <a:cs typeface="Times New Roman"/>
              </a:rPr>
              <a:t>ASSISTANCE  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REQUIRED</a:t>
            </a:r>
          </a:p>
          <a:p>
            <a:pPr marL="332740" indent="-320040">
              <a:lnSpc>
                <a:spcPct val="100000"/>
              </a:lnSpc>
              <a:spcBef>
                <a:spcPts val="22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DANGER OF</a:t>
            </a:r>
            <a:r>
              <a:rPr b="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INFECTION</a:t>
            </a:r>
          </a:p>
          <a:p>
            <a:pPr marL="332740" indent="-320040">
              <a:lnSpc>
                <a:spcPct val="100000"/>
              </a:lnSpc>
              <a:spcBef>
                <a:spcPts val="229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EXPENSIVE</a:t>
            </a:r>
          </a:p>
          <a:p>
            <a:pPr marL="332740" marR="474980" indent="-320040">
              <a:lnSpc>
                <a:spcPts val="1920"/>
              </a:lnSpc>
              <a:spcBef>
                <a:spcPts val="680"/>
              </a:spcBef>
              <a:buClr>
                <a:srgbClr val="DD8046"/>
              </a:buClr>
              <a:buSzPct val="6000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LESS CONVENIENT</a:t>
            </a:r>
            <a:r>
              <a:rPr b="0" spc="-2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000000"/>
                </a:solidFill>
                <a:latin typeface="Times New Roman"/>
                <a:cs typeface="Times New Roman"/>
              </a:rPr>
              <a:t>AND  </a:t>
            </a:r>
            <a:r>
              <a:rPr b="0" spc="-25" dirty="0">
                <a:solidFill>
                  <a:srgbClr val="000000"/>
                </a:solidFill>
                <a:latin typeface="Times New Roman"/>
                <a:cs typeface="Times New Roman"/>
              </a:rPr>
              <a:t>PAINFUL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7741" y="1267714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18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86375" y="0"/>
            <a:ext cx="3857624" cy="2214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356057"/>
            <a:ext cx="67805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Times New Roman"/>
                <a:cs typeface="Times New Roman"/>
              </a:rPr>
              <a:t>INTRAMUSULAR</a:t>
            </a:r>
            <a:r>
              <a:rPr spc="-8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ROUTE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5965" y="1599692"/>
            <a:ext cx="191833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5" dirty="0">
                <a:solidFill>
                  <a:srgbClr val="C00000"/>
                </a:solidFill>
                <a:latin typeface="Times New Roman"/>
                <a:cs typeface="Times New Roman"/>
              </a:rPr>
              <a:t>ADVANTAGES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5965" y="2314448"/>
            <a:ext cx="3650615" cy="2861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2740" indent="-320040">
              <a:lnSpc>
                <a:spcPts val="2375"/>
              </a:lnSpc>
              <a:spcBef>
                <a:spcPts val="95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Times New Roman"/>
                <a:cs typeface="Times New Roman"/>
              </a:rPr>
              <a:t>ABSORPTION</a:t>
            </a:r>
            <a:endParaRPr sz="2200">
              <a:latin typeface="Times New Roman"/>
              <a:cs typeface="Times New Roman"/>
            </a:endParaRPr>
          </a:p>
          <a:p>
            <a:pPr marL="332105">
              <a:lnSpc>
                <a:spcPts val="2375"/>
              </a:lnSpc>
            </a:pPr>
            <a:r>
              <a:rPr sz="2200" spc="-25" dirty="0">
                <a:latin typeface="Times New Roman"/>
                <a:cs typeface="Times New Roman"/>
              </a:rPr>
              <a:t>REASONABLY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UNIFORM</a:t>
            </a:r>
            <a:endParaRPr sz="2200">
              <a:latin typeface="Times New Roman"/>
              <a:cs typeface="Times New Roman"/>
            </a:endParaRPr>
          </a:p>
          <a:p>
            <a:pPr marL="332740" marR="1080135" indent="-320040">
              <a:lnSpc>
                <a:spcPct val="80000"/>
              </a:lnSpc>
              <a:spcBef>
                <a:spcPts val="695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Times New Roman"/>
                <a:cs typeface="Times New Roman"/>
              </a:rPr>
              <a:t>RAPID ONSET</a:t>
            </a:r>
            <a:r>
              <a:rPr sz="2200" spc="-9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OF  ACTION</a:t>
            </a:r>
            <a:endParaRPr sz="2200">
              <a:latin typeface="Times New Roman"/>
              <a:cs typeface="Times New Roman"/>
            </a:endParaRPr>
          </a:p>
          <a:p>
            <a:pPr marL="332740" marR="5080" indent="-320040">
              <a:lnSpc>
                <a:spcPct val="80000"/>
              </a:lnSpc>
              <a:spcBef>
                <a:spcPts val="71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Times New Roman"/>
                <a:cs typeface="Times New Roman"/>
              </a:rPr>
              <a:t>MILD </a:t>
            </a:r>
            <a:r>
              <a:rPr sz="2200" spc="-25" dirty="0">
                <a:latin typeface="Times New Roman"/>
                <a:cs typeface="Times New Roman"/>
              </a:rPr>
              <a:t>IRRITANTS </a:t>
            </a:r>
            <a:r>
              <a:rPr sz="2200" spc="-5" dirty="0">
                <a:latin typeface="Times New Roman"/>
                <a:cs typeface="Times New Roman"/>
              </a:rPr>
              <a:t>CAN BE  GIVEN</a:t>
            </a:r>
            <a:endParaRPr sz="2200">
              <a:latin typeface="Times New Roman"/>
              <a:cs typeface="Times New Roman"/>
            </a:endParaRPr>
          </a:p>
          <a:p>
            <a:pPr marL="332740" indent="-320040">
              <a:lnSpc>
                <a:spcPct val="100000"/>
              </a:lnSpc>
              <a:spcBef>
                <a:spcPts val="17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Times New Roman"/>
                <a:cs typeface="Times New Roman"/>
              </a:rPr>
              <a:t>FIRST </a:t>
            </a:r>
            <a:r>
              <a:rPr sz="2200" spc="-55" dirty="0">
                <a:latin typeface="Times New Roman"/>
                <a:cs typeface="Times New Roman"/>
              </a:rPr>
              <a:t>PASS</a:t>
            </a:r>
            <a:r>
              <a:rPr sz="2200" spc="-170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Times New Roman"/>
                <a:cs typeface="Times New Roman"/>
              </a:rPr>
              <a:t>AVOIDED</a:t>
            </a:r>
            <a:endParaRPr sz="2200">
              <a:latin typeface="Times New Roman"/>
              <a:cs typeface="Times New Roman"/>
            </a:endParaRPr>
          </a:p>
          <a:p>
            <a:pPr marL="332740" marR="156210" indent="-320040">
              <a:lnSpc>
                <a:spcPct val="80000"/>
              </a:lnSpc>
              <a:spcBef>
                <a:spcPts val="695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Times New Roman"/>
                <a:cs typeface="Times New Roman"/>
              </a:rPr>
              <a:t>GASTRIC </a:t>
            </a:r>
            <a:r>
              <a:rPr sz="2200" spc="-35" dirty="0">
                <a:latin typeface="Times New Roman"/>
                <a:cs typeface="Times New Roman"/>
              </a:rPr>
              <a:t>FACTORS </a:t>
            </a:r>
            <a:r>
              <a:rPr sz="2200" spc="-5" dirty="0">
                <a:latin typeface="Times New Roman"/>
                <a:cs typeface="Times New Roman"/>
              </a:rPr>
              <a:t>CAN  BE</a:t>
            </a:r>
            <a:r>
              <a:rPr sz="2200" spc="-135" dirty="0">
                <a:latin typeface="Times New Roman"/>
                <a:cs typeface="Times New Roman"/>
              </a:rPr>
              <a:t> </a:t>
            </a:r>
            <a:r>
              <a:rPr sz="2200" spc="-45" dirty="0">
                <a:latin typeface="Times New Roman"/>
                <a:cs typeface="Times New Roman"/>
              </a:rPr>
              <a:t>AVOIDED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65878" y="3615004"/>
            <a:ext cx="238379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DIS</a:t>
            </a:r>
            <a:r>
              <a:rPr sz="22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2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D</a:t>
            </a:r>
            <a:r>
              <a:rPr sz="2200" b="1" spc="-300" dirty="0">
                <a:solidFill>
                  <a:srgbClr val="C00000"/>
                </a:solidFill>
                <a:latin typeface="Times New Roman"/>
                <a:cs typeface="Times New Roman"/>
              </a:rPr>
              <a:t>V</a:t>
            </a:r>
            <a:r>
              <a:rPr sz="2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AN</a:t>
            </a:r>
            <a:r>
              <a:rPr sz="2200" b="1" spc="-185" dirty="0">
                <a:solidFill>
                  <a:srgbClr val="C00000"/>
                </a:solidFill>
                <a:latin typeface="Times New Roman"/>
                <a:cs typeface="Times New Roman"/>
              </a:rPr>
              <a:t>T</a:t>
            </a:r>
            <a:r>
              <a:rPr sz="2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22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G</a:t>
            </a:r>
            <a:r>
              <a:rPr sz="22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ES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65878" y="4330065"/>
            <a:ext cx="3729990" cy="2056764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332740" marR="239395" indent="-320040">
              <a:lnSpc>
                <a:spcPct val="80000"/>
              </a:lnSpc>
              <a:spcBef>
                <a:spcPts val="625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60" dirty="0">
                <a:latin typeface="Times New Roman"/>
                <a:cs typeface="Times New Roman"/>
              </a:rPr>
              <a:t>ONLY </a:t>
            </a:r>
            <a:r>
              <a:rPr sz="2200" spc="-15" dirty="0">
                <a:latin typeface="Times New Roman"/>
                <a:cs typeface="Times New Roman"/>
              </a:rPr>
              <a:t>UPTO </a:t>
            </a:r>
            <a:r>
              <a:rPr sz="2200" spc="-5" dirty="0">
                <a:latin typeface="Times New Roman"/>
                <a:cs typeface="Times New Roman"/>
              </a:rPr>
              <a:t>10ML</a:t>
            </a:r>
            <a:r>
              <a:rPr sz="2200" spc="-14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DRUG  GIVEN</a:t>
            </a:r>
            <a:endParaRPr sz="2200">
              <a:latin typeface="Times New Roman"/>
              <a:cs typeface="Times New Roman"/>
            </a:endParaRPr>
          </a:p>
          <a:p>
            <a:pPr marL="332740" indent="-320040">
              <a:lnSpc>
                <a:spcPct val="100000"/>
              </a:lnSpc>
              <a:spcBef>
                <a:spcPts val="165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Times New Roman"/>
                <a:cs typeface="Times New Roman"/>
              </a:rPr>
              <a:t>LOCAL </a:t>
            </a:r>
            <a:r>
              <a:rPr sz="2200" spc="-55" dirty="0">
                <a:latin typeface="Times New Roman"/>
                <a:cs typeface="Times New Roman"/>
              </a:rPr>
              <a:t>PAIN </a:t>
            </a:r>
            <a:r>
              <a:rPr sz="2200" spc="-5" dirty="0">
                <a:latin typeface="Times New Roman"/>
                <a:cs typeface="Times New Roman"/>
              </a:rPr>
              <a:t>AND</a:t>
            </a:r>
            <a:r>
              <a:rPr sz="2200" spc="-3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ABCESS</a:t>
            </a:r>
            <a:endParaRPr sz="2200">
              <a:latin typeface="Times New Roman"/>
              <a:cs typeface="Times New Roman"/>
            </a:endParaRPr>
          </a:p>
          <a:p>
            <a:pPr marL="332740" indent="-320040">
              <a:lnSpc>
                <a:spcPct val="100000"/>
              </a:lnSpc>
              <a:spcBef>
                <a:spcPts val="17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Times New Roman"/>
                <a:cs typeface="Times New Roman"/>
              </a:rPr>
              <a:t>EXPENSIVE</a:t>
            </a:r>
            <a:endParaRPr sz="2200">
              <a:latin typeface="Times New Roman"/>
              <a:cs typeface="Times New Roman"/>
            </a:endParaRPr>
          </a:p>
          <a:p>
            <a:pPr marL="332740" indent="-320040">
              <a:lnSpc>
                <a:spcPct val="100000"/>
              </a:lnSpc>
              <a:spcBef>
                <a:spcPts val="18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5" dirty="0">
                <a:latin typeface="Times New Roman"/>
                <a:cs typeface="Times New Roman"/>
              </a:rPr>
              <a:t>INFECTION</a:t>
            </a:r>
            <a:endParaRPr sz="2200">
              <a:latin typeface="Times New Roman"/>
              <a:cs typeface="Times New Roman"/>
            </a:endParaRPr>
          </a:p>
          <a:p>
            <a:pPr marL="332740" indent="-320040">
              <a:lnSpc>
                <a:spcPct val="100000"/>
              </a:lnSpc>
              <a:spcBef>
                <a:spcPts val="170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200" spc="-40" dirty="0">
                <a:latin typeface="Times New Roman"/>
                <a:cs typeface="Times New Roman"/>
              </a:rPr>
              <a:t>NERVE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DAMAGE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7741" y="1267714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072126" y="1500250"/>
            <a:ext cx="3571875" cy="2143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0" y="76200"/>
            <a:ext cx="9125780" cy="6593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1555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014" y="205232"/>
            <a:ext cx="458470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D0D0D"/>
                </a:solidFill>
                <a:latin typeface="Times New Roman"/>
                <a:cs typeface="Times New Roman"/>
              </a:rPr>
              <a:t>SUBCU</a:t>
            </a:r>
            <a:r>
              <a:rPr spc="-320" dirty="0">
                <a:solidFill>
                  <a:srgbClr val="0D0D0D"/>
                </a:solidFill>
                <a:latin typeface="Times New Roman"/>
                <a:cs typeface="Times New Roman"/>
              </a:rPr>
              <a:t>T</a:t>
            </a:r>
            <a:r>
              <a:rPr dirty="0">
                <a:solidFill>
                  <a:srgbClr val="0D0D0D"/>
                </a:solidFill>
                <a:latin typeface="Times New Roman"/>
                <a:cs typeface="Times New Roman"/>
              </a:rPr>
              <a:t>ANEOUS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5965" y="2001621"/>
            <a:ext cx="7867015" cy="3566795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81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Times New Roman"/>
                <a:cs typeface="Times New Roman"/>
              </a:rPr>
              <a:t>Injected under </a:t>
            </a:r>
            <a:r>
              <a:rPr sz="2900" spc="-5" dirty="0">
                <a:latin typeface="Times New Roman"/>
                <a:cs typeface="Times New Roman"/>
              </a:rPr>
              <a:t>the</a:t>
            </a:r>
            <a:r>
              <a:rPr sz="2900" spc="-6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skin.</a:t>
            </a:r>
            <a:endParaRPr sz="2900">
              <a:latin typeface="Times New Roman"/>
              <a:cs typeface="Times New Roman"/>
            </a:endParaRPr>
          </a:p>
          <a:p>
            <a:pPr marL="332740" indent="-320040">
              <a:lnSpc>
                <a:spcPct val="100000"/>
              </a:lnSpc>
              <a:spcBef>
                <a:spcPts val="71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Times New Roman"/>
                <a:cs typeface="Times New Roman"/>
              </a:rPr>
              <a:t>Absorption is </a:t>
            </a:r>
            <a:r>
              <a:rPr sz="2900" spc="-40" dirty="0">
                <a:latin typeface="Times New Roman"/>
                <a:cs typeface="Times New Roman"/>
              </a:rPr>
              <a:t>slow, </a:t>
            </a:r>
            <a:r>
              <a:rPr sz="2900" dirty="0">
                <a:latin typeface="Times New Roman"/>
                <a:cs typeface="Times New Roman"/>
              </a:rPr>
              <a:t>so </a:t>
            </a:r>
            <a:r>
              <a:rPr sz="2900" spc="-5" dirty="0">
                <a:latin typeface="Times New Roman"/>
                <a:cs typeface="Times New Roman"/>
              </a:rPr>
              <a:t>action is</a:t>
            </a:r>
            <a:r>
              <a:rPr sz="2900" spc="-45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prolonged.</a:t>
            </a:r>
            <a:endParaRPr sz="2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200">
              <a:latin typeface="Times New Roman"/>
              <a:cs typeface="Times New Roman"/>
            </a:endParaRPr>
          </a:p>
          <a:p>
            <a:pPr marL="332105" marR="5080" indent="-320040">
              <a:lnSpc>
                <a:spcPct val="100000"/>
              </a:lnSpc>
            </a:pPr>
            <a:r>
              <a:rPr sz="2900" dirty="0">
                <a:latin typeface="Times New Roman"/>
                <a:cs typeface="Times New Roman"/>
              </a:rPr>
              <a:t>IMPLANT :a </a:t>
            </a:r>
            <a:r>
              <a:rPr sz="2900" spc="-5" dirty="0">
                <a:latin typeface="Times New Roman"/>
                <a:cs typeface="Times New Roman"/>
              </a:rPr>
              <a:t>tablet </a:t>
            </a:r>
            <a:r>
              <a:rPr sz="2900" dirty="0">
                <a:latin typeface="Times New Roman"/>
                <a:cs typeface="Times New Roman"/>
              </a:rPr>
              <a:t>or porous </a:t>
            </a:r>
            <a:r>
              <a:rPr sz="2900" spc="-5" dirty="0">
                <a:latin typeface="Times New Roman"/>
                <a:cs typeface="Times New Roman"/>
              </a:rPr>
              <a:t>capsule </a:t>
            </a:r>
            <a:r>
              <a:rPr sz="2900" dirty="0">
                <a:latin typeface="Times New Roman"/>
                <a:cs typeface="Times New Roman"/>
              </a:rPr>
              <a:t>is </a:t>
            </a:r>
            <a:r>
              <a:rPr sz="2900" spc="-5" dirty="0">
                <a:latin typeface="Times New Roman"/>
                <a:cs typeface="Times New Roman"/>
              </a:rPr>
              <a:t>inserted</a:t>
            </a:r>
            <a:r>
              <a:rPr sz="2900" spc="-14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into  the loose </a:t>
            </a:r>
            <a:r>
              <a:rPr sz="2900" spc="-5" dirty="0">
                <a:latin typeface="Times New Roman"/>
                <a:cs typeface="Times New Roman"/>
              </a:rPr>
              <a:t>tissues </a:t>
            </a:r>
            <a:r>
              <a:rPr sz="2900" dirty="0">
                <a:latin typeface="Times New Roman"/>
                <a:cs typeface="Times New Roman"/>
              </a:rPr>
              <a:t>by </a:t>
            </a:r>
            <a:r>
              <a:rPr sz="2900" spc="-5" dirty="0">
                <a:latin typeface="Times New Roman"/>
                <a:cs typeface="Times New Roman"/>
              </a:rPr>
              <a:t>incision </a:t>
            </a:r>
            <a:r>
              <a:rPr sz="2900" dirty="0">
                <a:latin typeface="Times New Roman"/>
                <a:cs typeface="Times New Roman"/>
              </a:rPr>
              <a:t>of the </a:t>
            </a:r>
            <a:r>
              <a:rPr sz="2900" spc="-5" dirty="0">
                <a:latin typeface="Times New Roman"/>
                <a:cs typeface="Times New Roman"/>
              </a:rPr>
              <a:t>skin, </a:t>
            </a:r>
            <a:r>
              <a:rPr sz="2900" dirty="0">
                <a:latin typeface="Times New Roman"/>
                <a:cs typeface="Times New Roman"/>
              </a:rPr>
              <a:t>which is  then </a:t>
            </a:r>
            <a:r>
              <a:rPr sz="2900" spc="-5" dirty="0">
                <a:latin typeface="Times New Roman"/>
                <a:cs typeface="Times New Roman"/>
              </a:rPr>
              <a:t>stiched</a:t>
            </a:r>
            <a:r>
              <a:rPr sz="2900" spc="-4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up.</a:t>
            </a:r>
            <a:endParaRPr sz="2900">
              <a:latin typeface="Times New Roman"/>
              <a:cs typeface="Times New Roman"/>
            </a:endParaRPr>
          </a:p>
          <a:p>
            <a:pPr marL="379730">
              <a:lnSpc>
                <a:spcPct val="100000"/>
              </a:lnSpc>
              <a:spcBef>
                <a:spcPts val="710"/>
              </a:spcBef>
            </a:pPr>
            <a:r>
              <a:rPr sz="2900" spc="-10" dirty="0">
                <a:latin typeface="Times New Roman"/>
                <a:cs typeface="Times New Roman"/>
              </a:rPr>
              <a:t>example </a:t>
            </a:r>
            <a:r>
              <a:rPr sz="2900" dirty="0">
                <a:latin typeface="Times New Roman"/>
                <a:cs typeface="Times New Roman"/>
              </a:rPr>
              <a:t>: </a:t>
            </a:r>
            <a:r>
              <a:rPr sz="2900" spc="-5" dirty="0">
                <a:latin typeface="Times New Roman"/>
                <a:cs typeface="Times New Roman"/>
              </a:rPr>
              <a:t>certain hormonal</a:t>
            </a:r>
            <a:r>
              <a:rPr sz="2900" dirty="0">
                <a:latin typeface="Times New Roman"/>
                <a:cs typeface="Times New Roman"/>
              </a:rPr>
              <a:t> drugs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72125" y="142875"/>
            <a:ext cx="3357626" cy="2600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57581"/>
            <a:ext cx="49485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775F54"/>
                </a:solidFill>
                <a:latin typeface="Times New Roman"/>
                <a:cs typeface="Times New Roman"/>
              </a:rPr>
              <a:t>INTR</a:t>
            </a:r>
            <a:r>
              <a:rPr spc="-10" dirty="0">
                <a:solidFill>
                  <a:srgbClr val="775F54"/>
                </a:solidFill>
                <a:latin typeface="Times New Roman"/>
                <a:cs typeface="Times New Roman"/>
              </a:rPr>
              <a:t>A</a:t>
            </a:r>
            <a:r>
              <a:rPr spc="-5" dirty="0">
                <a:solidFill>
                  <a:srgbClr val="775F54"/>
                </a:solidFill>
                <a:latin typeface="Times New Roman"/>
                <a:cs typeface="Times New Roman"/>
              </a:rPr>
              <a:t>-</a:t>
            </a:r>
            <a:r>
              <a:rPr dirty="0">
                <a:solidFill>
                  <a:srgbClr val="775F54"/>
                </a:solidFill>
                <a:latin typeface="Times New Roman"/>
                <a:cs typeface="Times New Roman"/>
              </a:rPr>
              <a:t>A</a:t>
            </a:r>
            <a:r>
              <a:rPr spc="-160" dirty="0">
                <a:solidFill>
                  <a:srgbClr val="775F54"/>
                </a:solidFill>
                <a:latin typeface="Times New Roman"/>
                <a:cs typeface="Times New Roman"/>
              </a:rPr>
              <a:t>R</a:t>
            </a:r>
            <a:r>
              <a:rPr dirty="0">
                <a:solidFill>
                  <a:srgbClr val="775F54"/>
                </a:solidFill>
                <a:latin typeface="Times New Roman"/>
                <a:cs typeface="Times New Roman"/>
              </a:rPr>
              <a:t>TERIAL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1387" y="1530449"/>
            <a:ext cx="7327265" cy="206184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8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spc="-5" dirty="0">
                <a:latin typeface="Times New Roman"/>
                <a:cs typeface="Times New Roman"/>
              </a:rPr>
              <a:t>Rarely</a:t>
            </a:r>
            <a:r>
              <a:rPr sz="2900" spc="-25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used</a:t>
            </a:r>
            <a:endParaRPr sz="2900">
              <a:latin typeface="Times New Roman"/>
              <a:cs typeface="Times New Roman"/>
            </a:endParaRPr>
          </a:p>
          <a:p>
            <a:pPr marL="332740" indent="-320040">
              <a:lnSpc>
                <a:spcPct val="100000"/>
              </a:lnSpc>
              <a:spcBef>
                <a:spcPts val="71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spc="-5" dirty="0">
                <a:latin typeface="Times New Roman"/>
                <a:cs typeface="Times New Roman"/>
              </a:rPr>
              <a:t>Anticancer </a:t>
            </a:r>
            <a:r>
              <a:rPr sz="2900" dirty="0">
                <a:latin typeface="Times New Roman"/>
                <a:cs typeface="Times New Roman"/>
              </a:rPr>
              <a:t>drugs are </a:t>
            </a:r>
            <a:r>
              <a:rPr sz="2900" spc="-5" dirty="0">
                <a:latin typeface="Times New Roman"/>
                <a:cs typeface="Times New Roman"/>
              </a:rPr>
              <a:t>given </a:t>
            </a:r>
            <a:r>
              <a:rPr sz="2900" dirty="0">
                <a:latin typeface="Times New Roman"/>
                <a:cs typeface="Times New Roman"/>
              </a:rPr>
              <a:t>for </a:t>
            </a:r>
            <a:r>
              <a:rPr sz="2900" spc="-5" dirty="0">
                <a:latin typeface="Times New Roman"/>
                <a:cs typeface="Times New Roman"/>
              </a:rPr>
              <a:t>localized</a:t>
            </a:r>
            <a:r>
              <a:rPr sz="2900" spc="-45" dirty="0">
                <a:latin typeface="Times New Roman"/>
                <a:cs typeface="Times New Roman"/>
              </a:rPr>
              <a:t> </a:t>
            </a:r>
            <a:r>
              <a:rPr sz="2900" spc="-10" dirty="0">
                <a:latin typeface="Times New Roman"/>
                <a:cs typeface="Times New Roman"/>
              </a:rPr>
              <a:t>effects</a:t>
            </a:r>
            <a:endParaRPr sz="2900">
              <a:latin typeface="Times New Roman"/>
              <a:cs typeface="Times New Roman"/>
            </a:endParaRPr>
          </a:p>
          <a:p>
            <a:pPr marL="332740" marR="18415" indent="-320040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Times New Roman"/>
                <a:cs typeface="Times New Roman"/>
              </a:rPr>
              <a:t>Drugs used for </a:t>
            </a:r>
            <a:r>
              <a:rPr sz="2900" spc="-5" dirty="0">
                <a:latin typeface="Times New Roman"/>
                <a:cs typeface="Times New Roman"/>
              </a:rPr>
              <a:t>diagnosis </a:t>
            </a:r>
            <a:r>
              <a:rPr sz="2900" dirty="0">
                <a:latin typeface="Times New Roman"/>
                <a:cs typeface="Times New Roman"/>
              </a:rPr>
              <a:t>of peripheral</a:t>
            </a:r>
            <a:r>
              <a:rPr sz="2900" spc="-100" dirty="0">
                <a:latin typeface="Times New Roman"/>
                <a:cs typeface="Times New Roman"/>
              </a:rPr>
              <a:t> </a:t>
            </a:r>
            <a:r>
              <a:rPr sz="2900" spc="-5" dirty="0">
                <a:latin typeface="Times New Roman"/>
                <a:cs typeface="Times New Roman"/>
              </a:rPr>
              <a:t>vascular  diseases</a:t>
            </a:r>
            <a:endParaRPr sz="2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57581"/>
            <a:ext cx="53809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D0D0D"/>
                </a:solidFill>
                <a:latin typeface="Times New Roman"/>
                <a:cs typeface="Times New Roman"/>
              </a:rPr>
              <a:t>INTR</a:t>
            </a:r>
            <a:r>
              <a:rPr spc="-10" dirty="0">
                <a:solidFill>
                  <a:srgbClr val="0D0D0D"/>
                </a:solidFill>
                <a:latin typeface="Times New Roman"/>
                <a:cs typeface="Times New Roman"/>
              </a:rPr>
              <a:t>A</a:t>
            </a:r>
            <a:r>
              <a:rPr spc="-5" dirty="0">
                <a:solidFill>
                  <a:srgbClr val="0D0D0D"/>
                </a:solidFill>
                <a:latin typeface="Times New Roman"/>
                <a:cs typeface="Times New Roman"/>
              </a:rPr>
              <a:t>-</a:t>
            </a:r>
            <a:r>
              <a:rPr dirty="0">
                <a:solidFill>
                  <a:srgbClr val="0D0D0D"/>
                </a:solidFill>
                <a:latin typeface="Times New Roman"/>
                <a:cs typeface="Times New Roman"/>
              </a:rPr>
              <a:t>A</a:t>
            </a:r>
            <a:r>
              <a:rPr spc="-160" dirty="0">
                <a:solidFill>
                  <a:srgbClr val="0D0D0D"/>
                </a:solidFill>
                <a:latin typeface="Times New Roman"/>
                <a:cs typeface="Times New Roman"/>
              </a:rPr>
              <a:t>R</a:t>
            </a:r>
            <a:r>
              <a:rPr dirty="0">
                <a:solidFill>
                  <a:srgbClr val="0D0D0D"/>
                </a:solidFill>
                <a:latin typeface="Times New Roman"/>
                <a:cs typeface="Times New Roman"/>
              </a:rPr>
              <a:t>TICUL</a:t>
            </a:r>
            <a:r>
              <a:rPr spc="-20" dirty="0">
                <a:solidFill>
                  <a:srgbClr val="0D0D0D"/>
                </a:solidFill>
                <a:latin typeface="Times New Roman"/>
                <a:cs typeface="Times New Roman"/>
              </a:rPr>
              <a:t>A</a:t>
            </a:r>
            <a:r>
              <a:rPr dirty="0">
                <a:solidFill>
                  <a:srgbClr val="0D0D0D"/>
                </a:solidFill>
                <a:latin typeface="Times New Roman"/>
                <a:cs typeface="Times New Roman"/>
              </a:rPr>
              <a:t>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7288" y="1494231"/>
            <a:ext cx="4046854" cy="32105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250825" indent="-320040">
              <a:lnSpc>
                <a:spcPct val="100000"/>
              </a:lnSpc>
              <a:spcBef>
                <a:spcPts val="1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3375" algn="l"/>
              </a:tabLst>
            </a:pPr>
            <a:r>
              <a:rPr sz="2900" spc="-5" dirty="0">
                <a:latin typeface="Times New Roman"/>
                <a:cs typeface="Times New Roman"/>
              </a:rPr>
              <a:t>injections </a:t>
            </a:r>
            <a:r>
              <a:rPr sz="2900" dirty="0">
                <a:latin typeface="Times New Roman"/>
                <a:cs typeface="Times New Roman"/>
              </a:rPr>
              <a:t>of</a:t>
            </a:r>
            <a:r>
              <a:rPr sz="2900" spc="-9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antibiotics  and corticosteroids are  </a:t>
            </a:r>
            <a:r>
              <a:rPr sz="2900" spc="-5" dirty="0">
                <a:latin typeface="Times New Roman"/>
                <a:cs typeface="Times New Roman"/>
              </a:rPr>
              <a:t>administered </a:t>
            </a:r>
            <a:r>
              <a:rPr sz="2900" dirty="0">
                <a:latin typeface="Times New Roman"/>
                <a:cs typeface="Times New Roman"/>
              </a:rPr>
              <a:t>in  </a:t>
            </a:r>
            <a:r>
              <a:rPr sz="2900" spc="-10" dirty="0">
                <a:latin typeface="Times New Roman"/>
                <a:cs typeface="Times New Roman"/>
              </a:rPr>
              <a:t>inflammed </a:t>
            </a:r>
            <a:r>
              <a:rPr sz="2900" dirty="0">
                <a:latin typeface="Times New Roman"/>
                <a:cs typeface="Times New Roman"/>
              </a:rPr>
              <a:t>joined  </a:t>
            </a:r>
            <a:r>
              <a:rPr sz="2900" spc="-5" dirty="0">
                <a:latin typeface="Times New Roman"/>
                <a:cs typeface="Times New Roman"/>
              </a:rPr>
              <a:t>cavities </a:t>
            </a:r>
            <a:r>
              <a:rPr sz="2900" dirty="0">
                <a:latin typeface="Times New Roman"/>
                <a:cs typeface="Times New Roman"/>
              </a:rPr>
              <a:t>by</a:t>
            </a:r>
            <a:r>
              <a:rPr sz="2900" spc="-35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experts.</a:t>
            </a:r>
            <a:endParaRPr sz="2900">
              <a:latin typeface="Times New Roman"/>
              <a:cs typeface="Times New Roman"/>
            </a:endParaRPr>
          </a:p>
          <a:p>
            <a:pPr marL="332740" marR="5080" indent="46990">
              <a:lnSpc>
                <a:spcPct val="100000"/>
              </a:lnSpc>
              <a:spcBef>
                <a:spcPts val="710"/>
              </a:spcBef>
            </a:pPr>
            <a:r>
              <a:rPr sz="2900" spc="-5" dirty="0">
                <a:latin typeface="Times New Roman"/>
                <a:cs typeface="Times New Roman"/>
              </a:rPr>
              <a:t>example:</a:t>
            </a:r>
            <a:r>
              <a:rPr sz="2900" spc="-55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hydrocortisone  in </a:t>
            </a:r>
            <a:r>
              <a:rPr sz="2900" spc="-5" dirty="0">
                <a:latin typeface="Times New Roman"/>
                <a:cs typeface="Times New Roman"/>
              </a:rPr>
              <a:t>rheumatoid</a:t>
            </a:r>
            <a:r>
              <a:rPr sz="2900" spc="-35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arthritis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78666" y="1571625"/>
            <a:ext cx="3342166" cy="27861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57581"/>
            <a:ext cx="43167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D0D0D"/>
                </a:solidFill>
                <a:latin typeface="Times New Roman"/>
                <a:cs typeface="Times New Roman"/>
              </a:rPr>
              <a:t>INTRADERMAL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80134"/>
            <a:ext cx="5033010" cy="421640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32740" marR="381000" indent="-320040">
              <a:lnSpc>
                <a:spcPts val="2920"/>
              </a:lnSpc>
              <a:spcBef>
                <a:spcPts val="459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dirty="0">
                <a:latin typeface="Times New Roman"/>
                <a:cs typeface="Times New Roman"/>
              </a:rPr>
              <a:t>drug </a:t>
            </a:r>
            <a:r>
              <a:rPr sz="2700" spc="-5" dirty="0">
                <a:latin typeface="Times New Roman"/>
                <a:cs typeface="Times New Roman"/>
              </a:rPr>
              <a:t>is </a:t>
            </a:r>
            <a:r>
              <a:rPr sz="2700" dirty="0">
                <a:latin typeface="Times New Roman"/>
                <a:cs typeface="Times New Roman"/>
              </a:rPr>
              <a:t>given within skin</a:t>
            </a:r>
            <a:r>
              <a:rPr sz="2700" spc="-14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layers  (dermis)</a:t>
            </a:r>
            <a:endParaRPr sz="2700">
              <a:latin typeface="Times New Roman"/>
              <a:cs typeface="Times New Roman"/>
            </a:endParaRPr>
          </a:p>
          <a:p>
            <a:pPr marL="332740" indent="-320040">
              <a:lnSpc>
                <a:spcPct val="100000"/>
              </a:lnSpc>
              <a:spcBef>
                <a:spcPts val="340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spc="-5" dirty="0">
                <a:latin typeface="Times New Roman"/>
                <a:cs typeface="Times New Roman"/>
              </a:rPr>
              <a:t>Painful</a:t>
            </a:r>
            <a:endParaRPr sz="2700">
              <a:latin typeface="Times New Roman"/>
              <a:cs typeface="Times New Roman"/>
            </a:endParaRPr>
          </a:p>
          <a:p>
            <a:pPr marL="332740" marR="5080" indent="-320040">
              <a:lnSpc>
                <a:spcPts val="2920"/>
              </a:lnSpc>
              <a:spcBef>
                <a:spcPts val="735"/>
              </a:spcBef>
              <a:buClr>
                <a:srgbClr val="DD8046"/>
              </a:buClr>
              <a:buSzPct val="59259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700" dirty="0">
                <a:latin typeface="Times New Roman"/>
                <a:cs typeface="Times New Roman"/>
              </a:rPr>
              <a:t>Mainly used </a:t>
            </a:r>
            <a:r>
              <a:rPr sz="2700" spc="-10" dirty="0">
                <a:latin typeface="Times New Roman"/>
                <a:cs typeface="Times New Roman"/>
              </a:rPr>
              <a:t>for </a:t>
            </a:r>
            <a:r>
              <a:rPr sz="2700" dirty="0">
                <a:latin typeface="Times New Roman"/>
                <a:cs typeface="Times New Roman"/>
              </a:rPr>
              <a:t>testing</a:t>
            </a:r>
            <a:r>
              <a:rPr sz="2700" spc="-8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sensitivity  to</a:t>
            </a:r>
            <a:r>
              <a:rPr sz="2700" spc="-25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drugs.</a:t>
            </a:r>
            <a:endParaRPr sz="2700">
              <a:latin typeface="Times New Roman"/>
              <a:cs typeface="Times New Roman"/>
            </a:endParaRPr>
          </a:p>
          <a:p>
            <a:pPr marL="332740" marR="259715" indent="20955">
              <a:lnSpc>
                <a:spcPts val="2920"/>
              </a:lnSpc>
              <a:spcBef>
                <a:spcPts val="690"/>
              </a:spcBef>
            </a:pPr>
            <a:r>
              <a:rPr sz="2700" dirty="0">
                <a:latin typeface="Times New Roman"/>
                <a:cs typeface="Times New Roman"/>
              </a:rPr>
              <a:t>e.g. penicillin, </a:t>
            </a:r>
            <a:r>
              <a:rPr sz="2700" spc="-105" dirty="0">
                <a:latin typeface="Times New Roman"/>
                <a:cs typeface="Times New Roman"/>
              </a:rPr>
              <a:t>ATS </a:t>
            </a:r>
            <a:r>
              <a:rPr sz="2700" dirty="0">
                <a:latin typeface="Times New Roman"/>
                <a:cs typeface="Times New Roman"/>
              </a:rPr>
              <a:t>(anti</a:t>
            </a:r>
            <a:r>
              <a:rPr sz="2700" spc="-15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tetanus  </a:t>
            </a:r>
            <a:r>
              <a:rPr sz="2700" spc="-5" dirty="0">
                <a:latin typeface="Times New Roman"/>
                <a:cs typeface="Times New Roman"/>
              </a:rPr>
              <a:t>serum)</a:t>
            </a: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750">
              <a:latin typeface="Times New Roman"/>
              <a:cs typeface="Times New Roman"/>
            </a:endParaRPr>
          </a:p>
          <a:p>
            <a:pPr marL="332740" marR="158115" indent="-320040">
              <a:lnSpc>
                <a:spcPts val="2920"/>
              </a:lnSpc>
            </a:pPr>
            <a:r>
              <a:rPr sz="2700" spc="-35" dirty="0">
                <a:latin typeface="Times New Roman"/>
                <a:cs typeface="Times New Roman"/>
              </a:rPr>
              <a:t>INOCULATION </a:t>
            </a:r>
            <a:r>
              <a:rPr sz="2700" dirty="0">
                <a:latin typeface="Times New Roman"/>
                <a:cs typeface="Times New Roman"/>
              </a:rPr>
              <a:t>:administration of  vaccine (like </a:t>
            </a:r>
            <a:r>
              <a:rPr sz="2700" spc="-5" dirty="0">
                <a:latin typeface="Times New Roman"/>
                <a:cs typeface="Times New Roman"/>
              </a:rPr>
              <a:t>small </a:t>
            </a:r>
            <a:r>
              <a:rPr sz="2700" dirty="0">
                <a:latin typeface="Times New Roman"/>
                <a:cs typeface="Times New Roman"/>
              </a:rPr>
              <a:t>pox vaccine</a:t>
            </a:r>
            <a:r>
              <a:rPr sz="2700" spc="-110" dirty="0">
                <a:latin typeface="Times New Roman"/>
                <a:cs typeface="Times New Roman"/>
              </a:rPr>
              <a:t> </a:t>
            </a:r>
            <a:r>
              <a:rPr sz="2700" dirty="0">
                <a:latin typeface="Times New Roman"/>
                <a:cs typeface="Times New Roman"/>
              </a:rPr>
              <a:t>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15000" y="1500250"/>
            <a:ext cx="3000375" cy="4357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65785"/>
            <a:ext cx="721423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5" dirty="0">
                <a:solidFill>
                  <a:srgbClr val="0D0D0D"/>
                </a:solidFill>
                <a:latin typeface="Times New Roman"/>
                <a:cs typeface="Times New Roman"/>
              </a:rPr>
              <a:t>Topical </a:t>
            </a:r>
            <a:r>
              <a:rPr sz="4000" spc="-5" dirty="0">
                <a:solidFill>
                  <a:srgbClr val="0D0D0D"/>
                </a:solidFill>
                <a:latin typeface="Times New Roman"/>
                <a:cs typeface="Times New Roman"/>
              </a:rPr>
              <a:t>Routes </a:t>
            </a:r>
            <a:r>
              <a:rPr sz="4000" dirty="0">
                <a:solidFill>
                  <a:srgbClr val="0D0D0D"/>
                </a:solidFill>
                <a:latin typeface="Times New Roman"/>
                <a:cs typeface="Times New Roman"/>
              </a:rPr>
              <a:t>of</a:t>
            </a:r>
            <a:r>
              <a:rPr sz="4000" spc="-204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4000" spc="-5" dirty="0">
                <a:solidFill>
                  <a:srgbClr val="0D0D0D"/>
                </a:solidFill>
                <a:latin typeface="Times New Roman"/>
                <a:cs typeface="Times New Roman"/>
              </a:rPr>
              <a:t>Administration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2740" marR="5080" indent="-320040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SzPct val="58928"/>
              <a:buFont typeface="Wingdings"/>
              <a:buChar char=""/>
              <a:tabLst>
                <a:tab pos="332740" algn="l"/>
                <a:tab pos="333375" algn="l"/>
              </a:tabLst>
            </a:pPr>
            <a:r>
              <a:rPr b="1" i="1" spc="-40" dirty="0">
                <a:solidFill>
                  <a:srgbClr val="DD8046"/>
                </a:solidFill>
                <a:latin typeface="Times New Roman"/>
                <a:cs typeface="Times New Roman"/>
              </a:rPr>
              <a:t>Topical </a:t>
            </a:r>
            <a:r>
              <a:rPr b="1" i="1" dirty="0">
                <a:solidFill>
                  <a:srgbClr val="DD8046"/>
                </a:solidFill>
                <a:latin typeface="Times New Roman"/>
                <a:cs typeface="Times New Roman"/>
              </a:rPr>
              <a:t>administration </a:t>
            </a:r>
            <a:r>
              <a:rPr spc="-5" dirty="0"/>
              <a:t>is the application of a </a:t>
            </a:r>
            <a:r>
              <a:rPr dirty="0"/>
              <a:t>drug  </a:t>
            </a:r>
            <a:r>
              <a:rPr spc="-5" dirty="0"/>
              <a:t>directly to the surface of the</a:t>
            </a:r>
            <a:r>
              <a:rPr spc="-20" dirty="0"/>
              <a:t> </a:t>
            </a:r>
            <a:r>
              <a:rPr spc="-5" dirty="0"/>
              <a:t>skin</a:t>
            </a:r>
          </a:p>
          <a:p>
            <a:pPr marL="332740" marR="438150" indent="-320040">
              <a:lnSpc>
                <a:spcPct val="100000"/>
              </a:lnSpc>
              <a:spcBef>
                <a:spcPts val="710"/>
              </a:spcBef>
              <a:buClr>
                <a:srgbClr val="DD8046"/>
              </a:buClr>
              <a:buSzPct val="58928"/>
              <a:buFont typeface="Wingdings"/>
              <a:buChar char=""/>
              <a:tabLst>
                <a:tab pos="332740" algn="l"/>
                <a:tab pos="333375" algn="l"/>
              </a:tabLst>
            </a:pPr>
            <a:r>
              <a:rPr spc="-5" dirty="0"/>
              <a:t>Includes administration of </a:t>
            </a:r>
            <a:r>
              <a:rPr dirty="0"/>
              <a:t>drugs </a:t>
            </a:r>
            <a:r>
              <a:rPr spc="-5" dirty="0"/>
              <a:t>to </a:t>
            </a:r>
            <a:r>
              <a:rPr spc="-10" dirty="0"/>
              <a:t>any </a:t>
            </a:r>
            <a:r>
              <a:rPr spc="-5" dirty="0"/>
              <a:t>mucous  </a:t>
            </a:r>
            <a:r>
              <a:rPr spc="-10" dirty="0"/>
              <a:t>membrane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03546" y="3571373"/>
            <a:ext cx="1292860" cy="1557655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342900" indent="-330200">
              <a:lnSpc>
                <a:spcPct val="100000"/>
              </a:lnSpc>
              <a:spcBef>
                <a:spcPts val="1000"/>
              </a:spcBef>
              <a:buChar char="–"/>
              <a:tabLst>
                <a:tab pos="342900" algn="l"/>
                <a:tab pos="343535" algn="l"/>
              </a:tabLst>
            </a:pPr>
            <a:r>
              <a:rPr sz="2600" dirty="0">
                <a:latin typeface="Times New Roman"/>
                <a:cs typeface="Times New Roman"/>
              </a:rPr>
              <a:t>vagina</a:t>
            </a:r>
            <a:endParaRPr sz="2600">
              <a:latin typeface="Times New Roman"/>
              <a:cs typeface="Times New Roman"/>
            </a:endParaRPr>
          </a:p>
          <a:p>
            <a:pPr marL="342900" indent="-330200">
              <a:lnSpc>
                <a:spcPct val="100000"/>
              </a:lnSpc>
              <a:spcBef>
                <a:spcPts val="900"/>
              </a:spcBef>
              <a:buChar char="–"/>
              <a:tabLst>
                <a:tab pos="342900" algn="l"/>
                <a:tab pos="343535" algn="l"/>
              </a:tabLst>
            </a:pPr>
            <a:r>
              <a:rPr sz="2600" dirty="0">
                <a:latin typeface="Times New Roman"/>
                <a:cs typeface="Times New Roman"/>
              </a:rPr>
              <a:t>urethra</a:t>
            </a:r>
            <a:endParaRPr sz="2600">
              <a:latin typeface="Times New Roman"/>
              <a:cs typeface="Times New Roman"/>
            </a:endParaRPr>
          </a:p>
          <a:p>
            <a:pPr marL="342900" indent="-330200">
              <a:lnSpc>
                <a:spcPct val="100000"/>
              </a:lnSpc>
              <a:spcBef>
                <a:spcPts val="900"/>
              </a:spcBef>
              <a:buChar char="–"/>
              <a:tabLst>
                <a:tab pos="342900" algn="l"/>
                <a:tab pos="343535" algn="l"/>
              </a:tabLst>
            </a:pPr>
            <a:r>
              <a:rPr sz="2600" dirty="0">
                <a:latin typeface="Times New Roman"/>
                <a:cs typeface="Times New Roman"/>
              </a:rPr>
              <a:t>colon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0604" y="3571373"/>
            <a:ext cx="1018540" cy="2068830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1000"/>
              </a:spcBef>
              <a:buClr>
                <a:srgbClr val="93B6D2"/>
              </a:buClr>
              <a:buSzPct val="69230"/>
              <a:buFont typeface="Arial"/>
              <a:buChar char=""/>
              <a:tabLst>
                <a:tab pos="287020" algn="l"/>
              </a:tabLst>
            </a:pPr>
            <a:r>
              <a:rPr sz="2600" dirty="0">
                <a:latin typeface="Times New Roman"/>
                <a:cs typeface="Times New Roman"/>
              </a:rPr>
              <a:t>eye</a:t>
            </a:r>
            <a:endParaRPr sz="2600">
              <a:latin typeface="Times New Roman"/>
              <a:cs typeface="Times New Roman"/>
            </a:endParaRPr>
          </a:p>
          <a:p>
            <a:pPr marL="286385" indent="-273685">
              <a:lnSpc>
                <a:spcPct val="100000"/>
              </a:lnSpc>
              <a:spcBef>
                <a:spcPts val="900"/>
              </a:spcBef>
              <a:buClr>
                <a:srgbClr val="93B6D2"/>
              </a:buClr>
              <a:buSzPct val="69230"/>
              <a:buFont typeface="Arial"/>
              <a:buChar char=""/>
              <a:tabLst>
                <a:tab pos="287020" algn="l"/>
              </a:tabLst>
            </a:pPr>
            <a:r>
              <a:rPr sz="2600" dirty="0">
                <a:latin typeface="Times New Roman"/>
                <a:cs typeface="Times New Roman"/>
              </a:rPr>
              <a:t>nose</a:t>
            </a:r>
            <a:endParaRPr sz="2600">
              <a:latin typeface="Times New Roman"/>
              <a:cs typeface="Times New Roman"/>
            </a:endParaRPr>
          </a:p>
          <a:p>
            <a:pPr marL="286385" indent="-273685">
              <a:lnSpc>
                <a:spcPct val="100000"/>
              </a:lnSpc>
              <a:spcBef>
                <a:spcPts val="900"/>
              </a:spcBef>
              <a:buClr>
                <a:srgbClr val="93B6D2"/>
              </a:buClr>
              <a:buSzPct val="69230"/>
              <a:buFont typeface="Arial"/>
              <a:buChar char=""/>
              <a:tabLst>
                <a:tab pos="287020" algn="l"/>
              </a:tabLst>
            </a:pPr>
            <a:r>
              <a:rPr sz="2600" spc="-5" dirty="0">
                <a:latin typeface="Times New Roman"/>
                <a:cs typeface="Times New Roman"/>
              </a:rPr>
              <a:t>ears</a:t>
            </a:r>
            <a:endParaRPr sz="2600">
              <a:latin typeface="Times New Roman"/>
              <a:cs typeface="Times New Roman"/>
            </a:endParaRPr>
          </a:p>
          <a:p>
            <a:pPr marL="286385" indent="-273685">
              <a:lnSpc>
                <a:spcPct val="100000"/>
              </a:lnSpc>
              <a:spcBef>
                <a:spcPts val="905"/>
              </a:spcBef>
              <a:buClr>
                <a:srgbClr val="93B6D2"/>
              </a:buClr>
              <a:buSzPct val="69230"/>
              <a:buFont typeface="Arial"/>
              <a:buChar char=""/>
              <a:tabLst>
                <a:tab pos="287020" algn="l"/>
              </a:tabLst>
            </a:pPr>
            <a:r>
              <a:rPr sz="2600" spc="-100" dirty="0">
                <a:latin typeface="Times New Roman"/>
                <a:cs typeface="Times New Roman"/>
              </a:rPr>
              <a:t>lungs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691" y="255523"/>
            <a:ext cx="48310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5" dirty="0">
                <a:solidFill>
                  <a:srgbClr val="0D0D0D"/>
                </a:solidFill>
                <a:latin typeface="Times New Roman"/>
                <a:cs typeface="Times New Roman"/>
              </a:rPr>
              <a:t>Topical </a:t>
            </a:r>
            <a:r>
              <a:rPr sz="4000" spc="-5" dirty="0">
                <a:solidFill>
                  <a:srgbClr val="0D0D0D"/>
                </a:solidFill>
                <a:latin typeface="Times New Roman"/>
                <a:cs typeface="Times New Roman"/>
              </a:rPr>
              <a:t>Dosage</a:t>
            </a:r>
            <a:r>
              <a:rPr sz="4000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4000" spc="-5" dirty="0">
                <a:solidFill>
                  <a:srgbClr val="0D0D0D"/>
                </a:solidFill>
                <a:latin typeface="Times New Roman"/>
                <a:cs typeface="Times New Roman"/>
              </a:rPr>
              <a:t>Forms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642" y="2293137"/>
            <a:ext cx="6603365" cy="105918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2800" spc="-5" dirty="0">
                <a:latin typeface="Times New Roman"/>
                <a:cs typeface="Times New Roman"/>
              </a:rPr>
              <a:t>Dose forms </a:t>
            </a:r>
            <a:r>
              <a:rPr sz="2800" dirty="0">
                <a:latin typeface="Times New Roman"/>
                <a:cs typeface="Times New Roman"/>
              </a:rPr>
              <a:t>for </a:t>
            </a:r>
            <a:r>
              <a:rPr sz="2800" spc="-5" dirty="0">
                <a:latin typeface="Times New Roman"/>
                <a:cs typeface="Times New Roman"/>
              </a:rPr>
              <a:t>topical administration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include:</a:t>
            </a:r>
            <a:endParaRPr sz="2800">
              <a:latin typeface="Times New Roman"/>
              <a:cs typeface="Times New Roman"/>
            </a:endParaRPr>
          </a:p>
          <a:p>
            <a:pPr marL="332740" indent="-320040">
              <a:lnSpc>
                <a:spcPct val="100000"/>
              </a:lnSpc>
              <a:spcBef>
                <a:spcPts val="710"/>
              </a:spcBef>
              <a:buClr>
                <a:srgbClr val="DD8046"/>
              </a:buClr>
              <a:buSzPct val="58928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800" dirty="0">
                <a:latin typeface="Times New Roman"/>
                <a:cs typeface="Times New Roman"/>
              </a:rPr>
              <a:t>Skin: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0402" y="3327748"/>
            <a:ext cx="2929890" cy="286067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695"/>
              </a:spcBef>
              <a:buClr>
                <a:srgbClr val="93B6D2"/>
              </a:buClr>
              <a:buSzPct val="69230"/>
              <a:buFont typeface="Arial"/>
              <a:buChar char=""/>
              <a:tabLst>
                <a:tab pos="287020" algn="l"/>
              </a:tabLst>
            </a:pPr>
            <a:r>
              <a:rPr sz="2600" spc="-5" dirty="0">
                <a:latin typeface="Times New Roman"/>
                <a:cs typeface="Times New Roman"/>
              </a:rPr>
              <a:t>creams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05"/>
              </a:spcBef>
              <a:buClr>
                <a:srgbClr val="93B6D2"/>
              </a:buClr>
              <a:buSzPct val="69230"/>
              <a:buFont typeface="Arial"/>
              <a:buChar char=""/>
              <a:tabLst>
                <a:tab pos="287020" algn="l"/>
              </a:tabLst>
            </a:pPr>
            <a:r>
              <a:rPr sz="2600" dirty="0">
                <a:latin typeface="Times New Roman"/>
                <a:cs typeface="Times New Roman"/>
              </a:rPr>
              <a:t>ointments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93B6D2"/>
              </a:buClr>
              <a:buSzPct val="69230"/>
              <a:buFont typeface="Arial"/>
              <a:buChar char=""/>
              <a:tabLst>
                <a:tab pos="287020" algn="l"/>
              </a:tabLst>
            </a:pPr>
            <a:r>
              <a:rPr sz="2600" dirty="0">
                <a:latin typeface="Times New Roman"/>
                <a:cs typeface="Times New Roman"/>
              </a:rPr>
              <a:t>lotions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93B6D2"/>
              </a:buClr>
              <a:buSzPct val="69230"/>
              <a:buFont typeface="Arial"/>
              <a:buChar char=""/>
              <a:tabLst>
                <a:tab pos="287020" algn="l"/>
              </a:tabLst>
            </a:pPr>
            <a:r>
              <a:rPr sz="2600" dirty="0">
                <a:latin typeface="Times New Roman"/>
                <a:cs typeface="Times New Roman"/>
              </a:rPr>
              <a:t>gels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93B6D2"/>
              </a:buClr>
              <a:buSzPct val="69230"/>
              <a:buFont typeface="Arial"/>
              <a:buChar char=""/>
              <a:tabLst>
                <a:tab pos="287020" algn="l"/>
              </a:tabLst>
            </a:pPr>
            <a:r>
              <a:rPr sz="2600" spc="-5" dirty="0">
                <a:latin typeface="Times New Roman"/>
                <a:cs typeface="Times New Roman"/>
              </a:rPr>
              <a:t>transdermal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Times New Roman"/>
                <a:cs typeface="Times New Roman"/>
              </a:rPr>
              <a:t>patches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93B6D2"/>
              </a:buClr>
              <a:buSzPct val="69230"/>
              <a:buFont typeface="Arial"/>
              <a:buChar char=""/>
              <a:tabLst>
                <a:tab pos="287020" algn="l"/>
              </a:tabLst>
            </a:pPr>
            <a:r>
              <a:rPr sz="2600" dirty="0">
                <a:latin typeface="Times New Roman"/>
                <a:cs typeface="Times New Roman"/>
              </a:rPr>
              <a:t>disks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80001" y="3190897"/>
            <a:ext cx="3569970" cy="309880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75F54"/>
                </a:solidFill>
                <a:latin typeface="Times New Roman"/>
                <a:cs typeface="Times New Roman"/>
              </a:rPr>
              <a:t>Eye or</a:t>
            </a:r>
            <a:r>
              <a:rPr sz="2800" spc="-15" dirty="0">
                <a:solidFill>
                  <a:srgbClr val="775F54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775F54"/>
                </a:solidFill>
                <a:latin typeface="Times New Roman"/>
                <a:cs typeface="Times New Roman"/>
              </a:rPr>
              <a:t>ear: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675"/>
              </a:spcBef>
              <a:buChar char="–"/>
              <a:tabLst>
                <a:tab pos="756920" algn="l"/>
              </a:tabLst>
            </a:pPr>
            <a:r>
              <a:rPr sz="2800" dirty="0">
                <a:latin typeface="Times New Roman"/>
                <a:cs typeface="Times New Roman"/>
              </a:rPr>
              <a:t>solutions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Times New Roman"/>
                <a:cs typeface="Times New Roman"/>
              </a:rPr>
              <a:t>suspensions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675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Times New Roman"/>
                <a:cs typeface="Times New Roman"/>
              </a:rPr>
              <a:t>ointments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775F54"/>
                </a:solidFill>
                <a:latin typeface="Times New Roman"/>
                <a:cs typeface="Times New Roman"/>
              </a:rPr>
              <a:t>Nose and</a:t>
            </a:r>
            <a:r>
              <a:rPr sz="2800" spc="-30" dirty="0">
                <a:solidFill>
                  <a:srgbClr val="775F54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775F54"/>
                </a:solidFill>
                <a:latin typeface="Times New Roman"/>
                <a:cs typeface="Times New Roman"/>
              </a:rPr>
              <a:t>lungs:</a:t>
            </a:r>
            <a:endParaRPr sz="28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Times New Roman"/>
                <a:cs typeface="Times New Roman"/>
              </a:rPr>
              <a:t>sprays and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powders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15001" y="0"/>
            <a:ext cx="3928998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23520"/>
            <a:ext cx="731393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D0D0D"/>
                </a:solidFill>
                <a:latin typeface="Times New Roman"/>
                <a:cs typeface="Times New Roman"/>
              </a:rPr>
              <a:t>Advantages </a:t>
            </a:r>
            <a:r>
              <a:rPr sz="3600" spc="-5" dirty="0">
                <a:solidFill>
                  <a:srgbClr val="0D0D0D"/>
                </a:solidFill>
                <a:latin typeface="Times New Roman"/>
                <a:cs typeface="Times New Roman"/>
              </a:rPr>
              <a:t>and Disadvantages </a:t>
            </a:r>
            <a:r>
              <a:rPr sz="3600" dirty="0">
                <a:solidFill>
                  <a:srgbClr val="0D0D0D"/>
                </a:solidFill>
                <a:latin typeface="Times New Roman"/>
                <a:cs typeface="Times New Roman"/>
              </a:rPr>
              <a:t>of</a:t>
            </a:r>
            <a:r>
              <a:rPr sz="3600" spc="-2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0D0D0D"/>
                </a:solidFill>
                <a:latin typeface="Times New Roman"/>
                <a:cs typeface="Times New Roman"/>
              </a:rPr>
              <a:t>the  </a:t>
            </a:r>
            <a:r>
              <a:rPr sz="3600" spc="-50" dirty="0">
                <a:solidFill>
                  <a:srgbClr val="0D0D0D"/>
                </a:solidFill>
                <a:latin typeface="Times New Roman"/>
                <a:cs typeface="Times New Roman"/>
              </a:rPr>
              <a:t>Topical</a:t>
            </a:r>
            <a:r>
              <a:rPr sz="3600" spc="-5" dirty="0">
                <a:solidFill>
                  <a:srgbClr val="0D0D0D"/>
                </a:solidFill>
                <a:latin typeface="Times New Roman"/>
                <a:cs typeface="Times New Roman"/>
              </a:rPr>
              <a:t> Route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606649"/>
            <a:ext cx="7363459" cy="415671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8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3375" algn="l"/>
              </a:tabLst>
            </a:pPr>
            <a:r>
              <a:rPr sz="2900" spc="-5" dirty="0">
                <a:latin typeface="Times New Roman"/>
                <a:cs typeface="Times New Roman"/>
              </a:rPr>
              <a:t>Local therapeutic</a:t>
            </a:r>
            <a:r>
              <a:rPr sz="2900" spc="-35" dirty="0">
                <a:latin typeface="Times New Roman"/>
                <a:cs typeface="Times New Roman"/>
              </a:rPr>
              <a:t> </a:t>
            </a:r>
            <a:r>
              <a:rPr sz="2900" spc="-10" dirty="0">
                <a:latin typeface="Times New Roman"/>
                <a:cs typeface="Times New Roman"/>
              </a:rPr>
              <a:t>effects</a:t>
            </a:r>
            <a:endParaRPr sz="2900">
              <a:latin typeface="Times New Roman"/>
              <a:cs typeface="Times New Roman"/>
            </a:endParaRPr>
          </a:p>
          <a:p>
            <a:pPr marL="332740" marR="134620" indent="-320040">
              <a:lnSpc>
                <a:spcPct val="100000"/>
              </a:lnSpc>
              <a:spcBef>
                <a:spcPts val="71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3375" algn="l"/>
              </a:tabLst>
            </a:pPr>
            <a:r>
              <a:rPr sz="2900" dirty="0">
                <a:latin typeface="Times New Roman"/>
                <a:cs typeface="Times New Roman"/>
              </a:rPr>
              <a:t>Not well absorbed into </a:t>
            </a:r>
            <a:r>
              <a:rPr sz="2900" spc="-5" dirty="0">
                <a:latin typeface="Times New Roman"/>
                <a:cs typeface="Times New Roman"/>
              </a:rPr>
              <a:t>the </a:t>
            </a:r>
            <a:r>
              <a:rPr sz="2900" dirty="0">
                <a:latin typeface="Times New Roman"/>
                <a:cs typeface="Times New Roman"/>
              </a:rPr>
              <a:t>deeper layers of</a:t>
            </a:r>
            <a:r>
              <a:rPr sz="2900" spc="-15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the  skin or </a:t>
            </a:r>
            <a:r>
              <a:rPr sz="2900" spc="-5" dirty="0">
                <a:latin typeface="Times New Roman"/>
                <a:cs typeface="Times New Roman"/>
              </a:rPr>
              <a:t>mucous</a:t>
            </a:r>
            <a:r>
              <a:rPr sz="2900" spc="-35" dirty="0">
                <a:latin typeface="Times New Roman"/>
                <a:cs typeface="Times New Roman"/>
              </a:rPr>
              <a:t> </a:t>
            </a:r>
            <a:r>
              <a:rPr sz="2900" spc="-10" dirty="0">
                <a:latin typeface="Times New Roman"/>
                <a:cs typeface="Times New Roman"/>
              </a:rPr>
              <a:t>membrane</a:t>
            </a:r>
            <a:endParaRPr sz="2900">
              <a:latin typeface="Times New Roman"/>
              <a:cs typeface="Times New Roman"/>
            </a:endParaRPr>
          </a:p>
          <a:p>
            <a:pPr marL="378460">
              <a:lnSpc>
                <a:spcPct val="100000"/>
              </a:lnSpc>
              <a:spcBef>
                <a:spcPts val="590"/>
              </a:spcBef>
            </a:pPr>
            <a:r>
              <a:rPr sz="2250" spc="95" dirty="0">
                <a:solidFill>
                  <a:srgbClr val="93B6D2"/>
                </a:solidFill>
                <a:latin typeface="Arial"/>
                <a:cs typeface="Arial"/>
              </a:rPr>
              <a:t></a:t>
            </a:r>
            <a:r>
              <a:rPr sz="3200" spc="95" dirty="0">
                <a:latin typeface="Times New Roman"/>
                <a:cs typeface="Times New Roman"/>
              </a:rPr>
              <a:t>lower </a:t>
            </a:r>
            <a:r>
              <a:rPr sz="3200" dirty="0">
                <a:latin typeface="Times New Roman"/>
                <a:cs typeface="Times New Roman"/>
              </a:rPr>
              <a:t>risk of side</a:t>
            </a:r>
            <a:r>
              <a:rPr sz="3200" spc="-19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effects</a:t>
            </a:r>
            <a:endParaRPr sz="3200">
              <a:latin typeface="Times New Roman"/>
              <a:cs typeface="Times New Roman"/>
            </a:endParaRPr>
          </a:p>
          <a:p>
            <a:pPr marL="332740" marR="5080" indent="-320040">
              <a:lnSpc>
                <a:spcPct val="100000"/>
              </a:lnSpc>
              <a:spcBef>
                <a:spcPts val="101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3375" algn="l"/>
              </a:tabLst>
            </a:pPr>
            <a:r>
              <a:rPr sz="2900" spc="-15" dirty="0">
                <a:latin typeface="Times New Roman"/>
                <a:cs typeface="Times New Roman"/>
              </a:rPr>
              <a:t>Transdermal </a:t>
            </a:r>
            <a:r>
              <a:rPr sz="2900" dirty="0">
                <a:latin typeface="Times New Roman"/>
                <a:cs typeface="Times New Roman"/>
              </a:rPr>
              <a:t>route </a:t>
            </a:r>
            <a:r>
              <a:rPr sz="2900" spc="-10" dirty="0">
                <a:latin typeface="Times New Roman"/>
                <a:cs typeface="Times New Roman"/>
              </a:rPr>
              <a:t>offers </a:t>
            </a:r>
            <a:r>
              <a:rPr sz="2900" dirty="0">
                <a:latin typeface="Times New Roman"/>
                <a:cs typeface="Times New Roman"/>
              </a:rPr>
              <a:t>steady </a:t>
            </a:r>
            <a:r>
              <a:rPr sz="2900" spc="-5" dirty="0">
                <a:latin typeface="Times New Roman"/>
                <a:cs typeface="Times New Roman"/>
              </a:rPr>
              <a:t>level </a:t>
            </a:r>
            <a:r>
              <a:rPr sz="2900" dirty="0">
                <a:latin typeface="Times New Roman"/>
                <a:cs typeface="Times New Roman"/>
              </a:rPr>
              <a:t>of drug</a:t>
            </a:r>
            <a:r>
              <a:rPr sz="2900" spc="-8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in  the</a:t>
            </a:r>
            <a:r>
              <a:rPr sz="2900" spc="-30" dirty="0">
                <a:latin typeface="Times New Roman"/>
                <a:cs typeface="Times New Roman"/>
              </a:rPr>
              <a:t> </a:t>
            </a:r>
            <a:r>
              <a:rPr sz="2900" spc="-5" dirty="0">
                <a:latin typeface="Times New Roman"/>
                <a:cs typeface="Times New Roman"/>
              </a:rPr>
              <a:t>system</a:t>
            </a:r>
            <a:endParaRPr sz="2900">
              <a:latin typeface="Times New Roman"/>
              <a:cs typeface="Times New Roman"/>
            </a:endParaRPr>
          </a:p>
          <a:p>
            <a:pPr marL="652780" marR="550545" indent="-274320">
              <a:lnSpc>
                <a:spcPct val="100000"/>
              </a:lnSpc>
              <a:spcBef>
                <a:spcPts val="590"/>
              </a:spcBef>
            </a:pPr>
            <a:r>
              <a:rPr sz="2250" spc="80" dirty="0">
                <a:solidFill>
                  <a:srgbClr val="93B6D2"/>
                </a:solidFill>
                <a:latin typeface="Arial"/>
                <a:cs typeface="Arial"/>
              </a:rPr>
              <a:t></a:t>
            </a:r>
            <a:r>
              <a:rPr sz="3200" spc="80" dirty="0">
                <a:latin typeface="Times New Roman"/>
                <a:cs typeface="Times New Roman"/>
              </a:rPr>
              <a:t>sprays </a:t>
            </a:r>
            <a:r>
              <a:rPr sz="3200" dirty="0">
                <a:latin typeface="Times New Roman"/>
                <a:cs typeface="Times New Roman"/>
              </a:rPr>
              <a:t>for inhalation through the  </a:t>
            </a:r>
            <a:r>
              <a:rPr sz="3200" spc="-125" dirty="0">
                <a:latin typeface="Times New Roman"/>
                <a:cs typeface="Times New Roman"/>
              </a:rPr>
              <a:t>nose </a:t>
            </a:r>
            <a:r>
              <a:rPr sz="3200" dirty="0">
                <a:latin typeface="Times New Roman"/>
                <a:cs typeface="Times New Roman"/>
              </a:rPr>
              <a:t>may be for local or systemic  </a:t>
            </a:r>
            <a:r>
              <a:rPr sz="3200" spc="-10" dirty="0">
                <a:latin typeface="Times New Roman"/>
                <a:cs typeface="Times New Roman"/>
              </a:rPr>
              <a:t>effects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387" y="357581"/>
            <a:ext cx="31248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>
                <a:solidFill>
                  <a:srgbClr val="0D0D0D"/>
                </a:solidFill>
                <a:latin typeface="Times New Roman"/>
                <a:cs typeface="Times New Roman"/>
              </a:rPr>
              <a:t>Transdermal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3014" y="2788132"/>
            <a:ext cx="7298690" cy="2157642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2900" dirty="0">
                <a:latin typeface="Times New Roman"/>
                <a:cs typeface="Times New Roman"/>
              </a:rPr>
              <a:t>absorption of drug through skin </a:t>
            </a:r>
            <a:r>
              <a:rPr sz="2900" spc="-5" dirty="0">
                <a:latin typeface="Times New Roman"/>
                <a:cs typeface="Times New Roman"/>
              </a:rPr>
              <a:t>(systemic</a:t>
            </a:r>
            <a:r>
              <a:rPr sz="2900" spc="-125" dirty="0">
                <a:latin typeface="Times New Roman"/>
                <a:cs typeface="Times New Roman"/>
              </a:rPr>
              <a:t> </a:t>
            </a:r>
            <a:r>
              <a:rPr sz="2900" spc="-5" dirty="0">
                <a:latin typeface="Times New Roman"/>
                <a:cs typeface="Times New Roman"/>
              </a:rPr>
              <a:t>action)</a:t>
            </a:r>
            <a:endParaRPr sz="2900" dirty="0">
              <a:latin typeface="Times New Roman"/>
              <a:cs typeface="Times New Roman"/>
            </a:endParaRPr>
          </a:p>
          <a:p>
            <a:pPr marL="389255" indent="-389255">
              <a:lnSpc>
                <a:spcPct val="100000"/>
              </a:lnSpc>
              <a:spcBef>
                <a:spcPts val="710"/>
              </a:spcBef>
              <a:buAutoNum type="romanLcPeriod"/>
              <a:tabLst>
                <a:tab pos="389255" algn="l"/>
              </a:tabLst>
            </a:pPr>
            <a:r>
              <a:rPr sz="2900" spc="-5" dirty="0">
                <a:latin typeface="Times New Roman"/>
                <a:cs typeface="Times New Roman"/>
              </a:rPr>
              <a:t>stable </a:t>
            </a:r>
            <a:r>
              <a:rPr sz="2900" dirty="0">
                <a:latin typeface="Times New Roman"/>
                <a:cs typeface="Times New Roman"/>
              </a:rPr>
              <a:t>blood</a:t>
            </a:r>
            <a:r>
              <a:rPr sz="2900" spc="-35" dirty="0">
                <a:latin typeface="Times New Roman"/>
                <a:cs typeface="Times New Roman"/>
              </a:rPr>
              <a:t> </a:t>
            </a:r>
            <a:r>
              <a:rPr sz="2900" spc="-5" dirty="0">
                <a:latin typeface="Times New Roman"/>
                <a:cs typeface="Times New Roman"/>
              </a:rPr>
              <a:t>levels</a:t>
            </a:r>
            <a:endParaRPr sz="2900" dirty="0">
              <a:latin typeface="Times New Roman"/>
              <a:cs typeface="Times New Roman"/>
            </a:endParaRPr>
          </a:p>
          <a:p>
            <a:pPr marL="398145" indent="-385445">
              <a:lnSpc>
                <a:spcPct val="100000"/>
              </a:lnSpc>
              <a:spcBef>
                <a:spcPts val="695"/>
              </a:spcBef>
              <a:buAutoNum type="romanLcPeriod"/>
              <a:tabLst>
                <a:tab pos="398780" algn="l"/>
              </a:tabLst>
            </a:pPr>
            <a:r>
              <a:rPr sz="2900" dirty="0">
                <a:latin typeface="Times New Roman"/>
                <a:cs typeface="Times New Roman"/>
              </a:rPr>
              <a:t>no first pass</a:t>
            </a:r>
            <a:r>
              <a:rPr sz="2900" spc="-60" dirty="0">
                <a:latin typeface="Times New Roman"/>
                <a:cs typeface="Times New Roman"/>
              </a:rPr>
              <a:t> </a:t>
            </a:r>
            <a:r>
              <a:rPr sz="2900" spc="-5" dirty="0">
                <a:latin typeface="Times New Roman"/>
                <a:cs typeface="Times New Roman"/>
              </a:rPr>
              <a:t>metabolism</a:t>
            </a:r>
            <a:endParaRPr sz="2900" dirty="0">
              <a:latin typeface="Times New Roman"/>
              <a:cs typeface="Times New Roman"/>
            </a:endParaRPr>
          </a:p>
          <a:p>
            <a:pPr marL="501015" marR="2569845" indent="-501015">
              <a:lnSpc>
                <a:spcPct val="100000"/>
              </a:lnSpc>
              <a:spcBef>
                <a:spcPts val="700"/>
              </a:spcBef>
              <a:buAutoNum type="romanLcPeriod"/>
              <a:tabLst>
                <a:tab pos="501015" algn="l"/>
              </a:tabLst>
            </a:pPr>
            <a:r>
              <a:rPr sz="2900" dirty="0">
                <a:latin typeface="Times New Roman"/>
                <a:cs typeface="Times New Roman"/>
              </a:rPr>
              <a:t>drug </a:t>
            </a:r>
            <a:r>
              <a:rPr sz="2900" spc="-10" dirty="0">
                <a:latin typeface="Times New Roman"/>
                <a:cs typeface="Times New Roman"/>
              </a:rPr>
              <a:t>must </a:t>
            </a:r>
            <a:r>
              <a:rPr sz="2900" dirty="0">
                <a:latin typeface="Times New Roman"/>
                <a:cs typeface="Times New Roman"/>
              </a:rPr>
              <a:t>be </a:t>
            </a:r>
            <a:r>
              <a:rPr sz="2900" dirty="0" smtClean="0">
                <a:latin typeface="Times New Roman"/>
                <a:cs typeface="Times New Roman"/>
              </a:rPr>
              <a:t>potent</a:t>
            </a:r>
            <a:r>
              <a:rPr lang="en-IN" sz="2900" dirty="0" smtClean="0">
                <a:latin typeface="Times New Roman"/>
                <a:cs typeface="Times New Roman"/>
              </a:rPr>
              <a:t>.</a:t>
            </a:r>
            <a:endParaRPr sz="29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29375" y="214249"/>
            <a:ext cx="2428875" cy="2619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95"/>
              </a:spcBef>
              <a:buClr>
                <a:srgbClr val="DD8046"/>
              </a:buClr>
              <a:buSzPct val="58928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pc="-5" dirty="0"/>
              <a:t>intravenous</a:t>
            </a:r>
          </a:p>
          <a:p>
            <a:pPr marL="332740" indent="-320040">
              <a:lnSpc>
                <a:spcPct val="100000"/>
              </a:lnSpc>
              <a:spcBef>
                <a:spcPts val="25"/>
              </a:spcBef>
              <a:buClr>
                <a:srgbClr val="DD8046"/>
              </a:buClr>
              <a:buSzPct val="58928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pc="-5" dirty="0"/>
              <a:t>intraosseous</a:t>
            </a:r>
          </a:p>
          <a:p>
            <a:pPr marL="332740" indent="-320040">
              <a:lnSpc>
                <a:spcPct val="100000"/>
              </a:lnSpc>
              <a:spcBef>
                <a:spcPts val="25"/>
              </a:spcBef>
              <a:buClr>
                <a:srgbClr val="DD8046"/>
              </a:buClr>
              <a:buSzPct val="58928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pc="-5" dirty="0"/>
              <a:t>endotracheal</a:t>
            </a:r>
          </a:p>
          <a:p>
            <a:pPr marL="332740" indent="-320040">
              <a:lnSpc>
                <a:spcPct val="100000"/>
              </a:lnSpc>
              <a:spcBef>
                <a:spcPts val="35"/>
              </a:spcBef>
              <a:buClr>
                <a:srgbClr val="DD8046"/>
              </a:buClr>
              <a:buSzPct val="58928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dirty="0"/>
              <a:t>inhalation</a:t>
            </a:r>
          </a:p>
          <a:p>
            <a:pPr marL="332740" indent="-320040">
              <a:lnSpc>
                <a:spcPct val="100000"/>
              </a:lnSpc>
              <a:spcBef>
                <a:spcPts val="30"/>
              </a:spcBef>
              <a:buClr>
                <a:srgbClr val="DD8046"/>
              </a:buClr>
              <a:buSzPct val="58928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dirty="0"/>
              <a:t>sublingual</a:t>
            </a:r>
          </a:p>
          <a:p>
            <a:pPr marL="332740" indent="-320040">
              <a:lnSpc>
                <a:spcPct val="100000"/>
              </a:lnSpc>
              <a:spcBef>
                <a:spcPts val="20"/>
              </a:spcBef>
              <a:buClr>
                <a:srgbClr val="DD8046"/>
              </a:buClr>
              <a:buSzPct val="58928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pc="-5" dirty="0"/>
              <a:t>intramuscular</a:t>
            </a:r>
          </a:p>
          <a:p>
            <a:pPr marL="332740" indent="-320040">
              <a:lnSpc>
                <a:spcPct val="100000"/>
              </a:lnSpc>
              <a:spcBef>
                <a:spcPts val="40"/>
              </a:spcBef>
              <a:buClr>
                <a:srgbClr val="DD8046"/>
              </a:buClr>
              <a:buSzPct val="58928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pc="-5" dirty="0"/>
              <a:t>subcutaneous</a:t>
            </a:r>
          </a:p>
          <a:p>
            <a:pPr marL="332740" indent="-320040">
              <a:lnSpc>
                <a:spcPct val="100000"/>
              </a:lnSpc>
              <a:spcBef>
                <a:spcPts val="20"/>
              </a:spcBef>
              <a:buClr>
                <a:srgbClr val="DD8046"/>
              </a:buClr>
              <a:buSzPct val="58928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pc="-15" dirty="0"/>
              <a:t>rectal</a:t>
            </a:r>
          </a:p>
          <a:p>
            <a:pPr marL="332740" indent="-320040">
              <a:lnSpc>
                <a:spcPct val="100000"/>
              </a:lnSpc>
              <a:spcBef>
                <a:spcPts val="30"/>
              </a:spcBef>
              <a:buClr>
                <a:srgbClr val="DD8046"/>
              </a:buClr>
              <a:buSzPct val="58928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pc="-5" dirty="0"/>
              <a:t>ingestion</a:t>
            </a:r>
          </a:p>
          <a:p>
            <a:pPr marL="332740" indent="-320040">
              <a:lnSpc>
                <a:spcPct val="100000"/>
              </a:lnSpc>
              <a:spcBef>
                <a:spcPts val="35"/>
              </a:spcBef>
              <a:buClr>
                <a:srgbClr val="DD8046"/>
              </a:buClr>
              <a:buSzPct val="58928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pc="-5" dirty="0"/>
              <a:t>transdermal</a:t>
            </a:r>
            <a:r>
              <a:rPr spc="-20" dirty="0"/>
              <a:t> </a:t>
            </a:r>
            <a:r>
              <a:rPr spc="-5" dirty="0"/>
              <a:t>(topical)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86783" y="1967229"/>
            <a:ext cx="4163695" cy="43249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Times New Roman"/>
                <a:cs typeface="Times New Roman"/>
              </a:rPr>
              <a:t>30-60</a:t>
            </a:r>
            <a:r>
              <a:rPr sz="2800" b="1" spc="-8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seconds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800" b="1" dirty="0">
                <a:latin typeface="Times New Roman"/>
                <a:cs typeface="Times New Roman"/>
              </a:rPr>
              <a:t>30-60</a:t>
            </a:r>
            <a:r>
              <a:rPr sz="2800" b="1" spc="-8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seconds</a:t>
            </a:r>
            <a:endParaRPr sz="2800">
              <a:latin typeface="Times New Roman"/>
              <a:cs typeface="Times New Roman"/>
            </a:endParaRPr>
          </a:p>
          <a:p>
            <a:pPr marL="22860">
              <a:lnSpc>
                <a:spcPct val="100000"/>
              </a:lnSpc>
              <a:spcBef>
                <a:spcPts val="25"/>
              </a:spcBef>
            </a:pPr>
            <a:r>
              <a:rPr sz="2800" b="1" spc="-5" dirty="0">
                <a:latin typeface="Times New Roman"/>
                <a:cs typeface="Times New Roman"/>
              </a:rPr>
              <a:t>2-3</a:t>
            </a:r>
            <a:r>
              <a:rPr sz="2800" b="1" spc="-7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minutes</a:t>
            </a:r>
            <a:endParaRPr sz="2800">
              <a:latin typeface="Times New Roman"/>
              <a:cs typeface="Times New Roman"/>
            </a:endParaRPr>
          </a:p>
          <a:p>
            <a:pPr marL="34925">
              <a:lnSpc>
                <a:spcPct val="100000"/>
              </a:lnSpc>
              <a:spcBef>
                <a:spcPts val="35"/>
              </a:spcBef>
            </a:pPr>
            <a:r>
              <a:rPr sz="2800" b="1" spc="-5" dirty="0">
                <a:latin typeface="Times New Roman"/>
                <a:cs typeface="Times New Roman"/>
              </a:rPr>
              <a:t>2-3</a:t>
            </a:r>
            <a:r>
              <a:rPr sz="2800" b="1" spc="-6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minutes</a:t>
            </a:r>
            <a:endParaRPr sz="2800">
              <a:latin typeface="Times New Roman"/>
              <a:cs typeface="Times New Roman"/>
            </a:endParaRPr>
          </a:p>
          <a:p>
            <a:pPr marL="74930">
              <a:lnSpc>
                <a:spcPct val="100000"/>
              </a:lnSpc>
              <a:spcBef>
                <a:spcPts val="30"/>
              </a:spcBef>
            </a:pPr>
            <a:r>
              <a:rPr sz="2800" b="1" spc="-5" dirty="0">
                <a:latin typeface="Times New Roman"/>
                <a:cs typeface="Times New Roman"/>
              </a:rPr>
              <a:t>3-5 minutes</a:t>
            </a:r>
            <a:endParaRPr sz="2800">
              <a:latin typeface="Times New Roman"/>
              <a:cs typeface="Times New Roman"/>
            </a:endParaRPr>
          </a:p>
          <a:p>
            <a:pPr marL="36830">
              <a:lnSpc>
                <a:spcPct val="100000"/>
              </a:lnSpc>
              <a:spcBef>
                <a:spcPts val="20"/>
              </a:spcBef>
            </a:pPr>
            <a:r>
              <a:rPr sz="2800" b="1" dirty="0">
                <a:latin typeface="Times New Roman"/>
                <a:cs typeface="Times New Roman"/>
              </a:rPr>
              <a:t>10-20</a:t>
            </a:r>
            <a:r>
              <a:rPr sz="2800" b="1" spc="-8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minutes</a:t>
            </a:r>
            <a:endParaRPr sz="2800">
              <a:latin typeface="Times New Roman"/>
              <a:cs typeface="Times New Roman"/>
            </a:endParaRPr>
          </a:p>
          <a:p>
            <a:pPr marL="15240">
              <a:lnSpc>
                <a:spcPct val="100000"/>
              </a:lnSpc>
              <a:spcBef>
                <a:spcPts val="40"/>
              </a:spcBef>
            </a:pPr>
            <a:r>
              <a:rPr sz="2800" b="1" dirty="0">
                <a:latin typeface="Times New Roman"/>
                <a:cs typeface="Times New Roman"/>
              </a:rPr>
              <a:t>15-30</a:t>
            </a:r>
            <a:r>
              <a:rPr sz="2800" b="1" spc="-8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minutes</a:t>
            </a:r>
            <a:endParaRPr sz="2800">
              <a:latin typeface="Times New Roman"/>
              <a:cs typeface="Times New Roman"/>
            </a:endParaRPr>
          </a:p>
          <a:p>
            <a:pPr marR="1904364" algn="ctr">
              <a:lnSpc>
                <a:spcPct val="100000"/>
              </a:lnSpc>
              <a:spcBef>
                <a:spcPts val="20"/>
              </a:spcBef>
            </a:pPr>
            <a:r>
              <a:rPr sz="2800" b="1" dirty="0">
                <a:latin typeface="Times New Roman"/>
                <a:cs typeface="Times New Roman"/>
              </a:rPr>
              <a:t>5-30</a:t>
            </a:r>
            <a:r>
              <a:rPr sz="2800" b="1" spc="-4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minutes</a:t>
            </a:r>
            <a:endParaRPr sz="2800">
              <a:latin typeface="Times New Roman"/>
              <a:cs typeface="Times New Roman"/>
            </a:endParaRPr>
          </a:p>
          <a:p>
            <a:pPr marL="33655">
              <a:lnSpc>
                <a:spcPct val="100000"/>
              </a:lnSpc>
              <a:spcBef>
                <a:spcPts val="30"/>
              </a:spcBef>
            </a:pPr>
            <a:r>
              <a:rPr sz="2800" b="1" dirty="0">
                <a:latin typeface="Times New Roman"/>
                <a:cs typeface="Times New Roman"/>
              </a:rPr>
              <a:t>30-90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minutes</a:t>
            </a:r>
            <a:endParaRPr sz="2800">
              <a:latin typeface="Times New Roman"/>
              <a:cs typeface="Times New Roman"/>
            </a:endParaRPr>
          </a:p>
          <a:p>
            <a:pPr marL="31750">
              <a:lnSpc>
                <a:spcPct val="100000"/>
              </a:lnSpc>
              <a:spcBef>
                <a:spcPts val="35"/>
              </a:spcBef>
            </a:pPr>
            <a:r>
              <a:rPr sz="2800" b="1" spc="-5" dirty="0">
                <a:latin typeface="Times New Roman"/>
                <a:cs typeface="Times New Roman"/>
              </a:rPr>
              <a:t>variable (minutes </a:t>
            </a:r>
            <a:r>
              <a:rPr sz="2800" b="1" dirty="0">
                <a:latin typeface="Times New Roman"/>
                <a:cs typeface="Times New Roman"/>
              </a:rPr>
              <a:t>to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hours)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51685" y="233552"/>
            <a:ext cx="4357370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0000"/>
                </a:solidFill>
                <a:latin typeface="Times New Roman"/>
                <a:cs typeface="Times New Roman"/>
              </a:rPr>
              <a:t>Route for</a:t>
            </a:r>
            <a:r>
              <a:rPr sz="3200" spc="-1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/>
                <a:cs typeface="Times New Roman"/>
              </a:rPr>
              <a:t>administration</a:t>
            </a:r>
            <a:endParaRPr sz="3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200" spc="-10" dirty="0">
                <a:solidFill>
                  <a:srgbClr val="000000"/>
                </a:solidFill>
                <a:latin typeface="Times New Roman"/>
                <a:cs typeface="Times New Roman"/>
              </a:rPr>
              <a:t>-Time </a:t>
            </a:r>
            <a:r>
              <a:rPr sz="3200" dirty="0">
                <a:solidFill>
                  <a:srgbClr val="000000"/>
                </a:solidFill>
                <a:latin typeface="Times New Roman"/>
                <a:cs typeface="Times New Roman"/>
              </a:rPr>
              <a:t>until</a:t>
            </a:r>
            <a:r>
              <a:rPr sz="32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/>
                <a:cs typeface="Times New Roman"/>
              </a:rPr>
              <a:t>effect-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3014" y="208280"/>
            <a:ext cx="555371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SELECTION OF</a:t>
            </a:r>
            <a:r>
              <a:rPr sz="3200" spc="-90" dirty="0"/>
              <a:t> </a:t>
            </a:r>
            <a:r>
              <a:rPr sz="3200" dirty="0" smtClean="0"/>
              <a:t>ROU</a:t>
            </a:r>
            <a:r>
              <a:rPr lang="en-IN" sz="3200" dirty="0" smtClean="0"/>
              <a:t>TE</a:t>
            </a:r>
            <a:endParaRPr sz="3200" dirty="0"/>
          </a:p>
        </p:txBody>
      </p:sp>
      <p:sp>
        <p:nvSpPr>
          <p:cNvPr id="4" name="object 4"/>
          <p:cNvSpPr txBox="1"/>
          <p:nvPr/>
        </p:nvSpPr>
        <p:spPr>
          <a:xfrm>
            <a:off x="5833484" y="273961"/>
            <a:ext cx="715010" cy="625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65"/>
              </a:lnSpc>
            </a:pPr>
            <a:r>
              <a:rPr sz="4400" b="1" dirty="0">
                <a:solidFill>
                  <a:srgbClr val="3B2F2A"/>
                </a:solidFill>
                <a:latin typeface="Arial"/>
                <a:cs typeface="Arial"/>
              </a:rPr>
              <a:t>TE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3014" y="1600200"/>
            <a:ext cx="8698586" cy="40959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-5" dirty="0">
                <a:latin typeface="Times New Roman"/>
                <a:cs typeface="Times New Roman"/>
              </a:rPr>
              <a:t>The ROA is </a:t>
            </a:r>
            <a:r>
              <a:rPr sz="2700" b="1" dirty="0">
                <a:latin typeface="Times New Roman"/>
                <a:cs typeface="Times New Roman"/>
              </a:rPr>
              <a:t>determined </a:t>
            </a:r>
            <a:r>
              <a:rPr sz="2700" b="1" spc="-5" dirty="0">
                <a:latin typeface="Times New Roman"/>
                <a:cs typeface="Times New Roman"/>
              </a:rPr>
              <a:t>by</a:t>
            </a:r>
            <a:r>
              <a:rPr sz="2700" b="1" spc="-190" dirty="0">
                <a:latin typeface="Times New Roman"/>
                <a:cs typeface="Times New Roman"/>
              </a:rPr>
              <a:t> </a:t>
            </a:r>
            <a:r>
              <a:rPr sz="2700" b="1" dirty="0" smtClean="0">
                <a:latin typeface="Times New Roman"/>
                <a:cs typeface="Times New Roman"/>
              </a:rPr>
              <a:t>:</a:t>
            </a:r>
            <a:endParaRPr sz="3350" dirty="0">
              <a:latin typeface="Times New Roman"/>
              <a:cs typeface="Times New Roman"/>
            </a:endParaRPr>
          </a:p>
          <a:p>
            <a:pPr marL="332740" indent="-320040">
              <a:lnSpc>
                <a:spcPct val="100000"/>
              </a:lnSpc>
              <a:buClr>
                <a:srgbClr val="DD8046"/>
              </a:buClr>
              <a:buSzPct val="59090"/>
              <a:buFont typeface="Wingdings"/>
              <a:buChar char=""/>
              <a:tabLst>
                <a:tab pos="332740" algn="l"/>
              </a:tabLst>
            </a:pPr>
            <a:r>
              <a:rPr sz="3200" spc="-5" dirty="0">
                <a:latin typeface="Times New Roman"/>
                <a:cs typeface="Times New Roman"/>
              </a:rPr>
              <a:t>the </a:t>
            </a:r>
            <a:r>
              <a:rPr sz="3200" spc="-5" dirty="0" smtClean="0">
                <a:latin typeface="Times New Roman"/>
                <a:cs typeface="Times New Roman"/>
              </a:rPr>
              <a:t>physical</a:t>
            </a:r>
            <a:r>
              <a:rPr lang="en-IN" sz="3200" spc="-5" dirty="0" smtClean="0">
                <a:latin typeface="Times New Roman"/>
                <a:cs typeface="Times New Roman"/>
              </a:rPr>
              <a:t>a and chemical </a:t>
            </a:r>
            <a:r>
              <a:rPr sz="3200" dirty="0" smtClean="0">
                <a:latin typeface="Times New Roman"/>
                <a:cs typeface="Times New Roman"/>
              </a:rPr>
              <a:t>characteristics </a:t>
            </a:r>
            <a:r>
              <a:rPr sz="3200" dirty="0">
                <a:latin typeface="Times New Roman"/>
                <a:cs typeface="Times New Roman"/>
              </a:rPr>
              <a:t>of </a:t>
            </a:r>
            <a:r>
              <a:rPr sz="3200" spc="-5" dirty="0" smtClean="0">
                <a:latin typeface="Times New Roman"/>
                <a:cs typeface="Times New Roman"/>
              </a:rPr>
              <a:t>the</a:t>
            </a:r>
            <a:r>
              <a:rPr lang="en-IN" sz="3200" spc="-45" dirty="0">
                <a:latin typeface="Times New Roman"/>
                <a:cs typeface="Times New Roman"/>
              </a:rPr>
              <a:t> </a:t>
            </a:r>
            <a:r>
              <a:rPr sz="3200" spc="-5" dirty="0" smtClean="0">
                <a:latin typeface="Times New Roman"/>
                <a:cs typeface="Times New Roman"/>
              </a:rPr>
              <a:t>drug</a:t>
            </a:r>
            <a:r>
              <a:rPr lang="en-IN" sz="3200" spc="-5" dirty="0" smtClean="0">
                <a:latin typeface="Times New Roman"/>
                <a:cs typeface="Times New Roman"/>
              </a:rPr>
              <a:t> (solid/liquid/</a:t>
            </a:r>
            <a:r>
              <a:rPr lang="en-IN" sz="3200" spc="-5" dirty="0" err="1" smtClean="0">
                <a:latin typeface="Times New Roman"/>
                <a:cs typeface="Times New Roman"/>
              </a:rPr>
              <a:t>gas.solubility,P</a:t>
            </a:r>
            <a:r>
              <a:rPr lang="en-IN" sz="3600" spc="-5" dirty="0" err="1" smtClean="0">
                <a:latin typeface="Times New Roman"/>
                <a:cs typeface="Times New Roman"/>
              </a:rPr>
              <a:t>H,irrytency</a:t>
            </a:r>
            <a:r>
              <a:rPr lang="en-IN" sz="3200" spc="-5" dirty="0" smtClean="0">
                <a:latin typeface="Times New Roman"/>
                <a:cs typeface="Times New Roman"/>
              </a:rPr>
              <a:t>)</a:t>
            </a:r>
            <a:endParaRPr sz="3200" dirty="0">
              <a:latin typeface="Times New Roman"/>
              <a:cs typeface="Times New Roman"/>
            </a:endParaRPr>
          </a:p>
          <a:p>
            <a:pPr marL="332740" marR="5080" indent="-320040">
              <a:lnSpc>
                <a:spcPts val="3570"/>
              </a:lnSpc>
              <a:spcBef>
                <a:spcPts val="755"/>
              </a:spcBef>
              <a:buClr>
                <a:srgbClr val="DD8046"/>
              </a:buClr>
              <a:buSzPct val="59090"/>
              <a:buFont typeface="Wingdings"/>
              <a:buChar char=""/>
              <a:tabLst>
                <a:tab pos="332740" algn="l"/>
                <a:tab pos="7153909" algn="l"/>
              </a:tabLst>
            </a:pPr>
            <a:r>
              <a:rPr lang="en-IN" sz="3200" spc="-5" dirty="0" smtClean="0">
                <a:latin typeface="Times New Roman"/>
                <a:cs typeface="Times New Roman"/>
              </a:rPr>
              <a:t>Site of desired action-local and general..</a:t>
            </a:r>
            <a:endParaRPr sz="3200" dirty="0">
              <a:latin typeface="Times New Roman"/>
              <a:cs typeface="Times New Roman"/>
            </a:endParaRPr>
          </a:p>
          <a:p>
            <a:pPr marL="332740" indent="-320040">
              <a:lnSpc>
                <a:spcPct val="100000"/>
              </a:lnSpc>
              <a:spcBef>
                <a:spcPts val="240"/>
              </a:spcBef>
              <a:buClr>
                <a:srgbClr val="DD8046"/>
              </a:buClr>
              <a:buSzPct val="59090"/>
              <a:buFont typeface="Wingdings"/>
              <a:buChar char=""/>
              <a:tabLst>
                <a:tab pos="332740" algn="l"/>
              </a:tabLst>
            </a:pPr>
            <a:r>
              <a:rPr sz="3200" b="1" spc="-5" dirty="0">
                <a:latin typeface="Times New Roman"/>
                <a:cs typeface="Times New Roman"/>
              </a:rPr>
              <a:t>the need </a:t>
            </a:r>
            <a:r>
              <a:rPr sz="3200" b="1" dirty="0">
                <a:latin typeface="Times New Roman"/>
                <a:cs typeface="Times New Roman"/>
              </a:rPr>
              <a:t>to </a:t>
            </a:r>
            <a:r>
              <a:rPr sz="3200" b="1" spc="-5" dirty="0">
                <a:latin typeface="Times New Roman"/>
                <a:cs typeface="Times New Roman"/>
              </a:rPr>
              <a:t>bypass </a:t>
            </a:r>
            <a:r>
              <a:rPr sz="3200" b="1" dirty="0">
                <a:latin typeface="Times New Roman"/>
                <a:cs typeface="Times New Roman"/>
              </a:rPr>
              <a:t>hepatic</a:t>
            </a:r>
            <a:r>
              <a:rPr sz="3200" b="1" spc="-3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metabolism</a:t>
            </a:r>
          </a:p>
          <a:p>
            <a:pPr marL="332740" indent="-320040">
              <a:lnSpc>
                <a:spcPts val="3920"/>
              </a:lnSpc>
              <a:spcBef>
                <a:spcPts val="300"/>
              </a:spcBef>
              <a:buClr>
                <a:srgbClr val="DD8046"/>
              </a:buClr>
              <a:buSzPct val="59090"/>
              <a:buFont typeface="Wingdings"/>
              <a:buChar char=""/>
              <a:tabLst>
                <a:tab pos="332740" algn="l"/>
              </a:tabLst>
            </a:pPr>
            <a:r>
              <a:rPr sz="3200" dirty="0">
                <a:latin typeface="Times New Roman"/>
                <a:cs typeface="Times New Roman"/>
              </a:rPr>
              <a:t>to achieve </a:t>
            </a:r>
            <a:r>
              <a:rPr sz="3200" spc="-5" dirty="0">
                <a:latin typeface="Times New Roman"/>
                <a:cs typeface="Times New Roman"/>
              </a:rPr>
              <a:t>high </a:t>
            </a:r>
            <a:r>
              <a:rPr sz="3200" dirty="0">
                <a:latin typeface="Times New Roman"/>
                <a:cs typeface="Times New Roman"/>
              </a:rPr>
              <a:t>conc. at particular</a:t>
            </a:r>
            <a:r>
              <a:rPr sz="3200" spc="-14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sites</a:t>
            </a:r>
            <a:endParaRPr sz="3200" dirty="0">
              <a:latin typeface="Times New Roman"/>
              <a:cs typeface="Times New Roman"/>
            </a:endParaRPr>
          </a:p>
          <a:p>
            <a:pPr marL="332740" indent="-320040">
              <a:lnSpc>
                <a:spcPts val="3870"/>
              </a:lnSpc>
              <a:buClr>
                <a:srgbClr val="DD8046"/>
              </a:buClr>
              <a:buSzPct val="59090"/>
              <a:buFont typeface="Wingdings"/>
              <a:buChar char=""/>
              <a:tabLst>
                <a:tab pos="332740" algn="l"/>
              </a:tabLst>
            </a:pPr>
            <a:r>
              <a:rPr sz="3200" dirty="0">
                <a:latin typeface="Times New Roman"/>
                <a:cs typeface="Times New Roman"/>
              </a:rPr>
              <a:t>Accuracy of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 smtClean="0">
                <a:latin typeface="Times New Roman"/>
                <a:cs typeface="Times New Roman"/>
              </a:rPr>
              <a:t>dosage</a:t>
            </a:r>
            <a:r>
              <a:rPr lang="en-IN" sz="3200" dirty="0">
                <a:latin typeface="Times New Roman"/>
                <a:cs typeface="Times New Roman"/>
              </a:rPr>
              <a:t> </a:t>
            </a:r>
            <a:r>
              <a:rPr lang="en-IN" sz="3200" dirty="0" smtClean="0">
                <a:latin typeface="Times New Roman"/>
                <a:cs typeface="Times New Roman"/>
              </a:rPr>
              <a:t>required..</a:t>
            </a:r>
            <a:endParaRPr sz="3200" dirty="0">
              <a:latin typeface="Times New Roman"/>
              <a:cs typeface="Times New Roman"/>
            </a:endParaRPr>
          </a:p>
          <a:p>
            <a:pPr marL="332740" indent="-320040">
              <a:lnSpc>
                <a:spcPts val="3910"/>
              </a:lnSpc>
              <a:buClr>
                <a:srgbClr val="DD8046"/>
              </a:buClr>
              <a:buSzPct val="59090"/>
              <a:buFont typeface="Wingdings"/>
              <a:buChar char=""/>
              <a:tabLst>
                <a:tab pos="332740" algn="l"/>
              </a:tabLst>
            </a:pPr>
            <a:r>
              <a:rPr sz="3200" dirty="0">
                <a:latin typeface="Times New Roman"/>
                <a:cs typeface="Times New Roman"/>
              </a:rPr>
              <a:t>Condition of </a:t>
            </a:r>
            <a:r>
              <a:rPr sz="3200" spc="-5" dirty="0">
                <a:latin typeface="Times New Roman"/>
                <a:cs typeface="Times New Roman"/>
              </a:rPr>
              <a:t>the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patient</a:t>
            </a:r>
          </a:p>
        </p:txBody>
      </p:sp>
      <p:sp>
        <p:nvSpPr>
          <p:cNvPr id="6" name="object 6"/>
          <p:cNvSpPr/>
          <p:nvPr/>
        </p:nvSpPr>
        <p:spPr>
          <a:xfrm>
            <a:off x="5833484" y="0"/>
            <a:ext cx="2953392" cy="182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33541" y="1273936"/>
            <a:ext cx="2021839" cy="1321435"/>
          </a:xfrm>
          <a:custGeom>
            <a:avLst/>
            <a:gdLst/>
            <a:ahLst/>
            <a:cxnLst/>
            <a:rect l="l" t="t" r="r" b="b"/>
            <a:pathLst>
              <a:path w="2021840" h="1321435">
                <a:moveTo>
                  <a:pt x="0" y="0"/>
                </a:moveTo>
                <a:lnTo>
                  <a:pt x="0" y="1184402"/>
                </a:lnTo>
                <a:lnTo>
                  <a:pt x="2021459" y="1184402"/>
                </a:lnTo>
                <a:lnTo>
                  <a:pt x="2021459" y="1321435"/>
                </a:lnTo>
              </a:path>
            </a:pathLst>
          </a:custGeom>
          <a:ln w="19050">
            <a:solidFill>
              <a:srgbClr val="7590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33541" y="1273936"/>
            <a:ext cx="2079625" cy="2426970"/>
          </a:xfrm>
          <a:custGeom>
            <a:avLst/>
            <a:gdLst/>
            <a:ahLst/>
            <a:cxnLst/>
            <a:rect l="l" t="t" r="r" b="b"/>
            <a:pathLst>
              <a:path w="2079625" h="2426970">
                <a:moveTo>
                  <a:pt x="0" y="0"/>
                </a:moveTo>
                <a:lnTo>
                  <a:pt x="0" y="2289429"/>
                </a:lnTo>
                <a:lnTo>
                  <a:pt x="2079625" y="2289429"/>
                </a:lnTo>
                <a:lnTo>
                  <a:pt x="2079625" y="2426462"/>
                </a:lnTo>
              </a:path>
            </a:pathLst>
          </a:custGeom>
          <a:ln w="19050">
            <a:solidFill>
              <a:srgbClr val="7590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3541" y="1273936"/>
            <a:ext cx="2106295" cy="3587115"/>
          </a:xfrm>
          <a:custGeom>
            <a:avLst/>
            <a:gdLst/>
            <a:ahLst/>
            <a:cxnLst/>
            <a:rect l="l" t="t" r="r" b="b"/>
            <a:pathLst>
              <a:path w="2106295" h="3587115">
                <a:moveTo>
                  <a:pt x="0" y="0"/>
                </a:moveTo>
                <a:lnTo>
                  <a:pt x="0" y="3449701"/>
                </a:lnTo>
                <a:lnTo>
                  <a:pt x="2105787" y="3449701"/>
                </a:lnTo>
                <a:lnTo>
                  <a:pt x="2105787" y="3586733"/>
                </a:lnTo>
              </a:path>
            </a:pathLst>
          </a:custGeom>
          <a:ln w="19050">
            <a:solidFill>
              <a:srgbClr val="7590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33541" y="1273936"/>
            <a:ext cx="1963420" cy="216535"/>
          </a:xfrm>
          <a:custGeom>
            <a:avLst/>
            <a:gdLst/>
            <a:ahLst/>
            <a:cxnLst/>
            <a:rect l="l" t="t" r="r" b="b"/>
            <a:pathLst>
              <a:path w="1963420" h="216534">
                <a:moveTo>
                  <a:pt x="0" y="0"/>
                </a:moveTo>
                <a:lnTo>
                  <a:pt x="0" y="79248"/>
                </a:lnTo>
                <a:lnTo>
                  <a:pt x="1963292" y="79248"/>
                </a:lnTo>
                <a:lnTo>
                  <a:pt x="1963292" y="216280"/>
                </a:lnTo>
              </a:path>
            </a:pathLst>
          </a:custGeom>
          <a:ln w="19049">
            <a:solidFill>
              <a:srgbClr val="7590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93894" y="334518"/>
            <a:ext cx="1479550" cy="939800"/>
          </a:xfrm>
          <a:custGeom>
            <a:avLst/>
            <a:gdLst/>
            <a:ahLst/>
            <a:cxnLst/>
            <a:rect l="l" t="t" r="r" b="b"/>
            <a:pathLst>
              <a:path w="1479550" h="939800">
                <a:moveTo>
                  <a:pt x="1385442" y="0"/>
                </a:moveTo>
                <a:lnTo>
                  <a:pt x="93979" y="0"/>
                </a:lnTo>
                <a:lnTo>
                  <a:pt x="57382" y="7379"/>
                </a:lnTo>
                <a:lnTo>
                  <a:pt x="27511" y="27511"/>
                </a:lnTo>
                <a:lnTo>
                  <a:pt x="7379" y="57382"/>
                </a:lnTo>
                <a:lnTo>
                  <a:pt x="0" y="93979"/>
                </a:lnTo>
                <a:lnTo>
                  <a:pt x="0" y="845438"/>
                </a:lnTo>
                <a:lnTo>
                  <a:pt x="7379" y="882036"/>
                </a:lnTo>
                <a:lnTo>
                  <a:pt x="27511" y="911907"/>
                </a:lnTo>
                <a:lnTo>
                  <a:pt x="57382" y="932039"/>
                </a:lnTo>
                <a:lnTo>
                  <a:pt x="93979" y="939418"/>
                </a:lnTo>
                <a:lnTo>
                  <a:pt x="1385442" y="939418"/>
                </a:lnTo>
                <a:lnTo>
                  <a:pt x="1422040" y="932039"/>
                </a:lnTo>
                <a:lnTo>
                  <a:pt x="1451911" y="911907"/>
                </a:lnTo>
                <a:lnTo>
                  <a:pt x="1472043" y="882036"/>
                </a:lnTo>
                <a:lnTo>
                  <a:pt x="1479422" y="845438"/>
                </a:lnTo>
                <a:lnTo>
                  <a:pt x="1479422" y="93979"/>
                </a:lnTo>
                <a:lnTo>
                  <a:pt x="1472043" y="57382"/>
                </a:lnTo>
                <a:lnTo>
                  <a:pt x="1451911" y="27511"/>
                </a:lnTo>
                <a:lnTo>
                  <a:pt x="1422040" y="7379"/>
                </a:lnTo>
                <a:lnTo>
                  <a:pt x="1385442" y="0"/>
                </a:lnTo>
                <a:close/>
              </a:path>
            </a:pathLst>
          </a:custGeom>
          <a:solidFill>
            <a:srgbClr val="93B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93894" y="334518"/>
            <a:ext cx="1479550" cy="939800"/>
          </a:xfrm>
          <a:custGeom>
            <a:avLst/>
            <a:gdLst/>
            <a:ahLst/>
            <a:cxnLst/>
            <a:rect l="l" t="t" r="r" b="b"/>
            <a:pathLst>
              <a:path w="1479550" h="939800">
                <a:moveTo>
                  <a:pt x="0" y="93979"/>
                </a:moveTo>
                <a:lnTo>
                  <a:pt x="7379" y="57382"/>
                </a:lnTo>
                <a:lnTo>
                  <a:pt x="27511" y="27511"/>
                </a:lnTo>
                <a:lnTo>
                  <a:pt x="57382" y="7379"/>
                </a:lnTo>
                <a:lnTo>
                  <a:pt x="93979" y="0"/>
                </a:lnTo>
                <a:lnTo>
                  <a:pt x="1385442" y="0"/>
                </a:lnTo>
                <a:lnTo>
                  <a:pt x="1422040" y="7379"/>
                </a:lnTo>
                <a:lnTo>
                  <a:pt x="1451911" y="27511"/>
                </a:lnTo>
                <a:lnTo>
                  <a:pt x="1472043" y="57382"/>
                </a:lnTo>
                <a:lnTo>
                  <a:pt x="1479422" y="93979"/>
                </a:lnTo>
                <a:lnTo>
                  <a:pt x="1479422" y="845438"/>
                </a:lnTo>
                <a:lnTo>
                  <a:pt x="1472043" y="882036"/>
                </a:lnTo>
                <a:lnTo>
                  <a:pt x="1451911" y="911907"/>
                </a:lnTo>
                <a:lnTo>
                  <a:pt x="1422040" y="932039"/>
                </a:lnTo>
                <a:lnTo>
                  <a:pt x="1385442" y="939418"/>
                </a:lnTo>
                <a:lnTo>
                  <a:pt x="93979" y="939418"/>
                </a:lnTo>
                <a:lnTo>
                  <a:pt x="57382" y="932039"/>
                </a:lnTo>
                <a:lnTo>
                  <a:pt x="27511" y="911907"/>
                </a:lnTo>
                <a:lnTo>
                  <a:pt x="7379" y="882036"/>
                </a:lnTo>
                <a:lnTo>
                  <a:pt x="0" y="845438"/>
                </a:lnTo>
                <a:lnTo>
                  <a:pt x="0" y="93979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58232" y="490727"/>
            <a:ext cx="1479550" cy="939800"/>
          </a:xfrm>
          <a:custGeom>
            <a:avLst/>
            <a:gdLst/>
            <a:ahLst/>
            <a:cxnLst/>
            <a:rect l="l" t="t" r="r" b="b"/>
            <a:pathLst>
              <a:path w="1479550" h="939800">
                <a:moveTo>
                  <a:pt x="1385442" y="0"/>
                </a:moveTo>
                <a:lnTo>
                  <a:pt x="93979" y="0"/>
                </a:lnTo>
                <a:lnTo>
                  <a:pt x="57435" y="7377"/>
                </a:lnTo>
                <a:lnTo>
                  <a:pt x="27558" y="27495"/>
                </a:lnTo>
                <a:lnTo>
                  <a:pt x="7397" y="57328"/>
                </a:lnTo>
                <a:lnTo>
                  <a:pt x="0" y="93852"/>
                </a:lnTo>
                <a:lnTo>
                  <a:pt x="0" y="845438"/>
                </a:lnTo>
                <a:lnTo>
                  <a:pt x="7397" y="881983"/>
                </a:lnTo>
                <a:lnTo>
                  <a:pt x="27558" y="911860"/>
                </a:lnTo>
                <a:lnTo>
                  <a:pt x="57435" y="932021"/>
                </a:lnTo>
                <a:lnTo>
                  <a:pt x="93979" y="939419"/>
                </a:lnTo>
                <a:lnTo>
                  <a:pt x="1385442" y="939419"/>
                </a:lnTo>
                <a:lnTo>
                  <a:pt x="1422040" y="932021"/>
                </a:lnTo>
                <a:lnTo>
                  <a:pt x="1451911" y="911860"/>
                </a:lnTo>
                <a:lnTo>
                  <a:pt x="1472043" y="881983"/>
                </a:lnTo>
                <a:lnTo>
                  <a:pt x="1479422" y="845438"/>
                </a:lnTo>
                <a:lnTo>
                  <a:pt x="1479422" y="93852"/>
                </a:lnTo>
                <a:lnTo>
                  <a:pt x="1472043" y="57328"/>
                </a:lnTo>
                <a:lnTo>
                  <a:pt x="1451911" y="27495"/>
                </a:lnTo>
                <a:lnTo>
                  <a:pt x="1422040" y="7377"/>
                </a:lnTo>
                <a:lnTo>
                  <a:pt x="1385442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58232" y="490727"/>
            <a:ext cx="1479550" cy="939800"/>
          </a:xfrm>
          <a:custGeom>
            <a:avLst/>
            <a:gdLst/>
            <a:ahLst/>
            <a:cxnLst/>
            <a:rect l="l" t="t" r="r" b="b"/>
            <a:pathLst>
              <a:path w="1479550" h="939800">
                <a:moveTo>
                  <a:pt x="0" y="93852"/>
                </a:moveTo>
                <a:lnTo>
                  <a:pt x="7397" y="57328"/>
                </a:lnTo>
                <a:lnTo>
                  <a:pt x="27558" y="27495"/>
                </a:lnTo>
                <a:lnTo>
                  <a:pt x="57435" y="7377"/>
                </a:lnTo>
                <a:lnTo>
                  <a:pt x="93979" y="0"/>
                </a:lnTo>
                <a:lnTo>
                  <a:pt x="1385442" y="0"/>
                </a:lnTo>
                <a:lnTo>
                  <a:pt x="1422040" y="7377"/>
                </a:lnTo>
                <a:lnTo>
                  <a:pt x="1451911" y="27495"/>
                </a:lnTo>
                <a:lnTo>
                  <a:pt x="1472043" y="57328"/>
                </a:lnTo>
                <a:lnTo>
                  <a:pt x="1479422" y="93852"/>
                </a:lnTo>
                <a:lnTo>
                  <a:pt x="1479422" y="845438"/>
                </a:lnTo>
                <a:lnTo>
                  <a:pt x="1472043" y="881983"/>
                </a:lnTo>
                <a:lnTo>
                  <a:pt x="1451911" y="911860"/>
                </a:lnTo>
                <a:lnTo>
                  <a:pt x="1422040" y="932021"/>
                </a:lnTo>
                <a:lnTo>
                  <a:pt x="1385442" y="939419"/>
                </a:lnTo>
                <a:lnTo>
                  <a:pt x="93979" y="939419"/>
                </a:lnTo>
                <a:lnTo>
                  <a:pt x="57435" y="932021"/>
                </a:lnTo>
                <a:lnTo>
                  <a:pt x="27558" y="911860"/>
                </a:lnTo>
                <a:lnTo>
                  <a:pt x="7397" y="881983"/>
                </a:lnTo>
                <a:lnTo>
                  <a:pt x="0" y="845438"/>
                </a:lnTo>
                <a:lnTo>
                  <a:pt x="0" y="93852"/>
                </a:lnTo>
                <a:close/>
              </a:path>
            </a:pathLst>
          </a:custGeom>
          <a:ln w="19050">
            <a:solidFill>
              <a:srgbClr val="93B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417946" y="807542"/>
            <a:ext cx="9613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EN</a:t>
            </a:r>
            <a:r>
              <a:rPr sz="1600" spc="-10" dirty="0">
                <a:latin typeface="Arial"/>
                <a:cs typeface="Arial"/>
              </a:rPr>
              <a:t>T</a:t>
            </a:r>
            <a:r>
              <a:rPr sz="1600" spc="-5" dirty="0">
                <a:latin typeface="Arial"/>
                <a:cs typeface="Arial"/>
              </a:rPr>
              <a:t>ERAL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957186" y="1490217"/>
            <a:ext cx="1479550" cy="939800"/>
          </a:xfrm>
          <a:custGeom>
            <a:avLst/>
            <a:gdLst/>
            <a:ahLst/>
            <a:cxnLst/>
            <a:rect l="l" t="t" r="r" b="b"/>
            <a:pathLst>
              <a:path w="1479550" h="939800">
                <a:moveTo>
                  <a:pt x="1385443" y="0"/>
                </a:moveTo>
                <a:lnTo>
                  <a:pt x="93980" y="0"/>
                </a:lnTo>
                <a:lnTo>
                  <a:pt x="57382" y="7397"/>
                </a:lnTo>
                <a:lnTo>
                  <a:pt x="27511" y="27559"/>
                </a:lnTo>
                <a:lnTo>
                  <a:pt x="7379" y="57435"/>
                </a:lnTo>
                <a:lnTo>
                  <a:pt x="0" y="93980"/>
                </a:lnTo>
                <a:lnTo>
                  <a:pt x="0" y="845566"/>
                </a:lnTo>
                <a:lnTo>
                  <a:pt x="7379" y="882090"/>
                </a:lnTo>
                <a:lnTo>
                  <a:pt x="27511" y="911923"/>
                </a:lnTo>
                <a:lnTo>
                  <a:pt x="57382" y="932041"/>
                </a:lnTo>
                <a:lnTo>
                  <a:pt x="93980" y="939419"/>
                </a:lnTo>
                <a:lnTo>
                  <a:pt x="1385443" y="939419"/>
                </a:lnTo>
                <a:lnTo>
                  <a:pt x="1421987" y="932041"/>
                </a:lnTo>
                <a:lnTo>
                  <a:pt x="1451864" y="911923"/>
                </a:lnTo>
                <a:lnTo>
                  <a:pt x="1472025" y="882090"/>
                </a:lnTo>
                <a:lnTo>
                  <a:pt x="1479423" y="845566"/>
                </a:lnTo>
                <a:lnTo>
                  <a:pt x="1479423" y="93980"/>
                </a:lnTo>
                <a:lnTo>
                  <a:pt x="1472025" y="57435"/>
                </a:lnTo>
                <a:lnTo>
                  <a:pt x="1451864" y="27559"/>
                </a:lnTo>
                <a:lnTo>
                  <a:pt x="1421987" y="7397"/>
                </a:lnTo>
                <a:lnTo>
                  <a:pt x="1385443" y="0"/>
                </a:lnTo>
                <a:close/>
              </a:path>
            </a:pathLst>
          </a:custGeom>
          <a:solidFill>
            <a:srgbClr val="93B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57186" y="1490217"/>
            <a:ext cx="1479550" cy="939800"/>
          </a:xfrm>
          <a:custGeom>
            <a:avLst/>
            <a:gdLst/>
            <a:ahLst/>
            <a:cxnLst/>
            <a:rect l="l" t="t" r="r" b="b"/>
            <a:pathLst>
              <a:path w="1479550" h="939800">
                <a:moveTo>
                  <a:pt x="0" y="93980"/>
                </a:moveTo>
                <a:lnTo>
                  <a:pt x="7379" y="57435"/>
                </a:lnTo>
                <a:lnTo>
                  <a:pt x="27511" y="27559"/>
                </a:lnTo>
                <a:lnTo>
                  <a:pt x="57382" y="7397"/>
                </a:lnTo>
                <a:lnTo>
                  <a:pt x="93980" y="0"/>
                </a:lnTo>
                <a:lnTo>
                  <a:pt x="1385443" y="0"/>
                </a:lnTo>
                <a:lnTo>
                  <a:pt x="1421987" y="7397"/>
                </a:lnTo>
                <a:lnTo>
                  <a:pt x="1451864" y="27559"/>
                </a:lnTo>
                <a:lnTo>
                  <a:pt x="1472025" y="57435"/>
                </a:lnTo>
                <a:lnTo>
                  <a:pt x="1479423" y="93980"/>
                </a:lnTo>
                <a:lnTo>
                  <a:pt x="1479423" y="845566"/>
                </a:lnTo>
                <a:lnTo>
                  <a:pt x="1472025" y="882090"/>
                </a:lnTo>
                <a:lnTo>
                  <a:pt x="1451864" y="911923"/>
                </a:lnTo>
                <a:lnTo>
                  <a:pt x="1421987" y="932041"/>
                </a:lnTo>
                <a:lnTo>
                  <a:pt x="1385443" y="939419"/>
                </a:lnTo>
                <a:lnTo>
                  <a:pt x="93980" y="939419"/>
                </a:lnTo>
                <a:lnTo>
                  <a:pt x="57382" y="932041"/>
                </a:lnTo>
                <a:lnTo>
                  <a:pt x="27511" y="911923"/>
                </a:lnTo>
                <a:lnTo>
                  <a:pt x="7379" y="882090"/>
                </a:lnTo>
                <a:lnTo>
                  <a:pt x="0" y="845566"/>
                </a:lnTo>
                <a:lnTo>
                  <a:pt x="0" y="9398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21525" y="1646427"/>
            <a:ext cx="1479550" cy="939800"/>
          </a:xfrm>
          <a:custGeom>
            <a:avLst/>
            <a:gdLst/>
            <a:ahLst/>
            <a:cxnLst/>
            <a:rect l="l" t="t" r="r" b="b"/>
            <a:pathLst>
              <a:path w="1479550" h="939800">
                <a:moveTo>
                  <a:pt x="1385443" y="0"/>
                </a:moveTo>
                <a:lnTo>
                  <a:pt x="93979" y="0"/>
                </a:lnTo>
                <a:lnTo>
                  <a:pt x="57382" y="7379"/>
                </a:lnTo>
                <a:lnTo>
                  <a:pt x="27511" y="27511"/>
                </a:lnTo>
                <a:lnTo>
                  <a:pt x="7379" y="57382"/>
                </a:lnTo>
                <a:lnTo>
                  <a:pt x="0" y="93980"/>
                </a:lnTo>
                <a:lnTo>
                  <a:pt x="0" y="845438"/>
                </a:lnTo>
                <a:lnTo>
                  <a:pt x="7379" y="882036"/>
                </a:lnTo>
                <a:lnTo>
                  <a:pt x="27511" y="911907"/>
                </a:lnTo>
                <a:lnTo>
                  <a:pt x="57382" y="932039"/>
                </a:lnTo>
                <a:lnTo>
                  <a:pt x="93979" y="939419"/>
                </a:lnTo>
                <a:lnTo>
                  <a:pt x="1385443" y="939419"/>
                </a:lnTo>
                <a:lnTo>
                  <a:pt x="1422040" y="932039"/>
                </a:lnTo>
                <a:lnTo>
                  <a:pt x="1451911" y="911907"/>
                </a:lnTo>
                <a:lnTo>
                  <a:pt x="1472043" y="882036"/>
                </a:lnTo>
                <a:lnTo>
                  <a:pt x="1479423" y="845438"/>
                </a:lnTo>
                <a:lnTo>
                  <a:pt x="1479423" y="93980"/>
                </a:lnTo>
                <a:lnTo>
                  <a:pt x="1472043" y="57382"/>
                </a:lnTo>
                <a:lnTo>
                  <a:pt x="1451911" y="27511"/>
                </a:lnTo>
                <a:lnTo>
                  <a:pt x="1422040" y="7379"/>
                </a:lnTo>
                <a:lnTo>
                  <a:pt x="1385443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121525" y="1646427"/>
            <a:ext cx="1479550" cy="939800"/>
          </a:xfrm>
          <a:custGeom>
            <a:avLst/>
            <a:gdLst/>
            <a:ahLst/>
            <a:cxnLst/>
            <a:rect l="l" t="t" r="r" b="b"/>
            <a:pathLst>
              <a:path w="1479550" h="939800">
                <a:moveTo>
                  <a:pt x="0" y="93980"/>
                </a:moveTo>
                <a:lnTo>
                  <a:pt x="7379" y="57382"/>
                </a:lnTo>
                <a:lnTo>
                  <a:pt x="27511" y="27511"/>
                </a:lnTo>
                <a:lnTo>
                  <a:pt x="57382" y="7379"/>
                </a:lnTo>
                <a:lnTo>
                  <a:pt x="93979" y="0"/>
                </a:lnTo>
                <a:lnTo>
                  <a:pt x="1385443" y="0"/>
                </a:lnTo>
                <a:lnTo>
                  <a:pt x="1422040" y="7379"/>
                </a:lnTo>
                <a:lnTo>
                  <a:pt x="1451911" y="27511"/>
                </a:lnTo>
                <a:lnTo>
                  <a:pt x="1472043" y="57382"/>
                </a:lnTo>
                <a:lnTo>
                  <a:pt x="1479423" y="93980"/>
                </a:lnTo>
                <a:lnTo>
                  <a:pt x="1479423" y="845438"/>
                </a:lnTo>
                <a:lnTo>
                  <a:pt x="1472043" y="882036"/>
                </a:lnTo>
                <a:lnTo>
                  <a:pt x="1451911" y="911907"/>
                </a:lnTo>
                <a:lnTo>
                  <a:pt x="1422040" y="932039"/>
                </a:lnTo>
                <a:lnTo>
                  <a:pt x="1385443" y="939419"/>
                </a:lnTo>
                <a:lnTo>
                  <a:pt x="93979" y="939419"/>
                </a:lnTo>
                <a:lnTo>
                  <a:pt x="57382" y="932039"/>
                </a:lnTo>
                <a:lnTo>
                  <a:pt x="27511" y="911907"/>
                </a:lnTo>
                <a:lnTo>
                  <a:pt x="7379" y="882036"/>
                </a:lnTo>
                <a:lnTo>
                  <a:pt x="0" y="845438"/>
                </a:lnTo>
                <a:lnTo>
                  <a:pt x="0" y="93980"/>
                </a:lnTo>
                <a:close/>
              </a:path>
            </a:pathLst>
          </a:custGeom>
          <a:ln w="19050">
            <a:solidFill>
              <a:srgbClr val="93B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573518" y="1963673"/>
            <a:ext cx="5765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" dirty="0">
                <a:latin typeface="Arial"/>
                <a:cs typeface="Arial"/>
              </a:rPr>
              <a:t>O</a:t>
            </a:r>
            <a:r>
              <a:rPr sz="1600" spc="-5" dirty="0">
                <a:latin typeface="Arial"/>
                <a:cs typeface="Arial"/>
              </a:rPr>
              <a:t>RAL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099681" y="4860671"/>
            <a:ext cx="1479550" cy="939800"/>
          </a:xfrm>
          <a:custGeom>
            <a:avLst/>
            <a:gdLst/>
            <a:ahLst/>
            <a:cxnLst/>
            <a:rect l="l" t="t" r="r" b="b"/>
            <a:pathLst>
              <a:path w="1479550" h="939800">
                <a:moveTo>
                  <a:pt x="1385443" y="0"/>
                </a:moveTo>
                <a:lnTo>
                  <a:pt x="93979" y="0"/>
                </a:lnTo>
                <a:lnTo>
                  <a:pt x="57382" y="7397"/>
                </a:lnTo>
                <a:lnTo>
                  <a:pt x="27511" y="27558"/>
                </a:lnTo>
                <a:lnTo>
                  <a:pt x="7379" y="57435"/>
                </a:lnTo>
                <a:lnTo>
                  <a:pt x="0" y="93979"/>
                </a:lnTo>
                <a:lnTo>
                  <a:pt x="0" y="845527"/>
                </a:lnTo>
                <a:lnTo>
                  <a:pt x="7379" y="882092"/>
                </a:lnTo>
                <a:lnTo>
                  <a:pt x="27511" y="911953"/>
                </a:lnTo>
                <a:lnTo>
                  <a:pt x="57382" y="932086"/>
                </a:lnTo>
                <a:lnTo>
                  <a:pt x="93979" y="939469"/>
                </a:lnTo>
                <a:lnTo>
                  <a:pt x="1385443" y="939469"/>
                </a:lnTo>
                <a:lnTo>
                  <a:pt x="1421987" y="932086"/>
                </a:lnTo>
                <a:lnTo>
                  <a:pt x="1451864" y="911953"/>
                </a:lnTo>
                <a:lnTo>
                  <a:pt x="1472025" y="882092"/>
                </a:lnTo>
                <a:lnTo>
                  <a:pt x="1479423" y="845527"/>
                </a:lnTo>
                <a:lnTo>
                  <a:pt x="1479423" y="93979"/>
                </a:lnTo>
                <a:lnTo>
                  <a:pt x="1472025" y="57435"/>
                </a:lnTo>
                <a:lnTo>
                  <a:pt x="1451864" y="27558"/>
                </a:lnTo>
                <a:lnTo>
                  <a:pt x="1421987" y="7397"/>
                </a:lnTo>
                <a:lnTo>
                  <a:pt x="1385443" y="0"/>
                </a:lnTo>
                <a:close/>
              </a:path>
            </a:pathLst>
          </a:custGeom>
          <a:solidFill>
            <a:srgbClr val="93B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99681" y="4860671"/>
            <a:ext cx="1479550" cy="939800"/>
          </a:xfrm>
          <a:custGeom>
            <a:avLst/>
            <a:gdLst/>
            <a:ahLst/>
            <a:cxnLst/>
            <a:rect l="l" t="t" r="r" b="b"/>
            <a:pathLst>
              <a:path w="1479550" h="939800">
                <a:moveTo>
                  <a:pt x="0" y="93979"/>
                </a:moveTo>
                <a:lnTo>
                  <a:pt x="7379" y="57435"/>
                </a:lnTo>
                <a:lnTo>
                  <a:pt x="27511" y="27558"/>
                </a:lnTo>
                <a:lnTo>
                  <a:pt x="57382" y="7397"/>
                </a:lnTo>
                <a:lnTo>
                  <a:pt x="93979" y="0"/>
                </a:lnTo>
                <a:lnTo>
                  <a:pt x="1385443" y="0"/>
                </a:lnTo>
                <a:lnTo>
                  <a:pt x="1421987" y="7397"/>
                </a:lnTo>
                <a:lnTo>
                  <a:pt x="1451864" y="27558"/>
                </a:lnTo>
                <a:lnTo>
                  <a:pt x="1472025" y="57435"/>
                </a:lnTo>
                <a:lnTo>
                  <a:pt x="1479423" y="93979"/>
                </a:lnTo>
                <a:lnTo>
                  <a:pt x="1479423" y="845527"/>
                </a:lnTo>
                <a:lnTo>
                  <a:pt x="1472025" y="882092"/>
                </a:lnTo>
                <a:lnTo>
                  <a:pt x="1451864" y="911953"/>
                </a:lnTo>
                <a:lnTo>
                  <a:pt x="1421987" y="932086"/>
                </a:lnTo>
                <a:lnTo>
                  <a:pt x="1385443" y="939469"/>
                </a:lnTo>
                <a:lnTo>
                  <a:pt x="93979" y="939469"/>
                </a:lnTo>
                <a:lnTo>
                  <a:pt x="57382" y="932086"/>
                </a:lnTo>
                <a:lnTo>
                  <a:pt x="27511" y="911953"/>
                </a:lnTo>
                <a:lnTo>
                  <a:pt x="7379" y="882092"/>
                </a:lnTo>
                <a:lnTo>
                  <a:pt x="0" y="845527"/>
                </a:lnTo>
                <a:lnTo>
                  <a:pt x="0" y="93979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64018" y="5016880"/>
            <a:ext cx="1479550" cy="939800"/>
          </a:xfrm>
          <a:custGeom>
            <a:avLst/>
            <a:gdLst/>
            <a:ahLst/>
            <a:cxnLst/>
            <a:rect l="l" t="t" r="r" b="b"/>
            <a:pathLst>
              <a:path w="1479550" h="939800">
                <a:moveTo>
                  <a:pt x="1385442" y="0"/>
                </a:moveTo>
                <a:lnTo>
                  <a:pt x="93979" y="0"/>
                </a:lnTo>
                <a:lnTo>
                  <a:pt x="57382" y="7379"/>
                </a:lnTo>
                <a:lnTo>
                  <a:pt x="27511" y="27511"/>
                </a:lnTo>
                <a:lnTo>
                  <a:pt x="7379" y="57382"/>
                </a:lnTo>
                <a:lnTo>
                  <a:pt x="0" y="93980"/>
                </a:lnTo>
                <a:lnTo>
                  <a:pt x="0" y="845477"/>
                </a:lnTo>
                <a:lnTo>
                  <a:pt x="7379" y="882042"/>
                </a:lnTo>
                <a:lnTo>
                  <a:pt x="27511" y="911902"/>
                </a:lnTo>
                <a:lnTo>
                  <a:pt x="57382" y="932036"/>
                </a:lnTo>
                <a:lnTo>
                  <a:pt x="93979" y="939419"/>
                </a:lnTo>
                <a:lnTo>
                  <a:pt x="1385442" y="939419"/>
                </a:lnTo>
                <a:lnTo>
                  <a:pt x="1422040" y="932036"/>
                </a:lnTo>
                <a:lnTo>
                  <a:pt x="1451911" y="911902"/>
                </a:lnTo>
                <a:lnTo>
                  <a:pt x="1472043" y="882042"/>
                </a:lnTo>
                <a:lnTo>
                  <a:pt x="1479423" y="845477"/>
                </a:lnTo>
                <a:lnTo>
                  <a:pt x="1479423" y="93980"/>
                </a:lnTo>
                <a:lnTo>
                  <a:pt x="1472043" y="57382"/>
                </a:lnTo>
                <a:lnTo>
                  <a:pt x="1451911" y="27511"/>
                </a:lnTo>
                <a:lnTo>
                  <a:pt x="1422040" y="7379"/>
                </a:lnTo>
                <a:lnTo>
                  <a:pt x="1385442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64018" y="5016880"/>
            <a:ext cx="1479550" cy="939800"/>
          </a:xfrm>
          <a:custGeom>
            <a:avLst/>
            <a:gdLst/>
            <a:ahLst/>
            <a:cxnLst/>
            <a:rect l="l" t="t" r="r" b="b"/>
            <a:pathLst>
              <a:path w="1479550" h="939800">
                <a:moveTo>
                  <a:pt x="0" y="93980"/>
                </a:moveTo>
                <a:lnTo>
                  <a:pt x="7379" y="57382"/>
                </a:lnTo>
                <a:lnTo>
                  <a:pt x="27511" y="27511"/>
                </a:lnTo>
                <a:lnTo>
                  <a:pt x="57382" y="7379"/>
                </a:lnTo>
                <a:lnTo>
                  <a:pt x="93979" y="0"/>
                </a:lnTo>
                <a:lnTo>
                  <a:pt x="1385442" y="0"/>
                </a:lnTo>
                <a:lnTo>
                  <a:pt x="1422040" y="7379"/>
                </a:lnTo>
                <a:lnTo>
                  <a:pt x="1451911" y="27511"/>
                </a:lnTo>
                <a:lnTo>
                  <a:pt x="1472043" y="57382"/>
                </a:lnTo>
                <a:lnTo>
                  <a:pt x="1479423" y="93980"/>
                </a:lnTo>
                <a:lnTo>
                  <a:pt x="1479423" y="845477"/>
                </a:lnTo>
                <a:lnTo>
                  <a:pt x="1472043" y="882042"/>
                </a:lnTo>
                <a:lnTo>
                  <a:pt x="1451911" y="911902"/>
                </a:lnTo>
                <a:lnTo>
                  <a:pt x="1422040" y="932036"/>
                </a:lnTo>
                <a:lnTo>
                  <a:pt x="1385442" y="939419"/>
                </a:lnTo>
                <a:lnTo>
                  <a:pt x="93979" y="939419"/>
                </a:lnTo>
                <a:lnTo>
                  <a:pt x="57382" y="932036"/>
                </a:lnTo>
                <a:lnTo>
                  <a:pt x="27511" y="911902"/>
                </a:lnTo>
                <a:lnTo>
                  <a:pt x="7379" y="882042"/>
                </a:lnTo>
                <a:lnTo>
                  <a:pt x="0" y="845477"/>
                </a:lnTo>
                <a:lnTo>
                  <a:pt x="0" y="93980"/>
                </a:lnTo>
                <a:close/>
              </a:path>
            </a:pathLst>
          </a:custGeom>
          <a:ln w="19050">
            <a:solidFill>
              <a:srgbClr val="93B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599933" y="5334761"/>
            <a:ext cx="8102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REC</a:t>
            </a:r>
            <a:r>
              <a:rPr sz="1600" spc="-125" dirty="0">
                <a:latin typeface="Arial"/>
                <a:cs typeface="Arial"/>
              </a:rPr>
              <a:t>T</a:t>
            </a:r>
            <a:r>
              <a:rPr sz="1600" spc="-5" dirty="0">
                <a:latin typeface="Arial"/>
                <a:cs typeface="Arial"/>
              </a:rPr>
              <a:t>AL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073518" y="3700398"/>
            <a:ext cx="1479550" cy="939800"/>
          </a:xfrm>
          <a:custGeom>
            <a:avLst/>
            <a:gdLst/>
            <a:ahLst/>
            <a:cxnLst/>
            <a:rect l="l" t="t" r="r" b="b"/>
            <a:pathLst>
              <a:path w="1479550" h="939800">
                <a:moveTo>
                  <a:pt x="1385442" y="0"/>
                </a:moveTo>
                <a:lnTo>
                  <a:pt x="93852" y="0"/>
                </a:lnTo>
                <a:lnTo>
                  <a:pt x="57328" y="7379"/>
                </a:lnTo>
                <a:lnTo>
                  <a:pt x="27495" y="27511"/>
                </a:lnTo>
                <a:lnTo>
                  <a:pt x="7377" y="57382"/>
                </a:lnTo>
                <a:lnTo>
                  <a:pt x="0" y="93980"/>
                </a:lnTo>
                <a:lnTo>
                  <a:pt x="0" y="845438"/>
                </a:lnTo>
                <a:lnTo>
                  <a:pt x="7377" y="882036"/>
                </a:lnTo>
                <a:lnTo>
                  <a:pt x="27495" y="911907"/>
                </a:lnTo>
                <a:lnTo>
                  <a:pt x="57328" y="932039"/>
                </a:lnTo>
                <a:lnTo>
                  <a:pt x="93852" y="939419"/>
                </a:lnTo>
                <a:lnTo>
                  <a:pt x="1385442" y="939419"/>
                </a:lnTo>
                <a:lnTo>
                  <a:pt x="1421967" y="932039"/>
                </a:lnTo>
                <a:lnTo>
                  <a:pt x="1451800" y="911907"/>
                </a:lnTo>
                <a:lnTo>
                  <a:pt x="1471918" y="882036"/>
                </a:lnTo>
                <a:lnTo>
                  <a:pt x="1479296" y="845438"/>
                </a:lnTo>
                <a:lnTo>
                  <a:pt x="1479296" y="93980"/>
                </a:lnTo>
                <a:lnTo>
                  <a:pt x="1471918" y="57382"/>
                </a:lnTo>
                <a:lnTo>
                  <a:pt x="1451800" y="27511"/>
                </a:lnTo>
                <a:lnTo>
                  <a:pt x="1421967" y="7379"/>
                </a:lnTo>
                <a:lnTo>
                  <a:pt x="1385442" y="0"/>
                </a:lnTo>
                <a:close/>
              </a:path>
            </a:pathLst>
          </a:custGeom>
          <a:solidFill>
            <a:srgbClr val="93B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073518" y="3700398"/>
            <a:ext cx="1479550" cy="939800"/>
          </a:xfrm>
          <a:custGeom>
            <a:avLst/>
            <a:gdLst/>
            <a:ahLst/>
            <a:cxnLst/>
            <a:rect l="l" t="t" r="r" b="b"/>
            <a:pathLst>
              <a:path w="1479550" h="939800">
                <a:moveTo>
                  <a:pt x="0" y="93980"/>
                </a:moveTo>
                <a:lnTo>
                  <a:pt x="7377" y="57382"/>
                </a:lnTo>
                <a:lnTo>
                  <a:pt x="27495" y="27511"/>
                </a:lnTo>
                <a:lnTo>
                  <a:pt x="57328" y="7379"/>
                </a:lnTo>
                <a:lnTo>
                  <a:pt x="93852" y="0"/>
                </a:lnTo>
                <a:lnTo>
                  <a:pt x="1385442" y="0"/>
                </a:lnTo>
                <a:lnTo>
                  <a:pt x="1421967" y="7379"/>
                </a:lnTo>
                <a:lnTo>
                  <a:pt x="1451800" y="27511"/>
                </a:lnTo>
                <a:lnTo>
                  <a:pt x="1471918" y="57382"/>
                </a:lnTo>
                <a:lnTo>
                  <a:pt x="1479296" y="93980"/>
                </a:lnTo>
                <a:lnTo>
                  <a:pt x="1479296" y="845438"/>
                </a:lnTo>
                <a:lnTo>
                  <a:pt x="1471918" y="882036"/>
                </a:lnTo>
                <a:lnTo>
                  <a:pt x="1451800" y="911907"/>
                </a:lnTo>
                <a:lnTo>
                  <a:pt x="1421967" y="932039"/>
                </a:lnTo>
                <a:lnTo>
                  <a:pt x="1385442" y="939419"/>
                </a:lnTo>
                <a:lnTo>
                  <a:pt x="93852" y="939419"/>
                </a:lnTo>
                <a:lnTo>
                  <a:pt x="57328" y="932039"/>
                </a:lnTo>
                <a:lnTo>
                  <a:pt x="27495" y="911907"/>
                </a:lnTo>
                <a:lnTo>
                  <a:pt x="7377" y="882036"/>
                </a:lnTo>
                <a:lnTo>
                  <a:pt x="0" y="845438"/>
                </a:lnTo>
                <a:lnTo>
                  <a:pt x="0" y="93980"/>
                </a:lnTo>
                <a:close/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37856" y="3856482"/>
            <a:ext cx="1479550" cy="939800"/>
          </a:xfrm>
          <a:custGeom>
            <a:avLst/>
            <a:gdLst/>
            <a:ahLst/>
            <a:cxnLst/>
            <a:rect l="l" t="t" r="r" b="b"/>
            <a:pathLst>
              <a:path w="1479550" h="939800">
                <a:moveTo>
                  <a:pt x="1385443" y="0"/>
                </a:moveTo>
                <a:lnTo>
                  <a:pt x="93979" y="0"/>
                </a:lnTo>
                <a:lnTo>
                  <a:pt x="57382" y="7397"/>
                </a:lnTo>
                <a:lnTo>
                  <a:pt x="27511" y="27559"/>
                </a:lnTo>
                <a:lnTo>
                  <a:pt x="7379" y="57435"/>
                </a:lnTo>
                <a:lnTo>
                  <a:pt x="0" y="93980"/>
                </a:lnTo>
                <a:lnTo>
                  <a:pt x="0" y="845566"/>
                </a:lnTo>
                <a:lnTo>
                  <a:pt x="7379" y="882090"/>
                </a:lnTo>
                <a:lnTo>
                  <a:pt x="27511" y="911923"/>
                </a:lnTo>
                <a:lnTo>
                  <a:pt x="57382" y="932041"/>
                </a:lnTo>
                <a:lnTo>
                  <a:pt x="93979" y="939419"/>
                </a:lnTo>
                <a:lnTo>
                  <a:pt x="1385443" y="939419"/>
                </a:lnTo>
                <a:lnTo>
                  <a:pt x="1422040" y="932041"/>
                </a:lnTo>
                <a:lnTo>
                  <a:pt x="1451911" y="911923"/>
                </a:lnTo>
                <a:lnTo>
                  <a:pt x="1472043" y="882090"/>
                </a:lnTo>
                <a:lnTo>
                  <a:pt x="1479423" y="845566"/>
                </a:lnTo>
                <a:lnTo>
                  <a:pt x="1479423" y="93980"/>
                </a:lnTo>
                <a:lnTo>
                  <a:pt x="1472043" y="57435"/>
                </a:lnTo>
                <a:lnTo>
                  <a:pt x="1451911" y="27559"/>
                </a:lnTo>
                <a:lnTo>
                  <a:pt x="1422040" y="7397"/>
                </a:lnTo>
                <a:lnTo>
                  <a:pt x="1385443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37856" y="3856482"/>
            <a:ext cx="1479550" cy="939800"/>
          </a:xfrm>
          <a:custGeom>
            <a:avLst/>
            <a:gdLst/>
            <a:ahLst/>
            <a:cxnLst/>
            <a:rect l="l" t="t" r="r" b="b"/>
            <a:pathLst>
              <a:path w="1479550" h="939800">
                <a:moveTo>
                  <a:pt x="0" y="93980"/>
                </a:moveTo>
                <a:lnTo>
                  <a:pt x="7379" y="57435"/>
                </a:lnTo>
                <a:lnTo>
                  <a:pt x="27511" y="27559"/>
                </a:lnTo>
                <a:lnTo>
                  <a:pt x="57382" y="7397"/>
                </a:lnTo>
                <a:lnTo>
                  <a:pt x="93979" y="0"/>
                </a:lnTo>
                <a:lnTo>
                  <a:pt x="1385443" y="0"/>
                </a:lnTo>
                <a:lnTo>
                  <a:pt x="1422040" y="7397"/>
                </a:lnTo>
                <a:lnTo>
                  <a:pt x="1451911" y="27559"/>
                </a:lnTo>
                <a:lnTo>
                  <a:pt x="1472043" y="57435"/>
                </a:lnTo>
                <a:lnTo>
                  <a:pt x="1479423" y="93980"/>
                </a:lnTo>
                <a:lnTo>
                  <a:pt x="1479423" y="845566"/>
                </a:lnTo>
                <a:lnTo>
                  <a:pt x="1472043" y="882090"/>
                </a:lnTo>
                <a:lnTo>
                  <a:pt x="1451911" y="911923"/>
                </a:lnTo>
                <a:lnTo>
                  <a:pt x="1422040" y="932041"/>
                </a:lnTo>
                <a:lnTo>
                  <a:pt x="1385443" y="939419"/>
                </a:lnTo>
                <a:lnTo>
                  <a:pt x="93979" y="939419"/>
                </a:lnTo>
                <a:lnTo>
                  <a:pt x="57382" y="932041"/>
                </a:lnTo>
                <a:lnTo>
                  <a:pt x="27511" y="911923"/>
                </a:lnTo>
                <a:lnTo>
                  <a:pt x="7379" y="882090"/>
                </a:lnTo>
                <a:lnTo>
                  <a:pt x="0" y="845566"/>
                </a:lnTo>
                <a:lnTo>
                  <a:pt x="0" y="93980"/>
                </a:lnTo>
                <a:close/>
              </a:path>
            </a:pathLst>
          </a:custGeom>
          <a:ln w="19050">
            <a:solidFill>
              <a:srgbClr val="93B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553959" y="4174058"/>
            <a:ext cx="84899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BUCCAL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015353" y="2595372"/>
            <a:ext cx="1479550" cy="939800"/>
          </a:xfrm>
          <a:custGeom>
            <a:avLst/>
            <a:gdLst/>
            <a:ahLst/>
            <a:cxnLst/>
            <a:rect l="l" t="t" r="r" b="b"/>
            <a:pathLst>
              <a:path w="1479550" h="939800">
                <a:moveTo>
                  <a:pt x="1385443" y="0"/>
                </a:moveTo>
                <a:lnTo>
                  <a:pt x="93979" y="0"/>
                </a:lnTo>
                <a:lnTo>
                  <a:pt x="57382" y="7377"/>
                </a:lnTo>
                <a:lnTo>
                  <a:pt x="27511" y="27495"/>
                </a:lnTo>
                <a:lnTo>
                  <a:pt x="7379" y="57328"/>
                </a:lnTo>
                <a:lnTo>
                  <a:pt x="0" y="93852"/>
                </a:lnTo>
                <a:lnTo>
                  <a:pt x="0" y="845438"/>
                </a:lnTo>
                <a:lnTo>
                  <a:pt x="7379" y="881983"/>
                </a:lnTo>
                <a:lnTo>
                  <a:pt x="27511" y="911860"/>
                </a:lnTo>
                <a:lnTo>
                  <a:pt x="57382" y="932021"/>
                </a:lnTo>
                <a:lnTo>
                  <a:pt x="93979" y="939418"/>
                </a:lnTo>
                <a:lnTo>
                  <a:pt x="1385443" y="939418"/>
                </a:lnTo>
                <a:lnTo>
                  <a:pt x="1421987" y="932021"/>
                </a:lnTo>
                <a:lnTo>
                  <a:pt x="1451864" y="911860"/>
                </a:lnTo>
                <a:lnTo>
                  <a:pt x="1472025" y="881983"/>
                </a:lnTo>
                <a:lnTo>
                  <a:pt x="1479423" y="845438"/>
                </a:lnTo>
                <a:lnTo>
                  <a:pt x="1479423" y="93852"/>
                </a:lnTo>
                <a:lnTo>
                  <a:pt x="1472025" y="57328"/>
                </a:lnTo>
                <a:lnTo>
                  <a:pt x="1451863" y="27495"/>
                </a:lnTo>
                <a:lnTo>
                  <a:pt x="1421987" y="7377"/>
                </a:lnTo>
                <a:lnTo>
                  <a:pt x="1385443" y="0"/>
                </a:lnTo>
                <a:close/>
              </a:path>
            </a:pathLst>
          </a:custGeom>
          <a:solidFill>
            <a:srgbClr val="93B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015353" y="2595372"/>
            <a:ext cx="1479550" cy="939800"/>
          </a:xfrm>
          <a:custGeom>
            <a:avLst/>
            <a:gdLst/>
            <a:ahLst/>
            <a:cxnLst/>
            <a:rect l="l" t="t" r="r" b="b"/>
            <a:pathLst>
              <a:path w="1479550" h="939800">
                <a:moveTo>
                  <a:pt x="0" y="93852"/>
                </a:moveTo>
                <a:lnTo>
                  <a:pt x="7379" y="57328"/>
                </a:lnTo>
                <a:lnTo>
                  <a:pt x="27511" y="27495"/>
                </a:lnTo>
                <a:lnTo>
                  <a:pt x="57382" y="7377"/>
                </a:lnTo>
                <a:lnTo>
                  <a:pt x="93979" y="0"/>
                </a:lnTo>
                <a:lnTo>
                  <a:pt x="1385443" y="0"/>
                </a:lnTo>
                <a:lnTo>
                  <a:pt x="1421987" y="7377"/>
                </a:lnTo>
                <a:lnTo>
                  <a:pt x="1451863" y="27495"/>
                </a:lnTo>
                <a:lnTo>
                  <a:pt x="1472025" y="57328"/>
                </a:lnTo>
                <a:lnTo>
                  <a:pt x="1479423" y="93852"/>
                </a:lnTo>
                <a:lnTo>
                  <a:pt x="1479423" y="845438"/>
                </a:lnTo>
                <a:lnTo>
                  <a:pt x="1472025" y="881983"/>
                </a:lnTo>
                <a:lnTo>
                  <a:pt x="1451864" y="911860"/>
                </a:lnTo>
                <a:lnTo>
                  <a:pt x="1421987" y="932021"/>
                </a:lnTo>
                <a:lnTo>
                  <a:pt x="1385443" y="939418"/>
                </a:lnTo>
                <a:lnTo>
                  <a:pt x="93979" y="939418"/>
                </a:lnTo>
                <a:lnTo>
                  <a:pt x="57382" y="932021"/>
                </a:lnTo>
                <a:lnTo>
                  <a:pt x="27511" y="911860"/>
                </a:lnTo>
                <a:lnTo>
                  <a:pt x="7379" y="881983"/>
                </a:lnTo>
                <a:lnTo>
                  <a:pt x="0" y="845438"/>
                </a:lnTo>
                <a:lnTo>
                  <a:pt x="0" y="93852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179691" y="2751454"/>
            <a:ext cx="1479550" cy="939800"/>
          </a:xfrm>
          <a:custGeom>
            <a:avLst/>
            <a:gdLst/>
            <a:ahLst/>
            <a:cxnLst/>
            <a:rect l="l" t="t" r="r" b="b"/>
            <a:pathLst>
              <a:path w="1479550" h="939800">
                <a:moveTo>
                  <a:pt x="1385442" y="0"/>
                </a:moveTo>
                <a:lnTo>
                  <a:pt x="93979" y="0"/>
                </a:lnTo>
                <a:lnTo>
                  <a:pt x="57382" y="7379"/>
                </a:lnTo>
                <a:lnTo>
                  <a:pt x="27511" y="27511"/>
                </a:lnTo>
                <a:lnTo>
                  <a:pt x="7379" y="57382"/>
                </a:lnTo>
                <a:lnTo>
                  <a:pt x="0" y="93980"/>
                </a:lnTo>
                <a:lnTo>
                  <a:pt x="0" y="845439"/>
                </a:lnTo>
                <a:lnTo>
                  <a:pt x="7379" y="882036"/>
                </a:lnTo>
                <a:lnTo>
                  <a:pt x="27511" y="911907"/>
                </a:lnTo>
                <a:lnTo>
                  <a:pt x="57382" y="932039"/>
                </a:lnTo>
                <a:lnTo>
                  <a:pt x="93979" y="939419"/>
                </a:lnTo>
                <a:lnTo>
                  <a:pt x="1385442" y="939419"/>
                </a:lnTo>
                <a:lnTo>
                  <a:pt x="1422040" y="932039"/>
                </a:lnTo>
                <a:lnTo>
                  <a:pt x="1451911" y="911907"/>
                </a:lnTo>
                <a:lnTo>
                  <a:pt x="1472043" y="882036"/>
                </a:lnTo>
                <a:lnTo>
                  <a:pt x="1479423" y="845439"/>
                </a:lnTo>
                <a:lnTo>
                  <a:pt x="1479423" y="93980"/>
                </a:lnTo>
                <a:lnTo>
                  <a:pt x="1472043" y="57382"/>
                </a:lnTo>
                <a:lnTo>
                  <a:pt x="1451911" y="27511"/>
                </a:lnTo>
                <a:lnTo>
                  <a:pt x="1422040" y="7379"/>
                </a:lnTo>
                <a:lnTo>
                  <a:pt x="1385442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179691" y="2751454"/>
            <a:ext cx="1479550" cy="939800"/>
          </a:xfrm>
          <a:custGeom>
            <a:avLst/>
            <a:gdLst/>
            <a:ahLst/>
            <a:cxnLst/>
            <a:rect l="l" t="t" r="r" b="b"/>
            <a:pathLst>
              <a:path w="1479550" h="939800">
                <a:moveTo>
                  <a:pt x="0" y="93980"/>
                </a:moveTo>
                <a:lnTo>
                  <a:pt x="7379" y="57382"/>
                </a:lnTo>
                <a:lnTo>
                  <a:pt x="27511" y="27511"/>
                </a:lnTo>
                <a:lnTo>
                  <a:pt x="57382" y="7379"/>
                </a:lnTo>
                <a:lnTo>
                  <a:pt x="93979" y="0"/>
                </a:lnTo>
                <a:lnTo>
                  <a:pt x="1385442" y="0"/>
                </a:lnTo>
                <a:lnTo>
                  <a:pt x="1422040" y="7379"/>
                </a:lnTo>
                <a:lnTo>
                  <a:pt x="1451911" y="27511"/>
                </a:lnTo>
                <a:lnTo>
                  <a:pt x="1472043" y="57382"/>
                </a:lnTo>
                <a:lnTo>
                  <a:pt x="1479423" y="93980"/>
                </a:lnTo>
                <a:lnTo>
                  <a:pt x="1479423" y="845439"/>
                </a:lnTo>
                <a:lnTo>
                  <a:pt x="1472043" y="882036"/>
                </a:lnTo>
                <a:lnTo>
                  <a:pt x="1451911" y="911907"/>
                </a:lnTo>
                <a:lnTo>
                  <a:pt x="1422040" y="932039"/>
                </a:lnTo>
                <a:lnTo>
                  <a:pt x="1385442" y="939419"/>
                </a:lnTo>
                <a:lnTo>
                  <a:pt x="93979" y="939419"/>
                </a:lnTo>
                <a:lnTo>
                  <a:pt x="57382" y="932039"/>
                </a:lnTo>
                <a:lnTo>
                  <a:pt x="27511" y="911907"/>
                </a:lnTo>
                <a:lnTo>
                  <a:pt x="7379" y="882036"/>
                </a:lnTo>
                <a:lnTo>
                  <a:pt x="0" y="845439"/>
                </a:lnTo>
                <a:lnTo>
                  <a:pt x="0" y="93980"/>
                </a:lnTo>
                <a:close/>
              </a:path>
            </a:pathLst>
          </a:custGeom>
          <a:ln w="19050">
            <a:solidFill>
              <a:srgbClr val="93B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265923" y="3068827"/>
            <a:ext cx="13100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SUBLIN</a:t>
            </a:r>
            <a:r>
              <a:rPr sz="1600" spc="-10" dirty="0">
                <a:latin typeface="Arial"/>
                <a:cs typeface="Arial"/>
              </a:rPr>
              <a:t>G</a:t>
            </a:r>
            <a:r>
              <a:rPr sz="1600" spc="-5" dirty="0">
                <a:latin typeface="Arial"/>
                <a:cs typeface="Arial"/>
              </a:rPr>
              <a:t>UAL</a:t>
            </a:r>
            <a:endParaRPr sz="16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0" y="1000137"/>
            <a:ext cx="4954168" cy="5619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465785"/>
            <a:ext cx="388366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Times New Roman"/>
                <a:cs typeface="Times New Roman"/>
              </a:rPr>
              <a:t>ORAL</a:t>
            </a:r>
            <a:r>
              <a:rPr sz="4000" spc="-300" dirty="0">
                <a:latin typeface="Times New Roman"/>
                <a:cs typeface="Times New Roman"/>
              </a:rPr>
              <a:t> </a:t>
            </a:r>
            <a:r>
              <a:rPr lang="en-IN" sz="4000" spc="-300" dirty="0" smtClean="0">
                <a:latin typeface="Times New Roman"/>
                <a:cs typeface="Times New Roman"/>
              </a:rPr>
              <a:t> </a:t>
            </a:r>
            <a:r>
              <a:rPr sz="4000" spc="-5" dirty="0" smtClean="0">
                <a:latin typeface="Times New Roman"/>
                <a:cs typeface="Times New Roman"/>
              </a:rPr>
              <a:t>ROUTE</a:t>
            </a:r>
            <a:endParaRPr sz="40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642" y="1501927"/>
            <a:ext cx="7864958" cy="3974165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810"/>
              </a:spcBef>
              <a:buSzPct val="58928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800" spc="-5" dirty="0">
                <a:latin typeface="Times New Roman"/>
                <a:cs typeface="Times New Roman"/>
              </a:rPr>
              <a:t>Oral refers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to</a:t>
            </a:r>
            <a:endParaRPr sz="2800" dirty="0">
              <a:latin typeface="Times New Roman"/>
              <a:cs typeface="Times New Roman"/>
            </a:endParaRPr>
          </a:p>
          <a:p>
            <a:pPr marL="455930">
              <a:lnSpc>
                <a:spcPct val="100000"/>
              </a:lnSpc>
              <a:spcBef>
                <a:spcPts val="710"/>
              </a:spcBef>
            </a:pPr>
            <a:r>
              <a:rPr sz="2800" spc="-5" dirty="0">
                <a:latin typeface="Times New Roman"/>
                <a:cs typeface="Times New Roman"/>
              </a:rPr>
              <a:t>two methods of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administration:</a:t>
            </a:r>
            <a:endParaRPr sz="2800" dirty="0">
              <a:latin typeface="Times New Roman"/>
              <a:cs typeface="Times New Roman"/>
            </a:endParaRPr>
          </a:p>
          <a:p>
            <a:pPr marL="652780" lvl="1" indent="-274320">
              <a:lnSpc>
                <a:spcPct val="100000"/>
              </a:lnSpc>
              <a:spcBef>
                <a:spcPts val="605"/>
              </a:spcBef>
              <a:buClr>
                <a:srgbClr val="93B6D2"/>
              </a:buClr>
              <a:buSzPct val="69230"/>
              <a:buFont typeface="Arial"/>
              <a:buChar char=""/>
              <a:tabLst>
                <a:tab pos="652780" algn="l"/>
              </a:tabLst>
            </a:pPr>
            <a:r>
              <a:rPr sz="2600" dirty="0">
                <a:latin typeface="Times New Roman"/>
                <a:cs typeface="Times New Roman"/>
              </a:rPr>
              <a:t>applying </a:t>
            </a:r>
            <a:r>
              <a:rPr sz="2600" spc="-5" dirty="0">
                <a:latin typeface="Times New Roman"/>
                <a:cs typeface="Times New Roman"/>
              </a:rPr>
              <a:t>topically </a:t>
            </a:r>
            <a:r>
              <a:rPr sz="2600" dirty="0">
                <a:latin typeface="Times New Roman"/>
                <a:cs typeface="Times New Roman"/>
              </a:rPr>
              <a:t>to the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mouth</a:t>
            </a:r>
          </a:p>
          <a:p>
            <a:pPr marL="652780" marR="5080" lvl="1" indent="-274320">
              <a:lnSpc>
                <a:spcPct val="100000"/>
              </a:lnSpc>
              <a:spcBef>
                <a:spcPts val="900"/>
              </a:spcBef>
              <a:buClr>
                <a:srgbClr val="93B6D2"/>
              </a:buClr>
              <a:buSzPct val="69230"/>
              <a:buFont typeface="Arial"/>
              <a:buChar char=""/>
              <a:tabLst>
                <a:tab pos="652780" algn="l"/>
              </a:tabLst>
            </a:pPr>
            <a:r>
              <a:rPr sz="2600" dirty="0">
                <a:latin typeface="Times New Roman"/>
                <a:cs typeface="Times New Roman"/>
              </a:rPr>
              <a:t>swallowing for absorption along the </a:t>
            </a:r>
            <a:r>
              <a:rPr sz="2600" spc="-30" dirty="0">
                <a:latin typeface="Times New Roman"/>
                <a:cs typeface="Times New Roman"/>
              </a:rPr>
              <a:t>gastrointestinal  </a:t>
            </a:r>
            <a:r>
              <a:rPr sz="2600" dirty="0">
                <a:latin typeface="Times New Roman"/>
                <a:cs typeface="Times New Roman"/>
              </a:rPr>
              <a:t>(GI) </a:t>
            </a:r>
            <a:r>
              <a:rPr sz="2600" spc="-5" dirty="0">
                <a:latin typeface="Times New Roman"/>
                <a:cs typeface="Times New Roman"/>
              </a:rPr>
              <a:t>tract </a:t>
            </a:r>
            <a:r>
              <a:rPr sz="2600" dirty="0">
                <a:latin typeface="Times New Roman"/>
                <a:cs typeface="Times New Roman"/>
              </a:rPr>
              <a:t>into </a:t>
            </a:r>
            <a:r>
              <a:rPr sz="2600" spc="-5" dirty="0">
                <a:latin typeface="Times New Roman"/>
                <a:cs typeface="Times New Roman"/>
              </a:rPr>
              <a:t>systemic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circulation</a:t>
            </a:r>
            <a:endParaRPr sz="2600" dirty="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buClr>
                <a:srgbClr val="93B6D2"/>
              </a:buClr>
              <a:buFont typeface="Arial"/>
              <a:buChar char=""/>
            </a:pPr>
            <a:endParaRPr sz="2900" dirty="0">
              <a:latin typeface="Times New Roman"/>
              <a:cs typeface="Times New Roman"/>
            </a:endParaRPr>
          </a:p>
          <a:p>
            <a:pPr marL="332740" marR="38100" indent="-320040">
              <a:lnSpc>
                <a:spcPct val="100000"/>
              </a:lnSpc>
              <a:spcBef>
                <a:spcPts val="1680"/>
              </a:spcBef>
              <a:buClr>
                <a:srgbClr val="DD8046"/>
              </a:buClr>
              <a:buSzPct val="58928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800" i="1" dirty="0">
                <a:latin typeface="Times New Roman"/>
                <a:cs typeface="Times New Roman"/>
              </a:rPr>
              <a:t>po </a:t>
            </a:r>
            <a:r>
              <a:rPr sz="2800" dirty="0">
                <a:latin typeface="Times New Roman"/>
                <a:cs typeface="Times New Roman"/>
              </a:rPr>
              <a:t>(from the </a:t>
            </a:r>
            <a:r>
              <a:rPr sz="2800" spc="-5" dirty="0">
                <a:latin typeface="Times New Roman"/>
                <a:cs typeface="Times New Roman"/>
              </a:rPr>
              <a:t>Latin </a:t>
            </a:r>
            <a:r>
              <a:rPr sz="2800" i="1" spc="-5" dirty="0">
                <a:latin typeface="Times New Roman"/>
                <a:cs typeface="Times New Roman"/>
              </a:rPr>
              <a:t>per os</a:t>
            </a:r>
            <a:r>
              <a:rPr sz="2800" spc="-5" dirty="0">
                <a:latin typeface="Times New Roman"/>
                <a:cs typeface="Times New Roman"/>
              </a:rPr>
              <a:t>) is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abbreviation used  to indicate </a:t>
            </a:r>
            <a:r>
              <a:rPr sz="2800" dirty="0">
                <a:latin typeface="Times New Roman"/>
                <a:cs typeface="Times New Roman"/>
              </a:rPr>
              <a:t>oral </a:t>
            </a:r>
            <a:r>
              <a:rPr sz="2800" spc="-5" dirty="0">
                <a:latin typeface="Times New Roman"/>
                <a:cs typeface="Times New Roman"/>
              </a:rPr>
              <a:t>route of medication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 smtClean="0">
                <a:latin typeface="Times New Roman"/>
                <a:cs typeface="Times New Roman"/>
              </a:rPr>
              <a:t>administration</a:t>
            </a:r>
            <a:r>
              <a:rPr lang="en-IN" sz="2800" spc="-5" dirty="0" smtClean="0">
                <a:latin typeface="Times New Roman"/>
                <a:cs typeface="Times New Roman"/>
              </a:rPr>
              <a:t>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57875" y="0"/>
            <a:ext cx="3286124" cy="2785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4054" y="220421"/>
            <a:ext cx="156781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>
                <a:solidFill>
                  <a:srgbClr val="355D7D"/>
                </a:solidFill>
                <a:latin typeface="Times New Roman"/>
                <a:cs typeface="Times New Roman"/>
              </a:rPr>
              <a:t>ORAL</a:t>
            </a:r>
            <a:endParaRPr sz="4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5252" y="2136061"/>
            <a:ext cx="7448550" cy="2839720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875"/>
              </a:spcBef>
              <a:buClr>
                <a:srgbClr val="DD8046"/>
              </a:buClr>
              <a:buSzPct val="59090"/>
              <a:buFont typeface="Wingdings"/>
              <a:buChar char=""/>
              <a:tabLst>
                <a:tab pos="332740" algn="l"/>
              </a:tabLst>
            </a:pPr>
            <a:r>
              <a:rPr sz="3300" b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Advantages</a:t>
            </a:r>
            <a:endParaRPr sz="3300">
              <a:latin typeface="Times New Roman"/>
              <a:cs typeface="Times New Roman"/>
            </a:endParaRPr>
          </a:p>
          <a:p>
            <a:pPr marL="652780" marR="181610" lvl="1" indent="-274320">
              <a:lnSpc>
                <a:spcPct val="100000"/>
              </a:lnSpc>
              <a:spcBef>
                <a:spcPts val="620"/>
              </a:spcBef>
              <a:buClr>
                <a:srgbClr val="93B6D2"/>
              </a:buClr>
              <a:buSzPct val="69230"/>
              <a:buFont typeface="Arial"/>
              <a:buChar char=""/>
              <a:tabLst>
                <a:tab pos="652780" algn="l"/>
              </a:tabLst>
            </a:pPr>
            <a:r>
              <a:rPr sz="26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Convenient</a:t>
            </a:r>
            <a:r>
              <a:rPr sz="2600" b="1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- </a:t>
            </a:r>
            <a:r>
              <a:rPr sz="2600" spc="-5" dirty="0">
                <a:latin typeface="Times New Roman"/>
                <a:cs typeface="Times New Roman"/>
              </a:rPr>
              <a:t>can </a:t>
            </a:r>
            <a:r>
              <a:rPr sz="2600" dirty="0">
                <a:latin typeface="Times New Roman"/>
                <a:cs typeface="Times New Roman"/>
              </a:rPr>
              <a:t>be </a:t>
            </a:r>
            <a:r>
              <a:rPr sz="2600" spc="-5" dirty="0">
                <a:latin typeface="Times New Roman"/>
                <a:cs typeface="Times New Roman"/>
              </a:rPr>
              <a:t>self- administered, </a:t>
            </a:r>
            <a:r>
              <a:rPr sz="2600" dirty="0">
                <a:latin typeface="Times New Roman"/>
                <a:cs typeface="Times New Roman"/>
              </a:rPr>
              <a:t>pain </a:t>
            </a:r>
            <a:r>
              <a:rPr sz="2600" spc="-110" dirty="0">
                <a:latin typeface="Times New Roman"/>
                <a:cs typeface="Times New Roman"/>
              </a:rPr>
              <a:t>free,  </a:t>
            </a:r>
            <a:r>
              <a:rPr sz="2600" spc="-5" dirty="0">
                <a:latin typeface="Times New Roman"/>
                <a:cs typeface="Times New Roman"/>
              </a:rPr>
              <a:t>easy </a:t>
            </a:r>
            <a:r>
              <a:rPr sz="2600" dirty="0">
                <a:latin typeface="Times New Roman"/>
                <a:cs typeface="Times New Roman"/>
              </a:rPr>
              <a:t>to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take</a:t>
            </a:r>
            <a:endParaRPr sz="2600">
              <a:latin typeface="Times New Roman"/>
              <a:cs typeface="Times New Roman"/>
            </a:endParaRPr>
          </a:p>
          <a:p>
            <a:pPr marL="652780" marR="5080" lvl="1" indent="-274320">
              <a:lnSpc>
                <a:spcPct val="100000"/>
              </a:lnSpc>
              <a:spcBef>
                <a:spcPts val="600"/>
              </a:spcBef>
              <a:buClr>
                <a:srgbClr val="93B6D2"/>
              </a:buClr>
              <a:buSzPct val="69230"/>
              <a:buFont typeface="Arial"/>
              <a:buChar char=""/>
              <a:tabLst>
                <a:tab pos="652780" algn="l"/>
              </a:tabLst>
            </a:pPr>
            <a:r>
              <a:rPr sz="26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Absorption</a:t>
            </a:r>
            <a:r>
              <a:rPr sz="2600" b="1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- </a:t>
            </a:r>
            <a:r>
              <a:rPr sz="2600" spc="-5" dirty="0">
                <a:latin typeface="Times New Roman"/>
                <a:cs typeface="Times New Roman"/>
              </a:rPr>
              <a:t>takes place </a:t>
            </a:r>
            <a:r>
              <a:rPr sz="2600" dirty="0">
                <a:latin typeface="Times New Roman"/>
                <a:cs typeface="Times New Roman"/>
              </a:rPr>
              <a:t>along the whole length </a:t>
            </a:r>
            <a:r>
              <a:rPr sz="2600" spc="-540" dirty="0">
                <a:latin typeface="Times New Roman"/>
                <a:cs typeface="Times New Roman"/>
              </a:rPr>
              <a:t>of  </a:t>
            </a:r>
            <a:r>
              <a:rPr sz="2600" dirty="0">
                <a:latin typeface="Times New Roman"/>
                <a:cs typeface="Times New Roman"/>
              </a:rPr>
              <a:t>the GI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tract</a:t>
            </a:r>
            <a:endParaRPr sz="2600">
              <a:latin typeface="Times New Roman"/>
              <a:cs typeface="Times New Roman"/>
            </a:endParaRPr>
          </a:p>
          <a:p>
            <a:pPr marL="652780" lvl="1" indent="-274320">
              <a:lnSpc>
                <a:spcPct val="100000"/>
              </a:lnSpc>
              <a:spcBef>
                <a:spcPts val="600"/>
              </a:spcBef>
              <a:buClr>
                <a:srgbClr val="93B6D2"/>
              </a:buClr>
              <a:buSzPct val="69230"/>
              <a:buFont typeface="Arial"/>
              <a:buChar char=""/>
              <a:tabLst>
                <a:tab pos="652780" algn="l"/>
              </a:tabLst>
            </a:pPr>
            <a:r>
              <a:rPr sz="26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Cheap</a:t>
            </a:r>
            <a:r>
              <a:rPr sz="2600" b="1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- compared to </a:t>
            </a:r>
            <a:r>
              <a:rPr sz="2600" spc="-5" dirty="0">
                <a:latin typeface="Times New Roman"/>
                <a:cs typeface="Times New Roman"/>
              </a:rPr>
              <a:t>most </a:t>
            </a:r>
            <a:r>
              <a:rPr sz="2600" dirty="0">
                <a:latin typeface="Times New Roman"/>
                <a:cs typeface="Times New Roman"/>
              </a:rPr>
              <a:t>other parenteral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routes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29251" y="285750"/>
            <a:ext cx="4000500" cy="2571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5428" y="434797"/>
            <a:ext cx="156781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>
                <a:latin typeface="Times New Roman"/>
                <a:cs typeface="Times New Roman"/>
              </a:rPr>
              <a:t>ORAL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2401" y="1537325"/>
            <a:ext cx="8839200" cy="5836854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75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3375" algn="l"/>
              </a:tabLst>
            </a:pPr>
            <a:r>
              <a:rPr sz="2900" b="1" u="heavy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Disadvantages</a:t>
            </a:r>
            <a:r>
              <a:rPr lang="en-IN" sz="2900" b="1" u="heavy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:</a:t>
            </a:r>
            <a:endParaRPr sz="2900" dirty="0">
              <a:latin typeface="Times New Roman"/>
              <a:cs typeface="Times New Roman"/>
            </a:endParaRPr>
          </a:p>
          <a:p>
            <a:pPr marL="652780" marR="130175" lvl="1" indent="-274320">
              <a:lnSpc>
                <a:spcPct val="100000"/>
              </a:lnSpc>
              <a:spcBef>
                <a:spcPts val="610"/>
              </a:spcBef>
              <a:buClr>
                <a:srgbClr val="93B6D2"/>
              </a:buClr>
              <a:buSzPct val="68518"/>
              <a:buFont typeface="Arial"/>
              <a:buChar char=""/>
              <a:tabLst>
                <a:tab pos="653415" algn="l"/>
              </a:tabLst>
            </a:pPr>
            <a:r>
              <a:rPr sz="2800" b="1" dirty="0">
                <a:latin typeface="Times New Roman" pitchFamily="18" charset="0"/>
                <a:cs typeface="Times New Roman" pitchFamily="18" charset="0"/>
              </a:rPr>
              <a:t>Sometimes inefficient - only part of the drug </a:t>
            </a:r>
            <a:r>
              <a:rPr sz="2800" b="1" spc="-130" dirty="0">
                <a:latin typeface="Times New Roman" pitchFamily="18" charset="0"/>
                <a:cs typeface="Times New Roman" pitchFamily="18" charset="0"/>
              </a:rPr>
              <a:t>may  </a:t>
            </a:r>
            <a:r>
              <a:rPr sz="2800" b="1" spc="-5" dirty="0">
                <a:latin typeface="Times New Roman" pitchFamily="18" charset="0"/>
                <a:cs typeface="Times New Roman" pitchFamily="18" charset="0"/>
              </a:rPr>
              <a:t>be</a:t>
            </a:r>
            <a:r>
              <a:rPr sz="2800" b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dirty="0" smtClean="0">
                <a:latin typeface="Times New Roman" pitchFamily="18" charset="0"/>
                <a:cs typeface="Times New Roman" pitchFamily="18" charset="0"/>
              </a:rPr>
              <a:t>absorbed</a:t>
            </a:r>
            <a:r>
              <a:rPr lang="en-IN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  <a:p>
            <a:pPr marL="652780" marR="659130" lvl="1" indent="-274320">
              <a:lnSpc>
                <a:spcPct val="100000"/>
              </a:lnSpc>
              <a:spcBef>
                <a:spcPts val="600"/>
              </a:spcBef>
              <a:buClr>
                <a:srgbClr val="93B6D2"/>
              </a:buClr>
              <a:buSzPct val="68518"/>
              <a:buFont typeface="Arial"/>
              <a:buChar char=""/>
              <a:tabLst>
                <a:tab pos="653415" algn="l"/>
              </a:tabLst>
            </a:pPr>
            <a:r>
              <a:rPr sz="2800" b="1" dirty="0">
                <a:latin typeface="Times New Roman" pitchFamily="18" charset="0"/>
                <a:cs typeface="Times New Roman" pitchFamily="18" charset="0"/>
              </a:rPr>
              <a:t>First-pass effect </a:t>
            </a:r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drug is metabolised before systemic circulation.</a:t>
            </a:r>
            <a:endParaRPr lang="en-IN" sz="2800" b="1" dirty="0">
              <a:latin typeface="Times New Roman" pitchFamily="18" charset="0"/>
              <a:cs typeface="Times New Roman" pitchFamily="18" charset="0"/>
            </a:endParaRPr>
          </a:p>
          <a:p>
            <a:pPr marL="652780" marR="659130" lvl="1" indent="-274320">
              <a:lnSpc>
                <a:spcPct val="100000"/>
              </a:lnSpc>
              <a:spcBef>
                <a:spcPts val="600"/>
              </a:spcBef>
              <a:buClr>
                <a:srgbClr val="93B6D2"/>
              </a:buClr>
              <a:buSzPct val="68518"/>
              <a:buFont typeface="Arial"/>
              <a:buChar char=""/>
              <a:tabLst>
                <a:tab pos="653415" algn="l"/>
              </a:tabLst>
            </a:pPr>
            <a:r>
              <a:rPr sz="2800" b="1" dirty="0" smtClean="0">
                <a:latin typeface="Times New Roman" pitchFamily="18" charset="0"/>
                <a:cs typeface="Times New Roman" pitchFamily="18" charset="0"/>
              </a:rPr>
              <a:t>irritation </a:t>
            </a:r>
            <a:r>
              <a:rPr sz="2800" b="1" dirty="0">
                <a:latin typeface="Times New Roman" pitchFamily="18" charset="0"/>
                <a:cs typeface="Times New Roman" pitchFamily="18" charset="0"/>
              </a:rPr>
              <a:t>to gastric mucosa - nausea and  </a:t>
            </a:r>
            <a:r>
              <a:rPr sz="2800" b="1" spc="-55" dirty="0" smtClean="0">
                <a:latin typeface="Times New Roman" pitchFamily="18" charset="0"/>
                <a:cs typeface="Times New Roman" pitchFamily="18" charset="0"/>
              </a:rPr>
              <a:t>vomiting</a:t>
            </a:r>
            <a:r>
              <a:rPr lang="en-IN" sz="2800" b="1" spc="-55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52780" marR="5080" lvl="1" indent="-274320">
              <a:lnSpc>
                <a:spcPct val="100000"/>
              </a:lnSpc>
              <a:spcBef>
                <a:spcPts val="610"/>
              </a:spcBef>
              <a:buClr>
                <a:srgbClr val="93B6D2"/>
              </a:buClr>
              <a:buSzPct val="68518"/>
              <a:buFont typeface="Arial"/>
              <a:buChar char=""/>
              <a:tabLst>
                <a:tab pos="653415" algn="l"/>
              </a:tabLst>
            </a:pPr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destruction of </a:t>
            </a:r>
            <a:r>
              <a:rPr lang="en-IN" sz="2800" b="1" spc="-5" dirty="0" smtClean="0">
                <a:latin typeface="Times New Roman" pitchFamily="18" charset="0"/>
                <a:cs typeface="Times New Roman" pitchFamily="18" charset="0"/>
              </a:rPr>
              <a:t>drugs </a:t>
            </a:r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by gastric acid </a:t>
            </a:r>
            <a:r>
              <a:rPr lang="en-IN" sz="2800" b="1" spc="-570" dirty="0" smtClean="0">
                <a:latin typeface="Times New Roman" pitchFamily="18" charset="0"/>
                <a:cs typeface="Times New Roman" pitchFamily="18" charset="0"/>
              </a:rPr>
              <a:t>and    </a:t>
            </a:r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digestive</a:t>
            </a:r>
            <a:r>
              <a:rPr lang="en-IN" sz="2800" b="1" spc="-5" dirty="0" smtClean="0">
                <a:latin typeface="Times New Roman" pitchFamily="18" charset="0"/>
                <a:cs typeface="Times New Roman" pitchFamily="18" charset="0"/>
              </a:rPr>
              <a:t> juices</a:t>
            </a: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652780" lvl="1" indent="-274320">
              <a:lnSpc>
                <a:spcPct val="100000"/>
              </a:lnSpc>
              <a:spcBef>
                <a:spcPts val="600"/>
              </a:spcBef>
              <a:buClr>
                <a:srgbClr val="93B6D2"/>
              </a:buClr>
              <a:buSzPct val="68518"/>
              <a:buFont typeface="Arial"/>
              <a:buChar char=""/>
              <a:tabLst>
                <a:tab pos="653415" algn="l"/>
              </a:tabLst>
            </a:pPr>
            <a:r>
              <a:rPr lang="en-IN" sz="2800" b="1" spc="-5" dirty="0" smtClean="0">
                <a:latin typeface="Times New Roman" pitchFamily="18" charset="0"/>
                <a:cs typeface="Times New Roman" pitchFamily="18" charset="0"/>
              </a:rPr>
              <a:t>effect </a:t>
            </a:r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too slow </a:t>
            </a:r>
            <a:r>
              <a:rPr lang="en-IN" sz="2800" b="1" spc="-5" dirty="0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IN" sz="2800" b="1" spc="-6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emergencies</a:t>
            </a: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652780" lvl="1" indent="-274320">
              <a:lnSpc>
                <a:spcPct val="100000"/>
              </a:lnSpc>
              <a:spcBef>
                <a:spcPts val="605"/>
              </a:spcBef>
              <a:buClr>
                <a:srgbClr val="93B6D2"/>
              </a:buClr>
              <a:buSzPct val="68518"/>
              <a:buFont typeface="Arial"/>
              <a:buChar char=""/>
              <a:tabLst>
                <a:tab pos="653415" algn="l"/>
              </a:tabLst>
            </a:pPr>
            <a:r>
              <a:rPr lang="en-IN" sz="2800" b="1" spc="-5" dirty="0" smtClean="0">
                <a:latin typeface="Times New Roman" pitchFamily="18" charset="0"/>
                <a:cs typeface="Times New Roman" pitchFamily="18" charset="0"/>
              </a:rPr>
              <a:t>unpleasant </a:t>
            </a:r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taste of </a:t>
            </a:r>
            <a:r>
              <a:rPr lang="en-IN" sz="2800" b="1" spc="-5" dirty="0" smtClean="0"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en-IN" sz="2800" b="1" spc="-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drugs</a:t>
            </a: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652780" lvl="1" indent="-274320">
              <a:lnSpc>
                <a:spcPct val="100000"/>
              </a:lnSpc>
              <a:spcBef>
                <a:spcPts val="600"/>
              </a:spcBef>
              <a:buClr>
                <a:srgbClr val="93B6D2"/>
              </a:buClr>
              <a:buSzPct val="68518"/>
              <a:buFont typeface="Arial"/>
              <a:buChar char=""/>
              <a:tabLst>
                <a:tab pos="653415" algn="l"/>
              </a:tabLst>
            </a:pPr>
            <a:r>
              <a:rPr lang="en-IN" sz="2800" b="1" spc="-5" dirty="0" smtClean="0">
                <a:latin typeface="Arial"/>
                <a:cs typeface="Arial"/>
              </a:rPr>
              <a:t>unable </a:t>
            </a:r>
            <a:r>
              <a:rPr lang="en-IN" sz="2800" b="1" dirty="0" smtClean="0">
                <a:latin typeface="Arial"/>
                <a:cs typeface="Arial"/>
              </a:rPr>
              <a:t>to </a:t>
            </a:r>
            <a:r>
              <a:rPr lang="en-IN" sz="2800" b="1" spc="-5" dirty="0" smtClean="0">
                <a:latin typeface="Arial"/>
                <a:cs typeface="Arial"/>
              </a:rPr>
              <a:t>use </a:t>
            </a:r>
            <a:r>
              <a:rPr lang="en-IN" sz="2800" b="1" dirty="0" smtClean="0">
                <a:latin typeface="Arial"/>
                <a:cs typeface="Arial"/>
              </a:rPr>
              <a:t>in </a:t>
            </a:r>
            <a:r>
              <a:rPr lang="en-IN" sz="2800" b="1" spc="-5" dirty="0" smtClean="0">
                <a:latin typeface="Arial"/>
                <a:cs typeface="Arial"/>
              </a:rPr>
              <a:t>unconscious</a:t>
            </a:r>
            <a:r>
              <a:rPr lang="en-IN" sz="2800" b="1" spc="25" dirty="0" smtClean="0">
                <a:latin typeface="Arial"/>
                <a:cs typeface="Arial"/>
              </a:rPr>
              <a:t> </a:t>
            </a:r>
            <a:r>
              <a:rPr lang="en-IN" sz="2800" b="1" dirty="0" smtClean="0">
                <a:latin typeface="Arial"/>
                <a:cs typeface="Arial"/>
              </a:rPr>
              <a:t>patient</a:t>
            </a:r>
            <a:endParaRPr lang="en-IN" sz="2800" dirty="0" smtClean="0">
              <a:latin typeface="Arial"/>
              <a:cs typeface="Arial"/>
            </a:endParaRPr>
          </a:p>
          <a:p>
            <a:pPr marL="652780" lvl="1" indent="-274320">
              <a:lnSpc>
                <a:spcPct val="100000"/>
              </a:lnSpc>
              <a:spcBef>
                <a:spcPts val="605"/>
              </a:spcBef>
              <a:buClr>
                <a:srgbClr val="93B6D2"/>
              </a:buClr>
              <a:buSzPct val="68518"/>
              <a:buFont typeface="Arial"/>
              <a:buChar char=""/>
              <a:tabLst>
                <a:tab pos="653415" algn="l"/>
              </a:tabLst>
            </a:pP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997" y="389585"/>
            <a:ext cx="35966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Times New Roman"/>
                <a:cs typeface="Times New Roman"/>
              </a:rPr>
              <a:t>First-pass</a:t>
            </a:r>
            <a:r>
              <a:rPr sz="4000" spc="-20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Effect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400" y="1663065"/>
            <a:ext cx="8839199" cy="42447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069" marR="5080" indent="-40005" algn="just">
              <a:lnSpc>
                <a:spcPct val="100000"/>
              </a:lnSpc>
              <a:spcBef>
                <a:spcPts val="100"/>
              </a:spcBef>
            </a:pPr>
            <a:r>
              <a:rPr lang="en-IN" sz="3000" b="1" spc="-5" dirty="0" smtClean="0">
                <a:latin typeface="Times New Roman"/>
                <a:cs typeface="Times New Roman"/>
              </a:rPr>
              <a:t>Metabolism of a drug during it’s passage from the site of absorption into systemic circulation.</a:t>
            </a:r>
          </a:p>
          <a:p>
            <a:pPr marL="52069" marR="5080" indent="-40005" algn="just">
              <a:lnSpc>
                <a:spcPct val="100000"/>
              </a:lnSpc>
              <a:spcBef>
                <a:spcPts val="100"/>
              </a:spcBef>
            </a:pPr>
            <a:r>
              <a:rPr lang="en-IN" sz="3000" b="1" spc="-5" dirty="0">
                <a:latin typeface="Times New Roman"/>
                <a:cs typeface="Times New Roman"/>
              </a:rPr>
              <a:t>	</a:t>
            </a:r>
            <a:endParaRPr lang="en-IN" sz="3000" b="1" spc="-5" dirty="0" smtClean="0">
              <a:latin typeface="Times New Roman"/>
              <a:cs typeface="Times New Roman"/>
            </a:endParaRPr>
          </a:p>
          <a:p>
            <a:pPr marL="52069" marR="5080" indent="-40005" algn="just">
              <a:lnSpc>
                <a:spcPct val="100000"/>
              </a:lnSpc>
              <a:spcBef>
                <a:spcPts val="100"/>
              </a:spcBef>
            </a:pPr>
            <a:r>
              <a:rPr lang="en-IN" sz="3000" b="1" spc="-5" dirty="0" smtClean="0">
                <a:latin typeface="Times New Roman"/>
                <a:cs typeface="Times New Roman"/>
              </a:rPr>
              <a:t>When oral administration of drug it metabolised in</a:t>
            </a:r>
          </a:p>
          <a:p>
            <a:pPr marL="52069" marR="5080" indent="-40005" algn="just">
              <a:lnSpc>
                <a:spcPct val="100000"/>
              </a:lnSpc>
              <a:spcBef>
                <a:spcPts val="100"/>
              </a:spcBef>
            </a:pPr>
            <a:r>
              <a:rPr lang="en-IN" sz="3000" b="1" spc="-5" dirty="0">
                <a:latin typeface="Times New Roman"/>
                <a:cs typeface="Times New Roman"/>
              </a:rPr>
              <a:t>	</a:t>
            </a:r>
            <a:r>
              <a:rPr lang="en-IN" sz="3000" b="1" spc="-5" dirty="0" smtClean="0">
                <a:latin typeface="Times New Roman"/>
                <a:cs typeface="Times New Roman"/>
              </a:rPr>
              <a:t>		stomach</a:t>
            </a:r>
          </a:p>
          <a:p>
            <a:pPr marL="52069" marR="5080" indent="-40005" algn="just">
              <a:lnSpc>
                <a:spcPct val="100000"/>
              </a:lnSpc>
              <a:spcBef>
                <a:spcPts val="100"/>
              </a:spcBef>
            </a:pPr>
            <a:r>
              <a:rPr lang="en-IN" sz="3000" b="1" spc="-5" dirty="0">
                <a:latin typeface="Times New Roman"/>
                <a:cs typeface="Times New Roman"/>
              </a:rPr>
              <a:t>	</a:t>
            </a:r>
            <a:r>
              <a:rPr lang="en-IN" sz="3000" b="1" spc="-5" dirty="0" smtClean="0">
                <a:latin typeface="Times New Roman"/>
                <a:cs typeface="Times New Roman"/>
              </a:rPr>
              <a:t>		liver  then enter systemic circulation.</a:t>
            </a:r>
          </a:p>
          <a:p>
            <a:pPr marL="52069" marR="5080" indent="-40005" algn="just">
              <a:lnSpc>
                <a:spcPct val="100000"/>
              </a:lnSpc>
              <a:spcBef>
                <a:spcPts val="100"/>
              </a:spcBef>
            </a:pPr>
            <a:endParaRPr lang="en-IN" sz="3000" b="1" spc="-5" dirty="0" smtClean="0">
              <a:latin typeface="Times New Roman"/>
              <a:cs typeface="Times New Roman"/>
            </a:endParaRPr>
          </a:p>
          <a:p>
            <a:pPr marL="52069" marR="5080" indent="-40005" algn="just">
              <a:lnSpc>
                <a:spcPct val="100000"/>
              </a:lnSpc>
              <a:spcBef>
                <a:spcPts val="100"/>
              </a:spcBef>
            </a:pPr>
            <a:r>
              <a:rPr sz="3000" b="1" spc="-5" dirty="0" smtClean="0">
                <a:latin typeface="Times New Roman"/>
                <a:cs typeface="Times New Roman"/>
              </a:rPr>
              <a:t>The </a:t>
            </a:r>
            <a:r>
              <a:rPr sz="3000" b="1" spc="-10" dirty="0">
                <a:latin typeface="Times New Roman"/>
                <a:cs typeface="Times New Roman"/>
              </a:rPr>
              <a:t>greater </a:t>
            </a:r>
            <a:r>
              <a:rPr sz="3000" b="1" spc="-5" dirty="0">
                <a:latin typeface="Times New Roman"/>
                <a:cs typeface="Times New Roman"/>
              </a:rPr>
              <a:t>the first-pass </a:t>
            </a:r>
            <a:r>
              <a:rPr sz="3000" b="1" dirty="0">
                <a:latin typeface="Times New Roman"/>
                <a:cs typeface="Times New Roman"/>
              </a:rPr>
              <a:t>effect,  </a:t>
            </a:r>
            <a:r>
              <a:rPr sz="3000" b="1" spc="-5" dirty="0">
                <a:latin typeface="Times New Roman"/>
                <a:cs typeface="Times New Roman"/>
              </a:rPr>
              <a:t>the less the agent will </a:t>
            </a:r>
            <a:r>
              <a:rPr sz="3000" b="1" spc="-10" dirty="0">
                <a:latin typeface="Times New Roman"/>
                <a:cs typeface="Times New Roman"/>
              </a:rPr>
              <a:t>reach </a:t>
            </a:r>
            <a:r>
              <a:rPr sz="3000" b="1" spc="-5" dirty="0">
                <a:latin typeface="Times New Roman"/>
                <a:cs typeface="Times New Roman"/>
              </a:rPr>
              <a:t>the systemic  </a:t>
            </a:r>
            <a:r>
              <a:rPr sz="3000" b="1" spc="-5" dirty="0" smtClean="0">
                <a:latin typeface="Times New Roman"/>
                <a:cs typeface="Times New Roman"/>
              </a:rPr>
              <a:t>circulation</a:t>
            </a:r>
            <a:r>
              <a:rPr lang="en-IN" sz="3000" b="1" spc="-5" dirty="0" smtClean="0">
                <a:latin typeface="Times New Roman"/>
                <a:cs typeface="Times New Roman"/>
              </a:rPr>
              <a:t>..</a:t>
            </a:r>
            <a:endParaRPr sz="3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479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484073"/>
            <a:ext cx="42576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0D0D0D"/>
                </a:solidFill>
                <a:latin typeface="Times New Roman"/>
                <a:cs typeface="Times New Roman"/>
              </a:rPr>
              <a:t>Oral </a:t>
            </a:r>
            <a:r>
              <a:rPr sz="4000" dirty="0">
                <a:solidFill>
                  <a:srgbClr val="0D0D0D"/>
                </a:solidFill>
                <a:latin typeface="Times New Roman"/>
                <a:cs typeface="Times New Roman"/>
              </a:rPr>
              <a:t>Dosage</a:t>
            </a:r>
            <a:r>
              <a:rPr sz="4000" spc="-6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4000" spc="-5" dirty="0">
                <a:solidFill>
                  <a:srgbClr val="0D0D0D"/>
                </a:solidFill>
                <a:latin typeface="Times New Roman"/>
                <a:cs typeface="Times New Roman"/>
              </a:rPr>
              <a:t>Forms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1387" y="1538803"/>
            <a:ext cx="6756400" cy="4072254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745"/>
              </a:spcBef>
              <a:buClr>
                <a:srgbClr val="DD8046"/>
              </a:buClr>
              <a:buSzPct val="58928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800" spc="-10" dirty="0">
                <a:latin typeface="Times New Roman"/>
                <a:cs typeface="Times New Roman"/>
              </a:rPr>
              <a:t>Common </a:t>
            </a:r>
            <a:r>
              <a:rPr sz="2800" spc="-5" dirty="0">
                <a:latin typeface="Times New Roman"/>
                <a:cs typeface="Times New Roman"/>
              </a:rPr>
              <a:t>dose forms </a:t>
            </a:r>
            <a:r>
              <a:rPr sz="2800" dirty="0">
                <a:latin typeface="Times New Roman"/>
                <a:cs typeface="Times New Roman"/>
              </a:rPr>
              <a:t>for </a:t>
            </a:r>
            <a:r>
              <a:rPr sz="2800" b="1" i="1" spc="-5" dirty="0">
                <a:solidFill>
                  <a:srgbClr val="DD8046"/>
                </a:solidFill>
                <a:latin typeface="Times New Roman"/>
                <a:cs typeface="Times New Roman"/>
              </a:rPr>
              <a:t>oral</a:t>
            </a:r>
            <a:r>
              <a:rPr sz="2800" b="1" i="1" spc="65" dirty="0">
                <a:solidFill>
                  <a:srgbClr val="DD8046"/>
                </a:solidFill>
                <a:latin typeface="Times New Roman"/>
                <a:cs typeface="Times New Roman"/>
              </a:rPr>
              <a:t> </a:t>
            </a:r>
            <a:r>
              <a:rPr sz="2800" b="1" i="1" spc="-5" dirty="0">
                <a:solidFill>
                  <a:srgbClr val="DD8046"/>
                </a:solidFill>
                <a:latin typeface="Times New Roman"/>
                <a:cs typeface="Times New Roman"/>
              </a:rPr>
              <a:t>administration</a:t>
            </a:r>
            <a:endParaRPr sz="2800">
              <a:latin typeface="Times New Roman"/>
              <a:cs typeface="Times New Roman"/>
            </a:endParaRPr>
          </a:p>
          <a:p>
            <a:pPr marL="652780" lvl="1" indent="-274320">
              <a:lnSpc>
                <a:spcPct val="100000"/>
              </a:lnSpc>
              <a:spcBef>
                <a:spcPts val="610"/>
              </a:spcBef>
              <a:buClr>
                <a:srgbClr val="93B6D2"/>
              </a:buClr>
              <a:buSzPct val="69230"/>
              <a:buFont typeface="Arial"/>
              <a:buChar char=""/>
              <a:tabLst>
                <a:tab pos="653415" algn="l"/>
              </a:tabLst>
            </a:pPr>
            <a:r>
              <a:rPr sz="2600" spc="-5" dirty="0">
                <a:latin typeface="Times New Roman"/>
                <a:cs typeface="Times New Roman"/>
              </a:rPr>
              <a:t>tablets</a:t>
            </a:r>
            <a:endParaRPr sz="2600">
              <a:latin typeface="Times New Roman"/>
              <a:cs typeface="Times New Roman"/>
            </a:endParaRPr>
          </a:p>
          <a:p>
            <a:pPr marL="652780" lvl="1" indent="-274320">
              <a:lnSpc>
                <a:spcPct val="100000"/>
              </a:lnSpc>
              <a:spcBef>
                <a:spcPts val="900"/>
              </a:spcBef>
              <a:buClr>
                <a:srgbClr val="93B6D2"/>
              </a:buClr>
              <a:buSzPct val="69230"/>
              <a:buFont typeface="Arial"/>
              <a:buChar char=""/>
              <a:tabLst>
                <a:tab pos="653415" algn="l"/>
              </a:tabLst>
            </a:pPr>
            <a:r>
              <a:rPr sz="2600" dirty="0">
                <a:latin typeface="Times New Roman"/>
                <a:cs typeface="Times New Roman"/>
              </a:rPr>
              <a:t>capsules</a:t>
            </a:r>
            <a:endParaRPr sz="2600">
              <a:latin typeface="Times New Roman"/>
              <a:cs typeface="Times New Roman"/>
            </a:endParaRPr>
          </a:p>
          <a:p>
            <a:pPr marL="652780" lvl="1" indent="-274320">
              <a:lnSpc>
                <a:spcPct val="100000"/>
              </a:lnSpc>
              <a:spcBef>
                <a:spcPts val="900"/>
              </a:spcBef>
              <a:buClr>
                <a:srgbClr val="93B6D2"/>
              </a:buClr>
              <a:buSzPct val="69230"/>
              <a:buFont typeface="Arial"/>
              <a:buChar char=""/>
              <a:tabLst>
                <a:tab pos="653415" algn="l"/>
              </a:tabLst>
            </a:pPr>
            <a:r>
              <a:rPr sz="2600" dirty="0">
                <a:latin typeface="Times New Roman"/>
                <a:cs typeface="Times New Roman"/>
              </a:rPr>
              <a:t>liquids</a:t>
            </a:r>
            <a:endParaRPr sz="2600">
              <a:latin typeface="Times New Roman"/>
              <a:cs typeface="Times New Roman"/>
            </a:endParaRPr>
          </a:p>
          <a:p>
            <a:pPr marL="652780" lvl="1" indent="-274320">
              <a:lnSpc>
                <a:spcPct val="100000"/>
              </a:lnSpc>
              <a:spcBef>
                <a:spcPts val="900"/>
              </a:spcBef>
              <a:buClr>
                <a:srgbClr val="93B6D2"/>
              </a:buClr>
              <a:buSzPct val="69230"/>
              <a:buFont typeface="Arial"/>
              <a:buChar char=""/>
              <a:tabLst>
                <a:tab pos="653415" algn="l"/>
              </a:tabLst>
            </a:pPr>
            <a:r>
              <a:rPr sz="2600" dirty="0">
                <a:latin typeface="Times New Roman"/>
                <a:cs typeface="Times New Roman"/>
              </a:rPr>
              <a:t>solutions</a:t>
            </a:r>
            <a:endParaRPr sz="2600">
              <a:latin typeface="Times New Roman"/>
              <a:cs typeface="Times New Roman"/>
            </a:endParaRPr>
          </a:p>
          <a:p>
            <a:pPr marL="652780" lvl="1" indent="-274320">
              <a:lnSpc>
                <a:spcPct val="100000"/>
              </a:lnSpc>
              <a:spcBef>
                <a:spcPts val="900"/>
              </a:spcBef>
              <a:buClr>
                <a:srgbClr val="93B6D2"/>
              </a:buClr>
              <a:buSzPct val="69230"/>
              <a:buFont typeface="Arial"/>
              <a:buChar char=""/>
              <a:tabLst>
                <a:tab pos="653415" algn="l"/>
              </a:tabLst>
            </a:pPr>
            <a:r>
              <a:rPr sz="2600" dirty="0">
                <a:latin typeface="Times New Roman"/>
                <a:cs typeface="Times New Roman"/>
              </a:rPr>
              <a:t>suspensions</a:t>
            </a:r>
            <a:endParaRPr sz="2600">
              <a:latin typeface="Times New Roman"/>
              <a:cs typeface="Times New Roman"/>
            </a:endParaRPr>
          </a:p>
          <a:p>
            <a:pPr marL="652780" lvl="1" indent="-274320">
              <a:lnSpc>
                <a:spcPct val="100000"/>
              </a:lnSpc>
              <a:spcBef>
                <a:spcPts val="900"/>
              </a:spcBef>
              <a:buClr>
                <a:srgbClr val="93B6D2"/>
              </a:buClr>
              <a:buSzPct val="69230"/>
              <a:buFont typeface="Arial"/>
              <a:buChar char=""/>
              <a:tabLst>
                <a:tab pos="653415" algn="l"/>
              </a:tabLst>
            </a:pPr>
            <a:r>
              <a:rPr sz="2600" dirty="0">
                <a:latin typeface="Times New Roman"/>
                <a:cs typeface="Times New Roman"/>
              </a:rPr>
              <a:t>syrups</a:t>
            </a:r>
            <a:endParaRPr sz="2600">
              <a:latin typeface="Times New Roman"/>
              <a:cs typeface="Times New Roman"/>
            </a:endParaRPr>
          </a:p>
          <a:p>
            <a:pPr marL="652780" lvl="1" indent="-274320">
              <a:lnSpc>
                <a:spcPct val="100000"/>
              </a:lnSpc>
              <a:spcBef>
                <a:spcPts val="905"/>
              </a:spcBef>
              <a:buClr>
                <a:srgbClr val="93B6D2"/>
              </a:buClr>
              <a:buSzPct val="69230"/>
              <a:buFont typeface="Arial"/>
              <a:buChar char=""/>
              <a:tabLst>
                <a:tab pos="653415" algn="l"/>
              </a:tabLst>
            </a:pPr>
            <a:r>
              <a:rPr sz="2600" spc="-5" dirty="0">
                <a:latin typeface="Times New Roman"/>
                <a:cs typeface="Times New Roman"/>
              </a:rPr>
              <a:t>elixirs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14623" y="2286012"/>
            <a:ext cx="5643626" cy="3571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</TotalTime>
  <Words>833</Words>
  <Application>Microsoft Office PowerPoint</Application>
  <PresentationFormat>On-screen Show (4:3)</PresentationFormat>
  <Paragraphs>237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ORAL  ROUTE</vt:lpstr>
      <vt:lpstr>ORAL</vt:lpstr>
      <vt:lpstr>ORAL</vt:lpstr>
      <vt:lpstr>First-pass Effect</vt:lpstr>
      <vt:lpstr>PowerPoint Presentation</vt:lpstr>
      <vt:lpstr>Oral Dosage Forms</vt:lpstr>
      <vt:lpstr>SUBLINGUAL ROUTE</vt:lpstr>
      <vt:lpstr>SUBLINGUAL ROUTE</vt:lpstr>
      <vt:lpstr>BUCCAL ROUTE</vt:lpstr>
      <vt:lpstr>BUCCAL ROUTE</vt:lpstr>
      <vt:lpstr>PowerPoint Presentation</vt:lpstr>
      <vt:lpstr>SYSTEMIC-PARENTERAL</vt:lpstr>
      <vt:lpstr>PowerPoint Presentation</vt:lpstr>
      <vt:lpstr>SYSTEMIC-PARENTERAL</vt:lpstr>
      <vt:lpstr>INTRAVENOUS</vt:lpstr>
      <vt:lpstr>INTRAMUSULAR ROUTE</vt:lpstr>
      <vt:lpstr>SUBCUTANEOUS</vt:lpstr>
      <vt:lpstr>INTRA-ARTERIAL</vt:lpstr>
      <vt:lpstr>INTRA-ARTICULAR</vt:lpstr>
      <vt:lpstr>INTRADERMAL</vt:lpstr>
      <vt:lpstr>Topical Routes of Administration</vt:lpstr>
      <vt:lpstr>Topical Dosage Forms</vt:lpstr>
      <vt:lpstr>Advantages and Disadvantages of the  Topical Route</vt:lpstr>
      <vt:lpstr>Transdermal</vt:lpstr>
      <vt:lpstr>Route for administration -Time until effect-</vt:lpstr>
      <vt:lpstr>SELECTION OF ROUTE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MANOHAR Y</dc:creator>
  <cp:lastModifiedBy>MANOHAR Y</cp:lastModifiedBy>
  <cp:revision>18</cp:revision>
  <dcterms:created xsi:type="dcterms:W3CDTF">2019-08-01T04:37:40Z</dcterms:created>
  <dcterms:modified xsi:type="dcterms:W3CDTF">2019-09-17T03:59:14Z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2012-04-01T00:00:00Z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2019-08-01T00:00:00Z</vt:filetime>
  </property>
</Properties>
</file>