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97" r:id="rId12"/>
    <p:sldId id="279" r:id="rId13"/>
    <p:sldId id="269" r:id="rId14"/>
    <p:sldId id="270" r:id="rId15"/>
    <p:sldId id="265" r:id="rId16"/>
    <p:sldId id="266" r:id="rId17"/>
    <p:sldId id="267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  <p:sldId id="292" r:id="rId40"/>
    <p:sldId id="298" r:id="rId41"/>
    <p:sldId id="299" r:id="rId42"/>
    <p:sldId id="300" r:id="rId43"/>
    <p:sldId id="301" r:id="rId44"/>
    <p:sldId id="304" r:id="rId45"/>
    <p:sldId id="302" r:id="rId46"/>
    <p:sldId id="303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70D3C-97AC-4AAA-A910-D41D9DDD030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7B3BFDE3-025D-4D2B-BC2D-6EE5AFF9820D}">
      <dgm:prSet phldrT="[Text]"/>
      <dgm:spPr/>
      <dgm:t>
        <a:bodyPr/>
        <a:lstStyle/>
        <a:p>
          <a:r>
            <a:rPr lang="en-IN" dirty="0" smtClean="0"/>
            <a:t>Activation of muscles</a:t>
          </a:r>
          <a:endParaRPr lang="en-IN" dirty="0"/>
        </a:p>
      </dgm:t>
    </dgm:pt>
    <dgm:pt modelId="{48086222-9585-4A09-A7E2-7029630B0532}" type="parTrans" cxnId="{1E470A1E-C498-467B-874F-E91CFC871FED}">
      <dgm:prSet/>
      <dgm:spPr/>
      <dgm:t>
        <a:bodyPr/>
        <a:lstStyle/>
        <a:p>
          <a:endParaRPr lang="en-IN"/>
        </a:p>
      </dgm:t>
    </dgm:pt>
    <dgm:pt modelId="{F4CC0A97-F7C1-4A54-8E86-DA1A4DA896DD}" type="sibTrans" cxnId="{1E470A1E-C498-467B-874F-E91CFC871FED}">
      <dgm:prSet/>
      <dgm:spPr/>
      <dgm:t>
        <a:bodyPr/>
        <a:lstStyle/>
        <a:p>
          <a:endParaRPr lang="en-IN"/>
        </a:p>
      </dgm:t>
    </dgm:pt>
    <dgm:pt modelId="{69EAB13F-7CCA-4F20-A55B-9E72D4CEE91E}">
      <dgm:prSet phldrT="[Text]"/>
      <dgm:spPr/>
      <dgm:t>
        <a:bodyPr/>
        <a:lstStyle/>
        <a:p>
          <a:r>
            <a:rPr lang="en-IN" dirty="0" smtClean="0"/>
            <a:t>Force transmitted to adjacent tissues</a:t>
          </a:r>
          <a:endParaRPr lang="en-IN" dirty="0"/>
        </a:p>
      </dgm:t>
    </dgm:pt>
    <dgm:pt modelId="{0DE233F3-5000-4210-BF1D-8F9D6F478322}" type="parTrans" cxnId="{396B49B7-273A-45FD-98EE-25D17AB3C247}">
      <dgm:prSet/>
      <dgm:spPr/>
      <dgm:t>
        <a:bodyPr/>
        <a:lstStyle/>
        <a:p>
          <a:endParaRPr lang="en-IN"/>
        </a:p>
      </dgm:t>
    </dgm:pt>
    <dgm:pt modelId="{C81D98C9-7167-4BC0-A040-C74244771D4E}" type="sibTrans" cxnId="{396B49B7-273A-45FD-98EE-25D17AB3C247}">
      <dgm:prSet/>
      <dgm:spPr/>
      <dgm:t>
        <a:bodyPr/>
        <a:lstStyle/>
        <a:p>
          <a:endParaRPr lang="en-IN"/>
        </a:p>
      </dgm:t>
    </dgm:pt>
    <dgm:pt modelId="{B097DCFC-A5BF-4793-B3B1-B4F3F333B6B4}">
      <dgm:prSet phldrT="[Text]"/>
      <dgm:spPr/>
      <dgm:t>
        <a:bodyPr/>
        <a:lstStyle/>
        <a:p>
          <a:r>
            <a:rPr lang="en-IN" dirty="0" smtClean="0"/>
            <a:t>Compressive stress and strain on tissues</a:t>
          </a:r>
          <a:endParaRPr lang="en-IN" dirty="0"/>
        </a:p>
      </dgm:t>
    </dgm:pt>
    <dgm:pt modelId="{44AD75A1-AE2C-4A54-8698-3DA9A87A6CE8}" type="parTrans" cxnId="{D9839154-7B8C-4076-AD3B-ED1570A6F9CF}">
      <dgm:prSet/>
      <dgm:spPr/>
      <dgm:t>
        <a:bodyPr/>
        <a:lstStyle/>
        <a:p>
          <a:endParaRPr lang="en-IN"/>
        </a:p>
      </dgm:t>
    </dgm:pt>
    <dgm:pt modelId="{17ABEFE4-3E58-4249-8A7F-8F6C65E80362}" type="sibTrans" cxnId="{D9839154-7B8C-4076-AD3B-ED1570A6F9CF}">
      <dgm:prSet/>
      <dgm:spPr/>
      <dgm:t>
        <a:bodyPr/>
        <a:lstStyle/>
        <a:p>
          <a:endParaRPr lang="en-IN"/>
        </a:p>
      </dgm:t>
    </dgm:pt>
    <dgm:pt modelId="{B55A6987-9D31-423E-80AA-A43A2730C5FC}">
      <dgm:prSet phldrT="[Text]"/>
      <dgm:spPr/>
      <dgm:t>
        <a:bodyPr/>
        <a:lstStyle/>
        <a:p>
          <a:r>
            <a:rPr lang="en-IN" dirty="0" smtClean="0"/>
            <a:t>Re-direction of bone and tissue growth</a:t>
          </a:r>
          <a:endParaRPr lang="en-IN" dirty="0"/>
        </a:p>
      </dgm:t>
    </dgm:pt>
    <dgm:pt modelId="{322B303F-C469-4834-BB37-A6E32F842A9B}" type="parTrans" cxnId="{E6AF8992-7A83-4463-A83D-0C81565A82A7}">
      <dgm:prSet/>
      <dgm:spPr/>
      <dgm:t>
        <a:bodyPr/>
        <a:lstStyle/>
        <a:p>
          <a:endParaRPr lang="en-IN"/>
        </a:p>
      </dgm:t>
    </dgm:pt>
    <dgm:pt modelId="{6FC4CE25-245B-44C8-9AE4-0FBD99B723B8}" type="sibTrans" cxnId="{E6AF8992-7A83-4463-A83D-0C81565A82A7}">
      <dgm:prSet/>
      <dgm:spPr/>
      <dgm:t>
        <a:bodyPr/>
        <a:lstStyle/>
        <a:p>
          <a:endParaRPr lang="en-IN"/>
        </a:p>
      </dgm:t>
    </dgm:pt>
    <dgm:pt modelId="{CA460C6A-836E-4DC4-AECB-2E563A1E7B5C}" type="pres">
      <dgm:prSet presAssocID="{D8D70D3C-97AC-4AAA-A910-D41D9DDD03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64EAC73-A981-4EE3-A8C2-7F1DBB5E61B7}" type="pres">
      <dgm:prSet presAssocID="{7B3BFDE3-025D-4D2B-BC2D-6EE5AFF9820D}" presName="parentLin" presStyleCnt="0"/>
      <dgm:spPr/>
    </dgm:pt>
    <dgm:pt modelId="{798DEAA9-CE0E-4918-AD52-B734D5AD56CB}" type="pres">
      <dgm:prSet presAssocID="{7B3BFDE3-025D-4D2B-BC2D-6EE5AFF9820D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3DFC0EAA-E54D-4D40-BB6E-002C48A1AE16}" type="pres">
      <dgm:prSet presAssocID="{7B3BFDE3-025D-4D2B-BC2D-6EE5AFF982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7305166-9D7A-4B87-98CA-D5045591F9DE}" type="pres">
      <dgm:prSet presAssocID="{7B3BFDE3-025D-4D2B-BC2D-6EE5AFF9820D}" presName="negativeSpace" presStyleCnt="0"/>
      <dgm:spPr/>
    </dgm:pt>
    <dgm:pt modelId="{4C579FEB-636C-4404-BF53-8A6E529E38FF}" type="pres">
      <dgm:prSet presAssocID="{7B3BFDE3-025D-4D2B-BC2D-6EE5AFF9820D}" presName="childText" presStyleLbl="conFgAcc1" presStyleIdx="0" presStyleCnt="4">
        <dgm:presLayoutVars>
          <dgm:bulletEnabled val="1"/>
        </dgm:presLayoutVars>
      </dgm:prSet>
      <dgm:spPr/>
    </dgm:pt>
    <dgm:pt modelId="{833D6BBC-73A1-450F-BA35-74CFE160A930}" type="pres">
      <dgm:prSet presAssocID="{F4CC0A97-F7C1-4A54-8E86-DA1A4DA896DD}" presName="spaceBetweenRectangles" presStyleCnt="0"/>
      <dgm:spPr/>
    </dgm:pt>
    <dgm:pt modelId="{3CF61208-4F7E-4B13-A15C-9FD3315DF0AD}" type="pres">
      <dgm:prSet presAssocID="{69EAB13F-7CCA-4F20-A55B-9E72D4CEE91E}" presName="parentLin" presStyleCnt="0"/>
      <dgm:spPr/>
    </dgm:pt>
    <dgm:pt modelId="{F8560681-3057-4D9C-831A-40B9796155C8}" type="pres">
      <dgm:prSet presAssocID="{69EAB13F-7CCA-4F20-A55B-9E72D4CEE91E}" presName="parentLeftMargin" presStyleLbl="node1" presStyleIdx="0" presStyleCnt="4"/>
      <dgm:spPr/>
      <dgm:t>
        <a:bodyPr/>
        <a:lstStyle/>
        <a:p>
          <a:endParaRPr lang="en-IN"/>
        </a:p>
      </dgm:t>
    </dgm:pt>
    <dgm:pt modelId="{6C73C0D1-B40B-46A8-9BF8-816FDFF65B75}" type="pres">
      <dgm:prSet presAssocID="{69EAB13F-7CCA-4F20-A55B-9E72D4CEE91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4DFC943-30A9-4BC8-A324-FBA4224563B7}" type="pres">
      <dgm:prSet presAssocID="{69EAB13F-7CCA-4F20-A55B-9E72D4CEE91E}" presName="negativeSpace" presStyleCnt="0"/>
      <dgm:spPr/>
    </dgm:pt>
    <dgm:pt modelId="{B749BE86-CCBD-4175-B4EC-59F9BEB799A8}" type="pres">
      <dgm:prSet presAssocID="{69EAB13F-7CCA-4F20-A55B-9E72D4CEE91E}" presName="childText" presStyleLbl="conFgAcc1" presStyleIdx="1" presStyleCnt="4">
        <dgm:presLayoutVars>
          <dgm:bulletEnabled val="1"/>
        </dgm:presLayoutVars>
      </dgm:prSet>
      <dgm:spPr/>
    </dgm:pt>
    <dgm:pt modelId="{B9CD49D2-7B12-4DDB-9CEE-4979634D0DB8}" type="pres">
      <dgm:prSet presAssocID="{C81D98C9-7167-4BC0-A040-C74244771D4E}" presName="spaceBetweenRectangles" presStyleCnt="0"/>
      <dgm:spPr/>
    </dgm:pt>
    <dgm:pt modelId="{DF371350-D0F5-4C75-BFAA-DF41E8F11E23}" type="pres">
      <dgm:prSet presAssocID="{B097DCFC-A5BF-4793-B3B1-B4F3F333B6B4}" presName="parentLin" presStyleCnt="0"/>
      <dgm:spPr/>
    </dgm:pt>
    <dgm:pt modelId="{0327036D-784D-44F3-829F-69FD47202E08}" type="pres">
      <dgm:prSet presAssocID="{B097DCFC-A5BF-4793-B3B1-B4F3F333B6B4}" presName="parentLeftMargin" presStyleLbl="node1" presStyleIdx="1" presStyleCnt="4"/>
      <dgm:spPr/>
      <dgm:t>
        <a:bodyPr/>
        <a:lstStyle/>
        <a:p>
          <a:endParaRPr lang="en-IN"/>
        </a:p>
      </dgm:t>
    </dgm:pt>
    <dgm:pt modelId="{04F267F6-DB6E-45E6-BEFD-7001D4EF328B}" type="pres">
      <dgm:prSet presAssocID="{B097DCFC-A5BF-4793-B3B1-B4F3F333B6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710296-A37F-4E68-8ABF-0FB3BA43E026}" type="pres">
      <dgm:prSet presAssocID="{B097DCFC-A5BF-4793-B3B1-B4F3F333B6B4}" presName="negativeSpace" presStyleCnt="0"/>
      <dgm:spPr/>
    </dgm:pt>
    <dgm:pt modelId="{538C3060-FC0B-4C0F-92C4-052662EEEF59}" type="pres">
      <dgm:prSet presAssocID="{B097DCFC-A5BF-4793-B3B1-B4F3F333B6B4}" presName="childText" presStyleLbl="conFgAcc1" presStyleIdx="2" presStyleCnt="4">
        <dgm:presLayoutVars>
          <dgm:bulletEnabled val="1"/>
        </dgm:presLayoutVars>
      </dgm:prSet>
      <dgm:spPr/>
    </dgm:pt>
    <dgm:pt modelId="{AE4014FD-2BE0-46FE-98DC-7955662DF61E}" type="pres">
      <dgm:prSet presAssocID="{17ABEFE4-3E58-4249-8A7F-8F6C65E80362}" presName="spaceBetweenRectangles" presStyleCnt="0"/>
      <dgm:spPr/>
    </dgm:pt>
    <dgm:pt modelId="{C0F64A6B-FBF6-4029-81B5-BC497D375297}" type="pres">
      <dgm:prSet presAssocID="{B55A6987-9D31-423E-80AA-A43A2730C5FC}" presName="parentLin" presStyleCnt="0"/>
      <dgm:spPr/>
    </dgm:pt>
    <dgm:pt modelId="{C729F5D6-547C-4ABD-8039-659287ADFCF3}" type="pres">
      <dgm:prSet presAssocID="{B55A6987-9D31-423E-80AA-A43A2730C5FC}" presName="parentLeftMargin" presStyleLbl="node1" presStyleIdx="2" presStyleCnt="4"/>
      <dgm:spPr/>
      <dgm:t>
        <a:bodyPr/>
        <a:lstStyle/>
        <a:p>
          <a:endParaRPr lang="en-IN"/>
        </a:p>
      </dgm:t>
    </dgm:pt>
    <dgm:pt modelId="{C7961ECA-B00A-4F73-8018-49EF39A1BD0F}" type="pres">
      <dgm:prSet presAssocID="{B55A6987-9D31-423E-80AA-A43A2730C5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1571E1-9D25-4AD0-A9FD-06EEB9D28723}" type="pres">
      <dgm:prSet presAssocID="{B55A6987-9D31-423E-80AA-A43A2730C5FC}" presName="negativeSpace" presStyleCnt="0"/>
      <dgm:spPr/>
    </dgm:pt>
    <dgm:pt modelId="{41EEC3A1-EEAC-43E4-B348-818F46158F2F}" type="pres">
      <dgm:prSet presAssocID="{B55A6987-9D31-423E-80AA-A43A2730C5F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F993C5B-E3B7-4805-A6C4-8373D5F18B5B}" type="presOf" srcId="{B097DCFC-A5BF-4793-B3B1-B4F3F333B6B4}" destId="{0327036D-784D-44F3-829F-69FD47202E08}" srcOrd="0" destOrd="0" presId="urn:microsoft.com/office/officeart/2005/8/layout/list1"/>
    <dgm:cxn modelId="{31015B87-C8BF-4955-99DE-0A5603193CE7}" type="presOf" srcId="{B097DCFC-A5BF-4793-B3B1-B4F3F333B6B4}" destId="{04F267F6-DB6E-45E6-BEFD-7001D4EF328B}" srcOrd="1" destOrd="0" presId="urn:microsoft.com/office/officeart/2005/8/layout/list1"/>
    <dgm:cxn modelId="{1E470A1E-C498-467B-874F-E91CFC871FED}" srcId="{D8D70D3C-97AC-4AAA-A910-D41D9DDD0307}" destId="{7B3BFDE3-025D-4D2B-BC2D-6EE5AFF9820D}" srcOrd="0" destOrd="0" parTransId="{48086222-9585-4A09-A7E2-7029630B0532}" sibTransId="{F4CC0A97-F7C1-4A54-8E86-DA1A4DA896DD}"/>
    <dgm:cxn modelId="{55479E63-2924-4295-B464-1288A0CCDB8B}" type="presOf" srcId="{7B3BFDE3-025D-4D2B-BC2D-6EE5AFF9820D}" destId="{3DFC0EAA-E54D-4D40-BB6E-002C48A1AE16}" srcOrd="1" destOrd="0" presId="urn:microsoft.com/office/officeart/2005/8/layout/list1"/>
    <dgm:cxn modelId="{0570CA7C-D827-4EDC-A486-B05D4BDF8E35}" type="presOf" srcId="{69EAB13F-7CCA-4F20-A55B-9E72D4CEE91E}" destId="{6C73C0D1-B40B-46A8-9BF8-816FDFF65B75}" srcOrd="1" destOrd="0" presId="urn:microsoft.com/office/officeart/2005/8/layout/list1"/>
    <dgm:cxn modelId="{DFC0D909-FE89-4FCF-ABAF-E86A459CE720}" type="presOf" srcId="{7B3BFDE3-025D-4D2B-BC2D-6EE5AFF9820D}" destId="{798DEAA9-CE0E-4918-AD52-B734D5AD56CB}" srcOrd="0" destOrd="0" presId="urn:microsoft.com/office/officeart/2005/8/layout/list1"/>
    <dgm:cxn modelId="{396B49B7-273A-45FD-98EE-25D17AB3C247}" srcId="{D8D70D3C-97AC-4AAA-A910-D41D9DDD0307}" destId="{69EAB13F-7CCA-4F20-A55B-9E72D4CEE91E}" srcOrd="1" destOrd="0" parTransId="{0DE233F3-5000-4210-BF1D-8F9D6F478322}" sibTransId="{C81D98C9-7167-4BC0-A040-C74244771D4E}"/>
    <dgm:cxn modelId="{E6AF8992-7A83-4463-A83D-0C81565A82A7}" srcId="{D8D70D3C-97AC-4AAA-A910-D41D9DDD0307}" destId="{B55A6987-9D31-423E-80AA-A43A2730C5FC}" srcOrd="3" destOrd="0" parTransId="{322B303F-C469-4834-BB37-A6E32F842A9B}" sibTransId="{6FC4CE25-245B-44C8-9AE4-0FBD99B723B8}"/>
    <dgm:cxn modelId="{D9839154-7B8C-4076-AD3B-ED1570A6F9CF}" srcId="{D8D70D3C-97AC-4AAA-A910-D41D9DDD0307}" destId="{B097DCFC-A5BF-4793-B3B1-B4F3F333B6B4}" srcOrd="2" destOrd="0" parTransId="{44AD75A1-AE2C-4A54-8698-3DA9A87A6CE8}" sibTransId="{17ABEFE4-3E58-4249-8A7F-8F6C65E80362}"/>
    <dgm:cxn modelId="{FDBA513D-3749-43FC-BE30-41C3873C19BD}" type="presOf" srcId="{B55A6987-9D31-423E-80AA-A43A2730C5FC}" destId="{C729F5D6-547C-4ABD-8039-659287ADFCF3}" srcOrd="0" destOrd="0" presId="urn:microsoft.com/office/officeart/2005/8/layout/list1"/>
    <dgm:cxn modelId="{81F30F53-C64F-4265-A4F4-D5D7A7E76BD5}" type="presOf" srcId="{B55A6987-9D31-423E-80AA-A43A2730C5FC}" destId="{C7961ECA-B00A-4F73-8018-49EF39A1BD0F}" srcOrd="1" destOrd="0" presId="urn:microsoft.com/office/officeart/2005/8/layout/list1"/>
    <dgm:cxn modelId="{8AA8F7F1-5D28-4578-A229-9D1ECD9E886F}" type="presOf" srcId="{69EAB13F-7CCA-4F20-A55B-9E72D4CEE91E}" destId="{F8560681-3057-4D9C-831A-40B9796155C8}" srcOrd="0" destOrd="0" presId="urn:microsoft.com/office/officeart/2005/8/layout/list1"/>
    <dgm:cxn modelId="{2EEC8B0E-4F45-4461-A8FD-8C2ECB45C69D}" type="presOf" srcId="{D8D70D3C-97AC-4AAA-A910-D41D9DDD0307}" destId="{CA460C6A-836E-4DC4-AECB-2E563A1E7B5C}" srcOrd="0" destOrd="0" presId="urn:microsoft.com/office/officeart/2005/8/layout/list1"/>
    <dgm:cxn modelId="{6072ED07-6AD3-4F31-97FA-7E31EE457BD7}" type="presParOf" srcId="{CA460C6A-836E-4DC4-AECB-2E563A1E7B5C}" destId="{A64EAC73-A981-4EE3-A8C2-7F1DBB5E61B7}" srcOrd="0" destOrd="0" presId="urn:microsoft.com/office/officeart/2005/8/layout/list1"/>
    <dgm:cxn modelId="{B3396F4E-0C71-4B4F-AB12-975A8E667374}" type="presParOf" srcId="{A64EAC73-A981-4EE3-A8C2-7F1DBB5E61B7}" destId="{798DEAA9-CE0E-4918-AD52-B734D5AD56CB}" srcOrd="0" destOrd="0" presId="urn:microsoft.com/office/officeart/2005/8/layout/list1"/>
    <dgm:cxn modelId="{AE43E1CE-3631-4F82-A563-894E2075D759}" type="presParOf" srcId="{A64EAC73-A981-4EE3-A8C2-7F1DBB5E61B7}" destId="{3DFC0EAA-E54D-4D40-BB6E-002C48A1AE16}" srcOrd="1" destOrd="0" presId="urn:microsoft.com/office/officeart/2005/8/layout/list1"/>
    <dgm:cxn modelId="{67BC35FE-3056-471C-9351-00FA2B4E1954}" type="presParOf" srcId="{CA460C6A-836E-4DC4-AECB-2E563A1E7B5C}" destId="{37305166-9D7A-4B87-98CA-D5045591F9DE}" srcOrd="1" destOrd="0" presId="urn:microsoft.com/office/officeart/2005/8/layout/list1"/>
    <dgm:cxn modelId="{DC1F82CE-D902-4758-8FAF-3D84B9A50B0C}" type="presParOf" srcId="{CA460C6A-836E-4DC4-AECB-2E563A1E7B5C}" destId="{4C579FEB-636C-4404-BF53-8A6E529E38FF}" srcOrd="2" destOrd="0" presId="urn:microsoft.com/office/officeart/2005/8/layout/list1"/>
    <dgm:cxn modelId="{533EAC78-97B5-4329-AA05-95A61769D9E7}" type="presParOf" srcId="{CA460C6A-836E-4DC4-AECB-2E563A1E7B5C}" destId="{833D6BBC-73A1-450F-BA35-74CFE160A930}" srcOrd="3" destOrd="0" presId="urn:microsoft.com/office/officeart/2005/8/layout/list1"/>
    <dgm:cxn modelId="{156416D0-85A3-4224-8157-38221A865461}" type="presParOf" srcId="{CA460C6A-836E-4DC4-AECB-2E563A1E7B5C}" destId="{3CF61208-4F7E-4B13-A15C-9FD3315DF0AD}" srcOrd="4" destOrd="0" presId="urn:microsoft.com/office/officeart/2005/8/layout/list1"/>
    <dgm:cxn modelId="{567FAF2C-4E76-44BB-817C-8E6CF4F396F4}" type="presParOf" srcId="{3CF61208-4F7E-4B13-A15C-9FD3315DF0AD}" destId="{F8560681-3057-4D9C-831A-40B9796155C8}" srcOrd="0" destOrd="0" presId="urn:microsoft.com/office/officeart/2005/8/layout/list1"/>
    <dgm:cxn modelId="{83C135FB-DEAF-46AD-99C5-B699AB5CED13}" type="presParOf" srcId="{3CF61208-4F7E-4B13-A15C-9FD3315DF0AD}" destId="{6C73C0D1-B40B-46A8-9BF8-816FDFF65B75}" srcOrd="1" destOrd="0" presId="urn:microsoft.com/office/officeart/2005/8/layout/list1"/>
    <dgm:cxn modelId="{45503872-8F88-4F28-A6E8-9B96EB3838E8}" type="presParOf" srcId="{CA460C6A-836E-4DC4-AECB-2E563A1E7B5C}" destId="{C4DFC943-30A9-4BC8-A324-FBA4224563B7}" srcOrd="5" destOrd="0" presId="urn:microsoft.com/office/officeart/2005/8/layout/list1"/>
    <dgm:cxn modelId="{ECE0ECE6-4A3D-4390-B7C8-6C3F8D350DB8}" type="presParOf" srcId="{CA460C6A-836E-4DC4-AECB-2E563A1E7B5C}" destId="{B749BE86-CCBD-4175-B4EC-59F9BEB799A8}" srcOrd="6" destOrd="0" presId="urn:microsoft.com/office/officeart/2005/8/layout/list1"/>
    <dgm:cxn modelId="{00ACF256-5F44-4E7C-9973-59870595B84F}" type="presParOf" srcId="{CA460C6A-836E-4DC4-AECB-2E563A1E7B5C}" destId="{B9CD49D2-7B12-4DDB-9CEE-4979634D0DB8}" srcOrd="7" destOrd="0" presId="urn:microsoft.com/office/officeart/2005/8/layout/list1"/>
    <dgm:cxn modelId="{A3529CE6-9EE2-4DAB-A4D7-E506291E0B01}" type="presParOf" srcId="{CA460C6A-836E-4DC4-AECB-2E563A1E7B5C}" destId="{DF371350-D0F5-4C75-BFAA-DF41E8F11E23}" srcOrd="8" destOrd="0" presId="urn:microsoft.com/office/officeart/2005/8/layout/list1"/>
    <dgm:cxn modelId="{1673E893-5D47-40C7-A5A2-EEADAA9EEDB6}" type="presParOf" srcId="{DF371350-D0F5-4C75-BFAA-DF41E8F11E23}" destId="{0327036D-784D-44F3-829F-69FD47202E08}" srcOrd="0" destOrd="0" presId="urn:microsoft.com/office/officeart/2005/8/layout/list1"/>
    <dgm:cxn modelId="{81C4329A-E587-4BF7-822E-84FB30194904}" type="presParOf" srcId="{DF371350-D0F5-4C75-BFAA-DF41E8F11E23}" destId="{04F267F6-DB6E-45E6-BEFD-7001D4EF328B}" srcOrd="1" destOrd="0" presId="urn:microsoft.com/office/officeart/2005/8/layout/list1"/>
    <dgm:cxn modelId="{67321DAE-9B84-413D-A2D6-775514932A36}" type="presParOf" srcId="{CA460C6A-836E-4DC4-AECB-2E563A1E7B5C}" destId="{56710296-A37F-4E68-8ABF-0FB3BA43E026}" srcOrd="9" destOrd="0" presId="urn:microsoft.com/office/officeart/2005/8/layout/list1"/>
    <dgm:cxn modelId="{DB59056D-67C6-4403-BA09-96983FE55AB0}" type="presParOf" srcId="{CA460C6A-836E-4DC4-AECB-2E563A1E7B5C}" destId="{538C3060-FC0B-4C0F-92C4-052662EEEF59}" srcOrd="10" destOrd="0" presId="urn:microsoft.com/office/officeart/2005/8/layout/list1"/>
    <dgm:cxn modelId="{539CD863-1B69-40D2-961D-D6309C296953}" type="presParOf" srcId="{CA460C6A-836E-4DC4-AECB-2E563A1E7B5C}" destId="{AE4014FD-2BE0-46FE-98DC-7955662DF61E}" srcOrd="11" destOrd="0" presId="urn:microsoft.com/office/officeart/2005/8/layout/list1"/>
    <dgm:cxn modelId="{2CB5434E-D002-4693-A7AE-503FFBAA8F4F}" type="presParOf" srcId="{CA460C6A-836E-4DC4-AECB-2E563A1E7B5C}" destId="{C0F64A6B-FBF6-4029-81B5-BC497D375297}" srcOrd="12" destOrd="0" presId="urn:microsoft.com/office/officeart/2005/8/layout/list1"/>
    <dgm:cxn modelId="{9F68D441-0FC3-483B-97E0-A571EA866AD6}" type="presParOf" srcId="{C0F64A6B-FBF6-4029-81B5-BC497D375297}" destId="{C729F5D6-547C-4ABD-8039-659287ADFCF3}" srcOrd="0" destOrd="0" presId="urn:microsoft.com/office/officeart/2005/8/layout/list1"/>
    <dgm:cxn modelId="{01D5810B-3554-484A-BD52-97BF293659D8}" type="presParOf" srcId="{C0F64A6B-FBF6-4029-81B5-BC497D375297}" destId="{C7961ECA-B00A-4F73-8018-49EF39A1BD0F}" srcOrd="1" destOrd="0" presId="urn:microsoft.com/office/officeart/2005/8/layout/list1"/>
    <dgm:cxn modelId="{B86BDE78-505E-4D0E-B719-FB52346DCEB5}" type="presParOf" srcId="{CA460C6A-836E-4DC4-AECB-2E563A1E7B5C}" destId="{A01571E1-9D25-4AD0-A9FD-06EEB9D28723}" srcOrd="13" destOrd="0" presId="urn:microsoft.com/office/officeart/2005/8/layout/list1"/>
    <dgm:cxn modelId="{EE2CFD3C-3F62-4164-9FEE-509C46AFA957}" type="presParOf" srcId="{CA460C6A-836E-4DC4-AECB-2E563A1E7B5C}" destId="{41EEC3A1-EEAC-43E4-B348-818F46158F2F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42975E-FDB3-4AED-B95F-3E93CB986D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7B727AB-A40A-4C22-BDF9-6FC25230ECA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800" dirty="0" smtClean="0"/>
            <a:t>Diagnostic impression </a:t>
          </a:r>
          <a:endParaRPr lang="en-IN" sz="2800" dirty="0"/>
        </a:p>
      </dgm:t>
    </dgm:pt>
    <dgm:pt modelId="{48611BFB-951E-4325-A88E-419F6F10ACB5}" type="parTrans" cxnId="{B1C681EA-65B8-43A3-9D80-027B7DA21117}">
      <dgm:prSet/>
      <dgm:spPr/>
      <dgm:t>
        <a:bodyPr/>
        <a:lstStyle/>
        <a:p>
          <a:pPr algn="ctr"/>
          <a:endParaRPr lang="en-IN"/>
        </a:p>
      </dgm:t>
    </dgm:pt>
    <dgm:pt modelId="{BA8F0E7F-E3F1-4F0A-B141-197ABC5CC6DE}" type="sibTrans" cxnId="{B1C681EA-65B8-43A3-9D80-027B7DA21117}">
      <dgm:prSet/>
      <dgm:spPr/>
      <dgm:t>
        <a:bodyPr/>
        <a:lstStyle/>
        <a:p>
          <a:pPr algn="ctr"/>
          <a:endParaRPr lang="en-IN"/>
        </a:p>
      </dgm:t>
    </dgm:pt>
    <dgm:pt modelId="{2107E4F9-8D8B-430A-9AEA-16C1DE4F11F4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IN" sz="2400" dirty="0" smtClean="0"/>
            <a:t>VTO</a:t>
          </a:r>
          <a:endParaRPr lang="en-IN" sz="2400" dirty="0"/>
        </a:p>
      </dgm:t>
    </dgm:pt>
    <dgm:pt modelId="{45D2DD38-BE80-4C62-A5D2-4D26DCB09B20}" type="parTrans" cxnId="{760B07A6-B9B3-4A31-9FEE-A730895300B4}">
      <dgm:prSet/>
      <dgm:spPr/>
      <dgm:t>
        <a:bodyPr/>
        <a:lstStyle/>
        <a:p>
          <a:pPr algn="ctr"/>
          <a:endParaRPr lang="en-IN"/>
        </a:p>
      </dgm:t>
    </dgm:pt>
    <dgm:pt modelId="{36BAAD98-D62C-4BC3-9D0C-978B80D70684}" type="sibTrans" cxnId="{760B07A6-B9B3-4A31-9FEE-A730895300B4}">
      <dgm:prSet/>
      <dgm:spPr/>
      <dgm:t>
        <a:bodyPr/>
        <a:lstStyle/>
        <a:p>
          <a:pPr algn="ctr"/>
          <a:endParaRPr lang="en-IN"/>
        </a:p>
      </dgm:t>
    </dgm:pt>
    <dgm:pt modelId="{126E03C0-2868-4F3B-8D74-EEFE97773FC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400" dirty="0" smtClean="0"/>
            <a:t>Construction bite</a:t>
          </a:r>
          <a:endParaRPr lang="en-IN" sz="2400" dirty="0"/>
        </a:p>
      </dgm:t>
    </dgm:pt>
    <dgm:pt modelId="{0E9A038D-313A-4F87-AC57-3C481605A3C0}" type="parTrans" cxnId="{999345A3-FFAF-4D88-8E43-DA434672C43C}">
      <dgm:prSet/>
      <dgm:spPr/>
      <dgm:t>
        <a:bodyPr/>
        <a:lstStyle/>
        <a:p>
          <a:pPr algn="ctr"/>
          <a:endParaRPr lang="en-IN"/>
        </a:p>
      </dgm:t>
    </dgm:pt>
    <dgm:pt modelId="{526A1822-C326-4844-9EE7-68404D59E7EF}" type="sibTrans" cxnId="{999345A3-FFAF-4D88-8E43-DA434672C43C}">
      <dgm:prSet/>
      <dgm:spPr/>
      <dgm:t>
        <a:bodyPr/>
        <a:lstStyle/>
        <a:p>
          <a:pPr algn="ctr"/>
          <a:endParaRPr lang="en-IN"/>
        </a:p>
      </dgm:t>
    </dgm:pt>
    <dgm:pt modelId="{51D2781D-7A66-4D58-9DBC-125D13DFABB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IN" sz="2400" dirty="0" err="1" smtClean="0"/>
            <a:t>Cephalometric</a:t>
          </a:r>
          <a:r>
            <a:rPr lang="en-IN" sz="2400" dirty="0" smtClean="0"/>
            <a:t> analysis</a:t>
          </a:r>
        </a:p>
      </dgm:t>
    </dgm:pt>
    <dgm:pt modelId="{99165DC9-5E10-4B40-A216-67B923CE1D29}" type="parTrans" cxnId="{9C2B9C08-60B2-4D79-9AA4-98CC3C484000}">
      <dgm:prSet/>
      <dgm:spPr/>
      <dgm:t>
        <a:bodyPr/>
        <a:lstStyle/>
        <a:p>
          <a:pPr algn="ctr"/>
          <a:endParaRPr lang="en-IN"/>
        </a:p>
      </dgm:t>
    </dgm:pt>
    <dgm:pt modelId="{B7878EF8-0837-4E06-9C64-DC8C00424FC4}" type="sibTrans" cxnId="{9C2B9C08-60B2-4D79-9AA4-98CC3C484000}">
      <dgm:prSet/>
      <dgm:spPr/>
      <dgm:t>
        <a:bodyPr/>
        <a:lstStyle/>
        <a:p>
          <a:pPr algn="ctr"/>
          <a:endParaRPr lang="en-IN"/>
        </a:p>
      </dgm:t>
    </dgm:pt>
    <dgm:pt modelId="{4A00D002-0D5A-4A03-A6AB-A36B7F9464A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400" smtClean="0"/>
            <a:t>Impression </a:t>
          </a:r>
          <a:endParaRPr lang="en-IN" sz="2400" dirty="0" smtClean="0"/>
        </a:p>
      </dgm:t>
    </dgm:pt>
    <dgm:pt modelId="{D4A5CFA0-132F-4097-9174-31112622D673}" type="parTrans" cxnId="{FB6641C3-6BC0-4401-8543-E55EB02F3419}">
      <dgm:prSet/>
      <dgm:spPr/>
      <dgm:t>
        <a:bodyPr/>
        <a:lstStyle/>
        <a:p>
          <a:pPr algn="ctr"/>
          <a:endParaRPr lang="en-IN"/>
        </a:p>
      </dgm:t>
    </dgm:pt>
    <dgm:pt modelId="{3E5B8B4B-125F-41DB-AB31-CC77009E0560}" type="sibTrans" cxnId="{FB6641C3-6BC0-4401-8543-E55EB02F3419}">
      <dgm:prSet/>
      <dgm:spPr/>
      <dgm:t>
        <a:bodyPr/>
        <a:lstStyle/>
        <a:p>
          <a:pPr algn="ctr"/>
          <a:endParaRPr lang="en-IN"/>
        </a:p>
      </dgm:t>
    </dgm:pt>
    <dgm:pt modelId="{B50C4BED-A18E-4FC2-A033-9F02A3D22B7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2400" dirty="0" smtClean="0"/>
            <a:t>Fabrication of wire components.</a:t>
          </a:r>
          <a:endParaRPr lang="en-IN" sz="2400" dirty="0"/>
        </a:p>
      </dgm:t>
    </dgm:pt>
    <dgm:pt modelId="{E37A3CD5-ACDA-422F-A79F-515BC507FB3F}" type="parTrans" cxnId="{28428DAF-93F7-4D37-B5E6-08C4502157CB}">
      <dgm:prSet/>
      <dgm:spPr/>
      <dgm:t>
        <a:bodyPr/>
        <a:lstStyle/>
        <a:p>
          <a:pPr algn="ctr"/>
          <a:endParaRPr lang="en-IN"/>
        </a:p>
      </dgm:t>
    </dgm:pt>
    <dgm:pt modelId="{429E90C7-2E81-4E5B-8A12-A4F768E5E39C}" type="sibTrans" cxnId="{28428DAF-93F7-4D37-B5E6-08C4502157CB}">
      <dgm:prSet/>
      <dgm:spPr/>
      <dgm:t>
        <a:bodyPr/>
        <a:lstStyle/>
        <a:p>
          <a:pPr algn="ctr"/>
          <a:endParaRPr lang="en-IN"/>
        </a:p>
      </dgm:t>
    </dgm:pt>
    <dgm:pt modelId="{1562A680-373A-4703-A078-7A3BB094159C}" type="pres">
      <dgm:prSet presAssocID="{7142975E-FDB3-4AED-B95F-3E93CB986D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2128AE4-917A-4F91-8D09-C65D82128954}" type="pres">
      <dgm:prSet presAssocID="{67B727AB-A40A-4C22-BDF9-6FC25230ECAE}" presName="parentLin" presStyleCnt="0"/>
      <dgm:spPr/>
    </dgm:pt>
    <dgm:pt modelId="{9B45DEFE-6D3F-4562-B80D-1281BD14F9BA}" type="pres">
      <dgm:prSet presAssocID="{67B727AB-A40A-4C22-BDF9-6FC25230ECAE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3D391122-9768-446C-B8B0-6D98079788A7}" type="pres">
      <dgm:prSet presAssocID="{67B727AB-A40A-4C22-BDF9-6FC25230ECA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637EC0-6B41-4B4C-B689-8EA1B1A7F9B5}" type="pres">
      <dgm:prSet presAssocID="{67B727AB-A40A-4C22-BDF9-6FC25230ECAE}" presName="negativeSpace" presStyleCnt="0"/>
      <dgm:spPr/>
    </dgm:pt>
    <dgm:pt modelId="{8FA3F3C8-AE99-4A17-BB62-ED086A92DFFE}" type="pres">
      <dgm:prSet presAssocID="{67B727AB-A40A-4C22-BDF9-6FC25230ECAE}" presName="childText" presStyleLbl="conFgAcc1" presStyleIdx="0" presStyleCnt="6" custScaleX="79070">
        <dgm:presLayoutVars>
          <dgm:bulletEnabled val="1"/>
        </dgm:presLayoutVars>
      </dgm:prSet>
      <dgm:spPr/>
    </dgm:pt>
    <dgm:pt modelId="{5809A71F-DE7C-40C1-BB78-FE392F579A47}" type="pres">
      <dgm:prSet presAssocID="{BA8F0E7F-E3F1-4F0A-B141-197ABC5CC6DE}" presName="spaceBetweenRectangles" presStyleCnt="0"/>
      <dgm:spPr/>
    </dgm:pt>
    <dgm:pt modelId="{9149E65C-A211-459E-948D-C49F69E7EF07}" type="pres">
      <dgm:prSet presAssocID="{2107E4F9-8D8B-430A-9AEA-16C1DE4F11F4}" presName="parentLin" presStyleCnt="0"/>
      <dgm:spPr/>
    </dgm:pt>
    <dgm:pt modelId="{F87CE9FF-102D-4892-9D63-F1A4292C6351}" type="pres">
      <dgm:prSet presAssocID="{2107E4F9-8D8B-430A-9AEA-16C1DE4F11F4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57947A52-82F1-4067-8737-317FC17BEF97}" type="pres">
      <dgm:prSet presAssocID="{2107E4F9-8D8B-430A-9AEA-16C1DE4F11F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EB496F6-FE01-4E19-8413-6DAC6361E96C}" type="pres">
      <dgm:prSet presAssocID="{2107E4F9-8D8B-430A-9AEA-16C1DE4F11F4}" presName="negativeSpace" presStyleCnt="0"/>
      <dgm:spPr/>
    </dgm:pt>
    <dgm:pt modelId="{DCC82534-4256-4786-AE5C-A9B30AACE102}" type="pres">
      <dgm:prSet presAssocID="{2107E4F9-8D8B-430A-9AEA-16C1DE4F11F4}" presName="childText" presStyleLbl="conFgAcc1" presStyleIdx="1" presStyleCnt="6" custScaleX="79070">
        <dgm:presLayoutVars>
          <dgm:bulletEnabled val="1"/>
        </dgm:presLayoutVars>
      </dgm:prSet>
      <dgm:spPr/>
    </dgm:pt>
    <dgm:pt modelId="{ECC76C6A-68D9-427D-B4A4-4A60F8A870DC}" type="pres">
      <dgm:prSet presAssocID="{36BAAD98-D62C-4BC3-9D0C-978B80D70684}" presName="spaceBetweenRectangles" presStyleCnt="0"/>
      <dgm:spPr/>
    </dgm:pt>
    <dgm:pt modelId="{852201C9-9F5C-4958-B7DF-4CEDC49F9051}" type="pres">
      <dgm:prSet presAssocID="{51D2781D-7A66-4D58-9DBC-125D13DFABB7}" presName="parentLin" presStyleCnt="0"/>
      <dgm:spPr/>
    </dgm:pt>
    <dgm:pt modelId="{7FCDB5B9-CB11-4A2B-8151-10766CE50BD9}" type="pres">
      <dgm:prSet presAssocID="{51D2781D-7A66-4D58-9DBC-125D13DFABB7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22DC8E34-8B34-4DF0-B0C9-7B7444C7A7FB}" type="pres">
      <dgm:prSet presAssocID="{51D2781D-7A66-4D58-9DBC-125D13DFABB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C2E3DC-4BBA-4909-BDEA-1C0B58D0D598}" type="pres">
      <dgm:prSet presAssocID="{51D2781D-7A66-4D58-9DBC-125D13DFABB7}" presName="negativeSpace" presStyleCnt="0"/>
      <dgm:spPr/>
    </dgm:pt>
    <dgm:pt modelId="{6505FB30-35E7-44A4-AF55-F3C2D8437B73}" type="pres">
      <dgm:prSet presAssocID="{51D2781D-7A66-4D58-9DBC-125D13DFABB7}" presName="childText" presStyleLbl="conFgAcc1" presStyleIdx="2" presStyleCnt="6" custScaleX="79070">
        <dgm:presLayoutVars>
          <dgm:bulletEnabled val="1"/>
        </dgm:presLayoutVars>
      </dgm:prSet>
      <dgm:spPr/>
    </dgm:pt>
    <dgm:pt modelId="{264977A3-9D9B-4CA8-BA00-92ECE4586BF1}" type="pres">
      <dgm:prSet presAssocID="{B7878EF8-0837-4E06-9C64-DC8C00424FC4}" presName="spaceBetweenRectangles" presStyleCnt="0"/>
      <dgm:spPr/>
    </dgm:pt>
    <dgm:pt modelId="{53AF5C71-4883-42A0-B713-42BD12FE10FE}" type="pres">
      <dgm:prSet presAssocID="{4A00D002-0D5A-4A03-A6AB-A36B7F9464A9}" presName="parentLin" presStyleCnt="0"/>
      <dgm:spPr/>
    </dgm:pt>
    <dgm:pt modelId="{C5265FE0-6503-47B4-B0D2-B1DF8C2387DD}" type="pres">
      <dgm:prSet presAssocID="{4A00D002-0D5A-4A03-A6AB-A36B7F9464A9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7C033387-D424-4B93-86DB-EA79992764A8}" type="pres">
      <dgm:prSet presAssocID="{4A00D002-0D5A-4A03-A6AB-A36B7F9464A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DE3430-2864-49D9-8E7D-2084F770D1B6}" type="pres">
      <dgm:prSet presAssocID="{4A00D002-0D5A-4A03-A6AB-A36B7F9464A9}" presName="negativeSpace" presStyleCnt="0"/>
      <dgm:spPr/>
    </dgm:pt>
    <dgm:pt modelId="{B0ED419C-8A65-42A8-9BA2-5A00912B472E}" type="pres">
      <dgm:prSet presAssocID="{4A00D002-0D5A-4A03-A6AB-A36B7F9464A9}" presName="childText" presStyleLbl="conFgAcc1" presStyleIdx="3" presStyleCnt="6" custScaleX="79070">
        <dgm:presLayoutVars>
          <dgm:bulletEnabled val="1"/>
        </dgm:presLayoutVars>
      </dgm:prSet>
      <dgm:spPr/>
    </dgm:pt>
    <dgm:pt modelId="{2B2B8F9B-EBDF-4A50-8948-4DB545C34DEC}" type="pres">
      <dgm:prSet presAssocID="{3E5B8B4B-125F-41DB-AB31-CC77009E0560}" presName="spaceBetweenRectangles" presStyleCnt="0"/>
      <dgm:spPr/>
    </dgm:pt>
    <dgm:pt modelId="{D736421D-6767-4F94-A8B8-D841C6951C92}" type="pres">
      <dgm:prSet presAssocID="{126E03C0-2868-4F3B-8D74-EEFE97773FCB}" presName="parentLin" presStyleCnt="0"/>
      <dgm:spPr/>
    </dgm:pt>
    <dgm:pt modelId="{5FDEB73C-007F-4CB2-96C7-159CDC6EA826}" type="pres">
      <dgm:prSet presAssocID="{126E03C0-2868-4F3B-8D74-EEFE97773FCB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315B38C0-D491-4519-B83E-9A4841A0783E}" type="pres">
      <dgm:prSet presAssocID="{126E03C0-2868-4F3B-8D74-EEFE97773F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F73F2F-DBE7-467E-A572-541874713BAC}" type="pres">
      <dgm:prSet presAssocID="{126E03C0-2868-4F3B-8D74-EEFE97773FCB}" presName="negativeSpace" presStyleCnt="0"/>
      <dgm:spPr/>
    </dgm:pt>
    <dgm:pt modelId="{60D6BB7F-BAFD-4E3D-9BC3-69AEF8129293}" type="pres">
      <dgm:prSet presAssocID="{126E03C0-2868-4F3B-8D74-EEFE97773FCB}" presName="childText" presStyleLbl="conFgAcc1" presStyleIdx="4" presStyleCnt="6" custScaleX="79070">
        <dgm:presLayoutVars>
          <dgm:bulletEnabled val="1"/>
        </dgm:presLayoutVars>
      </dgm:prSet>
      <dgm:spPr/>
    </dgm:pt>
    <dgm:pt modelId="{45824238-4FFD-4B6D-9D42-4C2E9F67B3B1}" type="pres">
      <dgm:prSet presAssocID="{526A1822-C326-4844-9EE7-68404D59E7EF}" presName="spaceBetweenRectangles" presStyleCnt="0"/>
      <dgm:spPr/>
    </dgm:pt>
    <dgm:pt modelId="{917C0C48-EE4C-49BE-B8FC-3D144898D2B5}" type="pres">
      <dgm:prSet presAssocID="{B50C4BED-A18E-4FC2-A033-9F02A3D22B77}" presName="parentLin" presStyleCnt="0"/>
      <dgm:spPr/>
    </dgm:pt>
    <dgm:pt modelId="{7D4ACA7F-09A5-46AD-A71D-4833B5FB38A3}" type="pres">
      <dgm:prSet presAssocID="{B50C4BED-A18E-4FC2-A033-9F02A3D22B77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450E18C8-BE8F-41B3-897B-6AB4EB8C1B9D}" type="pres">
      <dgm:prSet presAssocID="{B50C4BED-A18E-4FC2-A033-9F02A3D22B7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71B552-6C6A-4F84-83E3-45E079B978C3}" type="pres">
      <dgm:prSet presAssocID="{B50C4BED-A18E-4FC2-A033-9F02A3D22B77}" presName="negativeSpace" presStyleCnt="0"/>
      <dgm:spPr/>
    </dgm:pt>
    <dgm:pt modelId="{16E24700-9884-480C-A512-430B3845A618}" type="pres">
      <dgm:prSet presAssocID="{B50C4BED-A18E-4FC2-A033-9F02A3D22B77}" presName="childText" presStyleLbl="conFgAcc1" presStyleIdx="5" presStyleCnt="6" custScaleX="79070">
        <dgm:presLayoutVars>
          <dgm:bulletEnabled val="1"/>
        </dgm:presLayoutVars>
      </dgm:prSet>
      <dgm:spPr/>
    </dgm:pt>
  </dgm:ptLst>
  <dgm:cxnLst>
    <dgm:cxn modelId="{36232FE0-3EAF-4578-9AD9-8DA19EEFEB9B}" type="presOf" srcId="{4A00D002-0D5A-4A03-A6AB-A36B7F9464A9}" destId="{7C033387-D424-4B93-86DB-EA79992764A8}" srcOrd="1" destOrd="0" presId="urn:microsoft.com/office/officeart/2005/8/layout/list1"/>
    <dgm:cxn modelId="{B1C681EA-65B8-43A3-9D80-027B7DA21117}" srcId="{7142975E-FDB3-4AED-B95F-3E93CB986DF8}" destId="{67B727AB-A40A-4C22-BDF9-6FC25230ECAE}" srcOrd="0" destOrd="0" parTransId="{48611BFB-951E-4325-A88E-419F6F10ACB5}" sibTransId="{BA8F0E7F-E3F1-4F0A-B141-197ABC5CC6DE}"/>
    <dgm:cxn modelId="{15DC387C-D01B-489B-B7A9-3FC1B2E76252}" type="presOf" srcId="{2107E4F9-8D8B-430A-9AEA-16C1DE4F11F4}" destId="{57947A52-82F1-4067-8737-317FC17BEF97}" srcOrd="1" destOrd="0" presId="urn:microsoft.com/office/officeart/2005/8/layout/list1"/>
    <dgm:cxn modelId="{9C2B9C08-60B2-4D79-9AA4-98CC3C484000}" srcId="{7142975E-FDB3-4AED-B95F-3E93CB986DF8}" destId="{51D2781D-7A66-4D58-9DBC-125D13DFABB7}" srcOrd="2" destOrd="0" parTransId="{99165DC9-5E10-4B40-A216-67B923CE1D29}" sibTransId="{B7878EF8-0837-4E06-9C64-DC8C00424FC4}"/>
    <dgm:cxn modelId="{300C875A-F014-4D9E-9F49-8C0C926A0D62}" type="presOf" srcId="{67B727AB-A40A-4C22-BDF9-6FC25230ECAE}" destId="{9B45DEFE-6D3F-4562-B80D-1281BD14F9BA}" srcOrd="0" destOrd="0" presId="urn:microsoft.com/office/officeart/2005/8/layout/list1"/>
    <dgm:cxn modelId="{A32364C5-43AD-4CB9-93CB-E80A46671177}" type="presOf" srcId="{B50C4BED-A18E-4FC2-A033-9F02A3D22B77}" destId="{7D4ACA7F-09A5-46AD-A71D-4833B5FB38A3}" srcOrd="0" destOrd="0" presId="urn:microsoft.com/office/officeart/2005/8/layout/list1"/>
    <dgm:cxn modelId="{6C88F453-E888-4D34-BCEF-1946A65F44B8}" type="presOf" srcId="{126E03C0-2868-4F3B-8D74-EEFE97773FCB}" destId="{315B38C0-D491-4519-B83E-9A4841A0783E}" srcOrd="1" destOrd="0" presId="urn:microsoft.com/office/officeart/2005/8/layout/list1"/>
    <dgm:cxn modelId="{91C4B24A-8390-423F-8086-5F9C33EB5D90}" type="presOf" srcId="{51D2781D-7A66-4D58-9DBC-125D13DFABB7}" destId="{7FCDB5B9-CB11-4A2B-8151-10766CE50BD9}" srcOrd="0" destOrd="0" presId="urn:microsoft.com/office/officeart/2005/8/layout/list1"/>
    <dgm:cxn modelId="{C5A72BA5-E763-49DE-836D-9DC562EC5514}" type="presOf" srcId="{51D2781D-7A66-4D58-9DBC-125D13DFABB7}" destId="{22DC8E34-8B34-4DF0-B0C9-7B7444C7A7FB}" srcOrd="1" destOrd="0" presId="urn:microsoft.com/office/officeart/2005/8/layout/list1"/>
    <dgm:cxn modelId="{8C0F8D72-0310-47A2-9CB1-2B65191E81B1}" type="presOf" srcId="{67B727AB-A40A-4C22-BDF9-6FC25230ECAE}" destId="{3D391122-9768-446C-B8B0-6D98079788A7}" srcOrd="1" destOrd="0" presId="urn:microsoft.com/office/officeart/2005/8/layout/list1"/>
    <dgm:cxn modelId="{93E71A51-F73A-4C3F-87AD-81DF790984B3}" type="presOf" srcId="{4A00D002-0D5A-4A03-A6AB-A36B7F9464A9}" destId="{C5265FE0-6503-47B4-B0D2-B1DF8C2387DD}" srcOrd="0" destOrd="0" presId="urn:microsoft.com/office/officeart/2005/8/layout/list1"/>
    <dgm:cxn modelId="{999345A3-FFAF-4D88-8E43-DA434672C43C}" srcId="{7142975E-FDB3-4AED-B95F-3E93CB986DF8}" destId="{126E03C0-2868-4F3B-8D74-EEFE97773FCB}" srcOrd="4" destOrd="0" parTransId="{0E9A038D-313A-4F87-AC57-3C481605A3C0}" sibTransId="{526A1822-C326-4844-9EE7-68404D59E7EF}"/>
    <dgm:cxn modelId="{A2CB3FA7-3936-45E9-AE35-8DDA05A4640A}" type="presOf" srcId="{126E03C0-2868-4F3B-8D74-EEFE97773FCB}" destId="{5FDEB73C-007F-4CB2-96C7-159CDC6EA826}" srcOrd="0" destOrd="0" presId="urn:microsoft.com/office/officeart/2005/8/layout/list1"/>
    <dgm:cxn modelId="{8D5BC799-D7C7-4A06-B403-CDF85023ADBF}" type="presOf" srcId="{2107E4F9-8D8B-430A-9AEA-16C1DE4F11F4}" destId="{F87CE9FF-102D-4892-9D63-F1A4292C6351}" srcOrd="0" destOrd="0" presId="urn:microsoft.com/office/officeart/2005/8/layout/list1"/>
    <dgm:cxn modelId="{FB6641C3-6BC0-4401-8543-E55EB02F3419}" srcId="{7142975E-FDB3-4AED-B95F-3E93CB986DF8}" destId="{4A00D002-0D5A-4A03-A6AB-A36B7F9464A9}" srcOrd="3" destOrd="0" parTransId="{D4A5CFA0-132F-4097-9174-31112622D673}" sibTransId="{3E5B8B4B-125F-41DB-AB31-CC77009E0560}"/>
    <dgm:cxn modelId="{760B07A6-B9B3-4A31-9FEE-A730895300B4}" srcId="{7142975E-FDB3-4AED-B95F-3E93CB986DF8}" destId="{2107E4F9-8D8B-430A-9AEA-16C1DE4F11F4}" srcOrd="1" destOrd="0" parTransId="{45D2DD38-BE80-4C62-A5D2-4D26DCB09B20}" sibTransId="{36BAAD98-D62C-4BC3-9D0C-978B80D70684}"/>
    <dgm:cxn modelId="{DC186CE8-266D-4198-BC8E-6A1F7E01985E}" type="presOf" srcId="{B50C4BED-A18E-4FC2-A033-9F02A3D22B77}" destId="{450E18C8-BE8F-41B3-897B-6AB4EB8C1B9D}" srcOrd="1" destOrd="0" presId="urn:microsoft.com/office/officeart/2005/8/layout/list1"/>
    <dgm:cxn modelId="{00A31010-4515-41EF-A959-01E14C2EA4C3}" type="presOf" srcId="{7142975E-FDB3-4AED-B95F-3E93CB986DF8}" destId="{1562A680-373A-4703-A078-7A3BB094159C}" srcOrd="0" destOrd="0" presId="urn:microsoft.com/office/officeart/2005/8/layout/list1"/>
    <dgm:cxn modelId="{28428DAF-93F7-4D37-B5E6-08C4502157CB}" srcId="{7142975E-FDB3-4AED-B95F-3E93CB986DF8}" destId="{B50C4BED-A18E-4FC2-A033-9F02A3D22B77}" srcOrd="5" destOrd="0" parTransId="{E37A3CD5-ACDA-422F-A79F-515BC507FB3F}" sibTransId="{429E90C7-2E81-4E5B-8A12-A4F768E5E39C}"/>
    <dgm:cxn modelId="{05CF8525-2161-4121-B2E3-EB6A40EB0922}" type="presParOf" srcId="{1562A680-373A-4703-A078-7A3BB094159C}" destId="{92128AE4-917A-4F91-8D09-C65D82128954}" srcOrd="0" destOrd="0" presId="urn:microsoft.com/office/officeart/2005/8/layout/list1"/>
    <dgm:cxn modelId="{63D2113F-4624-4F86-8BDB-3C96AFC7DCEA}" type="presParOf" srcId="{92128AE4-917A-4F91-8D09-C65D82128954}" destId="{9B45DEFE-6D3F-4562-B80D-1281BD14F9BA}" srcOrd="0" destOrd="0" presId="urn:microsoft.com/office/officeart/2005/8/layout/list1"/>
    <dgm:cxn modelId="{150EB00E-D6BB-4F5F-A262-7443F09CB964}" type="presParOf" srcId="{92128AE4-917A-4F91-8D09-C65D82128954}" destId="{3D391122-9768-446C-B8B0-6D98079788A7}" srcOrd="1" destOrd="0" presId="urn:microsoft.com/office/officeart/2005/8/layout/list1"/>
    <dgm:cxn modelId="{38FCDADA-11FF-4E33-9ED5-C7C06ACB00C8}" type="presParOf" srcId="{1562A680-373A-4703-A078-7A3BB094159C}" destId="{8C637EC0-6B41-4B4C-B689-8EA1B1A7F9B5}" srcOrd="1" destOrd="0" presId="urn:microsoft.com/office/officeart/2005/8/layout/list1"/>
    <dgm:cxn modelId="{3F5AEFBC-6D94-4736-BEC0-B76F612FFE85}" type="presParOf" srcId="{1562A680-373A-4703-A078-7A3BB094159C}" destId="{8FA3F3C8-AE99-4A17-BB62-ED086A92DFFE}" srcOrd="2" destOrd="0" presId="urn:microsoft.com/office/officeart/2005/8/layout/list1"/>
    <dgm:cxn modelId="{1E5045BE-BEBE-4BCE-B2B8-89113C3B7CC9}" type="presParOf" srcId="{1562A680-373A-4703-A078-7A3BB094159C}" destId="{5809A71F-DE7C-40C1-BB78-FE392F579A47}" srcOrd="3" destOrd="0" presId="urn:microsoft.com/office/officeart/2005/8/layout/list1"/>
    <dgm:cxn modelId="{609E29B2-77B1-4F2A-8B86-EEB0A1E54D7F}" type="presParOf" srcId="{1562A680-373A-4703-A078-7A3BB094159C}" destId="{9149E65C-A211-459E-948D-C49F69E7EF07}" srcOrd="4" destOrd="0" presId="urn:microsoft.com/office/officeart/2005/8/layout/list1"/>
    <dgm:cxn modelId="{A1B3E471-1008-4CF7-93AE-13553EC9545F}" type="presParOf" srcId="{9149E65C-A211-459E-948D-C49F69E7EF07}" destId="{F87CE9FF-102D-4892-9D63-F1A4292C6351}" srcOrd="0" destOrd="0" presId="urn:microsoft.com/office/officeart/2005/8/layout/list1"/>
    <dgm:cxn modelId="{4F2C4993-64A8-49E8-969C-779995975F42}" type="presParOf" srcId="{9149E65C-A211-459E-948D-C49F69E7EF07}" destId="{57947A52-82F1-4067-8737-317FC17BEF97}" srcOrd="1" destOrd="0" presId="urn:microsoft.com/office/officeart/2005/8/layout/list1"/>
    <dgm:cxn modelId="{6A086A04-B4E3-4453-8737-DA70440FC8EC}" type="presParOf" srcId="{1562A680-373A-4703-A078-7A3BB094159C}" destId="{EEB496F6-FE01-4E19-8413-6DAC6361E96C}" srcOrd="5" destOrd="0" presId="urn:microsoft.com/office/officeart/2005/8/layout/list1"/>
    <dgm:cxn modelId="{FEB26357-0AD4-411B-A40A-4D1C6A227367}" type="presParOf" srcId="{1562A680-373A-4703-A078-7A3BB094159C}" destId="{DCC82534-4256-4786-AE5C-A9B30AACE102}" srcOrd="6" destOrd="0" presId="urn:microsoft.com/office/officeart/2005/8/layout/list1"/>
    <dgm:cxn modelId="{A91DE63D-321A-4CB3-8031-ED49E44FFFB6}" type="presParOf" srcId="{1562A680-373A-4703-A078-7A3BB094159C}" destId="{ECC76C6A-68D9-427D-B4A4-4A60F8A870DC}" srcOrd="7" destOrd="0" presId="urn:microsoft.com/office/officeart/2005/8/layout/list1"/>
    <dgm:cxn modelId="{4FBEDC25-7A77-4194-BBC3-FA1650F1C34F}" type="presParOf" srcId="{1562A680-373A-4703-A078-7A3BB094159C}" destId="{852201C9-9F5C-4958-B7DF-4CEDC49F9051}" srcOrd="8" destOrd="0" presId="urn:microsoft.com/office/officeart/2005/8/layout/list1"/>
    <dgm:cxn modelId="{1DDAF6F0-715C-4062-944D-0C5E2AFDE32E}" type="presParOf" srcId="{852201C9-9F5C-4958-B7DF-4CEDC49F9051}" destId="{7FCDB5B9-CB11-4A2B-8151-10766CE50BD9}" srcOrd="0" destOrd="0" presId="urn:microsoft.com/office/officeart/2005/8/layout/list1"/>
    <dgm:cxn modelId="{A194C793-AC54-4D82-9BF0-353C538EE7CC}" type="presParOf" srcId="{852201C9-9F5C-4958-B7DF-4CEDC49F9051}" destId="{22DC8E34-8B34-4DF0-B0C9-7B7444C7A7FB}" srcOrd="1" destOrd="0" presId="urn:microsoft.com/office/officeart/2005/8/layout/list1"/>
    <dgm:cxn modelId="{93254480-1EFF-4486-AB2C-36382C32BE1E}" type="presParOf" srcId="{1562A680-373A-4703-A078-7A3BB094159C}" destId="{DEC2E3DC-4BBA-4909-BDEA-1C0B58D0D598}" srcOrd="9" destOrd="0" presId="urn:microsoft.com/office/officeart/2005/8/layout/list1"/>
    <dgm:cxn modelId="{8837617C-9207-4661-98CF-56C9069176BA}" type="presParOf" srcId="{1562A680-373A-4703-A078-7A3BB094159C}" destId="{6505FB30-35E7-44A4-AF55-F3C2D8437B73}" srcOrd="10" destOrd="0" presId="urn:microsoft.com/office/officeart/2005/8/layout/list1"/>
    <dgm:cxn modelId="{EF436A16-759F-4B8C-85C0-F42EC77F2687}" type="presParOf" srcId="{1562A680-373A-4703-A078-7A3BB094159C}" destId="{264977A3-9D9B-4CA8-BA00-92ECE4586BF1}" srcOrd="11" destOrd="0" presId="urn:microsoft.com/office/officeart/2005/8/layout/list1"/>
    <dgm:cxn modelId="{9B05F745-5506-49E8-96D8-B4EF4962051F}" type="presParOf" srcId="{1562A680-373A-4703-A078-7A3BB094159C}" destId="{53AF5C71-4883-42A0-B713-42BD12FE10FE}" srcOrd="12" destOrd="0" presId="urn:microsoft.com/office/officeart/2005/8/layout/list1"/>
    <dgm:cxn modelId="{FF3AD8A0-07EB-4871-BF5F-40382F57FA9C}" type="presParOf" srcId="{53AF5C71-4883-42A0-B713-42BD12FE10FE}" destId="{C5265FE0-6503-47B4-B0D2-B1DF8C2387DD}" srcOrd="0" destOrd="0" presId="urn:microsoft.com/office/officeart/2005/8/layout/list1"/>
    <dgm:cxn modelId="{46595F22-0BB7-4E1C-BE87-EBC6ED34EC86}" type="presParOf" srcId="{53AF5C71-4883-42A0-B713-42BD12FE10FE}" destId="{7C033387-D424-4B93-86DB-EA79992764A8}" srcOrd="1" destOrd="0" presId="urn:microsoft.com/office/officeart/2005/8/layout/list1"/>
    <dgm:cxn modelId="{C529044B-3908-4029-8BF5-5E93C58A84C6}" type="presParOf" srcId="{1562A680-373A-4703-A078-7A3BB094159C}" destId="{0DDE3430-2864-49D9-8E7D-2084F770D1B6}" srcOrd="13" destOrd="0" presId="urn:microsoft.com/office/officeart/2005/8/layout/list1"/>
    <dgm:cxn modelId="{1D2F2725-85A9-40FF-8324-7616BE20A700}" type="presParOf" srcId="{1562A680-373A-4703-A078-7A3BB094159C}" destId="{B0ED419C-8A65-42A8-9BA2-5A00912B472E}" srcOrd="14" destOrd="0" presId="urn:microsoft.com/office/officeart/2005/8/layout/list1"/>
    <dgm:cxn modelId="{7A98381A-BE66-4DF4-8809-43E87D49438C}" type="presParOf" srcId="{1562A680-373A-4703-A078-7A3BB094159C}" destId="{2B2B8F9B-EBDF-4A50-8948-4DB545C34DEC}" srcOrd="15" destOrd="0" presId="urn:microsoft.com/office/officeart/2005/8/layout/list1"/>
    <dgm:cxn modelId="{AD28854B-62C4-498B-A361-51DCDF77CD52}" type="presParOf" srcId="{1562A680-373A-4703-A078-7A3BB094159C}" destId="{D736421D-6767-4F94-A8B8-D841C6951C92}" srcOrd="16" destOrd="0" presId="urn:microsoft.com/office/officeart/2005/8/layout/list1"/>
    <dgm:cxn modelId="{9B6670CE-8FDB-4BC2-81D4-6B7AFB551EB5}" type="presParOf" srcId="{D736421D-6767-4F94-A8B8-D841C6951C92}" destId="{5FDEB73C-007F-4CB2-96C7-159CDC6EA826}" srcOrd="0" destOrd="0" presId="urn:microsoft.com/office/officeart/2005/8/layout/list1"/>
    <dgm:cxn modelId="{94CFD46E-6AC6-4900-A641-E19BCA6C859B}" type="presParOf" srcId="{D736421D-6767-4F94-A8B8-D841C6951C92}" destId="{315B38C0-D491-4519-B83E-9A4841A0783E}" srcOrd="1" destOrd="0" presId="urn:microsoft.com/office/officeart/2005/8/layout/list1"/>
    <dgm:cxn modelId="{3A6C0D3E-A8B3-4CB2-885C-C16F1AEACE68}" type="presParOf" srcId="{1562A680-373A-4703-A078-7A3BB094159C}" destId="{5EF73F2F-DBE7-467E-A572-541874713BAC}" srcOrd="17" destOrd="0" presId="urn:microsoft.com/office/officeart/2005/8/layout/list1"/>
    <dgm:cxn modelId="{12C26E33-A427-4400-BF9E-7FA346A722DD}" type="presParOf" srcId="{1562A680-373A-4703-A078-7A3BB094159C}" destId="{60D6BB7F-BAFD-4E3D-9BC3-69AEF8129293}" srcOrd="18" destOrd="0" presId="urn:microsoft.com/office/officeart/2005/8/layout/list1"/>
    <dgm:cxn modelId="{AE0EDBBD-0D79-4482-9911-1EC587CD64A7}" type="presParOf" srcId="{1562A680-373A-4703-A078-7A3BB094159C}" destId="{45824238-4FFD-4B6D-9D42-4C2E9F67B3B1}" srcOrd="19" destOrd="0" presId="urn:microsoft.com/office/officeart/2005/8/layout/list1"/>
    <dgm:cxn modelId="{FEB4B007-11F0-4897-827D-15AAA1032F89}" type="presParOf" srcId="{1562A680-373A-4703-A078-7A3BB094159C}" destId="{917C0C48-EE4C-49BE-B8FC-3D144898D2B5}" srcOrd="20" destOrd="0" presId="urn:microsoft.com/office/officeart/2005/8/layout/list1"/>
    <dgm:cxn modelId="{055AE655-16AA-4573-9E06-A45CC7F44F48}" type="presParOf" srcId="{917C0C48-EE4C-49BE-B8FC-3D144898D2B5}" destId="{7D4ACA7F-09A5-46AD-A71D-4833B5FB38A3}" srcOrd="0" destOrd="0" presId="urn:microsoft.com/office/officeart/2005/8/layout/list1"/>
    <dgm:cxn modelId="{605FFAFB-358E-4EA1-9304-903343C50C46}" type="presParOf" srcId="{917C0C48-EE4C-49BE-B8FC-3D144898D2B5}" destId="{450E18C8-BE8F-41B3-897B-6AB4EB8C1B9D}" srcOrd="1" destOrd="0" presId="urn:microsoft.com/office/officeart/2005/8/layout/list1"/>
    <dgm:cxn modelId="{5641F117-DA9B-46A8-9561-EA10FE4A02FC}" type="presParOf" srcId="{1562A680-373A-4703-A078-7A3BB094159C}" destId="{D771B552-6C6A-4F84-83E3-45E079B978C3}" srcOrd="21" destOrd="0" presId="urn:microsoft.com/office/officeart/2005/8/layout/list1"/>
    <dgm:cxn modelId="{E039C8D3-F49A-40B6-8BF7-058D60E5350B}" type="presParOf" srcId="{1562A680-373A-4703-A078-7A3BB094159C}" destId="{16E24700-9884-480C-A512-430B3845A618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97103-FAB9-4367-9A31-7010FEF52DE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D66B8E1-1742-4C57-AF3B-63C1CB9DBAEA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/>
            <a:t>Increased contractile activity of LPM</a:t>
          </a:r>
          <a:endParaRPr lang="en-IN" sz="2400" b="1" dirty="0"/>
        </a:p>
      </dgm:t>
    </dgm:pt>
    <dgm:pt modelId="{50B2456C-C1B2-4BEF-9E22-97D91A5CDA96}" type="parTrans" cxnId="{8A2C5BF0-BFC3-42B6-81FF-75A33F7E2636}">
      <dgm:prSet/>
      <dgm:spPr/>
      <dgm:t>
        <a:bodyPr/>
        <a:lstStyle/>
        <a:p>
          <a:endParaRPr lang="en-IN"/>
        </a:p>
      </dgm:t>
    </dgm:pt>
    <dgm:pt modelId="{867C0EBC-0C60-4006-AF1C-977B13DD2F2C}" type="sibTrans" cxnId="{8A2C5BF0-BFC3-42B6-81FF-75A33F7E2636}">
      <dgm:prSet/>
      <dgm:spPr/>
      <dgm:t>
        <a:bodyPr/>
        <a:lstStyle/>
        <a:p>
          <a:endParaRPr lang="en-IN"/>
        </a:p>
      </dgm:t>
    </dgm:pt>
    <dgm:pt modelId="{29764377-8945-46C5-A69E-7ED1E791C1F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Increase in growth-stimulating factors</a:t>
          </a:r>
          <a:endParaRPr lang="en-IN" sz="2800" b="1" dirty="0"/>
        </a:p>
      </dgm:t>
    </dgm:pt>
    <dgm:pt modelId="{A3C765C8-AC13-4148-9B6D-4016B1C9F59A}" type="parTrans" cxnId="{890F7D56-001C-49F0-9F07-5DF40A547AF0}">
      <dgm:prSet/>
      <dgm:spPr/>
      <dgm:t>
        <a:bodyPr/>
        <a:lstStyle/>
        <a:p>
          <a:endParaRPr lang="en-IN"/>
        </a:p>
      </dgm:t>
    </dgm:pt>
    <dgm:pt modelId="{6F2DDEE4-ED12-4B4E-A24F-F8A2A96DC239}" type="sibTrans" cxnId="{890F7D56-001C-49F0-9F07-5DF40A547AF0}">
      <dgm:prSet/>
      <dgm:spPr/>
      <dgm:t>
        <a:bodyPr/>
        <a:lstStyle/>
        <a:p>
          <a:endParaRPr lang="en-IN"/>
        </a:p>
      </dgm:t>
    </dgm:pt>
    <dgm:pt modelId="{9D4C4929-E5C3-45B1-B61A-12FBF88E515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smtClean="0"/>
            <a:t>Change in condylar trabecular orientation</a:t>
          </a:r>
        </a:p>
        <a:p>
          <a:r>
            <a:rPr lang="en-US" sz="2800" b="1" dirty="0" smtClean="0"/>
            <a:t>Additional growth of  condylar cartilage</a:t>
          </a:r>
        </a:p>
      </dgm:t>
    </dgm:pt>
    <dgm:pt modelId="{0F9E74E0-188B-4D1C-96D5-CA855CE51627}" type="parTrans" cxnId="{D5DAFE4F-9089-493C-9064-8B1FF61FC1F1}">
      <dgm:prSet/>
      <dgm:spPr/>
      <dgm:t>
        <a:bodyPr/>
        <a:lstStyle/>
        <a:p>
          <a:endParaRPr lang="en-IN"/>
        </a:p>
      </dgm:t>
    </dgm:pt>
    <dgm:pt modelId="{2FB27683-C17D-4661-B57A-632AF7087AB2}" type="sibTrans" cxnId="{D5DAFE4F-9089-493C-9064-8B1FF61FC1F1}">
      <dgm:prSet/>
      <dgm:spPr/>
      <dgm:t>
        <a:bodyPr/>
        <a:lstStyle/>
        <a:p>
          <a:endParaRPr lang="en-IN"/>
        </a:p>
      </dgm:t>
    </dgm:pt>
    <dgm:pt modelId="{7EAD3F55-58D1-4CE8-BD10-0A728F2FC6A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Supplementary lengthening of the mandible.</a:t>
          </a:r>
          <a:endParaRPr lang="en-US" b="1" dirty="0"/>
        </a:p>
      </dgm:t>
    </dgm:pt>
    <dgm:pt modelId="{17355EC6-2003-4D4B-AE85-D1C86C1D8A8A}" type="parTrans" cxnId="{27586336-E3CB-4F46-B9B4-2E508DABB7EF}">
      <dgm:prSet/>
      <dgm:spPr/>
      <dgm:t>
        <a:bodyPr/>
        <a:lstStyle/>
        <a:p>
          <a:endParaRPr lang="en-IN"/>
        </a:p>
      </dgm:t>
    </dgm:pt>
    <dgm:pt modelId="{673C196F-81D1-4A5E-88D9-2211469C7AC3}" type="sibTrans" cxnId="{27586336-E3CB-4F46-B9B4-2E508DABB7EF}">
      <dgm:prSet/>
      <dgm:spPr/>
      <dgm:t>
        <a:bodyPr/>
        <a:lstStyle/>
        <a:p>
          <a:endParaRPr lang="en-IN"/>
        </a:p>
      </dgm:t>
    </dgm:pt>
    <dgm:pt modelId="{F00FE900-DAF0-4D8B-A713-857AE3133D9A}" type="pres">
      <dgm:prSet presAssocID="{CBC97103-FAB9-4367-9A31-7010FEF52DE9}" presName="linearFlow" presStyleCnt="0">
        <dgm:presLayoutVars>
          <dgm:dir/>
          <dgm:resizeHandles val="exact"/>
        </dgm:presLayoutVars>
      </dgm:prSet>
      <dgm:spPr/>
    </dgm:pt>
    <dgm:pt modelId="{B50B2196-C31A-47B0-A06A-E9F131801977}" type="pres">
      <dgm:prSet presAssocID="{0D66B8E1-1742-4C57-AF3B-63C1CB9DBAEA}" presName="composite" presStyleCnt="0"/>
      <dgm:spPr/>
    </dgm:pt>
    <dgm:pt modelId="{221DF1DB-532B-4977-AAF7-21FA958A8067}" type="pres">
      <dgm:prSet presAssocID="{0D66B8E1-1742-4C57-AF3B-63C1CB9DBAEA}" presName="imgShp" presStyleLbl="fgImgPlace1" presStyleIdx="0" presStyleCnt="4"/>
      <dgm:spPr/>
    </dgm:pt>
    <dgm:pt modelId="{3892F119-6E22-4165-90D3-4C23004DA657}" type="pres">
      <dgm:prSet presAssocID="{0D66B8E1-1742-4C57-AF3B-63C1CB9DBAE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937E29-F80C-4839-B767-F5601929F646}" type="pres">
      <dgm:prSet presAssocID="{867C0EBC-0C60-4006-AF1C-977B13DD2F2C}" presName="spacing" presStyleCnt="0"/>
      <dgm:spPr/>
    </dgm:pt>
    <dgm:pt modelId="{32966622-3519-4E5F-BDDF-830C37E9D5C0}" type="pres">
      <dgm:prSet presAssocID="{29764377-8945-46C5-A69E-7ED1E791C1F8}" presName="composite" presStyleCnt="0"/>
      <dgm:spPr/>
    </dgm:pt>
    <dgm:pt modelId="{20721841-A50F-4372-943D-8013BB15AF08}" type="pres">
      <dgm:prSet presAssocID="{29764377-8945-46C5-A69E-7ED1E791C1F8}" presName="imgShp" presStyleLbl="fgImgPlace1" presStyleIdx="1" presStyleCnt="4"/>
      <dgm:spPr/>
    </dgm:pt>
    <dgm:pt modelId="{BAF4C23D-C202-4BBB-9DC7-E402337A087F}" type="pres">
      <dgm:prSet presAssocID="{29764377-8945-46C5-A69E-7ED1E791C1F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537090-E824-4045-945C-63E3DC6BC05C}" type="pres">
      <dgm:prSet presAssocID="{6F2DDEE4-ED12-4B4E-A24F-F8A2A96DC239}" presName="spacing" presStyleCnt="0"/>
      <dgm:spPr/>
    </dgm:pt>
    <dgm:pt modelId="{09839E99-9C64-41FF-9478-C85B986A1114}" type="pres">
      <dgm:prSet presAssocID="{9D4C4929-E5C3-45B1-B61A-12FBF88E515E}" presName="composite" presStyleCnt="0"/>
      <dgm:spPr/>
    </dgm:pt>
    <dgm:pt modelId="{5B81E110-6392-41F5-8B5C-43350F7A8883}" type="pres">
      <dgm:prSet presAssocID="{9D4C4929-E5C3-45B1-B61A-12FBF88E515E}" presName="imgShp" presStyleLbl="fgImgPlace1" presStyleIdx="2" presStyleCnt="4" custLinFactNeighborX="-22242" custLinFactNeighborY="1859"/>
      <dgm:spPr/>
    </dgm:pt>
    <dgm:pt modelId="{A1D026D6-FBAC-47A5-8FF5-66BC921D7F63}" type="pres">
      <dgm:prSet presAssocID="{9D4C4929-E5C3-45B1-B61A-12FBF88E515E}" presName="txShp" presStyleLbl="node1" presStyleIdx="2" presStyleCnt="4" custScaleX="136507" custLinFactNeighborX="827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BEBF5D-2745-4AAA-AA15-2D6EB24657CB}" type="pres">
      <dgm:prSet presAssocID="{2FB27683-C17D-4661-B57A-632AF7087AB2}" presName="spacing" presStyleCnt="0"/>
      <dgm:spPr/>
    </dgm:pt>
    <dgm:pt modelId="{D6B743D0-E773-4394-B2AE-780555C8E68E}" type="pres">
      <dgm:prSet presAssocID="{7EAD3F55-58D1-4CE8-BD10-0A728F2FC6A3}" presName="composite" presStyleCnt="0"/>
      <dgm:spPr/>
    </dgm:pt>
    <dgm:pt modelId="{A6EB0166-0C21-4365-824A-1606CC66A065}" type="pres">
      <dgm:prSet presAssocID="{7EAD3F55-58D1-4CE8-BD10-0A728F2FC6A3}" presName="imgShp" presStyleLbl="fgImgPlace1" presStyleIdx="3" presStyleCnt="4"/>
      <dgm:spPr/>
    </dgm:pt>
    <dgm:pt modelId="{617346F8-C3DB-4B82-B34A-9267B5B82C55}" type="pres">
      <dgm:prSet presAssocID="{7EAD3F55-58D1-4CE8-BD10-0A728F2FC6A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5C6F283-075C-4E1C-8B5C-2D9A791B2C44}" type="presOf" srcId="{7EAD3F55-58D1-4CE8-BD10-0A728F2FC6A3}" destId="{617346F8-C3DB-4B82-B34A-9267B5B82C55}" srcOrd="0" destOrd="0" presId="urn:microsoft.com/office/officeart/2005/8/layout/vList3#1"/>
    <dgm:cxn modelId="{4EAC0203-6656-407F-B130-F7D51824213A}" type="presOf" srcId="{29764377-8945-46C5-A69E-7ED1E791C1F8}" destId="{BAF4C23D-C202-4BBB-9DC7-E402337A087F}" srcOrd="0" destOrd="0" presId="urn:microsoft.com/office/officeart/2005/8/layout/vList3#1"/>
    <dgm:cxn modelId="{1D54BDFB-612D-452B-BB38-57945BF55158}" type="presOf" srcId="{9D4C4929-E5C3-45B1-B61A-12FBF88E515E}" destId="{A1D026D6-FBAC-47A5-8FF5-66BC921D7F63}" srcOrd="0" destOrd="0" presId="urn:microsoft.com/office/officeart/2005/8/layout/vList3#1"/>
    <dgm:cxn modelId="{27586336-E3CB-4F46-B9B4-2E508DABB7EF}" srcId="{CBC97103-FAB9-4367-9A31-7010FEF52DE9}" destId="{7EAD3F55-58D1-4CE8-BD10-0A728F2FC6A3}" srcOrd="3" destOrd="0" parTransId="{17355EC6-2003-4D4B-AE85-D1C86C1D8A8A}" sibTransId="{673C196F-81D1-4A5E-88D9-2211469C7AC3}"/>
    <dgm:cxn modelId="{8A2C5BF0-BFC3-42B6-81FF-75A33F7E2636}" srcId="{CBC97103-FAB9-4367-9A31-7010FEF52DE9}" destId="{0D66B8E1-1742-4C57-AF3B-63C1CB9DBAEA}" srcOrd="0" destOrd="0" parTransId="{50B2456C-C1B2-4BEF-9E22-97D91A5CDA96}" sibTransId="{867C0EBC-0C60-4006-AF1C-977B13DD2F2C}"/>
    <dgm:cxn modelId="{95587055-08F4-4DA0-A4AF-F3B3778FD369}" type="presOf" srcId="{0D66B8E1-1742-4C57-AF3B-63C1CB9DBAEA}" destId="{3892F119-6E22-4165-90D3-4C23004DA657}" srcOrd="0" destOrd="0" presId="urn:microsoft.com/office/officeart/2005/8/layout/vList3#1"/>
    <dgm:cxn modelId="{C016DB5F-2702-4E14-AC1B-03E5ADAF9B4E}" type="presOf" srcId="{CBC97103-FAB9-4367-9A31-7010FEF52DE9}" destId="{F00FE900-DAF0-4D8B-A713-857AE3133D9A}" srcOrd="0" destOrd="0" presId="urn:microsoft.com/office/officeart/2005/8/layout/vList3#1"/>
    <dgm:cxn modelId="{890F7D56-001C-49F0-9F07-5DF40A547AF0}" srcId="{CBC97103-FAB9-4367-9A31-7010FEF52DE9}" destId="{29764377-8945-46C5-A69E-7ED1E791C1F8}" srcOrd="1" destOrd="0" parTransId="{A3C765C8-AC13-4148-9B6D-4016B1C9F59A}" sibTransId="{6F2DDEE4-ED12-4B4E-A24F-F8A2A96DC239}"/>
    <dgm:cxn modelId="{D5DAFE4F-9089-493C-9064-8B1FF61FC1F1}" srcId="{CBC97103-FAB9-4367-9A31-7010FEF52DE9}" destId="{9D4C4929-E5C3-45B1-B61A-12FBF88E515E}" srcOrd="2" destOrd="0" parTransId="{0F9E74E0-188B-4D1C-96D5-CA855CE51627}" sibTransId="{2FB27683-C17D-4661-B57A-632AF7087AB2}"/>
    <dgm:cxn modelId="{CB6DD188-3404-4C10-8D8C-88B308D8179A}" type="presParOf" srcId="{F00FE900-DAF0-4D8B-A713-857AE3133D9A}" destId="{B50B2196-C31A-47B0-A06A-E9F131801977}" srcOrd="0" destOrd="0" presId="urn:microsoft.com/office/officeart/2005/8/layout/vList3#1"/>
    <dgm:cxn modelId="{C9C6F286-68C7-4F43-B1A7-25DD52C01B6B}" type="presParOf" srcId="{B50B2196-C31A-47B0-A06A-E9F131801977}" destId="{221DF1DB-532B-4977-AAF7-21FA958A8067}" srcOrd="0" destOrd="0" presId="urn:microsoft.com/office/officeart/2005/8/layout/vList3#1"/>
    <dgm:cxn modelId="{63218D99-4AD4-47F4-BCA2-41223F7F69CC}" type="presParOf" srcId="{B50B2196-C31A-47B0-A06A-E9F131801977}" destId="{3892F119-6E22-4165-90D3-4C23004DA657}" srcOrd="1" destOrd="0" presId="urn:microsoft.com/office/officeart/2005/8/layout/vList3#1"/>
    <dgm:cxn modelId="{C01BCD3B-8CD5-4774-965B-8EB21B241580}" type="presParOf" srcId="{F00FE900-DAF0-4D8B-A713-857AE3133D9A}" destId="{48937E29-F80C-4839-B767-F5601929F646}" srcOrd="1" destOrd="0" presId="urn:microsoft.com/office/officeart/2005/8/layout/vList3#1"/>
    <dgm:cxn modelId="{91A25E72-7C78-4E93-96FC-EACA03B7457B}" type="presParOf" srcId="{F00FE900-DAF0-4D8B-A713-857AE3133D9A}" destId="{32966622-3519-4E5F-BDDF-830C37E9D5C0}" srcOrd="2" destOrd="0" presId="urn:microsoft.com/office/officeart/2005/8/layout/vList3#1"/>
    <dgm:cxn modelId="{3157FA21-514B-423C-A689-CF8068DA45E3}" type="presParOf" srcId="{32966622-3519-4E5F-BDDF-830C37E9D5C0}" destId="{20721841-A50F-4372-943D-8013BB15AF08}" srcOrd="0" destOrd="0" presId="urn:microsoft.com/office/officeart/2005/8/layout/vList3#1"/>
    <dgm:cxn modelId="{3E842F87-828F-42AD-B61D-E82E8BCE44B7}" type="presParOf" srcId="{32966622-3519-4E5F-BDDF-830C37E9D5C0}" destId="{BAF4C23D-C202-4BBB-9DC7-E402337A087F}" srcOrd="1" destOrd="0" presId="urn:microsoft.com/office/officeart/2005/8/layout/vList3#1"/>
    <dgm:cxn modelId="{FFA3A5F2-2713-4C1B-879E-49DC5BDCB253}" type="presParOf" srcId="{F00FE900-DAF0-4D8B-A713-857AE3133D9A}" destId="{E6537090-E824-4045-945C-63E3DC6BC05C}" srcOrd="3" destOrd="0" presId="urn:microsoft.com/office/officeart/2005/8/layout/vList3#1"/>
    <dgm:cxn modelId="{EC0774AB-9EEA-44FC-85E8-979030CE1994}" type="presParOf" srcId="{F00FE900-DAF0-4D8B-A713-857AE3133D9A}" destId="{09839E99-9C64-41FF-9478-C85B986A1114}" srcOrd="4" destOrd="0" presId="urn:microsoft.com/office/officeart/2005/8/layout/vList3#1"/>
    <dgm:cxn modelId="{0B695118-A0A2-49B2-8D14-CB8CEB3D419F}" type="presParOf" srcId="{09839E99-9C64-41FF-9478-C85B986A1114}" destId="{5B81E110-6392-41F5-8B5C-43350F7A8883}" srcOrd="0" destOrd="0" presId="urn:microsoft.com/office/officeart/2005/8/layout/vList3#1"/>
    <dgm:cxn modelId="{E7F19FEE-AB26-4F82-AB7A-1DB3A3F05E72}" type="presParOf" srcId="{09839E99-9C64-41FF-9478-C85B986A1114}" destId="{A1D026D6-FBAC-47A5-8FF5-66BC921D7F63}" srcOrd="1" destOrd="0" presId="urn:microsoft.com/office/officeart/2005/8/layout/vList3#1"/>
    <dgm:cxn modelId="{9D3F72DE-1D29-4E07-874C-6AAE19634D9B}" type="presParOf" srcId="{F00FE900-DAF0-4D8B-A713-857AE3133D9A}" destId="{93BEBF5D-2745-4AAA-AA15-2D6EB24657CB}" srcOrd="5" destOrd="0" presId="urn:microsoft.com/office/officeart/2005/8/layout/vList3#1"/>
    <dgm:cxn modelId="{9C67F406-31B3-43CF-A785-894894483A16}" type="presParOf" srcId="{F00FE900-DAF0-4D8B-A713-857AE3133D9A}" destId="{D6B743D0-E773-4394-B2AE-780555C8E68E}" srcOrd="6" destOrd="0" presId="urn:microsoft.com/office/officeart/2005/8/layout/vList3#1"/>
    <dgm:cxn modelId="{F4CBC3B1-0838-4665-84CA-CF929ED6385F}" type="presParOf" srcId="{D6B743D0-E773-4394-B2AE-780555C8E68E}" destId="{A6EB0166-0C21-4365-824A-1606CC66A065}" srcOrd="0" destOrd="0" presId="urn:microsoft.com/office/officeart/2005/8/layout/vList3#1"/>
    <dgm:cxn modelId="{79EF5858-42B2-47C1-8E33-40FB681B26EB}" type="presParOf" srcId="{D6B743D0-E773-4394-B2AE-780555C8E68E}" destId="{617346F8-C3DB-4B82-B34A-9267B5B82C55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6A8-D166-4A5F-9CFD-096FD3E61C60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0451-9CC0-4C4C-AE26-11A9173343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Myofunctional appliances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552450" indent="-552450">
              <a:buFont typeface="Wingdings" pitchFamily="2" charset="2"/>
              <a:buNone/>
            </a:pPr>
            <a:r>
              <a:rPr lang="en-US" sz="2500" dirty="0" smtClean="0">
                <a:solidFill>
                  <a:srgbClr val="800000"/>
                </a:solidFill>
              </a:rPr>
              <a:t>FA work on 2 broad principles</a:t>
            </a:r>
          </a:p>
          <a:p>
            <a:pPr marL="552450" indent="-552450">
              <a:buFont typeface="Wingdings" pitchFamily="2" charset="2"/>
              <a:buAutoNum type="arabicPeriod"/>
            </a:pPr>
            <a:r>
              <a:rPr lang="en-US" sz="2500" b="1" dirty="0" smtClean="0">
                <a:solidFill>
                  <a:srgbClr val="800000"/>
                </a:solidFill>
              </a:rPr>
              <a:t>Force application.</a:t>
            </a:r>
          </a:p>
          <a:p>
            <a:pPr marL="933450" lvl="1" indent="-476250">
              <a:buFont typeface="Wingdings" pitchFamily="2" charset="2"/>
              <a:buNone/>
            </a:pPr>
            <a:r>
              <a:rPr lang="en-US" dirty="0" smtClean="0">
                <a:solidFill>
                  <a:srgbClr val="800000"/>
                </a:solidFill>
              </a:rPr>
              <a:t>    </a:t>
            </a:r>
          </a:p>
          <a:p>
            <a:endParaRPr lang="en-US" dirty="0"/>
          </a:p>
        </p:txBody>
      </p:sp>
      <p:pic>
        <p:nvPicPr>
          <p:cNvPr id="4" name="Picture 4" descr="P3028031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985" t="14815" r="19444" b="25926"/>
          <a:stretch>
            <a:fillRect/>
          </a:stretch>
        </p:blipFill>
        <p:spPr bwMode="auto">
          <a:xfrm>
            <a:off x="3286116" y="2357430"/>
            <a:ext cx="2763849" cy="430031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800000"/>
                </a:solidFill>
              </a:rPr>
              <a:t>2. Force </a:t>
            </a:r>
            <a:r>
              <a:rPr lang="en-US" b="1" dirty="0">
                <a:solidFill>
                  <a:srgbClr val="800000"/>
                </a:solidFill>
              </a:rPr>
              <a:t>elimination.</a:t>
            </a:r>
          </a:p>
          <a:p>
            <a:pPr marL="552450" indent="-552450" algn="just">
              <a:buFont typeface="Wingdings" pitchFamily="2" charset="2"/>
              <a:buNone/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US" dirty="0" smtClean="0">
                <a:solidFill>
                  <a:srgbClr val="800000"/>
                </a:solidFill>
              </a:rPr>
              <a:t>the </a:t>
            </a:r>
            <a:r>
              <a:rPr lang="en-US" dirty="0">
                <a:solidFill>
                  <a:srgbClr val="800000"/>
                </a:solidFill>
              </a:rPr>
              <a:t>principle involves the elimination of abnormal and </a:t>
            </a:r>
            <a:r>
              <a:rPr lang="en-US" dirty="0" smtClean="0">
                <a:solidFill>
                  <a:srgbClr val="800000"/>
                </a:solidFill>
              </a:rPr>
              <a:t>restrictive </a:t>
            </a:r>
            <a:r>
              <a:rPr lang="en-US" dirty="0">
                <a:solidFill>
                  <a:srgbClr val="800000"/>
                </a:solidFill>
              </a:rPr>
              <a:t>environmental influences on dentition 	</a:t>
            </a:r>
            <a:r>
              <a:rPr lang="en-US" dirty="0" smtClean="0">
                <a:solidFill>
                  <a:srgbClr val="800000"/>
                </a:solidFill>
              </a:rPr>
              <a:t>thereby allowing </a:t>
            </a:r>
            <a:r>
              <a:rPr lang="en-US" dirty="0">
                <a:solidFill>
                  <a:srgbClr val="800000"/>
                </a:solidFill>
              </a:rPr>
              <a:t>optimal development, thus function </a:t>
            </a:r>
            <a:r>
              <a:rPr lang="en-US" dirty="0" smtClean="0">
                <a:solidFill>
                  <a:srgbClr val="800000"/>
                </a:solidFill>
              </a:rPr>
              <a:t>is </a:t>
            </a:r>
            <a:r>
              <a:rPr lang="en-US" dirty="0" err="1">
                <a:solidFill>
                  <a:srgbClr val="800000"/>
                </a:solidFill>
              </a:rPr>
              <a:t>rehabilited</a:t>
            </a:r>
            <a:r>
              <a:rPr lang="en-US" dirty="0">
                <a:solidFill>
                  <a:srgbClr val="800000"/>
                </a:solidFill>
              </a:rPr>
              <a:t> with a secondary change in form.</a:t>
            </a:r>
          </a:p>
          <a:p>
            <a:pPr algn="just"/>
            <a:endParaRPr lang="en-IN" dirty="0"/>
          </a:p>
        </p:txBody>
      </p:sp>
      <p:pic>
        <p:nvPicPr>
          <p:cNvPr id="4" name="Picture 4" descr="P3028031"/>
          <p:cNvPicPr>
            <a:picLocks noChangeAspect="1" noChangeArrowheads="1"/>
          </p:cNvPicPr>
          <p:nvPr/>
        </p:nvPicPr>
        <p:blipFill>
          <a:blip r:embed="rId2">
            <a:lum bright="18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223" t="14815" r="46825" b="25926"/>
          <a:stretch>
            <a:fillRect/>
          </a:stretch>
        </p:blipFill>
        <p:spPr bwMode="auto">
          <a:xfrm>
            <a:off x="3810000" y="3641598"/>
            <a:ext cx="2133600" cy="306400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53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Treatment Objective (VTO).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5257800"/>
          </a:xfrm>
        </p:spPr>
        <p:txBody>
          <a:bodyPr/>
          <a:lstStyle/>
          <a:p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Diagnostic test undertaken before making a decision to use FA.</a:t>
            </a:r>
          </a:p>
          <a:p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Enables to visualize how patient’s profile would be after FA.</a:t>
            </a:r>
          </a:p>
          <a:p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performed by asking the patient to bring the mandible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forward,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improvement in profile is considered a positive VTO.</a:t>
            </a:r>
          </a:p>
          <a:p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 descr="P524275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4167" r="9259"/>
          <a:stretch>
            <a:fillRect/>
          </a:stretch>
        </p:blipFill>
        <p:spPr>
          <a:xfrm>
            <a:off x="-228600" y="0"/>
            <a:ext cx="4870450" cy="6858000"/>
          </a:xfrm>
          <a:noFill/>
          <a:ln/>
        </p:spPr>
      </p:pic>
      <p:pic>
        <p:nvPicPr>
          <p:cNvPr id="73733" name="Picture 5" descr="P5242757"/>
          <p:cNvPicPr>
            <a:picLocks noChangeAspect="1" noChangeArrowheads="1"/>
          </p:cNvPicPr>
          <p:nvPr/>
        </p:nvPicPr>
        <p:blipFill>
          <a:blip r:embed="rId3" cstate="print"/>
          <a:srcRect t="3973" r="17880" b="2649"/>
          <a:stretch>
            <a:fillRect/>
          </a:stretch>
        </p:blipFill>
        <p:spPr bwMode="auto">
          <a:xfrm>
            <a:off x="4648200" y="0"/>
            <a:ext cx="4524375" cy="6858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1107269" y="3750459"/>
            <a:ext cx="535782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429268" y="3929054"/>
            <a:ext cx="5572140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Enables elimination of abnormal functions.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Treatment can be started at an early age (mixed dentition).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As the treatment starts early psychological disturbances can be avoided.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Appliances are fabricated in the lab thus chair side time spent  is  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The frequency of patient visit is less.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Do not interfere with oral hygiene.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800000"/>
                </a:solidFill>
              </a:rPr>
              <a:t>They cannot be used in adult patients in whom growth has ceased.</a:t>
            </a:r>
          </a:p>
          <a:p>
            <a:pPr algn="just"/>
            <a:r>
              <a:rPr lang="en-US" dirty="0" smtClean="0">
                <a:solidFill>
                  <a:srgbClr val="800000"/>
                </a:solidFill>
              </a:rPr>
              <a:t>Cannot be used to bring about individual tooth movement.</a:t>
            </a:r>
          </a:p>
          <a:p>
            <a:pPr algn="just"/>
            <a:r>
              <a:rPr lang="en-US" dirty="0" smtClean="0">
                <a:solidFill>
                  <a:srgbClr val="800000"/>
                </a:solidFill>
              </a:rPr>
              <a:t>May require </a:t>
            </a:r>
            <a:r>
              <a:rPr lang="en-US" dirty="0" err="1" smtClean="0">
                <a:solidFill>
                  <a:srgbClr val="800000"/>
                </a:solidFill>
              </a:rPr>
              <a:t>prefunctional</a:t>
            </a:r>
            <a:r>
              <a:rPr lang="en-US" dirty="0" smtClean="0">
                <a:solidFill>
                  <a:srgbClr val="800000"/>
                </a:solidFill>
              </a:rPr>
              <a:t> orthodontic tooth movements.</a:t>
            </a:r>
          </a:p>
          <a:p>
            <a:pPr algn="just"/>
            <a:r>
              <a:rPr lang="en-US" dirty="0" smtClean="0">
                <a:solidFill>
                  <a:srgbClr val="800000"/>
                </a:solidFill>
              </a:rPr>
              <a:t>Fixed therapy may be required at the termination of treatment for final detailing of the occlusion.</a:t>
            </a:r>
          </a:p>
          <a:p>
            <a:pPr algn="just"/>
            <a:r>
              <a:rPr lang="en-US" dirty="0">
                <a:solidFill>
                  <a:srgbClr val="800000"/>
                </a:solidFill>
              </a:rPr>
              <a:t>Patient cooperation is </a:t>
            </a:r>
            <a:r>
              <a:rPr lang="en-US" dirty="0" smtClean="0">
                <a:solidFill>
                  <a:srgbClr val="800000"/>
                </a:solidFill>
              </a:rPr>
              <a:t>essential</a:t>
            </a:r>
            <a:r>
              <a:rPr lang="en-US" dirty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Age</a:t>
            </a:r>
            <a:r>
              <a:rPr lang="en-US" dirty="0" smtClean="0">
                <a:solidFill>
                  <a:srgbClr val="800000"/>
                </a:solidFill>
              </a:rPr>
              <a:t>: late mixed dentition to early permanent </a:t>
            </a:r>
            <a:r>
              <a:rPr lang="en-US" dirty="0" err="1" smtClean="0">
                <a:solidFill>
                  <a:srgbClr val="800000"/>
                </a:solidFill>
              </a:rPr>
              <a:t>dentiton</a:t>
            </a:r>
            <a:r>
              <a:rPr lang="en-US" dirty="0" smtClean="0">
                <a:solidFill>
                  <a:srgbClr val="800000"/>
                </a:solidFill>
              </a:rPr>
              <a:t>, pre-pubertal growth spurts.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Dental considerations</a:t>
            </a:r>
            <a:r>
              <a:rPr lang="en-US" dirty="0" smtClean="0">
                <a:solidFill>
                  <a:srgbClr val="800000"/>
                </a:solidFill>
              </a:rPr>
              <a:t>: ideal case is one that is devoid of irregularities like rotations and </a:t>
            </a:r>
            <a:r>
              <a:rPr lang="en-US" dirty="0" err="1" smtClean="0">
                <a:solidFill>
                  <a:srgbClr val="800000"/>
                </a:solidFill>
              </a:rPr>
              <a:t>crowdings</a:t>
            </a:r>
            <a:r>
              <a:rPr lang="en-US" dirty="0" smtClean="0">
                <a:solidFill>
                  <a:srgbClr val="80000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Skeletal</a:t>
            </a:r>
            <a:r>
              <a:rPr lang="en-US" dirty="0" smtClean="0">
                <a:solidFill>
                  <a:srgbClr val="800000"/>
                </a:solidFill>
              </a:rPr>
              <a:t>: moderate to severe class II div 1 cases with </a:t>
            </a:r>
            <a:r>
              <a:rPr lang="en-US" dirty="0" err="1" smtClean="0">
                <a:solidFill>
                  <a:srgbClr val="800000"/>
                </a:solidFill>
              </a:rPr>
              <a:t>retruded</a:t>
            </a:r>
            <a:r>
              <a:rPr lang="en-US" dirty="0" smtClean="0">
                <a:solidFill>
                  <a:srgbClr val="800000"/>
                </a:solidFill>
              </a:rPr>
              <a:t> mandible are suitable for FA. Low angle cases respond well to FA therapy..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History of Functional Appliances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95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In 1879, Norman Kingsley introduced the term and concept of “jumping the bite</a:t>
            </a:r>
            <a:r>
              <a:rPr lang="en-US" dirty="0" smtClean="0"/>
              <a:t>”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Hotz</a:t>
            </a:r>
            <a:r>
              <a:rPr lang="en-US" dirty="0"/>
              <a:t> </a:t>
            </a:r>
            <a:r>
              <a:rPr lang="en-US" dirty="0" err="1"/>
              <a:t>deviced</a:t>
            </a:r>
            <a:r>
              <a:rPr lang="en-US" dirty="0"/>
              <a:t> </a:t>
            </a:r>
            <a:r>
              <a:rPr lang="en-US" dirty="0" err="1"/>
              <a:t>Vorbissplatte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Pierre robin </a:t>
            </a:r>
            <a:r>
              <a:rPr lang="en-US" dirty="0" err="1"/>
              <a:t>deviced</a:t>
            </a:r>
            <a:r>
              <a:rPr lang="en-US" dirty="0"/>
              <a:t> an appliance called as “</a:t>
            </a:r>
            <a:r>
              <a:rPr lang="en-US" dirty="0" err="1"/>
              <a:t>Monoblock</a:t>
            </a:r>
            <a:r>
              <a:rPr lang="en-US" dirty="0"/>
              <a:t>” to correct the mandibular </a:t>
            </a:r>
            <a:r>
              <a:rPr lang="en-US" dirty="0" err="1"/>
              <a:t>retrognathism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Viggo</a:t>
            </a:r>
            <a:r>
              <a:rPr lang="en-US" dirty="0"/>
              <a:t> Anderson in 1908 designed a loose fitting </a:t>
            </a:r>
            <a:r>
              <a:rPr lang="en-US" dirty="0" smtClean="0"/>
              <a:t>appliance (Activator), </a:t>
            </a:r>
            <a:r>
              <a:rPr lang="en-US" dirty="0"/>
              <a:t>which he first used on his daughter.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898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71" y="2895600"/>
            <a:ext cx="8229600" cy="1143000"/>
          </a:xfrm>
        </p:spPr>
        <p:txBody>
          <a:bodyPr/>
          <a:lstStyle/>
          <a:p>
            <a:r>
              <a:rPr lang="en-IN" dirty="0" smtClean="0"/>
              <a:t>Activator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178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INTRODUCTION </a:t>
            </a:r>
            <a:endParaRPr lang="en-US" b="1" u="sng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Andalus" pitchFamily="18" charset="-78"/>
              </a:rPr>
              <a:t>There are essentially 3 alternatives for treating any skeletal malocclusion –</a:t>
            </a:r>
          </a:p>
          <a:p>
            <a:pPr>
              <a:buNone/>
            </a:pPr>
            <a:r>
              <a:rPr lang="en-US" sz="2800" dirty="0">
                <a:latin typeface="+mj-lt"/>
                <a:cs typeface="Andalus" pitchFamily="18" charset="-78"/>
              </a:rPr>
              <a:t> </a:t>
            </a:r>
            <a:r>
              <a:rPr lang="en-US" sz="2800" dirty="0" smtClean="0">
                <a:latin typeface="+mj-lt"/>
                <a:cs typeface="Andalus" pitchFamily="18" charset="-78"/>
              </a:rPr>
              <a:t>     (</a:t>
            </a:r>
            <a:r>
              <a:rPr lang="en-US" sz="2800" dirty="0" err="1" smtClean="0">
                <a:latin typeface="+mj-lt"/>
                <a:cs typeface="Andalus" pitchFamily="18" charset="-78"/>
              </a:rPr>
              <a:t>i</a:t>
            </a:r>
            <a:r>
              <a:rPr lang="en-US" sz="2800" dirty="0" smtClean="0">
                <a:latin typeface="+mj-lt"/>
                <a:cs typeface="Andalus" pitchFamily="18" charset="-78"/>
              </a:rPr>
              <a:t>)   </a:t>
            </a:r>
            <a:r>
              <a:rPr lang="en-US" sz="2800" dirty="0" err="1" smtClean="0">
                <a:latin typeface="+mj-lt"/>
                <a:cs typeface="Andalus" pitchFamily="18" charset="-78"/>
              </a:rPr>
              <a:t>Orthognathic</a:t>
            </a:r>
            <a:r>
              <a:rPr lang="en-US" sz="2800" dirty="0" smtClean="0">
                <a:latin typeface="+mj-lt"/>
                <a:cs typeface="Andalus" pitchFamily="18" charset="-78"/>
              </a:rPr>
              <a:t> surgery</a:t>
            </a:r>
          </a:p>
          <a:p>
            <a:pPr>
              <a:buNone/>
            </a:pPr>
            <a:r>
              <a:rPr lang="en-US" sz="2800" dirty="0">
                <a:latin typeface="+mj-lt"/>
                <a:cs typeface="Andalus" pitchFamily="18" charset="-78"/>
              </a:rPr>
              <a:t> </a:t>
            </a:r>
            <a:r>
              <a:rPr lang="en-US" sz="2800" dirty="0" smtClean="0">
                <a:latin typeface="+mj-lt"/>
                <a:cs typeface="Andalus" pitchFamily="18" charset="-78"/>
              </a:rPr>
              <a:t>     (ii)  Dental camouflage</a:t>
            </a:r>
          </a:p>
          <a:p>
            <a:pPr>
              <a:buNone/>
            </a:pPr>
            <a:r>
              <a:rPr lang="en-US" sz="2800" dirty="0">
                <a:latin typeface="+mj-lt"/>
                <a:cs typeface="Andalus" pitchFamily="18" charset="-78"/>
              </a:rPr>
              <a:t> </a:t>
            </a:r>
            <a:r>
              <a:rPr lang="en-US" sz="2800" dirty="0" smtClean="0">
                <a:latin typeface="+mj-lt"/>
                <a:cs typeface="Andalus" pitchFamily="18" charset="-78"/>
              </a:rPr>
              <a:t>     (iii) Growth modification</a:t>
            </a:r>
          </a:p>
          <a:p>
            <a:pPr>
              <a:buNone/>
            </a:pPr>
            <a:endParaRPr lang="en-US" sz="2800" dirty="0" smtClean="0">
              <a:latin typeface="+mj-lt"/>
              <a:cs typeface="Andalus" pitchFamily="18" charset="-78"/>
            </a:endParaRPr>
          </a:p>
          <a:p>
            <a:pPr>
              <a:buNone/>
            </a:pPr>
            <a:endParaRPr lang="en-US" sz="2800" dirty="0" smtClean="0">
              <a:latin typeface="+mj-lt"/>
              <a:cs typeface="Andalus" pitchFamily="18" charset="-78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  <a:cs typeface="Andalus" pitchFamily="18" charset="-78"/>
              </a:rPr>
              <a:t>Growth modification……………the best option !!!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dirty="0" smtClean="0">
              <a:latin typeface="+mj-lt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dirty="0" smtClean="0">
              <a:latin typeface="+mj-lt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dirty="0" smtClean="0">
              <a:latin typeface="+mj-lt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dirty="0" smtClean="0">
              <a:latin typeface="+mj-lt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Class II, Division 1 malocclusion</a:t>
            </a:r>
          </a:p>
          <a:p>
            <a:r>
              <a:rPr lang="en-US" dirty="0"/>
              <a:t> Class II, Division 2 malocclusion</a:t>
            </a:r>
          </a:p>
          <a:p>
            <a:r>
              <a:rPr lang="en-US" dirty="0"/>
              <a:t> Class III malocclusion</a:t>
            </a:r>
          </a:p>
          <a:p>
            <a:r>
              <a:rPr lang="en-US" dirty="0"/>
              <a:t> Class I open bite malocclusion</a:t>
            </a:r>
          </a:p>
          <a:p>
            <a:r>
              <a:rPr lang="en-US" dirty="0"/>
              <a:t> Class I deep bite malocclusion </a:t>
            </a:r>
          </a:p>
          <a:p>
            <a:endParaRPr lang="en-US" b="1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1190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Contraindications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Crowded arch</a:t>
            </a:r>
          </a:p>
          <a:p>
            <a:r>
              <a:rPr lang="en-IN" dirty="0" smtClean="0"/>
              <a:t>Severe </a:t>
            </a:r>
            <a:r>
              <a:rPr lang="en-IN" dirty="0" err="1" smtClean="0"/>
              <a:t>proclination</a:t>
            </a:r>
            <a:r>
              <a:rPr lang="en-IN" dirty="0" smtClean="0"/>
              <a:t> of mandibular incisors</a:t>
            </a:r>
          </a:p>
          <a:p>
            <a:r>
              <a:rPr lang="en-IN" dirty="0" err="1" smtClean="0"/>
              <a:t>Retroclined</a:t>
            </a:r>
            <a:r>
              <a:rPr lang="en-IN" dirty="0" smtClean="0"/>
              <a:t> upper incisors</a:t>
            </a:r>
          </a:p>
          <a:p>
            <a:r>
              <a:rPr lang="en-IN" dirty="0" smtClean="0"/>
              <a:t>Excessive  vertical growth tendency</a:t>
            </a:r>
          </a:p>
          <a:p>
            <a:r>
              <a:rPr lang="en-IN" dirty="0" smtClean="0"/>
              <a:t>Patients in which growth is completed</a:t>
            </a:r>
          </a:p>
          <a:p>
            <a:r>
              <a:rPr lang="en-IN" dirty="0" smtClean="0"/>
              <a:t>Patients showing poor compliance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360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dirty="0"/>
              <a:t>Steps in planning treatment with </a:t>
            </a:r>
            <a:r>
              <a:rPr lang="en-IN" sz="3600" dirty="0" smtClean="0"/>
              <a:t>activator</a:t>
            </a:r>
            <a:endParaRPr lang="en-IN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072928192"/>
              </p:ext>
            </p:extLst>
          </p:nvPr>
        </p:nvGraphicFramePr>
        <p:xfrm>
          <a:off x="1524000" y="1447800"/>
          <a:ext cx="7086600" cy="536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089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IN" dirty="0" smtClean="0"/>
              <a:t>Construction bite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horseshoe-shaped wax bite rim </a:t>
            </a:r>
            <a:r>
              <a:rPr lang="en-US" dirty="0" smtClean="0"/>
              <a:t>is taken</a:t>
            </a:r>
            <a:endParaRPr lang="en-US" dirty="0"/>
          </a:p>
          <a:p>
            <a:pPr algn="just"/>
            <a:r>
              <a:rPr lang="en-US" dirty="0"/>
              <a:t>The softened wax bite rim is placed in the mouth </a:t>
            </a:r>
          </a:p>
          <a:p>
            <a:pPr algn="just"/>
            <a:r>
              <a:rPr lang="en-US" dirty="0" smtClean="0"/>
              <a:t>Mandible is gently guided </a:t>
            </a:r>
            <a:r>
              <a:rPr lang="en-US" dirty="0"/>
              <a:t>into the predetermined </a:t>
            </a:r>
            <a:r>
              <a:rPr lang="en-US" dirty="0" smtClean="0"/>
              <a:t>position.</a:t>
            </a:r>
            <a:endParaRPr lang="en-US" dirty="0"/>
          </a:p>
          <a:p>
            <a:pPr algn="just"/>
            <a:endParaRPr lang="en-IN" dirty="0"/>
          </a:p>
        </p:txBody>
      </p:sp>
      <p:pic>
        <p:nvPicPr>
          <p:cNvPr id="4" name="Picture 4" descr="IMG_0092"/>
          <p:cNvPicPr>
            <a:picLocks noChangeAspect="1" noChangeArrowheads="1"/>
          </p:cNvPicPr>
          <p:nvPr/>
        </p:nvPicPr>
        <p:blipFill>
          <a:blip r:embed="rId2">
            <a:lum bright="6000" contrast="8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77773"/>
            <a:ext cx="2362200" cy="306299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0091"/>
          <p:cNvPicPr>
            <a:picLocks noChangeAspect="1" noChangeArrowheads="1"/>
          </p:cNvPicPr>
          <p:nvPr/>
        </p:nvPicPr>
        <p:blipFill>
          <a:blip r:embed="rId3">
            <a:lum bright="-6000" contrast="7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72910"/>
            <a:ext cx="2362200" cy="306786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4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just"/>
            <a:r>
              <a:rPr lang="en-US" dirty="0"/>
              <a:t>The edge-to-edge </a:t>
            </a:r>
            <a:r>
              <a:rPr lang="en-US" dirty="0" err="1"/>
              <a:t>incisal</a:t>
            </a:r>
            <a:r>
              <a:rPr lang="en-US" dirty="0"/>
              <a:t> relationship and midline </a:t>
            </a:r>
            <a:r>
              <a:rPr lang="en-US" dirty="0" smtClean="0"/>
              <a:t>registration is checked.</a:t>
            </a:r>
            <a:endParaRPr lang="en-US" dirty="0"/>
          </a:p>
          <a:p>
            <a:pPr algn="just"/>
            <a:r>
              <a:rPr lang="en-US" dirty="0"/>
              <a:t>Wax cut away from the labial of the central incisors- midline observed and a correct reproduction of the </a:t>
            </a:r>
            <a:r>
              <a:rPr lang="en-US" dirty="0" err="1"/>
              <a:t>incisal</a:t>
            </a:r>
            <a:r>
              <a:rPr lang="en-US" dirty="0"/>
              <a:t> relationship established.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1504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/>
          <a:lstStyle/>
          <a:p>
            <a:r>
              <a:rPr lang="en-IN" dirty="0" smtClean="0"/>
              <a:t>Rule of 10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35814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dirty="0" smtClean="0"/>
              <a:t>   Vertical + </a:t>
            </a:r>
            <a:r>
              <a:rPr lang="en-IN" dirty="0" err="1" smtClean="0"/>
              <a:t>saggital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advancement </a:t>
            </a:r>
            <a:endParaRPr lang="en-IN" dirty="0"/>
          </a:p>
        </p:txBody>
      </p:sp>
      <p:sp>
        <p:nvSpPr>
          <p:cNvPr id="4" name="Equal 3"/>
          <p:cNvSpPr/>
          <p:nvPr/>
        </p:nvSpPr>
        <p:spPr>
          <a:xfrm>
            <a:off x="4648200" y="2819399"/>
            <a:ext cx="1752600" cy="914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2810470"/>
            <a:ext cx="914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5400" dirty="0" smtClean="0"/>
              <a:t>10</a:t>
            </a:r>
            <a:endParaRPr lang="en-IN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181600"/>
            <a:ext cx="828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/>
              <a:t>The </a:t>
            </a:r>
            <a:r>
              <a:rPr lang="en-IN" sz="2400" dirty="0" err="1" smtClean="0"/>
              <a:t>saggital</a:t>
            </a:r>
            <a:r>
              <a:rPr lang="en-IN" sz="2400" dirty="0" smtClean="0"/>
              <a:t> advancement should be 70% of total protrusive path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11668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Arial" charset="0"/>
              </a:rPr>
              <a:t>The general considerations for construction bite include: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400" dirty="0" smtClean="0">
                <a:solidFill>
                  <a:srgbClr val="800000"/>
                </a:solidFill>
                <a:effectLst/>
                <a:latin typeface="Bookman Old Style" pitchFamily="18" charset="0"/>
                <a:ea typeface="Times New Roman" pitchFamily="18" charset="0"/>
                <a:cs typeface="Arial" charset="0"/>
              </a:rPr>
              <a:t>In case the overjet is too large, the forward positioning is done step wise in 2-3 phases.</a:t>
            </a:r>
          </a:p>
          <a:p>
            <a:pPr algn="just"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400" dirty="0" smtClean="0">
                <a:solidFill>
                  <a:srgbClr val="800000"/>
                </a:solidFill>
                <a:effectLst/>
                <a:latin typeface="Bookman Old Style" pitchFamily="18" charset="0"/>
                <a:ea typeface="Times New Roman" pitchFamily="18" charset="0"/>
                <a:cs typeface="Arial" charset="0"/>
              </a:rPr>
              <a:t>In case of forward positioning of the mandible by 7-8 mm the vertical opening should be slight to moderate i.e. 2-4 mm.</a:t>
            </a:r>
          </a:p>
          <a:p>
            <a:pPr algn="just">
              <a:spcBef>
                <a:spcPct val="50000"/>
              </a:spcBef>
              <a:buFont typeface="Symbol" pitchFamily="18" charset="2"/>
              <a:buChar char=""/>
            </a:pPr>
            <a:r>
              <a:rPr lang="en-US" sz="2400" dirty="0" smtClean="0">
                <a:solidFill>
                  <a:srgbClr val="800000"/>
                </a:solidFill>
                <a:effectLst/>
                <a:latin typeface="Bookman Old Style" pitchFamily="18" charset="0"/>
                <a:ea typeface="Times New Roman" pitchFamily="18" charset="0"/>
                <a:cs typeface="Arial" charset="0"/>
              </a:rPr>
              <a:t>If the forward positioning is not more than 3-5 mm then the vertical opening can be 4-6 mm.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1592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" y="3810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MODE OF ACTION OF FUNCTIONAL APPLIANCES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457200" y="10668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46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 smtClean="0"/>
              <a:t>Fabrication of wire components</a:t>
            </a:r>
          </a:p>
          <a:p>
            <a:r>
              <a:rPr lang="en-IN" dirty="0" smtClean="0"/>
              <a:t>Labial bow – 0.8 or 0.9 mm stainless steel wire.</a:t>
            </a:r>
          </a:p>
          <a:p>
            <a:endParaRPr lang="en-IN" dirty="0"/>
          </a:p>
          <a:p>
            <a:pPr marL="0" indent="0">
              <a:buNone/>
            </a:pPr>
            <a:r>
              <a:rPr lang="en-IN" b="1" dirty="0" smtClean="0"/>
              <a:t>Fabrication of acrylic portion</a:t>
            </a:r>
          </a:p>
          <a:p>
            <a:pPr marL="0" indent="0">
              <a:buNone/>
            </a:pPr>
            <a:r>
              <a:rPr lang="en-IN" dirty="0" smtClean="0"/>
              <a:t>Activator consists of 3 parts: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dirty="0" smtClean="0"/>
              <a:t>Maxillary 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dirty="0" smtClean="0"/>
              <a:t>Mandibular 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IN" dirty="0" err="1" smtClean="0"/>
              <a:t>Interocclusal</a:t>
            </a:r>
            <a:r>
              <a:rPr lang="en-IN" dirty="0" smtClean="0"/>
              <a:t> part.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6554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Trimming of activator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Activator appliance aims at correction of skeletal defect and provide tooth movement in all 3 planes along with tooth eruption guidance for </a:t>
            </a:r>
            <a:r>
              <a:rPr lang="en-IN" dirty="0" err="1" smtClean="0"/>
              <a:t>occlusal</a:t>
            </a:r>
            <a:r>
              <a:rPr lang="en-IN" dirty="0" smtClean="0"/>
              <a:t> settling.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917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marL="571500" indent="-571500">
              <a:buNone/>
            </a:pPr>
            <a:endParaRPr lang="en-US" sz="2800" dirty="0">
              <a:cs typeface="Andalus" pitchFamily="18" charset="-78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000" dirty="0" smtClean="0">
                <a:cs typeface="Andalus" pitchFamily="18" charset="-78"/>
              </a:rPr>
              <a:t>Goal </a:t>
            </a:r>
            <a:r>
              <a:rPr lang="en-US" sz="3000" dirty="0">
                <a:cs typeface="Andalus" pitchFamily="18" charset="-78"/>
              </a:rPr>
              <a:t>of growth </a:t>
            </a:r>
            <a:r>
              <a:rPr lang="en-US" sz="3000" dirty="0" smtClean="0">
                <a:cs typeface="Andalus" pitchFamily="18" charset="-78"/>
              </a:rPr>
              <a:t>modification ???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000" dirty="0"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cs typeface="Andalus" pitchFamily="18" charset="-78"/>
              </a:rPr>
              <a:t>There are 2 types of orthodontic appliances that can be used for modifying the growth of maxilla/mandible-</a:t>
            </a:r>
          </a:p>
          <a:p>
            <a:pPr>
              <a:buNone/>
            </a:pPr>
            <a:r>
              <a:rPr lang="en-US" sz="3000" dirty="0" smtClean="0">
                <a:cs typeface="Andalus" pitchFamily="18" charset="-78"/>
              </a:rPr>
              <a:t>     (i)   Orthopedic appliances</a:t>
            </a:r>
          </a:p>
          <a:p>
            <a:pPr>
              <a:buNone/>
            </a:pPr>
            <a:r>
              <a:rPr lang="en-US" sz="3000" dirty="0" smtClean="0">
                <a:cs typeface="Andalus" pitchFamily="18" charset="-78"/>
              </a:rPr>
              <a:t>     (ii)  Functional appliances</a:t>
            </a:r>
          </a:p>
          <a:p>
            <a:pPr>
              <a:buNone/>
            </a:pPr>
            <a:r>
              <a:rPr lang="en-US" sz="3000" dirty="0" smtClean="0">
                <a:cs typeface="Andalus" pitchFamily="18" charset="-78"/>
              </a:rPr>
              <a:t>     </a:t>
            </a:r>
          </a:p>
          <a:p>
            <a:pPr>
              <a:buNone/>
            </a:pPr>
            <a:endParaRPr lang="en-US" sz="3000" dirty="0" smtClean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Trimming for sagittal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 smtClean="0"/>
              <a:t>Activator appliance aims for the correction of skeletal malocclusion and molar relationship.</a:t>
            </a:r>
          </a:p>
          <a:p>
            <a:pPr marL="0" indent="0" algn="just">
              <a:buNone/>
            </a:pPr>
            <a:endParaRPr lang="en-IN" dirty="0" smtClean="0"/>
          </a:p>
          <a:p>
            <a:pPr algn="just"/>
            <a:r>
              <a:rPr lang="en-IN" dirty="0" smtClean="0"/>
              <a:t>Maxillary molar/ posterior teeth – trimming of the </a:t>
            </a:r>
            <a:r>
              <a:rPr lang="en-IN" dirty="0" err="1" smtClean="0"/>
              <a:t>disto</a:t>
            </a:r>
            <a:r>
              <a:rPr lang="en-IN" dirty="0" smtClean="0"/>
              <a:t>-palatal surface</a:t>
            </a:r>
          </a:p>
          <a:p>
            <a:pPr algn="just"/>
            <a:r>
              <a:rPr lang="en-IN" dirty="0" smtClean="0"/>
              <a:t>Mandibular molars / posterior teeth – trimming of the </a:t>
            </a:r>
            <a:r>
              <a:rPr lang="en-IN" dirty="0" err="1" smtClean="0"/>
              <a:t>mesio</a:t>
            </a:r>
            <a:r>
              <a:rPr lang="en-IN" dirty="0" smtClean="0"/>
              <a:t>-lingual surface.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893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5638800" cy="5668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b="1" dirty="0"/>
              <a:t>Protrusion of Incisors</a:t>
            </a:r>
            <a:endParaRPr lang="en-US" dirty="0"/>
          </a:p>
          <a:p>
            <a:pPr algn="just">
              <a:lnSpc>
                <a:spcPct val="90000"/>
              </a:lnSpc>
            </a:pPr>
            <a:r>
              <a:rPr lang="en-US" dirty="0"/>
              <a:t>By loading their lingual surfaces with acrylic contact 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 Screening away the lip strain with a passive labial bow or lip pads. 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  <a:buNone/>
            </a:pPr>
            <a:r>
              <a:rPr lang="en-US" b="1" dirty="0" err="1"/>
              <a:t>Retrusion</a:t>
            </a:r>
            <a:r>
              <a:rPr lang="en-US" b="1" dirty="0"/>
              <a:t> of Incisors</a:t>
            </a:r>
            <a:endParaRPr lang="en-US" dirty="0"/>
          </a:p>
          <a:p>
            <a:pPr algn="just">
              <a:lnSpc>
                <a:spcPct val="90000"/>
              </a:lnSpc>
            </a:pPr>
            <a:r>
              <a:rPr lang="en-US" dirty="0"/>
              <a:t>The acrylic is trimmed away from the backs of the incisors. </a:t>
            </a:r>
          </a:p>
          <a:p>
            <a:pPr algn="just">
              <a:lnSpc>
                <a:spcPct val="90000"/>
              </a:lnSpc>
            </a:pPr>
            <a:r>
              <a:rPr lang="en-US" dirty="0"/>
              <a:t>The active labial bow, provides the force for moving these teeth. </a:t>
            </a:r>
          </a:p>
          <a:p>
            <a:endParaRPr lang="en-IN" dirty="0"/>
          </a:p>
        </p:txBody>
      </p:sp>
      <p:pic>
        <p:nvPicPr>
          <p:cNvPr id="5" name="Picture 5" descr="IMG_009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79"/>
          <a:stretch>
            <a:fillRect/>
          </a:stretch>
        </p:blipFill>
        <p:spPr bwMode="auto">
          <a:xfrm>
            <a:off x="6392138" y="152400"/>
            <a:ext cx="2432775" cy="3114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G_009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334"/>
          <a:stretch>
            <a:fillRect/>
          </a:stretch>
        </p:blipFill>
        <p:spPr bwMode="auto">
          <a:xfrm>
            <a:off x="6396951" y="3429000"/>
            <a:ext cx="2427962" cy="296589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86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Trimming for vertical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b="1" dirty="0"/>
              <a:t>Intrusion of Teeth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Indicated in deep overbite cases. 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Intrusion of incisors by loading the </a:t>
            </a:r>
            <a:r>
              <a:rPr lang="en-US" dirty="0" err="1"/>
              <a:t>incisal</a:t>
            </a:r>
            <a:r>
              <a:rPr lang="en-US" dirty="0"/>
              <a:t> </a:t>
            </a:r>
            <a:r>
              <a:rPr lang="en-US" dirty="0" smtClean="0"/>
              <a:t>edges.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Active labial bow below the area of greatest convexity or on the </a:t>
            </a:r>
            <a:r>
              <a:rPr lang="en-US" dirty="0" err="1"/>
              <a:t>incisal</a:t>
            </a:r>
            <a:r>
              <a:rPr lang="en-US" dirty="0"/>
              <a:t> </a:t>
            </a:r>
            <a:r>
              <a:rPr lang="en-US" dirty="0" smtClean="0"/>
              <a:t>third.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/>
              <a:t>Intrusion of molars is performed by loading only the </a:t>
            </a:r>
            <a:r>
              <a:rPr lang="en-US" dirty="0" smtClean="0"/>
              <a:t>cusps.</a:t>
            </a:r>
            <a:endParaRPr lang="en-US" dirty="0"/>
          </a:p>
          <a:p>
            <a:endParaRPr lang="en-IN" dirty="0"/>
          </a:p>
        </p:txBody>
      </p:sp>
      <p:pic>
        <p:nvPicPr>
          <p:cNvPr id="4" name="Picture 4" descr="IMG_009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25" y="1390220"/>
            <a:ext cx="2048577" cy="257218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IMG_009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000"/>
          <a:stretch>
            <a:fillRect/>
          </a:stretch>
        </p:blipFill>
        <p:spPr bwMode="auto">
          <a:xfrm>
            <a:off x="6592502" y="4114801"/>
            <a:ext cx="2057400" cy="25146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3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54864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b="1" dirty="0"/>
              <a:t>Extrusion of Teeth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Open-bite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Extrusion of incisors requires loading their lingual surfaces </a:t>
            </a:r>
          </a:p>
          <a:p>
            <a:pPr algn="just">
              <a:lnSpc>
                <a:spcPct val="120000"/>
              </a:lnSpc>
            </a:pPr>
            <a:endParaRPr lang="en-US" b="1" dirty="0"/>
          </a:p>
          <a:p>
            <a:pPr algn="just">
              <a:lnSpc>
                <a:spcPct val="120000"/>
              </a:lnSpc>
            </a:pPr>
            <a:r>
              <a:rPr lang="en-US" b="1" dirty="0"/>
              <a:t>Deep-bite problems</a:t>
            </a:r>
            <a:r>
              <a:rPr lang="en-US" dirty="0"/>
              <a:t> </a:t>
            </a:r>
          </a:p>
          <a:p>
            <a:pPr lvl="1" algn="just">
              <a:lnSpc>
                <a:spcPct val="120000"/>
              </a:lnSpc>
            </a:pPr>
            <a:r>
              <a:rPr lang="en-US" dirty="0"/>
              <a:t>Extrusion of molars can be facilitated by loading the lingual surfaces </a:t>
            </a:r>
          </a:p>
          <a:p>
            <a:endParaRPr lang="en-IN" dirty="0"/>
          </a:p>
        </p:txBody>
      </p:sp>
      <p:pic>
        <p:nvPicPr>
          <p:cNvPr id="4" name="Picture 4" descr="IMG_009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410"/>
          <a:stretch>
            <a:fillRect/>
          </a:stretch>
        </p:blipFill>
        <p:spPr bwMode="auto">
          <a:xfrm>
            <a:off x="6400800" y="3514725"/>
            <a:ext cx="2371725" cy="30384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G_009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6076"/>
            <a:ext cx="2341563" cy="296528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42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 transverse control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Jackscrew is incorporated for expansion in transverse direction.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446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of the appliance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Patient should be demonstrated to place and remove the appliance in mouth.</a:t>
            </a:r>
          </a:p>
          <a:p>
            <a:r>
              <a:rPr lang="en-IN" dirty="0" smtClean="0"/>
              <a:t>For 1</a:t>
            </a:r>
            <a:r>
              <a:rPr lang="en-IN" baseline="30000" dirty="0" smtClean="0"/>
              <a:t>st</a:t>
            </a:r>
            <a:r>
              <a:rPr lang="en-IN" dirty="0" smtClean="0"/>
              <a:t> week – appliance worn for 2-3 hrs.</a:t>
            </a:r>
          </a:p>
          <a:p>
            <a:r>
              <a:rPr lang="en-IN" dirty="0" smtClean="0"/>
              <a:t>Second week – 2-3 hours + night time wear.</a:t>
            </a:r>
          </a:p>
          <a:p>
            <a:r>
              <a:rPr lang="en-IN" dirty="0" smtClean="0"/>
              <a:t>Third week – full time wear of the appliance.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008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IN" sz="5400" dirty="0" err="1" smtClean="0"/>
              <a:t>Bionator</a:t>
            </a:r>
            <a:r>
              <a:rPr lang="en-IN" sz="5400" dirty="0" smtClean="0"/>
              <a:t> </a:t>
            </a:r>
            <a:endParaRPr lang="en-IN" sz="5400" dirty="0"/>
          </a:p>
        </p:txBody>
      </p:sp>
    </p:spTree>
    <p:extLst>
      <p:ext uri="{BB962C8B-B14F-4D97-AF65-F5344CB8AC3E}">
        <p14:creationId xmlns="" xmlns:p14="http://schemas.microsoft.com/office/powerpoint/2010/main" val="2701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Bionator</a:t>
            </a:r>
            <a:r>
              <a:rPr lang="en-IN" dirty="0" smtClean="0"/>
              <a:t> – William </a:t>
            </a:r>
            <a:r>
              <a:rPr lang="en-IN" dirty="0" err="1" smtClean="0"/>
              <a:t>Balter</a:t>
            </a:r>
            <a:r>
              <a:rPr lang="en-IN" dirty="0" smtClean="0"/>
              <a:t> in 1960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sz="3600" b="1" dirty="0" smtClean="0"/>
              <a:t>Philosophy</a:t>
            </a:r>
            <a:r>
              <a:rPr lang="en-IN" sz="3600" dirty="0" smtClean="0"/>
              <a:t> </a:t>
            </a:r>
          </a:p>
          <a:p>
            <a:r>
              <a:rPr lang="en-US" dirty="0" err="1"/>
              <a:t>Balters</a:t>
            </a:r>
            <a:r>
              <a:rPr lang="en-US" dirty="0"/>
              <a:t> concept-position of the tongue is </a:t>
            </a:r>
            <a:r>
              <a:rPr lang="en-US" dirty="0" smtClean="0"/>
              <a:t>decisive. </a:t>
            </a:r>
            <a:r>
              <a:rPr lang="en-US" dirty="0" err="1" smtClean="0"/>
              <a:t>E.g</a:t>
            </a:r>
            <a:r>
              <a:rPr lang="en-US" dirty="0" smtClean="0"/>
              <a:t> posterior displacement of the tongue can cause Class II malocclusion.</a:t>
            </a:r>
          </a:p>
          <a:p>
            <a:endParaRPr lang="en-US" sz="2000" dirty="0"/>
          </a:p>
          <a:p>
            <a:r>
              <a:rPr lang="en-US" dirty="0"/>
              <a:t>Equilibrium between tongue and </a:t>
            </a:r>
            <a:r>
              <a:rPr lang="en-US" dirty="0" err="1"/>
              <a:t>circumoral</a:t>
            </a:r>
            <a:r>
              <a:rPr lang="en-US" dirty="0"/>
              <a:t> muscles is responsible for shape of dental arches and </a:t>
            </a:r>
            <a:r>
              <a:rPr lang="en-US" dirty="0" err="1" smtClean="0"/>
              <a:t>intercuspation</a:t>
            </a:r>
            <a:r>
              <a:rPr lang="en-US" dirty="0" smtClean="0"/>
              <a:t>.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Advantages over </a:t>
            </a:r>
            <a:r>
              <a:rPr lang="en-US" dirty="0" smtClean="0">
                <a:solidFill>
                  <a:schemeClr val="tx2"/>
                </a:solidFill>
              </a:rPr>
              <a:t>activator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Considerably </a:t>
            </a:r>
            <a:r>
              <a:rPr lang="en-US" dirty="0"/>
              <a:t>less bulky than the activator.</a:t>
            </a:r>
          </a:p>
          <a:p>
            <a:pPr algn="just"/>
            <a:r>
              <a:rPr lang="en-US" dirty="0" smtClean="0"/>
              <a:t>It  </a:t>
            </a:r>
            <a:r>
              <a:rPr lang="en-US" dirty="0"/>
              <a:t>lacks the part covering the anterior section of the palate, which is contiguous to the tongue.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err="1"/>
              <a:t>bionator</a:t>
            </a:r>
            <a:r>
              <a:rPr lang="en-US" dirty="0"/>
              <a:t> can be worn day and night except at meals.</a:t>
            </a:r>
          </a:p>
          <a:p>
            <a:pPr algn="just"/>
            <a:r>
              <a:rPr lang="en-US" dirty="0" smtClean="0"/>
              <a:t>An </a:t>
            </a:r>
            <a:r>
              <a:rPr lang="en-US" dirty="0"/>
              <a:t>important feature -- its freedom of </a:t>
            </a:r>
            <a:r>
              <a:rPr lang="en-US" dirty="0" smtClean="0"/>
              <a:t>tongue movement </a:t>
            </a:r>
            <a:r>
              <a:rPr lang="en-US" dirty="0"/>
              <a:t>in the oral cavity.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3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err="1" smtClean="0"/>
              <a:t>Bionator</a:t>
            </a:r>
            <a:r>
              <a:rPr lang="en-IN" b="1" dirty="0" smtClean="0"/>
              <a:t> types:</a:t>
            </a:r>
          </a:p>
          <a:p>
            <a:r>
              <a:rPr lang="en-IN" dirty="0" smtClean="0"/>
              <a:t>Standard appliance</a:t>
            </a:r>
          </a:p>
          <a:p>
            <a:r>
              <a:rPr lang="en-IN" dirty="0" smtClean="0"/>
              <a:t>Open-bite appliance</a:t>
            </a:r>
          </a:p>
          <a:p>
            <a:r>
              <a:rPr lang="en-IN" dirty="0" smtClean="0"/>
              <a:t>Class III or reverse </a:t>
            </a:r>
            <a:r>
              <a:rPr lang="en-IN" dirty="0" err="1" smtClean="0"/>
              <a:t>bionator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218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Myofunctional</a:t>
            </a:r>
            <a:r>
              <a:rPr lang="en-U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effectLst/>
              </a:rPr>
              <a:t>These are the appliances which either transmit , eliminate or guide the natural forces of the musculature.</a:t>
            </a:r>
          </a:p>
          <a:p>
            <a:pPr algn="just">
              <a:spcBef>
                <a:spcPct val="50000"/>
              </a:spcBef>
            </a:pPr>
            <a:r>
              <a:rPr lang="en-US" dirty="0" smtClean="0">
                <a:effectLst/>
              </a:rPr>
              <a:t>The appliances are used for growth modification procedures aimed at intercepting &amp; treating jaw discrepancy</a:t>
            </a:r>
          </a:p>
          <a:p>
            <a:pPr algn="just">
              <a:spcBef>
                <a:spcPct val="50000"/>
              </a:spcBef>
            </a:pPr>
            <a:r>
              <a:rPr lang="en-US" dirty="0" smtClean="0"/>
              <a:t>Functional appliance (FA) is defined as loose fitting or passive appliances which harness natural forces of the </a:t>
            </a:r>
            <a:r>
              <a:rPr lang="en-US" dirty="0" err="1" smtClean="0"/>
              <a:t>oro</a:t>
            </a:r>
            <a:r>
              <a:rPr lang="en-US" dirty="0" smtClean="0"/>
              <a:t>-facial musculature that are transmitted to the teeth and alveolar bone through the medium of the appliance.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804" t="15152" r="30467" b="10663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Standard </a:t>
            </a:r>
            <a:r>
              <a:rPr lang="en-IN" dirty="0" err="1" smtClean="0"/>
              <a:t>bionator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IN" dirty="0" smtClean="0"/>
              <a:t>Acrylic components      </a:t>
            </a:r>
          </a:p>
          <a:p>
            <a:pPr algn="just">
              <a:buFontTx/>
              <a:buChar char="-"/>
            </a:pPr>
            <a:r>
              <a:rPr lang="en-IN" dirty="0" smtClean="0"/>
              <a:t>Lower horse shoe shaped acrylic lingual plate from distal of last erupted molar of one side to other side </a:t>
            </a:r>
          </a:p>
          <a:p>
            <a:pPr algn="just">
              <a:buNone/>
            </a:pPr>
            <a:r>
              <a:rPr lang="en-IN" dirty="0" smtClean="0"/>
              <a:t>   </a:t>
            </a:r>
          </a:p>
          <a:p>
            <a:pPr algn="just">
              <a:buNone/>
            </a:pPr>
            <a:r>
              <a:rPr lang="en-IN" dirty="0" smtClean="0"/>
              <a:t>- Upper arch - lingual extension that cover molar &amp; premolar region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594" t="57292" r="15625" b="12500"/>
          <a:stretch>
            <a:fillRect/>
          </a:stretch>
        </p:blipFill>
        <p:spPr bwMode="auto">
          <a:xfrm>
            <a:off x="5643570" y="4214818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8516" t="16666" r="17461" b="47014"/>
          <a:stretch>
            <a:fillRect/>
          </a:stretch>
        </p:blipFill>
        <p:spPr bwMode="auto">
          <a:xfrm>
            <a:off x="5643570" y="1285860"/>
            <a:ext cx="2928958" cy="249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Wire components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5186370" cy="114300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IN" sz="4000" baseline="-25000" dirty="0" smtClean="0"/>
              <a:t>Palatal bar</a:t>
            </a:r>
          </a:p>
          <a:p>
            <a:pPr marL="514350" indent="-514350" algn="just">
              <a:buNone/>
            </a:pPr>
            <a:r>
              <a:rPr lang="en-IN" sz="4000" baseline="-25000" dirty="0" smtClean="0"/>
              <a:t>Labial bow with </a:t>
            </a:r>
            <a:r>
              <a:rPr lang="en-IN" sz="4000" baseline="-25000" dirty="0" err="1" smtClean="0"/>
              <a:t>buccal</a:t>
            </a:r>
            <a:r>
              <a:rPr lang="en-IN" sz="4000" baseline="-25000" dirty="0" smtClean="0"/>
              <a:t> extensions.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0352" t="34375" r="14453" b="25000"/>
          <a:stretch>
            <a:fillRect/>
          </a:stretch>
        </p:blipFill>
        <p:spPr bwMode="auto">
          <a:xfrm>
            <a:off x="5429256" y="1428736"/>
            <a:ext cx="33868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3643314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IN" sz="2400" b="1" dirty="0" smtClean="0"/>
              <a:t>PALATAL BAR  </a:t>
            </a:r>
          </a:p>
          <a:p>
            <a:pPr algn="just">
              <a:buNone/>
            </a:pPr>
            <a:r>
              <a:rPr lang="en-IN" sz="2400" b="1" dirty="0" smtClean="0"/>
              <a:t>       </a:t>
            </a:r>
          </a:p>
          <a:p>
            <a:pPr algn="just">
              <a:buNone/>
            </a:pPr>
            <a:r>
              <a:rPr lang="en-IN" sz="2400" dirty="0" smtClean="0"/>
              <a:t> - 1.2 mm wire          </a:t>
            </a:r>
          </a:p>
          <a:p>
            <a:pPr algn="just">
              <a:buFontTx/>
              <a:buChar char="-"/>
            </a:pPr>
            <a:r>
              <a:rPr lang="en-IN" sz="2400" dirty="0" smtClean="0"/>
              <a:t>extents from a line connecting distal surface of first permanent molars to middle of 1st premolar’s</a:t>
            </a:r>
          </a:p>
          <a:p>
            <a:pPr algn="just">
              <a:buFontTx/>
              <a:buChar char="-"/>
            </a:pPr>
            <a:r>
              <a:rPr lang="en-IN" sz="2400" dirty="0" smtClean="0"/>
              <a:t>1mm away from palatal mucosa </a:t>
            </a:r>
          </a:p>
          <a:p>
            <a:pPr algn="just">
              <a:buFontTx/>
              <a:buChar char="-"/>
            </a:pPr>
            <a:r>
              <a:rPr lang="en-IN" sz="2400" dirty="0" smtClean="0"/>
              <a:t>Function- orients the tongue &amp; mandible </a:t>
            </a:r>
            <a:r>
              <a:rPr lang="en-IN" sz="2400" dirty="0" err="1" smtClean="0"/>
              <a:t>anteriorly</a:t>
            </a:r>
            <a:r>
              <a:rPr lang="en-IN" sz="2400" dirty="0" smtClean="0"/>
              <a:t> by stimulating its dorsal surface with palatal bar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LABIAL BOW  </a:t>
            </a:r>
          </a:p>
          <a:p>
            <a:pPr>
              <a:buNone/>
            </a:pPr>
            <a:r>
              <a:rPr lang="en-IN" dirty="0" smtClean="0"/>
              <a:t>- 0.9 mm wire  </a:t>
            </a:r>
          </a:p>
          <a:p>
            <a:pPr>
              <a:buNone/>
            </a:pPr>
            <a:r>
              <a:rPr lang="en-IN" dirty="0" smtClean="0"/>
              <a:t>- Begins above contact point between canine and upper  1st premolar –runs vertically   </a:t>
            </a:r>
          </a:p>
          <a:p>
            <a:pPr>
              <a:buNone/>
            </a:pPr>
            <a:r>
              <a:rPr lang="en-IN" dirty="0" smtClean="0"/>
              <a:t>- Labial portion of bow should be at a paper thickness  away from the incisors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9336" t="46875" r="17382" b="22916"/>
          <a:stretch>
            <a:fillRect/>
          </a:stretch>
        </p:blipFill>
        <p:spPr bwMode="auto">
          <a:xfrm>
            <a:off x="785786" y="4286256"/>
            <a:ext cx="7715304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Twin Block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Twin Block appliance is a removable, orthodontic functional appliance that is used to help correct jaw alignment, particularly an underdeveloped lower jaw. 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dirty="0" smtClean="0"/>
              <a:t>• Developed by </a:t>
            </a:r>
            <a:r>
              <a:rPr lang="en-IN" dirty="0" err="1" smtClean="0"/>
              <a:t>Dr.William</a:t>
            </a:r>
            <a:r>
              <a:rPr lang="en-IN" dirty="0" smtClean="0"/>
              <a:t> J. Clarks , 1977. 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dirty="0" smtClean="0"/>
              <a:t>• Effectively combines inclined planes with </a:t>
            </a:r>
            <a:r>
              <a:rPr lang="en-IN" dirty="0" err="1" smtClean="0"/>
              <a:t>intermaxillary</a:t>
            </a:r>
            <a:r>
              <a:rPr lang="en-IN" dirty="0" smtClean="0"/>
              <a:t> &amp; </a:t>
            </a:r>
            <a:r>
              <a:rPr lang="en-IN" dirty="0" err="1" smtClean="0"/>
              <a:t>extraoral</a:t>
            </a:r>
            <a:r>
              <a:rPr lang="en-IN" dirty="0" smtClean="0"/>
              <a:t> traction.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Philosophy of twin block appliance</a:t>
            </a:r>
            <a:endParaRPr lang="en-IN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/>
              <a:t>The functional </a:t>
            </a:r>
            <a:r>
              <a:rPr lang="en-US" sz="2800" dirty="0" err="1"/>
              <a:t>occlusal</a:t>
            </a:r>
            <a:r>
              <a:rPr lang="en-US" sz="2800" dirty="0"/>
              <a:t> inclined plane is the fundamental functional mechanism of the natural dentition</a:t>
            </a:r>
            <a:r>
              <a:rPr lang="en-US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 smtClean="0"/>
              <a:t>Cuspal</a:t>
            </a:r>
            <a:r>
              <a:rPr lang="en-US" sz="2800" dirty="0" smtClean="0"/>
              <a:t> </a:t>
            </a:r>
            <a:r>
              <a:rPr lang="en-US" sz="2800" dirty="0"/>
              <a:t>inclines play an important role in determining the relationship of the teeth as they erupt into occlusion.	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9922" t="36458" r="19140" b="28125"/>
          <a:stretch>
            <a:fillRect/>
          </a:stretch>
        </p:blipFill>
        <p:spPr bwMode="auto">
          <a:xfrm>
            <a:off x="1000100" y="4143380"/>
            <a:ext cx="74295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 err="1" smtClean="0"/>
              <a:t>Occlusal</a:t>
            </a:r>
            <a:r>
              <a:rPr lang="en-US" dirty="0" smtClean="0"/>
              <a:t> forces transmitted through the dentition provide a constant </a:t>
            </a:r>
            <a:r>
              <a:rPr lang="en-US" dirty="0" err="1" smtClean="0"/>
              <a:t>proprioceptive</a:t>
            </a:r>
            <a:r>
              <a:rPr lang="en-US" dirty="0" smtClean="0"/>
              <a:t> stimulus to influence the rate of growth and the </a:t>
            </a:r>
            <a:r>
              <a:rPr lang="en-US" dirty="0" err="1" smtClean="0"/>
              <a:t>trabecular</a:t>
            </a:r>
            <a:r>
              <a:rPr lang="en-US" dirty="0" smtClean="0"/>
              <a:t> structure of the supporting bone.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The acrylic inclined planes of the appliance guide the mandible in forward direction and the forces of occlusion helps in correcting the </a:t>
            </a:r>
            <a:r>
              <a:rPr lang="en-US" dirty="0" err="1" smtClean="0"/>
              <a:t>mandibular</a:t>
            </a:r>
            <a:r>
              <a:rPr lang="en-US" dirty="0" smtClean="0"/>
              <a:t> position and muscle adaptation.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sz="4000" dirty="0" smtClean="0"/>
          </a:p>
          <a:p>
            <a:pPr algn="ctr">
              <a:buNone/>
            </a:pPr>
            <a:endParaRPr lang="en-IN" sz="4000" dirty="0" smtClean="0"/>
          </a:p>
          <a:p>
            <a:pPr algn="ctr">
              <a:buNone/>
            </a:pPr>
            <a:r>
              <a:rPr lang="en-IN" sz="4000" dirty="0" smtClean="0"/>
              <a:t>Thank you ………………..</a:t>
            </a:r>
            <a:endParaRPr lang="en-IN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en-US" dirty="0" smtClean="0">
                <a:effectLst/>
              </a:rPr>
              <a:t>They can bring about the following changes: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effectLst/>
              </a:rPr>
              <a:t>An increase or decrease in jaw size,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effectLst/>
              </a:rPr>
              <a:t>A change in spatial relationship of jaws,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effectLst/>
              </a:rPr>
              <a:t>A change in direction of growth of jaws and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dirty="0" smtClean="0">
                <a:effectLst/>
              </a:rPr>
              <a:t>Acceleration of desirable growth.</a:t>
            </a:r>
            <a:endParaRPr lang="en-US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</a:t>
            </a:r>
            <a:r>
              <a:rPr lang="en-US" dirty="0" err="1" smtClean="0"/>
              <a:t>myofunctional</a:t>
            </a:r>
            <a:r>
              <a:rPr lang="en-US" dirty="0" smtClean="0"/>
              <a:t> 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486400"/>
          </a:xfrm>
        </p:spPr>
        <p:txBody>
          <a:bodyPr>
            <a:normAutofit fontScale="85000" lnSpcReduction="20000"/>
          </a:bodyPr>
          <a:lstStyle/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 b="1" dirty="0" smtClean="0"/>
              <a:t>Classification given by </a:t>
            </a:r>
            <a:r>
              <a:rPr lang="en-US" b="1" dirty="0" err="1" smtClean="0"/>
              <a:t>Profitt</a:t>
            </a:r>
            <a:r>
              <a:rPr lang="en-US" b="1" dirty="0" smtClean="0"/>
              <a:t>: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endParaRPr lang="en-US" sz="2600" b="1" dirty="0" smtClean="0"/>
          </a:p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 b="1" dirty="0" err="1" smtClean="0"/>
              <a:t>i</a:t>
            </a:r>
            <a:r>
              <a:rPr lang="en-US" b="1" dirty="0" smtClean="0"/>
              <a:t> )</a:t>
            </a:r>
            <a:r>
              <a:rPr lang="en-US" b="1" u="sng" dirty="0" smtClean="0"/>
              <a:t> Passive tooth borne appliances :-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Eg</a:t>
            </a:r>
            <a:r>
              <a:rPr lang="en-US" dirty="0" smtClean="0"/>
              <a:t>: Activator, </a:t>
            </a:r>
            <a:r>
              <a:rPr lang="en-US" dirty="0" err="1" smtClean="0"/>
              <a:t>Bionator</a:t>
            </a:r>
            <a:r>
              <a:rPr lang="en-US" dirty="0" smtClean="0"/>
              <a:t> and Twin block</a:t>
            </a:r>
          </a:p>
          <a:p>
            <a:pPr marL="660400" indent="-660400">
              <a:lnSpc>
                <a:spcPct val="90000"/>
              </a:lnSpc>
              <a:buFontTx/>
              <a:buNone/>
            </a:pPr>
            <a:endParaRPr lang="en-US" sz="21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ii)</a:t>
            </a:r>
            <a:r>
              <a:rPr lang="en-US" dirty="0" smtClean="0"/>
              <a:t> </a:t>
            </a:r>
            <a:r>
              <a:rPr lang="en-US" b="1" u="sng" dirty="0" smtClean="0"/>
              <a:t>Active tooth borne appliances 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E.g.: Expansion activator, twin block with expansion screw, modified </a:t>
            </a:r>
            <a:r>
              <a:rPr lang="en-US" dirty="0" err="1" smtClean="0"/>
              <a:t>bionator</a:t>
            </a:r>
            <a:r>
              <a:rPr lang="en-US" dirty="0" smtClean="0"/>
              <a:t> etc.</a:t>
            </a:r>
          </a:p>
          <a:p>
            <a:pPr>
              <a:buFont typeface="Wingdings" pitchFamily="2" charset="2"/>
              <a:buNone/>
            </a:pPr>
            <a:endParaRPr lang="en-US" sz="21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iii) </a:t>
            </a:r>
            <a:r>
              <a:rPr lang="en-US" b="1" u="sng" dirty="0" smtClean="0"/>
              <a:t>Tissue borne passive appliances </a:t>
            </a:r>
            <a:r>
              <a:rPr lang="en-US" b="1" dirty="0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E.g..:oral</a:t>
            </a:r>
            <a:r>
              <a:rPr lang="en-US" dirty="0" smtClean="0"/>
              <a:t> screen, lip bumper.</a:t>
            </a:r>
          </a:p>
          <a:p>
            <a:pPr>
              <a:buFont typeface="Wingdings" pitchFamily="2" charset="2"/>
              <a:buNone/>
            </a:pPr>
            <a:endParaRPr lang="en-US" sz="2100" dirty="0" smtClean="0"/>
          </a:p>
          <a:p>
            <a:pPr>
              <a:buNone/>
            </a:pPr>
            <a:r>
              <a:rPr lang="en-US" b="1" dirty="0" smtClean="0"/>
              <a:t>iv) </a:t>
            </a:r>
            <a:r>
              <a:rPr lang="en-US" b="1" u="sng" dirty="0" smtClean="0"/>
              <a:t>Tissue borne active appliances 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Frankel appliance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marL="660400" indent="-660400">
              <a:lnSpc>
                <a:spcPct val="90000"/>
              </a:lnSpc>
              <a:buFontTx/>
              <a:buChar char="•"/>
            </a:pP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Myofunctional appliances can also be classified as</a:t>
            </a:r>
            <a:r>
              <a:rPr lang="en-US" dirty="0" smtClean="0"/>
              <a:t>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1.  Removable</a:t>
            </a:r>
            <a:r>
              <a:rPr lang="en-US" dirty="0" smtClean="0"/>
              <a:t>  - Activator, </a:t>
            </a:r>
            <a:r>
              <a:rPr lang="en-US" dirty="0" err="1" smtClean="0"/>
              <a:t>Bionator</a:t>
            </a:r>
            <a:r>
              <a:rPr lang="en-US" dirty="0" smtClean="0"/>
              <a:t>, Twin block Frankel ,Elastic activators etc.,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2. Semi fixed</a:t>
            </a:r>
            <a:r>
              <a:rPr lang="en-US" dirty="0" smtClean="0"/>
              <a:t>  - Bonded </a:t>
            </a:r>
            <a:r>
              <a:rPr lang="en-US" dirty="0" err="1" smtClean="0"/>
              <a:t>Herbst</a:t>
            </a:r>
            <a:r>
              <a:rPr lang="en-US" dirty="0" smtClean="0"/>
              <a:t> appliance, Magnetic appliance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en-US" b="1" dirty="0" smtClean="0"/>
              <a:t>Fixed </a:t>
            </a:r>
            <a:r>
              <a:rPr lang="en-US" dirty="0" smtClean="0"/>
              <a:t>- Jasper jumper, </a:t>
            </a:r>
            <a:r>
              <a:rPr lang="en-US" dirty="0" err="1" smtClean="0"/>
              <a:t>Evaa</a:t>
            </a:r>
            <a:r>
              <a:rPr lang="en-US" dirty="0" smtClean="0"/>
              <a:t> appliance,  </a:t>
            </a:r>
            <a:r>
              <a:rPr lang="en-US" dirty="0" err="1" smtClean="0"/>
              <a:t>Forsus</a:t>
            </a:r>
            <a:r>
              <a:rPr lang="en-US" dirty="0" smtClean="0"/>
              <a:t>, Churro jumper appliance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Myotonic</a:t>
            </a:r>
            <a:r>
              <a:rPr lang="en-US" b="1" dirty="0" smtClean="0"/>
              <a:t> and </a:t>
            </a:r>
            <a:r>
              <a:rPr lang="en-US" b="1" dirty="0" err="1" smtClean="0"/>
              <a:t>Myodynamic</a:t>
            </a:r>
            <a:r>
              <a:rPr lang="en-US" b="1" dirty="0" smtClean="0"/>
              <a:t> appliance.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Myotonic</a:t>
            </a:r>
            <a:r>
              <a:rPr lang="en-US" b="1" dirty="0" smtClean="0"/>
              <a:t> : </a:t>
            </a:r>
            <a:r>
              <a:rPr lang="en-US" dirty="0" smtClean="0"/>
              <a:t>They are functional appliances that depend on muscle mass for their action.</a:t>
            </a:r>
          </a:p>
          <a:p>
            <a:r>
              <a:rPr lang="en-US" b="1" dirty="0" err="1" smtClean="0"/>
              <a:t>Myodynamic</a:t>
            </a:r>
            <a:r>
              <a:rPr lang="en-US" dirty="0" smtClean="0"/>
              <a:t> appliances are that which depend in muscle activity for their function.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800000"/>
                </a:solidFill>
              </a:rPr>
              <a:t>Classification given by Tom Graber</a:t>
            </a:r>
          </a:p>
          <a:p>
            <a:pPr>
              <a:lnSpc>
                <a:spcPct val="90000"/>
              </a:lnSpc>
              <a:buNone/>
            </a:pPr>
            <a:endParaRPr lang="en-US" sz="1500" b="1" dirty="0" smtClean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b="1" u="sng" dirty="0" smtClean="0"/>
              <a:t>Group </a:t>
            </a:r>
            <a:r>
              <a:rPr lang="en-US" sz="2800" b="1" u="sng" dirty="0"/>
              <a:t>I</a:t>
            </a:r>
            <a:endParaRPr lang="en-US" sz="2800" b="1" u="sng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These consist of appliances that transfer muscle force directly to the teeth.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E.g., oral screen, lip bumper.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/>
              <a:t>Group II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Reposition the mandible and resultant force is transmitted to the teeth and other structures.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E.g., activator and </a:t>
            </a:r>
            <a:r>
              <a:rPr lang="en-US" sz="2800" dirty="0" err="1" smtClean="0"/>
              <a:t>bionator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17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 smtClean="0"/>
              <a:t>Group III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These appliances also reposition the mandible but their area of operation is the vestibule.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E.g., Frankel’s regulator.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11096</TotalTime>
  <Words>1603</Words>
  <Application>Microsoft Office PowerPoint</Application>
  <PresentationFormat>On-screen Show (4:3)</PresentationFormat>
  <Paragraphs>233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Myofunctional appliances</vt:lpstr>
      <vt:lpstr>INTRODUCTION </vt:lpstr>
      <vt:lpstr>Slide 3</vt:lpstr>
      <vt:lpstr>Myofunctional appliances</vt:lpstr>
      <vt:lpstr>Slide 5</vt:lpstr>
      <vt:lpstr>Classification of myofunctional appliances</vt:lpstr>
      <vt:lpstr>Slide 7</vt:lpstr>
      <vt:lpstr>Myotonic and Myodynamic appliance.</vt:lpstr>
      <vt:lpstr>Slide 9</vt:lpstr>
      <vt:lpstr>Treatment principles</vt:lpstr>
      <vt:lpstr>Slide 11</vt:lpstr>
      <vt:lpstr>Slide 12</vt:lpstr>
      <vt:lpstr>Visual Treatment Objective (VTO).</vt:lpstr>
      <vt:lpstr>Slide 14</vt:lpstr>
      <vt:lpstr>Advantages: </vt:lpstr>
      <vt:lpstr>Disadvantages:</vt:lpstr>
      <vt:lpstr>Case selection</vt:lpstr>
      <vt:lpstr>History of Functional Appliances</vt:lpstr>
      <vt:lpstr>Activator </vt:lpstr>
      <vt:lpstr>Indications </vt:lpstr>
      <vt:lpstr>Contraindications</vt:lpstr>
      <vt:lpstr>Steps in planning treatment with activator</vt:lpstr>
      <vt:lpstr>Construction bite</vt:lpstr>
      <vt:lpstr>Slide 24</vt:lpstr>
      <vt:lpstr>Rule of 10 </vt:lpstr>
      <vt:lpstr>The general considerations for construction bite include:</vt:lpstr>
      <vt:lpstr>Slide 27</vt:lpstr>
      <vt:lpstr>Slide 28</vt:lpstr>
      <vt:lpstr>Trimming of activator</vt:lpstr>
      <vt:lpstr>Trimming for sagittal control</vt:lpstr>
      <vt:lpstr>Slide 31</vt:lpstr>
      <vt:lpstr>Trimming for vertical control</vt:lpstr>
      <vt:lpstr>Slide 33</vt:lpstr>
      <vt:lpstr>For transverse control</vt:lpstr>
      <vt:lpstr>Management of the appliance</vt:lpstr>
      <vt:lpstr>Bionator </vt:lpstr>
      <vt:lpstr>Bionator – William Balter in 1960</vt:lpstr>
      <vt:lpstr>Advantages over activator</vt:lpstr>
      <vt:lpstr>Slide 39</vt:lpstr>
      <vt:lpstr>Slide 40</vt:lpstr>
      <vt:lpstr>Standard bionator</vt:lpstr>
      <vt:lpstr>Wire components</vt:lpstr>
      <vt:lpstr>Slide 43</vt:lpstr>
      <vt:lpstr>Twin Block</vt:lpstr>
      <vt:lpstr>Philosophy of twin block appliance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ORTHODONTICS</dc:creator>
  <cp:lastModifiedBy>Dr.Ravi Bhandari</cp:lastModifiedBy>
  <cp:revision>52</cp:revision>
  <dcterms:created xsi:type="dcterms:W3CDTF">2017-06-05T05:29:36Z</dcterms:created>
  <dcterms:modified xsi:type="dcterms:W3CDTF">2019-12-23T06:48:09Z</dcterms:modified>
</cp:coreProperties>
</file>