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37"/>
  </p:notesMasterIdLst>
  <p:sldIdLst>
    <p:sldId id="256" r:id="rId2"/>
    <p:sldId id="360" r:id="rId3"/>
    <p:sldId id="375" r:id="rId4"/>
    <p:sldId id="257" r:id="rId5"/>
    <p:sldId id="260" r:id="rId6"/>
    <p:sldId id="261" r:id="rId7"/>
    <p:sldId id="262" r:id="rId8"/>
    <p:sldId id="284" r:id="rId9"/>
    <p:sldId id="263" r:id="rId10"/>
    <p:sldId id="282" r:id="rId11"/>
    <p:sldId id="331" r:id="rId12"/>
    <p:sldId id="399" r:id="rId13"/>
    <p:sldId id="259" r:id="rId14"/>
    <p:sldId id="378" r:id="rId15"/>
    <p:sldId id="265" r:id="rId16"/>
    <p:sldId id="266" r:id="rId17"/>
    <p:sldId id="267" r:id="rId18"/>
    <p:sldId id="268" r:id="rId19"/>
    <p:sldId id="269" r:id="rId20"/>
    <p:sldId id="276" r:id="rId21"/>
    <p:sldId id="270" r:id="rId22"/>
    <p:sldId id="274" r:id="rId23"/>
    <p:sldId id="275" r:id="rId24"/>
    <p:sldId id="398" r:id="rId25"/>
    <p:sldId id="344" r:id="rId26"/>
    <p:sldId id="339" r:id="rId27"/>
    <p:sldId id="340" r:id="rId28"/>
    <p:sldId id="341" r:id="rId29"/>
    <p:sldId id="342" r:id="rId30"/>
    <p:sldId id="358" r:id="rId31"/>
    <p:sldId id="359" r:id="rId32"/>
    <p:sldId id="343" r:id="rId33"/>
    <p:sldId id="345" r:id="rId34"/>
    <p:sldId id="346" r:id="rId35"/>
    <p:sldId id="34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tem"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2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21473-C28D-4049-A3DD-B099C4E68015}" type="datetimeFigureOut">
              <a:rPr lang="en-US" smtClean="0"/>
              <a:pPr/>
              <a:t>4/23/2020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F67A7-4D02-4D96-9607-89A14A73BD73}" type="slidenum">
              <a:rPr lang="en-US" smtClean="0"/>
              <a:pPr/>
              <a:t>‹#›</a:t>
            </a:fld>
            <a:endParaRPr lang="en-US"/>
          </a:p>
        </p:txBody>
      </p:sp>
    </p:spTree>
    <p:extLst>
      <p:ext uri="{BB962C8B-B14F-4D97-AF65-F5344CB8AC3E}">
        <p14:creationId xmlns:p14="http://schemas.microsoft.com/office/powerpoint/2010/main" val="1928507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6FA959-EF46-4C08-B75C-3A270907AEFF}"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Adobe Caslon Pro Bold" pitchFamily="18" charset="0"/>
              </a:rPr>
              <a:t>Each of these features contributes to the architectural integrity of the tissue and to its barrier function </a:t>
            </a:r>
            <a:endParaRPr lang="en-US" dirty="0"/>
          </a:p>
        </p:txBody>
      </p:sp>
      <p:sp>
        <p:nvSpPr>
          <p:cNvPr id="4" name="Slide Number Placeholder 3"/>
          <p:cNvSpPr>
            <a:spLocks noGrp="1"/>
          </p:cNvSpPr>
          <p:nvPr>
            <p:ph type="sldNum" sz="quarter" idx="10"/>
          </p:nvPr>
        </p:nvSpPr>
        <p:spPr/>
        <p:txBody>
          <a:bodyPr/>
          <a:lstStyle/>
          <a:p>
            <a:fld id="{076FA959-EF46-4C08-B75C-3A270907AEFF}"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The main function of gingival epithelium is to protect the deeper structures, while allowing selective interchange with the oral environment. </a:t>
            </a:r>
            <a:endParaRPr lang="en-US" dirty="0"/>
          </a:p>
        </p:txBody>
      </p:sp>
      <p:sp>
        <p:nvSpPr>
          <p:cNvPr id="4" name="Slide Number Placeholder 3"/>
          <p:cNvSpPr>
            <a:spLocks noGrp="1"/>
          </p:cNvSpPr>
          <p:nvPr>
            <p:ph type="sldNum" sz="quarter" idx="10"/>
          </p:nvPr>
        </p:nvSpPr>
        <p:spPr/>
        <p:txBody>
          <a:bodyPr/>
          <a:lstStyle/>
          <a:p>
            <a:fld id="{076FA959-EF46-4C08-B75C-3A270907AEFF}"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By its turnover rate, keratinizing potential, tooth-epithelial interface, permeability of junctional and </a:t>
            </a:r>
            <a:r>
              <a:rPr lang="en-US" dirty="0" err="1"/>
              <a:t>sulcular</a:t>
            </a:r>
            <a:r>
              <a:rPr lang="en-US" dirty="0"/>
              <a:t> epithelium and different cells and signaling molecules it contributes to a substantial level in defense mechanism.</a:t>
            </a:r>
          </a:p>
          <a:p>
            <a:endParaRPr lang="en-US" dirty="0"/>
          </a:p>
          <a:p>
            <a:endParaRPr lang="en-US" dirty="0"/>
          </a:p>
        </p:txBody>
      </p:sp>
      <p:sp>
        <p:nvSpPr>
          <p:cNvPr id="4" name="Slide Number Placeholder 3"/>
          <p:cNvSpPr>
            <a:spLocks noGrp="1"/>
          </p:cNvSpPr>
          <p:nvPr>
            <p:ph type="sldNum" sz="quarter" idx="10"/>
          </p:nvPr>
        </p:nvSpPr>
        <p:spPr/>
        <p:txBody>
          <a:bodyPr/>
          <a:lstStyle/>
          <a:p>
            <a:fld id="{076FA959-EF46-4C08-B75C-3A270907AEF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928826"/>
          </a:xfrm>
        </p:spPr>
        <p:txBody>
          <a:bodyPr/>
          <a:lstStyle>
            <a:lvl1pPr algn="ctr">
              <a:defRPr sz="4800"/>
            </a:lvl1pPr>
          </a:lstStyle>
          <a:p>
            <a:r>
              <a:rPr kumimoji="0" lang="en-US"/>
              <a:t>Click to edit Master title style</a:t>
            </a:r>
          </a:p>
        </p:txBody>
      </p:sp>
      <p:sp>
        <p:nvSpPr>
          <p:cNvPr id="3" name="Subtitle 2"/>
          <p:cNvSpPr>
            <a:spLocks noGrp="1"/>
          </p:cNvSpPr>
          <p:nvPr>
            <p:ph type="subTitle" idx="1"/>
          </p:nvPr>
        </p:nvSpPr>
        <p:spPr>
          <a:xfrm>
            <a:off x="1371600" y="3390912"/>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500174"/>
            <a:ext cx="8229600" cy="485778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2330" y="274638"/>
            <a:ext cx="1614470" cy="608332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543692" cy="608332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14676"/>
            <a:ext cx="7772400" cy="1500209"/>
          </a:xfrm>
        </p:spPr>
        <p:txBody>
          <a:bodyPr anchor="t"/>
          <a:lstStyle>
            <a:lvl1pPr algn="ctr">
              <a:defRPr sz="4000" b="1" cap="all"/>
            </a:lvl1pPr>
          </a:lstStyle>
          <a:p>
            <a:r>
              <a:rPr kumimoji="0" lang="en-US"/>
              <a:t>Click to edit Master title style</a:t>
            </a:r>
          </a:p>
        </p:txBody>
      </p:sp>
      <p:sp>
        <p:nvSpPr>
          <p:cNvPr id="3" name="Text Placeholder 2"/>
          <p:cNvSpPr>
            <a:spLocks noGrp="1"/>
          </p:cNvSpPr>
          <p:nvPr>
            <p:ph type="body" idx="1"/>
          </p:nvPr>
        </p:nvSpPr>
        <p:spPr>
          <a:xfrm>
            <a:off x="722313" y="1714488"/>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kumimoji="0" lang="en-US"/>
              <a:t>Click to edit Master title style</a:t>
            </a:r>
          </a:p>
        </p:txBody>
      </p:sp>
      <p:sp>
        <p:nvSpPr>
          <p:cNvPr id="3" name="Content Placeholder 2"/>
          <p:cNvSpPr>
            <a:spLocks noGrp="1"/>
          </p:cNvSpPr>
          <p:nvPr>
            <p:ph sz="half" idx="1"/>
          </p:nvPr>
        </p:nvSpPr>
        <p:spPr>
          <a:xfrm>
            <a:off x="457200" y="1600200"/>
            <a:ext cx="4038600" cy="4757758"/>
          </a:xfrm>
          <a:ln w="3175">
            <a:solidFill>
              <a:schemeClr val="tx2">
                <a:shade val="50000"/>
              </a:schemeClr>
            </a:solidFill>
          </a:ln>
          <a:effectLst/>
        </p:spPr>
        <p:txBody>
          <a:bodyPr/>
          <a:lstStyle>
            <a:lvl1pPr algn="l">
              <a:defRPr sz="2800">
                <a:effectLst/>
              </a:defRPr>
            </a:lvl1pPr>
            <a:lvl2pPr algn="l">
              <a:defRPr sz="2400">
                <a:effectLst/>
              </a:defRPr>
            </a:lvl2pPr>
            <a:lvl3pPr algn="l">
              <a:defRPr sz="2000">
                <a:effectLst/>
              </a:defRPr>
            </a:lvl3pPr>
            <a:lvl4pPr algn="l">
              <a:defRPr sz="1800">
                <a:effectLst/>
              </a:defRPr>
            </a:lvl4pPr>
            <a:lvl5pPr algn="l">
              <a:defRPr sz="1800">
                <a:effectLst/>
              </a:defRPr>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757758"/>
          </a:xfrm>
          <a:ln w="3175">
            <a:solidFill>
              <a:schemeClr val="tx2">
                <a:shade val="50000"/>
              </a:schemeClr>
            </a:solidFill>
          </a:ln>
          <a:effectLst/>
        </p:spPr>
        <p:txBody>
          <a:bodyPr/>
          <a:lstStyle>
            <a:lvl1pPr algn="l">
              <a:defRPr sz="2800"/>
            </a:lvl1pPr>
            <a:lvl2pPr algn="l">
              <a:defRPr sz="24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kumimoji="0" lang="en-US"/>
              <a:t>Click to edit Master title style</a:t>
            </a:r>
          </a:p>
        </p:txBody>
      </p:sp>
      <p:sp>
        <p:nvSpPr>
          <p:cNvPr id="3" name="Text Placeholder 2"/>
          <p:cNvSpPr>
            <a:spLocks noGrp="1"/>
          </p:cNvSpPr>
          <p:nvPr>
            <p:ph type="body" idx="1"/>
          </p:nvPr>
        </p:nvSpPr>
        <p:spPr>
          <a:xfrm>
            <a:off x="457200" y="1535113"/>
            <a:ext cx="4040188" cy="639762"/>
          </a:xfrm>
          <a:ln w="3175">
            <a:solidFill>
              <a:schemeClr val="tx2">
                <a:shade val="50000"/>
              </a:schemeClr>
            </a:solidFill>
          </a:ln>
          <a:effec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marL="0" indent="0" algn="ctr">
              <a:buNone/>
              <a:defRPr lang="zh-CN" altLang="en-US" sz="28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1pPr>
            <a:lvl2pPr marL="457200" indent="0" algn="ctr">
              <a:buNone/>
              <a:defRPr lang="zh-CN" altLang="en-US" sz="24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2pPr>
            <a:lvl3pPr marL="914400" indent="0" algn="ctr">
              <a:buNone/>
              <a:defRPr lang="zh-CN" altLang="en-US" sz="20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3pPr>
            <a:lvl4pPr marL="1371600" indent="0" algn="ctr">
              <a:buNone/>
              <a:defRPr lang="zh-CN" altLang="en-US" sz="18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4pPr>
            <a:lvl5pPr marL="1828800" indent="0" algn="ctr">
              <a:buNone/>
              <a:defRPr lang="zh-CN" altLang="en-US" sz="16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57200" y="2174875"/>
            <a:ext cx="4040188" cy="4183083"/>
          </a:xfrm>
          <a:ln w="3175">
            <a:solidFill>
              <a:schemeClr val="tx2">
                <a:shade val="50000"/>
              </a:schemeClr>
            </a:solidFill>
          </a:ln>
          <a:effectLst/>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535113"/>
            <a:ext cx="4041775" cy="639762"/>
          </a:xfrm>
          <a:ln w="3175">
            <a:solidFill>
              <a:schemeClr val="tx2">
                <a:shade val="50000"/>
              </a:schemeClr>
            </a:solidFill>
          </a:ln>
          <a:effectLst/>
        </p:spPr>
        <p:txBody>
          <a:bodyPr anchor="ctr">
            <a:scene3d>
              <a:camera prst="orthographicFront"/>
              <a:lightRig rig="flat" dir="t">
                <a:rot lat="0" lon="0" rev="18900000"/>
              </a:lightRig>
            </a:scene3d>
            <a:sp3d extrusionH="31750" contourW="6350" prstMaterial="powder">
              <a:bevelT w="19050" h="19050" prst="angle"/>
              <a:contourClr>
                <a:schemeClr val="accent1">
                  <a:tint val="100000"/>
                  <a:shade val="100000"/>
                  <a:hueMod val="100000"/>
                  <a:satMod val="100000"/>
                </a:schemeClr>
              </a:contourClr>
            </a:sp3d>
          </a:bodyPr>
          <a:lstStyle>
            <a:lvl1pPr marL="0" indent="0" algn="ctr">
              <a:buNone/>
              <a:defRPr lang="zh-CN" altLang="en-US" sz="2800" b="1" dirty="0" smtClean="0">
                <a:ln/>
                <a:solidFill>
                  <a:schemeClr val="accent1"/>
                </a:solidFill>
                <a:effectLst/>
              </a:defRPr>
            </a:lvl1pPr>
            <a:lvl2pPr marL="457200" indent="0" algn="ctr">
              <a:buNone/>
              <a:defRPr lang="zh-CN" altLang="en-US" sz="2400" b="1" dirty="0" smtClean="0">
                <a:ln/>
                <a:solidFill>
                  <a:schemeClr val="accent1"/>
                </a:solidFill>
                <a:effectLst/>
              </a:defRPr>
            </a:lvl2pPr>
            <a:lvl3pPr marL="914400" indent="0" algn="ctr">
              <a:buNone/>
              <a:defRPr lang="zh-CN" altLang="en-US" sz="2000" b="1" dirty="0" smtClean="0">
                <a:ln/>
                <a:solidFill>
                  <a:schemeClr val="accent1"/>
                </a:solidFill>
                <a:effectLst/>
              </a:defRPr>
            </a:lvl3pPr>
            <a:lvl4pPr marL="1371600" indent="0" algn="ctr">
              <a:buNone/>
              <a:defRPr lang="zh-CN" altLang="en-US" sz="1800" b="1" dirty="0" smtClean="0">
                <a:ln/>
                <a:solidFill>
                  <a:schemeClr val="accent1"/>
                </a:solidFill>
                <a:effectLst/>
              </a:defRPr>
            </a:lvl4pPr>
            <a:lvl5pPr marL="1828800" indent="0" algn="ctr">
              <a:buNone/>
              <a:defRPr lang="zh-CN" altLang="en-US" sz="1600" b="1" dirty="0" smtClean="0">
                <a:ln/>
                <a:solidFill>
                  <a:schemeClr val="accent1"/>
                </a:solidFill>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174875"/>
            <a:ext cx="4041775" cy="4183083"/>
          </a:xfrm>
          <a:ln w="3175">
            <a:solidFill>
              <a:schemeClr val="tx2">
                <a:shade val="50000"/>
              </a:schemeClr>
            </a:solidFill>
          </a:ln>
          <a:effectLst/>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7010400" y="6492875"/>
            <a:ext cx="2133600" cy="365125"/>
          </a:xfrm>
        </p:spPr>
        <p:txBody>
          <a:bodyPr/>
          <a:lstStyle/>
          <a:p>
            <a:fld id="{1D8BD707-D9CF-40AE-B4C6-C98DA3205C09}" type="datetimeFigureOut">
              <a:rPr lang="en-US" smtClean="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4108" y="5500702"/>
            <a:ext cx="8228639" cy="857256"/>
          </a:xfrm>
        </p:spPr>
        <p:txBody>
          <a:bodyPr anchor="ctr"/>
          <a:lstStyle>
            <a:lvl1pPr algn="ctr">
              <a:spcAft>
                <a:spcPts val="0"/>
              </a:spcAft>
              <a:defRPr sz="3200" b="1">
                <a:ln w="6350">
                  <a:solidFill>
                    <a:schemeClr val="tx2">
                      <a:tint val="5000"/>
                    </a:schemeClr>
                  </a:solidFill>
                  <a:prstDash val="solid"/>
                </a:ln>
              </a:defRPr>
            </a:lvl1pPr>
          </a:lstStyle>
          <a:p>
            <a:r>
              <a:rPr kumimoji="0" lang="en-US"/>
              <a:t>Click to edit Master title style</a:t>
            </a:r>
          </a:p>
        </p:txBody>
      </p:sp>
      <p:sp>
        <p:nvSpPr>
          <p:cNvPr id="3" name="Content Placeholder 2"/>
          <p:cNvSpPr>
            <a:spLocks noGrp="1"/>
          </p:cNvSpPr>
          <p:nvPr>
            <p:ph idx="1"/>
          </p:nvPr>
        </p:nvSpPr>
        <p:spPr>
          <a:xfrm>
            <a:off x="3575050" y="357166"/>
            <a:ext cx="5111750" cy="50720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457211" y="1714488"/>
            <a:ext cx="3008313" cy="3714776"/>
          </a:xfrm>
        </p:spPr>
        <p:txBody>
          <a:bodyPr anchor="t"/>
          <a:lstStyle>
            <a:lvl1pPr marL="0" indent="0">
              <a:spcAft>
                <a:spcPts val="600"/>
              </a:spcAft>
              <a:buNone/>
              <a:defRPr sz="1400"/>
            </a:lvl1pPr>
            <a:lvl2pPr marL="457200" indent="0">
              <a:spcAft>
                <a:spcPts val="600"/>
              </a:spcAft>
              <a:buNone/>
              <a:defRPr sz="1200"/>
            </a:lvl2pPr>
            <a:lvl3pPr marL="914400" indent="0">
              <a:spcAft>
                <a:spcPts val="600"/>
              </a:spcAft>
              <a:buNone/>
              <a:defRPr sz="1000"/>
            </a:lvl3pPr>
            <a:lvl4pPr marL="1371600" indent="0">
              <a:spcAft>
                <a:spcPts val="600"/>
              </a:spcAft>
              <a:buNone/>
              <a:defRPr sz="900"/>
            </a:lvl4pPr>
            <a:lvl5pPr marL="1828800" indent="0">
              <a:spcAft>
                <a:spcPts val="60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5888" y="428604"/>
            <a:ext cx="6172224" cy="566738"/>
          </a:xfrm>
        </p:spPr>
        <p:txBody>
          <a:bodyPr anchor="ctr"/>
          <a:lstStyle>
            <a:lvl1pPr algn="ctr">
              <a:defRPr sz="2800" b="1">
                <a:ln w="9525">
                  <a:solidFill>
                    <a:schemeClr val="tx2">
                      <a:tint val="5000"/>
                    </a:schemeClr>
                  </a:solidFill>
                  <a:prstDash val="solid"/>
                </a:ln>
              </a:defRPr>
            </a:lvl1pPr>
          </a:lstStyle>
          <a:p>
            <a:r>
              <a:rPr kumimoji="0" lang="en-US"/>
              <a:t>Click to edit Master title style</a:t>
            </a:r>
          </a:p>
        </p:txBody>
      </p:sp>
      <p:sp>
        <p:nvSpPr>
          <p:cNvPr id="3" name="Picture Placeholder 2"/>
          <p:cNvSpPr>
            <a:spLocks noGrp="1"/>
          </p:cNvSpPr>
          <p:nvPr>
            <p:ph type="pic" idx="1"/>
          </p:nvPr>
        </p:nvSpPr>
        <p:spPr>
          <a:xfrm>
            <a:off x="486000" y="1151862"/>
            <a:ext cx="8172000" cy="4420278"/>
          </a:xfrm>
          <a:prstGeom prst="ellipse">
            <a:avLst/>
          </a:prstGeom>
          <a:ln w="25400" cap="flat" cmpd="sng" algn="ctr">
            <a:solidFill>
              <a:schemeClr val="accent5">
                <a:shade val="75000"/>
              </a:schemeClr>
            </a:solidFill>
            <a:prstDash val="solid"/>
          </a:ln>
          <a:effectLst>
            <a:glow rad="152400">
              <a:schemeClr val="accent5">
                <a:alpha val="75000"/>
              </a:schemeClr>
            </a:glow>
          </a:effectLst>
        </p:spPr>
        <p:style>
          <a:lnRef idx="2">
            <a:schemeClr val="accent5"/>
          </a:lnRef>
          <a:fillRef idx="1">
            <a:schemeClr val="lt1"/>
          </a:fillRef>
          <a:effectRef idx="0">
            <a:schemeClr val="accent5"/>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dirty="0"/>
              <a:t>Click icon to add picture</a:t>
            </a:r>
          </a:p>
        </p:txBody>
      </p:sp>
      <p:sp>
        <p:nvSpPr>
          <p:cNvPr id="4" name="Text Placeholder 3"/>
          <p:cNvSpPr>
            <a:spLocks noGrp="1"/>
          </p:cNvSpPr>
          <p:nvPr>
            <p:ph type="body" sz="half" idx="2"/>
          </p:nvPr>
        </p:nvSpPr>
        <p:spPr>
          <a:xfrm>
            <a:off x="1828800" y="5695972"/>
            <a:ext cx="5486400"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a:t>Click to edit Master title style</a:t>
            </a:r>
          </a:p>
        </p:txBody>
      </p:sp>
      <p:sp>
        <p:nvSpPr>
          <p:cNvPr id="3" name="Text Placeholder 2"/>
          <p:cNvSpPr>
            <a:spLocks noGrp="1"/>
          </p:cNvSpPr>
          <p:nvPr>
            <p:ph type="body" idx="1"/>
          </p:nvPr>
        </p:nvSpPr>
        <p:spPr>
          <a:xfrm>
            <a:off x="457200" y="1600200"/>
            <a:ext cx="8229600" cy="4757758"/>
          </a:xfrm>
          <a:prstGeom prst="rect">
            <a:avLst/>
          </a:prstGeom>
        </p:spPr>
        <p:txBody>
          <a:bodyPr vert="horz"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7010400" y="6492875"/>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1D8BD707-D9CF-40AE-B4C6-C98DA3205C09}" type="datetimeFigureOut">
              <a:rPr lang="en-US" smtClean="0"/>
              <a:pPr/>
              <a:t>4/23/2020</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0" y="6492875"/>
            <a:ext cx="571472"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spd="med"/>
  <p:txStyles>
    <p:titleStyle>
      <a:lvl1pPr algn="ctr" rtl="0" eaLnBrk="1" latinLnBrk="0" hangingPunct="1">
        <a:spcBef>
          <a:spcPct val="0"/>
        </a:spcBef>
        <a:buNone/>
        <a:defRPr kumimoji="0" lang="zh-CN" altLang="en-US" sz="4400" b="1" kern="1200" dirty="0">
          <a:ln w="19050">
            <a:solidFill>
              <a:schemeClr val="tx2">
                <a:tint val="5000"/>
              </a:schemeClr>
            </a:solidFill>
            <a:prstDash val="solid"/>
          </a:ln>
          <a:solidFill>
            <a:schemeClr val="accent3"/>
          </a:solidFill>
          <a:effectLst>
            <a:outerShdw blurRad="50800" dist="50800" dir="7500000" algn="tl">
              <a:srgbClr val="000000">
                <a:shade val="5000"/>
                <a:alpha val="35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50000"/>
            </a:schemeClr>
          </a:solidFill>
        </p:spPr>
        <p:txBody>
          <a:bodyPr/>
          <a:lstStyle/>
          <a:p>
            <a:r>
              <a:rPr lang="en-US" dirty="0"/>
              <a:t>DEFENCE  MECHANISM  OF  THE  GINGIVA</a:t>
            </a:r>
          </a:p>
        </p:txBody>
      </p:sp>
      <p:sp>
        <p:nvSpPr>
          <p:cNvPr id="3" name="Subtitle 2"/>
          <p:cNvSpPr>
            <a:spLocks noGrp="1"/>
          </p:cNvSpPr>
          <p:nvPr>
            <p:ph type="subTitle" idx="1"/>
          </p:nvPr>
        </p:nvSpPr>
        <p:spPr>
          <a:xfrm>
            <a:off x="2133600" y="4324364"/>
            <a:ext cx="5257800" cy="2209800"/>
          </a:xfrm>
        </p:spPr>
        <p:txBody>
          <a:bodyPr/>
          <a:lstStyle/>
          <a:p>
            <a:r>
              <a:rPr lang="en-US" dirty="0"/>
              <a:t> By</a:t>
            </a:r>
          </a:p>
          <a:p>
            <a:r>
              <a:rPr lang="en-US" dirty="0"/>
              <a:t>Dr. Ashutosh Agarwal</a:t>
            </a:r>
          </a:p>
          <a:p>
            <a:r>
              <a:rPr lang="en-US" dirty="0"/>
              <a:t>MDS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324600"/>
          </a:xfrm>
        </p:spPr>
        <p:txBody>
          <a:bodyPr>
            <a:normAutofit/>
          </a:bodyPr>
          <a:lstStyle/>
          <a:p>
            <a:pPr algn="just">
              <a:lnSpc>
                <a:spcPct val="160000"/>
              </a:lnSpc>
              <a:buNone/>
            </a:pPr>
            <a:r>
              <a:rPr lang="en-US" sz="2600" dirty="0">
                <a:latin typeface="Adobe Garamond Pro" pitchFamily="18" charset="0"/>
              </a:rPr>
              <a:t>Active role of gingival epithelium in innate host defense:  </a:t>
            </a:r>
          </a:p>
          <a:p>
            <a:pPr marL="296863" indent="-255588" algn="just">
              <a:lnSpc>
                <a:spcPct val="160000"/>
              </a:lnSpc>
              <a:buClr>
                <a:schemeClr val="accent6">
                  <a:lumMod val="75000"/>
                </a:schemeClr>
              </a:buClr>
              <a:buFont typeface="Wingdings" pitchFamily="2" charset="2"/>
              <a:buChar char="q"/>
            </a:pPr>
            <a:r>
              <a:rPr lang="en-US" sz="2600" dirty="0">
                <a:latin typeface="Adobe Garamond Pro" pitchFamily="18" charset="0"/>
              </a:rPr>
              <a:t>Actively responding to infection</a:t>
            </a:r>
          </a:p>
          <a:p>
            <a:pPr marL="1090613" indent="-255588" algn="just">
              <a:lnSpc>
                <a:spcPct val="160000"/>
              </a:lnSpc>
              <a:buClr>
                <a:schemeClr val="accent6">
                  <a:lumMod val="75000"/>
                </a:schemeClr>
              </a:buClr>
              <a:buFont typeface="Wingdings" pitchFamily="2" charset="2"/>
              <a:buChar char="ü"/>
            </a:pPr>
            <a:r>
              <a:rPr lang="en-US" sz="2600" dirty="0">
                <a:latin typeface="Adobe Garamond Pro" pitchFamily="18" charset="0"/>
              </a:rPr>
              <a:t>By increased cell proliferation  </a:t>
            </a:r>
          </a:p>
          <a:p>
            <a:pPr marL="1090613" indent="-255588" algn="just">
              <a:lnSpc>
                <a:spcPct val="160000"/>
              </a:lnSpc>
              <a:buClr>
                <a:schemeClr val="accent6">
                  <a:lumMod val="75000"/>
                </a:schemeClr>
              </a:buClr>
              <a:buFont typeface="Wingdings" pitchFamily="2" charset="2"/>
              <a:buChar char="ü"/>
            </a:pPr>
            <a:r>
              <a:rPr lang="en-US" sz="2600" dirty="0">
                <a:latin typeface="Adobe Garamond Pro" pitchFamily="18" charset="0"/>
              </a:rPr>
              <a:t>Alteration of cell signaling events </a:t>
            </a:r>
          </a:p>
          <a:p>
            <a:pPr marL="1090613" indent="-255588" algn="just">
              <a:lnSpc>
                <a:spcPct val="160000"/>
              </a:lnSpc>
              <a:buClr>
                <a:schemeClr val="accent6">
                  <a:lumMod val="75000"/>
                </a:schemeClr>
              </a:buClr>
              <a:buFont typeface="Wingdings" pitchFamily="2" charset="2"/>
              <a:buChar char="ü"/>
            </a:pPr>
            <a:r>
              <a:rPr lang="en-US" sz="2600" dirty="0">
                <a:latin typeface="Adobe Garamond Pro" pitchFamily="18" charset="0"/>
              </a:rPr>
              <a:t>Changes in differentiation and cell death</a:t>
            </a:r>
          </a:p>
          <a:p>
            <a:pPr marL="1090613" indent="-255588" algn="just">
              <a:lnSpc>
                <a:spcPct val="160000"/>
              </a:lnSpc>
              <a:buClr>
                <a:schemeClr val="accent6">
                  <a:lumMod val="75000"/>
                </a:schemeClr>
              </a:buClr>
              <a:buFont typeface="Wingdings" pitchFamily="2" charset="2"/>
              <a:buChar char="ü"/>
            </a:pPr>
            <a:r>
              <a:rPr lang="en-US" sz="2600" dirty="0">
                <a:latin typeface="Adobe Garamond Pro" pitchFamily="18" charset="0"/>
              </a:rPr>
              <a:t>Alteration of tissue homeostasis</a:t>
            </a:r>
          </a:p>
          <a:p>
            <a:pPr marL="1090613" indent="-255588" algn="just">
              <a:lnSpc>
                <a:spcPct val="160000"/>
              </a:lnSpc>
              <a:buClr>
                <a:schemeClr val="accent6">
                  <a:lumMod val="75000"/>
                </a:schemeClr>
              </a:buClr>
              <a:buFont typeface="Wingdings" pitchFamily="2" charset="2"/>
              <a:buChar char="ü"/>
            </a:pPr>
            <a:r>
              <a:rPr lang="en-US" sz="2600" dirty="0">
                <a:latin typeface="Adobe Garamond Pro" pitchFamily="18" charset="0"/>
              </a:rPr>
              <a:t>Signaling further host reactions</a:t>
            </a:r>
          </a:p>
          <a:p>
            <a:pPr marL="1090613" indent="-255588" algn="just">
              <a:lnSpc>
                <a:spcPct val="160000"/>
              </a:lnSpc>
              <a:buClr>
                <a:schemeClr val="accent6">
                  <a:lumMod val="75000"/>
                </a:schemeClr>
              </a:buClr>
              <a:buFont typeface="Wingdings" pitchFamily="2" charset="2"/>
              <a:buChar char="ü"/>
            </a:pPr>
            <a:r>
              <a:rPr lang="en-US" sz="2600" dirty="0">
                <a:latin typeface="Adobe Garamond Pro" pitchFamily="18" charset="0"/>
              </a:rPr>
              <a:t>In integrating innate and acquired immune response            </a:t>
            </a:r>
          </a:p>
          <a:p>
            <a:endParaRPr lang="en-US" dirty="0">
              <a:latin typeface="Adobe Garamond Pro" pitchFamily="18" charset="0"/>
            </a:endParaRPr>
          </a:p>
        </p:txBody>
      </p:sp>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838200"/>
            <a:ext cx="8686800" cy="5791200"/>
          </a:xfrm>
        </p:spPr>
        <p:txBody>
          <a:bodyPr>
            <a:normAutofit/>
          </a:bodyPr>
          <a:lstStyle/>
          <a:p>
            <a:pPr algn="just">
              <a:lnSpc>
                <a:spcPct val="150000"/>
              </a:lnSpc>
            </a:pPr>
            <a:r>
              <a:rPr lang="en-US" sz="2800" dirty="0">
                <a:latin typeface="Adobe Garamond Pro" pitchFamily="18" charset="0"/>
              </a:rPr>
              <a:t>If the epithelial barrier is breached by an injury, the invading pathogens are eliminated </a:t>
            </a:r>
            <a:r>
              <a:rPr lang="en-US" sz="2800" b="1" dirty="0">
                <a:solidFill>
                  <a:schemeClr val="accent1">
                    <a:lumMod val="75000"/>
                  </a:schemeClr>
                </a:solidFill>
                <a:latin typeface="Adobe Garamond Pro" pitchFamily="18" charset="0"/>
              </a:rPr>
              <a:t>first by the  innate</a:t>
            </a:r>
            <a:r>
              <a:rPr lang="en-US" sz="2800" dirty="0">
                <a:latin typeface="Adobe Garamond Pro" pitchFamily="18" charset="0"/>
              </a:rPr>
              <a:t>, </a:t>
            </a:r>
            <a:r>
              <a:rPr lang="en-US" sz="2800" b="1" dirty="0">
                <a:solidFill>
                  <a:schemeClr val="accent1">
                    <a:lumMod val="75000"/>
                  </a:schemeClr>
                </a:solidFill>
                <a:latin typeface="Adobe Garamond Pro" pitchFamily="18" charset="0"/>
              </a:rPr>
              <a:t>followed by adaptive immune reactions</a:t>
            </a:r>
            <a:r>
              <a:rPr lang="en-US" sz="2800" dirty="0">
                <a:latin typeface="Adobe Garamond Pro" pitchFamily="18" charset="0"/>
              </a:rPr>
              <a:t>. </a:t>
            </a:r>
          </a:p>
          <a:p>
            <a:pPr algn="just">
              <a:lnSpc>
                <a:spcPct val="150000"/>
              </a:lnSpc>
            </a:pPr>
            <a:r>
              <a:rPr lang="en-US" sz="2800" dirty="0">
                <a:latin typeface="Adobe Garamond Pro" pitchFamily="18" charset="0"/>
              </a:rPr>
              <a:t>The innate immune network of the epithelium consists of a range of preexisting,  rapidly mobilized host defense components  including </a:t>
            </a:r>
            <a:r>
              <a:rPr lang="en-US" sz="2800" dirty="0" err="1">
                <a:latin typeface="Adobe Garamond Pro" pitchFamily="18" charset="0"/>
              </a:rPr>
              <a:t>keratinocytes</a:t>
            </a:r>
            <a:r>
              <a:rPr lang="en-US" sz="2800" dirty="0">
                <a:latin typeface="Adobe Garamond Pro" pitchFamily="18" charset="0"/>
              </a:rPr>
              <a:t>, </a:t>
            </a:r>
            <a:r>
              <a:rPr lang="en-US" sz="2800" dirty="0" err="1">
                <a:latin typeface="Adobe Garamond Pro" pitchFamily="18" charset="0"/>
              </a:rPr>
              <a:t>neutrophils</a:t>
            </a:r>
            <a:r>
              <a:rPr lang="en-US" sz="2800" dirty="0">
                <a:latin typeface="Adobe Garamond Pro" pitchFamily="18" charset="0"/>
              </a:rPr>
              <a:t>, </a:t>
            </a:r>
            <a:r>
              <a:rPr lang="en-US" sz="2800" dirty="0" err="1">
                <a:latin typeface="Adobe Garamond Pro" pitchFamily="18" charset="0"/>
              </a:rPr>
              <a:t>defensins</a:t>
            </a:r>
            <a:r>
              <a:rPr lang="en-US" sz="2800" dirty="0">
                <a:latin typeface="Adobe Garamond Pro" pitchFamily="18" charset="0"/>
              </a:rPr>
              <a:t> etc.</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686800" cy="5105400"/>
          </a:xfrm>
        </p:spPr>
        <p:txBody>
          <a:bodyPr>
            <a:normAutofit/>
          </a:bodyPr>
          <a:lstStyle/>
          <a:p>
            <a:pPr>
              <a:buNone/>
            </a:pPr>
            <a:r>
              <a:rPr lang="en-US" dirty="0"/>
              <a:t> </a:t>
            </a:r>
          </a:p>
        </p:txBody>
      </p:sp>
      <p:sp>
        <p:nvSpPr>
          <p:cNvPr id="2" name="Title 1"/>
          <p:cNvSpPr>
            <a:spLocks noGrp="1"/>
          </p:cNvSpPr>
          <p:nvPr>
            <p:ph type="title"/>
          </p:nvPr>
        </p:nvSpPr>
        <p:spPr>
          <a:xfrm>
            <a:off x="457200" y="609600"/>
            <a:ext cx="8686800" cy="838200"/>
          </a:xfrm>
        </p:spPr>
        <p:txBody>
          <a:bodyPr>
            <a:noAutofit/>
          </a:bodyPr>
          <a:lstStyle/>
          <a:p>
            <a:pPr>
              <a:lnSpc>
                <a:spcPct val="150000"/>
              </a:lnSpc>
            </a:pPr>
            <a:r>
              <a:rPr lang="en-US" sz="2400" cap="none" dirty="0"/>
              <a:t>The structure of the gingival epithelium itself plays an important role in defense mechanism.</a:t>
            </a:r>
          </a:p>
        </p:txBody>
      </p:sp>
      <p:pic>
        <p:nvPicPr>
          <p:cNvPr id="4" name="Picture 3"/>
          <p:cNvPicPr/>
          <p:nvPr/>
        </p:nvPicPr>
        <p:blipFill>
          <a:blip r:embed="rId3"/>
          <a:srcRect b="9329"/>
          <a:stretch>
            <a:fillRect/>
          </a:stretch>
        </p:blipFill>
        <p:spPr bwMode="auto">
          <a:xfrm>
            <a:off x="1219200" y="1828800"/>
            <a:ext cx="7239000" cy="4343400"/>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57200" y="3200400"/>
            <a:ext cx="8229600" cy="923330"/>
          </a:xfrm>
          <a:prstGeom prst="rect">
            <a:avLst/>
          </a:prstGeom>
          <a:noFill/>
        </p:spPr>
        <p:txBody>
          <a:bodyPr wrap="square" lIns="91440" tIns="45720" rIns="91440" bIns="45720">
            <a:spAutoFit/>
          </a:bodyPr>
          <a:lstStyle/>
          <a:p>
            <a:pPr algn="ct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GINGIVAL  EPITHELIUM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2209801" y="2209800"/>
            <a:ext cx="4533852" cy="76944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ROLE  OF </a:t>
            </a:r>
            <a:endParaRPr lang="en-US" sz="4400" b="1" i="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800" dirty="0"/>
              <a:t>Junctional epithelium is a unique tissue. </a:t>
            </a:r>
            <a:r>
              <a:rPr lang="en-US" sz="2800" i="1" dirty="0">
                <a:solidFill>
                  <a:schemeClr val="accent1"/>
                </a:solidFill>
              </a:rPr>
              <a:t>Nowhere else in the body does  </a:t>
            </a:r>
            <a:r>
              <a:rPr lang="en-US" sz="2800" i="1" dirty="0" err="1">
                <a:solidFill>
                  <a:schemeClr val="accent1"/>
                </a:solidFill>
              </a:rPr>
              <a:t>nonkeratinizing</a:t>
            </a:r>
            <a:r>
              <a:rPr lang="en-US" sz="2800" i="1" dirty="0">
                <a:solidFill>
                  <a:schemeClr val="accent1"/>
                </a:solidFill>
              </a:rPr>
              <a:t>  epithelium  face  an inert hard tissue. </a:t>
            </a:r>
          </a:p>
          <a:p>
            <a:pPr algn="just">
              <a:buNone/>
            </a:pPr>
            <a:endParaRPr lang="en-US" sz="2800" dirty="0"/>
          </a:p>
          <a:p>
            <a:pPr algn="just"/>
            <a:r>
              <a:rPr lang="en-US" sz="2800" dirty="0"/>
              <a:t>This situations  possess an exceptional challenge to the junctional epithelium in the dentogingival area to protect the periodontium against the several hundred bacterial species that are present in the oral cavity.</a:t>
            </a:r>
          </a:p>
          <a:p>
            <a:endParaRPr lang="en-US"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t>The  oral  epithelium, sulcular epithelium and junctional epithelium have specific characteristic role in the defense of the gingival sulcus.</a:t>
            </a:r>
          </a:p>
          <a:p>
            <a:pPr algn="just">
              <a:buNone/>
            </a:pPr>
            <a:endParaRPr lang="en-US" sz="2400" dirty="0"/>
          </a:p>
          <a:p>
            <a:pPr algn="just">
              <a:buNone/>
            </a:pPr>
            <a:r>
              <a:rPr lang="en-US" sz="2800" b="1" dirty="0">
                <a:solidFill>
                  <a:srgbClr val="C00000"/>
                </a:solidFill>
              </a:rPr>
              <a:t>  THE  GINGIVAL  EPITHELIUM- </a:t>
            </a:r>
            <a:r>
              <a:rPr lang="en-US" sz="2400" b="1" dirty="0">
                <a:solidFill>
                  <a:schemeClr val="tx2"/>
                </a:solidFill>
              </a:rPr>
              <a:t>f</a:t>
            </a:r>
            <a:r>
              <a:rPr lang="en-US" sz="2400" dirty="0">
                <a:solidFill>
                  <a:schemeClr val="tx2"/>
                </a:solidFill>
              </a:rPr>
              <a:t>aces  the  oral cavity and extends from the free gingival margin to the mucogingival junction.</a:t>
            </a:r>
          </a:p>
          <a:p>
            <a:pPr algn="just"/>
            <a:r>
              <a:rPr lang="en-US" sz="2800" b="1" i="1" dirty="0">
                <a:solidFill>
                  <a:schemeClr val="tx2"/>
                </a:solidFill>
              </a:rPr>
              <a:t>ROLE</a:t>
            </a:r>
            <a:r>
              <a:rPr lang="en-US" sz="2400" b="1" i="1" dirty="0">
                <a:solidFill>
                  <a:schemeClr val="tx2"/>
                </a:solidFill>
              </a:rPr>
              <a:t>- the surface of gingival epithelium is keratinized and function as mechanical defense of the periodontium</a:t>
            </a:r>
            <a:endParaRPr lang="en-US" sz="2400" b="1" i="1" dirty="0">
              <a:solidFill>
                <a:srgbClr val="C00000"/>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t>At  the free gingival margin, entrance to the gingival </a:t>
            </a:r>
            <a:r>
              <a:rPr lang="en-US" sz="2400" dirty="0" err="1"/>
              <a:t>sulcus</a:t>
            </a:r>
            <a:r>
              <a:rPr lang="en-US" sz="2400" dirty="0"/>
              <a:t>/pocket is found and this potential ‘space’ spans from the free gingival margin to the CEJ.</a:t>
            </a:r>
          </a:p>
          <a:p>
            <a:pPr algn="just"/>
            <a:r>
              <a:rPr lang="en-US" sz="2400" dirty="0"/>
              <a:t>THIS INNER LINING OF THE SULCUS/POCKET WALL IS COMPOSED  OF  2  TYPES  OF  EPITHELIUM</a:t>
            </a:r>
          </a:p>
          <a:p>
            <a:pPr algn="just">
              <a:buNone/>
            </a:pPr>
            <a:endParaRPr lang="en-US" sz="2400" dirty="0"/>
          </a:p>
          <a:p>
            <a:pPr marL="457200" indent="-457200" algn="just">
              <a:buNone/>
            </a:pPr>
            <a:r>
              <a:rPr lang="en-US" sz="2400" b="1" i="1" dirty="0"/>
              <a:t>1. </a:t>
            </a:r>
            <a:r>
              <a:rPr lang="en-US" sz="2400" b="1" i="1" dirty="0" err="1"/>
              <a:t>Sulcular</a:t>
            </a:r>
            <a:r>
              <a:rPr lang="en-US" sz="2400" b="1" i="1" dirty="0"/>
              <a:t>  epithelium</a:t>
            </a:r>
          </a:p>
          <a:p>
            <a:pPr marL="457200" indent="-457200" algn="just">
              <a:buNone/>
            </a:pPr>
            <a:r>
              <a:rPr lang="en-US" sz="2400" b="1" i="1" dirty="0"/>
              <a:t>2. Junctional  epithelium</a:t>
            </a:r>
          </a:p>
        </p:txBody>
      </p:sp>
      <p:pic>
        <p:nvPicPr>
          <p:cNvPr id="4" name="Picture 2"/>
          <p:cNvPicPr>
            <a:picLocks noChangeAspect="1" noChangeArrowheads="1"/>
          </p:cNvPicPr>
          <p:nvPr/>
        </p:nvPicPr>
        <p:blipFill>
          <a:blip r:embed="rId2"/>
          <a:srcRect/>
          <a:stretch>
            <a:fillRect/>
          </a:stretch>
        </p:blipFill>
        <p:spPr bwMode="auto">
          <a:xfrm>
            <a:off x="4419600" y="3657600"/>
            <a:ext cx="4038600" cy="2895600"/>
          </a:xfrm>
          <a:prstGeom prst="rect">
            <a:avLst/>
          </a:prstGeom>
          <a:noFill/>
          <a:ln w="9525">
            <a:solidFill>
              <a:schemeClr val="tx1"/>
            </a:solidFill>
            <a:miter lim="800000"/>
            <a:headEnd/>
            <a:tailEnd/>
          </a:ln>
          <a:effec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457200" indent="-457200" algn="just">
              <a:buNone/>
            </a:pPr>
            <a:r>
              <a:rPr lang="en-US" sz="2800" b="1" dirty="0">
                <a:solidFill>
                  <a:srgbClr val="C00000"/>
                </a:solidFill>
              </a:rPr>
              <a:t>ORAL  SULCULAR  EPITHELIUM- </a:t>
            </a:r>
            <a:r>
              <a:rPr lang="en-US" sz="2800" dirty="0"/>
              <a:t>which faces the tooth but is not directly in contact with tooth structure and is  found from free gingival margin to the base of the </a:t>
            </a:r>
            <a:r>
              <a:rPr lang="en-US" sz="2800" dirty="0" err="1"/>
              <a:t>histologic</a:t>
            </a:r>
            <a:r>
              <a:rPr lang="en-US" sz="2800" dirty="0"/>
              <a:t>  </a:t>
            </a:r>
            <a:r>
              <a:rPr lang="en-US" sz="2800" dirty="0" err="1"/>
              <a:t>sulcus</a:t>
            </a:r>
            <a:r>
              <a:rPr lang="en-US" sz="2800" dirty="0"/>
              <a:t>.</a:t>
            </a:r>
          </a:p>
          <a:p>
            <a:pPr marL="457200" indent="-457200" algn="just">
              <a:buNone/>
            </a:pPr>
            <a:r>
              <a:rPr lang="en-US" sz="2800" b="1" i="1" dirty="0">
                <a:solidFill>
                  <a:schemeClr val="tx2"/>
                </a:solidFill>
              </a:rPr>
              <a:t>ROLE- </a:t>
            </a:r>
          </a:p>
          <a:p>
            <a:pPr marL="457200" indent="-457200" algn="just">
              <a:buNone/>
            </a:pPr>
            <a:r>
              <a:rPr lang="en-US" sz="2800" b="1" i="1" dirty="0">
                <a:solidFill>
                  <a:schemeClr val="tx2"/>
                </a:solidFill>
              </a:rPr>
              <a:t>1.</a:t>
            </a:r>
            <a:r>
              <a:rPr lang="en-US" sz="2400" b="1" i="1" dirty="0">
                <a:solidFill>
                  <a:schemeClr val="tx2"/>
                </a:solidFill>
              </a:rPr>
              <a:t>these cells have potential to undergo </a:t>
            </a:r>
            <a:r>
              <a:rPr lang="en-US" sz="2400" b="1" i="1" dirty="0" err="1">
                <a:solidFill>
                  <a:schemeClr val="tx2"/>
                </a:solidFill>
              </a:rPr>
              <a:t>keratinization</a:t>
            </a:r>
            <a:r>
              <a:rPr lang="en-US" sz="2400" b="1" i="1" dirty="0">
                <a:solidFill>
                  <a:schemeClr val="tx2"/>
                </a:solidFill>
              </a:rPr>
              <a:t> so act as a mechanical barrier against oral microbes and their metabolic  by-product </a:t>
            </a:r>
            <a:r>
              <a:rPr lang="en-US" sz="2800" b="1" i="1" dirty="0">
                <a:solidFill>
                  <a:schemeClr val="tx2"/>
                </a:solidFill>
              </a:rPr>
              <a:t>.</a:t>
            </a:r>
          </a:p>
          <a:p>
            <a:pPr marL="457200" indent="-457200" algn="just">
              <a:buNone/>
            </a:pPr>
            <a:r>
              <a:rPr lang="en-US" sz="2800" b="1" i="1" dirty="0">
                <a:solidFill>
                  <a:schemeClr val="tx2"/>
                </a:solidFill>
              </a:rPr>
              <a:t>2. </a:t>
            </a:r>
            <a:r>
              <a:rPr lang="en-US" sz="2400" b="1" i="1" dirty="0">
                <a:solidFill>
                  <a:schemeClr val="tx2"/>
                </a:solidFill>
              </a:rPr>
              <a:t>Cells contain </a:t>
            </a:r>
            <a:r>
              <a:rPr lang="en-US" sz="2400" b="1" i="1" dirty="0" err="1">
                <a:solidFill>
                  <a:schemeClr val="tx2"/>
                </a:solidFill>
              </a:rPr>
              <a:t>lysosomes</a:t>
            </a:r>
            <a:r>
              <a:rPr lang="en-US" sz="2400" b="1" i="1" dirty="0">
                <a:solidFill>
                  <a:schemeClr val="tx2"/>
                </a:solidFill>
              </a:rPr>
              <a:t> and can exhibit limited </a:t>
            </a:r>
            <a:r>
              <a:rPr lang="en-US" sz="2400" b="1" i="1" dirty="0" err="1">
                <a:solidFill>
                  <a:schemeClr val="tx2"/>
                </a:solidFill>
              </a:rPr>
              <a:t>phagocytic</a:t>
            </a:r>
            <a:r>
              <a:rPr lang="en-US" sz="2400" b="1" i="1" dirty="0">
                <a:solidFill>
                  <a:schemeClr val="tx2"/>
                </a:solidFill>
              </a:rPr>
              <a:t> activity.</a:t>
            </a:r>
            <a:endParaRPr lang="en-US" sz="2800" dirty="0">
              <a:solidFill>
                <a:schemeClr val="tx2"/>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normAutofit/>
          </a:bodyPr>
          <a:lstStyle/>
          <a:p>
            <a:r>
              <a:rPr lang="en-US" sz="2800" dirty="0"/>
              <a:t>The junctional epithelium which run from the base of the histologic  sulcus  to the CEJ under normal healthy condition.</a:t>
            </a:r>
          </a:p>
          <a:p>
            <a:pPr algn="just"/>
            <a:r>
              <a:rPr lang="en-US" sz="2800" b="1" i="1" dirty="0">
                <a:solidFill>
                  <a:srgbClr val="002060"/>
                </a:solidFill>
              </a:rPr>
              <a:t>It exhibit several unique structural and functional features that contribute to preventing pathogenic bacterial flora from colonizing the </a:t>
            </a:r>
            <a:r>
              <a:rPr lang="en-US" sz="2800" b="1" i="1" dirty="0" err="1">
                <a:solidFill>
                  <a:srgbClr val="002060"/>
                </a:solidFill>
              </a:rPr>
              <a:t>subgingival</a:t>
            </a:r>
            <a:r>
              <a:rPr lang="en-US" sz="2800" b="1" i="1" dirty="0">
                <a:solidFill>
                  <a:srgbClr val="002060"/>
                </a:solidFill>
              </a:rPr>
              <a:t> tooth surface.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indent="-514350" algn="just">
              <a:buNone/>
            </a:pPr>
            <a:r>
              <a:rPr lang="en-US" sz="2800" b="1" dirty="0">
                <a:solidFill>
                  <a:srgbClr val="C00000"/>
                </a:solidFill>
              </a:rPr>
              <a:t>1. INTACT  EPITHELIUM BARRIER OF JUNCTIONAL EPITHELIUM </a:t>
            </a:r>
          </a:p>
          <a:p>
            <a:pPr marL="457200" indent="-457200" algn="just"/>
            <a:r>
              <a:rPr lang="en-US" sz="2800" b="1" dirty="0">
                <a:solidFill>
                  <a:srgbClr val="C00000"/>
                </a:solidFill>
              </a:rPr>
              <a:t> </a:t>
            </a:r>
            <a:r>
              <a:rPr lang="en-US" sz="2400" dirty="0"/>
              <a:t>Usually prevents bacterial invasion of the periodontal tissue and under normal conditions is an effective barrier against penetration of bacterial components and metabolites.</a:t>
            </a:r>
          </a:p>
          <a:p>
            <a:pPr marL="457200" indent="-457200" algn="just"/>
            <a:endParaRPr lang="en-US" sz="2400" dirty="0"/>
          </a:p>
          <a:p>
            <a:pPr marL="457200" indent="-457200" algn="just"/>
            <a:r>
              <a:rPr lang="en-US" sz="2400" dirty="0"/>
              <a:t> This seal operates because of the function of the </a:t>
            </a:r>
            <a:r>
              <a:rPr lang="en-US" sz="2400" b="1" i="1" dirty="0"/>
              <a:t>dense type I collagen gingival fibers which provide the mass and tensile strength to hold the tissue in tight apposition to the neck of the tooth.</a:t>
            </a:r>
          </a:p>
          <a:p>
            <a:pPr algn="just"/>
            <a:endParaRPr lang="en-US" sz="2400" dirty="0"/>
          </a:p>
          <a:p>
            <a:pPr algn="just"/>
            <a:endParaRPr lang="en-US" sz="2400" i="1" dirty="0">
              <a:solidFill>
                <a:schemeClr val="tx2"/>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idx="1"/>
          </p:nvPr>
        </p:nvSpPr>
        <p:spPr>
          <a:xfrm>
            <a:off x="609600" y="2057400"/>
            <a:ext cx="8229600" cy="4757758"/>
          </a:xfrm>
        </p:spPr>
        <p:txBody>
          <a:bodyPr/>
          <a:lstStyle/>
          <a:p>
            <a:r>
              <a:rPr lang="en-US" dirty="0"/>
              <a:t>INTRODUCTION</a:t>
            </a:r>
          </a:p>
          <a:p>
            <a:r>
              <a:rPr lang="en-US" dirty="0"/>
              <a:t>ROLE  OF  GINGIVAL  EPITHELIUM</a:t>
            </a:r>
          </a:p>
          <a:p>
            <a:r>
              <a:rPr lang="en-US" dirty="0"/>
              <a:t>ROLE  OF  SALIVA</a:t>
            </a:r>
          </a:p>
          <a:p>
            <a:r>
              <a:rPr lang="en-US" dirty="0"/>
              <a:t>CONCLUSION</a:t>
            </a:r>
          </a:p>
          <a:p>
            <a:r>
              <a:rPr lang="en-US" dirty="0"/>
              <a:t>REFERENCES</a:t>
            </a:r>
          </a:p>
          <a:p>
            <a:endParaRPr lang="en-US" dirty="0"/>
          </a:p>
          <a:p>
            <a:pPr marL="0" indent="0">
              <a:buNone/>
            </a:pPr>
            <a:endParaRPr lang="en-US"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sz="2400" dirty="0">
                <a:solidFill>
                  <a:srgbClr val="C00000"/>
                </a:solidFill>
              </a:rPr>
              <a:t>2. </a:t>
            </a:r>
            <a:r>
              <a:rPr lang="en-US" sz="2800" b="1" dirty="0">
                <a:solidFill>
                  <a:srgbClr val="C00000"/>
                </a:solidFill>
              </a:rPr>
              <a:t>HIGH TURNOVER  RATE:</a:t>
            </a:r>
            <a:endParaRPr lang="en-US" sz="2400" b="1" dirty="0">
              <a:solidFill>
                <a:srgbClr val="C00000"/>
              </a:solidFill>
            </a:endParaRPr>
          </a:p>
          <a:p>
            <a:pPr>
              <a:lnSpc>
                <a:spcPct val="90000"/>
              </a:lnSpc>
            </a:pPr>
            <a:r>
              <a:rPr lang="en-US" sz="2400" dirty="0"/>
              <a:t> </a:t>
            </a:r>
            <a:r>
              <a:rPr lang="en-US" sz="2400" b="1" i="1" dirty="0">
                <a:solidFill>
                  <a:schemeClr val="tx2"/>
                </a:solidFill>
              </a:rPr>
              <a:t>The oral epithelium undergoes continual renewal.</a:t>
            </a:r>
          </a:p>
          <a:p>
            <a:pPr>
              <a:lnSpc>
                <a:spcPct val="90000"/>
              </a:lnSpc>
            </a:pPr>
            <a:r>
              <a:rPr lang="en-US" sz="2400" b="1" i="1" dirty="0">
                <a:solidFill>
                  <a:schemeClr val="tx2"/>
                </a:solidFill>
              </a:rPr>
              <a:t>Its thickness is maintained by a balance between new cell formation in the basal layer &amp; the shedding of old cells at the surface.</a:t>
            </a:r>
          </a:p>
          <a:p>
            <a:pPr algn="just">
              <a:buNone/>
            </a:pPr>
            <a:r>
              <a:rPr lang="en-US" sz="2400" dirty="0"/>
              <a:t> </a:t>
            </a:r>
            <a:r>
              <a:rPr lang="en-US" sz="2600" i="1" dirty="0">
                <a:solidFill>
                  <a:srgbClr val="002060"/>
                </a:solidFill>
              </a:rPr>
              <a:t>Important factor in the microbial defense of junctional epithelium.</a:t>
            </a:r>
          </a:p>
          <a:p>
            <a:pPr algn="just"/>
            <a:r>
              <a:rPr lang="en-US" sz="2400" dirty="0"/>
              <a:t> It is a result of the fact that the area from which cells can desquamate is much smaller than the area of the basal layer where new cells are generated (at least 50 times larger than the area through which the epithelial cells desquamate into the gingival </a:t>
            </a:r>
            <a:r>
              <a:rPr lang="en-US" sz="2400" dirty="0" err="1"/>
              <a:t>sulcus</a:t>
            </a:r>
            <a:r>
              <a:rPr lang="en-US" sz="2400" dirty="0"/>
              <a:t>) so there is a strong </a:t>
            </a:r>
            <a:r>
              <a:rPr lang="en-US" sz="2400" dirty="0" err="1"/>
              <a:t>funnelling</a:t>
            </a:r>
            <a:r>
              <a:rPr lang="en-US" sz="2400" dirty="0"/>
              <a:t> effect that contributes  to the flow of epithelial cells.</a:t>
            </a:r>
          </a:p>
          <a:p>
            <a:pPr algn="just"/>
            <a:endParaRPr lang="en-US" sz="2400" dirty="0"/>
          </a:p>
          <a:p>
            <a:pPr algn="just"/>
            <a:endParaRPr lang="en-US" sz="2400"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i="1" dirty="0">
                <a:solidFill>
                  <a:schemeClr val="tx2"/>
                </a:solidFill>
              </a:rPr>
              <a:t>This permits rapid replacement of cells and tissue components that are damaged by the microbial challenge.</a:t>
            </a:r>
          </a:p>
          <a:p>
            <a:endParaRPr lang="en-US" sz="2400" i="1" dirty="0">
              <a:solidFill>
                <a:schemeClr val="tx2"/>
              </a:solidFill>
            </a:endParaRPr>
          </a:p>
          <a:p>
            <a:endParaRPr lang="en-US" sz="2400" i="1" dirty="0">
              <a:solidFill>
                <a:schemeClr val="tx2"/>
              </a:solidFill>
            </a:endParaRPr>
          </a:p>
          <a:p>
            <a:r>
              <a:rPr lang="en-US" sz="2400" i="1" dirty="0">
                <a:solidFill>
                  <a:schemeClr val="tx2"/>
                </a:solidFill>
              </a:rPr>
              <a:t>Bacteria are routinely found attached to the outer cells .With the shedding of these outermost cells, the organisms attached with it automatically sheds &amp; hence it’s a measure of self defense.</a:t>
            </a:r>
          </a:p>
          <a:p>
            <a:endParaRPr lang="en-US" sz="2400" i="1" dirty="0">
              <a:solidFill>
                <a:schemeClr val="tx2"/>
              </a:solidFill>
            </a:endParaRPr>
          </a:p>
          <a:p>
            <a:r>
              <a:rPr lang="en-US" sz="2400" i="1" dirty="0">
                <a:solidFill>
                  <a:srgbClr val="0070C0"/>
                </a:solidFill>
              </a:rPr>
              <a:t>TURNOVER  RATE  OF:</a:t>
            </a:r>
          </a:p>
          <a:p>
            <a:pPr>
              <a:buNone/>
            </a:pPr>
            <a:r>
              <a:rPr lang="en-US" sz="2400" i="1" dirty="0">
                <a:solidFill>
                  <a:srgbClr val="0070C0"/>
                </a:solidFill>
              </a:rPr>
              <a:t>    Oral  </a:t>
            </a:r>
            <a:r>
              <a:rPr lang="en-US" sz="2400" i="1" dirty="0" err="1">
                <a:solidFill>
                  <a:srgbClr val="0070C0"/>
                </a:solidFill>
              </a:rPr>
              <a:t>sulcular</a:t>
            </a:r>
            <a:r>
              <a:rPr lang="en-US" sz="2400" i="1" dirty="0">
                <a:solidFill>
                  <a:srgbClr val="0070C0"/>
                </a:solidFill>
              </a:rPr>
              <a:t>  epithelium: 10-14 days</a:t>
            </a:r>
          </a:p>
          <a:p>
            <a:pPr>
              <a:buNone/>
            </a:pPr>
            <a:r>
              <a:rPr lang="en-US" sz="2400" i="1" dirty="0">
                <a:solidFill>
                  <a:srgbClr val="0070C0"/>
                </a:solidFill>
              </a:rPr>
              <a:t>    Junctional  epithelium: 4-6 days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443558"/>
          </a:xfrm>
        </p:spPr>
        <p:txBody>
          <a:bodyPr>
            <a:normAutofit/>
          </a:bodyPr>
          <a:lstStyle/>
          <a:p>
            <a:pPr algn="just"/>
            <a:endParaRPr lang="en-US" sz="2400" dirty="0"/>
          </a:p>
          <a:p>
            <a:pPr algn="just">
              <a:buNone/>
            </a:pPr>
            <a:r>
              <a:rPr lang="en-US" sz="2800" b="1" dirty="0">
                <a:solidFill>
                  <a:srgbClr val="C00000"/>
                </a:solidFill>
              </a:rPr>
              <a:t>3. PERMEABILITY  OF JUNCTIONAL   EPITHELIUM</a:t>
            </a:r>
            <a:endParaRPr lang="en-US" sz="2800" dirty="0">
              <a:solidFill>
                <a:srgbClr val="C00000"/>
              </a:solidFill>
            </a:endParaRPr>
          </a:p>
          <a:p>
            <a:pPr algn="just"/>
            <a:endParaRPr lang="en-US" sz="2400" dirty="0"/>
          </a:p>
          <a:p>
            <a:pPr algn="just"/>
            <a:r>
              <a:rPr lang="en-US" sz="2400" dirty="0"/>
              <a:t>Histologically, JE does not display the high degree of stratifications seen in other types of epithelium and because there are few intercellular adhesions between adjacent cells, it acts as permeable membrane.</a:t>
            </a:r>
            <a:r>
              <a:rPr lang="en-US" sz="2400" dirty="0">
                <a:solidFill>
                  <a:schemeClr val="accent2"/>
                </a:solidFill>
              </a:rPr>
              <a:t> </a:t>
            </a:r>
          </a:p>
          <a:p>
            <a:pPr algn="just"/>
            <a:r>
              <a:rPr lang="en-US" sz="2400" i="1" dirty="0">
                <a:solidFill>
                  <a:schemeClr val="tx2"/>
                </a:solidFill>
              </a:rPr>
              <a:t>Sulcular fluid from connective tissue enters the sulcus through the permeable JE. </a:t>
            </a:r>
            <a:r>
              <a:rPr lang="en-US" sz="2400" i="1" dirty="0">
                <a:solidFill>
                  <a:srgbClr val="0070C0"/>
                </a:solidFill>
              </a:rPr>
              <a:t>So it function as diffusion pathway for the GCF and its components- </a:t>
            </a:r>
            <a:r>
              <a:rPr lang="en-US" sz="2400" i="1" dirty="0">
                <a:solidFill>
                  <a:schemeClr val="tx2"/>
                </a:solidFill>
              </a:rPr>
              <a:t>such as chemotactic agents, antibodies, complement components and other host derived enzymes which form antibacterial defense system.</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t>In case of inflammation these </a:t>
            </a:r>
            <a:r>
              <a:rPr lang="en-US" sz="2400" i="1" dirty="0">
                <a:solidFill>
                  <a:srgbClr val="002060"/>
                </a:solidFill>
              </a:rPr>
              <a:t>intercellular spaces increases 2-5% and are infiltrated by neutrophils, monocytes and lymphocytes. </a:t>
            </a:r>
            <a:r>
              <a:rPr lang="en-US" sz="2400" dirty="0"/>
              <a:t>In addition these  spaces of JE can be distended and </a:t>
            </a:r>
            <a:r>
              <a:rPr lang="en-US" sz="2400" dirty="0">
                <a:solidFill>
                  <a:srgbClr val="0070C0"/>
                </a:solidFill>
              </a:rPr>
              <a:t>act as reservoirs for the GCF.</a:t>
            </a:r>
          </a:p>
          <a:p>
            <a:pPr algn="just"/>
            <a:endParaRPr lang="en-US" sz="2400" dirty="0"/>
          </a:p>
          <a:p>
            <a:pPr algn="just">
              <a:buNone/>
            </a:pPr>
            <a:endParaRPr lang="en-US" sz="2400" dirty="0"/>
          </a:p>
          <a:p>
            <a:pPr algn="just"/>
            <a:r>
              <a:rPr lang="en-US" sz="2400" dirty="0"/>
              <a:t>This </a:t>
            </a:r>
            <a:r>
              <a:rPr lang="en-US" sz="2400" b="1" i="1" dirty="0">
                <a:solidFill>
                  <a:schemeClr val="accent6">
                    <a:lumMod val="75000"/>
                  </a:schemeClr>
                </a:solidFill>
              </a:rPr>
              <a:t>prevents the penetration of bacteria into the epithelium </a:t>
            </a:r>
            <a:r>
              <a:rPr lang="en-US" sz="2400" i="1" dirty="0">
                <a:solidFill>
                  <a:schemeClr val="accent6">
                    <a:lumMod val="75000"/>
                  </a:schemeClr>
                </a:solidFill>
              </a:rPr>
              <a:t>and can acts as </a:t>
            </a:r>
            <a:r>
              <a:rPr lang="en-US" sz="2400" b="1" i="1" dirty="0">
                <a:solidFill>
                  <a:srgbClr val="C00000"/>
                </a:solidFill>
              </a:rPr>
              <a:t>diffusion barrier </a:t>
            </a:r>
            <a:r>
              <a:rPr lang="en-US" sz="2400" i="1" dirty="0">
                <a:solidFill>
                  <a:schemeClr val="accent6">
                    <a:lumMod val="75000"/>
                  </a:schemeClr>
                </a:solidFill>
              </a:rPr>
              <a:t>to micro-organism, bacterial enzymes, metabolic byproduct or any other antigenic substances.</a:t>
            </a:r>
          </a:p>
        </p:txBody>
      </p:sp>
      <p:sp>
        <p:nvSpPr>
          <p:cNvPr id="4" name="Down Arrow 3"/>
          <p:cNvSpPr/>
          <p:nvPr/>
        </p:nvSpPr>
        <p:spPr>
          <a:xfrm>
            <a:off x="4038600" y="32004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2060"/>
                </a:solidFill>
              </a:rPr>
              <a:t>RICH  VASCULATURE  IN  GINGIVA</a:t>
            </a:r>
          </a:p>
          <a:p>
            <a:pPr>
              <a:buNone/>
            </a:pPr>
            <a:endParaRPr lang="en-US" sz="2800" dirty="0"/>
          </a:p>
          <a:p>
            <a:pPr>
              <a:buNone/>
            </a:pPr>
            <a:endParaRPr lang="en-US" sz="2800" dirty="0"/>
          </a:p>
          <a:p>
            <a:r>
              <a:rPr lang="en-US" sz="2800" dirty="0">
                <a:solidFill>
                  <a:srgbClr val="002060"/>
                </a:solidFill>
              </a:rPr>
              <a:t>PRESENCE  OF  LYMPHATIC  DRAINAGE  IN  GINGIVA</a:t>
            </a:r>
          </a:p>
          <a:p>
            <a:pPr algn="just">
              <a:buNone/>
            </a:pPr>
            <a:r>
              <a:rPr lang="en-US" sz="2800" dirty="0"/>
              <a:t>     Removes excess fluid, cellular  and proteins  debris, microorganism and other elements  which is important in controlling diffusion and the resolution of inflammatory processes.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400347" y="2743200"/>
            <a:ext cx="3924253" cy="2123658"/>
          </a:xfrm>
          <a:prstGeom prst="rect">
            <a:avLst/>
          </a:prstGeom>
          <a:noFill/>
        </p:spPr>
        <p:txBody>
          <a:bodyPr wrap="square" lIns="91440" tIns="45720" rIns="91440" bIns="45720">
            <a:spAutoFit/>
          </a:bodyPr>
          <a:lstStyle/>
          <a:p>
            <a:pPr algn="ctr"/>
            <a:r>
              <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ROLE OF SALIVA</a:t>
            </a:r>
            <a:endParaRPr lang="en-US" sz="6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a:latin typeface="Calibri" pitchFamily="34" charset="0"/>
              </a:rPr>
              <a:t>Salivary secretion are protective in nature because they maintain the oral tissue in a physiologic state.</a:t>
            </a:r>
          </a:p>
          <a:p>
            <a:pPr algn="just">
              <a:buNone/>
            </a:pPr>
            <a:r>
              <a:rPr lang="en-US" sz="2800" b="1" i="1" dirty="0">
                <a:solidFill>
                  <a:srgbClr val="002060"/>
                </a:solidFill>
                <a:latin typeface="Calibri" pitchFamily="34" charset="0"/>
              </a:rPr>
              <a:t>Saliva exerts major influences:</a:t>
            </a:r>
          </a:p>
          <a:p>
            <a:pPr algn="just"/>
            <a:r>
              <a:rPr lang="en-US" sz="2800" dirty="0">
                <a:latin typeface="Calibri" pitchFamily="34" charset="0"/>
              </a:rPr>
              <a:t>On plaque by mechanically cleansing the expose oral surfaces.</a:t>
            </a:r>
          </a:p>
          <a:p>
            <a:pPr algn="just">
              <a:buClr>
                <a:srgbClr val="FF6600"/>
              </a:buClr>
            </a:pPr>
            <a:r>
              <a:rPr lang="en-US" sz="2800" dirty="0">
                <a:latin typeface="Calibri" pitchFamily="34" charset="0"/>
              </a:rPr>
              <a:t> By buffering acids produced by bacteria.</a:t>
            </a:r>
          </a:p>
          <a:p>
            <a:pPr algn="just">
              <a:buClr>
                <a:srgbClr val="FF6600"/>
              </a:buClr>
            </a:pPr>
            <a:r>
              <a:rPr lang="en-US" sz="2800" dirty="0">
                <a:latin typeface="Calibri" pitchFamily="34" charset="0"/>
              </a:rPr>
              <a:t>By controlling  bacterial activity</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OF  SALIVA</a:t>
            </a:r>
          </a:p>
        </p:txBody>
      </p:sp>
      <p:sp>
        <p:nvSpPr>
          <p:cNvPr id="3" name="Content Placeholder 2"/>
          <p:cNvSpPr>
            <a:spLocks noGrp="1"/>
          </p:cNvSpPr>
          <p:nvPr>
            <p:ph idx="1"/>
          </p:nvPr>
        </p:nvSpPr>
        <p:spPr/>
        <p:txBody>
          <a:bodyPr>
            <a:noAutofit/>
          </a:bodyPr>
          <a:lstStyle/>
          <a:p>
            <a:pPr algn="just">
              <a:lnSpc>
                <a:spcPct val="90000"/>
              </a:lnSpc>
              <a:buFontTx/>
              <a:buNone/>
            </a:pPr>
            <a:r>
              <a:rPr lang="en-US" sz="2800" dirty="0">
                <a:latin typeface="Calibri" pitchFamily="34" charset="0"/>
              </a:rPr>
              <a:t> </a:t>
            </a:r>
            <a:r>
              <a:rPr lang="en-US" sz="2800" b="1" dirty="0">
                <a:solidFill>
                  <a:srgbClr val="002060"/>
                </a:solidFill>
                <a:latin typeface="Calibri" pitchFamily="34" charset="0"/>
              </a:rPr>
              <a:t>(I) ANTIBACTERIAL FACTOR:</a:t>
            </a:r>
          </a:p>
          <a:p>
            <a:pPr algn="just">
              <a:lnSpc>
                <a:spcPct val="90000"/>
              </a:lnSpc>
              <a:buNone/>
            </a:pPr>
            <a:r>
              <a:rPr lang="en-US" sz="2800" dirty="0">
                <a:latin typeface="Calibri" pitchFamily="34" charset="0"/>
              </a:rPr>
              <a:t>    Saliva contains </a:t>
            </a:r>
            <a:r>
              <a:rPr lang="en-US" sz="2800" dirty="0" err="1">
                <a:latin typeface="Calibri" pitchFamily="34" charset="0"/>
              </a:rPr>
              <a:t>lysozymes</a:t>
            </a:r>
            <a:r>
              <a:rPr lang="en-US" sz="2800" dirty="0">
                <a:latin typeface="Calibri" pitchFamily="34" charset="0"/>
              </a:rPr>
              <a:t>, </a:t>
            </a:r>
            <a:r>
              <a:rPr lang="en-US" sz="2800" dirty="0" err="1">
                <a:latin typeface="Calibri" pitchFamily="34" charset="0"/>
              </a:rPr>
              <a:t>myeloperoxidase</a:t>
            </a:r>
            <a:r>
              <a:rPr lang="en-US" sz="2800" dirty="0">
                <a:latin typeface="Calibri" pitchFamily="34" charset="0"/>
              </a:rPr>
              <a:t>, </a:t>
            </a:r>
            <a:r>
              <a:rPr lang="en-US" sz="2800" dirty="0" err="1">
                <a:latin typeface="Calibri" pitchFamily="34" charset="0"/>
              </a:rPr>
              <a:t>lactoperoxidase</a:t>
            </a:r>
            <a:r>
              <a:rPr lang="en-US" sz="2800" dirty="0">
                <a:latin typeface="Calibri" pitchFamily="34" charset="0"/>
              </a:rPr>
              <a:t>, </a:t>
            </a:r>
            <a:r>
              <a:rPr lang="en-US" sz="2800" dirty="0" err="1">
                <a:latin typeface="Calibri" pitchFamily="34" charset="0"/>
              </a:rPr>
              <a:t>glucoproteins</a:t>
            </a:r>
            <a:r>
              <a:rPr lang="en-US" sz="2800" dirty="0">
                <a:latin typeface="Calibri" pitchFamily="34" charset="0"/>
              </a:rPr>
              <a:t>, </a:t>
            </a:r>
            <a:r>
              <a:rPr lang="en-US" sz="2800" dirty="0" err="1">
                <a:latin typeface="Calibri" pitchFamily="34" charset="0"/>
              </a:rPr>
              <a:t>mucins</a:t>
            </a:r>
            <a:r>
              <a:rPr lang="en-US" sz="2800" dirty="0">
                <a:latin typeface="Calibri" pitchFamily="34" charset="0"/>
              </a:rPr>
              <a:t> &amp; antibodies etc.</a:t>
            </a:r>
          </a:p>
          <a:p>
            <a:pPr algn="just">
              <a:lnSpc>
                <a:spcPct val="90000"/>
              </a:lnSpc>
              <a:buNone/>
            </a:pPr>
            <a:r>
              <a:rPr lang="en-US" sz="2800" i="1" dirty="0">
                <a:solidFill>
                  <a:schemeClr val="accent2">
                    <a:lumMod val="50000"/>
                  </a:schemeClr>
                </a:solidFill>
                <a:latin typeface="Calibri" pitchFamily="34" charset="0"/>
              </a:rPr>
              <a:t>  </a:t>
            </a:r>
            <a:r>
              <a:rPr lang="en-US" sz="2800" b="1" i="1" dirty="0">
                <a:solidFill>
                  <a:schemeClr val="accent2">
                    <a:lumMod val="50000"/>
                  </a:schemeClr>
                </a:solidFill>
                <a:latin typeface="Calibri" pitchFamily="34" charset="0"/>
              </a:rPr>
              <a:t>(a) </a:t>
            </a:r>
            <a:r>
              <a:rPr lang="en-US" sz="2800" b="1" i="1" dirty="0" err="1">
                <a:solidFill>
                  <a:schemeClr val="accent2">
                    <a:lumMod val="50000"/>
                  </a:schemeClr>
                </a:solidFill>
                <a:latin typeface="Calibri" pitchFamily="34" charset="0"/>
              </a:rPr>
              <a:t>Lysosomes</a:t>
            </a:r>
            <a:r>
              <a:rPr lang="en-US" sz="2800" b="1" i="1" dirty="0">
                <a:solidFill>
                  <a:schemeClr val="accent2">
                    <a:lumMod val="50000"/>
                  </a:schemeClr>
                </a:solidFill>
                <a:latin typeface="Calibri" pitchFamily="34" charset="0"/>
              </a:rPr>
              <a:t>:</a:t>
            </a:r>
          </a:p>
          <a:p>
            <a:pPr algn="just">
              <a:lnSpc>
                <a:spcPct val="90000"/>
              </a:lnSpc>
            </a:pPr>
            <a:r>
              <a:rPr lang="en-US" sz="2800" dirty="0">
                <a:latin typeface="Calibri" pitchFamily="34" charset="0"/>
              </a:rPr>
              <a:t>    </a:t>
            </a:r>
            <a:r>
              <a:rPr lang="en-US" sz="2400" dirty="0" err="1">
                <a:latin typeface="Calibri" pitchFamily="34" charset="0"/>
              </a:rPr>
              <a:t>Lysosomes</a:t>
            </a:r>
            <a:r>
              <a:rPr lang="en-US" sz="2400" dirty="0">
                <a:latin typeface="Calibri" pitchFamily="34" charset="0"/>
              </a:rPr>
              <a:t> is  a hydrolytic enzyme that cleaves the linkage between structural components of the </a:t>
            </a:r>
            <a:r>
              <a:rPr lang="en-US" sz="2400" dirty="0" err="1">
                <a:latin typeface="Calibri" pitchFamily="34" charset="0"/>
              </a:rPr>
              <a:t>glycopeptide</a:t>
            </a:r>
            <a:r>
              <a:rPr lang="en-US" sz="2400" dirty="0">
                <a:latin typeface="Calibri" pitchFamily="34" charset="0"/>
              </a:rPr>
              <a:t> </a:t>
            </a:r>
            <a:r>
              <a:rPr lang="en-US" sz="2400" dirty="0" err="1">
                <a:latin typeface="Calibri" pitchFamily="34" charset="0"/>
              </a:rPr>
              <a:t>muramic</a:t>
            </a:r>
            <a:r>
              <a:rPr lang="en-US" sz="2400" dirty="0">
                <a:latin typeface="Calibri" pitchFamily="34" charset="0"/>
              </a:rPr>
              <a:t> acid-containing region of the cell wall of certain bacteria.</a:t>
            </a:r>
          </a:p>
          <a:p>
            <a:pPr algn="just">
              <a:lnSpc>
                <a:spcPct val="90000"/>
              </a:lnSpc>
            </a:pPr>
            <a:r>
              <a:rPr lang="en-US" sz="2400" dirty="0">
                <a:latin typeface="Calibri" pitchFamily="34" charset="0"/>
              </a:rPr>
              <a:t>     </a:t>
            </a:r>
            <a:r>
              <a:rPr lang="en-US" sz="2400" dirty="0" err="1">
                <a:latin typeface="Calibri" pitchFamily="34" charset="0"/>
              </a:rPr>
              <a:t>Lysozyme</a:t>
            </a:r>
            <a:r>
              <a:rPr lang="en-US" sz="2400" dirty="0">
                <a:latin typeface="Calibri" pitchFamily="34" charset="0"/>
              </a:rPr>
              <a:t> works on both gram negative and gram positive  organism.</a:t>
            </a:r>
          </a:p>
          <a:p>
            <a:pPr algn="just">
              <a:lnSpc>
                <a:spcPct val="90000"/>
              </a:lnSpc>
            </a:pPr>
            <a:r>
              <a:rPr lang="en-US" sz="2400" dirty="0">
                <a:latin typeface="Calibri" pitchFamily="34" charset="0"/>
              </a:rPr>
              <a:t>     It probably repels certain transient bacterial invaders of the mouth.</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5214958"/>
          </a:xfrm>
        </p:spPr>
        <p:txBody>
          <a:bodyPr>
            <a:normAutofit lnSpcReduction="10000"/>
          </a:bodyPr>
          <a:lstStyle/>
          <a:p>
            <a:pPr algn="just">
              <a:buFontTx/>
              <a:buNone/>
            </a:pPr>
            <a:r>
              <a:rPr lang="en-US" sz="2800" b="1" i="1" dirty="0">
                <a:solidFill>
                  <a:schemeClr val="accent2">
                    <a:lumMod val="50000"/>
                  </a:schemeClr>
                </a:solidFill>
                <a:latin typeface="Calibri" pitchFamily="34" charset="0"/>
              </a:rPr>
              <a:t>(b) Lacto- </a:t>
            </a:r>
            <a:r>
              <a:rPr lang="en-US" sz="2800" b="1" i="1" dirty="0" err="1">
                <a:solidFill>
                  <a:schemeClr val="accent2">
                    <a:lumMod val="50000"/>
                  </a:schemeClr>
                </a:solidFill>
                <a:latin typeface="Calibri" pitchFamily="34" charset="0"/>
              </a:rPr>
              <a:t>peroxidase</a:t>
            </a:r>
            <a:r>
              <a:rPr lang="en-US" sz="2800" b="1" i="1" dirty="0">
                <a:solidFill>
                  <a:schemeClr val="accent2">
                    <a:lumMod val="50000"/>
                  </a:schemeClr>
                </a:solidFill>
                <a:latin typeface="Calibri" pitchFamily="34" charset="0"/>
              </a:rPr>
              <a:t> –</a:t>
            </a:r>
            <a:r>
              <a:rPr lang="en-US" sz="2800" b="1" i="1" dirty="0" err="1">
                <a:solidFill>
                  <a:schemeClr val="accent2">
                    <a:lumMod val="50000"/>
                  </a:schemeClr>
                </a:solidFill>
                <a:latin typeface="Calibri" pitchFamily="34" charset="0"/>
              </a:rPr>
              <a:t>thiocyanate</a:t>
            </a:r>
            <a:r>
              <a:rPr lang="en-US" sz="2800" b="1" i="1" dirty="0">
                <a:solidFill>
                  <a:schemeClr val="accent2">
                    <a:lumMod val="50000"/>
                  </a:schemeClr>
                </a:solidFill>
                <a:latin typeface="Calibri" pitchFamily="34" charset="0"/>
              </a:rPr>
              <a:t>:</a:t>
            </a:r>
          </a:p>
          <a:p>
            <a:pPr algn="just">
              <a:buNone/>
            </a:pPr>
            <a:r>
              <a:rPr lang="en-US" sz="2800" b="1" dirty="0">
                <a:latin typeface="Calibri" pitchFamily="34" charset="0"/>
              </a:rPr>
              <a:t>   </a:t>
            </a:r>
            <a:r>
              <a:rPr lang="en-US" sz="2800" dirty="0">
                <a:latin typeface="Calibri" pitchFamily="34" charset="0"/>
              </a:rPr>
              <a:t> </a:t>
            </a:r>
            <a:r>
              <a:rPr lang="en-US" sz="2400" dirty="0">
                <a:latin typeface="Calibri" pitchFamily="34" charset="0"/>
              </a:rPr>
              <a:t>In saliva has been shown to be bactericidal to some strains of Lactobacillus &amp; Streptococcus, by preventing the accumulation of </a:t>
            </a:r>
            <a:r>
              <a:rPr lang="en-US" sz="2400" dirty="0" err="1">
                <a:latin typeface="Calibri" pitchFamily="34" charset="0"/>
              </a:rPr>
              <a:t>lysin</a:t>
            </a:r>
            <a:r>
              <a:rPr lang="en-US" sz="2400" dirty="0">
                <a:latin typeface="Calibri" pitchFamily="34" charset="0"/>
              </a:rPr>
              <a:t> and </a:t>
            </a:r>
            <a:r>
              <a:rPr lang="en-US" sz="2400" dirty="0" err="1">
                <a:latin typeface="Calibri" pitchFamily="34" charset="0"/>
              </a:rPr>
              <a:t>glutamic</a:t>
            </a:r>
            <a:r>
              <a:rPr lang="en-US" sz="2400" dirty="0">
                <a:latin typeface="Calibri" pitchFamily="34" charset="0"/>
              </a:rPr>
              <a:t> acid, both are which are essential for bacterial growth.</a:t>
            </a:r>
          </a:p>
          <a:p>
            <a:pPr algn="just">
              <a:buNone/>
            </a:pPr>
            <a:endParaRPr lang="en-US" sz="2800" dirty="0">
              <a:latin typeface="Calibri" pitchFamily="34" charset="0"/>
            </a:endParaRPr>
          </a:p>
          <a:p>
            <a:pPr algn="just">
              <a:buNone/>
            </a:pPr>
            <a:r>
              <a:rPr lang="en-US" sz="2600" b="1" i="1" dirty="0">
                <a:solidFill>
                  <a:schemeClr val="accent2">
                    <a:lumMod val="50000"/>
                  </a:schemeClr>
                </a:solidFill>
                <a:latin typeface="Calibri" pitchFamily="34" charset="0"/>
              </a:rPr>
              <a:t>(c) </a:t>
            </a:r>
            <a:r>
              <a:rPr lang="en-US" sz="2600" b="1" i="1" dirty="0" err="1">
                <a:solidFill>
                  <a:schemeClr val="accent2">
                    <a:lumMod val="50000"/>
                  </a:schemeClr>
                </a:solidFill>
                <a:latin typeface="Calibri" pitchFamily="34" charset="0"/>
              </a:rPr>
              <a:t>Myeloperoxidase</a:t>
            </a:r>
            <a:r>
              <a:rPr lang="en-US" sz="2600" b="1" i="1" dirty="0">
                <a:solidFill>
                  <a:schemeClr val="accent2">
                    <a:lumMod val="50000"/>
                  </a:schemeClr>
                </a:solidFill>
                <a:latin typeface="Calibri" pitchFamily="34" charset="0"/>
              </a:rPr>
              <a:t>:</a:t>
            </a:r>
          </a:p>
          <a:p>
            <a:pPr algn="just">
              <a:buNone/>
            </a:pPr>
            <a:r>
              <a:rPr lang="en-US" sz="2400" b="1" dirty="0">
                <a:latin typeface="Calibri" pitchFamily="34" charset="0"/>
              </a:rPr>
              <a:t>     </a:t>
            </a:r>
            <a:r>
              <a:rPr lang="en-US" sz="2400" dirty="0">
                <a:latin typeface="Calibri" pitchFamily="34" charset="0"/>
              </a:rPr>
              <a:t>An enzyme similar to salivary </a:t>
            </a:r>
            <a:r>
              <a:rPr lang="en-US" sz="2400" dirty="0" err="1">
                <a:latin typeface="Calibri" pitchFamily="34" charset="0"/>
              </a:rPr>
              <a:t>peroxidase</a:t>
            </a:r>
            <a:r>
              <a:rPr lang="en-US" sz="2400" dirty="0">
                <a:latin typeface="Calibri" pitchFamily="34" charset="0"/>
              </a:rPr>
              <a:t>, released by leukocytes and is </a:t>
            </a:r>
            <a:r>
              <a:rPr lang="en-US" sz="2400" dirty="0" err="1">
                <a:latin typeface="Calibri" pitchFamily="34" charset="0"/>
              </a:rPr>
              <a:t>bacteriocidal</a:t>
            </a:r>
            <a:r>
              <a:rPr lang="en-US" sz="2400" dirty="0">
                <a:latin typeface="Calibri" pitchFamily="34" charset="0"/>
              </a:rPr>
              <a:t> for </a:t>
            </a:r>
            <a:r>
              <a:rPr lang="en-US" sz="2400" dirty="0" err="1">
                <a:latin typeface="Calibri" pitchFamily="34" charset="0"/>
              </a:rPr>
              <a:t>Actinobacillus</a:t>
            </a:r>
            <a:r>
              <a:rPr lang="en-US" sz="2400" dirty="0">
                <a:latin typeface="Calibri" pitchFamily="34" charset="0"/>
              </a:rPr>
              <a:t> but has added effect of inhibiting the attachment of  </a:t>
            </a:r>
            <a:r>
              <a:rPr lang="en-US" sz="2400" dirty="0" err="1">
                <a:latin typeface="Calibri" pitchFamily="34" charset="0"/>
              </a:rPr>
              <a:t>Actinomyces</a:t>
            </a:r>
            <a:r>
              <a:rPr lang="en-US" sz="2400" dirty="0">
                <a:latin typeface="Calibri" pitchFamily="34" charset="0"/>
              </a:rPr>
              <a:t>  strains  to </a:t>
            </a:r>
            <a:r>
              <a:rPr lang="en-US" sz="2400" dirty="0" err="1">
                <a:latin typeface="Calibri" pitchFamily="34" charset="0"/>
              </a:rPr>
              <a:t>hydroxyapatite</a:t>
            </a:r>
            <a:r>
              <a:rPr lang="en-US" sz="2400" dirty="0">
                <a:latin typeface="Calibri" pitchFamily="34" charset="0"/>
              </a:rPr>
              <a:t>.</a:t>
            </a:r>
          </a:p>
          <a:p>
            <a:pPr algn="just">
              <a:buNone/>
            </a:pPr>
            <a:r>
              <a:rPr lang="en-US" sz="2600" b="1" i="1" dirty="0">
                <a:solidFill>
                  <a:schemeClr val="accent2">
                    <a:lumMod val="50000"/>
                  </a:schemeClr>
                </a:solidFill>
                <a:latin typeface="Calibri" pitchFamily="34" charset="0"/>
              </a:rPr>
              <a:t>(d) </a:t>
            </a:r>
            <a:r>
              <a:rPr lang="en-US" sz="2600" b="1" i="1" dirty="0" err="1">
                <a:solidFill>
                  <a:schemeClr val="accent2">
                    <a:lumMod val="50000"/>
                  </a:schemeClr>
                </a:solidFill>
                <a:latin typeface="Calibri" pitchFamily="34" charset="0"/>
              </a:rPr>
              <a:t>Lactoferrin</a:t>
            </a:r>
            <a:r>
              <a:rPr lang="en-US" sz="2600" b="1" i="1" dirty="0">
                <a:solidFill>
                  <a:schemeClr val="accent2">
                    <a:lumMod val="50000"/>
                  </a:schemeClr>
                </a:solidFill>
                <a:latin typeface="Calibri" pitchFamily="34" charset="0"/>
              </a:rPr>
              <a:t>:</a:t>
            </a:r>
            <a:r>
              <a:rPr lang="en-US" sz="2400" dirty="0">
                <a:latin typeface="Calibri" pitchFamily="34" charset="0"/>
              </a:rPr>
              <a:t> </a:t>
            </a:r>
          </a:p>
          <a:p>
            <a:pPr algn="just">
              <a:buNone/>
            </a:pPr>
            <a:r>
              <a:rPr lang="en-US" sz="2400" dirty="0">
                <a:latin typeface="Calibri" pitchFamily="34" charset="0"/>
              </a:rPr>
              <a:t>      Is effective against  </a:t>
            </a:r>
            <a:r>
              <a:rPr lang="en-US" sz="2400" dirty="0" err="1">
                <a:latin typeface="Calibri" pitchFamily="34" charset="0"/>
              </a:rPr>
              <a:t>Actinobacillus</a:t>
            </a:r>
            <a:r>
              <a:rPr lang="en-US" sz="2400" dirty="0">
                <a:latin typeface="Calibri" pitchFamily="34" charset="0"/>
              </a:rPr>
              <a:t> species</a:t>
            </a:r>
          </a:p>
          <a:p>
            <a:pPr algn="just">
              <a:buNone/>
            </a:pPr>
            <a:endParaRPr lang="en-US" sz="2800" dirty="0">
              <a:latin typeface="Calibri" pitchFamily="34" charset="0"/>
            </a:endParaRPr>
          </a:p>
          <a:p>
            <a:pPr algn="just">
              <a:buFontTx/>
              <a:buNone/>
            </a:pPr>
            <a:endParaRPr lang="en-US" sz="2800" dirty="0">
              <a:latin typeface="Calibri" pitchFamily="34" charset="0"/>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519758"/>
          </a:xfrm>
        </p:spPr>
        <p:txBody>
          <a:bodyPr>
            <a:normAutofit/>
          </a:bodyPr>
          <a:lstStyle/>
          <a:p>
            <a:pPr algn="just">
              <a:lnSpc>
                <a:spcPct val="80000"/>
              </a:lnSpc>
              <a:buFontTx/>
              <a:buNone/>
            </a:pPr>
            <a:endParaRPr lang="en-US" sz="2800" dirty="0"/>
          </a:p>
          <a:p>
            <a:pPr algn="just">
              <a:lnSpc>
                <a:spcPct val="80000"/>
              </a:lnSpc>
              <a:buFontTx/>
              <a:buNone/>
            </a:pPr>
            <a:r>
              <a:rPr lang="en-US" sz="2800" dirty="0"/>
              <a:t> </a:t>
            </a:r>
            <a:r>
              <a:rPr lang="en-US" sz="2800" b="1" dirty="0">
                <a:solidFill>
                  <a:srgbClr val="002060"/>
                </a:solidFill>
              </a:rPr>
              <a:t>(II) </a:t>
            </a:r>
            <a:r>
              <a:rPr lang="en-US" b="1" dirty="0">
                <a:solidFill>
                  <a:srgbClr val="002060"/>
                </a:solidFill>
              </a:rPr>
              <a:t>SALIVARY  ANTIBODIES</a:t>
            </a:r>
            <a:endParaRPr lang="en-US" sz="2800" b="1" dirty="0">
              <a:solidFill>
                <a:srgbClr val="002060"/>
              </a:solidFill>
            </a:endParaRPr>
          </a:p>
          <a:p>
            <a:pPr algn="just"/>
            <a:r>
              <a:rPr lang="en-US" sz="2400" dirty="0"/>
              <a:t>Saliva contains </a:t>
            </a:r>
            <a:r>
              <a:rPr lang="en-US" sz="2400" dirty="0" err="1"/>
              <a:t>IgG</a:t>
            </a:r>
            <a:r>
              <a:rPr lang="en-US" sz="2400" dirty="0"/>
              <a:t>, </a:t>
            </a:r>
            <a:r>
              <a:rPr lang="en-US" sz="2400" dirty="0" err="1"/>
              <a:t>IgM</a:t>
            </a:r>
            <a:r>
              <a:rPr lang="en-US" sz="2400" dirty="0"/>
              <a:t> &amp; </a:t>
            </a:r>
            <a:r>
              <a:rPr lang="en-US" sz="2400" dirty="0" err="1"/>
              <a:t>IgA</a:t>
            </a:r>
            <a:r>
              <a:rPr lang="en-US" sz="2400" dirty="0"/>
              <a:t>  antibodies.</a:t>
            </a:r>
          </a:p>
          <a:p>
            <a:pPr algn="just"/>
            <a:r>
              <a:rPr lang="en-US" sz="2400" dirty="0" err="1"/>
              <a:t>IgA</a:t>
            </a:r>
            <a:r>
              <a:rPr lang="en-US" sz="2400" dirty="0"/>
              <a:t>  preponderant  immunoglobulin  found  in  saliva, however </a:t>
            </a:r>
            <a:r>
              <a:rPr lang="en-US" sz="2400" dirty="0" err="1"/>
              <a:t>IgG</a:t>
            </a:r>
            <a:r>
              <a:rPr lang="en-US" sz="2400" dirty="0"/>
              <a:t> is more prevalent in GCF.</a:t>
            </a:r>
          </a:p>
          <a:p>
            <a:pPr algn="just">
              <a:buNone/>
            </a:pPr>
            <a:r>
              <a:rPr lang="en-US" sz="2400" b="1" dirty="0">
                <a:solidFill>
                  <a:schemeClr val="tx2">
                    <a:lumMod val="90000"/>
                    <a:lumOff val="10000"/>
                  </a:schemeClr>
                </a:solidFill>
              </a:rPr>
              <a:t>     ROLE</a:t>
            </a:r>
            <a:r>
              <a:rPr lang="en-US" sz="2400" dirty="0"/>
              <a:t>  </a:t>
            </a:r>
          </a:p>
          <a:p>
            <a:pPr algn="just"/>
            <a:r>
              <a:rPr lang="en-US" sz="2400" dirty="0"/>
              <a:t>Antibodies causes </a:t>
            </a:r>
            <a:r>
              <a:rPr lang="en-US" sz="2400" b="1" i="1" dirty="0" err="1"/>
              <a:t>opsonization</a:t>
            </a:r>
            <a:r>
              <a:rPr lang="en-US" sz="2400" b="1" i="1" dirty="0"/>
              <a:t> of </a:t>
            </a:r>
            <a:r>
              <a:rPr lang="en-US" sz="2400" b="1" i="1" dirty="0" err="1"/>
              <a:t>bacteria</a:t>
            </a:r>
            <a:r>
              <a:rPr lang="en-US" sz="2400" dirty="0" err="1"/>
              <a:t>.It</a:t>
            </a:r>
            <a:r>
              <a:rPr lang="en-US" sz="2400" dirty="0"/>
              <a:t> has been suggested that antibodies present in saliva </a:t>
            </a:r>
            <a:r>
              <a:rPr lang="en-US" sz="2400" b="1" i="1" dirty="0"/>
              <a:t>impairs the ability of several bacterial species to attach to mucosal or dental surfaces.</a:t>
            </a:r>
          </a:p>
          <a:p>
            <a:pPr algn="just"/>
            <a:endParaRPr lang="en-US" sz="24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a:solidFill>
            <a:schemeClr val="accent2"/>
          </a:solidFill>
        </p:spPr>
        <p:txBody>
          <a:bodyPr>
            <a:normAutofit/>
          </a:bodyPr>
          <a:lstStyle/>
          <a:p>
            <a:r>
              <a:rPr lang="en-US" sz="4800" dirty="0">
                <a:solidFill>
                  <a:schemeClr val="accent6">
                    <a:lumMod val="50000"/>
                  </a:schemeClr>
                </a:solidFill>
              </a:rPr>
              <a:t>INTRODUCTION</a:t>
            </a:r>
          </a:p>
        </p:txBody>
      </p:sp>
      <p:sp>
        <p:nvSpPr>
          <p:cNvPr id="3" name="Content Placeholder 2"/>
          <p:cNvSpPr>
            <a:spLocks noGrp="1"/>
          </p:cNvSpPr>
          <p:nvPr>
            <p:ph idx="1"/>
          </p:nvPr>
        </p:nvSpPr>
        <p:spPr/>
        <p:txBody>
          <a:bodyPr>
            <a:normAutofit fontScale="92500"/>
          </a:bodyPr>
          <a:lstStyle/>
          <a:p>
            <a:pPr algn="just"/>
            <a:r>
              <a:rPr lang="en-US" sz="2400" dirty="0"/>
              <a:t>The oral cavity represent the entry portal for a wide array of antigenic challenges both transient and more permanent which are represented by substantial bacterial colonization that exist in the oral cavity.</a:t>
            </a:r>
          </a:p>
          <a:p>
            <a:pPr algn="just"/>
            <a:r>
              <a:rPr lang="en-US" sz="2400" dirty="0"/>
              <a:t>Many members of the complex </a:t>
            </a:r>
            <a:r>
              <a:rPr lang="en-US" sz="2400" dirty="0" err="1"/>
              <a:t>microbiota</a:t>
            </a:r>
            <a:r>
              <a:rPr lang="en-US" sz="2400" dirty="0"/>
              <a:t> maintain a </a:t>
            </a:r>
            <a:r>
              <a:rPr lang="en-US" sz="2400" dirty="0" err="1"/>
              <a:t>symboitic</a:t>
            </a:r>
            <a:r>
              <a:rPr lang="en-US" sz="2400" dirty="0"/>
              <a:t> relationship with the host ;however select individual species are clearly pathogens (i.e. Streptococcus </a:t>
            </a:r>
            <a:r>
              <a:rPr lang="en-US" sz="2400" dirty="0" err="1"/>
              <a:t>mutans</a:t>
            </a:r>
            <a:r>
              <a:rPr lang="en-US" sz="2400" dirty="0"/>
              <a:t>  and  </a:t>
            </a:r>
            <a:r>
              <a:rPr lang="en-US" sz="2400" dirty="0" err="1"/>
              <a:t>Actinobacillus</a:t>
            </a:r>
            <a:r>
              <a:rPr lang="en-US" sz="2400" dirty="0"/>
              <a:t> </a:t>
            </a:r>
            <a:r>
              <a:rPr lang="en-US" sz="2400" dirty="0" err="1"/>
              <a:t>actinomycetemcomitans</a:t>
            </a:r>
            <a:r>
              <a:rPr lang="en-US" sz="2400" dirty="0"/>
              <a:t>)</a:t>
            </a:r>
          </a:p>
          <a:p>
            <a:pPr algn="just"/>
            <a:r>
              <a:rPr lang="en-US" sz="2400" dirty="0"/>
              <a:t>So for the host to maintain homeostasis within the oral cavity various immune response system contribute to controlling the microbial colonization.</a:t>
            </a:r>
          </a:p>
          <a:p>
            <a:pPr algn="just"/>
            <a:r>
              <a:rPr lang="en-US" sz="2400" b="1" i="1" dirty="0">
                <a:solidFill>
                  <a:schemeClr val="accent6">
                    <a:lumMod val="75000"/>
                  </a:schemeClr>
                </a:solidFill>
              </a:rPr>
              <a:t>These system represent three interrelated entities that include salivary, systemic( serum) and gingival tissue immune system.</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67358"/>
          </a:xfrm>
        </p:spPr>
        <p:txBody>
          <a:bodyPr/>
          <a:lstStyle/>
          <a:p>
            <a:pPr>
              <a:buNone/>
            </a:pPr>
            <a:r>
              <a:rPr lang="en-US" b="1" dirty="0">
                <a:solidFill>
                  <a:srgbClr val="002060"/>
                </a:solidFill>
              </a:rPr>
              <a:t>(III) SALIVARY  ENZYMES</a:t>
            </a:r>
          </a:p>
          <a:p>
            <a:r>
              <a:rPr lang="en-US" sz="2400" dirty="0"/>
              <a:t>Enzymes normally found in the saliva are derived from the salivary glands, bacteria, leukocytes, oral tissues and ingested substances; the major enzymes is parotid amylase.</a:t>
            </a:r>
          </a:p>
          <a:p>
            <a:r>
              <a:rPr lang="en-US" sz="2400" dirty="0"/>
              <a:t>Salivary enzymes that are reported in the periodontal disease are-</a:t>
            </a:r>
          </a:p>
          <a:p>
            <a:r>
              <a:rPr lang="en-US" sz="2400" dirty="0" err="1"/>
              <a:t>Hyaluronidase</a:t>
            </a:r>
            <a:r>
              <a:rPr lang="en-US" sz="2400" dirty="0"/>
              <a:t>, lipase, </a:t>
            </a:r>
            <a:r>
              <a:rPr lang="el-GR" sz="2400" dirty="0"/>
              <a:t>β</a:t>
            </a:r>
            <a:r>
              <a:rPr lang="en-US" sz="2400" dirty="0"/>
              <a:t>-</a:t>
            </a:r>
            <a:r>
              <a:rPr lang="en-US" sz="2400" dirty="0" err="1"/>
              <a:t>glucuronidase</a:t>
            </a:r>
            <a:r>
              <a:rPr lang="en-US" sz="2400" dirty="0"/>
              <a:t>, </a:t>
            </a:r>
            <a:r>
              <a:rPr lang="en-US" sz="2400" dirty="0" err="1"/>
              <a:t>chondroitin</a:t>
            </a:r>
            <a:r>
              <a:rPr lang="en-US" sz="2400" dirty="0"/>
              <a:t> </a:t>
            </a:r>
            <a:r>
              <a:rPr lang="en-US" sz="2400" dirty="0" err="1"/>
              <a:t>sulfatase</a:t>
            </a:r>
            <a:r>
              <a:rPr lang="en-US" sz="2400" dirty="0"/>
              <a:t>, amino acid </a:t>
            </a:r>
            <a:r>
              <a:rPr lang="en-US" sz="2400" dirty="0" err="1"/>
              <a:t>decarboxylases,,catalase</a:t>
            </a:r>
            <a:r>
              <a:rPr lang="en-US" sz="2400" dirty="0"/>
              <a:t>, </a:t>
            </a:r>
            <a:r>
              <a:rPr lang="en-US" sz="2400" dirty="0" err="1"/>
              <a:t>peroxidase</a:t>
            </a:r>
            <a:r>
              <a:rPr lang="en-US" sz="2400" dirty="0"/>
              <a:t>  and </a:t>
            </a:r>
            <a:r>
              <a:rPr lang="en-US" sz="2400" dirty="0" err="1"/>
              <a:t>collagenase</a:t>
            </a:r>
            <a:r>
              <a:rPr lang="en-US" sz="2400" dirty="0"/>
              <a:t>.</a:t>
            </a:r>
          </a:p>
          <a:p>
            <a:endParaRPr lang="en-US" sz="2400" dirty="0"/>
          </a:p>
          <a:p>
            <a:pPr>
              <a:buNone/>
            </a:pPr>
            <a:endParaRPr lang="en-US" sz="2400" dirty="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95958"/>
          </a:xfrm>
        </p:spPr>
        <p:txBody>
          <a:bodyPr/>
          <a:lstStyle/>
          <a:p>
            <a:pPr algn="just"/>
            <a:r>
              <a:rPr lang="en-US" sz="2400" dirty="0" err="1"/>
              <a:t>Proteolytic</a:t>
            </a:r>
            <a:r>
              <a:rPr lang="en-US" sz="2400" dirty="0"/>
              <a:t> enzymes in the saliva are generated by both the host and oral bacteria</a:t>
            </a:r>
            <a:r>
              <a:rPr lang="en-US" dirty="0"/>
              <a:t>.</a:t>
            </a:r>
          </a:p>
          <a:p>
            <a:pPr algn="just"/>
            <a:endParaRPr lang="en-US" dirty="0"/>
          </a:p>
          <a:p>
            <a:pPr algn="just"/>
            <a:r>
              <a:rPr lang="en-US" sz="2400" dirty="0"/>
              <a:t>These enzymes have been recognized as </a:t>
            </a:r>
            <a:r>
              <a:rPr lang="en-US" sz="2400" dirty="0" err="1"/>
              <a:t>contributers</a:t>
            </a:r>
            <a:r>
              <a:rPr lang="en-US" sz="2400" dirty="0"/>
              <a:t> to the initiation and progression of periodontal disease.</a:t>
            </a:r>
          </a:p>
          <a:p>
            <a:pPr algn="just"/>
            <a:endParaRPr lang="en-US" sz="2400" dirty="0"/>
          </a:p>
          <a:p>
            <a:pPr algn="just"/>
            <a:endParaRPr lang="en-US" sz="2400" dirty="0"/>
          </a:p>
          <a:p>
            <a:pPr algn="just"/>
            <a:r>
              <a:rPr lang="en-US" sz="2400" dirty="0"/>
              <a:t>To combat these enzymes, saliva contains </a:t>
            </a:r>
            <a:r>
              <a:rPr lang="en-US" sz="2400" dirty="0" err="1"/>
              <a:t>antiproteases</a:t>
            </a:r>
            <a:r>
              <a:rPr lang="en-US" sz="2400" dirty="0"/>
              <a:t> that inhibit  </a:t>
            </a:r>
            <a:r>
              <a:rPr lang="en-US" sz="2400" dirty="0" err="1"/>
              <a:t>cysteine</a:t>
            </a:r>
            <a:r>
              <a:rPr lang="en-US" sz="2400" dirty="0"/>
              <a:t> proteases such as </a:t>
            </a:r>
            <a:r>
              <a:rPr lang="en-US" sz="2400" dirty="0" err="1"/>
              <a:t>cathepsins</a:t>
            </a:r>
            <a:r>
              <a:rPr lang="en-US" sz="2400" dirty="0"/>
              <a:t> and </a:t>
            </a:r>
            <a:r>
              <a:rPr lang="en-US" sz="2400" dirty="0" err="1"/>
              <a:t>antileukoproteases</a:t>
            </a:r>
            <a:r>
              <a:rPr lang="en-US" sz="2400" dirty="0"/>
              <a:t> that  inhibit  </a:t>
            </a:r>
            <a:r>
              <a:rPr lang="en-US" sz="2400" dirty="0" err="1"/>
              <a:t>elastase</a:t>
            </a:r>
            <a:r>
              <a:rPr lang="en-US" sz="2400" dirty="0"/>
              <a:t>. And TIMP that inhibit the activity of collagen degrading enzymes. </a:t>
            </a:r>
          </a:p>
        </p:txBody>
      </p:sp>
      <p:sp>
        <p:nvSpPr>
          <p:cNvPr id="4" name="Down Arrow 3"/>
          <p:cNvSpPr/>
          <p:nvPr/>
        </p:nvSpPr>
        <p:spPr>
          <a:xfrm>
            <a:off x="4267200" y="1524000"/>
            <a:ext cx="484632"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267200" y="3200400"/>
            <a:ext cx="484632"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19200"/>
            <a:ext cx="8382000" cy="5138758"/>
          </a:xfrm>
        </p:spPr>
        <p:txBody>
          <a:bodyPr>
            <a:normAutofit fontScale="85000" lnSpcReduction="20000"/>
          </a:bodyPr>
          <a:lstStyle/>
          <a:p>
            <a:pPr>
              <a:lnSpc>
                <a:spcPct val="90000"/>
              </a:lnSpc>
              <a:buFontTx/>
              <a:buNone/>
            </a:pPr>
            <a:r>
              <a:rPr lang="en-US" sz="3300" b="1" dirty="0">
                <a:solidFill>
                  <a:srgbClr val="002060"/>
                </a:solidFill>
                <a:latin typeface="Calibri" pitchFamily="34" charset="0"/>
              </a:rPr>
              <a:t>(IV)  SALIVARY  BUFFERS  AND COAGULATION  FACTORS</a:t>
            </a:r>
          </a:p>
          <a:p>
            <a:pPr>
              <a:lnSpc>
                <a:spcPct val="90000"/>
              </a:lnSpc>
              <a:buFontTx/>
              <a:buNone/>
            </a:pPr>
            <a:endParaRPr lang="en-US" sz="2800" b="1" dirty="0">
              <a:solidFill>
                <a:srgbClr val="002060"/>
              </a:solidFill>
              <a:latin typeface="Calibri" pitchFamily="34" charset="0"/>
            </a:endParaRPr>
          </a:p>
          <a:p>
            <a:pPr algn="just">
              <a:lnSpc>
                <a:spcPct val="110000"/>
              </a:lnSpc>
            </a:pPr>
            <a:r>
              <a:rPr lang="en-US" sz="2600" dirty="0">
                <a:latin typeface="Calibri" pitchFamily="34" charset="0"/>
              </a:rPr>
              <a:t> </a:t>
            </a:r>
            <a:r>
              <a:rPr lang="en-US" sz="2800" dirty="0">
                <a:latin typeface="Calibri" pitchFamily="34" charset="0"/>
              </a:rPr>
              <a:t>Salivary buffer bicarbonate – carbonic acid system maintain the physiologic pH of oral cavity. Its function is to maintain the pH at the mucosal epithelial surface &amp; the tooth surface.</a:t>
            </a:r>
          </a:p>
          <a:p>
            <a:pPr algn="just">
              <a:lnSpc>
                <a:spcPct val="110000"/>
              </a:lnSpc>
            </a:pPr>
            <a:r>
              <a:rPr lang="en-US" sz="2800" dirty="0">
                <a:latin typeface="Calibri" pitchFamily="34" charset="0"/>
              </a:rPr>
              <a:t>Protective role in dental caries.</a:t>
            </a:r>
          </a:p>
          <a:p>
            <a:pPr algn="just">
              <a:lnSpc>
                <a:spcPct val="110000"/>
              </a:lnSpc>
              <a:buFontTx/>
              <a:buBlip>
                <a:blip r:embed="rId2"/>
              </a:buBlip>
            </a:pPr>
            <a:endParaRPr lang="en-US" sz="2800" dirty="0">
              <a:latin typeface="Calibri" pitchFamily="34" charset="0"/>
            </a:endParaRPr>
          </a:p>
          <a:p>
            <a:pPr algn="just">
              <a:lnSpc>
                <a:spcPct val="110000"/>
              </a:lnSpc>
            </a:pPr>
            <a:r>
              <a:rPr lang="en-US" sz="2800" dirty="0">
                <a:latin typeface="Calibri" pitchFamily="34" charset="0"/>
              </a:rPr>
              <a:t> Saliva contains coagulation factor- factor VIII, IX, X and Plasma  </a:t>
            </a:r>
            <a:r>
              <a:rPr lang="en-US" sz="2800" dirty="0" err="1">
                <a:latin typeface="Calibri" pitchFamily="34" charset="0"/>
              </a:rPr>
              <a:t>thromboplastin</a:t>
            </a:r>
            <a:r>
              <a:rPr lang="en-US" sz="2800" dirty="0">
                <a:latin typeface="Calibri" pitchFamily="34" charset="0"/>
              </a:rPr>
              <a:t>  antecedent [ PTA]  &amp; </a:t>
            </a:r>
            <a:r>
              <a:rPr lang="en-US" sz="2800" dirty="0" err="1">
                <a:latin typeface="Calibri" pitchFamily="34" charset="0"/>
              </a:rPr>
              <a:t>Hagman</a:t>
            </a:r>
            <a:r>
              <a:rPr lang="en-US" sz="2800" dirty="0">
                <a:latin typeface="Calibri" pitchFamily="34" charset="0"/>
              </a:rPr>
              <a:t> factor that hasten blood coagulation &amp; protect wound from bacterial invasion.</a:t>
            </a:r>
          </a:p>
          <a:p>
            <a:pPr algn="just">
              <a:lnSpc>
                <a:spcPct val="110000"/>
              </a:lnSpc>
              <a:buFontTx/>
              <a:buBlip>
                <a:blip r:embed="rId2"/>
              </a:buBlip>
            </a:pPr>
            <a:endParaRPr lang="en-US" sz="2600" b="1" dirty="0">
              <a:latin typeface="Comic Sans MS" pitchFamily="66" charset="0"/>
            </a:endParaRPr>
          </a:p>
          <a:p>
            <a:pPr algn="just">
              <a:lnSpc>
                <a:spcPct val="110000"/>
              </a:lnSpc>
              <a:buFontTx/>
              <a:buNone/>
            </a:pPr>
            <a:r>
              <a:rPr lang="en-US" sz="2800" i="1" dirty="0">
                <a:solidFill>
                  <a:srgbClr val="663300"/>
                </a:solidFill>
              </a:rPr>
              <a:t>.</a:t>
            </a:r>
          </a:p>
          <a:p>
            <a:pPr>
              <a:lnSpc>
                <a:spcPct val="90000"/>
              </a:lnSpc>
              <a:buFontTx/>
              <a:buBlip>
                <a:blip r:embed="rId2"/>
              </a:buBlip>
            </a:pPr>
            <a:endParaRPr lang="en-US" sz="2600" b="1" dirty="0">
              <a:latin typeface="Comic Sans MS" pitchFamily="66" charset="0"/>
            </a:endParaRPr>
          </a:p>
          <a:p>
            <a:endParaRPr lang="en-US" sz="2600" dirty="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90000"/>
              </a:lnSpc>
              <a:buFontTx/>
              <a:buNone/>
            </a:pPr>
            <a:r>
              <a:rPr lang="en-US" sz="2800" b="1" dirty="0">
                <a:solidFill>
                  <a:srgbClr val="002060"/>
                </a:solidFill>
                <a:latin typeface="Calibri" pitchFamily="34" charset="0"/>
              </a:rPr>
              <a:t> (V)</a:t>
            </a:r>
            <a:r>
              <a:rPr lang="en-US" sz="2800" dirty="0">
                <a:latin typeface="Calibri" pitchFamily="34" charset="0"/>
              </a:rPr>
              <a:t> </a:t>
            </a:r>
            <a:r>
              <a:rPr lang="en-US" sz="2800" b="1" dirty="0">
                <a:solidFill>
                  <a:srgbClr val="002060"/>
                </a:solidFill>
                <a:latin typeface="Calibri" pitchFamily="34" charset="0"/>
              </a:rPr>
              <a:t>LEUKOCYTES</a:t>
            </a:r>
          </a:p>
          <a:p>
            <a:pPr algn="just">
              <a:lnSpc>
                <a:spcPct val="90000"/>
              </a:lnSpc>
            </a:pPr>
            <a:r>
              <a:rPr lang="en-US" sz="2800" dirty="0">
                <a:latin typeface="Calibri" pitchFamily="34" charset="0"/>
              </a:rPr>
              <a:t> </a:t>
            </a:r>
            <a:r>
              <a:rPr lang="en-US" sz="2400" dirty="0">
                <a:latin typeface="Calibri" pitchFamily="34" charset="0"/>
              </a:rPr>
              <a:t>Leukocytes reach the oral cavity migrating through the gingival </a:t>
            </a:r>
            <a:r>
              <a:rPr lang="en-US" sz="2400" dirty="0" err="1">
                <a:latin typeface="Calibri" pitchFamily="34" charset="0"/>
              </a:rPr>
              <a:t>sulcus</a:t>
            </a:r>
            <a:r>
              <a:rPr lang="en-US" sz="2400" dirty="0">
                <a:latin typeface="Calibri" pitchFamily="34" charset="0"/>
              </a:rPr>
              <a:t>.</a:t>
            </a:r>
          </a:p>
          <a:p>
            <a:pPr algn="just">
              <a:lnSpc>
                <a:spcPct val="90000"/>
              </a:lnSpc>
            </a:pPr>
            <a:r>
              <a:rPr lang="en-US" sz="2400" dirty="0">
                <a:latin typeface="Calibri" pitchFamily="34" charset="0"/>
              </a:rPr>
              <a:t> PMNs leukocytes chiefly found in saliva that causes the </a:t>
            </a:r>
            <a:r>
              <a:rPr lang="en-US" sz="2400" dirty="0" err="1">
                <a:latin typeface="Calibri" pitchFamily="34" charset="0"/>
              </a:rPr>
              <a:t>phagocytosis</a:t>
            </a:r>
            <a:r>
              <a:rPr lang="en-US" sz="2400" dirty="0">
                <a:latin typeface="Calibri" pitchFamily="34" charset="0"/>
              </a:rPr>
              <a:t>. </a:t>
            </a:r>
          </a:p>
          <a:p>
            <a:pPr algn="just">
              <a:lnSpc>
                <a:spcPct val="90000"/>
              </a:lnSpc>
            </a:pPr>
            <a:r>
              <a:rPr lang="en-US" sz="2400" dirty="0">
                <a:latin typeface="Calibri" pitchFamily="34" charset="0"/>
              </a:rPr>
              <a:t>Living PMNs in saliva are sometimes referred to as </a:t>
            </a:r>
            <a:r>
              <a:rPr lang="en-US" sz="2400" b="1" i="1" dirty="0" err="1">
                <a:solidFill>
                  <a:schemeClr val="tx2">
                    <a:lumMod val="90000"/>
                    <a:lumOff val="10000"/>
                  </a:schemeClr>
                </a:solidFill>
                <a:latin typeface="Calibri" pitchFamily="34" charset="0"/>
              </a:rPr>
              <a:t>orogranulocytes</a:t>
            </a:r>
            <a:r>
              <a:rPr lang="en-US" sz="2400" dirty="0">
                <a:latin typeface="Calibri" pitchFamily="34" charset="0"/>
              </a:rPr>
              <a:t>, &amp; their rate of migration into the oral cavity is termed the </a:t>
            </a:r>
            <a:r>
              <a:rPr lang="en-US" sz="2400" b="1" i="1" dirty="0" err="1">
                <a:solidFill>
                  <a:schemeClr val="tx2">
                    <a:lumMod val="90000"/>
                    <a:lumOff val="10000"/>
                  </a:schemeClr>
                </a:solidFill>
                <a:latin typeface="Calibri" pitchFamily="34" charset="0"/>
              </a:rPr>
              <a:t>orogranulocytic</a:t>
            </a:r>
            <a:r>
              <a:rPr lang="en-US" sz="2400" b="1" i="1" dirty="0">
                <a:solidFill>
                  <a:schemeClr val="tx2">
                    <a:lumMod val="90000"/>
                    <a:lumOff val="10000"/>
                  </a:schemeClr>
                </a:solidFill>
                <a:latin typeface="Calibri" pitchFamily="34" charset="0"/>
              </a:rPr>
              <a:t> migratory rate</a:t>
            </a:r>
            <a:r>
              <a:rPr lang="en-US" sz="2400" i="1" dirty="0">
                <a:latin typeface="Calibri" pitchFamily="34" charset="0"/>
              </a:rPr>
              <a:t>.</a:t>
            </a:r>
          </a:p>
          <a:p>
            <a:pPr algn="just"/>
            <a:endParaRPr lang="en-US" sz="2800" dirty="0">
              <a:latin typeface="Calibri" pitchFamily="34" charset="0"/>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pPr algn="just"/>
            <a:r>
              <a:rPr lang="en-US" sz="2800" i="1" dirty="0"/>
              <a:t>The </a:t>
            </a:r>
            <a:r>
              <a:rPr lang="en-US" sz="2800" i="1" dirty="0" err="1"/>
              <a:t>defence</a:t>
            </a:r>
            <a:r>
              <a:rPr lang="en-US" sz="2800" i="1" dirty="0"/>
              <a:t> mechanism of GCF, leukocytes, saliva and the epithelial barrier of the gingival </a:t>
            </a:r>
            <a:r>
              <a:rPr lang="en-US" sz="2800" i="1" dirty="0" err="1"/>
              <a:t>sulcus</a:t>
            </a:r>
            <a:r>
              <a:rPr lang="en-US" sz="2800" i="1" dirty="0"/>
              <a:t> are generally effective in controlling the </a:t>
            </a:r>
            <a:r>
              <a:rPr lang="en-US" sz="2800" i="1" dirty="0" err="1"/>
              <a:t>deliterious</a:t>
            </a:r>
            <a:r>
              <a:rPr lang="en-US" sz="2800" i="1" dirty="0"/>
              <a:t>  effects of the heavy concentration of bacteria found in dental plaque. If this balance between host and parasites is slightly changed, the result can be progressive periodontal disease</a:t>
            </a:r>
            <a:r>
              <a:rPr lang="en-US" dirty="0"/>
              <a:t>.</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70000" lnSpcReduction="20000"/>
          </a:bodyPr>
          <a:lstStyle/>
          <a:p>
            <a:pPr lvl="0"/>
            <a:r>
              <a:rPr lang="en-IN" dirty="0" err="1"/>
              <a:t>Bulkacz</a:t>
            </a:r>
            <a:r>
              <a:rPr lang="en-IN" dirty="0"/>
              <a:t> &amp; Carranza, Defence mechanism of </a:t>
            </a:r>
            <a:r>
              <a:rPr lang="en-IN" dirty="0" err="1"/>
              <a:t>Gingiva</a:t>
            </a:r>
            <a:r>
              <a:rPr lang="en-IN" dirty="0"/>
              <a:t>; Carranza 10</a:t>
            </a:r>
            <a:r>
              <a:rPr lang="en-IN" baseline="30000" dirty="0"/>
              <a:t>th</a:t>
            </a:r>
            <a:r>
              <a:rPr lang="en-IN" dirty="0"/>
              <a:t> edition</a:t>
            </a:r>
            <a:endParaRPr lang="en-US" dirty="0"/>
          </a:p>
          <a:p>
            <a:pPr lvl="0"/>
            <a:r>
              <a:rPr lang="en-IN" dirty="0" err="1"/>
              <a:t>Uitto</a:t>
            </a:r>
            <a:r>
              <a:rPr lang="en-IN" dirty="0"/>
              <a:t> et al Gingival crevice fluid – an introduction </a:t>
            </a:r>
            <a:r>
              <a:rPr lang="en-IN" dirty="0" err="1"/>
              <a:t>Periodontology</a:t>
            </a:r>
            <a:r>
              <a:rPr lang="en-IN" dirty="0"/>
              <a:t> 2000, Vol. 31, 2003, 9–11</a:t>
            </a:r>
            <a:endParaRPr lang="en-US" dirty="0"/>
          </a:p>
          <a:p>
            <a:pPr lvl="0"/>
            <a:r>
              <a:rPr lang="en-IN" dirty="0"/>
              <a:t>Griffiths et al Formation, collection and significance of gingival crevice fluid. </a:t>
            </a:r>
            <a:r>
              <a:rPr lang="en-IN" dirty="0" err="1"/>
              <a:t>Periodontology</a:t>
            </a:r>
            <a:r>
              <a:rPr lang="en-IN" dirty="0"/>
              <a:t> 2000, Vol. 31, 2003, 32–42</a:t>
            </a:r>
            <a:endParaRPr lang="en-US" dirty="0"/>
          </a:p>
          <a:p>
            <a:pPr lvl="0"/>
            <a:r>
              <a:rPr lang="en-IN" dirty="0"/>
              <a:t>Goodson et al Gingival crevice fluid flow </a:t>
            </a:r>
            <a:r>
              <a:rPr lang="en-IN" dirty="0" err="1"/>
              <a:t>Periodontology</a:t>
            </a:r>
            <a:r>
              <a:rPr lang="en-IN" dirty="0"/>
              <a:t> 2000, Vol. 31, 2003, 43–54</a:t>
            </a:r>
            <a:endParaRPr lang="en-US" dirty="0"/>
          </a:p>
          <a:p>
            <a:pPr lvl="0"/>
            <a:r>
              <a:rPr lang="en-IN" dirty="0" err="1"/>
              <a:t>Delima</a:t>
            </a:r>
            <a:r>
              <a:rPr lang="en-IN" dirty="0"/>
              <a:t> et al Origin and function of the cellular components in gingival crevice fluid </a:t>
            </a:r>
            <a:r>
              <a:rPr lang="en-IN" dirty="0" err="1"/>
              <a:t>Periodontology</a:t>
            </a:r>
            <a:r>
              <a:rPr lang="en-IN" dirty="0"/>
              <a:t> 2000, Vol. 31, 2003, 55–76</a:t>
            </a:r>
            <a:endParaRPr lang="en-US" dirty="0"/>
          </a:p>
          <a:p>
            <a:pPr lvl="0"/>
            <a:r>
              <a:rPr lang="en-IN" dirty="0" err="1"/>
              <a:t>Uitto</a:t>
            </a:r>
            <a:r>
              <a:rPr lang="en-IN" dirty="0"/>
              <a:t> et al. </a:t>
            </a:r>
            <a:r>
              <a:rPr lang="en-IN" dirty="0" err="1"/>
              <a:t>Proteolytic</a:t>
            </a:r>
            <a:r>
              <a:rPr lang="en-IN" dirty="0"/>
              <a:t> host cell enzymes in gingival crevice fluid </a:t>
            </a:r>
            <a:r>
              <a:rPr lang="en-IN" dirty="0" err="1"/>
              <a:t>Periodontology</a:t>
            </a:r>
            <a:r>
              <a:rPr lang="en-IN" dirty="0"/>
              <a:t> 2000, Vol. 31, 2003, 77–104</a:t>
            </a:r>
            <a:endParaRPr lang="en-US" dirty="0"/>
          </a:p>
          <a:p>
            <a:pPr lvl="0"/>
            <a:r>
              <a:rPr lang="en-IN" dirty="0" err="1"/>
              <a:t>Ebersole</a:t>
            </a:r>
            <a:r>
              <a:rPr lang="en-IN" dirty="0"/>
              <a:t>  </a:t>
            </a:r>
            <a:r>
              <a:rPr lang="en-IN" dirty="0" err="1"/>
              <a:t>Humoral</a:t>
            </a:r>
            <a:r>
              <a:rPr lang="en-IN" dirty="0"/>
              <a:t> immune responses in gingival crevice fluid: local and systemic implications </a:t>
            </a:r>
            <a:r>
              <a:rPr lang="en-IN" dirty="0" err="1"/>
              <a:t>Periodontology</a:t>
            </a:r>
            <a:r>
              <a:rPr lang="en-IN" dirty="0"/>
              <a:t> 2000, Vol. 31, 2003, 135–166</a:t>
            </a:r>
            <a:endParaRPr lang="en-US" dirty="0"/>
          </a:p>
          <a:p>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a:solidFill>
            <a:schemeClr val="accent2"/>
          </a:solidFill>
        </p:spPr>
        <p:txBody>
          <a:bodyPr>
            <a:normAutofit/>
          </a:bodyPr>
          <a:lstStyle/>
          <a:p>
            <a:r>
              <a:rPr lang="en-US" sz="4800" dirty="0">
                <a:solidFill>
                  <a:schemeClr val="accent6">
                    <a:lumMod val="50000"/>
                  </a:schemeClr>
                </a:solidFill>
              </a:rPr>
              <a:t>INTRODUCTION</a:t>
            </a:r>
          </a:p>
        </p:txBody>
      </p:sp>
      <p:sp>
        <p:nvSpPr>
          <p:cNvPr id="3" name="Content Placeholder 2"/>
          <p:cNvSpPr>
            <a:spLocks noGrp="1"/>
          </p:cNvSpPr>
          <p:nvPr>
            <p:ph idx="1"/>
          </p:nvPr>
        </p:nvSpPr>
        <p:spPr>
          <a:xfrm>
            <a:off x="304800" y="1447800"/>
            <a:ext cx="8534400" cy="5105400"/>
          </a:xfrm>
        </p:spPr>
        <p:txBody>
          <a:bodyPr/>
          <a:lstStyle/>
          <a:p>
            <a:pPr algn="just"/>
            <a:r>
              <a:rPr lang="en-US" sz="2400" dirty="0"/>
              <a:t>The  gingival  tissue is constantly subjected to mechanical and bacterial aggressions</a:t>
            </a:r>
            <a:r>
              <a:rPr lang="en-US" dirty="0"/>
              <a:t>. </a:t>
            </a:r>
            <a:endParaRPr lang="en-US" sz="2400" dirty="0"/>
          </a:p>
          <a:p>
            <a:pPr algn="just"/>
            <a:r>
              <a:rPr lang="en-US" b="1" dirty="0">
                <a:solidFill>
                  <a:srgbClr val="CC3399"/>
                </a:solidFill>
                <a:latin typeface="Calibri" pitchFamily="34" charset="0"/>
              </a:rPr>
              <a:t>Resistance to these action is provided by:</a:t>
            </a:r>
            <a:endParaRPr lang="en-US" dirty="0">
              <a:latin typeface="Calibri" pitchFamily="34" charset="0"/>
            </a:endParaRPr>
          </a:p>
        </p:txBody>
      </p:sp>
      <p:sp>
        <p:nvSpPr>
          <p:cNvPr id="4" name="TextBox 3"/>
          <p:cNvSpPr txBox="1"/>
          <p:nvPr/>
        </p:nvSpPr>
        <p:spPr>
          <a:xfrm>
            <a:off x="609601" y="4876800"/>
            <a:ext cx="2743200" cy="369332"/>
          </a:xfrm>
          <a:prstGeom prst="rect">
            <a:avLst/>
          </a:prstGeom>
          <a:noFill/>
        </p:spPr>
        <p:txBody>
          <a:bodyPr wrap="square" rtlCol="0">
            <a:spAutoFit/>
          </a:bodyPr>
          <a:lstStyle/>
          <a:p>
            <a:r>
              <a:rPr lang="en-US" b="1" dirty="0"/>
              <a:t>GINGIVAL  EPITHELIUM</a:t>
            </a:r>
          </a:p>
        </p:txBody>
      </p:sp>
      <p:sp>
        <p:nvSpPr>
          <p:cNvPr id="5" name="TextBox 4"/>
          <p:cNvSpPr txBox="1"/>
          <p:nvPr/>
        </p:nvSpPr>
        <p:spPr>
          <a:xfrm>
            <a:off x="3429000" y="5181600"/>
            <a:ext cx="2590800" cy="646331"/>
          </a:xfrm>
          <a:prstGeom prst="rect">
            <a:avLst/>
          </a:prstGeom>
          <a:noFill/>
        </p:spPr>
        <p:txBody>
          <a:bodyPr wrap="square" rtlCol="0">
            <a:spAutoFit/>
          </a:bodyPr>
          <a:lstStyle/>
          <a:p>
            <a:r>
              <a:rPr lang="en-US" b="1" dirty="0"/>
              <a:t>GINGIVAL  CREVICULAR    FLUID</a:t>
            </a:r>
          </a:p>
        </p:txBody>
      </p:sp>
      <p:sp>
        <p:nvSpPr>
          <p:cNvPr id="6" name="TextBox 5"/>
          <p:cNvSpPr txBox="1"/>
          <p:nvPr/>
        </p:nvSpPr>
        <p:spPr>
          <a:xfrm>
            <a:off x="6172200" y="4800600"/>
            <a:ext cx="1676400" cy="369332"/>
          </a:xfrm>
          <a:prstGeom prst="rect">
            <a:avLst/>
          </a:prstGeom>
          <a:noFill/>
        </p:spPr>
        <p:txBody>
          <a:bodyPr wrap="square" rtlCol="0">
            <a:spAutoFit/>
          </a:bodyPr>
          <a:lstStyle/>
          <a:p>
            <a:r>
              <a:rPr lang="en-US" b="1" dirty="0"/>
              <a:t>    SALIVA</a:t>
            </a:r>
          </a:p>
        </p:txBody>
      </p:sp>
      <p:sp>
        <p:nvSpPr>
          <p:cNvPr id="7" name="Down Arrow 6"/>
          <p:cNvSpPr/>
          <p:nvPr/>
        </p:nvSpPr>
        <p:spPr>
          <a:xfrm>
            <a:off x="4267200" y="3733800"/>
            <a:ext cx="76200" cy="1283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p:cNvCxnSpPr/>
          <p:nvPr/>
        </p:nvCxnSpPr>
        <p:spPr>
          <a:xfrm rot="10800000" flipV="1">
            <a:off x="1981200" y="3581400"/>
            <a:ext cx="14478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410200" y="3581400"/>
            <a:ext cx="1143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183880" cy="4724400"/>
          </a:xfrm>
        </p:spPr>
        <p:txBody>
          <a:bodyPr>
            <a:normAutofit lnSpcReduction="10000"/>
          </a:bodyPr>
          <a:lstStyle/>
          <a:p>
            <a:pPr>
              <a:buNone/>
            </a:pPr>
            <a:r>
              <a:rPr lang="en-US" sz="2800" dirty="0">
                <a:latin typeface="Adobe Garamond Pro" pitchFamily="18" charset="0"/>
              </a:rPr>
              <a:t>The local defense against the bacterial and mechanical aggression rests on –</a:t>
            </a:r>
          </a:p>
          <a:p>
            <a:pPr>
              <a:buNone/>
            </a:pPr>
            <a:endParaRPr lang="en-US" sz="2800" dirty="0">
              <a:latin typeface="Adobe Caslon Pro Bold" pitchFamily="18" charset="0"/>
            </a:endParaRPr>
          </a:p>
          <a:p>
            <a:pPr lvl="0">
              <a:lnSpc>
                <a:spcPct val="150000"/>
              </a:lnSpc>
            </a:pPr>
            <a:r>
              <a:rPr lang="en-US" sz="3200" dirty="0">
                <a:latin typeface="Adobe Caslon Pro Bold" pitchFamily="18" charset="0"/>
              </a:rPr>
              <a:t>Structural protection</a:t>
            </a:r>
          </a:p>
          <a:p>
            <a:pPr lvl="0">
              <a:lnSpc>
                <a:spcPct val="150000"/>
              </a:lnSpc>
            </a:pPr>
            <a:r>
              <a:rPr lang="en-US" sz="3200" dirty="0">
                <a:latin typeface="Adobe Caslon Pro Bold" pitchFamily="18" charset="0"/>
              </a:rPr>
              <a:t>Mechanical protection</a:t>
            </a:r>
          </a:p>
          <a:p>
            <a:pPr lvl="0">
              <a:lnSpc>
                <a:spcPct val="150000"/>
              </a:lnSpc>
            </a:pPr>
            <a:r>
              <a:rPr lang="en-US" sz="3200" dirty="0">
                <a:latin typeface="Adobe Caslon Pro Bold" pitchFamily="18" charset="0"/>
              </a:rPr>
              <a:t>Chemical protection</a:t>
            </a:r>
          </a:p>
          <a:p>
            <a:pPr lvl="0">
              <a:lnSpc>
                <a:spcPct val="150000"/>
              </a:lnSpc>
            </a:pPr>
            <a:r>
              <a:rPr lang="en-US" sz="3200" dirty="0">
                <a:latin typeface="Adobe Caslon Pro Bold" pitchFamily="18" charset="0"/>
              </a:rPr>
              <a:t>Cellular protection</a:t>
            </a:r>
          </a:p>
          <a:p>
            <a:endParaRPr lang="en-US" b="1" dirty="0"/>
          </a:p>
        </p:txBody>
      </p:sp>
      <p:sp>
        <p:nvSpPr>
          <p:cNvPr id="2" name="Title 1"/>
          <p:cNvSpPr>
            <a:spLocks noGrp="1"/>
          </p:cNvSpPr>
          <p:nvPr>
            <p:ph type="title"/>
          </p:nvPr>
        </p:nvSpPr>
        <p:spPr/>
        <p:txBody>
          <a:bodyPr/>
          <a:lstStyle/>
          <a:p>
            <a:endParaRPr lang="en-US"/>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86800" cy="5105400"/>
          </a:xfrm>
        </p:spPr>
        <p:txBody>
          <a:bodyPr>
            <a:normAutofit/>
          </a:bodyPr>
          <a:lstStyle/>
          <a:p>
            <a:pPr>
              <a:buNone/>
            </a:pPr>
            <a:r>
              <a:rPr lang="en-US" sz="2800" dirty="0">
                <a:latin typeface="Adobe Garamond Pro" pitchFamily="18" charset="0"/>
              </a:rPr>
              <a:t>And, these are subsequently provided by following structures-</a:t>
            </a:r>
          </a:p>
          <a:p>
            <a:endParaRPr lang="en-US" sz="2800" dirty="0">
              <a:latin typeface="Adobe Caslon Pro Bold" pitchFamily="18" charset="0"/>
            </a:endParaRPr>
          </a:p>
          <a:p>
            <a:pPr lvl="0">
              <a:buClr>
                <a:schemeClr val="accent6">
                  <a:lumMod val="50000"/>
                </a:schemeClr>
              </a:buClr>
              <a:buFont typeface="Wingdings" pitchFamily="2" charset="2"/>
              <a:buChar char="Ø"/>
            </a:pPr>
            <a:r>
              <a:rPr lang="en-US" sz="3200" dirty="0">
                <a:latin typeface="Adobe Caslon Pro Bold" pitchFamily="18" charset="0"/>
              </a:rPr>
              <a:t>Gingival tissue </a:t>
            </a:r>
          </a:p>
          <a:p>
            <a:pPr lvl="0">
              <a:buClr>
                <a:schemeClr val="accent6">
                  <a:lumMod val="50000"/>
                </a:schemeClr>
              </a:buClr>
              <a:buFont typeface="Wingdings" pitchFamily="2" charset="2"/>
              <a:buChar char="Ø"/>
            </a:pPr>
            <a:r>
              <a:rPr lang="en-US" sz="3200" dirty="0">
                <a:latin typeface="Adobe Caslon Pro Bold" pitchFamily="18" charset="0"/>
              </a:rPr>
              <a:t>Leukocyte cells.</a:t>
            </a:r>
          </a:p>
          <a:p>
            <a:pPr lvl="0">
              <a:buClr>
                <a:schemeClr val="accent6">
                  <a:lumMod val="50000"/>
                </a:schemeClr>
              </a:buClr>
              <a:buFont typeface="Wingdings" pitchFamily="2" charset="2"/>
              <a:buChar char="Ø"/>
            </a:pPr>
            <a:r>
              <a:rPr lang="en-US" sz="3200" dirty="0">
                <a:latin typeface="Adobe Caslon Pro Bold" pitchFamily="18" charset="0"/>
              </a:rPr>
              <a:t>Gingival </a:t>
            </a:r>
            <a:r>
              <a:rPr lang="en-US" sz="3200" dirty="0" err="1">
                <a:latin typeface="Adobe Caslon Pro Bold" pitchFamily="18" charset="0"/>
              </a:rPr>
              <a:t>crevicular</a:t>
            </a:r>
            <a:r>
              <a:rPr lang="en-US" sz="3200" dirty="0">
                <a:latin typeface="Adobe Caslon Pro Bold" pitchFamily="18" charset="0"/>
              </a:rPr>
              <a:t> fluid- with its components.</a:t>
            </a:r>
          </a:p>
          <a:p>
            <a:pPr lvl="0">
              <a:buClr>
                <a:schemeClr val="accent6">
                  <a:lumMod val="50000"/>
                </a:schemeClr>
              </a:buClr>
              <a:buFont typeface="Wingdings" pitchFamily="2" charset="2"/>
              <a:buChar char="Ø"/>
            </a:pPr>
            <a:r>
              <a:rPr lang="en-US" sz="3200" dirty="0">
                <a:latin typeface="Adobe Caslon Pro Bold" pitchFamily="18" charset="0"/>
              </a:rPr>
              <a:t>Saliva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10600" cy="5181600"/>
          </a:xfrm>
        </p:spPr>
        <p:txBody>
          <a:bodyPr>
            <a:noAutofit/>
          </a:bodyPr>
          <a:lstStyle/>
          <a:p>
            <a:pPr algn="just">
              <a:lnSpc>
                <a:spcPct val="150000"/>
              </a:lnSpc>
            </a:pPr>
            <a:r>
              <a:rPr lang="en-US" sz="3200" dirty="0">
                <a:latin typeface="Adobe Caslon Pro Bold" pitchFamily="18" charset="0"/>
              </a:rPr>
              <a:t>Clinically, the gingiva may be regarded as a </a:t>
            </a:r>
            <a:r>
              <a:rPr lang="en-US" sz="3200" dirty="0">
                <a:solidFill>
                  <a:schemeClr val="bg2">
                    <a:lumMod val="50000"/>
                  </a:schemeClr>
                </a:solidFill>
                <a:latin typeface="Adobe Caslon Pro Bold" pitchFamily="18" charset="0"/>
              </a:rPr>
              <a:t>combination of epithelial and connective tissues </a:t>
            </a:r>
            <a:r>
              <a:rPr lang="en-US" sz="3200" dirty="0">
                <a:latin typeface="Adobe Caslon Pro Bold" pitchFamily="18" charset="0"/>
              </a:rPr>
              <a:t>that forms a collar of </a:t>
            </a:r>
            <a:r>
              <a:rPr lang="en-US" sz="3200" dirty="0" err="1">
                <a:latin typeface="Adobe Caslon Pro Bold" pitchFamily="18" charset="0"/>
              </a:rPr>
              <a:t>masticatory</a:t>
            </a:r>
            <a:r>
              <a:rPr lang="en-US" sz="3200" dirty="0">
                <a:latin typeface="Adobe Caslon Pro Bold" pitchFamily="18" charset="0"/>
              </a:rPr>
              <a:t> mucosa around the teeth of the complete deciduous or permanent dentition and is attached to both teeth and the alveolar process. </a:t>
            </a:r>
          </a:p>
        </p:txBody>
      </p:sp>
      <p:sp>
        <p:nvSpPr>
          <p:cNvPr id="2" name="Title 1"/>
          <p:cNvSpPr>
            <a:spLocks noGrp="1"/>
          </p:cNvSpPr>
          <p:nvPr>
            <p:ph type="title"/>
          </p:nvPr>
        </p:nvSpPr>
        <p:spPr>
          <a:xfrm>
            <a:off x="152400" y="457200"/>
            <a:ext cx="8686800" cy="609600"/>
          </a:xfrm>
        </p:spPr>
        <p:txBody>
          <a:bodyPr>
            <a:noAutofit/>
          </a:bodyPr>
          <a:lstStyle/>
          <a:p>
            <a:pPr algn="ctr"/>
            <a:r>
              <a:rPr lang="en-US" sz="5400" b="1" dirty="0">
                <a:latin typeface="Adobe Garamond Pro Bold" pitchFamily="18" charset="0"/>
              </a:rPr>
              <a:t>Gingival tissue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lstStyle/>
          <a:p>
            <a:pPr algn="just">
              <a:lnSpc>
                <a:spcPct val="150000"/>
              </a:lnSpc>
              <a:buNone/>
            </a:pPr>
            <a:r>
              <a:rPr lang="en-US" dirty="0">
                <a:latin typeface="Adobe Garamond Pro" pitchFamily="18" charset="0"/>
              </a:rPr>
              <a:t>Clinically healthy, gingiva consists, on average,</a:t>
            </a:r>
          </a:p>
          <a:p>
            <a:pPr algn="just">
              <a:lnSpc>
                <a:spcPct val="150000"/>
              </a:lnSpc>
            </a:pPr>
            <a:r>
              <a:rPr lang="en-US" dirty="0">
                <a:solidFill>
                  <a:srgbClr val="C00000"/>
                </a:solidFill>
                <a:latin typeface="Adobe Caslon Pro Bold" pitchFamily="18" charset="0"/>
              </a:rPr>
              <a:t> </a:t>
            </a:r>
            <a:r>
              <a:rPr lang="en-US" sz="2500" b="1" dirty="0">
                <a:solidFill>
                  <a:srgbClr val="C00000"/>
                </a:solidFill>
                <a:latin typeface="Adobe Caslon Pro Bold" pitchFamily="18" charset="0"/>
              </a:rPr>
              <a:t>4%</a:t>
            </a:r>
            <a:r>
              <a:rPr lang="en-US" sz="2500" b="1" dirty="0">
                <a:latin typeface="Adobe Caslon Pro Bold" pitchFamily="18" charset="0"/>
              </a:rPr>
              <a:t> </a:t>
            </a:r>
            <a:r>
              <a:rPr lang="en-US" sz="2800" b="1" dirty="0">
                <a:latin typeface="Adobe Caslon Pro Bold" pitchFamily="18" charset="0"/>
              </a:rPr>
              <a:t>Junctional epithelium,</a:t>
            </a:r>
            <a:endParaRPr lang="en-US" sz="2500" b="1" dirty="0">
              <a:latin typeface="Adobe Caslon Pro Bold" pitchFamily="18" charset="0"/>
            </a:endParaRPr>
          </a:p>
          <a:p>
            <a:pPr algn="just">
              <a:lnSpc>
                <a:spcPct val="150000"/>
              </a:lnSpc>
            </a:pPr>
            <a:r>
              <a:rPr lang="en-US" sz="2500" b="1" dirty="0">
                <a:solidFill>
                  <a:srgbClr val="C00000"/>
                </a:solidFill>
                <a:latin typeface="Adobe Caslon Pro Bold" pitchFamily="18" charset="0"/>
              </a:rPr>
              <a:t> 27% </a:t>
            </a:r>
            <a:r>
              <a:rPr lang="en-US" sz="3000" b="1" dirty="0">
                <a:latin typeface="Adobe Caslon Pro Bold" pitchFamily="18" charset="0"/>
              </a:rPr>
              <a:t>Oral gingival epithelium</a:t>
            </a:r>
          </a:p>
          <a:p>
            <a:pPr algn="just">
              <a:lnSpc>
                <a:spcPct val="150000"/>
              </a:lnSpc>
            </a:pPr>
            <a:r>
              <a:rPr lang="en-US" sz="2500" dirty="0">
                <a:latin typeface="Adobe Caslon Pro Bold" pitchFamily="18" charset="0"/>
              </a:rPr>
              <a:t> </a:t>
            </a:r>
            <a:r>
              <a:rPr lang="en-US" sz="2500" b="1" dirty="0">
                <a:solidFill>
                  <a:srgbClr val="C00000"/>
                </a:solidFill>
                <a:latin typeface="Adobe Caslon Pro Bold" pitchFamily="18" charset="0"/>
              </a:rPr>
              <a:t>69% </a:t>
            </a:r>
            <a:r>
              <a:rPr lang="en-US" sz="3200" b="1" dirty="0">
                <a:latin typeface="Adobe Caslon Pro Bold" pitchFamily="18" charset="0"/>
              </a:rPr>
              <a:t>Connective tissue </a:t>
            </a:r>
            <a:r>
              <a:rPr lang="en-US" sz="2500" b="1" dirty="0">
                <a:latin typeface="Adobe Caslon Pro Bold" pitchFamily="18" charset="0"/>
              </a:rPr>
              <a:t>including a </a:t>
            </a:r>
            <a:r>
              <a:rPr lang="en-US" sz="2500" dirty="0">
                <a:solidFill>
                  <a:srgbClr val="C00000"/>
                </a:solidFill>
                <a:latin typeface="Adobe Caslon Pro Bold" pitchFamily="18" charset="0"/>
              </a:rPr>
              <a:t>cellular infiltrate occupying about  3-6%</a:t>
            </a:r>
            <a:r>
              <a:rPr lang="en-US" sz="2500" dirty="0">
                <a:latin typeface="Adobe Caslon Pro Bold" pitchFamily="18" charset="0"/>
              </a:rPr>
              <a:t> of the gingival volume</a:t>
            </a:r>
          </a:p>
          <a:p>
            <a:endParaRPr lang="en-US" dirty="0"/>
          </a:p>
        </p:txBody>
      </p:sp>
      <p:pic>
        <p:nvPicPr>
          <p:cNvPr id="5" name="Picture 2"/>
          <p:cNvPicPr>
            <a:picLocks noChangeAspect="1" noChangeArrowheads="1"/>
          </p:cNvPicPr>
          <p:nvPr/>
        </p:nvPicPr>
        <p:blipFill>
          <a:blip r:embed="rId2"/>
          <a:srcRect/>
          <a:stretch>
            <a:fillRect/>
          </a:stretch>
        </p:blipFill>
        <p:spPr bwMode="auto">
          <a:xfrm>
            <a:off x="3048000" y="4244861"/>
            <a:ext cx="3581399" cy="26131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91600" cy="5791200"/>
          </a:xfrm>
        </p:spPr>
        <p:txBody>
          <a:bodyPr>
            <a:normAutofit/>
          </a:bodyPr>
          <a:lstStyle/>
          <a:p>
            <a:pPr>
              <a:buNone/>
            </a:pPr>
            <a:r>
              <a:rPr lang="en-US" sz="2600" dirty="0">
                <a:latin typeface="Adobe Garamond Pro" pitchFamily="18" charset="0"/>
              </a:rPr>
              <a:t>Every epithelial tissue is characterized by three critical features</a:t>
            </a:r>
          </a:p>
          <a:p>
            <a:pPr>
              <a:buNone/>
            </a:pPr>
            <a:endParaRPr lang="en-US" sz="2600" dirty="0">
              <a:latin typeface="Adobe Caslon Pro Bold" pitchFamily="18" charset="0"/>
            </a:endParaRPr>
          </a:p>
          <a:p>
            <a:pPr>
              <a:buNone/>
            </a:pPr>
            <a:endParaRPr lang="en-US" sz="2600" dirty="0">
              <a:latin typeface="Adobe Caslon Pro Bold" pitchFamily="18" charset="0"/>
            </a:endParaRPr>
          </a:p>
          <a:p>
            <a:pPr>
              <a:buNone/>
            </a:pPr>
            <a:endParaRPr lang="en-US" sz="2600" dirty="0">
              <a:latin typeface="Adobe Caslon Pro Bold" pitchFamily="18" charset="0"/>
            </a:endParaRPr>
          </a:p>
          <a:p>
            <a:pPr>
              <a:buNone/>
            </a:pPr>
            <a:endParaRPr lang="en-US" sz="2600" dirty="0">
              <a:latin typeface="Adobe Caslon Pro Bold" pitchFamily="18" charset="0"/>
            </a:endParaRPr>
          </a:p>
          <a:p>
            <a:pPr>
              <a:buNone/>
            </a:pPr>
            <a:endParaRPr lang="en-US" sz="2600" dirty="0">
              <a:latin typeface="Adobe Caslon Pro Bold" pitchFamily="18" charset="0"/>
            </a:endParaRPr>
          </a:p>
          <a:p>
            <a:pPr>
              <a:buNone/>
            </a:pPr>
            <a:endParaRPr lang="en-US" sz="2600" dirty="0">
              <a:latin typeface="Adobe Caslon Pro Bold" pitchFamily="18" charset="0"/>
            </a:endParaRPr>
          </a:p>
          <a:p>
            <a:pPr>
              <a:buNone/>
            </a:pPr>
            <a:endParaRPr lang="en-US" sz="2600" dirty="0">
              <a:latin typeface="Adobe Caslon Pro Bold" pitchFamily="18" charset="0"/>
            </a:endParaRPr>
          </a:p>
          <a:p>
            <a:pPr>
              <a:buNone/>
            </a:pPr>
            <a:endParaRPr lang="en-US" sz="2600" dirty="0">
              <a:latin typeface="Adobe Caslon Pro Bold" pitchFamily="18" charset="0"/>
            </a:endParaRPr>
          </a:p>
          <a:p>
            <a:pPr>
              <a:buNone/>
            </a:pPr>
            <a:r>
              <a:rPr lang="en-US" sz="2600" dirty="0">
                <a:latin typeface="Adobe Caslon Pro Bold" pitchFamily="18" charset="0"/>
              </a:rPr>
              <a:t>.</a:t>
            </a:r>
          </a:p>
          <a:p>
            <a:r>
              <a:rPr lang="en-US" sz="2600" dirty="0">
                <a:latin typeface="Adobe Caslon Pro Bold" pitchFamily="18" charset="0"/>
              </a:rPr>
              <a:t>.</a:t>
            </a:r>
            <a:endParaRPr lang="en-US" sz="2600" b="1" dirty="0">
              <a:latin typeface="Adobe Caslon Pro Bold" pitchFamily="18" charset="0"/>
            </a:endParaRPr>
          </a:p>
        </p:txBody>
      </p:sp>
      <p:sp>
        <p:nvSpPr>
          <p:cNvPr id="2" name="Title 1"/>
          <p:cNvSpPr>
            <a:spLocks noGrp="1"/>
          </p:cNvSpPr>
          <p:nvPr>
            <p:ph type="title"/>
          </p:nvPr>
        </p:nvSpPr>
        <p:spPr>
          <a:xfrm>
            <a:off x="457200" y="152400"/>
            <a:ext cx="8686800" cy="838200"/>
          </a:xfrm>
        </p:spPr>
        <p:txBody>
          <a:bodyPr/>
          <a:lstStyle/>
          <a:p>
            <a:pPr algn="ctr"/>
            <a:r>
              <a:rPr lang="en-US" b="1" u="sng" dirty="0"/>
              <a:t>Gingival Epithelium</a:t>
            </a:r>
            <a:endParaRPr lang="en-US" dirty="0"/>
          </a:p>
        </p:txBody>
      </p:sp>
      <p:sp>
        <p:nvSpPr>
          <p:cNvPr id="4" name="Pentagon 3"/>
          <p:cNvSpPr/>
          <p:nvPr/>
        </p:nvSpPr>
        <p:spPr>
          <a:xfrm>
            <a:off x="304800" y="1752600"/>
            <a:ext cx="8839200" cy="10668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600" dirty="0">
                <a:solidFill>
                  <a:schemeClr val="tx1"/>
                </a:solidFill>
                <a:latin typeface="Adobe Caslon Pro Bold" pitchFamily="18" charset="0"/>
              </a:rPr>
              <a:t>First, the cells </a:t>
            </a:r>
            <a:r>
              <a:rPr lang="en-US" sz="2600" dirty="0">
                <a:solidFill>
                  <a:srgbClr val="C00000"/>
                </a:solidFill>
                <a:latin typeface="Adobe Caslon Pro Bold" pitchFamily="18" charset="0"/>
              </a:rPr>
              <a:t>are closely opposed </a:t>
            </a:r>
            <a:r>
              <a:rPr lang="en-US" sz="2600" dirty="0">
                <a:solidFill>
                  <a:schemeClr val="tx1"/>
                </a:solidFill>
                <a:latin typeface="Adobe Caslon Pro Bold" pitchFamily="18" charset="0"/>
              </a:rPr>
              <a:t>and attached via specialized cell–cell junctions.  </a:t>
            </a:r>
          </a:p>
        </p:txBody>
      </p:sp>
      <p:sp>
        <p:nvSpPr>
          <p:cNvPr id="7" name="Pentagon 6"/>
          <p:cNvSpPr/>
          <p:nvPr/>
        </p:nvSpPr>
        <p:spPr>
          <a:xfrm>
            <a:off x="304800" y="3124200"/>
            <a:ext cx="8839200" cy="13716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600" dirty="0">
                <a:solidFill>
                  <a:schemeClr val="accent1">
                    <a:lumMod val="50000"/>
                  </a:schemeClr>
                </a:solidFill>
                <a:latin typeface="Adobe Caslon Pro Bold" pitchFamily="18" charset="0"/>
              </a:rPr>
              <a:t>Second, epithelial cells </a:t>
            </a:r>
            <a:r>
              <a:rPr lang="en-US" sz="2600" dirty="0">
                <a:solidFill>
                  <a:srgbClr val="C00000"/>
                </a:solidFill>
                <a:latin typeface="Adobe Caslon Pro Bold" pitchFamily="18" charset="0"/>
              </a:rPr>
              <a:t>secrete a basal lamina </a:t>
            </a:r>
            <a:r>
              <a:rPr lang="en-US" sz="2600" dirty="0">
                <a:solidFill>
                  <a:schemeClr val="accent1">
                    <a:lumMod val="50000"/>
                  </a:schemeClr>
                </a:solidFill>
                <a:latin typeface="Adobe Caslon Pro Bold" pitchFamily="18" charset="0"/>
              </a:rPr>
              <a:t>on which the cells become organized as a tissue, and which separates the epithelium from the adjacent connective tissue.</a:t>
            </a:r>
          </a:p>
        </p:txBody>
      </p:sp>
      <p:sp>
        <p:nvSpPr>
          <p:cNvPr id="8" name="Pentagon 7"/>
          <p:cNvSpPr/>
          <p:nvPr/>
        </p:nvSpPr>
        <p:spPr>
          <a:xfrm>
            <a:off x="381000" y="4953000"/>
            <a:ext cx="8763000" cy="16764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US" sz="2600" dirty="0">
              <a:latin typeface="Adobe Caslon Pro Bold" pitchFamily="18" charset="0"/>
            </a:endParaRPr>
          </a:p>
          <a:p>
            <a:r>
              <a:rPr lang="en-US" sz="2600" dirty="0">
                <a:latin typeface="Adobe Caslon Pro Bold" pitchFamily="18" charset="0"/>
              </a:rPr>
              <a:t>Third, epithelial cells are characterized by the presence of a </a:t>
            </a:r>
            <a:r>
              <a:rPr lang="en-US" sz="2600" dirty="0">
                <a:solidFill>
                  <a:srgbClr val="C00000"/>
                </a:solidFill>
                <a:latin typeface="Adobe Caslon Pro Bold" pitchFamily="18" charset="0"/>
              </a:rPr>
              <a:t>cytoskeleton composed of keratin intermediate filaments </a:t>
            </a:r>
            <a:r>
              <a:rPr lang="en-US" sz="2600" dirty="0">
                <a:latin typeface="Adobe Caslon Pro Bold" pitchFamily="18" charset="0"/>
              </a:rPr>
              <a:t>in addition to the typical </a:t>
            </a:r>
            <a:r>
              <a:rPr lang="en-US" sz="2600" dirty="0" err="1">
                <a:latin typeface="Adobe Caslon Pro Bold" pitchFamily="18" charset="0"/>
              </a:rPr>
              <a:t>actin</a:t>
            </a:r>
            <a:r>
              <a:rPr lang="en-US" sz="2600" dirty="0">
                <a:latin typeface="Adobe Caslon Pro Bold" pitchFamily="18" charset="0"/>
              </a:rPr>
              <a:t> filaments and microtubules</a:t>
            </a:r>
          </a:p>
          <a:p>
            <a:r>
              <a:rPr lang="en-US" sz="2600" dirty="0">
                <a:latin typeface="Adobe Caslon Pro Bold" pitchFamily="18" charset="0"/>
              </a:rPr>
              <a:t>.</a:t>
            </a:r>
          </a:p>
        </p:txBody>
      </p:sp>
    </p:spTree>
  </p:cSld>
  <p:clrMapOvr>
    <a:masterClrMapping/>
  </p:clrMapOvr>
  <p:transition spd="med"/>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fontScheme name="Lantern">
      <a:majorFont>
        <a:latin typeface="Tw Cen MT"/>
        <a:ea typeface=""/>
        <a:cs typeface=""/>
        <a:font script="Cyrl" typeface="Tahoma"/>
        <a:font script="Grek" typeface="Tahoma"/>
        <a:font script="Jpan" typeface="HG丸ｺﾞｼｯｸM-PRO"/>
        <a:font script="Hang" typeface="HY엽서L"/>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丸ｺﾞｼｯｸM-PRO"/>
        <a:font script="Hang" typeface="맑은 고딕"/>
        <a:font script="Hans" typeface="幼圆"/>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ntern">
      <a:fillStyleLst>
        <a:solidFill>
          <a:schemeClr val="phClr">
            <a:tint val="100000"/>
            <a:shade val="100000"/>
            <a:hueMod val="100000"/>
            <a:satMod val="100000"/>
          </a:schemeClr>
        </a:solidFill>
        <a:gradFill rotWithShape="1">
          <a:gsLst>
            <a:gs pos="0">
              <a:schemeClr val="phClr">
                <a:tint val="10000"/>
                <a:shade val="100000"/>
                <a:hueMod val="100000"/>
                <a:satMod val="100000"/>
              </a:schemeClr>
            </a:gs>
            <a:gs pos="10000">
              <a:schemeClr val="phClr">
                <a:tint val="30000"/>
                <a:shade val="100000"/>
                <a:hueMod val="100000"/>
                <a:satMod val="100000"/>
              </a:schemeClr>
            </a:gs>
            <a:gs pos="30000">
              <a:schemeClr val="phClr">
                <a:tint val="80000"/>
                <a:shade val="100000"/>
                <a:hueMod val="100000"/>
                <a:satMod val="100000"/>
              </a:schemeClr>
            </a:gs>
            <a:gs pos="100000">
              <a:schemeClr val="phClr">
                <a:tint val="100000"/>
                <a:shade val="100000"/>
                <a:hueMod val="100000"/>
                <a:satMod val="100000"/>
              </a:schemeClr>
            </a:gs>
          </a:gsLst>
          <a:path path="circle">
            <a:fillToRect r="100000" b="100000"/>
          </a:path>
        </a:gradFill>
        <a:gradFill rotWithShape="1">
          <a:gsLst>
            <a:gs pos="0">
              <a:schemeClr val="phClr">
                <a:tint val="90000"/>
                <a:shade val="100000"/>
                <a:hueMod val="100000"/>
                <a:satMod val="100000"/>
              </a:schemeClr>
            </a:gs>
            <a:gs pos="10000">
              <a:schemeClr val="phClr">
                <a:tint val="90000"/>
                <a:shade val="80000"/>
                <a:hueMod val="100000"/>
                <a:satMod val="100000"/>
              </a:schemeClr>
            </a:gs>
            <a:gs pos="30000">
              <a:schemeClr val="phClr">
                <a:tint val="100000"/>
                <a:shade val="50000"/>
                <a:hueMod val="100000"/>
                <a:satMod val="100000"/>
              </a:schemeClr>
            </a:gs>
            <a:gs pos="100000">
              <a:schemeClr val="phClr">
                <a:tint val="100000"/>
                <a:shade val="20000"/>
                <a:hueMod val="100000"/>
                <a:satMod val="100000"/>
              </a:schemeClr>
            </a:gs>
          </a:gsLst>
          <a:path path="circle">
            <a:fillToRect r="100000" b="100000"/>
          </a:path>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a:lightRig rig="chilly" dir="tl">
              <a:rot lat="0" lon="0" rev="2700000"/>
            </a:lightRig>
          </a:scene3d>
          <a:sp3d prstMaterial="matte">
            <a:bevelT/>
            <a:contourClr>
              <a:schemeClr val="bg2">
                <a:tint val="10000"/>
              </a:schemeClr>
            </a:contourClr>
          </a:sp3d>
        </a:effectStyle>
        <a:effectStyle>
          <a:effectLst>
            <a:glow>
              <a:schemeClr val="phClr">
                <a:tint val="100000"/>
                <a:shade val="100000"/>
                <a:hueMod val="100000"/>
                <a:satMod val="100000"/>
              </a:schemeClr>
            </a:glow>
          </a:effectLst>
          <a:scene3d>
            <a:camera prst="orthographicFront"/>
            <a:lightRig rig="twoPt" dir="t">
              <a:rot lat="0" lon="0" rev="8100000"/>
            </a:lightRig>
          </a:scene3d>
          <a:sp3d prstMaterial="matte">
            <a:bevelT/>
            <a:bevelB w="0" h="0"/>
            <a:extrusionClr>
              <a:schemeClr val="bg1"/>
            </a:extrusionClr>
          </a:sp3d>
        </a:effectStyle>
      </a:effectStyleLst>
      <a:bgFillStyleLst>
        <a:gradFill rotWithShape="1">
          <a:gsLst>
            <a:gs pos="0">
              <a:schemeClr val="phClr">
                <a:tint val="100000"/>
                <a:shade val="100000"/>
                <a:hueMod val="100000"/>
                <a:satMod val="100000"/>
                <a:lum val="90000"/>
              </a:schemeClr>
            </a:gs>
            <a:gs pos="5000">
              <a:schemeClr val="phClr">
                <a:tint val="100000"/>
                <a:shade val="100000"/>
                <a:hueMod val="100000"/>
                <a:satMod val="100000"/>
                <a:lum val="80000"/>
              </a:schemeClr>
            </a:gs>
            <a:gs pos="10000">
              <a:schemeClr val="phClr">
                <a:tint val="100000"/>
                <a:shade val="100000"/>
                <a:hueMod val="100000"/>
                <a:satMod val="100000"/>
                <a:lum val="80000"/>
              </a:schemeClr>
            </a:gs>
            <a:gs pos="100000">
              <a:schemeClr val="phClr">
                <a:tint val="100000"/>
                <a:shade val="100000"/>
                <a:hueMod val="100000"/>
                <a:satMod val="100000"/>
              </a:schemeClr>
            </a:gs>
          </a:gsLst>
          <a:path path="circle">
            <a:fillToRect r="100000" b="100000"/>
          </a:path>
        </a:gradFill>
        <a:blipFill>
          <a:blip xmlns:r="http://schemas.openxmlformats.org/officeDocument/2006/relationships" r:embed="rId1">
            <a:duotone>
              <a:schemeClr val="phClr">
                <a:tint val="100000"/>
                <a:shade val="100000"/>
                <a:hueMod val="100000"/>
                <a:satMod val="70000"/>
              </a:schemeClr>
              <a:srgbClr val="F07800">
                <a:alpha val="77647"/>
              </a:srgbClr>
            </a:duotone>
          </a:blip>
          <a:stretch>
            <a:fillRect/>
          </a:stretch>
        </a:blipFill>
        <a:blipFill>
          <a:blip xmlns:r="http://schemas.openxmlformats.org/officeDocument/2006/relationships" r:embed="rId2">
            <a:duotone>
              <a:schemeClr val="phClr">
                <a:tint val="100000"/>
                <a:shade val="100000"/>
                <a:hueMod val="100000"/>
                <a:satMod val="70000"/>
              </a:schemeClr>
              <a:srgbClr val="F07800">
                <a:alpha val="77647"/>
              </a:srgb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Theme5</Template>
  <TotalTime>3067</TotalTime>
  <Words>2023</Words>
  <Application>Microsoft Office PowerPoint</Application>
  <PresentationFormat>On-screen Show (4:3)</PresentationFormat>
  <Paragraphs>185</Paragraphs>
  <Slides>35</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Adobe Caslon Pro Bold</vt:lpstr>
      <vt:lpstr>Adobe Garamond Pro</vt:lpstr>
      <vt:lpstr>Adobe Garamond Pro Bold</vt:lpstr>
      <vt:lpstr>Arial</vt:lpstr>
      <vt:lpstr>Calibri</vt:lpstr>
      <vt:lpstr>Comic Sans MS</vt:lpstr>
      <vt:lpstr>Tw Cen MT</vt:lpstr>
      <vt:lpstr>Wingdings</vt:lpstr>
      <vt:lpstr>Wingdings 2</vt:lpstr>
      <vt:lpstr>Theme1</vt:lpstr>
      <vt:lpstr>DEFENCE  MECHANISM  OF  THE  GINGIVA</vt:lpstr>
      <vt:lpstr>CONTENTS</vt:lpstr>
      <vt:lpstr>INTRODUCTION</vt:lpstr>
      <vt:lpstr>INTRODUCTION</vt:lpstr>
      <vt:lpstr>PowerPoint Presentation</vt:lpstr>
      <vt:lpstr>PowerPoint Presentation</vt:lpstr>
      <vt:lpstr>Gingival tissue</vt:lpstr>
      <vt:lpstr>PowerPoint Presentation</vt:lpstr>
      <vt:lpstr>Gingival Epithelium</vt:lpstr>
      <vt:lpstr>PowerPoint Presentation</vt:lpstr>
      <vt:lpstr>PowerPoint Presentation</vt:lpstr>
      <vt:lpstr>The structure of the gingival epithelium itself plays an important role in defense mechanism.</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CONTENTS  OF  SALIVA</vt:lpstr>
      <vt:lpstr>PowerPoint Presentation</vt:lpstr>
      <vt:lpstr>PowerPoint Presentation</vt:lpstr>
      <vt:lpstr>PowerPoint Presentation</vt:lpstr>
      <vt:lpstr>PowerPoint Presentation</vt:lpstr>
      <vt:lpstr>PowerPoint Presentation</vt:lpstr>
      <vt:lpstr>PowerPoint Presentation</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DEFENCE  MECHANISM  OF  THE  GINGIVA</dc:title>
  <dc:creator/>
  <cp:lastModifiedBy>drash</cp:lastModifiedBy>
  <cp:revision>215</cp:revision>
  <dcterms:created xsi:type="dcterms:W3CDTF">2006-08-16T00:00:00Z</dcterms:created>
  <dcterms:modified xsi:type="dcterms:W3CDTF">2020-04-23T06:27:22Z</dcterms:modified>
</cp:coreProperties>
</file>