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77" r:id="rId3"/>
    <p:sldId id="278" r:id="rId4"/>
    <p:sldId id="280" r:id="rId5"/>
    <p:sldId id="314" r:id="rId6"/>
    <p:sldId id="285" r:id="rId7"/>
    <p:sldId id="286" r:id="rId8"/>
    <p:sldId id="287" r:id="rId9"/>
    <p:sldId id="298" r:id="rId10"/>
    <p:sldId id="288" r:id="rId11"/>
    <p:sldId id="292" r:id="rId12"/>
    <p:sldId id="293" r:id="rId13"/>
    <p:sldId id="294" r:id="rId14"/>
    <p:sldId id="295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15" r:id="rId24"/>
    <p:sldId id="316" r:id="rId25"/>
    <p:sldId id="309" r:id="rId26"/>
    <p:sldId id="310" r:id="rId27"/>
    <p:sldId id="31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544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3C557-7651-41D8-B088-780FA2D1026C}" type="datetimeFigureOut">
              <a:rPr lang="en-IN" smtClean="0"/>
              <a:t>22-04-2020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8E893-D151-4D26-AF5C-0301F859612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862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5CFB-EBCA-4429-B9D2-A05805C2A6F5}" type="datetimeFigureOut">
              <a:rPr lang="en-IN" smtClean="0"/>
              <a:t>22-04-2020</a:t>
            </a:fld>
            <a:endParaRPr lang="en-IN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76D2-B8DC-4D3B-952D-C5B7F8565E35}" type="slidenum">
              <a:rPr lang="en-IN" smtClean="0"/>
              <a:t>‹#›</a:t>
            </a:fld>
            <a:endParaRPr lang="en-I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5CFB-EBCA-4429-B9D2-A05805C2A6F5}" type="datetimeFigureOut">
              <a:rPr lang="en-IN" smtClean="0"/>
              <a:t>22-04-2020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76D2-B8DC-4D3B-952D-C5B7F8565E35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5CFB-EBCA-4429-B9D2-A05805C2A6F5}" type="datetimeFigureOut">
              <a:rPr lang="en-IN" smtClean="0"/>
              <a:t>22-04-2020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76D2-B8DC-4D3B-952D-C5B7F8565E35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5CFB-EBCA-4429-B9D2-A05805C2A6F5}" type="datetimeFigureOut">
              <a:rPr lang="en-IN" smtClean="0"/>
              <a:t>22-04-2020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76D2-B8DC-4D3B-952D-C5B7F8565E35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5CFB-EBCA-4429-B9D2-A05805C2A6F5}" type="datetimeFigureOut">
              <a:rPr lang="en-IN" smtClean="0"/>
              <a:t>22-04-2020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76D2-B8DC-4D3B-952D-C5B7F8565E35}" type="slidenum">
              <a:rPr lang="en-IN" smtClean="0"/>
              <a:t>‹#›</a:t>
            </a:fld>
            <a:endParaRPr lang="en-I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5CFB-EBCA-4429-B9D2-A05805C2A6F5}" type="datetimeFigureOut">
              <a:rPr lang="en-IN" smtClean="0"/>
              <a:t>22-04-2020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76D2-B8DC-4D3B-952D-C5B7F8565E35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5CFB-EBCA-4429-B9D2-A05805C2A6F5}" type="datetimeFigureOut">
              <a:rPr lang="en-IN" smtClean="0"/>
              <a:t>22-04-2020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76D2-B8DC-4D3B-952D-C5B7F8565E35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5CFB-EBCA-4429-B9D2-A05805C2A6F5}" type="datetimeFigureOut">
              <a:rPr lang="en-IN" smtClean="0"/>
              <a:t>22-04-2020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76D2-B8DC-4D3B-952D-C5B7F8565E35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5CFB-EBCA-4429-B9D2-A05805C2A6F5}" type="datetimeFigureOut">
              <a:rPr lang="en-IN" smtClean="0"/>
              <a:t>22-04-2020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76D2-B8DC-4D3B-952D-C5B7F8565E35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5CFB-EBCA-4429-B9D2-A05805C2A6F5}" type="datetimeFigureOut">
              <a:rPr lang="en-IN" smtClean="0"/>
              <a:t>22-04-2020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76D2-B8DC-4D3B-952D-C5B7F8565E35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5CFB-EBCA-4429-B9D2-A05805C2A6F5}" type="datetimeFigureOut">
              <a:rPr lang="en-IN" smtClean="0"/>
              <a:t>22-04-2020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F776D2-B8DC-4D3B-952D-C5B7F8565E35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CA5CFB-EBCA-4429-B9D2-A05805C2A6F5}" type="datetimeFigureOut">
              <a:rPr lang="en-IN" smtClean="0"/>
              <a:t>22-04-2020</a:t>
            </a:fld>
            <a:endParaRPr lang="en-IN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F776D2-B8DC-4D3B-952D-C5B7F8565E35}" type="slidenum">
              <a:rPr lang="en-IN" smtClean="0"/>
              <a:t>‹#›</a:t>
            </a:fld>
            <a:endParaRPr lang="en-IN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964488" cy="4082008"/>
          </a:xfrm>
        </p:spPr>
        <p:txBody>
          <a:bodyPr/>
          <a:lstStyle/>
          <a:p>
            <a:r>
              <a:rPr lang="en-IN" sz="6600" b="1" dirty="0" smtClean="0"/>
              <a:t>BRONCHIAL ASTHMA</a:t>
            </a:r>
          </a:p>
          <a:p>
            <a:pPr algn="ctr"/>
            <a:endParaRPr lang="en-IN" dirty="0" smtClean="0"/>
          </a:p>
          <a:p>
            <a:pPr algn="ctr"/>
            <a:r>
              <a:rPr lang="en-IN" dirty="0" smtClean="0"/>
              <a:t>                              </a:t>
            </a:r>
          </a:p>
          <a:p>
            <a:pPr algn="ctr"/>
            <a:endParaRPr lang="en-IN" dirty="0"/>
          </a:p>
          <a:p>
            <a:pPr algn="ctr"/>
            <a:r>
              <a:rPr lang="en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MANOHAR.Y</a:t>
            </a:r>
          </a:p>
          <a:p>
            <a:pPr algn="ctr"/>
            <a:r>
              <a:rPr lang="en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ASSISTANT.PROFESSOR</a:t>
            </a:r>
          </a:p>
          <a:p>
            <a:pPr algn="ctr"/>
            <a:r>
              <a:rPr lang="en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                  DEPT.OF PHARMACOLOGY</a:t>
            </a:r>
          </a:p>
          <a:p>
            <a:pPr algn="ctr"/>
            <a:endParaRPr lang="en-IN" dirty="0" smtClean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19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892033" cy="667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4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820025" cy="662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8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748017" cy="656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0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892033" cy="667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820025" cy="662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4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892033" cy="667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678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999537" cy="675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076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892033" cy="667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264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820025" cy="662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12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463"/>
            <a:ext cx="8820025" cy="662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32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624736"/>
          </a:xfrm>
        </p:spPr>
        <p:txBody>
          <a:bodyPr/>
          <a:lstStyle/>
          <a:p>
            <a:endParaRPr lang="en-IN" dirty="0"/>
          </a:p>
          <a:p>
            <a:pPr marL="0" indent="0">
              <a:buNone/>
            </a:pPr>
            <a:r>
              <a:rPr lang="en-IN" dirty="0"/>
              <a:t/>
            </a:r>
            <a:br>
              <a:rPr lang="en-IN" dirty="0"/>
            </a:br>
            <a:endParaRPr lang="en-I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05"/>
            <a:ext cx="8604001" cy="645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1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973779" cy="673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807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922264" cy="669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355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892033" cy="667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861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04664"/>
            <a:ext cx="8579296" cy="5919936"/>
          </a:xfrm>
        </p:spPr>
        <p:txBody>
          <a:bodyPr>
            <a:normAutofit/>
          </a:bodyPr>
          <a:lstStyle/>
          <a:p>
            <a:pPr marL="1252728" lvl="4" indent="0" algn="just">
              <a:buNone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Corticosteroids</a:t>
            </a:r>
          </a:p>
          <a:p>
            <a:pPr marL="1252728" lvl="4" indent="0" algn="just"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Corticosteroids are not bronchodilators benefit by reducing bronchial hyperactivity, mucosal oedema and suppressing  inflammation</a:t>
            </a:r>
          </a:p>
          <a:p>
            <a:pPr marL="1252728" lvl="4" indent="0" algn="just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1252728" lvl="4" indent="0" algn="just"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1.Inhaled corticosteroids:</a:t>
            </a:r>
          </a:p>
          <a:p>
            <a:pPr marL="1252728" lvl="4" indent="0" algn="just"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High topical and low systemic toxicity(due to poor absorption/fast first pass metabolism)</a:t>
            </a:r>
          </a:p>
          <a:p>
            <a:pPr marL="1252728" lvl="4" indent="0" algn="just"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Inhaled corticosteroids are not recommended for patients with mild or episodic asthma.</a:t>
            </a:r>
          </a:p>
          <a:p>
            <a:pPr marL="1252728" lvl="4" indent="0" algn="just"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High dose inhaled corticosteroids are beneficial for advanced COPD with frequent exacerbations.</a:t>
            </a:r>
          </a:p>
        </p:txBody>
      </p:sp>
    </p:spTree>
    <p:extLst>
      <p:ext uri="{BB962C8B-B14F-4D97-AF65-F5344CB8AC3E}">
        <p14:creationId xmlns:p14="http://schemas.microsoft.com/office/powerpoint/2010/main" val="22312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507288" cy="5559896"/>
          </a:xfrm>
        </p:spPr>
        <p:txBody>
          <a:bodyPr/>
          <a:lstStyle/>
          <a:p>
            <a:pPr marL="0" indent="0">
              <a:buNone/>
            </a:pPr>
            <a:r>
              <a:rPr lang="en-IN" b="1" dirty="0" smtClean="0"/>
              <a:t>2.Systemic steroid therapy: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b="1" dirty="0" smtClean="0"/>
              <a:t>severe chronic asthma</a:t>
            </a:r>
            <a:r>
              <a:rPr lang="en-IN" dirty="0" smtClean="0"/>
              <a:t>: not controlled by Bronchodilators and ICS.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Prednisolone 20-60 mg daily/2 weeks then shift onto an ICS.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b="1" dirty="0" smtClean="0"/>
              <a:t>Status </a:t>
            </a:r>
            <a:r>
              <a:rPr lang="en-IN" b="1" dirty="0" err="1" smtClean="0"/>
              <a:t>asthmaticus</a:t>
            </a:r>
            <a:r>
              <a:rPr lang="en-IN" b="1" dirty="0" smtClean="0"/>
              <a:t>: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 </a:t>
            </a:r>
            <a:r>
              <a:rPr lang="en-IN" dirty="0"/>
              <a:t>G</a:t>
            </a:r>
            <a:r>
              <a:rPr lang="en-IN" dirty="0" smtClean="0"/>
              <a:t>lucocorticoid high dose </a:t>
            </a:r>
            <a:r>
              <a:rPr lang="en-US" sz="2800" dirty="0">
                <a:ea typeface="Times New Roman" charset="0"/>
                <a:cs typeface="Arial" charset="0"/>
              </a:rPr>
              <a:t>100mg I.V –Stat followed by 100-200 mg 4-8hourly infusion</a:t>
            </a:r>
            <a:r>
              <a:rPr lang="en-US" sz="2800" dirty="0" smtClean="0">
                <a:ea typeface="Times New Roman" charset="0"/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cs typeface="Arial" charset="0"/>
              </a:rPr>
              <a:t>	</a:t>
            </a:r>
            <a:r>
              <a:rPr lang="en-US" sz="2800" dirty="0" smtClean="0">
                <a:cs typeface="Arial" charset="0"/>
              </a:rPr>
              <a:t>Then oral therapy for 7 days.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7979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892033" cy="667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8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883627" cy="666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9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16632"/>
            <a:ext cx="8748017" cy="656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7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3707904" y="3068960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3779912" y="4077072"/>
            <a:ext cx="45719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63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7443"/>
            <a:ext cx="8064896" cy="605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8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171953" cy="613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856984" cy="6048672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Bronchial asthma : Treatment approaches</a:t>
            </a:r>
          </a:p>
          <a:p>
            <a:pPr marL="0" indent="0"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	1.Prevention of AB:AG reaction-</a:t>
            </a:r>
          </a:p>
          <a:p>
            <a:pPr marL="0" indent="0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	avoidance of antigen,hyposensitization.</a:t>
            </a:r>
          </a:p>
          <a:p>
            <a:pPr marL="0" indent="0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2.Neutrlization of IgE:Omalizumab</a:t>
            </a:r>
          </a:p>
          <a:p>
            <a:pPr marL="0" indent="0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3.Suppression of inflammation and bronchial hypersensitivity:</a:t>
            </a:r>
          </a:p>
          <a:p>
            <a:pPr marL="0" indent="0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	Corticosteroids</a:t>
            </a:r>
          </a:p>
          <a:p>
            <a:pPr marL="0" indent="0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4.prevention of release of mediators: mast cell stabilizers</a:t>
            </a:r>
          </a:p>
          <a:p>
            <a:pPr marL="0" indent="0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5.antagonism of release of mediators: leukotriene 		      	          antagonists,antihistamines,PAF antagonists.</a:t>
            </a:r>
          </a:p>
          <a:p>
            <a:pPr marL="0" indent="0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6.Blockade of constrictor neurotransmitter:anticholinergics.</a:t>
            </a:r>
          </a:p>
          <a:p>
            <a:pPr marL="0" indent="0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7.Mimicking dilator neurotransmitter:sympathomimetics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820025" cy="662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387977" cy="629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748017" cy="656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7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32112" cy="663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3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4020</TotalTime>
  <Words>74</Words>
  <Application>Microsoft Office PowerPoint</Application>
  <PresentationFormat>On-screen Show (4:3)</PresentationFormat>
  <Paragraphs>33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MANOHAR Y</dc:creator>
  <cp:lastModifiedBy>MANOHAR Y</cp:lastModifiedBy>
  <cp:revision>201</cp:revision>
  <dcterms:created xsi:type="dcterms:W3CDTF">2016-05-20T06:32:59Z</dcterms:created>
  <dcterms:modified xsi:type="dcterms:W3CDTF">2020-04-22T13:14:28Z</dcterms:modified>
</cp:coreProperties>
</file>