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256" r:id="rId2"/>
    <p:sldId id="260" r:id="rId3"/>
    <p:sldId id="261" r:id="rId4"/>
    <p:sldId id="262" r:id="rId5"/>
    <p:sldId id="263" r:id="rId6"/>
    <p:sldId id="264" r:id="rId7"/>
    <p:sldId id="276" r:id="rId8"/>
    <p:sldId id="280" r:id="rId9"/>
    <p:sldId id="285" r:id="rId10"/>
    <p:sldId id="354" r:id="rId11"/>
    <p:sldId id="356" r:id="rId12"/>
    <p:sldId id="355"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 id="378" r:id="rId35"/>
    <p:sldId id="379" r:id="rId36"/>
    <p:sldId id="380" r:id="rId37"/>
    <p:sldId id="381" r:id="rId38"/>
    <p:sldId id="382" r:id="rId39"/>
    <p:sldId id="38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9B650B-1A01-462D-86F4-3EDD75EA511E}" type="datetimeFigureOut">
              <a:rPr lang="en-US" smtClean="0"/>
              <a:pPr/>
              <a:t>4/13/2020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E99A7-1D43-478A-9C1A-1FE7052EE58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7E99A7-1D43-478A-9C1A-1FE7052EE58A}"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5B6EE19A-5247-4E4A-9406-0CB1E79304A7}" type="datetimeFigureOut">
              <a:rPr lang="en-US" smtClean="0"/>
              <a:pPr/>
              <a:t>4/13/2020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511BF8E-D934-45E3-A790-7753366CBC5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6EE19A-5247-4E4A-9406-0CB1E79304A7}"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1BF8E-D934-45E3-A790-7753366CBC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6EE19A-5247-4E4A-9406-0CB1E79304A7}"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1BF8E-D934-45E3-A790-7753366CBC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B6EE19A-5247-4E4A-9406-0CB1E79304A7}" type="datetimeFigureOut">
              <a:rPr lang="en-US" smtClean="0"/>
              <a:pPr/>
              <a:t>4/13/2020</a:t>
            </a:fld>
            <a:endParaRPr lang="en-US"/>
          </a:p>
        </p:txBody>
      </p:sp>
      <p:sp>
        <p:nvSpPr>
          <p:cNvPr id="9" name="Slide Number Placeholder 8"/>
          <p:cNvSpPr>
            <a:spLocks noGrp="1"/>
          </p:cNvSpPr>
          <p:nvPr>
            <p:ph type="sldNum" sz="quarter" idx="15"/>
          </p:nvPr>
        </p:nvSpPr>
        <p:spPr/>
        <p:txBody>
          <a:bodyPr rtlCol="0"/>
          <a:lstStyle/>
          <a:p>
            <a:fld id="{4511BF8E-D934-45E3-A790-7753366CBC5E}"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5B6EE19A-5247-4E4A-9406-0CB1E79304A7}" type="datetimeFigureOut">
              <a:rPr lang="en-US" smtClean="0"/>
              <a:pPr/>
              <a:t>4/13/2020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511BF8E-D934-45E3-A790-7753366CBC5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B6EE19A-5247-4E4A-9406-0CB1E79304A7}"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1BF8E-D934-45E3-A790-7753366CBC5E}"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5B6EE19A-5247-4E4A-9406-0CB1E79304A7}" type="datetimeFigureOut">
              <a:rPr lang="en-US" smtClean="0"/>
              <a:pPr/>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1BF8E-D934-45E3-A790-7753366CBC5E}"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5B6EE19A-5247-4E4A-9406-0CB1E79304A7}" type="datetimeFigureOut">
              <a:rPr lang="en-US" smtClean="0"/>
              <a:pPr/>
              <a:t>4/13/2020</a:t>
            </a:fld>
            <a:endParaRPr lang="en-US"/>
          </a:p>
        </p:txBody>
      </p:sp>
      <p:sp>
        <p:nvSpPr>
          <p:cNvPr id="7" name="Slide Number Placeholder 6"/>
          <p:cNvSpPr>
            <a:spLocks noGrp="1"/>
          </p:cNvSpPr>
          <p:nvPr>
            <p:ph type="sldNum" sz="quarter" idx="11"/>
          </p:nvPr>
        </p:nvSpPr>
        <p:spPr/>
        <p:txBody>
          <a:bodyPr rtlCol="0"/>
          <a:lstStyle/>
          <a:p>
            <a:fld id="{4511BF8E-D934-45E3-A790-7753366CBC5E}"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EE19A-5247-4E4A-9406-0CB1E79304A7}" type="datetimeFigureOut">
              <a:rPr lang="en-US" smtClean="0"/>
              <a:pPr/>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1BF8E-D934-45E3-A790-7753366CBC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5B6EE19A-5247-4E4A-9406-0CB1E79304A7}" type="datetimeFigureOut">
              <a:rPr lang="en-US" smtClean="0"/>
              <a:pPr/>
              <a:t>4/13/2020</a:t>
            </a:fld>
            <a:endParaRPr lang="en-US"/>
          </a:p>
        </p:txBody>
      </p:sp>
      <p:sp>
        <p:nvSpPr>
          <p:cNvPr id="22" name="Slide Number Placeholder 21"/>
          <p:cNvSpPr>
            <a:spLocks noGrp="1"/>
          </p:cNvSpPr>
          <p:nvPr>
            <p:ph type="sldNum" sz="quarter" idx="15"/>
          </p:nvPr>
        </p:nvSpPr>
        <p:spPr/>
        <p:txBody>
          <a:bodyPr rtlCol="0"/>
          <a:lstStyle/>
          <a:p>
            <a:fld id="{4511BF8E-D934-45E3-A790-7753366CBC5E}"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5B6EE19A-5247-4E4A-9406-0CB1E79304A7}" type="datetimeFigureOut">
              <a:rPr lang="en-US" smtClean="0"/>
              <a:pPr/>
              <a:t>4/13/2020</a:t>
            </a:fld>
            <a:endParaRPr lang="en-US"/>
          </a:p>
        </p:txBody>
      </p:sp>
      <p:sp>
        <p:nvSpPr>
          <p:cNvPr id="18" name="Slide Number Placeholder 17"/>
          <p:cNvSpPr>
            <a:spLocks noGrp="1"/>
          </p:cNvSpPr>
          <p:nvPr>
            <p:ph type="sldNum" sz="quarter" idx="11"/>
          </p:nvPr>
        </p:nvSpPr>
        <p:spPr/>
        <p:txBody>
          <a:bodyPr rtlCol="0"/>
          <a:lstStyle/>
          <a:p>
            <a:fld id="{4511BF8E-D934-45E3-A790-7753366CBC5E}"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6EE19A-5247-4E4A-9406-0CB1E79304A7}" type="datetimeFigureOut">
              <a:rPr lang="en-US" smtClean="0"/>
              <a:pPr/>
              <a:t>4/13/2020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511BF8E-D934-45E3-A790-7753366CBC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524000"/>
            <a:ext cx="6172200" cy="1894362"/>
          </a:xfrm>
        </p:spPr>
        <p:txBody>
          <a:bodyPr/>
          <a:lstStyle/>
          <a:p>
            <a:r>
              <a:rPr lang="en-US" dirty="0" err="1" smtClean="0"/>
              <a:t>Infrabulge</a:t>
            </a:r>
            <a:r>
              <a:rPr lang="en-US" dirty="0" smtClean="0"/>
              <a:t> clasp and </a:t>
            </a:r>
            <a:r>
              <a:rPr lang="en-US" dirty="0" err="1" smtClean="0"/>
              <a:t>rpi</a:t>
            </a:r>
            <a:r>
              <a:rPr lang="en-US" dirty="0" smtClean="0"/>
              <a:t> concept</a:t>
            </a:r>
            <a:br>
              <a:rPr lang="en-US" dirty="0" smtClean="0"/>
            </a:br>
            <a:endParaRPr lang="en-US" dirty="0"/>
          </a:p>
        </p:txBody>
      </p:sp>
      <p:sp>
        <p:nvSpPr>
          <p:cNvPr id="3" name="Subtitle 2"/>
          <p:cNvSpPr>
            <a:spLocks noGrp="1"/>
          </p:cNvSpPr>
          <p:nvPr>
            <p:ph type="subTitle" idx="1"/>
          </p:nvPr>
        </p:nvSpPr>
        <p:spPr>
          <a:xfrm>
            <a:off x="5715000" y="5486400"/>
            <a:ext cx="3124200" cy="1066800"/>
          </a:xfrm>
        </p:spPr>
        <p:txBody>
          <a:bodyPr>
            <a:normAutofit/>
          </a:bodyPr>
          <a:lstStyle/>
          <a:p>
            <a:r>
              <a:rPr lang="en-US" sz="2000" dirty="0" smtClean="0">
                <a:solidFill>
                  <a:schemeClr val="tx1"/>
                </a:solidFill>
              </a:rPr>
              <a:t>Dr. </a:t>
            </a:r>
            <a:r>
              <a:rPr lang="en-US" sz="2000" dirty="0" err="1" smtClean="0">
                <a:solidFill>
                  <a:schemeClr val="tx1"/>
                </a:solidFill>
              </a:rPr>
              <a:t>Chetan</a:t>
            </a:r>
            <a:r>
              <a:rPr lang="en-US" sz="2000" dirty="0" smtClean="0">
                <a:solidFill>
                  <a:schemeClr val="tx1"/>
                </a:solidFill>
              </a:rPr>
              <a:t> </a:t>
            </a:r>
            <a:r>
              <a:rPr lang="en-US" sz="2000" dirty="0" err="1" smtClean="0">
                <a:solidFill>
                  <a:schemeClr val="tx1"/>
                </a:solidFill>
              </a:rPr>
              <a:t>Luniyal</a:t>
            </a:r>
            <a:endParaRPr lang="en-US" sz="2000" dirty="0" smtClean="0">
              <a:solidFill>
                <a:schemeClr val="tx1"/>
              </a:solidFill>
            </a:endParaRPr>
          </a:p>
          <a:p>
            <a:endParaRPr lang="en-US" sz="2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7467600" cy="6245352"/>
          </a:xfrm>
        </p:spPr>
        <p:txBody>
          <a:bodyPr>
            <a:noAutofit/>
          </a:bodyPr>
          <a:lstStyle/>
          <a:p>
            <a:pPr>
              <a:spcBef>
                <a:spcPct val="50000"/>
              </a:spcBef>
            </a:pPr>
            <a:r>
              <a:rPr lang="en-US" u="sng" dirty="0" smtClean="0">
                <a:latin typeface="Times New Roman" pitchFamily="18" charset="0"/>
                <a:cs typeface="Times New Roman" pitchFamily="18" charset="0"/>
              </a:rPr>
              <a:t>INFRABULGE CLASP</a:t>
            </a:r>
          </a:p>
          <a:p>
            <a:pPr>
              <a:spcBef>
                <a:spcPct val="50000"/>
              </a:spcBef>
            </a:pPr>
            <a:r>
              <a:rPr lang="en-US" dirty="0" smtClean="0">
                <a:latin typeface="Times New Roman" pitchFamily="18" charset="0"/>
                <a:cs typeface="Times New Roman" pitchFamily="18" charset="0"/>
              </a:rPr>
              <a:t> The </a:t>
            </a:r>
            <a:r>
              <a:rPr lang="en-US" dirty="0" err="1" smtClean="0">
                <a:latin typeface="Times New Roman" pitchFamily="18" charset="0"/>
                <a:cs typeface="Times New Roman" pitchFamily="18" charset="0"/>
              </a:rPr>
              <a:t>infrabulge</a:t>
            </a:r>
            <a:r>
              <a:rPr lang="en-US" dirty="0" smtClean="0">
                <a:latin typeface="Times New Roman" pitchFamily="18" charset="0"/>
                <a:cs typeface="Times New Roman" pitchFamily="18" charset="0"/>
              </a:rPr>
              <a:t> clasp design was introduced during the early 1900s, but did not receive widespread attention until 1930</a:t>
            </a:r>
          </a:p>
          <a:p>
            <a:pPr>
              <a:spcBef>
                <a:spcPct val="50000"/>
              </a:spcBef>
            </a:pPr>
            <a:r>
              <a:rPr lang="en-US" dirty="0" smtClean="0">
                <a:latin typeface="Times New Roman" pitchFamily="18" charset="0"/>
                <a:cs typeface="Times New Roman" pitchFamily="18" charset="0"/>
              </a:rPr>
              <a:t>At that time, Dr F. Ewing Roach presented his "bar-type" or "Roach" clasp </a:t>
            </a:r>
          </a:p>
          <a:p>
            <a:pPr>
              <a:spcBef>
                <a:spcPct val="50000"/>
              </a:spcBef>
            </a:pPr>
            <a:r>
              <a:rPr lang="en-US" dirty="0" smtClean="0">
                <a:latin typeface="Times New Roman" pitchFamily="18" charset="0"/>
                <a:cs typeface="Times New Roman" pitchFamily="18" charset="0"/>
              </a:rPr>
              <a:t>An </a:t>
            </a:r>
            <a:r>
              <a:rPr lang="en-US" dirty="0" err="1" smtClean="0">
                <a:latin typeface="Times New Roman" pitchFamily="18" charset="0"/>
                <a:cs typeface="Times New Roman" pitchFamily="18" charset="0"/>
              </a:rPr>
              <a:t>infrabulge</a:t>
            </a:r>
            <a:r>
              <a:rPr lang="en-US" dirty="0" smtClean="0">
                <a:latin typeface="Times New Roman" pitchFamily="18" charset="0"/>
                <a:cs typeface="Times New Roman" pitchFamily="18" charset="0"/>
              </a:rPr>
              <a:t> clasp approaches the undercut region of an abutment from an apical direction  </a:t>
            </a:r>
          </a:p>
          <a:p>
            <a:pPr>
              <a:spcBef>
                <a:spcPct val="50000"/>
              </a:spcBef>
            </a:pPr>
            <a:r>
              <a:rPr lang="en-US" dirty="0" smtClean="0">
                <a:latin typeface="Times New Roman" pitchFamily="18" charset="0"/>
                <a:cs typeface="Times New Roman" pitchFamily="18" charset="0"/>
              </a:rPr>
              <a:t>Therefore, an </a:t>
            </a:r>
            <a:r>
              <a:rPr lang="en-US" dirty="0" err="1" smtClean="0">
                <a:latin typeface="Times New Roman" pitchFamily="18" charset="0"/>
                <a:cs typeface="Times New Roman" pitchFamily="18" charset="0"/>
              </a:rPr>
              <a:t>infrabulge</a:t>
            </a:r>
            <a:r>
              <a:rPr lang="en-US" dirty="0" smtClean="0">
                <a:latin typeface="Times New Roman" pitchFamily="18" charset="0"/>
                <a:cs typeface="Times New Roman" pitchFamily="18" charset="0"/>
              </a:rPr>
              <a:t> clasp exhibits a "push" type of retention  </a:t>
            </a:r>
          </a:p>
          <a:p>
            <a:pPr>
              <a:spcBef>
                <a:spcPct val="50000"/>
              </a:spcBef>
            </a:pPr>
            <a:r>
              <a:rPr lang="en-US" dirty="0" smtClean="0">
                <a:latin typeface="Times New Roman" pitchFamily="18" charset="0"/>
                <a:cs typeface="Times New Roman" pitchFamily="18" charset="0"/>
              </a:rPr>
              <a:t>Flexibility of the </a:t>
            </a:r>
            <a:r>
              <a:rPr lang="en-US" dirty="0" err="1" smtClean="0">
                <a:latin typeface="Times New Roman" pitchFamily="18" charset="0"/>
                <a:cs typeface="Times New Roman" pitchFamily="18" charset="0"/>
              </a:rPr>
              <a:t>infrabulge</a:t>
            </a:r>
            <a:r>
              <a:rPr lang="en-US" dirty="0" smtClean="0">
                <a:latin typeface="Times New Roman" pitchFamily="18" charset="0"/>
                <a:cs typeface="Times New Roman" pitchFamily="18" charset="0"/>
              </a:rPr>
              <a:t> clasp is controlled primarily by the  length of the approach arm. The greater the length and the more marked the taper, the more flexible the clasp </a:t>
            </a: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endParaRPr lang="en-US" smtClean="0"/>
          </a:p>
        </p:txBody>
      </p:sp>
      <p:pic>
        <p:nvPicPr>
          <p:cNvPr id="102404" name="Picture 4" descr="scan0001"/>
          <p:cNvPicPr>
            <a:picLocks noGrp="1" noChangeAspect="1" noChangeArrowheads="1"/>
          </p:cNvPicPr>
          <p:nvPr>
            <p:ph sz="quarter" idx="1"/>
          </p:nvPr>
        </p:nvPicPr>
        <p:blipFill>
          <a:blip r:embed="rId2" cstate="print">
            <a:lum bright="-66000" contrast="-90000"/>
          </a:blip>
          <a:srcRect l="3181" t="33673" r="3110" b="36021"/>
          <a:stretch>
            <a:fillRect/>
          </a:stretch>
        </p:blipFill>
        <p:spPr>
          <a:xfrm>
            <a:off x="0" y="-25400"/>
            <a:ext cx="9144000" cy="6883400"/>
          </a:xfrm>
          <a:noFill/>
        </p:spPr>
      </p:pic>
      <p:pic>
        <p:nvPicPr>
          <p:cNvPr id="102403" name="Picture 3" descr="scan0001"/>
          <p:cNvPicPr>
            <a:picLocks noGrp="1" noChangeAspect="1" noChangeArrowheads="1"/>
          </p:cNvPicPr>
          <p:nvPr>
            <p:ph sz="quarter" idx="2"/>
          </p:nvPr>
        </p:nvPicPr>
        <p:blipFill>
          <a:blip r:embed="rId3" cstate="print"/>
          <a:stretch>
            <a:fillRect/>
          </a:stretch>
        </p:blipFill>
        <p:spPr>
          <a:xfrm>
            <a:off x="5001895" y="1623060"/>
            <a:ext cx="2194560" cy="4526280"/>
          </a:xfrm>
          <a:noFill/>
        </p:spPr>
      </p:pic>
      <p:sp>
        <p:nvSpPr>
          <p:cNvPr id="102405" name="Text Box 5"/>
          <p:cNvSpPr txBox="1">
            <a:spLocks noChangeArrowheads="1"/>
          </p:cNvSpPr>
          <p:nvPr/>
        </p:nvSpPr>
        <p:spPr bwMode="auto">
          <a:xfrm>
            <a:off x="685800" y="457200"/>
            <a:ext cx="7620000" cy="457200"/>
          </a:xfrm>
          <a:prstGeom prst="rect">
            <a:avLst/>
          </a:prstGeom>
          <a:noFill/>
          <a:ln w="19050" algn="ctr">
            <a:noFill/>
            <a:miter lim="800000"/>
            <a:headEnd/>
            <a:tailEnd/>
          </a:ln>
          <a:effectLst/>
        </p:spPr>
        <p:txBody>
          <a:bodyPr>
            <a:spAutoFit/>
          </a:bodyPr>
          <a:lstStyle/>
          <a:p>
            <a:pPr algn="l"/>
            <a:r>
              <a:rPr lang="en-US" sz="2400" b="1">
                <a:solidFill>
                  <a:schemeClr val="bg1"/>
                </a:solidFill>
              </a:rPr>
              <a:t>  </a:t>
            </a:r>
          </a:p>
        </p:txBody>
      </p:sp>
      <p:sp>
        <p:nvSpPr>
          <p:cNvPr id="102406" name="Text Box 6"/>
          <p:cNvSpPr txBox="1">
            <a:spLocks noChangeArrowheads="1"/>
          </p:cNvSpPr>
          <p:nvPr/>
        </p:nvSpPr>
        <p:spPr bwMode="auto">
          <a:xfrm>
            <a:off x="533400" y="533400"/>
            <a:ext cx="8305800" cy="1004888"/>
          </a:xfrm>
          <a:prstGeom prst="rect">
            <a:avLst/>
          </a:prstGeom>
          <a:noFill/>
          <a:ln w="19050" algn="ctr">
            <a:noFill/>
            <a:miter lim="800000"/>
            <a:headEnd/>
            <a:tailEnd/>
          </a:ln>
          <a:effectLst/>
        </p:spPr>
        <p:txBody>
          <a:bodyPr>
            <a:spAutoFit/>
          </a:bodyPr>
          <a:lstStyle/>
          <a:p>
            <a:pPr algn="l">
              <a:spcBef>
                <a:spcPct val="50000"/>
              </a:spcBef>
            </a:pPr>
            <a:r>
              <a:rPr lang="en-US" sz="2400" b="1">
                <a:solidFill>
                  <a:srgbClr val="00CC99"/>
                </a:solidFill>
              </a:rPr>
              <a:t>INFRABULGE CLASP</a:t>
            </a:r>
          </a:p>
          <a:p>
            <a:pPr algn="l">
              <a:spcBef>
                <a:spcPct val="50000"/>
              </a:spcBef>
            </a:pPr>
            <a:r>
              <a:rPr lang="en-US" sz="2400" b="1">
                <a:solidFill>
                  <a:schemeClr val="bg1"/>
                </a:solidFill>
              </a:rPr>
              <a:t>  </a:t>
            </a:r>
            <a:r>
              <a:rPr lang="en-US" b="1"/>
              <a:t> </a:t>
            </a:r>
          </a:p>
        </p:txBody>
      </p:sp>
      <p:sp>
        <p:nvSpPr>
          <p:cNvPr id="102407" name="Rectangle 7"/>
          <p:cNvSpPr>
            <a:spLocks noChangeArrowheads="1"/>
          </p:cNvSpPr>
          <p:nvPr/>
        </p:nvSpPr>
        <p:spPr bwMode="auto">
          <a:xfrm>
            <a:off x="2438400" y="1295400"/>
            <a:ext cx="3505200" cy="457200"/>
          </a:xfrm>
          <a:prstGeom prst="rect">
            <a:avLst/>
          </a:prstGeom>
          <a:solidFill>
            <a:srgbClr val="CC00CC"/>
          </a:solidFill>
          <a:ln w="19050" algn="ctr">
            <a:solidFill>
              <a:srgbClr val="00FFFF"/>
            </a:solidFill>
            <a:miter lim="800000"/>
            <a:headEnd/>
            <a:tailEnd/>
          </a:ln>
          <a:effectLst>
            <a:outerShdw dist="35921" dir="2700000" algn="ctr" rotWithShape="0">
              <a:srgbClr val="990000"/>
            </a:outerShdw>
          </a:effectLst>
        </p:spPr>
        <p:txBody>
          <a:bodyPr wrap="none" anchor="ctr"/>
          <a:lstStyle/>
          <a:p>
            <a:r>
              <a:rPr lang="en-US" b="1" dirty="0">
                <a:solidFill>
                  <a:schemeClr val="bg1"/>
                </a:solidFill>
              </a:rPr>
              <a:t>Vertical/ Bar /Roach / </a:t>
            </a:r>
            <a:r>
              <a:rPr lang="en-US" b="1" dirty="0" err="1">
                <a:solidFill>
                  <a:schemeClr val="bg1"/>
                </a:solidFill>
              </a:rPr>
              <a:t>Infrabulge</a:t>
            </a:r>
            <a:endParaRPr lang="en-US" dirty="0"/>
          </a:p>
        </p:txBody>
      </p:sp>
      <p:sp>
        <p:nvSpPr>
          <p:cNvPr id="102408" name="Text Box 8"/>
          <p:cNvSpPr txBox="1">
            <a:spLocks noChangeArrowheads="1"/>
          </p:cNvSpPr>
          <p:nvPr/>
        </p:nvSpPr>
        <p:spPr bwMode="auto">
          <a:xfrm>
            <a:off x="2590800" y="2286000"/>
            <a:ext cx="2819400" cy="2830513"/>
          </a:xfrm>
          <a:prstGeom prst="rect">
            <a:avLst/>
          </a:prstGeom>
          <a:noFill/>
          <a:ln w="19050" algn="ctr">
            <a:noFill/>
            <a:miter lim="800000"/>
            <a:headEnd/>
            <a:tailEnd/>
          </a:ln>
          <a:effectLst/>
        </p:spPr>
        <p:txBody>
          <a:bodyPr>
            <a:spAutoFit/>
          </a:bodyPr>
          <a:lstStyle/>
          <a:p>
            <a:pPr algn="l">
              <a:spcBef>
                <a:spcPct val="50000"/>
              </a:spcBef>
              <a:buClr>
                <a:srgbClr val="0000FF"/>
              </a:buClr>
              <a:buFont typeface="Wingdings" pitchFamily="2" charset="2"/>
              <a:buChar char="§"/>
            </a:pPr>
            <a:endParaRPr lang="en-US" sz="2400" b="1">
              <a:solidFill>
                <a:schemeClr val="bg1"/>
              </a:solidFill>
            </a:endParaRPr>
          </a:p>
          <a:p>
            <a:pPr algn="l">
              <a:spcBef>
                <a:spcPct val="50000"/>
              </a:spcBef>
              <a:buClr>
                <a:srgbClr val="0000FF"/>
              </a:buClr>
              <a:buFont typeface="Wingdings" pitchFamily="2" charset="2"/>
              <a:buChar char="§"/>
            </a:pPr>
            <a:r>
              <a:rPr lang="en-US" sz="2400" b="1">
                <a:solidFill>
                  <a:schemeClr val="bg1"/>
                </a:solidFill>
              </a:rPr>
              <a:t> T Clasp</a:t>
            </a:r>
          </a:p>
          <a:p>
            <a:pPr algn="l">
              <a:spcBef>
                <a:spcPct val="50000"/>
              </a:spcBef>
              <a:buClr>
                <a:srgbClr val="0000FF"/>
              </a:buClr>
              <a:buFont typeface="Wingdings" pitchFamily="2" charset="2"/>
              <a:buChar char="§"/>
            </a:pPr>
            <a:r>
              <a:rPr lang="en-US" sz="2400" b="1">
                <a:solidFill>
                  <a:schemeClr val="bg1"/>
                </a:solidFill>
              </a:rPr>
              <a:t> Modified T</a:t>
            </a:r>
          </a:p>
          <a:p>
            <a:pPr algn="l">
              <a:buClr>
                <a:srgbClr val="0000FF"/>
              </a:buClr>
              <a:buFont typeface="Wingdings" pitchFamily="2" charset="2"/>
              <a:buChar char="§"/>
            </a:pPr>
            <a:r>
              <a:rPr lang="en-US" sz="2400" b="1">
                <a:solidFill>
                  <a:schemeClr val="bg1"/>
                </a:solidFill>
              </a:rPr>
              <a:t> Y Clasp</a:t>
            </a:r>
          </a:p>
          <a:p>
            <a:pPr algn="l">
              <a:buClr>
                <a:srgbClr val="0000FF"/>
              </a:buClr>
              <a:buFont typeface="Wingdings" pitchFamily="2" charset="2"/>
              <a:buChar char="§"/>
            </a:pPr>
            <a:r>
              <a:rPr lang="en-US" sz="2400" b="1">
                <a:solidFill>
                  <a:schemeClr val="bg1"/>
                </a:solidFill>
              </a:rPr>
              <a:t> I Clasp / I Bar </a:t>
            </a:r>
          </a:p>
          <a:p>
            <a:pPr algn="l">
              <a:spcBef>
                <a:spcPct val="50000"/>
              </a:spcBef>
              <a:buClr>
                <a:srgbClr val="0000FF"/>
              </a:buClr>
              <a:buFont typeface="Wingdings" pitchFamily="2" charset="2"/>
              <a:buChar char="§"/>
            </a:pPr>
            <a:endParaRPr lang="en-US" sz="2400" b="1">
              <a:solidFill>
                <a:schemeClr val="bg1"/>
              </a:solidFill>
            </a:endParaRPr>
          </a:p>
        </p:txBody>
      </p:sp>
      <p:sp>
        <p:nvSpPr>
          <p:cNvPr id="102409" name="Line 9"/>
          <p:cNvSpPr>
            <a:spLocks noChangeShapeType="1"/>
          </p:cNvSpPr>
          <p:nvPr/>
        </p:nvSpPr>
        <p:spPr bwMode="auto">
          <a:xfrm>
            <a:off x="3505200" y="1752600"/>
            <a:ext cx="0" cy="685800"/>
          </a:xfrm>
          <a:prstGeom prst="line">
            <a:avLst/>
          </a:prstGeom>
          <a:noFill/>
          <a:ln w="19050">
            <a:solidFill>
              <a:srgbClr val="00FFFF"/>
            </a:solidFill>
            <a:round/>
            <a:headEnd/>
            <a:tailEnd type="triangle" w="med" len="med"/>
          </a:ln>
          <a:effectLst>
            <a:outerShdw dist="35921" dir="2700000" algn="ctr" rotWithShape="0">
              <a:srgbClr val="990000"/>
            </a:outerShdw>
          </a:effectLst>
        </p:spPr>
        <p:txBody>
          <a:bodyPr/>
          <a:lstStyle/>
          <a:p>
            <a:endParaRPr lang="en-US"/>
          </a:p>
        </p:txBody>
      </p:sp>
      <p:sp>
        <p:nvSpPr>
          <p:cNvPr id="102410" name="Text Box 10"/>
          <p:cNvSpPr txBox="1">
            <a:spLocks noChangeArrowheads="1"/>
          </p:cNvSpPr>
          <p:nvPr/>
        </p:nvSpPr>
        <p:spPr bwMode="auto">
          <a:xfrm>
            <a:off x="4038600" y="1981200"/>
            <a:ext cx="3124200" cy="366713"/>
          </a:xfrm>
          <a:prstGeom prst="rect">
            <a:avLst/>
          </a:prstGeom>
          <a:noFill/>
          <a:ln w="19050" algn="ctr">
            <a:noFill/>
            <a:miter lim="800000"/>
            <a:headEnd/>
            <a:tailEnd/>
          </a:ln>
          <a:effectLst>
            <a:outerShdw dist="35921" dir="2700000" algn="ctr" rotWithShape="0">
              <a:srgbClr val="990000"/>
            </a:outerShdw>
          </a:effectLst>
        </p:spPr>
        <p:txBody>
          <a:bodyPr>
            <a:spAutoFit/>
          </a:bodyPr>
          <a:lstStyle/>
          <a:p>
            <a:pPr>
              <a:spcBef>
                <a:spcPct val="50000"/>
              </a:spcBef>
            </a:pPr>
            <a:endParaRPr lang="en-US"/>
          </a:p>
        </p:txBody>
      </p:sp>
      <p:sp>
        <p:nvSpPr>
          <p:cNvPr id="102411" name="Text Box 12"/>
          <p:cNvSpPr txBox="1">
            <a:spLocks noChangeArrowheads="1"/>
          </p:cNvSpPr>
          <p:nvPr/>
        </p:nvSpPr>
        <p:spPr bwMode="auto">
          <a:xfrm>
            <a:off x="3886200" y="1981200"/>
            <a:ext cx="4419600" cy="366713"/>
          </a:xfrm>
          <a:prstGeom prst="rect">
            <a:avLst/>
          </a:prstGeom>
          <a:noFill/>
          <a:ln w="19050" algn="ctr">
            <a:noFill/>
            <a:miter lim="800000"/>
            <a:headEnd/>
            <a:tailEnd/>
          </a:ln>
          <a:effectLst>
            <a:outerShdw dist="35921" dir="2700000" algn="ctr" rotWithShape="0">
              <a:srgbClr val="990000"/>
            </a:outerShdw>
          </a:effectLst>
        </p:spPr>
        <p:txBody>
          <a:bodyPr>
            <a:spAutoFit/>
          </a:bodyPr>
          <a:lstStyle/>
          <a:p>
            <a:pPr>
              <a:spcBef>
                <a:spcPct val="50000"/>
              </a:spcBef>
            </a:pPr>
            <a:r>
              <a:rPr lang="en-US">
                <a:solidFill>
                  <a:srgbClr val="00CC99"/>
                </a:solidFill>
              </a:rPr>
              <a:t>Described by their geometric shape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7467600" cy="6169152"/>
          </a:xfrm>
        </p:spPr>
        <p:txBody>
          <a:bodyPr>
            <a:normAutofit/>
          </a:bodyPr>
          <a:lstStyle/>
          <a:p>
            <a:pPr>
              <a:spcBef>
                <a:spcPct val="50000"/>
              </a:spcBef>
              <a:buClr>
                <a:srgbClr val="00CC99"/>
              </a:buClr>
              <a:buNone/>
            </a:pPr>
            <a:r>
              <a:rPr lang="en-US" i="1" dirty="0" smtClean="0">
                <a:latin typeface="Times New Roman" pitchFamily="18" charset="0"/>
                <a:cs typeface="Times New Roman" pitchFamily="18" charset="0"/>
              </a:rPr>
              <a:t>Design rules</a:t>
            </a:r>
          </a:p>
          <a:p>
            <a:pPr>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approach arm of an </a:t>
            </a:r>
            <a:r>
              <a:rPr lang="en-US" dirty="0" err="1" smtClean="0">
                <a:latin typeface="Times New Roman" pitchFamily="18" charset="0"/>
                <a:cs typeface="Times New Roman" pitchFamily="18" charset="0"/>
              </a:rPr>
              <a:t>infrabulge</a:t>
            </a:r>
            <a:r>
              <a:rPr lang="en-US" dirty="0" smtClean="0">
                <a:latin typeface="Times New Roman" pitchFamily="18" charset="0"/>
                <a:cs typeface="Times New Roman" pitchFamily="18" charset="0"/>
              </a:rPr>
              <a:t> clasp must not impinge on the soft tissues adjacent to the abutment. It is not desirable to provide relief under the approach arm, but the tissue surface of the approach arm should be smooth and well polished</a:t>
            </a:r>
          </a:p>
          <a:p>
            <a:pPr>
              <a:spcBef>
                <a:spcPct val="50000"/>
              </a:spcBef>
              <a:buClr>
                <a:srgbClr val="00CC99"/>
              </a:buClr>
              <a:buFont typeface="Wingdings" pitchFamily="2" charset="2"/>
              <a:buChar char="Ø"/>
            </a:pPr>
            <a:endParaRPr lang="en-US" dirty="0" smtClean="0">
              <a:latin typeface="Times New Roman" pitchFamily="18" charset="0"/>
              <a:cs typeface="Times New Roman" pitchFamily="18" charset="0"/>
            </a:endParaRPr>
          </a:p>
          <a:p>
            <a:pPr>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approach arm should cross perpendicular to the free gingival margin </a:t>
            </a:r>
          </a:p>
          <a:p>
            <a:pPr>
              <a:spcBef>
                <a:spcPct val="50000"/>
              </a:spcBef>
              <a:buClr>
                <a:srgbClr val="00CC99"/>
              </a:buClr>
              <a:buFont typeface="Wingdings" pitchFamily="2" charset="2"/>
              <a:buChar char="Ø"/>
            </a:pPr>
            <a:endParaRPr lang="en-US" dirty="0" smtClean="0">
              <a:latin typeface="Times New Roman" pitchFamily="18" charset="0"/>
              <a:cs typeface="Times New Roman" pitchFamily="18" charset="0"/>
            </a:endParaRPr>
          </a:p>
          <a:p>
            <a:pPr>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approach arm should never be designed to "bridge" an area of soft tissue undercut since this will produce an increased risk of food entrapment and may result in irritation of the associated soft tissues  </a:t>
            </a: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533400"/>
            <a:ext cx="8305800" cy="5592763"/>
          </a:xfrm>
        </p:spPr>
        <p:txBody>
          <a:bodyPr>
            <a:normAutofit fontScale="92500" lnSpcReduction="20000"/>
          </a:bodyPr>
          <a:lstStyle/>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To optimize flexibility, the approach arm should be uniformly tapered from its origin to the clasp terminus</a:t>
            </a:r>
          </a:p>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clasp terminus should be positioned as far apically on the abutment as is practical. Proper placement of the clasp terminus yields a decrease in leverage induced stresses resulting from movement of the prosthesis</a:t>
            </a:r>
          </a:p>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minor connector that attaches the occlusal rest to the framework should be rigid and should contribute to the overall bracing and stabilization characteristics of the prosthesis  </a:t>
            </a:r>
          </a:p>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Bar retentive clasp is used only when the retentive undercut is adjacent to the edentulous area</a:t>
            </a:r>
          </a:p>
          <a:p>
            <a:pPr>
              <a:lnSpc>
                <a:spcPct val="150000"/>
              </a:lnSpc>
            </a:pPr>
            <a:endParaRPr lang="en-US"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7467600" cy="5864352"/>
          </a:xfrm>
        </p:spPr>
        <p:txBody>
          <a:bodyPr>
            <a:noAutofit/>
          </a:bodyPr>
          <a:lstStyle/>
          <a:p>
            <a:r>
              <a:rPr lang="en-US" dirty="0" smtClean="0">
                <a:latin typeface="Times New Roman" pitchFamily="18" charset="0"/>
                <a:cs typeface="Times New Roman" pitchFamily="18" charset="0"/>
              </a:rPr>
              <a:t> BAR OR VERTICAL PROJECTION CLASP</a:t>
            </a:r>
          </a:p>
          <a:p>
            <a:r>
              <a:rPr lang="en-US" dirty="0" smtClean="0">
                <a:latin typeface="Times New Roman" pitchFamily="18" charset="0"/>
                <a:cs typeface="Times New Roman" pitchFamily="18" charset="0"/>
              </a:rPr>
              <a:t>Vertical projection clasp approach retentive undercut from a gingival direction</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Advantage </a:t>
            </a:r>
          </a:p>
          <a:p>
            <a:r>
              <a:rPr lang="en-US" dirty="0" smtClean="0">
                <a:latin typeface="Times New Roman" pitchFamily="18" charset="0"/>
                <a:cs typeface="Times New Roman" pitchFamily="18" charset="0"/>
              </a:rPr>
              <a:t>Effective retention</a:t>
            </a:r>
          </a:p>
          <a:p>
            <a:r>
              <a:rPr lang="en-US" dirty="0" smtClean="0">
                <a:latin typeface="Times New Roman" pitchFamily="18" charset="0"/>
                <a:cs typeface="Times New Roman" pitchFamily="18" charset="0"/>
              </a:rPr>
              <a:t>Less difficulty in inserting</a:t>
            </a:r>
          </a:p>
          <a:p>
            <a:r>
              <a:rPr lang="en-US" dirty="0" smtClean="0">
                <a:latin typeface="Times New Roman" pitchFamily="18" charset="0"/>
                <a:cs typeface="Times New Roman" pitchFamily="18" charset="0"/>
              </a:rPr>
              <a:t>Increased esthetics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Disadvantage </a:t>
            </a:r>
          </a:p>
          <a:p>
            <a:r>
              <a:rPr lang="en-US" dirty="0" smtClean="0">
                <a:latin typeface="Times New Roman" pitchFamily="18" charset="0"/>
                <a:cs typeface="Times New Roman" pitchFamily="18" charset="0"/>
              </a:rPr>
              <a:t>Poor oral hygiene maintenance</a:t>
            </a:r>
          </a:p>
          <a:p>
            <a:r>
              <a:rPr lang="en-US" dirty="0" smtClean="0">
                <a:latin typeface="Times New Roman" pitchFamily="18" charset="0"/>
                <a:cs typeface="Times New Roman" pitchFamily="18" charset="0"/>
              </a:rPr>
              <a:t> Less bracing &amp; stabilization.</a:t>
            </a:r>
          </a:p>
          <a:p>
            <a:endParaRPr lang="en-US" dirty="0" smtClean="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7467600" cy="6245352"/>
          </a:xfrm>
        </p:spPr>
        <p:txBody>
          <a:bodyPr>
            <a:normAutofit fontScale="92500" lnSpcReduction="20000"/>
          </a:bodyPr>
          <a:lstStyle/>
          <a:p>
            <a:pPr>
              <a:lnSpc>
                <a:spcPct val="200000"/>
              </a:lnSpc>
              <a:spcBef>
                <a:spcPct val="50000"/>
              </a:spcBef>
            </a:pPr>
            <a:r>
              <a:rPr lang="en-US" dirty="0" smtClean="0">
                <a:latin typeface="Times New Roman" pitchFamily="18" charset="0"/>
                <a:cs typeface="Times New Roman" pitchFamily="18" charset="0"/>
              </a:rPr>
              <a:t>Specific Indications  </a:t>
            </a:r>
          </a:p>
          <a:p>
            <a:pPr>
              <a:lnSpc>
                <a:spcPct val="20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When a small degree of undercut (0.01 inch) exists in the cervical third of the abutment tooth, which may be approached from a gingival direction;</a:t>
            </a:r>
          </a:p>
          <a:p>
            <a:pPr>
              <a:lnSpc>
                <a:spcPct val="20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On abutment teeth for tooth-supported partial dentures or tooth-supported modification areas  </a:t>
            </a:r>
          </a:p>
          <a:p>
            <a:pPr>
              <a:lnSpc>
                <a:spcPct val="20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In distal extension base situations </a:t>
            </a:r>
          </a:p>
          <a:p>
            <a:pPr>
              <a:lnSpc>
                <a:spcPct val="20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in situations in which esthetic considerations </a:t>
            </a:r>
            <a:r>
              <a:rPr lang="en-US" i="1" dirty="0" smtClean="0">
                <a:latin typeface="Times New Roman" pitchFamily="18" charset="0"/>
                <a:cs typeface="Times New Roman" pitchFamily="18" charset="0"/>
              </a:rPr>
              <a:t>must be </a:t>
            </a:r>
            <a:r>
              <a:rPr lang="en-US" dirty="0" smtClean="0">
                <a:latin typeface="Times New Roman" pitchFamily="18" charset="0"/>
                <a:cs typeface="Times New Roman" pitchFamily="18" charset="0"/>
              </a:rPr>
              <a:t>accommodated and a cast clasp is contraindicated </a:t>
            </a:r>
          </a:p>
          <a:p>
            <a:pPr>
              <a:lnSpc>
                <a:spcPct val="200000"/>
              </a:lnSpc>
            </a:pPr>
            <a:endParaRPr lang="en-US"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Contraindications</a:t>
            </a:r>
            <a:br>
              <a:rPr lang="en-US" b="1" dirty="0" smtClean="0"/>
            </a:br>
            <a:endParaRPr lang="en-US" dirty="0"/>
          </a:p>
        </p:txBody>
      </p:sp>
      <p:sp>
        <p:nvSpPr>
          <p:cNvPr id="3" name="Content Placeholder 2"/>
          <p:cNvSpPr>
            <a:spLocks noGrp="1"/>
          </p:cNvSpPr>
          <p:nvPr>
            <p:ph sz="quarter" idx="1"/>
          </p:nvPr>
        </p:nvSpPr>
        <p:spPr>
          <a:xfrm>
            <a:off x="457200" y="1600201"/>
            <a:ext cx="3505200" cy="1219200"/>
          </a:xfrm>
        </p:spPr>
        <p:txBody>
          <a:bodyPr>
            <a:normAutofit/>
          </a:bodyPr>
          <a:lstStyle/>
          <a:p>
            <a:r>
              <a:rPr lang="en-US" b="1" dirty="0" smtClean="0"/>
              <a:t> Severe </a:t>
            </a:r>
            <a:r>
              <a:rPr lang="en-US" b="1" dirty="0" err="1" smtClean="0"/>
              <a:t>buccal</a:t>
            </a:r>
            <a:r>
              <a:rPr lang="en-US" b="1" dirty="0" smtClean="0"/>
              <a:t> or lingual tilts of abutment teeth    </a:t>
            </a:r>
            <a:endParaRPr lang="en-US" dirty="0"/>
          </a:p>
        </p:txBody>
      </p:sp>
      <p:pic>
        <p:nvPicPr>
          <p:cNvPr id="4" name="Picture 14"/>
          <p:cNvPicPr>
            <a:picLocks noChangeAspect="1" noChangeArrowheads="1"/>
          </p:cNvPicPr>
          <p:nvPr/>
        </p:nvPicPr>
        <p:blipFill>
          <a:blip r:embed="rId2" cstate="print"/>
          <a:srcRect/>
          <a:stretch>
            <a:fillRect/>
          </a:stretch>
        </p:blipFill>
        <p:spPr>
          <a:xfrm>
            <a:off x="5334000" y="1066800"/>
            <a:ext cx="1803400" cy="2097088"/>
          </a:xfrm>
          <a:prstGeom prst="rect">
            <a:avLst/>
          </a:prstGeom>
          <a:noFill/>
        </p:spPr>
      </p:pic>
      <p:sp>
        <p:nvSpPr>
          <p:cNvPr id="5" name="Line 24"/>
          <p:cNvSpPr>
            <a:spLocks noChangeShapeType="1"/>
          </p:cNvSpPr>
          <p:nvPr/>
        </p:nvSpPr>
        <p:spPr bwMode="auto">
          <a:xfrm>
            <a:off x="4114800" y="2438400"/>
            <a:ext cx="609600" cy="0"/>
          </a:xfrm>
          <a:prstGeom prst="line">
            <a:avLst/>
          </a:prstGeom>
          <a:noFill/>
          <a:ln w="57150">
            <a:solidFill>
              <a:srgbClr val="00FFFF"/>
            </a:solidFill>
            <a:round/>
            <a:headEnd/>
            <a:tailEnd type="diamond" w="med" len="med"/>
          </a:ln>
          <a:effectLst>
            <a:outerShdw dist="35921" dir="2700000" algn="ctr" rotWithShape="0">
              <a:srgbClr val="990000"/>
            </a:outerShdw>
          </a:effectLst>
        </p:spPr>
        <p:txBody>
          <a:bodyPr/>
          <a:lstStyle/>
          <a:p>
            <a:endParaRPr lang="en-US"/>
          </a:p>
        </p:txBody>
      </p:sp>
      <p:sp>
        <p:nvSpPr>
          <p:cNvPr id="6" name="Rectangle 5"/>
          <p:cNvSpPr/>
          <p:nvPr/>
        </p:nvSpPr>
        <p:spPr>
          <a:xfrm>
            <a:off x="5486400" y="4038600"/>
            <a:ext cx="2626553" cy="369332"/>
          </a:xfrm>
          <a:prstGeom prst="rect">
            <a:avLst/>
          </a:prstGeom>
        </p:spPr>
        <p:txBody>
          <a:bodyPr wrap="none">
            <a:spAutoFit/>
          </a:bodyPr>
          <a:lstStyle/>
          <a:p>
            <a:pPr>
              <a:spcBef>
                <a:spcPct val="50000"/>
              </a:spcBef>
              <a:buClr>
                <a:srgbClr val="00CC99"/>
              </a:buClr>
              <a:buFont typeface="Wingdings" pitchFamily="2" charset="2"/>
              <a:buChar char="Ø"/>
            </a:pPr>
            <a:r>
              <a:rPr lang="en-US" b="1" dirty="0" smtClean="0"/>
              <a:t>Severe tissue undercuts</a:t>
            </a:r>
            <a:endParaRPr lang="en-US" b="1" dirty="0"/>
          </a:p>
        </p:txBody>
      </p:sp>
      <p:pic>
        <p:nvPicPr>
          <p:cNvPr id="7" name="Picture 15"/>
          <p:cNvPicPr>
            <a:picLocks noChangeAspect="1" noChangeArrowheads="1"/>
          </p:cNvPicPr>
          <p:nvPr/>
        </p:nvPicPr>
        <p:blipFill>
          <a:blip r:embed="rId3" cstate="print"/>
          <a:srcRect/>
          <a:stretch>
            <a:fillRect/>
          </a:stretch>
        </p:blipFill>
        <p:spPr>
          <a:xfrm>
            <a:off x="1676400" y="2971800"/>
            <a:ext cx="1776413" cy="2133600"/>
          </a:xfrm>
          <a:prstGeom prst="rect">
            <a:avLst/>
          </a:prstGeom>
          <a:noFill/>
        </p:spPr>
      </p:pic>
      <p:sp>
        <p:nvSpPr>
          <p:cNvPr id="8" name="Line 26"/>
          <p:cNvSpPr>
            <a:spLocks noChangeShapeType="1"/>
          </p:cNvSpPr>
          <p:nvPr/>
        </p:nvSpPr>
        <p:spPr bwMode="auto">
          <a:xfrm flipH="1">
            <a:off x="4114800" y="4191000"/>
            <a:ext cx="762000" cy="0"/>
          </a:xfrm>
          <a:prstGeom prst="line">
            <a:avLst/>
          </a:prstGeom>
          <a:noFill/>
          <a:ln w="57150">
            <a:solidFill>
              <a:srgbClr val="00FFFF"/>
            </a:solidFill>
            <a:round/>
            <a:headEnd/>
            <a:tailEnd type="diamond" w="med" len="med"/>
          </a:ln>
          <a:effectLst>
            <a:outerShdw dist="35921" dir="2700000" algn="ctr" rotWithShape="0">
              <a:srgbClr val="990000"/>
            </a:outerShdw>
          </a:effectLst>
        </p:spPr>
        <p:txBody>
          <a:bodyPr/>
          <a:lstStyle/>
          <a:p>
            <a:endParaRPr lang="en-US"/>
          </a:p>
        </p:txBody>
      </p:sp>
      <p:sp>
        <p:nvSpPr>
          <p:cNvPr id="9" name="Rectangle 8"/>
          <p:cNvSpPr/>
          <p:nvPr/>
        </p:nvSpPr>
        <p:spPr>
          <a:xfrm>
            <a:off x="762000" y="5638800"/>
            <a:ext cx="3621441" cy="369332"/>
          </a:xfrm>
          <a:prstGeom prst="rect">
            <a:avLst/>
          </a:prstGeom>
        </p:spPr>
        <p:txBody>
          <a:bodyPr wrap="none">
            <a:spAutoFit/>
          </a:bodyPr>
          <a:lstStyle/>
          <a:p>
            <a:pPr>
              <a:spcBef>
                <a:spcPct val="50000"/>
              </a:spcBef>
              <a:buClr>
                <a:srgbClr val="00CC99"/>
              </a:buClr>
              <a:buFont typeface="Wingdings" pitchFamily="2" charset="2"/>
              <a:buChar char="Ø"/>
            </a:pPr>
            <a:r>
              <a:rPr lang="en-US" b="1" dirty="0" smtClean="0"/>
              <a:t>Shallow </a:t>
            </a:r>
            <a:r>
              <a:rPr lang="en-US" b="1" dirty="0" err="1" smtClean="0"/>
              <a:t>buccal</a:t>
            </a:r>
            <a:r>
              <a:rPr lang="en-US" b="1" dirty="0" smtClean="0"/>
              <a:t> or labial vestibules</a:t>
            </a:r>
            <a:endParaRPr lang="en-US" b="1" dirty="0"/>
          </a:p>
        </p:txBody>
      </p:sp>
      <p:pic>
        <p:nvPicPr>
          <p:cNvPr id="10" name="Picture 16"/>
          <p:cNvPicPr>
            <a:picLocks noChangeAspect="1" noChangeArrowheads="1"/>
          </p:cNvPicPr>
          <p:nvPr/>
        </p:nvPicPr>
        <p:blipFill>
          <a:blip r:embed="rId4" cstate="print"/>
          <a:srcRect/>
          <a:stretch>
            <a:fillRect/>
          </a:stretch>
        </p:blipFill>
        <p:spPr>
          <a:xfrm>
            <a:off x="5867400" y="4824768"/>
            <a:ext cx="2530475" cy="1666520"/>
          </a:xfrm>
          <a:prstGeom prst="rect">
            <a:avLst/>
          </a:prstGeom>
          <a:noFill/>
        </p:spPr>
      </p:pic>
      <p:sp>
        <p:nvSpPr>
          <p:cNvPr id="11" name="Line 25"/>
          <p:cNvSpPr>
            <a:spLocks noChangeShapeType="1"/>
          </p:cNvSpPr>
          <p:nvPr/>
        </p:nvSpPr>
        <p:spPr bwMode="auto">
          <a:xfrm flipV="1">
            <a:off x="4750370" y="5638799"/>
            <a:ext cx="431229" cy="45719"/>
          </a:xfrm>
          <a:prstGeom prst="line">
            <a:avLst/>
          </a:prstGeom>
          <a:noFill/>
          <a:ln w="57150">
            <a:solidFill>
              <a:srgbClr val="00FFFF"/>
            </a:solidFill>
            <a:round/>
            <a:headEnd/>
            <a:tailEnd type="diamond" w="med" len="med"/>
          </a:ln>
          <a:effectLst>
            <a:outerShdw dist="35921" dir="2700000" algn="ctr" rotWithShape="0">
              <a:srgbClr val="990000"/>
            </a:outerShdw>
          </a:effectLst>
        </p:spPr>
        <p:txBody>
          <a:bodyPr/>
          <a:lstStyle/>
          <a:p>
            <a:endParaRPr lang="en-US"/>
          </a:p>
        </p:txBody>
      </p:sp>
      <p:sp>
        <p:nvSpPr>
          <p:cNvPr id="12" name="Rectangle 11"/>
          <p:cNvSpPr/>
          <p:nvPr/>
        </p:nvSpPr>
        <p:spPr>
          <a:xfrm>
            <a:off x="1219200" y="6248400"/>
            <a:ext cx="2558586" cy="369332"/>
          </a:xfrm>
          <a:prstGeom prst="rect">
            <a:avLst/>
          </a:prstGeom>
        </p:spPr>
        <p:txBody>
          <a:bodyPr wrap="none">
            <a:spAutoFit/>
          </a:bodyPr>
          <a:lstStyle/>
          <a:p>
            <a:pPr>
              <a:spcBef>
                <a:spcPct val="50000"/>
              </a:spcBef>
              <a:buClr>
                <a:srgbClr val="00CC99"/>
              </a:buClr>
              <a:buFont typeface="Wingdings" pitchFamily="2" charset="2"/>
              <a:buChar char="Ø"/>
            </a:pPr>
            <a:r>
              <a:rPr lang="en-US" b="1" dirty="0" smtClean="0"/>
              <a:t>Severe tooth undercut </a:t>
            </a:r>
            <a:endParaRPr lang="en-US"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1143000"/>
          </a:xfrm>
        </p:spPr>
        <p:txBody>
          <a:bodyPr>
            <a:normAutofit/>
          </a:bodyPr>
          <a:lstStyle/>
          <a:p>
            <a:r>
              <a:rPr lang="en-US" b="1" i="1" dirty="0" smtClean="0">
                <a:solidFill>
                  <a:srgbClr val="00CC99"/>
                </a:solidFill>
              </a:rPr>
              <a:t>TYPES</a:t>
            </a:r>
            <a:br>
              <a:rPr lang="en-US" b="1" i="1" dirty="0" smtClean="0">
                <a:solidFill>
                  <a:srgbClr val="00CC99"/>
                </a:solidFill>
              </a:rPr>
            </a:br>
            <a:endParaRPr lang="en-US" dirty="0"/>
          </a:p>
        </p:txBody>
      </p:sp>
      <p:sp>
        <p:nvSpPr>
          <p:cNvPr id="3" name="Content Placeholder 2"/>
          <p:cNvSpPr>
            <a:spLocks noGrp="1"/>
          </p:cNvSpPr>
          <p:nvPr>
            <p:ph sz="quarter" idx="1"/>
          </p:nvPr>
        </p:nvSpPr>
        <p:spPr>
          <a:xfrm>
            <a:off x="457200" y="685800"/>
            <a:ext cx="4724400" cy="5562600"/>
          </a:xfrm>
        </p:spPr>
        <p:txBody>
          <a:bodyPr>
            <a:normAutofit fontScale="85000" lnSpcReduction="20000"/>
          </a:bodyPr>
          <a:lstStyle/>
          <a:p>
            <a:pPr>
              <a:lnSpc>
                <a:spcPct val="150000"/>
              </a:lnSpc>
            </a:pPr>
            <a:r>
              <a:rPr lang="en-US" dirty="0" smtClean="0">
                <a:latin typeface="Times New Roman" pitchFamily="18" charset="0"/>
                <a:cs typeface="Times New Roman" pitchFamily="18" charset="0"/>
              </a:rPr>
              <a:t>T CLASP </a:t>
            </a:r>
          </a:p>
          <a:p>
            <a:pPr>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 The T- clasp derives its name from the shape created where the retentive clasp arm joins the vertical aspect of the approach arm</a:t>
            </a:r>
          </a:p>
          <a:p>
            <a:pPr>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 The approach arm  originates from minor connector components located in the edentulous area and projects horizontally across the soft tissues</a:t>
            </a:r>
          </a:p>
          <a:p>
            <a:pPr>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The approach arm then turns vertically to cross the free gingival margin at 90 degrees and contact the abutment at the height of contour</a:t>
            </a:r>
          </a:p>
          <a:p>
            <a:pPr>
              <a:lnSpc>
                <a:spcPct val="150000"/>
              </a:lnSpc>
            </a:pPr>
            <a:endParaRPr lang="en-US" dirty="0">
              <a:latin typeface="Times New Roman" pitchFamily="18" charset="0"/>
              <a:cs typeface="Times New Roman" pitchFamily="18" charset="0"/>
            </a:endParaRPr>
          </a:p>
        </p:txBody>
      </p:sp>
      <p:pic>
        <p:nvPicPr>
          <p:cNvPr id="4" name="Picture 8"/>
          <p:cNvPicPr>
            <a:picLocks noChangeAspect="1" noChangeArrowheads="1"/>
          </p:cNvPicPr>
          <p:nvPr/>
        </p:nvPicPr>
        <p:blipFill>
          <a:blip r:embed="rId2" cstate="print"/>
          <a:srcRect l="12000"/>
          <a:stretch>
            <a:fillRect/>
          </a:stretch>
        </p:blipFill>
        <p:spPr>
          <a:xfrm>
            <a:off x="5334000" y="2895600"/>
            <a:ext cx="3352800" cy="203041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533400"/>
            <a:ext cx="6172200" cy="5867400"/>
          </a:xfrm>
        </p:spPr>
        <p:txBody>
          <a:bodyPr>
            <a:normAutofit lnSpcReduction="10000"/>
          </a:bodyPr>
          <a:lstStyle/>
          <a:p>
            <a:pPr algn="just">
              <a:buClr>
                <a:srgbClr val="00CC99"/>
              </a:buClr>
              <a:buFont typeface="Wingdings" pitchFamily="2" charset="2"/>
              <a:buChar char="Ø"/>
            </a:pPr>
            <a:r>
              <a:rPr lang="en-US" b="1" dirty="0" smtClean="0"/>
              <a:t>From this point, two horizontal projections arise. One projection extends toward the edentulous area This projection passes over the height of contour and enters a 0.01 a-inch undercut</a:t>
            </a:r>
          </a:p>
          <a:p>
            <a:pPr algn="just">
              <a:buClr>
                <a:srgbClr val="00CC99"/>
              </a:buClr>
              <a:buFont typeface="Wingdings" pitchFamily="2" charset="2"/>
              <a:buChar char="Ø"/>
            </a:pPr>
            <a:r>
              <a:rPr lang="en-US" b="1" dirty="0" smtClean="0"/>
              <a:t>The second projection extends in the opposite direction and remains occlusal/</a:t>
            </a:r>
            <a:r>
              <a:rPr lang="en-US" b="1" dirty="0" err="1" smtClean="0"/>
              <a:t>incisal</a:t>
            </a:r>
            <a:r>
              <a:rPr lang="en-US" b="1" dirty="0" smtClean="0"/>
              <a:t> to the height of contour</a:t>
            </a:r>
          </a:p>
          <a:p>
            <a:pPr algn="just">
              <a:buClr>
                <a:srgbClr val="00CC99"/>
              </a:buClr>
              <a:buFont typeface="Wingdings" pitchFamily="2" charset="2"/>
              <a:buChar char="Ø"/>
            </a:pPr>
            <a:r>
              <a:rPr lang="en-US" b="1" dirty="0" smtClean="0"/>
              <a:t> This projection improves bracing and stabilization provided by the clasp assembly</a:t>
            </a:r>
          </a:p>
          <a:p>
            <a:pPr algn="just">
              <a:buClr>
                <a:srgbClr val="00CC99"/>
              </a:buClr>
              <a:buFont typeface="Wingdings" pitchFamily="2" charset="2"/>
              <a:buChar char="Ø"/>
            </a:pPr>
            <a:r>
              <a:rPr lang="en-US" b="1" dirty="0" smtClean="0"/>
              <a:t> Both projections display a gentle curvature and point slightly toward the occlusal plane</a:t>
            </a:r>
          </a:p>
          <a:p>
            <a:endParaRPr lang="en-US" dirty="0"/>
          </a:p>
        </p:txBody>
      </p:sp>
      <p:pic>
        <p:nvPicPr>
          <p:cNvPr id="4" name="Picture 9"/>
          <p:cNvPicPr>
            <a:picLocks noChangeAspect="1" noChangeArrowheads="1"/>
          </p:cNvPicPr>
          <p:nvPr/>
        </p:nvPicPr>
        <p:blipFill>
          <a:blip r:embed="rId2" cstate="print"/>
          <a:srcRect/>
          <a:stretch>
            <a:fillRect/>
          </a:stretch>
        </p:blipFill>
        <p:spPr>
          <a:xfrm>
            <a:off x="6553200" y="1905000"/>
            <a:ext cx="2381693" cy="12192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0"/>
            <a:ext cx="5791200" cy="6324600"/>
          </a:xfrm>
        </p:spPr>
        <p:txBody>
          <a:bodyPr>
            <a:noAutofit/>
          </a:bodyPr>
          <a:lstStyle/>
          <a:p>
            <a:pPr algn="just">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Upon loading of the extension base, the distal rest serves as a center of rotation</a:t>
            </a:r>
          </a:p>
          <a:p>
            <a:pPr algn="just">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The tip of the retentive clasp moves apically and </a:t>
            </a:r>
            <a:r>
              <a:rPr lang="en-US" dirty="0" err="1" smtClean="0">
                <a:latin typeface="Times New Roman" pitchFamily="18" charset="0"/>
                <a:cs typeface="Times New Roman" pitchFamily="18" charset="0"/>
              </a:rPr>
              <a:t>mesially</a:t>
            </a:r>
            <a:endParaRPr lang="en-US" dirty="0" smtClean="0">
              <a:latin typeface="Times New Roman" pitchFamily="18" charset="0"/>
              <a:cs typeface="Times New Roman" pitchFamily="18" charset="0"/>
            </a:endParaRPr>
          </a:p>
          <a:p>
            <a:pPr algn="just">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 This minimizes potentially harmful </a:t>
            </a:r>
            <a:r>
              <a:rPr lang="en-US" dirty="0" err="1" smtClean="0">
                <a:latin typeface="Times New Roman" pitchFamily="18" charset="0"/>
                <a:cs typeface="Times New Roman" pitchFamily="18" charset="0"/>
              </a:rPr>
              <a:t>torquing</a:t>
            </a:r>
            <a:r>
              <a:rPr lang="en-US" dirty="0" smtClean="0">
                <a:latin typeface="Times New Roman" pitchFamily="18" charset="0"/>
                <a:cs typeface="Times New Roman" pitchFamily="18" charset="0"/>
              </a:rPr>
              <a:t> forces while transmitting a relatively small, </a:t>
            </a:r>
            <a:r>
              <a:rPr lang="en-US" dirty="0" err="1" smtClean="0">
                <a:latin typeface="Times New Roman" pitchFamily="18" charset="0"/>
                <a:cs typeface="Times New Roman" pitchFamily="18" charset="0"/>
              </a:rPr>
              <a:t>mesially</a:t>
            </a:r>
            <a:r>
              <a:rPr lang="en-US" dirty="0" smtClean="0">
                <a:latin typeface="Times New Roman" pitchFamily="18" charset="0"/>
                <a:cs typeface="Times New Roman" pitchFamily="18" charset="0"/>
              </a:rPr>
              <a:t> directed force to the abutment  </a:t>
            </a:r>
          </a:p>
          <a:p>
            <a:pPr algn="just">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 The </a:t>
            </a:r>
            <a:r>
              <a:rPr lang="en-US" dirty="0" err="1" smtClean="0">
                <a:latin typeface="Times New Roman" pitchFamily="18" charset="0"/>
                <a:cs typeface="Times New Roman" pitchFamily="18" charset="0"/>
              </a:rPr>
              <a:t>mesially</a:t>
            </a:r>
            <a:r>
              <a:rPr lang="en-US" dirty="0" smtClean="0">
                <a:latin typeface="Times New Roman" pitchFamily="18" charset="0"/>
                <a:cs typeface="Times New Roman" pitchFamily="18" charset="0"/>
              </a:rPr>
              <a:t> directed force is well tolerated as a result of sound contact with the adjacent natural tooth undercut is located on the </a:t>
            </a:r>
            <a:r>
              <a:rPr lang="en-US" dirty="0" err="1" smtClean="0">
                <a:latin typeface="Times New Roman" pitchFamily="18" charset="0"/>
                <a:cs typeface="Times New Roman" pitchFamily="18" charset="0"/>
              </a:rPr>
              <a:t>mesiofacial</a:t>
            </a:r>
            <a:r>
              <a:rPr lang="en-US" dirty="0" smtClean="0">
                <a:latin typeface="Times New Roman" pitchFamily="18" charset="0"/>
                <a:cs typeface="Times New Roman" pitchFamily="18" charset="0"/>
              </a:rPr>
              <a:t> aspect</a:t>
            </a:r>
          </a:p>
          <a:p>
            <a:pPr>
              <a:lnSpc>
                <a:spcPct val="150000"/>
              </a:lnSpc>
            </a:pPr>
            <a:endParaRPr lang="en-US" dirty="0">
              <a:latin typeface="Times New Roman" pitchFamily="18" charset="0"/>
              <a:cs typeface="Times New Roman" pitchFamily="18" charset="0"/>
            </a:endParaRPr>
          </a:p>
        </p:txBody>
      </p:sp>
      <p:pic>
        <p:nvPicPr>
          <p:cNvPr id="4" name="Picture 9"/>
          <p:cNvPicPr>
            <a:picLocks noChangeAspect="1" noChangeArrowheads="1"/>
          </p:cNvPicPr>
          <p:nvPr/>
        </p:nvPicPr>
        <p:blipFill>
          <a:blip r:embed="rId2" cstate="print"/>
          <a:srcRect/>
          <a:stretch>
            <a:fillRect/>
          </a:stretch>
        </p:blipFill>
        <p:spPr>
          <a:xfrm>
            <a:off x="6705600" y="3048000"/>
            <a:ext cx="2222500" cy="2514600"/>
          </a:xfrm>
          <a:prstGeom prst="rect">
            <a:avLst/>
          </a:prstGeom>
          <a:noFill/>
        </p:spPr>
      </p:pic>
      <p:pic>
        <p:nvPicPr>
          <p:cNvPr id="5" name="Picture 11"/>
          <p:cNvPicPr>
            <a:picLocks noChangeAspect="1" noChangeArrowheads="1"/>
          </p:cNvPicPr>
          <p:nvPr/>
        </p:nvPicPr>
        <p:blipFill>
          <a:blip r:embed="rId3" cstate="print"/>
          <a:srcRect/>
          <a:stretch>
            <a:fillRect/>
          </a:stretch>
        </p:blipFill>
        <p:spPr>
          <a:xfrm>
            <a:off x="6629400" y="838200"/>
            <a:ext cx="2374900" cy="152876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buClr>
                <a:srgbClr val="0000FF"/>
              </a:buClr>
              <a:buFont typeface="Wingdings" pitchFamily="2" charset="2"/>
              <a:buChar char="Ø"/>
            </a:pPr>
            <a:r>
              <a:rPr lang="en-US" dirty="0" smtClean="0">
                <a:latin typeface="Times New Roman" pitchFamily="18" charset="0"/>
                <a:cs typeface="Times New Roman" pitchFamily="18" charset="0"/>
              </a:rPr>
              <a:t>Direct retainer is that component of a partial removable dental prosthesis used to retain and prevent dislodgment, consisting of a clasp assembly or precision attachment</a:t>
            </a:r>
          </a:p>
          <a:p>
            <a:pPr>
              <a:spcBef>
                <a:spcPct val="50000"/>
              </a:spcBef>
              <a:buNone/>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GPT-9</a:t>
            </a:r>
            <a:endParaRPr lang="en-US" dirty="0" smtClean="0">
              <a:latin typeface="Times New Roman" pitchFamily="18" charset="0"/>
              <a:cs typeface="Times New Roman" pitchFamily="18" charset="0"/>
            </a:endParaRPr>
          </a:p>
          <a:p>
            <a:pPr>
              <a:buClr>
                <a:srgbClr val="0000FF"/>
              </a:buClr>
              <a:buNone/>
            </a:pPr>
            <a:endParaRPr lang="en-US" dirty="0" smtClean="0">
              <a:latin typeface="Times New Roman" pitchFamily="18" charset="0"/>
              <a:cs typeface="Times New Roman" pitchFamily="18" charset="0"/>
            </a:endParaRPr>
          </a:p>
          <a:p>
            <a:pPr>
              <a:buClr>
                <a:srgbClr val="0000FF"/>
              </a:buClr>
              <a:buFont typeface="Wingdings" pitchFamily="2" charset="2"/>
              <a:buChar char="Ø"/>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 </a:t>
            </a:r>
            <a:r>
              <a:rPr lang="en-US" dirty="0" smtClean="0">
                <a:latin typeface="Times New Roman" pitchFamily="18" charset="0"/>
                <a:cs typeface="Times New Roman" pitchFamily="18" charset="0"/>
              </a:rPr>
              <a:t>direct retainer is any unit of a removable dental prosthesis that engages an abutment tooth to resist displacement of the prosthesis away from basal seat tissue</a:t>
            </a:r>
          </a:p>
          <a:p>
            <a:pPr algn="r">
              <a:buNone/>
            </a:pPr>
            <a:r>
              <a:rPr lang="en-US" dirty="0" err="1" smtClean="0">
                <a:latin typeface="Times New Roman" pitchFamily="18" charset="0"/>
                <a:cs typeface="Times New Roman" pitchFamily="18" charset="0"/>
              </a:rPr>
              <a:t>Mccracken</a:t>
            </a:r>
            <a:endParaRPr lang="en-US"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7467600" cy="6016752"/>
          </a:xfrm>
        </p:spPr>
        <p:txBody>
          <a:bodyPr>
            <a:normAutofit/>
          </a:bodyPr>
          <a:lstStyle/>
          <a:p>
            <a:pPr>
              <a:lnSpc>
                <a:spcPct val="150000"/>
              </a:lnSpc>
            </a:pPr>
            <a:r>
              <a:rPr lang="en-US" sz="2800" dirty="0" smtClean="0">
                <a:latin typeface="Times New Roman" pitchFamily="18" charset="0"/>
                <a:cs typeface="Times New Roman" pitchFamily="18" charset="0"/>
              </a:rPr>
              <a:t>Indication</a:t>
            </a: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 Kennedy Class I or Class II partially edentulous situations when an undercut is located adjacent to the edentulous area</a:t>
            </a:r>
          </a:p>
          <a:p>
            <a:pPr>
              <a:lnSpc>
                <a:spcPct val="150000"/>
              </a:lnSpc>
              <a:buClr>
                <a:srgbClr val="00CC99"/>
              </a:buClr>
              <a:buFont typeface="Wingdings" pitchFamily="2" charset="2"/>
              <a:buChar char="Ø"/>
            </a:pPr>
            <a:endParaRPr lang="en-US" sz="2800" dirty="0" smtClean="0">
              <a:latin typeface="Times New Roman" pitchFamily="18" charset="0"/>
              <a:cs typeface="Times New Roman" pitchFamily="18" charset="0"/>
            </a:endParaRPr>
          </a:p>
          <a:p>
            <a:pPr>
              <a:lnSpc>
                <a:spcPct val="150000"/>
              </a:lnSpc>
            </a:pPr>
            <a:r>
              <a:rPr lang="en-US" sz="2800" dirty="0" smtClean="0">
                <a:latin typeface="Times New Roman" pitchFamily="18" charset="0"/>
                <a:cs typeface="Times New Roman" pitchFamily="18" charset="0"/>
              </a:rPr>
              <a:t> Disadvantages</a:t>
            </a: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Causes food retention.</a:t>
            </a: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 Less bracing compared to circumferential clasp</a:t>
            </a:r>
          </a:p>
          <a:p>
            <a:pPr>
              <a:lnSpc>
                <a:spcPct val="150000"/>
              </a:lnSpc>
            </a:pPr>
            <a:endParaRPr lang="en-US" sz="28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5257800" cy="6172200"/>
          </a:xfrm>
        </p:spPr>
        <p:txBody>
          <a:bodyPr>
            <a:noAutofit/>
          </a:bodyPr>
          <a:lstStyle/>
          <a:p>
            <a:pPr>
              <a:lnSpc>
                <a:spcPct val="150000"/>
              </a:lnSpc>
            </a:pPr>
            <a:r>
              <a:rPr lang="en-US" sz="2800" dirty="0" smtClean="0">
                <a:latin typeface="Times New Roman" pitchFamily="18" charset="0"/>
                <a:cs typeface="Times New Roman" pitchFamily="18" charset="0"/>
              </a:rPr>
              <a:t>MODIFIED T CLASP</a:t>
            </a:r>
          </a:p>
          <a:p>
            <a:pPr lvl="1">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Modified t clasp is essentially a “ T “ clasp that lacks the non retentive, horizontal </a:t>
            </a:r>
            <a:r>
              <a:rPr lang="en-US" sz="2800" dirty="0" smtClean="0">
                <a:latin typeface="Times New Roman" pitchFamily="18" charset="0"/>
                <a:cs typeface="Times New Roman" pitchFamily="18" charset="0"/>
              </a:rPr>
              <a:t>projection</a:t>
            </a:r>
            <a:endParaRPr lang="en-US" sz="2800" dirty="0" smtClean="0">
              <a:latin typeface="Times New Roman" pitchFamily="18" charset="0"/>
              <a:cs typeface="Times New Roman" pitchFamily="18" charset="0"/>
            </a:endParaRPr>
          </a:p>
          <a:p>
            <a:pPr lvl="1">
              <a:lnSpc>
                <a:spcPct val="150000"/>
              </a:lnSpc>
              <a:buClr>
                <a:srgbClr val="00CC99"/>
              </a:buClr>
              <a:buNone/>
            </a:pPr>
            <a:r>
              <a:rPr lang="en-US" sz="2800" dirty="0" smtClean="0">
                <a:latin typeface="Times New Roman" pitchFamily="18" charset="0"/>
                <a:cs typeface="Times New Roman" pitchFamily="18" charset="0"/>
              </a:rPr>
              <a:t>      </a:t>
            </a:r>
          </a:p>
          <a:p>
            <a:pPr lvl="1">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 The retentive component of the clasp is located apical to the height of contour and engages the specified undercut  </a:t>
            </a:r>
          </a:p>
          <a:p>
            <a:pPr lvl="1">
              <a:lnSpc>
                <a:spcPct val="150000"/>
              </a:lnSpc>
            </a:pPr>
            <a:endParaRPr lang="en-US" sz="2800" dirty="0" smtClean="0">
              <a:latin typeface="Times New Roman" pitchFamily="18" charset="0"/>
              <a:cs typeface="Times New Roman" pitchFamily="18" charset="0"/>
            </a:endParaRPr>
          </a:p>
          <a:p>
            <a:pPr>
              <a:lnSpc>
                <a:spcPct val="150000"/>
              </a:lnSpc>
            </a:pPr>
            <a:r>
              <a:rPr lang="en-US" sz="2800" dirty="0" smtClean="0">
                <a:latin typeface="Times New Roman" pitchFamily="18" charset="0"/>
                <a:cs typeface="Times New Roman" pitchFamily="18" charset="0"/>
              </a:rPr>
              <a:t>	 </a:t>
            </a:r>
          </a:p>
          <a:p>
            <a:pPr>
              <a:lnSpc>
                <a:spcPct val="150000"/>
              </a:lnSpc>
            </a:pPr>
            <a:endParaRPr lang="en-US" sz="2800" dirty="0">
              <a:latin typeface="Times New Roman" pitchFamily="18" charset="0"/>
              <a:cs typeface="Times New Roman" pitchFamily="18" charset="0"/>
            </a:endParaRPr>
          </a:p>
        </p:txBody>
      </p:sp>
      <p:pic>
        <p:nvPicPr>
          <p:cNvPr id="4" name="Picture 14"/>
          <p:cNvPicPr>
            <a:picLocks noChangeAspect="1" noChangeArrowheads="1"/>
          </p:cNvPicPr>
          <p:nvPr/>
        </p:nvPicPr>
        <p:blipFill>
          <a:blip r:embed="rId2" cstate="print"/>
          <a:srcRect l="2063" t="7300" r="5113"/>
          <a:stretch>
            <a:fillRect/>
          </a:stretch>
        </p:blipFill>
        <p:spPr>
          <a:xfrm>
            <a:off x="5791200" y="1676400"/>
            <a:ext cx="2895600" cy="1636200"/>
          </a:xfrm>
          <a:prstGeom prst="rect">
            <a:avLst/>
          </a:prstGeom>
          <a:noFill/>
        </p:spPr>
      </p:pic>
      <p:pic>
        <p:nvPicPr>
          <p:cNvPr id="5" name="Picture 15"/>
          <p:cNvPicPr>
            <a:picLocks noChangeAspect="1" noChangeArrowheads="1"/>
          </p:cNvPicPr>
          <p:nvPr/>
        </p:nvPicPr>
        <p:blipFill>
          <a:blip r:embed="rId3" cstate="print"/>
          <a:srcRect/>
          <a:stretch>
            <a:fillRect/>
          </a:stretch>
        </p:blipFill>
        <p:spPr>
          <a:xfrm>
            <a:off x="6553200" y="3886200"/>
            <a:ext cx="1163604" cy="12875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2400"/>
            <a:ext cx="7467600" cy="4873752"/>
          </a:xfrm>
        </p:spPr>
        <p:txBody>
          <a:bodyPr/>
          <a:lstStyle/>
          <a:p>
            <a:pPr lvl="1">
              <a:buClr>
                <a:srgbClr val="00CC99"/>
              </a:buClr>
              <a:buFont typeface="Wingdings" pitchFamily="2" charset="2"/>
              <a:buChar char="Ø"/>
            </a:pPr>
            <a:r>
              <a:rPr lang="en-US" sz="2400" b="1" dirty="0" smtClean="0"/>
              <a:t>The retentive projection is gently curved and should point slightly toward the </a:t>
            </a:r>
            <a:r>
              <a:rPr lang="en-US" sz="2400" b="1" dirty="0" err="1" smtClean="0"/>
              <a:t>occlusal</a:t>
            </a:r>
            <a:r>
              <a:rPr lang="en-US" sz="2400" b="1" dirty="0" smtClean="0"/>
              <a:t> </a:t>
            </a:r>
            <a:r>
              <a:rPr lang="en-US" sz="2400" b="1" dirty="0" smtClean="0"/>
              <a:t>plane                              </a:t>
            </a:r>
            <a:r>
              <a:rPr lang="en-US" sz="1050" dirty="0" smtClean="0"/>
              <a:t>E</a:t>
            </a:r>
            <a:endParaRPr lang="en-US" sz="1050" dirty="0" smtClean="0"/>
          </a:p>
          <a:p>
            <a:pPr>
              <a:spcBef>
                <a:spcPct val="50000"/>
              </a:spcBef>
            </a:pPr>
            <a:r>
              <a:rPr lang="en-US" sz="2400" dirty="0" smtClean="0"/>
              <a:t>                                                               </a:t>
            </a:r>
            <a:endParaRPr lang="en-US" sz="2400" dirty="0" smtClean="0"/>
          </a:p>
          <a:p>
            <a:endParaRPr lang="en-US" dirty="0"/>
          </a:p>
        </p:txBody>
      </p:sp>
      <p:pic>
        <p:nvPicPr>
          <p:cNvPr id="4" name="Picture 7"/>
          <p:cNvPicPr>
            <a:picLocks noChangeAspect="1" noChangeArrowheads="1"/>
          </p:cNvPicPr>
          <p:nvPr/>
        </p:nvPicPr>
        <p:blipFill>
          <a:blip r:embed="rId2" cstate="print"/>
          <a:srcRect/>
          <a:stretch>
            <a:fillRect/>
          </a:stretch>
        </p:blipFill>
        <p:spPr>
          <a:xfrm>
            <a:off x="4038600" y="1371600"/>
            <a:ext cx="2971800" cy="1605598"/>
          </a:xfrm>
          <a:prstGeom prst="rect">
            <a:avLst/>
          </a:prstGeom>
          <a:noFill/>
        </p:spPr>
      </p:pic>
      <p:sp>
        <p:nvSpPr>
          <p:cNvPr id="5" name="Rectangle 4"/>
          <p:cNvSpPr/>
          <p:nvPr/>
        </p:nvSpPr>
        <p:spPr>
          <a:xfrm>
            <a:off x="762000" y="3124200"/>
            <a:ext cx="7924800" cy="2862322"/>
          </a:xfrm>
          <a:prstGeom prst="rect">
            <a:avLst/>
          </a:prstGeom>
        </p:spPr>
        <p:txBody>
          <a:bodyPr wrap="square">
            <a:spAutoFit/>
          </a:bodyPr>
          <a:lstStyle/>
          <a:p>
            <a:pPr>
              <a:spcBef>
                <a:spcPct val="50000"/>
              </a:spcBef>
            </a:pPr>
            <a:r>
              <a:rPr lang="en-US" sz="2400" dirty="0" smtClean="0">
                <a:latin typeface="Times New Roman" pitchFamily="18" charset="0"/>
                <a:cs typeface="Times New Roman" pitchFamily="18" charset="0"/>
              </a:rPr>
              <a:t>Horizontal projection portion of the approach arm (A), vertical projection aspect of the approach arm (B), </a:t>
            </a:r>
          </a:p>
          <a:p>
            <a:pPr>
              <a:spcBef>
                <a:spcPct val="50000"/>
              </a:spcBef>
            </a:pPr>
            <a:r>
              <a:rPr lang="en-US" sz="2400" dirty="0" smtClean="0">
                <a:latin typeface="Times New Roman" pitchFamily="18" charset="0"/>
                <a:cs typeface="Times New Roman" pitchFamily="18" charset="0"/>
              </a:rPr>
              <a:t>location where the approach arm crosses perpendicular to the free gingival margin (C), point of first tooth contact at or occlusal to the height of abut­ment contour (D),  terminus of the retentive clasp contacting the abutment apical to the height of contour (E) </a:t>
            </a:r>
            <a:endParaRPr lang="en-US" sz="24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6477000" cy="6324600"/>
          </a:xfrm>
        </p:spPr>
        <p:txBody>
          <a:bodyPr>
            <a:normAutofit fontScale="92500" lnSpcReduction="20000"/>
          </a:bodyPr>
          <a:lstStyle/>
          <a:p>
            <a:pPr>
              <a:lnSpc>
                <a:spcPct val="150000"/>
              </a:lnSpc>
              <a:spcBef>
                <a:spcPct val="50000"/>
              </a:spcBef>
            </a:pPr>
            <a:r>
              <a:rPr lang="en-US" sz="2000" dirty="0" smtClean="0">
                <a:latin typeface="Times New Roman" pitchFamily="18" charset="0"/>
                <a:cs typeface="Times New Roman" pitchFamily="18" charset="0"/>
              </a:rPr>
              <a:t>The mechanics of a modified T-clasp are nearly identical to those of a conventional T-clasp  </a:t>
            </a:r>
          </a:p>
          <a:p>
            <a:pPr>
              <a:lnSpc>
                <a:spcPct val="150000"/>
              </a:lnSpc>
              <a:spcBef>
                <a:spcPct val="50000"/>
              </a:spcBef>
            </a:pPr>
            <a:r>
              <a:rPr lang="en-US" sz="2000" dirty="0" smtClean="0">
                <a:latin typeface="Times New Roman" pitchFamily="18" charset="0"/>
                <a:cs typeface="Times New Roman" pitchFamily="18" charset="0"/>
              </a:rPr>
              <a:t>Indications</a:t>
            </a:r>
          </a:p>
          <a:p>
            <a:pPr>
              <a:lnSpc>
                <a:spcPct val="150000"/>
              </a:lnSpc>
              <a:spcBef>
                <a:spcPct val="50000"/>
              </a:spcBef>
            </a:pPr>
            <a:r>
              <a:rPr lang="en-US" sz="2000" dirty="0" smtClean="0">
                <a:latin typeface="Times New Roman" pitchFamily="18" charset="0"/>
                <a:cs typeface="Times New Roman" pitchFamily="18" charset="0"/>
              </a:rPr>
              <a:t> Used in Kennedy Class I and Class applications when retentive undercuts are located adjacent to the edentulous area( s)</a:t>
            </a:r>
          </a:p>
          <a:p>
            <a:pPr>
              <a:lnSpc>
                <a:spcPct val="150000"/>
              </a:lnSpc>
              <a:spcBef>
                <a:spcPct val="50000"/>
              </a:spcBef>
            </a:pPr>
            <a:r>
              <a:rPr lang="en-US" sz="2000" dirty="0" smtClean="0">
                <a:latin typeface="Times New Roman" pitchFamily="18" charset="0"/>
                <a:cs typeface="Times New Roman" pitchFamily="18" charset="0"/>
              </a:rPr>
              <a:t> Used when canines or premolars will serve as abutments </a:t>
            </a:r>
          </a:p>
          <a:p>
            <a:pPr>
              <a:lnSpc>
                <a:spcPct val="150000"/>
              </a:lnSpc>
              <a:spcBef>
                <a:spcPct val="50000"/>
              </a:spcBef>
            </a:pPr>
            <a:r>
              <a:rPr lang="en-US" sz="2000" dirty="0" smtClean="0">
                <a:latin typeface="Times New Roman" pitchFamily="18" charset="0"/>
                <a:cs typeface="Times New Roman" pitchFamily="18" charset="0"/>
              </a:rPr>
              <a:t>Advantage</a:t>
            </a:r>
          </a:p>
          <a:p>
            <a:pPr>
              <a:lnSpc>
                <a:spcPct val="150000"/>
              </a:lnSpc>
              <a:spcBef>
                <a:spcPct val="50000"/>
              </a:spcBef>
            </a:pPr>
            <a:r>
              <a:rPr lang="en-US" sz="2000" dirty="0" smtClean="0">
                <a:latin typeface="Times New Roman" pitchFamily="18" charset="0"/>
                <a:cs typeface="Times New Roman" pitchFamily="18" charset="0"/>
              </a:rPr>
              <a:t>As, non retentive projection is absent, the modified T-clasp provides improved esthetics in most applications</a:t>
            </a:r>
          </a:p>
          <a:p>
            <a:pPr>
              <a:lnSpc>
                <a:spcPct val="150000"/>
              </a:lnSpc>
              <a:spcBef>
                <a:spcPct val="50000"/>
              </a:spcBef>
            </a:pPr>
            <a:endParaRPr lang="en-US" sz="2000" dirty="0" smtClean="0">
              <a:latin typeface="Times New Roman" pitchFamily="18" charset="0"/>
              <a:cs typeface="Times New Roman" pitchFamily="18" charset="0"/>
            </a:endParaRPr>
          </a:p>
          <a:p>
            <a:pPr>
              <a:lnSpc>
                <a:spcPct val="150000"/>
              </a:lnSpc>
            </a:pPr>
            <a:r>
              <a:rPr lang="en-US" sz="2000" dirty="0" smtClean="0">
                <a:latin typeface="Times New Roman" pitchFamily="18" charset="0"/>
                <a:cs typeface="Times New Roman" pitchFamily="18" charset="0"/>
              </a:rPr>
              <a:t>Disadvantage</a:t>
            </a:r>
          </a:p>
          <a:p>
            <a:pPr>
              <a:lnSpc>
                <a:spcPct val="150000"/>
              </a:lnSpc>
            </a:pPr>
            <a:r>
              <a:rPr lang="en-US" sz="2000" dirty="0" smtClean="0">
                <a:latin typeface="Times New Roman" pitchFamily="18" charset="0"/>
                <a:cs typeface="Times New Roman" pitchFamily="18" charset="0"/>
              </a:rPr>
              <a:t>   Encirclement is compromised  for the esthetics</a:t>
            </a:r>
          </a:p>
          <a:p>
            <a:pPr>
              <a:lnSpc>
                <a:spcPct val="150000"/>
              </a:lnSpc>
            </a:pPr>
            <a:endParaRPr lang="en-US" sz="2000" dirty="0">
              <a:latin typeface="Times New Roman" pitchFamily="18" charset="0"/>
              <a:cs typeface="Times New Roman" pitchFamily="18" charset="0"/>
            </a:endParaRPr>
          </a:p>
        </p:txBody>
      </p:sp>
      <p:pic>
        <p:nvPicPr>
          <p:cNvPr id="4" name="Picture 12"/>
          <p:cNvPicPr>
            <a:picLocks noChangeAspect="1" noChangeArrowheads="1"/>
          </p:cNvPicPr>
          <p:nvPr/>
        </p:nvPicPr>
        <p:blipFill>
          <a:blip r:embed="rId2" cstate="print"/>
          <a:srcRect/>
          <a:stretch>
            <a:fillRect/>
          </a:stretch>
        </p:blipFill>
        <p:spPr>
          <a:xfrm>
            <a:off x="7162800" y="1295400"/>
            <a:ext cx="1446213" cy="1600200"/>
          </a:xfrm>
          <a:prstGeom prst="rect">
            <a:avLst/>
          </a:prstGeom>
          <a:noFill/>
        </p:spPr>
      </p:pic>
      <p:pic>
        <p:nvPicPr>
          <p:cNvPr id="5" name="Picture 13"/>
          <p:cNvPicPr>
            <a:picLocks noChangeAspect="1" noChangeArrowheads="1"/>
          </p:cNvPicPr>
          <p:nvPr/>
        </p:nvPicPr>
        <p:blipFill>
          <a:blip r:embed="rId3" cstate="print"/>
          <a:srcRect/>
          <a:stretch>
            <a:fillRect/>
          </a:stretch>
        </p:blipFill>
        <p:spPr>
          <a:xfrm>
            <a:off x="7010400" y="3886200"/>
            <a:ext cx="1752600" cy="150177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457200"/>
            <a:ext cx="5029200" cy="6019800"/>
          </a:xfrm>
        </p:spPr>
        <p:txBody>
          <a:bodyPr>
            <a:normAutofit fontScale="92500" lnSpcReduction="10000"/>
          </a:bodyPr>
          <a:lstStyle/>
          <a:p>
            <a:pPr>
              <a:lnSpc>
                <a:spcPct val="150000"/>
              </a:lnSpc>
            </a:pPr>
            <a:r>
              <a:rPr lang="en-US" sz="2800" dirty="0" smtClean="0">
                <a:latin typeface="Times New Roman" pitchFamily="18" charset="0"/>
                <a:cs typeface="Times New Roman" pitchFamily="18" charset="0"/>
              </a:rPr>
              <a:t> Y – CLASP</a:t>
            </a: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It is basically a T clasp</a:t>
            </a: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 A Y clasp is formed when the approach arm terminates in the cervical third of the abutment while the </a:t>
            </a:r>
            <a:r>
              <a:rPr lang="en-US" sz="2800" dirty="0" err="1" smtClean="0">
                <a:latin typeface="Times New Roman" pitchFamily="18" charset="0"/>
                <a:cs typeface="Times New Roman" pitchFamily="18" charset="0"/>
              </a:rPr>
              <a:t>mesial</a:t>
            </a:r>
            <a:r>
              <a:rPr lang="en-US" sz="2800" dirty="0" smtClean="0">
                <a:latin typeface="Times New Roman" pitchFamily="18" charset="0"/>
                <a:cs typeface="Times New Roman" pitchFamily="18" charset="0"/>
              </a:rPr>
              <a:t> and distal projections are positioned near the occlusal / </a:t>
            </a:r>
            <a:r>
              <a:rPr lang="en-US" sz="2800" dirty="0" err="1" smtClean="0">
                <a:latin typeface="Times New Roman" pitchFamily="18" charset="0"/>
                <a:cs typeface="Times New Roman" pitchFamily="18" charset="0"/>
              </a:rPr>
              <a:t>incisal</a:t>
            </a:r>
            <a:r>
              <a:rPr lang="en-US" sz="2800" dirty="0" smtClean="0">
                <a:latin typeface="Times New Roman" pitchFamily="18" charset="0"/>
                <a:cs typeface="Times New Roman" pitchFamily="18" charset="0"/>
              </a:rPr>
              <a:t> surface </a:t>
            </a: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  The mechanics of a Y-clasp are similar to those of a T-clasp   </a:t>
            </a:r>
            <a:endParaRPr lang="en-US" sz="2800" dirty="0">
              <a:latin typeface="Times New Roman" pitchFamily="18" charset="0"/>
              <a:cs typeface="Times New Roman" pitchFamily="18" charset="0"/>
            </a:endParaRPr>
          </a:p>
        </p:txBody>
      </p:sp>
      <p:pic>
        <p:nvPicPr>
          <p:cNvPr id="4" name="Picture 11"/>
          <p:cNvPicPr>
            <a:picLocks noChangeAspect="1" noChangeArrowheads="1"/>
          </p:cNvPicPr>
          <p:nvPr/>
        </p:nvPicPr>
        <p:blipFill>
          <a:blip r:embed="rId2" cstate="print"/>
          <a:srcRect/>
          <a:stretch>
            <a:fillRect/>
          </a:stretch>
        </p:blipFill>
        <p:spPr>
          <a:xfrm>
            <a:off x="5562600" y="1828800"/>
            <a:ext cx="3246437" cy="148748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4648200" cy="6019800"/>
          </a:xfrm>
        </p:spPr>
        <p:txBody>
          <a:bodyPr>
            <a:normAutofit fontScale="92500" lnSpcReduction="20000"/>
          </a:bodyPr>
          <a:lstStyle/>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I-clasp, or I-bar, direct retainer derives its name from the linear configuration of the vertical approach arm</a:t>
            </a:r>
          </a:p>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clasp arm contacts the abutment surface over an area that extends from the measured undercut to the height of contour </a:t>
            </a:r>
          </a:p>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Typically, the contact area between the clasp and the abutment is 2.0 to 3.0 mm in height and 1.5 to 2.0 mm in width</a:t>
            </a:r>
            <a:endParaRPr lang="en-US" dirty="0">
              <a:latin typeface="Times New Roman" pitchFamily="18" charset="0"/>
              <a:cs typeface="Times New Roman" pitchFamily="18" charset="0"/>
            </a:endParaRPr>
          </a:p>
        </p:txBody>
      </p:sp>
      <p:pic>
        <p:nvPicPr>
          <p:cNvPr id="4" name="Picture 14"/>
          <p:cNvPicPr>
            <a:picLocks noChangeAspect="1" noChangeArrowheads="1"/>
          </p:cNvPicPr>
          <p:nvPr/>
        </p:nvPicPr>
        <p:blipFill>
          <a:blip r:embed="rId2" cstate="print"/>
          <a:srcRect l="2988" t="5882" r="4417"/>
          <a:stretch>
            <a:fillRect/>
          </a:stretch>
        </p:blipFill>
        <p:spPr>
          <a:xfrm>
            <a:off x="5257800" y="609600"/>
            <a:ext cx="3276600" cy="1690586"/>
          </a:xfrm>
          <a:prstGeom prst="rect">
            <a:avLst/>
          </a:prstGeom>
          <a:noFill/>
        </p:spPr>
      </p:pic>
      <p:pic>
        <p:nvPicPr>
          <p:cNvPr id="5" name="Picture 15"/>
          <p:cNvPicPr>
            <a:picLocks noChangeAspect="1" noChangeArrowheads="1"/>
          </p:cNvPicPr>
          <p:nvPr/>
        </p:nvPicPr>
        <p:blipFill>
          <a:blip r:embed="rId3" cstate="print">
            <a:lum bright="-36000" contrast="18000"/>
          </a:blip>
          <a:srcRect/>
          <a:stretch>
            <a:fillRect/>
          </a:stretch>
        </p:blipFill>
        <p:spPr>
          <a:xfrm>
            <a:off x="6057630" y="2971800"/>
            <a:ext cx="2044970" cy="1680420"/>
          </a:xfrm>
          <a:prstGeom prst="rect">
            <a:avLst/>
          </a:prstGeom>
          <a:noFill/>
        </p:spPr>
      </p:pic>
      <p:sp>
        <p:nvSpPr>
          <p:cNvPr id="6" name="Text Box 16"/>
          <p:cNvSpPr txBox="1">
            <a:spLocks noChangeArrowheads="1"/>
          </p:cNvSpPr>
          <p:nvPr/>
        </p:nvSpPr>
        <p:spPr bwMode="auto">
          <a:xfrm>
            <a:off x="5214026" y="4953000"/>
            <a:ext cx="3625174" cy="1384995"/>
          </a:xfrm>
          <a:prstGeom prst="rect">
            <a:avLst/>
          </a:prstGeom>
          <a:noFill/>
          <a:ln w="19050" algn="ctr">
            <a:noFill/>
            <a:miter lim="800000"/>
            <a:headEnd/>
            <a:tailEnd/>
          </a:ln>
          <a:effectLst/>
        </p:spPr>
        <p:txBody>
          <a:bodyPr wrap="square">
            <a:spAutoFit/>
          </a:bodyPr>
          <a:lstStyle/>
          <a:p>
            <a:pPr algn="l">
              <a:spcBef>
                <a:spcPct val="50000"/>
              </a:spcBef>
            </a:pPr>
            <a:r>
              <a:rPr lang="en-US" sz="1200" b="1" dirty="0"/>
              <a:t>As the I-clasp approaches the abutment from an apical direction, the clasp termi­nus makes first contact with the abutment surface at the measured undercut </a:t>
            </a:r>
            <a:r>
              <a:rPr lang="en-US" sz="1200" b="1" i="1" dirty="0"/>
              <a:t>(bottom arrow). </a:t>
            </a:r>
            <a:r>
              <a:rPr lang="en-US" sz="1200" b="1" dirty="0"/>
              <a:t>Contact is then maintained to the height of contour of the abutment </a:t>
            </a:r>
            <a:r>
              <a:rPr lang="en-US" sz="1200" b="1" i="1" dirty="0"/>
              <a:t>(top arrow</a:t>
            </a:r>
            <a:r>
              <a:rPr lang="en-US" sz="1200" b="1"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4724400" cy="6096000"/>
          </a:xfrm>
        </p:spPr>
        <p:txBody>
          <a:bodyPr>
            <a:normAutofit/>
          </a:bodyPr>
          <a:lstStyle/>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The approach arm has a </a:t>
            </a:r>
            <a:r>
              <a:rPr lang="en-US" sz="2800" dirty="0" err="1" smtClean="0">
                <a:latin typeface="Times New Roman" pitchFamily="18" charset="0"/>
                <a:cs typeface="Times New Roman" pitchFamily="18" charset="0"/>
              </a:rPr>
              <a:t>half­round</a:t>
            </a:r>
            <a:r>
              <a:rPr lang="en-US" sz="2800" dirty="0" smtClean="0">
                <a:latin typeface="Times New Roman" pitchFamily="18" charset="0"/>
                <a:cs typeface="Times New Roman" pitchFamily="18" charset="0"/>
              </a:rPr>
              <a:t>, cross-sectional geometry and is characterized by a gradual and uniform taper throughout its length</a:t>
            </a:r>
          </a:p>
          <a:p>
            <a:pPr>
              <a:lnSpc>
                <a:spcPct val="150000"/>
              </a:lnSpc>
              <a:buClr>
                <a:srgbClr val="00CC99"/>
              </a:buClr>
              <a:buNone/>
            </a:pPr>
            <a:endParaRPr lang="en-US" sz="2800" dirty="0" smtClean="0">
              <a:latin typeface="Times New Roman" pitchFamily="18" charset="0"/>
              <a:cs typeface="Times New Roman" pitchFamily="18" charset="0"/>
            </a:endParaRPr>
          </a:p>
          <a:p>
            <a:pPr>
              <a:lnSpc>
                <a:spcPct val="150000"/>
              </a:lnSpc>
              <a:buClr>
                <a:srgbClr val="00CC99"/>
              </a:buClr>
              <a:buFont typeface="Wingdings" pitchFamily="2" charset="2"/>
              <a:buChar char="Ø"/>
            </a:pPr>
            <a:r>
              <a:rPr lang="en-US" sz="2800" dirty="0" smtClean="0">
                <a:latin typeface="Times New Roman" pitchFamily="18" charset="0"/>
                <a:cs typeface="Times New Roman" pitchFamily="18" charset="0"/>
              </a:rPr>
              <a:t> The clasp terminus is placed at  or </a:t>
            </a:r>
            <a:r>
              <a:rPr lang="en-US" sz="2800" dirty="0" err="1" smtClean="0">
                <a:latin typeface="Times New Roman" pitchFamily="18" charset="0"/>
                <a:cs typeface="Times New Roman" pitchFamily="18" charset="0"/>
              </a:rPr>
              <a:t>mesial</a:t>
            </a:r>
            <a:r>
              <a:rPr lang="en-US" sz="2800" dirty="0" smtClean="0">
                <a:latin typeface="Times New Roman" pitchFamily="18" charset="0"/>
                <a:cs typeface="Times New Roman" pitchFamily="18" charset="0"/>
              </a:rPr>
              <a:t>  the </a:t>
            </a:r>
            <a:r>
              <a:rPr lang="en-US" sz="2800" dirty="0" err="1" smtClean="0">
                <a:latin typeface="Times New Roman" pitchFamily="18" charset="0"/>
                <a:cs typeface="Times New Roman" pitchFamily="18" charset="0"/>
              </a:rPr>
              <a:t>midfacial</a:t>
            </a:r>
            <a:r>
              <a:rPr lang="en-US" sz="2800" dirty="0" smtClean="0">
                <a:latin typeface="Times New Roman" pitchFamily="18" charset="0"/>
                <a:cs typeface="Times New Roman" pitchFamily="18" charset="0"/>
              </a:rPr>
              <a:t> prominence of the abutment</a:t>
            </a:r>
          </a:p>
          <a:p>
            <a:pPr>
              <a:lnSpc>
                <a:spcPct val="150000"/>
              </a:lnSpc>
            </a:pPr>
            <a:endParaRPr lang="en-US" sz="2800" dirty="0">
              <a:latin typeface="Times New Roman" pitchFamily="18" charset="0"/>
              <a:cs typeface="Times New Roman" pitchFamily="18" charset="0"/>
            </a:endParaRPr>
          </a:p>
        </p:txBody>
      </p:sp>
      <p:pic>
        <p:nvPicPr>
          <p:cNvPr id="4" name="Picture 12"/>
          <p:cNvPicPr>
            <a:picLocks noChangeAspect="1" noChangeArrowheads="1"/>
          </p:cNvPicPr>
          <p:nvPr/>
        </p:nvPicPr>
        <p:blipFill>
          <a:blip r:embed="rId2" cstate="print"/>
          <a:srcRect/>
          <a:stretch>
            <a:fillRect/>
          </a:stretch>
        </p:blipFill>
        <p:spPr>
          <a:xfrm>
            <a:off x="5257800" y="1676400"/>
            <a:ext cx="3544888" cy="1457325"/>
          </a:xfrm>
          <a:prstGeom prst="rect">
            <a:avLst/>
          </a:prstGeom>
          <a:noFill/>
        </p:spPr>
      </p:pic>
      <p:pic>
        <p:nvPicPr>
          <p:cNvPr id="5" name="Picture 13"/>
          <p:cNvPicPr>
            <a:picLocks noChangeAspect="1" noChangeArrowheads="1"/>
          </p:cNvPicPr>
          <p:nvPr/>
        </p:nvPicPr>
        <p:blipFill>
          <a:blip r:embed="rId3" cstate="print"/>
          <a:srcRect/>
          <a:stretch>
            <a:fillRect/>
          </a:stretch>
        </p:blipFill>
        <p:spPr>
          <a:xfrm>
            <a:off x="5638800" y="3733800"/>
            <a:ext cx="2422525" cy="26987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228600"/>
            <a:ext cx="4495800" cy="6324600"/>
          </a:xfrm>
        </p:spPr>
        <p:txBody>
          <a:bodyPr>
            <a:noAutofit/>
          </a:bodyPr>
          <a:lstStyle/>
          <a:p>
            <a:pPr>
              <a:buClr>
                <a:srgbClr val="00CC99"/>
              </a:buClr>
              <a:buNone/>
            </a:pPr>
            <a:endParaRPr lang="en-US" dirty="0" smtClean="0">
              <a:latin typeface="Times New Roman" pitchFamily="18" charset="0"/>
              <a:cs typeface="Times New Roman" pitchFamily="18" charset="0"/>
            </a:endParaRPr>
          </a:p>
          <a:p>
            <a:pPr>
              <a:buClr>
                <a:srgbClr val="00CC99"/>
              </a:buClr>
              <a:buFont typeface="Wingdings" pitchFamily="2" charset="2"/>
              <a:buChar char="Ø"/>
            </a:pPr>
            <a:r>
              <a:rPr lang="en-US" dirty="0" smtClean="0">
                <a:latin typeface="Times New Roman" pitchFamily="18" charset="0"/>
                <a:cs typeface="Times New Roman" pitchFamily="18" charset="0"/>
              </a:rPr>
              <a:t>  Upon loading, the extension base is displaced toward the underlying tissues, causing the removable partial denture to rotate around a fulcrum line passing through the distal rest</a:t>
            </a:r>
          </a:p>
          <a:p>
            <a:pPr>
              <a:buClr>
                <a:srgbClr val="00CC99"/>
              </a:buClr>
              <a:buFont typeface="Wingdings" pitchFamily="2" charset="2"/>
              <a:buChar char="Ø"/>
            </a:pPr>
            <a:r>
              <a:rPr lang="en-US" dirty="0" smtClean="0">
                <a:latin typeface="Times New Roman" pitchFamily="18" charset="0"/>
                <a:cs typeface="Times New Roman" pitchFamily="18" charset="0"/>
              </a:rPr>
              <a:t> This rest serves as the center of rotation and the clasp terminus moves into an area of greater undercut disengaging from the abutment, and </a:t>
            </a:r>
            <a:r>
              <a:rPr lang="en-US" dirty="0" err="1" smtClean="0">
                <a:latin typeface="Times New Roman" pitchFamily="18" charset="0"/>
                <a:cs typeface="Times New Roman" pitchFamily="18" charset="0"/>
              </a:rPr>
              <a:t>torquing</a:t>
            </a:r>
            <a:r>
              <a:rPr lang="en-US" dirty="0" smtClean="0">
                <a:latin typeface="Times New Roman" pitchFamily="18" charset="0"/>
                <a:cs typeface="Times New Roman" pitchFamily="18" charset="0"/>
              </a:rPr>
              <a:t> forces are minimized</a:t>
            </a:r>
          </a:p>
          <a:p>
            <a:pPr>
              <a:buClr>
                <a:srgbClr val="00CC99"/>
              </a:buClr>
              <a:buFont typeface="Wingdings" pitchFamily="2" charset="2"/>
              <a:buChar char="Ø"/>
            </a:pPr>
            <a:r>
              <a:rPr lang="en-US" dirty="0" smtClean="0">
                <a:latin typeface="Times New Roman" pitchFamily="18" charset="0"/>
                <a:cs typeface="Times New Roman" pitchFamily="18" charset="0"/>
              </a:rPr>
              <a:t>This design is commonly used in the treatment of Kennedy Class I and Class II partially edentulous arches </a:t>
            </a:r>
          </a:p>
          <a:p>
            <a:pPr>
              <a:spcBef>
                <a:spcPct val="50000"/>
              </a:spcBef>
              <a:buClr>
                <a:srgbClr val="00CC99"/>
              </a:buClr>
              <a:buFont typeface="Wingdings" pitchFamily="2" charset="2"/>
              <a:buChar char="Ø"/>
            </a:pP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Text Box 4"/>
          <p:cNvSpPr txBox="1">
            <a:spLocks noChangeArrowheads="1"/>
          </p:cNvSpPr>
          <p:nvPr/>
        </p:nvSpPr>
        <p:spPr bwMode="auto">
          <a:xfrm>
            <a:off x="4572000" y="1981200"/>
            <a:ext cx="4800600" cy="1384995"/>
          </a:xfrm>
          <a:prstGeom prst="rect">
            <a:avLst/>
          </a:prstGeom>
          <a:noFill/>
          <a:ln w="19050" algn="ctr">
            <a:noFill/>
            <a:miter lim="800000"/>
            <a:headEnd/>
            <a:tailEnd/>
          </a:ln>
          <a:effectLst/>
        </p:spPr>
        <p:txBody>
          <a:bodyPr wrap="square">
            <a:spAutoFit/>
          </a:bodyPr>
          <a:lstStyle/>
          <a:p>
            <a:pPr>
              <a:spcBef>
                <a:spcPct val="50000"/>
              </a:spcBef>
            </a:pPr>
            <a:r>
              <a:rPr lang="en-US" sz="1400" b="1" dirty="0"/>
              <a:t>  </a:t>
            </a:r>
            <a:r>
              <a:rPr lang="en-US" sz="1400" b="1" i="1" dirty="0"/>
              <a:t> </a:t>
            </a:r>
            <a:r>
              <a:rPr lang="en-US" sz="1400" b="1" dirty="0"/>
              <a:t>    </a:t>
            </a:r>
            <a:r>
              <a:rPr lang="en-US" sz="1400" b="1" i="1" dirty="0"/>
              <a:t> </a:t>
            </a:r>
            <a:r>
              <a:rPr lang="en-US" sz="1400" b="1" dirty="0"/>
              <a:t>As prosthesis rotation occurs, the retentive terminus of the I-clasp moves </a:t>
            </a:r>
            <a:r>
              <a:rPr lang="en-US" sz="1400" b="1" dirty="0" err="1"/>
              <a:t>mesially</a:t>
            </a:r>
            <a:r>
              <a:rPr lang="en-US" sz="1400" b="1" dirty="0"/>
              <a:t>, disengaging from the abutment. </a:t>
            </a:r>
            <a:r>
              <a:rPr lang="en-US" sz="1400" b="1" i="1" dirty="0"/>
              <a:t>(e) </a:t>
            </a:r>
            <a:r>
              <a:rPr lang="en-US" sz="1400" b="1" dirty="0"/>
              <a:t>Since the clasp disengages from the abutment surface, it induces no stress to the abutment, thus minimiz­ing harmful force transference </a:t>
            </a:r>
          </a:p>
        </p:txBody>
      </p:sp>
      <p:sp>
        <p:nvSpPr>
          <p:cNvPr id="5" name="Text Box 6"/>
          <p:cNvSpPr txBox="1">
            <a:spLocks noChangeArrowheads="1"/>
          </p:cNvSpPr>
          <p:nvPr/>
        </p:nvSpPr>
        <p:spPr bwMode="auto">
          <a:xfrm>
            <a:off x="4800600" y="5638800"/>
            <a:ext cx="4038600" cy="1200329"/>
          </a:xfrm>
          <a:prstGeom prst="rect">
            <a:avLst/>
          </a:prstGeom>
          <a:noFill/>
          <a:ln w="19050" algn="ctr">
            <a:noFill/>
            <a:miter lim="800000"/>
            <a:headEnd/>
            <a:tailEnd/>
          </a:ln>
          <a:effectLst/>
        </p:spPr>
        <p:txBody>
          <a:bodyPr wrap="square">
            <a:spAutoFit/>
          </a:bodyPr>
          <a:lstStyle/>
          <a:p>
            <a:pPr algn="l">
              <a:spcBef>
                <a:spcPct val="50000"/>
              </a:spcBef>
            </a:pPr>
            <a:r>
              <a:rPr lang="en-US" sz="1200" b="1" dirty="0"/>
              <a:t>As the I-clasp approaches the abut­ment from an apical direction, the clasp termi­nus makes first contact with the abutment sur­face at the measured undercut </a:t>
            </a:r>
            <a:r>
              <a:rPr lang="en-US" sz="1200" b="1" i="1" dirty="0"/>
              <a:t>(bottom arrow). </a:t>
            </a:r>
            <a:r>
              <a:rPr lang="en-US" sz="1200" b="1" dirty="0"/>
              <a:t>Contact is then maintained to the height of contour of the abutment </a:t>
            </a:r>
            <a:r>
              <a:rPr lang="en-US" sz="1200" b="1" i="1" dirty="0"/>
              <a:t>(top arrow</a:t>
            </a:r>
            <a:r>
              <a:rPr lang="en-US" sz="1200" b="1" dirty="0"/>
              <a:t> </a:t>
            </a:r>
          </a:p>
        </p:txBody>
      </p:sp>
      <p:pic>
        <p:nvPicPr>
          <p:cNvPr id="6" name="Picture 7"/>
          <p:cNvPicPr>
            <a:picLocks noChangeAspect="1" noChangeArrowheads="1"/>
          </p:cNvPicPr>
          <p:nvPr/>
        </p:nvPicPr>
        <p:blipFill>
          <a:blip r:embed="rId2" cstate="print"/>
          <a:srcRect/>
          <a:stretch>
            <a:fillRect/>
          </a:stretch>
        </p:blipFill>
        <p:spPr>
          <a:xfrm>
            <a:off x="4876800" y="228600"/>
            <a:ext cx="3544888" cy="1457325"/>
          </a:xfrm>
          <a:prstGeom prst="rect">
            <a:avLst/>
          </a:prstGeom>
          <a:noFill/>
        </p:spPr>
      </p:pic>
      <p:pic>
        <p:nvPicPr>
          <p:cNvPr id="7" name="Picture 8"/>
          <p:cNvPicPr>
            <a:picLocks noChangeAspect="1" noChangeArrowheads="1"/>
          </p:cNvPicPr>
          <p:nvPr/>
        </p:nvPicPr>
        <p:blipFill>
          <a:blip r:embed="rId3" cstate="print"/>
          <a:srcRect/>
          <a:stretch>
            <a:fillRect/>
          </a:stretch>
        </p:blipFill>
        <p:spPr>
          <a:xfrm>
            <a:off x="5721350" y="3778250"/>
            <a:ext cx="1670050" cy="186055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1143000"/>
          </a:xfrm>
        </p:spPr>
        <p:txBody>
          <a:bodyPr/>
          <a:lstStyle/>
          <a:p>
            <a:r>
              <a:rPr lang="en-US" dirty="0" err="1" smtClean="0"/>
              <a:t>Rpi</a:t>
            </a:r>
            <a:r>
              <a:rPr lang="en-US" dirty="0" smtClean="0"/>
              <a:t> concept</a:t>
            </a:r>
            <a:endParaRPr lang="en-US" dirty="0"/>
          </a:p>
        </p:txBody>
      </p:sp>
      <p:sp>
        <p:nvSpPr>
          <p:cNvPr id="3" name="Content Placeholder 2"/>
          <p:cNvSpPr>
            <a:spLocks noGrp="1"/>
          </p:cNvSpPr>
          <p:nvPr>
            <p:ph sz="quarter" idx="1"/>
          </p:nvPr>
        </p:nvSpPr>
        <p:spPr>
          <a:xfrm>
            <a:off x="457200" y="838200"/>
            <a:ext cx="5181600" cy="5715000"/>
          </a:xfrm>
        </p:spPr>
        <p:txBody>
          <a:bodyPr>
            <a:normAutofit fontScale="92500"/>
          </a:bodyPr>
          <a:lstStyle/>
          <a:p>
            <a:pPr>
              <a:lnSpc>
                <a:spcPct val="150000"/>
              </a:lnSpc>
              <a:spcBef>
                <a:spcPct val="50000"/>
              </a:spcBef>
              <a:buClr>
                <a:srgbClr val="00CC99"/>
              </a:buClr>
              <a:buFont typeface="Wingdings" pitchFamily="2" charset="2"/>
              <a:buChar char="Ø"/>
            </a:pPr>
            <a:r>
              <a:rPr lang="en-US" sz="2800" dirty="0" smtClean="0">
                <a:latin typeface="Times New Roman" pitchFamily="18" charset="0"/>
                <a:cs typeface="Times New Roman" pitchFamily="18" charset="0"/>
              </a:rPr>
              <a:t>The I-clasp is an integral retentive component in   distinct design philosophies: the RPI concept </a:t>
            </a:r>
          </a:p>
          <a:p>
            <a:pPr>
              <a:lnSpc>
                <a:spcPct val="150000"/>
              </a:lnSpc>
              <a:spcBef>
                <a:spcPct val="50000"/>
              </a:spcBef>
              <a:buClr>
                <a:srgbClr val="00CC99"/>
              </a:buClr>
              <a:buFont typeface="Wingdings" pitchFamily="2" charset="2"/>
              <a:buChar char="Ø"/>
            </a:pPr>
            <a:r>
              <a:rPr lang="en-US" sz="2800" dirty="0" smtClean="0">
                <a:latin typeface="Times New Roman" pitchFamily="18" charset="0"/>
                <a:cs typeface="Times New Roman" pitchFamily="18" charset="0"/>
              </a:rPr>
              <a:t>Dr. </a:t>
            </a:r>
            <a:r>
              <a:rPr lang="en-US" sz="2800" dirty="0" err="1" smtClean="0">
                <a:latin typeface="Times New Roman" pitchFamily="18" charset="0"/>
                <a:cs typeface="Times New Roman" pitchFamily="18" charset="0"/>
              </a:rPr>
              <a:t>Kratchovil</a:t>
            </a:r>
            <a:r>
              <a:rPr lang="en-US" sz="2800" dirty="0" smtClean="0">
                <a:latin typeface="Times New Roman" pitchFamily="18" charset="0"/>
                <a:cs typeface="Times New Roman" pitchFamily="18" charset="0"/>
              </a:rPr>
              <a:t>(1963, 1968) and </a:t>
            </a:r>
            <a:r>
              <a:rPr lang="en-US" sz="2800" dirty="0" err="1" smtClean="0">
                <a:latin typeface="Times New Roman" pitchFamily="18" charset="0"/>
                <a:cs typeface="Times New Roman" pitchFamily="18" charset="0"/>
              </a:rPr>
              <a:t>krol</a:t>
            </a:r>
            <a:r>
              <a:rPr lang="en-US" sz="2800" dirty="0" smtClean="0">
                <a:latin typeface="Times New Roman" pitchFamily="18" charset="0"/>
                <a:cs typeface="Times New Roman" pitchFamily="18" charset="0"/>
              </a:rPr>
              <a:t> (1972, 1973) developed RPI concept in an attempt to deal with the stresses that are induced by the distal extension base partial denture</a:t>
            </a:r>
          </a:p>
          <a:p>
            <a:pPr>
              <a:lnSpc>
                <a:spcPct val="150000"/>
              </a:lnSpc>
              <a:spcBef>
                <a:spcPct val="50000"/>
              </a:spcBef>
              <a:buClr>
                <a:srgbClr val="00CC99"/>
              </a:buClr>
              <a:buNone/>
            </a:pPr>
            <a:endParaRPr lang="en-US" sz="2800" dirty="0" smtClean="0">
              <a:latin typeface="Times New Roman" pitchFamily="18" charset="0"/>
              <a:cs typeface="Times New Roman" pitchFamily="18" charset="0"/>
            </a:endParaRPr>
          </a:p>
          <a:p>
            <a:pPr>
              <a:lnSpc>
                <a:spcPct val="150000"/>
              </a:lnSpc>
            </a:pPr>
            <a:endParaRPr lang="en-US" sz="2800" dirty="0">
              <a:latin typeface="Times New Roman" pitchFamily="18" charset="0"/>
              <a:cs typeface="Times New Roman" pitchFamily="18" charset="0"/>
            </a:endParaRPr>
          </a:p>
        </p:txBody>
      </p:sp>
      <p:pic>
        <p:nvPicPr>
          <p:cNvPr id="4" name="Picture 12"/>
          <p:cNvPicPr>
            <a:picLocks noChangeAspect="1" noChangeArrowheads="1"/>
          </p:cNvPicPr>
          <p:nvPr/>
        </p:nvPicPr>
        <p:blipFill>
          <a:blip r:embed="rId2" cstate="print"/>
          <a:srcRect/>
          <a:stretch>
            <a:fillRect/>
          </a:stretch>
        </p:blipFill>
        <p:spPr>
          <a:xfrm>
            <a:off x="5791200" y="2000250"/>
            <a:ext cx="2895600" cy="186213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5715000" cy="6096000"/>
          </a:xfrm>
        </p:spPr>
        <p:txBody>
          <a:bodyPr>
            <a:normAutofit fontScale="92500" lnSpcReduction="10000"/>
          </a:bodyPr>
          <a:lstStyle/>
          <a:p>
            <a:pPr>
              <a:lnSpc>
                <a:spcPct val="150000"/>
              </a:lnSpc>
              <a:spcBef>
                <a:spcPct val="50000"/>
              </a:spcBef>
              <a:buClr>
                <a:srgbClr val="00CC99"/>
              </a:buClr>
              <a:buFont typeface="Wingdings" pitchFamily="2" charset="2"/>
              <a:buChar char="Ø"/>
            </a:pPr>
            <a:r>
              <a:rPr lang="en-US" sz="2800" dirty="0" smtClean="0">
                <a:latin typeface="Times New Roman" pitchFamily="18" charset="0"/>
                <a:cs typeface="Times New Roman" pitchFamily="18" charset="0"/>
              </a:rPr>
              <a:t>The RPI is a current concept of bar clasp design, and refers to the rest, proximal plate, and I -bar component parts of the clasp assembly</a:t>
            </a:r>
          </a:p>
          <a:p>
            <a:pPr>
              <a:lnSpc>
                <a:spcPct val="150000"/>
              </a:lnSpc>
              <a:spcBef>
                <a:spcPct val="50000"/>
              </a:spcBef>
              <a:buClr>
                <a:srgbClr val="00CC99"/>
              </a:buClr>
              <a:buNone/>
            </a:pPr>
            <a:r>
              <a:rPr lang="en-US" sz="2800" dirty="0" smtClean="0">
                <a:latin typeface="Times New Roman" pitchFamily="18" charset="0"/>
                <a:cs typeface="Times New Roman" pitchFamily="18" charset="0"/>
              </a:rPr>
              <a:t> Rationale</a:t>
            </a:r>
          </a:p>
          <a:p>
            <a:pPr>
              <a:lnSpc>
                <a:spcPct val="150000"/>
              </a:lnSpc>
              <a:spcBef>
                <a:spcPct val="50000"/>
              </a:spcBef>
              <a:buClr>
                <a:srgbClr val="00CC99"/>
              </a:buClr>
              <a:buFont typeface="Wingdings" pitchFamily="2" charset="2"/>
              <a:buChar char="Ø"/>
            </a:pPr>
            <a:r>
              <a:rPr lang="en-US" sz="2800" dirty="0" smtClean="0">
                <a:latin typeface="Times New Roman" pitchFamily="18" charset="0"/>
                <a:cs typeface="Times New Roman" pitchFamily="18" charset="0"/>
              </a:rPr>
              <a:t>  Design minimizes </a:t>
            </a:r>
            <a:r>
              <a:rPr lang="en-US" sz="2800" dirty="0" err="1" smtClean="0">
                <a:latin typeface="Times New Roman" pitchFamily="18" charset="0"/>
                <a:cs typeface="Times New Roman" pitchFamily="18" charset="0"/>
              </a:rPr>
              <a:t>torquing</a:t>
            </a:r>
            <a:r>
              <a:rPr lang="en-US" sz="2800" dirty="0" smtClean="0">
                <a:latin typeface="Times New Roman" pitchFamily="18" charset="0"/>
                <a:cs typeface="Times New Roman" pitchFamily="18" charset="0"/>
              </a:rPr>
              <a:t> forces and direct occlusal loads parallel to the long axes of abutments during rotational movement of the removable partial denture</a:t>
            </a:r>
          </a:p>
          <a:p>
            <a:pPr>
              <a:lnSpc>
                <a:spcPct val="150000"/>
              </a:lnSpc>
            </a:pPr>
            <a:endParaRPr lang="en-US" sz="2800" dirty="0">
              <a:latin typeface="Times New Roman" pitchFamily="18" charset="0"/>
              <a:cs typeface="Times New Roman" pitchFamily="18" charset="0"/>
            </a:endParaRPr>
          </a:p>
        </p:txBody>
      </p:sp>
      <p:pic>
        <p:nvPicPr>
          <p:cNvPr id="4" name="Picture 14"/>
          <p:cNvPicPr>
            <a:picLocks noChangeAspect="1" noChangeArrowheads="1"/>
          </p:cNvPicPr>
          <p:nvPr/>
        </p:nvPicPr>
        <p:blipFill>
          <a:blip r:embed="rId2" cstate="print"/>
          <a:srcRect/>
          <a:stretch>
            <a:fillRect/>
          </a:stretch>
        </p:blipFill>
        <p:spPr>
          <a:xfrm>
            <a:off x="6477000" y="2057401"/>
            <a:ext cx="2209800" cy="142033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just"/>
            <a:r>
              <a:rPr lang="en-US" sz="2400" dirty="0" smtClean="0">
                <a:latin typeface="Times New Roman" pitchFamily="18" charset="0"/>
                <a:cs typeface="Times New Roman" pitchFamily="18" charset="0"/>
              </a:rPr>
              <a:t>The component that engages an abutment tooth and in so doing resist dislodging forces applied to a removable partial denture is called direct retainer. </a:t>
            </a:r>
          </a:p>
          <a:p>
            <a:pPr algn="just"/>
            <a:endParaRPr lang="en-US" sz="2400" dirty="0">
              <a:latin typeface="Times New Roman" pitchFamily="18" charset="0"/>
              <a:cs typeface="Times New Roman" pitchFamily="18" charset="0"/>
            </a:endParaRPr>
          </a:p>
          <a:p>
            <a:pPr algn="r">
              <a:buNone/>
            </a:pP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stewart</a:t>
            </a:r>
            <a:endParaRPr lang="en-US" sz="2400" dirty="0" smtClean="0">
              <a:latin typeface="Times New Roman" pitchFamily="18" charset="0"/>
              <a:cs typeface="Times New Roman" pitchFamily="18" charset="0"/>
            </a:endParaRPr>
          </a:p>
          <a:p>
            <a:pPr algn="r">
              <a:buNone/>
            </a:pPr>
            <a:endParaRPr lang="en-US" sz="24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457200"/>
            <a:ext cx="5562600" cy="6096000"/>
          </a:xfrm>
        </p:spPr>
        <p:txBody>
          <a:bodyPr>
            <a:normAutofit fontScale="85000" lnSpcReduction="20000"/>
          </a:bodyPr>
          <a:lstStyle/>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Basically, this clasp assembly consists of a </a:t>
            </a:r>
            <a:r>
              <a:rPr lang="en-US" dirty="0" err="1" smtClean="0">
                <a:latin typeface="Times New Roman" pitchFamily="18" charset="0"/>
                <a:cs typeface="Times New Roman" pitchFamily="18" charset="0"/>
              </a:rPr>
              <a:t>mesioocclusal</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rest with the minor connector placed into the </a:t>
            </a:r>
            <a:r>
              <a:rPr lang="en-US" dirty="0" err="1" smtClean="0">
                <a:latin typeface="Times New Roman" pitchFamily="18" charset="0"/>
                <a:cs typeface="Times New Roman" pitchFamily="18" charset="0"/>
              </a:rPr>
              <a:t>mesio­lingual</a:t>
            </a:r>
            <a:r>
              <a:rPr lang="en-US" dirty="0" smtClean="0">
                <a:latin typeface="Times New Roman" pitchFamily="18" charset="0"/>
                <a:cs typeface="Times New Roman" pitchFamily="18" charset="0"/>
              </a:rPr>
              <a:t> embrasure, but not contacting the adjacent tooth   </a:t>
            </a:r>
          </a:p>
          <a:p>
            <a:pPr>
              <a:lnSpc>
                <a:spcPct val="150000"/>
              </a:lnSpc>
              <a:spcBef>
                <a:spcPct val="50000"/>
              </a:spcBef>
              <a:buClr>
                <a:srgbClr val="00CC99"/>
              </a:buClr>
              <a:buFont typeface="Wingdings" pitchFamily="2" charset="2"/>
              <a:buChar char="Ø"/>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 distal guiding plane, extending from the marginal ridge to the junction of the middle and gingival thirds of the abutment tooth, is prepared to receive a proximal plate  </a:t>
            </a:r>
          </a:p>
          <a:p>
            <a:pPr>
              <a:lnSpc>
                <a:spcPct val="150000"/>
              </a:lnSpc>
              <a:spcBef>
                <a:spcPct val="50000"/>
              </a:spcBef>
              <a:buClr>
                <a:srgbClr val="00CC99"/>
              </a:buClr>
              <a:buFont typeface="Wingdings" pitchFamily="2" charset="2"/>
              <a:buChar char="Ø"/>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a:t>
            </a:r>
            <a:r>
              <a:rPr lang="en-US" dirty="0" err="1" smtClean="0">
                <a:latin typeface="Times New Roman" pitchFamily="18" charset="0"/>
                <a:cs typeface="Times New Roman" pitchFamily="18" charset="0"/>
              </a:rPr>
              <a:t>buccolingual</a:t>
            </a:r>
            <a:r>
              <a:rPr lang="en-US" dirty="0" smtClean="0">
                <a:latin typeface="Times New Roman" pitchFamily="18" charset="0"/>
                <a:cs typeface="Times New Roman" pitchFamily="18" charset="0"/>
              </a:rPr>
              <a:t> width of the guiding plane is determined by the proximal contour of the tooth  </a:t>
            </a:r>
          </a:p>
          <a:p>
            <a:pPr>
              <a:lnSpc>
                <a:spcPct val="150000"/>
              </a:lnSpc>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proximal plate, in conjunction with the minor connector supporting the rest, provides the stabilizing and reciprocal aspects of the clasp assembly  </a:t>
            </a:r>
          </a:p>
          <a:p>
            <a:pPr>
              <a:lnSpc>
                <a:spcPct val="150000"/>
              </a:lnSpc>
            </a:pPr>
            <a:endParaRPr lang="en-US" dirty="0">
              <a:latin typeface="Times New Roman" pitchFamily="18" charset="0"/>
              <a:cs typeface="Times New Roman" pitchFamily="18" charset="0"/>
            </a:endParaRPr>
          </a:p>
        </p:txBody>
      </p:sp>
      <p:pic>
        <p:nvPicPr>
          <p:cNvPr id="4" name="Picture 10"/>
          <p:cNvPicPr>
            <a:picLocks noChangeAspect="1" noChangeArrowheads="1"/>
          </p:cNvPicPr>
          <p:nvPr/>
        </p:nvPicPr>
        <p:blipFill>
          <a:blip r:embed="rId2" cstate="print"/>
          <a:srcRect/>
          <a:stretch>
            <a:fillRect/>
          </a:stretch>
        </p:blipFill>
        <p:spPr>
          <a:xfrm>
            <a:off x="5715000" y="4114800"/>
            <a:ext cx="3160713" cy="2032000"/>
          </a:xfrm>
          <a:prstGeom prst="rect">
            <a:avLst/>
          </a:prstGeom>
          <a:noFill/>
        </p:spPr>
      </p:pic>
      <p:pic>
        <p:nvPicPr>
          <p:cNvPr id="5" name="Picture 11"/>
          <p:cNvPicPr>
            <a:picLocks noChangeAspect="1" noChangeArrowheads="1"/>
          </p:cNvPicPr>
          <p:nvPr/>
        </p:nvPicPr>
        <p:blipFill>
          <a:blip r:embed="rId3" cstate="print"/>
          <a:srcRect/>
          <a:stretch>
            <a:fillRect/>
          </a:stretch>
        </p:blipFill>
        <p:spPr>
          <a:xfrm>
            <a:off x="6248400" y="1066800"/>
            <a:ext cx="2438400" cy="148748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4953000" cy="6172200"/>
          </a:xfrm>
        </p:spPr>
        <p:txBody>
          <a:bodyPr>
            <a:normAutofit fontScale="92500" lnSpcReduction="20000"/>
          </a:bodyPr>
          <a:lstStyle/>
          <a:p>
            <a:pPr>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The I-bar should be located in the gingival third of the </a:t>
            </a:r>
            <a:r>
              <a:rPr lang="en-US" dirty="0" err="1" smtClean="0">
                <a:latin typeface="Times New Roman" pitchFamily="18" charset="0"/>
                <a:cs typeface="Times New Roman" pitchFamily="18" charset="0"/>
              </a:rPr>
              <a:t>buccal</a:t>
            </a:r>
            <a:r>
              <a:rPr lang="en-US" dirty="0" smtClean="0">
                <a:latin typeface="Times New Roman" pitchFamily="18" charset="0"/>
                <a:cs typeface="Times New Roman" pitchFamily="18" charset="0"/>
              </a:rPr>
              <a:t> or labial surface of the abutment in a 0.01-inch undercut  </a:t>
            </a:r>
          </a:p>
          <a:p>
            <a:pPr>
              <a:spcBef>
                <a:spcPct val="50000"/>
              </a:spcBef>
              <a:buClr>
                <a:srgbClr val="00CC99"/>
              </a:buClr>
              <a:buFont typeface="Wingdings" pitchFamily="2" charset="2"/>
              <a:buChar char="Ø"/>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whole arm of the I-bar should be tapered to its terminus, with no more than 2 mm of its tip contacting the abutment</a:t>
            </a:r>
          </a:p>
          <a:p>
            <a:pPr>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retentive tip contacts the tooth from the undercut to the height of contour  </a:t>
            </a:r>
          </a:p>
          <a:p>
            <a:pPr>
              <a:spcBef>
                <a:spcPct val="50000"/>
              </a:spcBef>
              <a:buClr>
                <a:srgbClr val="00CC99"/>
              </a:buClr>
              <a:buFont typeface="Wingdings" pitchFamily="2" charset="2"/>
              <a:buChar char="Ø"/>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This area of contact along with the rest and proximal plate contact provides stabilization through encirclement  </a:t>
            </a:r>
          </a:p>
          <a:p>
            <a:pPr>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The horizontal portion of the approach arm must be located at least 4 mm from the gingival margin and even farther if possible</a:t>
            </a:r>
          </a:p>
          <a:p>
            <a:endParaRPr lang="en-US" dirty="0">
              <a:latin typeface="Times New Roman" pitchFamily="18" charset="0"/>
              <a:cs typeface="Times New Roman" pitchFamily="18" charset="0"/>
            </a:endParaRPr>
          </a:p>
        </p:txBody>
      </p:sp>
      <p:pic>
        <p:nvPicPr>
          <p:cNvPr id="4" name="Picture 10"/>
          <p:cNvPicPr>
            <a:picLocks noChangeAspect="1" noChangeArrowheads="1"/>
          </p:cNvPicPr>
          <p:nvPr/>
        </p:nvPicPr>
        <p:blipFill>
          <a:blip r:embed="rId2" cstate="print"/>
          <a:srcRect/>
          <a:stretch>
            <a:fillRect/>
          </a:stretch>
        </p:blipFill>
        <p:spPr>
          <a:xfrm>
            <a:off x="5410200" y="2057400"/>
            <a:ext cx="2932112" cy="1884363"/>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7315200" cy="6172200"/>
          </a:xfrm>
        </p:spPr>
        <p:txBody>
          <a:bodyPr>
            <a:normAutofit fontScale="85000" lnSpcReduction="20000"/>
          </a:bodyPr>
          <a:lstStyle/>
          <a:p>
            <a:pPr>
              <a:lnSpc>
                <a:spcPct val="150000"/>
              </a:lnSpc>
              <a:spcBef>
                <a:spcPct val="50000"/>
              </a:spcBef>
              <a:buClr>
                <a:srgbClr val="00CC99"/>
              </a:buClr>
              <a:buNone/>
            </a:pPr>
            <a:endParaRPr lang="en-US" sz="2800" dirty="0" smtClean="0">
              <a:latin typeface="Times New Roman" pitchFamily="18" charset="0"/>
              <a:cs typeface="Times New Roman" pitchFamily="18" charset="0"/>
            </a:endParaRPr>
          </a:p>
          <a:p>
            <a:pPr>
              <a:lnSpc>
                <a:spcPct val="150000"/>
              </a:lnSpc>
              <a:spcBef>
                <a:spcPct val="50000"/>
              </a:spcBef>
              <a:buClr>
                <a:srgbClr val="00CC99"/>
              </a:buClr>
              <a:buFont typeface="Wingdings" pitchFamily="2" charset="2"/>
              <a:buChar char="Ø"/>
            </a:pPr>
            <a:r>
              <a:rPr lang="en-US" sz="2800" dirty="0" smtClean="0">
                <a:latin typeface="Times New Roman" pitchFamily="18" charset="0"/>
                <a:cs typeface="Times New Roman" pitchFamily="18" charset="0"/>
              </a:rPr>
              <a:t>There are three basic approaches to the application of the RPI system depending on variations in these </a:t>
            </a:r>
            <a:r>
              <a:rPr lang="en-US" sz="2800" dirty="0" smtClean="0">
                <a:latin typeface="Times New Roman" pitchFamily="18" charset="0"/>
                <a:cs typeface="Times New Roman" pitchFamily="18" charset="0"/>
              </a:rPr>
              <a:t>factors</a:t>
            </a:r>
          </a:p>
          <a:p>
            <a:pPr>
              <a:lnSpc>
                <a:spcPct val="150000"/>
              </a:lnSpc>
              <a:spcBef>
                <a:spcPct val="50000"/>
              </a:spcBef>
              <a:buClr>
                <a:srgbClr val="00CC99"/>
              </a:buClr>
              <a:buFont typeface="Wingdings" pitchFamily="2" charset="2"/>
              <a:buChar char="Ø"/>
            </a:pPr>
            <a:endParaRPr lang="en-US" sz="2800" dirty="0" smtClean="0">
              <a:latin typeface="Times New Roman" pitchFamily="18" charset="0"/>
              <a:cs typeface="Times New Roman" pitchFamily="18" charset="0"/>
            </a:endParaRPr>
          </a:p>
          <a:p>
            <a:pPr>
              <a:lnSpc>
                <a:spcPct val="150000"/>
              </a:lnSpc>
              <a:spcBef>
                <a:spcPct val="50000"/>
              </a:spcBef>
              <a:buClr>
                <a:srgbClr val="00CC99"/>
              </a:buClr>
              <a:buFontTx/>
              <a:buChar char="•"/>
            </a:pPr>
            <a:r>
              <a:rPr lang="en-US" sz="2800" dirty="0" smtClean="0">
                <a:latin typeface="Times New Roman" pitchFamily="18" charset="0"/>
                <a:cs typeface="Times New Roman" pitchFamily="18" charset="0"/>
              </a:rPr>
              <a:t> The location of the rest, </a:t>
            </a:r>
            <a:endParaRPr lang="en-US" sz="2800" dirty="0" smtClean="0">
              <a:latin typeface="Times New Roman" pitchFamily="18" charset="0"/>
              <a:cs typeface="Times New Roman" pitchFamily="18" charset="0"/>
            </a:endParaRPr>
          </a:p>
          <a:p>
            <a:pPr>
              <a:lnSpc>
                <a:spcPct val="150000"/>
              </a:lnSpc>
              <a:spcBef>
                <a:spcPct val="50000"/>
              </a:spcBef>
              <a:buClr>
                <a:srgbClr val="00CC99"/>
              </a:buClr>
              <a:buFontTx/>
              <a:buChar char="•"/>
            </a:pPr>
            <a:endParaRPr lang="en-US" sz="2800" dirty="0" smtClean="0">
              <a:latin typeface="Times New Roman" pitchFamily="18" charset="0"/>
              <a:cs typeface="Times New Roman" pitchFamily="18" charset="0"/>
            </a:endParaRPr>
          </a:p>
          <a:p>
            <a:pPr>
              <a:lnSpc>
                <a:spcPct val="150000"/>
              </a:lnSpc>
              <a:spcBef>
                <a:spcPct val="50000"/>
              </a:spcBef>
              <a:buClr>
                <a:srgbClr val="00CC99"/>
              </a:buClr>
              <a:buFontTx/>
              <a:buChar char="•"/>
            </a:pPr>
            <a:r>
              <a:rPr lang="en-US" sz="2800" dirty="0" smtClean="0">
                <a:latin typeface="Times New Roman" pitchFamily="18" charset="0"/>
                <a:cs typeface="Times New Roman" pitchFamily="18" charset="0"/>
              </a:rPr>
              <a:t> the design of the minor connector (proximal plate) as it relates to the guiding plane, &amp; </a:t>
            </a:r>
            <a:endParaRPr lang="en-US" sz="2800" dirty="0" smtClean="0">
              <a:latin typeface="Times New Roman" pitchFamily="18" charset="0"/>
              <a:cs typeface="Times New Roman" pitchFamily="18" charset="0"/>
            </a:endParaRPr>
          </a:p>
          <a:p>
            <a:pPr>
              <a:lnSpc>
                <a:spcPct val="150000"/>
              </a:lnSpc>
              <a:spcBef>
                <a:spcPct val="50000"/>
              </a:spcBef>
              <a:buClr>
                <a:srgbClr val="00CC99"/>
              </a:buClr>
              <a:buFontTx/>
              <a:buChar char="•"/>
            </a:pPr>
            <a:endParaRPr lang="en-US" sz="2800" dirty="0" smtClean="0">
              <a:latin typeface="Times New Roman" pitchFamily="18" charset="0"/>
              <a:cs typeface="Times New Roman" pitchFamily="18" charset="0"/>
            </a:endParaRPr>
          </a:p>
          <a:p>
            <a:pPr>
              <a:lnSpc>
                <a:spcPct val="150000"/>
              </a:lnSpc>
              <a:spcBef>
                <a:spcPct val="50000"/>
              </a:spcBef>
              <a:buClr>
                <a:srgbClr val="00CC99"/>
              </a:buClr>
              <a:buFontTx/>
              <a:buChar char="•"/>
            </a:pPr>
            <a:r>
              <a:rPr lang="en-US" sz="2800" dirty="0" smtClean="0">
                <a:latin typeface="Times New Roman" pitchFamily="18" charset="0"/>
                <a:cs typeface="Times New Roman" pitchFamily="18" charset="0"/>
              </a:rPr>
              <a:t> the location of the retentive arm  </a:t>
            </a:r>
          </a:p>
          <a:p>
            <a:pPr>
              <a:lnSpc>
                <a:spcPct val="150000"/>
              </a:lnSpc>
            </a:pPr>
            <a:endParaRPr lang="en-US" sz="2800"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533400"/>
            <a:ext cx="6400800" cy="5867400"/>
          </a:xfrm>
        </p:spPr>
        <p:txBody>
          <a:bodyPr>
            <a:normAutofit/>
          </a:bodyPr>
          <a:lstStyle/>
          <a:p>
            <a:pPr algn="just">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All advocate the use of a rest located </a:t>
            </a:r>
            <a:r>
              <a:rPr lang="en-US" dirty="0" err="1" smtClean="0">
                <a:latin typeface="Times New Roman" pitchFamily="18" charset="0"/>
                <a:cs typeface="Times New Roman" pitchFamily="18" charset="0"/>
              </a:rPr>
              <a:t>mesially</a:t>
            </a:r>
            <a:r>
              <a:rPr lang="en-US" dirty="0" smtClean="0">
                <a:latin typeface="Times New Roman" pitchFamily="18" charset="0"/>
                <a:cs typeface="Times New Roman" pitchFamily="18" charset="0"/>
              </a:rPr>
              <a:t> on the primary abutment tooth adjacent to the extension base area. </a:t>
            </a:r>
          </a:p>
          <a:p>
            <a:pPr algn="just">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One approach recommends that the guiding plane and corresponding proximal plate minor connector extend the entire length of the proximal tooth surface, with physiological tissue relief to eliminate impingement of the free gingival margin </a:t>
            </a:r>
          </a:p>
          <a:p>
            <a:pPr algn="just">
              <a:spcBef>
                <a:spcPct val="50000"/>
              </a:spcBef>
              <a:buClr>
                <a:srgbClr val="00CC99"/>
              </a:buClr>
              <a:buFont typeface="Wingdings" pitchFamily="2" charset="2"/>
              <a:buChar char="Ø"/>
            </a:pPr>
            <a:r>
              <a:rPr lang="en-US" dirty="0" smtClean="0">
                <a:latin typeface="Times New Roman" pitchFamily="18" charset="0"/>
                <a:cs typeface="Times New Roman" pitchFamily="18" charset="0"/>
              </a:rPr>
              <a:t> A second approach suggests that the guiding plane and corresponding proximal plate minor connector extend from the marginal ridge to the junction of the middle and gingival thirds of the proximal tooth surface </a:t>
            </a:r>
          </a:p>
          <a:p>
            <a:endParaRPr lang="en-US" dirty="0">
              <a:latin typeface="Times New Roman" pitchFamily="18" charset="0"/>
              <a:cs typeface="Times New Roman" pitchFamily="18" charset="0"/>
            </a:endParaRPr>
          </a:p>
        </p:txBody>
      </p:sp>
      <p:pic>
        <p:nvPicPr>
          <p:cNvPr id="4" name="Picture 10"/>
          <p:cNvPicPr>
            <a:picLocks noChangeAspect="1" noChangeArrowheads="1"/>
          </p:cNvPicPr>
          <p:nvPr/>
        </p:nvPicPr>
        <p:blipFill>
          <a:blip r:embed="rId2" cstate="print"/>
          <a:srcRect/>
          <a:stretch>
            <a:fillRect/>
          </a:stretch>
        </p:blipFill>
        <p:spPr>
          <a:xfrm>
            <a:off x="6858000" y="1143000"/>
            <a:ext cx="1978025" cy="1381125"/>
          </a:xfrm>
          <a:prstGeom prst="rect">
            <a:avLst/>
          </a:prstGeom>
          <a:noFill/>
        </p:spPr>
      </p:pic>
      <p:pic>
        <p:nvPicPr>
          <p:cNvPr id="5" name="Picture 11"/>
          <p:cNvPicPr>
            <a:picLocks noChangeAspect="1" noChangeArrowheads="1"/>
          </p:cNvPicPr>
          <p:nvPr/>
        </p:nvPicPr>
        <p:blipFill>
          <a:blip r:embed="rId3" cstate="print"/>
          <a:srcRect/>
          <a:stretch>
            <a:fillRect/>
          </a:stretch>
        </p:blipFill>
        <p:spPr>
          <a:xfrm>
            <a:off x="6858000" y="4572000"/>
            <a:ext cx="1978025" cy="1271588"/>
          </a:xfrm>
          <a:prstGeom prst="rect">
            <a:avLst/>
          </a:prstGeom>
          <a:noFill/>
        </p:spPr>
      </p:pic>
      <p:sp>
        <p:nvSpPr>
          <p:cNvPr id="6" name="Line 15"/>
          <p:cNvSpPr>
            <a:spLocks noChangeShapeType="1"/>
          </p:cNvSpPr>
          <p:nvPr/>
        </p:nvSpPr>
        <p:spPr bwMode="auto">
          <a:xfrm>
            <a:off x="6477000" y="1828800"/>
            <a:ext cx="304800" cy="0"/>
          </a:xfrm>
          <a:prstGeom prst="line">
            <a:avLst/>
          </a:prstGeom>
          <a:noFill/>
          <a:ln w="9525">
            <a:solidFill>
              <a:srgbClr val="00CC99"/>
            </a:solidFill>
            <a:round/>
            <a:headEnd/>
            <a:tailEnd type="triangle" w="med" len="med"/>
          </a:ln>
          <a:effectLst/>
        </p:spPr>
        <p:txBody>
          <a:bodyPr/>
          <a:lstStyle/>
          <a:p>
            <a:endParaRPr lang="en-US"/>
          </a:p>
        </p:txBody>
      </p:sp>
      <p:sp>
        <p:nvSpPr>
          <p:cNvPr id="7" name="Line 24"/>
          <p:cNvSpPr>
            <a:spLocks noChangeShapeType="1"/>
          </p:cNvSpPr>
          <p:nvPr/>
        </p:nvSpPr>
        <p:spPr bwMode="auto">
          <a:xfrm>
            <a:off x="6477000" y="5181600"/>
            <a:ext cx="228600" cy="0"/>
          </a:xfrm>
          <a:prstGeom prst="line">
            <a:avLst/>
          </a:prstGeom>
          <a:noFill/>
          <a:ln w="9525">
            <a:solidFill>
              <a:srgbClr val="00CC99"/>
            </a:solidFill>
            <a:round/>
            <a:headEnd/>
            <a:tailEnd type="triangle" w="med" len="med"/>
          </a:ln>
          <a:effectLst/>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5410200" cy="6324600"/>
          </a:xfrm>
        </p:spPr>
        <p:txBody>
          <a:bodyPr>
            <a:normAutofit lnSpcReduction="10000"/>
          </a:bodyPr>
          <a:lstStyle/>
          <a:p>
            <a:pPr algn="just">
              <a:lnSpc>
                <a:spcPct val="150000"/>
              </a:lnSpc>
              <a:spcBef>
                <a:spcPct val="50000"/>
              </a:spcBef>
              <a:buClr>
                <a:srgbClr val="00CC99"/>
              </a:buClr>
              <a:buFont typeface="Wingdings" pitchFamily="2" charset="2"/>
              <a:buChar char="Ø"/>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third approach favors a proximal plate minor connector that contacts approximately I mm of the gingival portion of the guiding plane  </a:t>
            </a:r>
            <a:endParaRPr lang="en-US" dirty="0" smtClean="0">
              <a:latin typeface="Times New Roman" pitchFamily="18" charset="0"/>
              <a:cs typeface="Times New Roman" pitchFamily="18" charset="0"/>
            </a:endParaRPr>
          </a:p>
          <a:p>
            <a:pPr algn="just">
              <a:lnSpc>
                <a:spcPct val="150000"/>
              </a:lnSpc>
              <a:spcBef>
                <a:spcPct val="50000"/>
              </a:spcBef>
              <a:buClr>
                <a:srgbClr val="00CC99"/>
              </a:buClr>
              <a:buFont typeface="Wingdings" pitchFamily="2" charset="2"/>
              <a:buChar char="Ø"/>
            </a:pPr>
            <a:endParaRPr lang="en-US" dirty="0" smtClean="0">
              <a:latin typeface="Times New Roman" pitchFamily="18" charset="0"/>
              <a:cs typeface="Times New Roman" pitchFamily="18" charset="0"/>
            </a:endParaRPr>
          </a:p>
          <a:p>
            <a:pPr algn="just">
              <a:lnSpc>
                <a:spcPct val="150000"/>
              </a:lnSpc>
              <a:spcBef>
                <a:spcPct val="50000"/>
              </a:spcBef>
              <a:buClr>
                <a:srgbClr val="00CC99"/>
              </a:buClr>
              <a:buFont typeface="Wingdings" pitchFamily="2" charset="2"/>
              <a:buChar char="Ø"/>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If the abutment teeth demonstrate contraindications for a bar-type clasp, a modification should be considered for the RPI system (the RPA clasp) i.e., Rest, Proximal plate and Akers clasp </a:t>
            </a:r>
          </a:p>
          <a:p>
            <a:pPr algn="just">
              <a:lnSpc>
                <a:spcPct val="150000"/>
              </a:lnSpc>
              <a:spcBef>
                <a:spcPct val="50000"/>
              </a:spcBef>
              <a:buClr>
                <a:srgbClr val="00CC99"/>
              </a:buClr>
              <a:buFont typeface="Wingdings" pitchFamily="2" charset="2"/>
              <a:buNone/>
            </a:pP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4" name="Picture 11"/>
          <p:cNvPicPr>
            <a:picLocks noChangeAspect="1" noChangeArrowheads="1"/>
          </p:cNvPicPr>
          <p:nvPr/>
        </p:nvPicPr>
        <p:blipFill>
          <a:blip r:embed="rId2" cstate="print"/>
          <a:srcRect/>
          <a:stretch>
            <a:fillRect/>
          </a:stretch>
        </p:blipFill>
        <p:spPr>
          <a:xfrm>
            <a:off x="5943600" y="2819400"/>
            <a:ext cx="2743200" cy="155416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5257800" cy="6172200"/>
          </a:xfrm>
        </p:spPr>
        <p:txBody>
          <a:bodyPr>
            <a:normAutofit lnSpcReduction="10000"/>
          </a:bodyPr>
          <a:lstStyle/>
          <a:p>
            <a:pPr>
              <a:lnSpc>
                <a:spcPct val="150000"/>
              </a:lnSpc>
              <a:buClr>
                <a:srgbClr val="00CC99"/>
              </a:buClr>
              <a:buNone/>
            </a:pPr>
            <a:r>
              <a:rPr lang="en-US" dirty="0" smtClean="0">
                <a:latin typeface="Times New Roman" pitchFamily="18" charset="0"/>
                <a:cs typeface="Times New Roman" pitchFamily="18" charset="0"/>
              </a:rPr>
              <a:t>In RPI concept, </a:t>
            </a:r>
            <a:r>
              <a:rPr lang="en-US" dirty="0" err="1" smtClean="0">
                <a:latin typeface="Times New Roman" pitchFamily="18" charset="0"/>
                <a:cs typeface="Times New Roman" pitchFamily="18" charset="0"/>
              </a:rPr>
              <a:t>mesial</a:t>
            </a:r>
            <a:r>
              <a:rPr lang="en-US" dirty="0" smtClean="0">
                <a:latin typeface="Times New Roman" pitchFamily="18" charset="0"/>
                <a:cs typeface="Times New Roman" pitchFamily="18" charset="0"/>
              </a:rPr>
              <a:t> rest is advised in place of distal rest for 2 </a:t>
            </a:r>
            <a:r>
              <a:rPr lang="en-US" dirty="0" smtClean="0">
                <a:latin typeface="Times New Roman" pitchFamily="18" charset="0"/>
                <a:cs typeface="Times New Roman" pitchFamily="18" charset="0"/>
              </a:rPr>
              <a:t>reasons</a:t>
            </a:r>
          </a:p>
          <a:p>
            <a:pPr>
              <a:lnSpc>
                <a:spcPct val="150000"/>
              </a:lnSpc>
              <a:buClr>
                <a:srgbClr val="00CC99"/>
              </a:buClr>
              <a:buNone/>
            </a:pPr>
            <a:endParaRPr lang="en-US" dirty="0" smtClean="0">
              <a:latin typeface="Times New Roman" pitchFamily="18" charset="0"/>
              <a:cs typeface="Times New Roman" pitchFamily="18" charset="0"/>
            </a:endParaRPr>
          </a:p>
          <a:p>
            <a:pPr>
              <a:lnSpc>
                <a:spcPct val="150000"/>
              </a:lnSpc>
              <a:buClr>
                <a:srgbClr val="00CC99"/>
              </a:buClr>
              <a:buFont typeface="Wingdings" pitchFamily="2" charset="2"/>
              <a:buChar char="Ø"/>
            </a:pPr>
            <a:r>
              <a:rPr lang="en-US" dirty="0" smtClean="0">
                <a:latin typeface="Times New Roman" pitchFamily="18" charset="0"/>
                <a:cs typeface="Times New Roman" pitchFamily="18" charset="0"/>
              </a:rPr>
              <a:t>Anterior placement of rest helps   the forces more vertically onto the tissues under the denture base </a:t>
            </a:r>
            <a:r>
              <a:rPr lang="en-US" dirty="0" smtClean="0">
                <a:latin typeface="Times New Roman" pitchFamily="18" charset="0"/>
                <a:cs typeface="Times New Roman" pitchFamily="18" charset="0"/>
              </a:rPr>
              <a:t>extension</a:t>
            </a:r>
          </a:p>
          <a:p>
            <a:pPr>
              <a:lnSpc>
                <a:spcPct val="150000"/>
              </a:lnSpc>
              <a:buClr>
                <a:srgbClr val="00CC99"/>
              </a:buClr>
              <a:buFont typeface="Wingdings" pitchFamily="2" charset="2"/>
              <a:buChar char="Ø"/>
            </a:pPr>
            <a:endParaRPr lang="en-US" dirty="0" smtClean="0">
              <a:latin typeface="Times New Roman" pitchFamily="18" charset="0"/>
              <a:cs typeface="Times New Roman" pitchFamily="18" charset="0"/>
            </a:endParaRPr>
          </a:p>
          <a:p>
            <a:pPr>
              <a:lnSpc>
                <a:spcPct val="150000"/>
              </a:lnSpc>
              <a:buClr>
                <a:srgbClr val="00CC99"/>
              </a:buClr>
              <a:buFont typeface="Wingdings" pitchFamily="2" charset="2"/>
              <a:buChar char="Ø"/>
            </a:pPr>
            <a:r>
              <a:rPr lang="en-US" dirty="0" err="1" smtClean="0">
                <a:latin typeface="Times New Roman" pitchFamily="18" charset="0"/>
                <a:cs typeface="Times New Roman" pitchFamily="18" charset="0"/>
              </a:rPr>
              <a:t>Mesial</a:t>
            </a:r>
            <a:r>
              <a:rPr lang="en-US" dirty="0" smtClean="0">
                <a:latin typeface="Times New Roman" pitchFamily="18" charset="0"/>
                <a:cs typeface="Times New Roman" pitchFamily="18" charset="0"/>
              </a:rPr>
              <a:t> rest directs tipping forces on abutment </a:t>
            </a:r>
            <a:r>
              <a:rPr lang="en-US" dirty="0" err="1" smtClean="0">
                <a:latin typeface="Times New Roman" pitchFamily="18" charset="0"/>
                <a:cs typeface="Times New Roman" pitchFamily="18" charset="0"/>
              </a:rPr>
              <a:t>mesially</a:t>
            </a:r>
            <a:r>
              <a:rPr lang="en-US" dirty="0" smtClean="0">
                <a:latin typeface="Times New Roman" pitchFamily="18" charset="0"/>
                <a:cs typeface="Times New Roman" pitchFamily="18" charset="0"/>
              </a:rPr>
              <a:t> and move the abutment tooth into firm contact with anterior teeth</a:t>
            </a:r>
          </a:p>
          <a:p>
            <a:pPr>
              <a:lnSpc>
                <a:spcPct val="150000"/>
              </a:lnSpc>
              <a:buClr>
                <a:srgbClr val="00CC99"/>
              </a:buClr>
              <a:buFont typeface="Wingdings" pitchFamily="2" charset="2"/>
              <a:buChar char="Ø"/>
            </a:pPr>
            <a:endParaRPr lang="en-US" dirty="0" smtClean="0">
              <a:latin typeface="Times New Roman" pitchFamily="18" charset="0"/>
              <a:cs typeface="Times New Roman" pitchFamily="18" charset="0"/>
            </a:endParaRPr>
          </a:p>
          <a:p>
            <a:pPr>
              <a:lnSpc>
                <a:spcPct val="150000"/>
              </a:lnSpc>
            </a:pPr>
            <a:endParaRPr lang="en-US" dirty="0">
              <a:latin typeface="Times New Roman" pitchFamily="18" charset="0"/>
              <a:cs typeface="Times New Roman" pitchFamily="18" charset="0"/>
            </a:endParaRPr>
          </a:p>
        </p:txBody>
      </p:sp>
      <p:pic>
        <p:nvPicPr>
          <p:cNvPr id="4" name="Picture 8"/>
          <p:cNvPicPr>
            <a:picLocks noChangeAspect="1" noChangeArrowheads="1"/>
          </p:cNvPicPr>
          <p:nvPr/>
        </p:nvPicPr>
        <p:blipFill>
          <a:blip r:embed="rId2" cstate="print"/>
          <a:srcRect/>
          <a:stretch>
            <a:fillRect/>
          </a:stretch>
        </p:blipFill>
        <p:spPr>
          <a:xfrm>
            <a:off x="5943600" y="2590800"/>
            <a:ext cx="2752725" cy="157162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077200" cy="6169152"/>
          </a:xfrm>
        </p:spPr>
        <p:txBody>
          <a:bodyPr>
            <a:normAutofit lnSpcReduction="10000"/>
          </a:bodyPr>
          <a:lstStyle/>
          <a:p>
            <a:pPr>
              <a:lnSpc>
                <a:spcPct val="150000"/>
              </a:lnSpc>
            </a:pPr>
            <a:r>
              <a:rPr lang="en-US" sz="2000" dirty="0" smtClean="0">
                <a:latin typeface="Times New Roman" pitchFamily="18" charset="0"/>
                <a:cs typeface="Times New Roman" pitchFamily="18" charset="0"/>
              </a:rPr>
              <a:t>Proximal Plates</a:t>
            </a:r>
          </a:p>
          <a:p>
            <a:pPr>
              <a:lnSpc>
                <a:spcPct val="150000"/>
              </a:lnSpc>
              <a:buClr>
                <a:srgbClr val="00CC99"/>
              </a:buClr>
              <a:buFont typeface="Wingdings" pitchFamily="2" charset="2"/>
              <a:buChar char="Ø"/>
            </a:pPr>
            <a:r>
              <a:rPr lang="en-US" sz="2000" dirty="0" smtClean="0">
                <a:latin typeface="Times New Roman" pitchFamily="18" charset="0"/>
                <a:cs typeface="Times New Roman" pitchFamily="18" charset="0"/>
              </a:rPr>
              <a:t>Parallel guide planes are prepared on all proximal tooth surfaces adjacent to edentulous spaces</a:t>
            </a:r>
          </a:p>
          <a:p>
            <a:pPr>
              <a:lnSpc>
                <a:spcPct val="150000"/>
              </a:lnSpc>
              <a:buClr>
                <a:srgbClr val="00CC99"/>
              </a:buClr>
              <a:buFont typeface="Wingdings" pitchFamily="2" charset="2"/>
              <a:buChar char="Ø"/>
            </a:pPr>
            <a:r>
              <a:rPr lang="en-US" sz="2000" dirty="0" smtClean="0">
                <a:latin typeface="Times New Roman" pitchFamily="18" charset="0"/>
                <a:cs typeface="Times New Roman" pitchFamily="18" charset="0"/>
              </a:rPr>
              <a:t> Proximal plate covers the guide plane from marginal ridge to the tooth tissue junction and extends on to the attached </a:t>
            </a:r>
            <a:r>
              <a:rPr lang="en-US" sz="2000" dirty="0" err="1" smtClean="0">
                <a:latin typeface="Times New Roman" pitchFamily="18" charset="0"/>
                <a:cs typeface="Times New Roman" pitchFamily="18" charset="0"/>
              </a:rPr>
              <a:t>gingiva</a:t>
            </a:r>
            <a:r>
              <a:rPr lang="en-US" sz="2000" dirty="0" smtClean="0">
                <a:latin typeface="Times New Roman" pitchFamily="18" charset="0"/>
                <a:cs typeface="Times New Roman" pitchFamily="18" charset="0"/>
              </a:rPr>
              <a:t> for 2mm</a:t>
            </a:r>
          </a:p>
          <a:p>
            <a:pPr>
              <a:lnSpc>
                <a:spcPct val="150000"/>
              </a:lnSpc>
            </a:pPr>
            <a:r>
              <a:rPr lang="en-US" sz="2000" dirty="0" smtClean="0">
                <a:latin typeface="Times New Roman" pitchFamily="18" charset="0"/>
                <a:cs typeface="Times New Roman" pitchFamily="18" charset="0"/>
              </a:rPr>
              <a:t>This configuration provides</a:t>
            </a:r>
          </a:p>
          <a:p>
            <a:pPr>
              <a:lnSpc>
                <a:spcPct val="150000"/>
              </a:lnSpc>
              <a:buClr>
                <a:srgbClr val="0000FF"/>
              </a:buClr>
              <a:buFontTx/>
              <a:buChar char="•"/>
            </a:pPr>
            <a:r>
              <a:rPr lang="en-US" sz="2000" dirty="0" smtClean="0">
                <a:latin typeface="Times New Roman" pitchFamily="18" charset="0"/>
                <a:cs typeface="Times New Roman" pitchFamily="18" charset="0"/>
              </a:rPr>
              <a:t> Stabilization of the prosthesis</a:t>
            </a:r>
          </a:p>
          <a:p>
            <a:pPr>
              <a:lnSpc>
                <a:spcPct val="150000"/>
              </a:lnSpc>
              <a:buClr>
                <a:srgbClr val="0000FF"/>
              </a:buClr>
              <a:buFontTx/>
              <a:buChar char="•"/>
            </a:pPr>
            <a:r>
              <a:rPr lang="en-US" sz="2000" dirty="0" smtClean="0">
                <a:latin typeface="Times New Roman" pitchFamily="18" charset="0"/>
                <a:cs typeface="Times New Roman" pitchFamily="18" charset="0"/>
              </a:rPr>
              <a:t>Increased retention as dislodgement is limited to path of insertion </a:t>
            </a:r>
          </a:p>
          <a:p>
            <a:pPr>
              <a:lnSpc>
                <a:spcPct val="150000"/>
              </a:lnSpc>
              <a:buClr>
                <a:srgbClr val="0000FF"/>
              </a:buClr>
              <a:buFontTx/>
              <a:buChar char="•"/>
            </a:pPr>
            <a:r>
              <a:rPr lang="en-US" sz="2000" dirty="0" smtClean="0">
                <a:latin typeface="Times New Roman" pitchFamily="18" charset="0"/>
                <a:cs typeface="Times New Roman" pitchFamily="18" charset="0"/>
              </a:rPr>
              <a:t>Protects tooth tissue junction </a:t>
            </a:r>
          </a:p>
          <a:p>
            <a:pPr>
              <a:lnSpc>
                <a:spcPct val="150000"/>
              </a:lnSpc>
              <a:buClr>
                <a:srgbClr val="0000FF"/>
              </a:buClr>
              <a:buFontTx/>
              <a:buChar char="•"/>
            </a:pPr>
            <a:r>
              <a:rPr lang="en-US" sz="2000" dirty="0" smtClean="0">
                <a:latin typeface="Times New Roman" pitchFamily="18" charset="0"/>
                <a:cs typeface="Times New Roman" pitchFamily="18" charset="0"/>
              </a:rPr>
              <a:t>Provides reciprocation </a:t>
            </a:r>
          </a:p>
          <a:p>
            <a:pPr>
              <a:lnSpc>
                <a:spcPct val="150000"/>
              </a:lnSpc>
              <a:buClr>
                <a:srgbClr val="0000FF"/>
              </a:buClr>
              <a:buFontTx/>
              <a:buChar char="•"/>
            </a:pPr>
            <a:r>
              <a:rPr lang="en-US" sz="2000" dirty="0" smtClean="0">
                <a:latin typeface="Times New Roman" pitchFamily="18" charset="0"/>
                <a:cs typeface="Times New Roman" pitchFamily="18" charset="0"/>
              </a:rPr>
              <a:t>Distributes occlusion force throughout the arch </a:t>
            </a:r>
          </a:p>
          <a:p>
            <a:pPr>
              <a:lnSpc>
                <a:spcPct val="150000"/>
              </a:lnSpc>
              <a:buClr>
                <a:srgbClr val="0000FF"/>
              </a:buClr>
              <a:buFontTx/>
              <a:buChar char="•"/>
            </a:pPr>
            <a:r>
              <a:rPr lang="en-US" sz="2000" dirty="0" smtClean="0">
                <a:latin typeface="Times New Roman" pitchFamily="18" charset="0"/>
                <a:cs typeface="Times New Roman" pitchFamily="18" charset="0"/>
              </a:rPr>
              <a:t>Reunites and stabilizes remaining teeth within the arch</a:t>
            </a:r>
          </a:p>
          <a:p>
            <a:pPr>
              <a:lnSpc>
                <a:spcPct val="150000"/>
              </a:lnSpc>
            </a:pPr>
            <a:endParaRPr lang="en-US" sz="2000"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153400" cy="6092952"/>
          </a:xfrm>
        </p:spPr>
        <p:txBody>
          <a:bodyPr>
            <a:noAutofit/>
          </a:bodyPr>
          <a:lstStyle/>
          <a:p>
            <a:r>
              <a:rPr lang="en-US" dirty="0" smtClean="0">
                <a:latin typeface="Times New Roman" pitchFamily="18" charset="0"/>
                <a:cs typeface="Times New Roman" pitchFamily="18" charset="0"/>
              </a:rPr>
              <a:t>Minor Connector</a:t>
            </a:r>
          </a:p>
          <a:p>
            <a:r>
              <a:rPr lang="en-US" dirty="0" smtClean="0">
                <a:latin typeface="Times New Roman" pitchFamily="18" charset="0"/>
                <a:cs typeface="Times New Roman" pitchFamily="18" charset="0"/>
              </a:rPr>
              <a:t>Connect rests, Proximal plates and retainers to major connector</a:t>
            </a:r>
          </a:p>
          <a:p>
            <a:r>
              <a:rPr lang="en-US" dirty="0" smtClean="0">
                <a:latin typeface="Times New Roman" pitchFamily="18" charset="0"/>
                <a:cs typeface="Times New Roman" pitchFamily="18" charset="0"/>
              </a:rPr>
              <a:t>Provide horizontal stability and are located usually in </a:t>
            </a:r>
            <a:r>
              <a:rPr lang="en-US" dirty="0" err="1" smtClean="0">
                <a:latin typeface="Times New Roman" pitchFamily="18" charset="0"/>
                <a:cs typeface="Times New Roman" pitchFamily="18" charset="0"/>
              </a:rPr>
              <a:t>buccal</a:t>
            </a:r>
            <a:r>
              <a:rPr lang="en-US" dirty="0" smtClean="0">
                <a:latin typeface="Times New Roman" pitchFamily="18" charset="0"/>
                <a:cs typeface="Times New Roman" pitchFamily="18" charset="0"/>
              </a:rPr>
              <a:t> or lingual embrasures. </a:t>
            </a:r>
          </a:p>
          <a:p>
            <a:r>
              <a:rPr lang="en-US" dirty="0" smtClean="0">
                <a:latin typeface="Times New Roman" pitchFamily="18" charset="0"/>
                <a:cs typeface="Times New Roman" pitchFamily="18" charset="0"/>
              </a:rPr>
              <a:t>Designed such that they cross tooth tissue junction at right angles to eliminate food impaction.</a:t>
            </a:r>
          </a:p>
          <a:p>
            <a:pPr>
              <a:buNone/>
            </a:pP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Advantages</a:t>
            </a:r>
          </a:p>
          <a:p>
            <a:r>
              <a:rPr lang="en-US" dirty="0" smtClean="0">
                <a:latin typeface="Times New Roman" pitchFamily="18" charset="0"/>
                <a:cs typeface="Times New Roman" pitchFamily="18" charset="0"/>
              </a:rPr>
              <a:t>Better esthetics </a:t>
            </a:r>
          </a:p>
          <a:p>
            <a:r>
              <a:rPr lang="en-US" dirty="0" smtClean="0">
                <a:latin typeface="Times New Roman" pitchFamily="18" charset="0"/>
                <a:cs typeface="Times New Roman" pitchFamily="18" charset="0"/>
              </a:rPr>
              <a:t>I Bar is passive in its relationships to the abutment tooth except against the vertical displacement forces </a:t>
            </a:r>
          </a:p>
          <a:p>
            <a:r>
              <a:rPr lang="en-US" dirty="0" smtClean="0">
                <a:latin typeface="Times New Roman" pitchFamily="18" charset="0"/>
                <a:cs typeface="Times New Roman" pitchFamily="18" charset="0"/>
              </a:rPr>
              <a:t>Good resistance to occlusal displacement</a:t>
            </a:r>
          </a:p>
          <a:p>
            <a:r>
              <a:rPr lang="en-US" dirty="0" smtClean="0">
                <a:latin typeface="Times New Roman" pitchFamily="18" charset="0"/>
                <a:cs typeface="Times New Roman" pitchFamily="18" charset="0"/>
              </a:rPr>
              <a:t>Shows less metal in comparison to other clasps</a:t>
            </a:r>
          </a:p>
          <a:p>
            <a:pPr>
              <a:buNone/>
            </a:pPr>
            <a:r>
              <a:rPr lang="en-US" dirty="0" smtClean="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077200" cy="6169152"/>
          </a:xfrm>
        </p:spPr>
        <p:txBody>
          <a:bodyPr>
            <a:normAutofit/>
          </a:bodyPr>
          <a:lstStyle/>
          <a:p>
            <a:r>
              <a:rPr lang="en-US" dirty="0" smtClean="0"/>
              <a:t>Disadvantages </a:t>
            </a:r>
          </a:p>
          <a:p>
            <a:r>
              <a:rPr lang="en-US" dirty="0" smtClean="0"/>
              <a:t>If design concepts are not fully developed it provides less horizontal stability</a:t>
            </a:r>
          </a:p>
          <a:p>
            <a:r>
              <a:rPr lang="en-US" dirty="0" smtClean="0"/>
              <a:t>Less </a:t>
            </a:r>
            <a:r>
              <a:rPr lang="en-US" dirty="0" smtClean="0"/>
              <a:t>retention</a:t>
            </a:r>
          </a:p>
          <a:p>
            <a:endParaRPr lang="en-US" dirty="0" smtClean="0"/>
          </a:p>
          <a:p>
            <a:endParaRPr lang="en-US" dirty="0" smtClean="0"/>
          </a:p>
          <a:p>
            <a:r>
              <a:rPr lang="en-US" dirty="0" smtClean="0"/>
              <a:t>Contra indications</a:t>
            </a:r>
          </a:p>
          <a:p>
            <a:r>
              <a:rPr lang="en-US" dirty="0" smtClean="0"/>
              <a:t>Insufficient vestibular depth</a:t>
            </a:r>
          </a:p>
          <a:p>
            <a:r>
              <a:rPr lang="en-US" dirty="0" smtClean="0"/>
              <a:t>Presence of tissue undercuts</a:t>
            </a:r>
          </a:p>
          <a:p>
            <a:r>
              <a:rPr lang="en-US" dirty="0" smtClean="0"/>
              <a:t>Patients with high smile line</a:t>
            </a:r>
          </a:p>
          <a:p>
            <a:r>
              <a:rPr lang="en-US" dirty="0" smtClean="0"/>
              <a:t>When extensive mouth preparation is required</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ctr">
              <a:buNone/>
            </a:pPr>
            <a:r>
              <a:rPr lang="en-US" sz="4000" b="1" u="sng" dirty="0" smtClean="0"/>
              <a:t>THANK YOU</a:t>
            </a:r>
            <a:endParaRPr lang="en-US" sz="4000" b="1" u="sng"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normAutofit/>
          </a:bodyPr>
          <a:lstStyle/>
          <a:p>
            <a:pPr algn="just">
              <a:buClr>
                <a:srgbClr val="0000FF"/>
              </a:buClr>
              <a:buFont typeface="Wingdings" pitchFamily="2" charset="2"/>
              <a:buChar char="Ø"/>
            </a:pPr>
            <a:r>
              <a:rPr lang="en-US" sz="2400" dirty="0" smtClean="0">
                <a:latin typeface="Times New Roman" pitchFamily="18" charset="0"/>
                <a:cs typeface="Times New Roman" pitchFamily="18" charset="0"/>
              </a:rPr>
              <a:t>CLASP is the component of the clasp assembly that engages a portion of the tooth surface and either enters an undercut for retention or remains entirely above the height of contour to act as a reciprocating element. Generally it is used to stabilize and retain a removable dental prosthesis .</a:t>
            </a:r>
          </a:p>
          <a:p>
            <a:pPr algn="just">
              <a:buNone/>
            </a:pPr>
            <a:r>
              <a:rPr lang="en-US" sz="2400" dirty="0" smtClean="0">
                <a:latin typeface="Times New Roman" pitchFamily="18" charset="0"/>
                <a:cs typeface="Times New Roman" pitchFamily="18" charset="0"/>
              </a:rPr>
              <a:t> </a:t>
            </a:r>
          </a:p>
          <a:p>
            <a:pPr algn="r">
              <a:spcBef>
                <a:spcPct val="50000"/>
              </a:spcBef>
              <a:buNone/>
            </a:pPr>
            <a:r>
              <a:rPr lang="en-US" sz="2400" dirty="0" smtClean="0">
                <a:latin typeface="Times New Roman" pitchFamily="18" charset="0"/>
                <a:cs typeface="Times New Roman" pitchFamily="18" charset="0"/>
              </a:rPr>
              <a:t>GPT 8</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ed</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457200"/>
            <a:ext cx="8458200" cy="5821363"/>
          </a:xfrm>
        </p:spPr>
        <p:txBody>
          <a:bodyPr>
            <a:noAutofit/>
          </a:bodyPr>
          <a:lstStyle/>
          <a:p>
            <a:pPr algn="just">
              <a:buClr>
                <a:srgbClr val="0000FF"/>
              </a:buClr>
              <a:buFont typeface="Wingdings" pitchFamily="2" charset="2"/>
              <a:buChar char="Ø"/>
            </a:pPr>
            <a:r>
              <a:rPr lang="en-US" sz="2400" dirty="0" smtClean="0">
                <a:latin typeface="Times New Roman" pitchFamily="18" charset="0"/>
                <a:cs typeface="Times New Roman" pitchFamily="18" charset="0"/>
              </a:rPr>
              <a:t> CLASP ASSEMBLY is the part of a removable dental prosthesis that acts as a direct retainer and/or stabilizer for a prosthesis by partially encompassing or contacting an abutment tooth : components of the clasp assembly include the clasp, the reciprocal clasp, the </a:t>
            </a:r>
            <a:r>
              <a:rPr lang="en-US" sz="2400" dirty="0" err="1" smtClean="0">
                <a:latin typeface="Times New Roman" pitchFamily="18" charset="0"/>
                <a:cs typeface="Times New Roman" pitchFamily="18" charset="0"/>
              </a:rPr>
              <a:t>cingulum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or occlusal rest, and the minor connector</a:t>
            </a:r>
          </a:p>
          <a:p>
            <a:pPr algn="just">
              <a:buClr>
                <a:srgbClr val="0000FF"/>
              </a:buClr>
              <a:buFont typeface="Wingdings" pitchFamily="2" charset="2"/>
              <a:buChar char="Ø"/>
            </a:pPr>
            <a:endParaRPr lang="en-US" sz="2400" dirty="0" smtClean="0">
              <a:latin typeface="Times New Roman" pitchFamily="18" charset="0"/>
              <a:cs typeface="Times New Roman" pitchFamily="18" charset="0"/>
            </a:endParaRPr>
          </a:p>
          <a:p>
            <a:pPr algn="just">
              <a:buClr>
                <a:srgbClr val="0000FF"/>
              </a:buClr>
              <a:buFont typeface="Wingdings" pitchFamily="2" charset="2"/>
              <a:buChar char="Ø"/>
            </a:pPr>
            <a:endParaRPr lang="en-US" sz="2400" dirty="0" smtClean="0">
              <a:latin typeface="Times New Roman" pitchFamily="18" charset="0"/>
              <a:cs typeface="Times New Roman" pitchFamily="18" charset="0"/>
            </a:endParaRPr>
          </a:p>
          <a:p>
            <a:pPr algn="just">
              <a:buClr>
                <a:srgbClr val="0000FF"/>
              </a:buClr>
              <a:buFont typeface="Wingdings" pitchFamily="2" charset="2"/>
              <a:buChar char="Ø"/>
            </a:pPr>
            <a:r>
              <a:rPr lang="en-US" sz="2400" dirty="0" smtClean="0">
                <a:latin typeface="Times New Roman" pitchFamily="18" charset="0"/>
                <a:cs typeface="Times New Roman" pitchFamily="18" charset="0"/>
              </a:rPr>
              <a:t>GUIDING PLANES </a:t>
            </a:r>
          </a:p>
          <a:p>
            <a:pPr algn="just">
              <a:buClr>
                <a:srgbClr val="0000FF"/>
              </a:buClr>
              <a:buNone/>
            </a:pPr>
            <a:r>
              <a:rPr lang="en-US" sz="2400" dirty="0" smtClean="0">
                <a:latin typeface="Times New Roman" pitchFamily="18" charset="0"/>
                <a:cs typeface="Times New Roman" pitchFamily="18" charset="0"/>
              </a:rPr>
              <a:t> Vertically parallel surfaces on abutment teeth or/and dental implant abutments oriented so as to contribute to the direction of the path of placement and removal of a removable dental prosthesis</a:t>
            </a:r>
          </a:p>
          <a:p>
            <a:pPr algn="just">
              <a:buClr>
                <a:srgbClr val="0000FF"/>
              </a:buClr>
              <a:buFont typeface="Wingdings" pitchFamily="2" charset="2"/>
              <a:buChar char="Ø"/>
            </a:pPr>
            <a:endParaRPr lang="en-US" sz="2400" dirty="0" smtClean="0">
              <a:latin typeface="Times New Roman" pitchFamily="18" charset="0"/>
              <a:cs typeface="Times New Roman" pitchFamily="18" charset="0"/>
            </a:endParaRPr>
          </a:p>
          <a:p>
            <a:pPr algn="r">
              <a:buClr>
                <a:srgbClr val="0000FF"/>
              </a:buClr>
              <a:buNone/>
            </a:pPr>
            <a:endParaRPr lang="en-US" sz="2400" dirty="0" smtClean="0">
              <a:latin typeface="Times New Roman" pitchFamily="18" charset="0"/>
              <a:cs typeface="Times New Roman" pitchFamily="18" charset="0"/>
            </a:endParaRPr>
          </a:p>
          <a:p>
            <a:pPr algn="r">
              <a:buClr>
                <a:srgbClr val="0000FF"/>
              </a:buClr>
              <a:buNone/>
            </a:pPr>
            <a:r>
              <a:rPr lang="en-US" sz="2400" dirty="0" smtClean="0">
                <a:latin typeface="Times New Roman" pitchFamily="18" charset="0"/>
                <a:cs typeface="Times New Roman" pitchFamily="18" charset="0"/>
              </a:rPr>
              <a:t>GPT 8th </a:t>
            </a:r>
            <a:r>
              <a:rPr lang="en-US" sz="2400" dirty="0" err="1" smtClean="0">
                <a:latin typeface="Times New Roman" pitchFamily="18" charset="0"/>
                <a:cs typeface="Times New Roman" pitchFamily="18" charset="0"/>
              </a:rPr>
              <a:t>ed</a:t>
            </a:r>
            <a:endParaRPr lang="en-US" sz="2400" dirty="0" smtClean="0">
              <a:latin typeface="Times New Roman" pitchFamily="18" charset="0"/>
              <a:cs typeface="Times New Roman" pitchFamily="18" charset="0"/>
            </a:endParaRPr>
          </a:p>
          <a:p>
            <a:pPr algn="just">
              <a:buClr>
                <a:srgbClr val="0000FF"/>
              </a:buClr>
              <a:buNone/>
            </a:pPr>
            <a:endParaRPr lang="en-US" sz="2400" dirty="0" smtClean="0">
              <a:latin typeface="Times New Roman" pitchFamily="18" charset="0"/>
              <a:cs typeface="Times New Roman" pitchFamily="18" charset="0"/>
            </a:endParaRPr>
          </a:p>
          <a:p>
            <a:pPr algn="just">
              <a:buClr>
                <a:srgbClr val="0000FF"/>
              </a:buClr>
              <a:buFont typeface="Wingdings" pitchFamily="2" charset="2"/>
              <a:buChar char="Ø"/>
            </a:pP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 name="Picture 3" descr="scan0001"/>
          <p:cNvPicPr>
            <a:picLocks noChangeAspect="1" noChangeArrowheads="1"/>
          </p:cNvPicPr>
          <p:nvPr/>
        </p:nvPicPr>
        <p:blipFill>
          <a:blip r:embed="rId2" cstate="print"/>
          <a:srcRect/>
          <a:stretch>
            <a:fillRect/>
          </a:stretch>
        </p:blipFill>
        <p:spPr>
          <a:xfrm>
            <a:off x="5568950" y="1600200"/>
            <a:ext cx="2195513" cy="4525963"/>
          </a:xfrm>
          <a:prstGeom prst="rect">
            <a:avLst/>
          </a:prstGeom>
          <a:noFill/>
        </p:spPr>
      </p:pic>
      <p:pic>
        <p:nvPicPr>
          <p:cNvPr id="5" name="Picture 4" descr="scan0001"/>
          <p:cNvPicPr>
            <a:picLocks noChangeAspect="1" noChangeArrowheads="1"/>
          </p:cNvPicPr>
          <p:nvPr/>
        </p:nvPicPr>
        <p:blipFill>
          <a:blip r:embed="rId3" cstate="print">
            <a:lum bright="-66000" contrast="-90000"/>
          </a:blip>
          <a:srcRect l="3181" t="33673" r="3110" b="36021"/>
          <a:stretch>
            <a:fillRect/>
          </a:stretch>
        </p:blipFill>
        <p:spPr>
          <a:xfrm>
            <a:off x="0" y="0"/>
            <a:ext cx="9144000" cy="6883400"/>
          </a:xfrm>
          <a:prstGeom prst="rect">
            <a:avLst/>
          </a:prstGeom>
          <a:noFill/>
        </p:spPr>
      </p:pic>
      <p:sp>
        <p:nvSpPr>
          <p:cNvPr id="6" name="Text Box 5"/>
          <p:cNvSpPr txBox="1">
            <a:spLocks noChangeArrowheads="1"/>
          </p:cNvSpPr>
          <p:nvPr/>
        </p:nvSpPr>
        <p:spPr bwMode="auto">
          <a:xfrm>
            <a:off x="762000" y="304800"/>
            <a:ext cx="7620000" cy="579438"/>
          </a:xfrm>
          <a:prstGeom prst="rect">
            <a:avLst/>
          </a:prstGeom>
          <a:noFill/>
          <a:ln w="19050" algn="ctr">
            <a:noFill/>
            <a:miter lim="800000"/>
            <a:headEnd/>
            <a:tailEnd/>
          </a:ln>
          <a:effectLst/>
        </p:spPr>
        <p:txBody>
          <a:bodyPr>
            <a:spAutoFit/>
          </a:bodyPr>
          <a:lstStyle/>
          <a:p>
            <a:r>
              <a:rPr lang="en-US" sz="3200" b="1">
                <a:solidFill>
                  <a:srgbClr val="00FFFF"/>
                </a:solidFill>
              </a:rPr>
              <a:t> CLASSIFICATION</a:t>
            </a:r>
            <a:endParaRPr lang="en-US" sz="3200">
              <a:solidFill>
                <a:srgbClr val="00FFFF"/>
              </a:solidFill>
            </a:endParaRPr>
          </a:p>
        </p:txBody>
      </p:sp>
      <p:sp>
        <p:nvSpPr>
          <p:cNvPr id="7" name="Text Box 6"/>
          <p:cNvSpPr txBox="1">
            <a:spLocks noChangeArrowheads="1"/>
          </p:cNvSpPr>
          <p:nvPr/>
        </p:nvSpPr>
        <p:spPr bwMode="auto">
          <a:xfrm>
            <a:off x="1981200" y="1371600"/>
            <a:ext cx="4648200" cy="366713"/>
          </a:xfrm>
          <a:prstGeom prst="rect">
            <a:avLst/>
          </a:prstGeom>
          <a:noFill/>
          <a:ln w="19050" algn="ctr">
            <a:noFill/>
            <a:miter lim="800000"/>
            <a:headEnd/>
            <a:tailEnd/>
          </a:ln>
          <a:effectLst/>
        </p:spPr>
        <p:txBody>
          <a:bodyPr>
            <a:spAutoFit/>
          </a:bodyPr>
          <a:lstStyle/>
          <a:p>
            <a:pPr algn="just">
              <a:spcBef>
                <a:spcPct val="50000"/>
              </a:spcBef>
            </a:pPr>
            <a:r>
              <a:rPr lang="en-US"/>
              <a:t> </a:t>
            </a:r>
            <a:endParaRPr lang="en-US" sz="2400" b="1">
              <a:solidFill>
                <a:schemeClr val="bg1"/>
              </a:solidFill>
            </a:endParaRPr>
          </a:p>
        </p:txBody>
      </p:sp>
      <p:sp>
        <p:nvSpPr>
          <p:cNvPr id="8" name="Oval 7"/>
          <p:cNvSpPr>
            <a:spLocks noChangeArrowheads="1"/>
          </p:cNvSpPr>
          <p:nvPr/>
        </p:nvSpPr>
        <p:spPr bwMode="auto">
          <a:xfrm>
            <a:off x="3124200" y="1066800"/>
            <a:ext cx="2971800" cy="838200"/>
          </a:xfrm>
          <a:prstGeom prst="ellipse">
            <a:avLst/>
          </a:prstGeom>
          <a:solidFill>
            <a:srgbClr val="CC00CC">
              <a:alpha val="78822"/>
            </a:srgbClr>
          </a:solidFill>
          <a:ln w="19050" algn="ctr">
            <a:solidFill>
              <a:srgbClr val="99CCFF"/>
            </a:solidFill>
            <a:round/>
            <a:headEnd/>
            <a:tailEnd/>
          </a:ln>
          <a:effectLst>
            <a:outerShdw dist="35921" dir="2700000" algn="ctr" rotWithShape="0">
              <a:srgbClr val="990000"/>
            </a:outerShdw>
          </a:effectLst>
        </p:spPr>
        <p:txBody>
          <a:bodyPr wrap="none" anchor="ctr"/>
          <a:lstStyle/>
          <a:p>
            <a:pPr>
              <a:spcBef>
                <a:spcPct val="50000"/>
              </a:spcBef>
            </a:pPr>
            <a:r>
              <a:rPr lang="en-US" sz="2000" b="1">
                <a:solidFill>
                  <a:schemeClr val="bg1"/>
                </a:solidFill>
              </a:rPr>
              <a:t>DIRECT RETAINERS</a:t>
            </a:r>
            <a:endParaRPr lang="en-US" sz="2000"/>
          </a:p>
        </p:txBody>
      </p:sp>
      <p:sp>
        <p:nvSpPr>
          <p:cNvPr id="9" name="Line 8"/>
          <p:cNvSpPr>
            <a:spLocks noChangeShapeType="1"/>
          </p:cNvSpPr>
          <p:nvPr/>
        </p:nvSpPr>
        <p:spPr bwMode="auto">
          <a:xfrm>
            <a:off x="4572000" y="1981200"/>
            <a:ext cx="0" cy="3048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10" name="Line 9"/>
          <p:cNvSpPr>
            <a:spLocks noChangeShapeType="1"/>
          </p:cNvSpPr>
          <p:nvPr/>
        </p:nvSpPr>
        <p:spPr bwMode="auto">
          <a:xfrm>
            <a:off x="1676400" y="2209800"/>
            <a:ext cx="5943600" cy="7620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11" name="Line 10"/>
          <p:cNvSpPr>
            <a:spLocks noChangeShapeType="1"/>
          </p:cNvSpPr>
          <p:nvPr/>
        </p:nvSpPr>
        <p:spPr bwMode="auto">
          <a:xfrm>
            <a:off x="1676400" y="2209800"/>
            <a:ext cx="0" cy="2286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12" name="Line 11"/>
          <p:cNvSpPr>
            <a:spLocks noChangeShapeType="1"/>
          </p:cNvSpPr>
          <p:nvPr/>
        </p:nvSpPr>
        <p:spPr bwMode="auto">
          <a:xfrm>
            <a:off x="7620000" y="2286000"/>
            <a:ext cx="0" cy="2286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13" name="Rectangle 12"/>
          <p:cNvSpPr>
            <a:spLocks noChangeArrowheads="1"/>
          </p:cNvSpPr>
          <p:nvPr/>
        </p:nvSpPr>
        <p:spPr bwMode="auto">
          <a:xfrm>
            <a:off x="838200" y="2667000"/>
            <a:ext cx="1828800" cy="4572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r>
              <a:rPr lang="en-US" sz="2000">
                <a:solidFill>
                  <a:schemeClr val="bg1"/>
                </a:solidFill>
              </a:rPr>
              <a:t>Intracoronal</a:t>
            </a:r>
          </a:p>
        </p:txBody>
      </p:sp>
      <p:sp>
        <p:nvSpPr>
          <p:cNvPr id="14" name="Rectangle 13"/>
          <p:cNvSpPr>
            <a:spLocks noChangeArrowheads="1"/>
          </p:cNvSpPr>
          <p:nvPr/>
        </p:nvSpPr>
        <p:spPr bwMode="auto">
          <a:xfrm>
            <a:off x="6858000" y="2667000"/>
            <a:ext cx="1752600" cy="4572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r>
              <a:rPr lang="en-US" sz="2000">
                <a:solidFill>
                  <a:schemeClr val="bg1"/>
                </a:solidFill>
              </a:rPr>
              <a:t>Extracoronal</a:t>
            </a:r>
          </a:p>
        </p:txBody>
      </p:sp>
      <p:sp>
        <p:nvSpPr>
          <p:cNvPr id="15" name="Line 14"/>
          <p:cNvSpPr>
            <a:spLocks noChangeShapeType="1"/>
          </p:cNvSpPr>
          <p:nvPr/>
        </p:nvSpPr>
        <p:spPr bwMode="auto">
          <a:xfrm>
            <a:off x="1676400" y="3200400"/>
            <a:ext cx="0" cy="38100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16" name="Line 15"/>
          <p:cNvSpPr>
            <a:spLocks noChangeShapeType="1"/>
          </p:cNvSpPr>
          <p:nvPr/>
        </p:nvSpPr>
        <p:spPr bwMode="auto">
          <a:xfrm flipH="1" flipV="1">
            <a:off x="7620000" y="3200400"/>
            <a:ext cx="0" cy="38100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17" name="Line 16"/>
          <p:cNvSpPr>
            <a:spLocks noChangeShapeType="1"/>
          </p:cNvSpPr>
          <p:nvPr/>
        </p:nvSpPr>
        <p:spPr bwMode="auto">
          <a:xfrm>
            <a:off x="609600" y="3581400"/>
            <a:ext cx="2209800" cy="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18" name="Line 17"/>
          <p:cNvSpPr>
            <a:spLocks noChangeShapeType="1"/>
          </p:cNvSpPr>
          <p:nvPr/>
        </p:nvSpPr>
        <p:spPr bwMode="auto">
          <a:xfrm flipV="1">
            <a:off x="6629400" y="3581400"/>
            <a:ext cx="1905000" cy="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19" name="Line 18"/>
          <p:cNvSpPr>
            <a:spLocks noChangeShapeType="1"/>
          </p:cNvSpPr>
          <p:nvPr/>
        </p:nvSpPr>
        <p:spPr bwMode="auto">
          <a:xfrm>
            <a:off x="5562600" y="5181600"/>
            <a:ext cx="1600200" cy="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20" name="Line 19"/>
          <p:cNvSpPr>
            <a:spLocks noChangeShapeType="1"/>
          </p:cNvSpPr>
          <p:nvPr/>
        </p:nvSpPr>
        <p:spPr bwMode="auto">
          <a:xfrm flipH="1" flipV="1">
            <a:off x="6629400" y="4724400"/>
            <a:ext cx="0" cy="457200"/>
          </a:xfrm>
          <a:prstGeom prst="line">
            <a:avLst/>
          </a:prstGeom>
          <a:noFill/>
          <a:ln w="19050">
            <a:solidFill>
              <a:srgbClr val="99CCFF"/>
            </a:solidFill>
            <a:round/>
            <a:headEnd/>
            <a:tailEnd/>
          </a:ln>
          <a:effectLst>
            <a:outerShdw dist="35921" dir="2700000" algn="ctr" rotWithShape="0">
              <a:srgbClr val="990000"/>
            </a:outerShdw>
          </a:effectLst>
        </p:spPr>
        <p:txBody>
          <a:bodyPr/>
          <a:lstStyle/>
          <a:p>
            <a:endParaRPr lang="en-US"/>
          </a:p>
        </p:txBody>
      </p:sp>
      <p:sp>
        <p:nvSpPr>
          <p:cNvPr id="21" name="Line 20"/>
          <p:cNvSpPr>
            <a:spLocks noChangeShapeType="1"/>
          </p:cNvSpPr>
          <p:nvPr/>
        </p:nvSpPr>
        <p:spPr bwMode="auto">
          <a:xfrm>
            <a:off x="609600" y="3581400"/>
            <a:ext cx="0" cy="3810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22" name="Line 21"/>
          <p:cNvSpPr>
            <a:spLocks noChangeShapeType="1"/>
          </p:cNvSpPr>
          <p:nvPr/>
        </p:nvSpPr>
        <p:spPr bwMode="auto">
          <a:xfrm>
            <a:off x="2819400" y="3581400"/>
            <a:ext cx="0" cy="3810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23" name="Line 22"/>
          <p:cNvSpPr>
            <a:spLocks noChangeShapeType="1"/>
          </p:cNvSpPr>
          <p:nvPr/>
        </p:nvSpPr>
        <p:spPr bwMode="auto">
          <a:xfrm>
            <a:off x="6629400" y="3581400"/>
            <a:ext cx="0" cy="3048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24" name="Line 23"/>
          <p:cNvSpPr>
            <a:spLocks noChangeShapeType="1"/>
          </p:cNvSpPr>
          <p:nvPr/>
        </p:nvSpPr>
        <p:spPr bwMode="auto">
          <a:xfrm>
            <a:off x="8534400" y="3581400"/>
            <a:ext cx="0" cy="3048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25" name="Rectangle 24"/>
          <p:cNvSpPr>
            <a:spLocks noChangeArrowheads="1"/>
          </p:cNvSpPr>
          <p:nvPr/>
        </p:nvSpPr>
        <p:spPr bwMode="auto">
          <a:xfrm>
            <a:off x="0" y="4191000"/>
            <a:ext cx="1066800" cy="6858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Precision</a:t>
            </a:r>
          </a:p>
        </p:txBody>
      </p:sp>
      <p:sp>
        <p:nvSpPr>
          <p:cNvPr id="26" name="Rectangle 25"/>
          <p:cNvSpPr>
            <a:spLocks noChangeArrowheads="1"/>
          </p:cNvSpPr>
          <p:nvPr/>
        </p:nvSpPr>
        <p:spPr bwMode="auto">
          <a:xfrm>
            <a:off x="1981200" y="4191000"/>
            <a:ext cx="1600200" cy="6858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endParaRPr lang="en-US" b="1">
              <a:solidFill>
                <a:schemeClr val="bg1"/>
              </a:solidFill>
            </a:endParaRPr>
          </a:p>
          <a:p>
            <a:r>
              <a:rPr lang="en-US" b="1">
                <a:solidFill>
                  <a:schemeClr val="bg1"/>
                </a:solidFill>
              </a:rPr>
              <a:t>SemiPrecision</a:t>
            </a:r>
          </a:p>
          <a:p>
            <a:endParaRPr lang="en-US" b="1"/>
          </a:p>
        </p:txBody>
      </p:sp>
      <p:sp>
        <p:nvSpPr>
          <p:cNvPr id="27" name="Rectangle 26"/>
          <p:cNvSpPr>
            <a:spLocks noChangeArrowheads="1"/>
          </p:cNvSpPr>
          <p:nvPr/>
        </p:nvSpPr>
        <p:spPr bwMode="auto">
          <a:xfrm>
            <a:off x="4724400" y="4038600"/>
            <a:ext cx="2743200" cy="6096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Retentive clasp assembly</a:t>
            </a:r>
          </a:p>
        </p:txBody>
      </p:sp>
      <p:sp>
        <p:nvSpPr>
          <p:cNvPr id="28" name="Rectangle 27"/>
          <p:cNvSpPr>
            <a:spLocks noChangeArrowheads="1"/>
          </p:cNvSpPr>
          <p:nvPr/>
        </p:nvSpPr>
        <p:spPr bwMode="auto">
          <a:xfrm>
            <a:off x="7772400" y="3962400"/>
            <a:ext cx="1371600" cy="6858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Attachments</a:t>
            </a:r>
          </a:p>
        </p:txBody>
      </p:sp>
      <p:sp>
        <p:nvSpPr>
          <p:cNvPr id="29" name="Line 28"/>
          <p:cNvSpPr>
            <a:spLocks noChangeShapeType="1"/>
          </p:cNvSpPr>
          <p:nvPr/>
        </p:nvSpPr>
        <p:spPr bwMode="auto">
          <a:xfrm>
            <a:off x="5562600" y="5181600"/>
            <a:ext cx="0" cy="3048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30" name="Line 29"/>
          <p:cNvSpPr>
            <a:spLocks noChangeShapeType="1"/>
          </p:cNvSpPr>
          <p:nvPr/>
        </p:nvSpPr>
        <p:spPr bwMode="auto">
          <a:xfrm>
            <a:off x="7162800" y="5181600"/>
            <a:ext cx="0" cy="304800"/>
          </a:xfrm>
          <a:prstGeom prst="line">
            <a:avLst/>
          </a:prstGeom>
          <a:noFill/>
          <a:ln w="19050">
            <a:solidFill>
              <a:srgbClr val="99CCFF"/>
            </a:solidFill>
            <a:round/>
            <a:headEnd/>
            <a:tailEnd type="triangle" w="med" len="med"/>
          </a:ln>
          <a:effectLst>
            <a:outerShdw dist="35921" dir="2700000" algn="ctr" rotWithShape="0">
              <a:srgbClr val="990000"/>
            </a:outerShdw>
          </a:effectLst>
        </p:spPr>
        <p:txBody>
          <a:bodyPr/>
          <a:lstStyle/>
          <a:p>
            <a:endParaRPr lang="en-US"/>
          </a:p>
        </p:txBody>
      </p:sp>
      <p:sp>
        <p:nvSpPr>
          <p:cNvPr id="31" name="Rectangle 30"/>
          <p:cNvSpPr>
            <a:spLocks noChangeArrowheads="1"/>
          </p:cNvSpPr>
          <p:nvPr/>
        </p:nvSpPr>
        <p:spPr bwMode="auto">
          <a:xfrm>
            <a:off x="4724400" y="5638800"/>
            <a:ext cx="1295400" cy="6096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Suprabulge</a:t>
            </a:r>
          </a:p>
        </p:txBody>
      </p:sp>
      <p:sp>
        <p:nvSpPr>
          <p:cNvPr id="32" name="Rectangle 31"/>
          <p:cNvSpPr>
            <a:spLocks noChangeArrowheads="1"/>
          </p:cNvSpPr>
          <p:nvPr/>
        </p:nvSpPr>
        <p:spPr bwMode="auto">
          <a:xfrm>
            <a:off x="6400800" y="5638800"/>
            <a:ext cx="1295400" cy="609600"/>
          </a:xfrm>
          <a:prstGeom prst="rect">
            <a:avLst/>
          </a:prstGeom>
          <a:solidFill>
            <a:srgbClr val="CC00CC">
              <a:alpha val="78822"/>
            </a:srgbClr>
          </a:solidFill>
          <a:ln w="19050" algn="ctr">
            <a:solidFill>
              <a:srgbClr val="99CCFF"/>
            </a:solidFill>
            <a:miter lim="800000"/>
            <a:headEnd/>
            <a:tailEnd/>
          </a:ln>
          <a:effectLst>
            <a:outerShdw dist="35921" dir="2700000" algn="ctr" rotWithShape="0">
              <a:srgbClr val="990000"/>
            </a:outerShdw>
          </a:effectLst>
        </p:spPr>
        <p:txBody>
          <a:bodyPr wrap="none" anchor="ctr"/>
          <a:lstStyle/>
          <a:p>
            <a:endParaRPr lang="en-US" b="1">
              <a:solidFill>
                <a:schemeClr val="bg1"/>
              </a:solidFill>
            </a:endParaRPr>
          </a:p>
          <a:p>
            <a:r>
              <a:rPr lang="en-US" b="1">
                <a:solidFill>
                  <a:schemeClr val="bg1"/>
                </a:solidFill>
              </a:rPr>
              <a:t>Infrabulge</a:t>
            </a:r>
          </a:p>
          <a:p>
            <a:endParaRPr lang="en-US"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smtClean="0"/>
          </a:p>
        </p:txBody>
      </p:sp>
      <p:pic>
        <p:nvPicPr>
          <p:cNvPr id="21508" name="Picture 4" descr="scan0001"/>
          <p:cNvPicPr>
            <a:picLocks noGrp="1" noChangeAspect="1" noChangeArrowheads="1"/>
          </p:cNvPicPr>
          <p:nvPr>
            <p:ph sz="quarter" idx="1"/>
          </p:nvPr>
        </p:nvPicPr>
        <p:blipFill>
          <a:blip r:embed="rId2" cstate="print">
            <a:lum bright="-66000" contrast="-90000"/>
          </a:blip>
          <a:srcRect l="3181" t="33673" r="3110" b="36021"/>
          <a:stretch>
            <a:fillRect/>
          </a:stretch>
        </p:blipFill>
        <p:spPr>
          <a:xfrm>
            <a:off x="0" y="-25400"/>
            <a:ext cx="9144000" cy="6883400"/>
          </a:xfrm>
          <a:noFill/>
        </p:spPr>
      </p:pic>
      <p:pic>
        <p:nvPicPr>
          <p:cNvPr id="21507" name="Picture 3" descr="scan0001"/>
          <p:cNvPicPr>
            <a:picLocks noGrp="1" noChangeAspect="1" noChangeArrowheads="1"/>
          </p:cNvPicPr>
          <p:nvPr>
            <p:ph sz="quarter" idx="2"/>
          </p:nvPr>
        </p:nvPicPr>
        <p:blipFill>
          <a:blip r:embed="rId3" cstate="print"/>
          <a:stretch>
            <a:fillRect/>
          </a:stretch>
        </p:blipFill>
        <p:spPr>
          <a:xfrm>
            <a:off x="5001895" y="1623060"/>
            <a:ext cx="2194560" cy="4526280"/>
          </a:xfrm>
          <a:noFill/>
        </p:spPr>
      </p:pic>
      <p:sp>
        <p:nvSpPr>
          <p:cNvPr id="21509" name="Text Box 5"/>
          <p:cNvSpPr txBox="1">
            <a:spLocks noChangeArrowheads="1"/>
          </p:cNvSpPr>
          <p:nvPr/>
        </p:nvSpPr>
        <p:spPr bwMode="auto">
          <a:xfrm>
            <a:off x="685800" y="457200"/>
            <a:ext cx="7620000" cy="579438"/>
          </a:xfrm>
          <a:prstGeom prst="rect">
            <a:avLst/>
          </a:prstGeom>
          <a:noFill/>
          <a:ln w="19050" algn="ctr">
            <a:noFill/>
            <a:miter lim="800000"/>
            <a:headEnd/>
            <a:tailEnd/>
          </a:ln>
          <a:effectLst>
            <a:outerShdw dist="35921" dir="2700000" algn="ctr" rotWithShape="0">
              <a:srgbClr val="990000"/>
            </a:outerShdw>
          </a:effectLst>
        </p:spPr>
        <p:txBody>
          <a:bodyPr>
            <a:spAutoFit/>
          </a:bodyPr>
          <a:lstStyle/>
          <a:p>
            <a:r>
              <a:rPr lang="en-US" sz="3200" b="1">
                <a:solidFill>
                  <a:srgbClr val="0000CC"/>
                </a:solidFill>
              </a:rPr>
              <a:t> </a:t>
            </a:r>
            <a:endParaRPr lang="en-US" sz="3200">
              <a:solidFill>
                <a:srgbClr val="CC00CC"/>
              </a:solidFill>
            </a:endParaRPr>
          </a:p>
        </p:txBody>
      </p:sp>
      <p:sp>
        <p:nvSpPr>
          <p:cNvPr id="21510" name="Text Box 6"/>
          <p:cNvSpPr txBox="1">
            <a:spLocks noChangeArrowheads="1"/>
          </p:cNvSpPr>
          <p:nvPr/>
        </p:nvSpPr>
        <p:spPr bwMode="auto">
          <a:xfrm>
            <a:off x="533400" y="990600"/>
            <a:ext cx="8610600" cy="6001643"/>
          </a:xfrm>
          <a:prstGeom prst="rect">
            <a:avLst/>
          </a:prstGeom>
          <a:noFill/>
          <a:ln w="19050" algn="ctr">
            <a:noFill/>
            <a:miter lim="800000"/>
            <a:headEnd/>
            <a:tailEnd/>
          </a:ln>
          <a:effectLst/>
        </p:spPr>
        <p:txBody>
          <a:bodyPr>
            <a:spAutoFit/>
          </a:bodyPr>
          <a:lstStyle/>
          <a:p>
            <a:pPr algn="l"/>
            <a:r>
              <a:rPr lang="en-US" sz="2400" b="1" dirty="0">
                <a:solidFill>
                  <a:schemeClr val="bg1"/>
                </a:solidFill>
              </a:rPr>
              <a:t> </a:t>
            </a:r>
          </a:p>
          <a:p>
            <a:pPr algn="l"/>
            <a:r>
              <a:rPr lang="en-US" sz="2400" b="1" dirty="0">
                <a:solidFill>
                  <a:schemeClr val="bg1"/>
                </a:solidFill>
              </a:rPr>
              <a:t> 	    </a:t>
            </a:r>
          </a:p>
          <a:p>
            <a:pPr algn="l"/>
            <a:r>
              <a:rPr lang="en-US" sz="2400" b="1" dirty="0">
                <a:solidFill>
                  <a:schemeClr val="bg1"/>
                </a:solidFill>
              </a:rPr>
              <a:t>  </a:t>
            </a:r>
          </a:p>
          <a:p>
            <a:pPr algn="l"/>
            <a:endParaRPr lang="en-US" sz="2400" b="1" dirty="0">
              <a:solidFill>
                <a:schemeClr val="bg1"/>
              </a:solidFill>
            </a:endParaRPr>
          </a:p>
          <a:p>
            <a:pPr algn="l"/>
            <a:r>
              <a:rPr lang="en-US" sz="2400" b="1" dirty="0">
                <a:solidFill>
                  <a:schemeClr val="bg1"/>
                </a:solidFill>
              </a:rPr>
              <a:t> Circumferential Clasp	                      </a:t>
            </a:r>
            <a:r>
              <a:rPr lang="en-US" sz="2400" b="1" dirty="0" smtClean="0">
                <a:solidFill>
                  <a:schemeClr val="bg1"/>
                </a:solidFill>
              </a:rPr>
              <a:t>            T </a:t>
            </a:r>
            <a:r>
              <a:rPr lang="en-US" sz="2400" b="1" dirty="0">
                <a:solidFill>
                  <a:schemeClr val="bg1"/>
                </a:solidFill>
              </a:rPr>
              <a:t>Clasp  </a:t>
            </a:r>
          </a:p>
          <a:p>
            <a:pPr algn="l"/>
            <a:r>
              <a:rPr lang="en-US" sz="2400" b="1" dirty="0">
                <a:solidFill>
                  <a:schemeClr val="bg1"/>
                </a:solidFill>
              </a:rPr>
              <a:t> Reverse clasp 	                                  </a:t>
            </a:r>
            <a:r>
              <a:rPr lang="en-US" sz="2400" b="1" dirty="0" smtClean="0">
                <a:solidFill>
                  <a:schemeClr val="bg1"/>
                </a:solidFill>
              </a:rPr>
              <a:t>          Modified </a:t>
            </a:r>
            <a:r>
              <a:rPr lang="en-US" sz="2400" b="1" dirty="0">
                <a:solidFill>
                  <a:schemeClr val="bg1"/>
                </a:solidFill>
              </a:rPr>
              <a:t>T  </a:t>
            </a:r>
          </a:p>
          <a:p>
            <a:pPr algn="l"/>
            <a:r>
              <a:rPr lang="en-US" sz="2400" b="1" dirty="0">
                <a:solidFill>
                  <a:schemeClr val="bg1"/>
                </a:solidFill>
              </a:rPr>
              <a:t> Multiple Circlet Clasp</a:t>
            </a:r>
            <a:r>
              <a:rPr lang="en-US" sz="2400" dirty="0"/>
              <a:t> </a:t>
            </a:r>
            <a:r>
              <a:rPr lang="en-US" sz="2400" b="1" dirty="0">
                <a:solidFill>
                  <a:schemeClr val="bg1"/>
                </a:solidFill>
              </a:rPr>
              <a:t>	                       Y Clasp</a:t>
            </a:r>
          </a:p>
          <a:p>
            <a:pPr algn="l"/>
            <a:r>
              <a:rPr lang="en-US" sz="2400" b="1" dirty="0">
                <a:solidFill>
                  <a:schemeClr val="bg1"/>
                </a:solidFill>
              </a:rPr>
              <a:t> Embrasure Clasp</a:t>
            </a:r>
            <a:r>
              <a:rPr lang="en-US" sz="2400" dirty="0"/>
              <a:t> 	</a:t>
            </a:r>
            <a:r>
              <a:rPr lang="en-US" sz="2400" b="1" dirty="0">
                <a:solidFill>
                  <a:schemeClr val="bg1"/>
                </a:solidFill>
              </a:rPr>
              <a:t>                                  I Clasp / I Bar </a:t>
            </a:r>
          </a:p>
          <a:p>
            <a:pPr algn="l"/>
            <a:r>
              <a:rPr lang="en-US" sz="2400" b="1" dirty="0">
                <a:solidFill>
                  <a:schemeClr val="bg1"/>
                </a:solidFill>
              </a:rPr>
              <a:t> Ring Clasp</a:t>
            </a:r>
            <a:r>
              <a:rPr lang="en-US" sz="2400" dirty="0"/>
              <a:t> </a:t>
            </a:r>
            <a:r>
              <a:rPr lang="en-US" sz="2400" b="1" dirty="0">
                <a:solidFill>
                  <a:schemeClr val="bg1"/>
                </a:solidFill>
              </a:rPr>
              <a:t>					   </a:t>
            </a:r>
            <a:r>
              <a:rPr lang="en-US" sz="2400" dirty="0"/>
              <a:t> </a:t>
            </a:r>
            <a:r>
              <a:rPr lang="en-US" sz="2400" b="1" dirty="0">
                <a:solidFill>
                  <a:schemeClr val="bg1"/>
                </a:solidFill>
              </a:rPr>
              <a:t>	</a:t>
            </a:r>
          </a:p>
          <a:p>
            <a:pPr algn="l"/>
            <a:r>
              <a:rPr lang="en-US" sz="2400" b="1" dirty="0">
                <a:solidFill>
                  <a:schemeClr val="bg1"/>
                </a:solidFill>
              </a:rPr>
              <a:t> C Clasp</a:t>
            </a:r>
          </a:p>
          <a:p>
            <a:pPr algn="l"/>
            <a:r>
              <a:rPr lang="en-US" sz="2400" b="1" dirty="0">
                <a:solidFill>
                  <a:schemeClr val="bg1"/>
                </a:solidFill>
              </a:rPr>
              <a:t> </a:t>
            </a:r>
            <a:r>
              <a:rPr lang="en-US" sz="2400" b="1" dirty="0" err="1">
                <a:solidFill>
                  <a:schemeClr val="bg1"/>
                </a:solidFill>
              </a:rPr>
              <a:t>Onlay</a:t>
            </a:r>
            <a:r>
              <a:rPr lang="en-US" sz="2400" b="1" dirty="0">
                <a:solidFill>
                  <a:schemeClr val="bg1"/>
                </a:solidFill>
              </a:rPr>
              <a:t> Clasp</a:t>
            </a:r>
          </a:p>
          <a:p>
            <a:pPr algn="l"/>
            <a:r>
              <a:rPr lang="en-US" sz="2400" b="1" dirty="0">
                <a:solidFill>
                  <a:schemeClr val="bg1"/>
                </a:solidFill>
              </a:rPr>
              <a:t> Half and Half clasp</a:t>
            </a:r>
          </a:p>
          <a:p>
            <a:pPr algn="l"/>
            <a:r>
              <a:rPr lang="en-US" sz="2400" b="1" dirty="0">
                <a:solidFill>
                  <a:schemeClr val="bg1"/>
                </a:solidFill>
              </a:rPr>
              <a:t> Back action</a:t>
            </a:r>
          </a:p>
          <a:p>
            <a:pPr algn="l"/>
            <a:r>
              <a:rPr lang="en-US" sz="2400" b="1" dirty="0">
                <a:solidFill>
                  <a:schemeClr val="bg1"/>
                </a:solidFill>
              </a:rPr>
              <a:t> </a:t>
            </a:r>
          </a:p>
          <a:p>
            <a:pPr algn="l"/>
            <a:r>
              <a:rPr lang="en-US" sz="2400" b="1" dirty="0">
                <a:solidFill>
                  <a:schemeClr val="bg1"/>
                </a:solidFill>
              </a:rPr>
              <a:t> </a:t>
            </a:r>
          </a:p>
        </p:txBody>
      </p:sp>
      <p:sp>
        <p:nvSpPr>
          <p:cNvPr id="21511" name="Rectangle 7"/>
          <p:cNvSpPr>
            <a:spLocks noChangeArrowheads="1"/>
          </p:cNvSpPr>
          <p:nvPr/>
        </p:nvSpPr>
        <p:spPr bwMode="auto">
          <a:xfrm>
            <a:off x="2971800" y="304800"/>
            <a:ext cx="3124200" cy="533400"/>
          </a:xfrm>
          <a:prstGeom prst="rect">
            <a:avLst/>
          </a:prstGeom>
          <a:solidFill>
            <a:srgbClr val="CC00CC"/>
          </a:solidFill>
          <a:ln w="19050" algn="ctr">
            <a:solidFill>
              <a:srgbClr val="00FF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EXTRA CORONAL</a:t>
            </a:r>
          </a:p>
        </p:txBody>
      </p:sp>
      <p:sp>
        <p:nvSpPr>
          <p:cNvPr id="21512" name="Line 8"/>
          <p:cNvSpPr>
            <a:spLocks noChangeShapeType="1"/>
          </p:cNvSpPr>
          <p:nvPr/>
        </p:nvSpPr>
        <p:spPr bwMode="auto">
          <a:xfrm>
            <a:off x="4572000" y="914400"/>
            <a:ext cx="0" cy="304800"/>
          </a:xfrm>
          <a:prstGeom prst="line">
            <a:avLst/>
          </a:prstGeom>
          <a:noFill/>
          <a:ln w="19050">
            <a:solidFill>
              <a:srgbClr val="00FFFF"/>
            </a:solidFill>
            <a:round/>
            <a:headEnd/>
            <a:tailEnd/>
          </a:ln>
          <a:effectLst>
            <a:outerShdw dist="35921" dir="2700000" algn="ctr" rotWithShape="0">
              <a:srgbClr val="990000"/>
            </a:outerShdw>
          </a:effectLst>
        </p:spPr>
        <p:txBody>
          <a:bodyPr/>
          <a:lstStyle/>
          <a:p>
            <a:endParaRPr lang="en-US"/>
          </a:p>
        </p:txBody>
      </p:sp>
      <p:sp>
        <p:nvSpPr>
          <p:cNvPr id="21513" name="Line 9"/>
          <p:cNvSpPr>
            <a:spLocks noChangeShapeType="1"/>
          </p:cNvSpPr>
          <p:nvPr/>
        </p:nvSpPr>
        <p:spPr bwMode="auto">
          <a:xfrm>
            <a:off x="1752600" y="1219200"/>
            <a:ext cx="5334000" cy="0"/>
          </a:xfrm>
          <a:prstGeom prst="line">
            <a:avLst/>
          </a:prstGeom>
          <a:noFill/>
          <a:ln w="19050">
            <a:solidFill>
              <a:srgbClr val="00FFFF"/>
            </a:solidFill>
            <a:round/>
            <a:headEnd/>
            <a:tailEnd/>
          </a:ln>
          <a:effectLst>
            <a:outerShdw dist="35921" dir="2700000" algn="ctr" rotWithShape="0">
              <a:srgbClr val="990000"/>
            </a:outerShdw>
          </a:effectLst>
        </p:spPr>
        <p:txBody>
          <a:bodyPr/>
          <a:lstStyle/>
          <a:p>
            <a:endParaRPr lang="en-US"/>
          </a:p>
        </p:txBody>
      </p:sp>
      <p:sp>
        <p:nvSpPr>
          <p:cNvPr id="21514" name="Rectangle 10"/>
          <p:cNvSpPr>
            <a:spLocks noChangeArrowheads="1"/>
          </p:cNvSpPr>
          <p:nvPr/>
        </p:nvSpPr>
        <p:spPr bwMode="auto">
          <a:xfrm>
            <a:off x="0" y="1371600"/>
            <a:ext cx="4724400" cy="457200"/>
          </a:xfrm>
          <a:prstGeom prst="rect">
            <a:avLst/>
          </a:prstGeom>
          <a:solidFill>
            <a:srgbClr val="CC00CC"/>
          </a:solidFill>
          <a:ln w="19050" algn="ctr">
            <a:solidFill>
              <a:srgbClr val="00FF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Circumferential / Aker’s Clasp / Suprabulge</a:t>
            </a:r>
          </a:p>
        </p:txBody>
      </p:sp>
      <p:sp>
        <p:nvSpPr>
          <p:cNvPr id="21515" name="Rectangle 11"/>
          <p:cNvSpPr>
            <a:spLocks noChangeArrowheads="1"/>
          </p:cNvSpPr>
          <p:nvPr/>
        </p:nvSpPr>
        <p:spPr bwMode="auto">
          <a:xfrm>
            <a:off x="5257800" y="1371600"/>
            <a:ext cx="3505200" cy="457200"/>
          </a:xfrm>
          <a:prstGeom prst="rect">
            <a:avLst/>
          </a:prstGeom>
          <a:solidFill>
            <a:srgbClr val="CC00CC"/>
          </a:solidFill>
          <a:ln w="19050" algn="ctr">
            <a:solidFill>
              <a:srgbClr val="00FFFF"/>
            </a:solidFill>
            <a:miter lim="800000"/>
            <a:headEnd/>
            <a:tailEnd/>
          </a:ln>
          <a:effectLst>
            <a:outerShdw dist="35921" dir="2700000" algn="ctr" rotWithShape="0">
              <a:srgbClr val="990000"/>
            </a:outerShdw>
          </a:effectLst>
        </p:spPr>
        <p:txBody>
          <a:bodyPr wrap="none" anchor="ctr"/>
          <a:lstStyle/>
          <a:p>
            <a:r>
              <a:rPr lang="en-US" b="1">
                <a:solidFill>
                  <a:schemeClr val="bg1"/>
                </a:solidFill>
              </a:rPr>
              <a:t>Vertical/ Bar /Roach / Infrabulge</a:t>
            </a:r>
            <a:endParaRPr lang="en-US"/>
          </a:p>
        </p:txBody>
      </p:sp>
      <p:sp>
        <p:nvSpPr>
          <p:cNvPr id="21516" name="Line 12"/>
          <p:cNvSpPr>
            <a:spLocks noChangeShapeType="1"/>
          </p:cNvSpPr>
          <p:nvPr/>
        </p:nvSpPr>
        <p:spPr bwMode="auto">
          <a:xfrm>
            <a:off x="1828800" y="1905000"/>
            <a:ext cx="0" cy="381000"/>
          </a:xfrm>
          <a:prstGeom prst="line">
            <a:avLst/>
          </a:prstGeom>
          <a:noFill/>
          <a:ln w="19050">
            <a:solidFill>
              <a:srgbClr val="00FFFF"/>
            </a:solidFill>
            <a:round/>
            <a:headEnd/>
            <a:tailEnd type="triangle" w="med" len="med"/>
          </a:ln>
          <a:effectLst>
            <a:outerShdw dist="35921" dir="2700000" algn="ctr" rotWithShape="0">
              <a:srgbClr val="990000"/>
            </a:outerShdw>
          </a:effectLst>
        </p:spPr>
        <p:txBody>
          <a:bodyPr/>
          <a:lstStyle/>
          <a:p>
            <a:endParaRPr lang="en-US"/>
          </a:p>
        </p:txBody>
      </p:sp>
      <p:sp>
        <p:nvSpPr>
          <p:cNvPr id="21517" name="Line 13"/>
          <p:cNvSpPr>
            <a:spLocks noChangeShapeType="1"/>
          </p:cNvSpPr>
          <p:nvPr/>
        </p:nvSpPr>
        <p:spPr bwMode="auto">
          <a:xfrm>
            <a:off x="7086600" y="1905000"/>
            <a:ext cx="0" cy="457200"/>
          </a:xfrm>
          <a:prstGeom prst="line">
            <a:avLst/>
          </a:prstGeom>
          <a:noFill/>
          <a:ln w="19050">
            <a:solidFill>
              <a:srgbClr val="00FFFF"/>
            </a:solidFill>
            <a:round/>
            <a:headEnd/>
            <a:tailEnd type="triangle" w="med" len="med"/>
          </a:ln>
          <a:effectLst>
            <a:outerShdw dist="35921" dir="2700000" algn="ctr" rotWithShape="0">
              <a:srgbClr val="990000"/>
            </a:outerShdw>
          </a:effec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5867400" cy="5867400"/>
          </a:xfrm>
        </p:spPr>
        <p:txBody>
          <a:bodyPr>
            <a:normAutofit/>
          </a:bodyPr>
          <a:lstStyle/>
          <a:p>
            <a:pPr>
              <a:buNone/>
            </a:pPr>
            <a:r>
              <a:rPr lang="en-US" sz="2400" dirty="0" err="1" smtClean="0">
                <a:latin typeface="Times New Roman" pitchFamily="18" charset="0"/>
                <a:cs typeface="Times New Roman" pitchFamily="18" charset="0"/>
              </a:rPr>
              <a:t>Suprabulge</a:t>
            </a:r>
            <a:r>
              <a:rPr lang="en-US" sz="2400" dirty="0" smtClean="0">
                <a:latin typeface="Times New Roman" pitchFamily="18" charset="0"/>
                <a:cs typeface="Times New Roman" pitchFamily="18" charset="0"/>
              </a:rPr>
              <a:t> &amp; </a:t>
            </a:r>
            <a:r>
              <a:rPr lang="en-US" sz="2400" dirty="0" err="1" smtClean="0">
                <a:latin typeface="Times New Roman" pitchFamily="18" charset="0"/>
                <a:cs typeface="Times New Roman" pitchFamily="18" charset="0"/>
              </a:rPr>
              <a:t>Infrabulge</a:t>
            </a:r>
            <a:r>
              <a:rPr lang="en-US"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buClr>
                <a:srgbClr val="00CC99"/>
              </a:buClr>
              <a:buFont typeface="Wingdings" pitchFamily="2" charset="2"/>
              <a:buChar char="Ø"/>
            </a:pPr>
            <a:r>
              <a:rPr lang="en-US" sz="2400" dirty="0" smtClean="0">
                <a:latin typeface="Times New Roman" pitchFamily="18" charset="0"/>
                <a:cs typeface="Times New Roman" pitchFamily="18" charset="0"/>
              </a:rPr>
              <a:t>It was coined by </a:t>
            </a:r>
            <a:r>
              <a:rPr lang="en-US" sz="2400" dirty="0" err="1" smtClean="0">
                <a:latin typeface="Times New Roman" pitchFamily="18" charset="0"/>
                <a:cs typeface="Times New Roman" pitchFamily="18" charset="0"/>
              </a:rPr>
              <a:t>Devan</a:t>
            </a:r>
            <a:r>
              <a:rPr lang="en-US" sz="2400" dirty="0" smtClean="0">
                <a:latin typeface="Times New Roman" pitchFamily="18" charset="0"/>
                <a:cs typeface="Times New Roman" pitchFamily="18" charset="0"/>
              </a:rPr>
              <a:t> ( 1955)</a:t>
            </a:r>
          </a:p>
          <a:p>
            <a:pPr>
              <a:buClr>
                <a:srgbClr val="00CC99"/>
              </a:buClr>
              <a:buFont typeface="Wingdings" pitchFamily="2" charset="2"/>
              <a:buChar char="Ø"/>
            </a:pPr>
            <a:r>
              <a:rPr lang="en-US" sz="2400" dirty="0" smtClean="0">
                <a:latin typeface="Times New Roman" pitchFamily="18" charset="0"/>
                <a:cs typeface="Times New Roman" pitchFamily="18" charset="0"/>
              </a:rPr>
              <a:t>It refers to the surface of  a tooth that is occlusal to the height of contour and the surface may be said to be </a:t>
            </a:r>
            <a:r>
              <a:rPr lang="en-US" sz="2400" dirty="0" err="1" smtClean="0">
                <a:latin typeface="Times New Roman" pitchFamily="18" charset="0"/>
                <a:cs typeface="Times New Roman" pitchFamily="18" charset="0"/>
              </a:rPr>
              <a:t>infrabulge</a:t>
            </a:r>
            <a:r>
              <a:rPr lang="en-US" sz="2400" dirty="0" smtClean="0">
                <a:latin typeface="Times New Roman" pitchFamily="18" charset="0"/>
                <a:cs typeface="Times New Roman" pitchFamily="18" charset="0"/>
              </a:rPr>
              <a:t> when it is inclines </a:t>
            </a:r>
            <a:r>
              <a:rPr lang="en-US" sz="2400" dirty="0" err="1" smtClean="0">
                <a:latin typeface="Times New Roman" pitchFamily="18" charset="0"/>
                <a:cs typeface="Times New Roman" pitchFamily="18" charset="0"/>
              </a:rPr>
              <a:t>cervically</a:t>
            </a:r>
            <a:endParaRPr lang="en-US" sz="2400" dirty="0" smtClean="0">
              <a:latin typeface="Times New Roman" pitchFamily="18" charset="0"/>
              <a:cs typeface="Times New Roman" pitchFamily="18" charset="0"/>
            </a:endParaRPr>
          </a:p>
          <a:p>
            <a:pPr>
              <a:spcBef>
                <a:spcPct val="50000"/>
              </a:spcBef>
            </a:pPr>
            <a:r>
              <a:rPr lang="en-US" sz="2400" dirty="0" smtClean="0">
                <a:latin typeface="Times New Roman" pitchFamily="18" charset="0"/>
                <a:cs typeface="Times New Roman" pitchFamily="18" charset="0"/>
              </a:rPr>
              <a:t>(a) A </a:t>
            </a:r>
            <a:r>
              <a:rPr lang="en-US" sz="2400" dirty="0" err="1" smtClean="0">
                <a:latin typeface="Times New Roman" pitchFamily="18" charset="0"/>
                <a:cs typeface="Times New Roman" pitchFamily="18" charset="0"/>
              </a:rPr>
              <a:t>supra­bulge</a:t>
            </a:r>
            <a:r>
              <a:rPr lang="en-US" sz="2400" dirty="0" smtClean="0">
                <a:latin typeface="Times New Roman" pitchFamily="18" charset="0"/>
                <a:cs typeface="Times New Roman" pitchFamily="18" charset="0"/>
              </a:rPr>
              <a:t> retentive clasp arm originates from the removable partial denture occlusal to the height of contour</a:t>
            </a:r>
          </a:p>
          <a:p>
            <a:pPr>
              <a:spcBef>
                <a:spcPct val="50000"/>
              </a:spcBef>
            </a:pPr>
            <a:r>
              <a:rPr lang="en-US" sz="2400" dirty="0" smtClean="0">
                <a:latin typeface="Times New Roman" pitchFamily="18" charset="0"/>
                <a:cs typeface="Times New Roman" pitchFamily="18" charset="0"/>
              </a:rPr>
              <a:t> (b) In contrast, an </a:t>
            </a:r>
            <a:r>
              <a:rPr lang="en-US" sz="2400" dirty="0" err="1" smtClean="0">
                <a:latin typeface="Times New Roman" pitchFamily="18" charset="0"/>
                <a:cs typeface="Times New Roman" pitchFamily="18" charset="0"/>
              </a:rPr>
              <a:t>infrabulge</a:t>
            </a:r>
            <a:r>
              <a:rPr lang="en-US" sz="2400" dirty="0" smtClean="0">
                <a:latin typeface="Times New Roman" pitchFamily="18" charset="0"/>
                <a:cs typeface="Times New Roman" pitchFamily="18" charset="0"/>
              </a:rPr>
              <a:t> retentive clasp arm originates from a position apical to the height of contour.</a:t>
            </a:r>
          </a:p>
          <a:p>
            <a:endParaRPr lang="en-US" sz="2400" dirty="0">
              <a:latin typeface="Times New Roman" pitchFamily="18" charset="0"/>
              <a:cs typeface="Times New Roman" pitchFamily="18" charset="0"/>
            </a:endParaRPr>
          </a:p>
        </p:txBody>
      </p:sp>
      <p:pic>
        <p:nvPicPr>
          <p:cNvPr id="9" name="Picture 9"/>
          <p:cNvPicPr>
            <a:picLocks noChangeAspect="1" noChangeArrowheads="1"/>
          </p:cNvPicPr>
          <p:nvPr/>
        </p:nvPicPr>
        <p:blipFill>
          <a:blip r:embed="rId2" cstate="print"/>
          <a:srcRect/>
          <a:stretch>
            <a:fillRect/>
          </a:stretch>
        </p:blipFill>
        <p:spPr>
          <a:xfrm>
            <a:off x="6019800" y="609600"/>
            <a:ext cx="2819400" cy="1154113"/>
          </a:xfrm>
          <a:prstGeom prst="rect">
            <a:avLst/>
          </a:prstGeom>
          <a:noFill/>
        </p:spPr>
      </p:pic>
      <p:pic>
        <p:nvPicPr>
          <p:cNvPr id="10" name="Picture 14"/>
          <p:cNvPicPr>
            <a:picLocks noChangeAspect="1" noChangeArrowheads="1"/>
          </p:cNvPicPr>
          <p:nvPr/>
        </p:nvPicPr>
        <p:blipFill>
          <a:blip r:embed="rId3" cstate="print"/>
          <a:srcRect/>
          <a:stretch>
            <a:fillRect/>
          </a:stretch>
        </p:blipFill>
        <p:spPr>
          <a:xfrm>
            <a:off x="5791200" y="5459412"/>
            <a:ext cx="2819400" cy="1169988"/>
          </a:xfrm>
          <a:prstGeom prst="rect">
            <a:avLst/>
          </a:prstGeom>
          <a:noFill/>
        </p:spPr>
      </p:pic>
      <p:sp>
        <p:nvSpPr>
          <p:cNvPr id="11" name="Text Box 18"/>
          <p:cNvSpPr txBox="1">
            <a:spLocks noChangeArrowheads="1"/>
          </p:cNvSpPr>
          <p:nvPr/>
        </p:nvSpPr>
        <p:spPr bwMode="auto">
          <a:xfrm>
            <a:off x="6553200" y="1828800"/>
            <a:ext cx="2057400" cy="366713"/>
          </a:xfrm>
          <a:prstGeom prst="rect">
            <a:avLst/>
          </a:prstGeom>
          <a:noFill/>
          <a:ln w="19050" algn="ctr">
            <a:noFill/>
            <a:miter lim="800000"/>
            <a:headEnd/>
            <a:tailEnd/>
          </a:ln>
          <a:effectLst>
            <a:outerShdw dist="35921" dir="2700000" algn="ctr" rotWithShape="0">
              <a:srgbClr val="990000"/>
            </a:outerShdw>
          </a:effectLst>
        </p:spPr>
        <p:txBody>
          <a:bodyPr>
            <a:spAutoFit/>
          </a:bodyPr>
          <a:lstStyle/>
          <a:p>
            <a:pPr>
              <a:spcBef>
                <a:spcPct val="50000"/>
              </a:spcBef>
            </a:pPr>
            <a:r>
              <a:rPr lang="en-US" b="1" i="1" dirty="0" err="1">
                <a:solidFill>
                  <a:schemeClr val="bg1"/>
                </a:solidFill>
              </a:rPr>
              <a:t>suprabulge</a:t>
            </a:r>
            <a:endParaRPr lang="en-US" b="1" i="1" dirty="0">
              <a:solidFill>
                <a:schemeClr val="bg1"/>
              </a:solidFill>
            </a:endParaRPr>
          </a:p>
        </p:txBody>
      </p:sp>
      <p:sp>
        <p:nvSpPr>
          <p:cNvPr id="12" name="Text Box 19"/>
          <p:cNvSpPr txBox="1">
            <a:spLocks noChangeArrowheads="1"/>
          </p:cNvSpPr>
          <p:nvPr/>
        </p:nvSpPr>
        <p:spPr bwMode="auto">
          <a:xfrm>
            <a:off x="6629400" y="5119687"/>
            <a:ext cx="1447800" cy="366713"/>
          </a:xfrm>
          <a:prstGeom prst="rect">
            <a:avLst/>
          </a:prstGeom>
          <a:noFill/>
          <a:ln w="19050" algn="ctr">
            <a:noFill/>
            <a:miter lim="800000"/>
            <a:headEnd/>
            <a:tailEnd/>
          </a:ln>
          <a:effectLst>
            <a:outerShdw dist="35921" dir="2700000" algn="ctr" rotWithShape="0">
              <a:srgbClr val="990000"/>
            </a:outerShdw>
          </a:effectLst>
        </p:spPr>
        <p:txBody>
          <a:bodyPr>
            <a:spAutoFit/>
          </a:bodyPr>
          <a:lstStyle/>
          <a:p>
            <a:pPr>
              <a:spcBef>
                <a:spcPct val="50000"/>
              </a:spcBef>
            </a:pPr>
            <a:r>
              <a:rPr lang="en-US" b="1" i="1" dirty="0" err="1">
                <a:solidFill>
                  <a:schemeClr val="bg1"/>
                </a:solidFill>
              </a:rPr>
              <a:t>infrabulge</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8000" b="1" dirty="0" smtClean="0">
                <a:solidFill>
                  <a:schemeClr val="tx1"/>
                </a:solidFill>
              </a:rPr>
              <a:t> </a:t>
            </a:r>
            <a:r>
              <a:rPr lang="en-US" b="1" dirty="0" smtClean="0">
                <a:solidFill>
                  <a:schemeClr val="tx1"/>
                </a:solidFill>
              </a:rPr>
              <a:t>INFRABULGE CLASP ARMS</a:t>
            </a:r>
            <a:br>
              <a:rPr lang="en-US" b="1" dirty="0" smtClean="0">
                <a:solidFill>
                  <a:schemeClr val="tx1"/>
                </a:solidFill>
              </a:rPr>
            </a:br>
            <a:endParaRPr lang="en-US" b="1" dirty="0">
              <a:solidFill>
                <a:schemeClr val="tx1"/>
              </a:solidFill>
            </a:endParaRPr>
          </a:p>
        </p:txBody>
      </p:sp>
      <p:sp>
        <p:nvSpPr>
          <p:cNvPr id="3" name="Content Placeholder 2"/>
          <p:cNvSpPr>
            <a:spLocks noGrp="1"/>
          </p:cNvSpPr>
          <p:nvPr>
            <p:ph sz="quarter" idx="1"/>
          </p:nvPr>
        </p:nvSpPr>
        <p:spPr>
          <a:xfrm>
            <a:off x="457200" y="1066800"/>
            <a:ext cx="5562600" cy="5410200"/>
          </a:xfrm>
        </p:spPr>
        <p:txBody>
          <a:bodyPr>
            <a:noAutofit/>
          </a:bodyPr>
          <a:lstStyle/>
          <a:p>
            <a:pPr>
              <a:lnSpc>
                <a:spcPct val="170000"/>
              </a:lnSpc>
              <a:buClr>
                <a:srgbClr val="00CC99"/>
              </a:buClr>
              <a:buFont typeface="Wingdings" pitchFamily="2" charset="2"/>
              <a:buChar char="Ø"/>
            </a:pPr>
            <a:r>
              <a:rPr lang="en-US" sz="1800" dirty="0" smtClean="0">
                <a:latin typeface="Times New Roman" pitchFamily="18" charset="0"/>
                <a:cs typeface="Times New Roman" pitchFamily="18" charset="0"/>
              </a:rPr>
              <a:t>An </a:t>
            </a:r>
            <a:r>
              <a:rPr lang="en-US" sz="1800" dirty="0" err="1" smtClean="0">
                <a:latin typeface="Times New Roman" pitchFamily="18" charset="0"/>
                <a:cs typeface="Times New Roman" pitchFamily="18" charset="0"/>
              </a:rPr>
              <a:t>infrabulge</a:t>
            </a:r>
            <a:r>
              <a:rPr lang="en-US" sz="1800" dirty="0" smtClean="0">
                <a:latin typeface="Times New Roman" pitchFamily="18" charset="0"/>
                <a:cs typeface="Times New Roman" pitchFamily="18" charset="0"/>
              </a:rPr>
              <a:t> clasp arm consists of two distinct segments: </a:t>
            </a:r>
          </a:p>
          <a:p>
            <a:pPr lvl="1">
              <a:lnSpc>
                <a:spcPct val="170000"/>
              </a:lnSpc>
              <a:buClr>
                <a:srgbClr val="00CC99"/>
              </a:buClr>
              <a:buFont typeface="Wingdings" pitchFamily="2" charset="2"/>
              <a:buChar char="Ø"/>
            </a:pPr>
            <a:r>
              <a:rPr lang="en-US" sz="1800" dirty="0" smtClean="0">
                <a:latin typeface="Times New Roman" pitchFamily="18" charset="0"/>
                <a:cs typeface="Times New Roman" pitchFamily="18" charset="0"/>
              </a:rPr>
              <a:t>the approach arm and </a:t>
            </a:r>
          </a:p>
          <a:p>
            <a:pPr lvl="1">
              <a:lnSpc>
                <a:spcPct val="170000"/>
              </a:lnSpc>
              <a:buClr>
                <a:srgbClr val="00CC99"/>
              </a:buClr>
              <a:buFont typeface="Wingdings" pitchFamily="2" charset="2"/>
              <a:buChar char="Ø"/>
            </a:pPr>
            <a:r>
              <a:rPr lang="en-US" sz="1800" dirty="0" smtClean="0">
                <a:latin typeface="Times New Roman" pitchFamily="18" charset="0"/>
                <a:cs typeface="Times New Roman" pitchFamily="18" charset="0"/>
              </a:rPr>
              <a:t>the terminus (  Fig )</a:t>
            </a:r>
          </a:p>
          <a:p>
            <a:pPr>
              <a:lnSpc>
                <a:spcPct val="170000"/>
              </a:lnSpc>
              <a:buClr>
                <a:srgbClr val="00CC99"/>
              </a:buClr>
              <a:buFont typeface="Wingdings" pitchFamily="2" charset="2"/>
              <a:buChar char="Ø"/>
            </a:pPr>
            <a:r>
              <a:rPr lang="en-US" sz="1800" dirty="0" smtClean="0">
                <a:latin typeface="Times New Roman" pitchFamily="18" charset="0"/>
                <a:cs typeface="Times New Roman" pitchFamily="18" charset="0"/>
              </a:rPr>
              <a:t>The approach arm is a minor connector that originates from the framework, travels horizontally along the surface of the mucosa, and then turns vertically to cross the free gingival margin at 90 degrees</a:t>
            </a:r>
          </a:p>
          <a:p>
            <a:pPr>
              <a:lnSpc>
                <a:spcPct val="170000"/>
              </a:lnSpc>
              <a:buClr>
                <a:srgbClr val="00CC99"/>
              </a:buClr>
              <a:buFont typeface="Wingdings" pitchFamily="2" charset="2"/>
              <a:buChar char="Ø"/>
            </a:pPr>
            <a:r>
              <a:rPr lang="en-US" sz="1800" dirty="0" smtClean="0">
                <a:latin typeface="Times New Roman" pitchFamily="18" charset="0"/>
                <a:cs typeface="Times New Roman" pitchFamily="18" charset="0"/>
              </a:rPr>
              <a:t>The terminus arises from the vertical portion of the approach arm and engages a measured undercut on the surface of the abutment.  </a:t>
            </a:r>
          </a:p>
          <a:p>
            <a:pPr>
              <a:lnSpc>
                <a:spcPct val="170000"/>
              </a:lnSpc>
            </a:pPr>
            <a:endParaRPr lang="en-US" sz="1800" dirty="0">
              <a:latin typeface="Times New Roman" pitchFamily="18" charset="0"/>
              <a:cs typeface="Times New Roman" pitchFamily="18" charset="0"/>
            </a:endParaRPr>
          </a:p>
        </p:txBody>
      </p:sp>
      <p:pic>
        <p:nvPicPr>
          <p:cNvPr id="4" name="Picture 11"/>
          <p:cNvPicPr>
            <a:picLocks noChangeAspect="1" noChangeArrowheads="1"/>
          </p:cNvPicPr>
          <p:nvPr/>
        </p:nvPicPr>
        <p:blipFill>
          <a:blip r:embed="rId2" cstate="print"/>
          <a:srcRect/>
          <a:stretch>
            <a:fillRect/>
          </a:stretch>
        </p:blipFill>
        <p:spPr>
          <a:xfrm>
            <a:off x="5943600" y="2057400"/>
            <a:ext cx="2800957" cy="1585912"/>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653</TotalTime>
  <Words>2437</Words>
  <Application>Microsoft Office PowerPoint</Application>
  <PresentationFormat>On-screen Show (4:3)</PresentationFormat>
  <Paragraphs>238</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Oriel</vt:lpstr>
      <vt:lpstr>Infrabulge clasp and rpi concept </vt:lpstr>
      <vt:lpstr>Slide 2</vt:lpstr>
      <vt:lpstr>Slide 3</vt:lpstr>
      <vt:lpstr>Slide 4</vt:lpstr>
      <vt:lpstr>Slide 5</vt:lpstr>
      <vt:lpstr>Slide 6</vt:lpstr>
      <vt:lpstr>Slide 7</vt:lpstr>
      <vt:lpstr>Slide 8</vt:lpstr>
      <vt:lpstr> INFRABULGE CLASP ARMS </vt:lpstr>
      <vt:lpstr>Slide 10</vt:lpstr>
      <vt:lpstr>Slide 11</vt:lpstr>
      <vt:lpstr>Slide 12</vt:lpstr>
      <vt:lpstr>Slide 13</vt:lpstr>
      <vt:lpstr>Slide 14</vt:lpstr>
      <vt:lpstr>Slide 15</vt:lpstr>
      <vt:lpstr>Contraindications </vt:lpstr>
      <vt:lpstr>TYPES </vt:lpstr>
      <vt:lpstr>Slide 18</vt:lpstr>
      <vt:lpstr>Slide 19</vt:lpstr>
      <vt:lpstr>Slide 20</vt:lpstr>
      <vt:lpstr>Slide 21</vt:lpstr>
      <vt:lpstr>Slide 22</vt:lpstr>
      <vt:lpstr>Slide 23</vt:lpstr>
      <vt:lpstr>Slide 24</vt:lpstr>
      <vt:lpstr>Slide 25</vt:lpstr>
      <vt:lpstr>Slide 26</vt:lpstr>
      <vt:lpstr>Slide 27</vt:lpstr>
      <vt:lpstr>Rpi concept</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retainers</dc:title>
  <dc:creator>india</dc:creator>
  <cp:lastModifiedBy>new</cp:lastModifiedBy>
  <cp:revision>67</cp:revision>
  <dcterms:created xsi:type="dcterms:W3CDTF">2013-07-02T19:04:11Z</dcterms:created>
  <dcterms:modified xsi:type="dcterms:W3CDTF">2020-04-13T18:49:51Z</dcterms:modified>
</cp:coreProperties>
</file>