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6"/>
  </p:notesMasterIdLst>
  <p:sldIdLst>
    <p:sldId id="347" r:id="rId2"/>
    <p:sldId id="256" r:id="rId3"/>
    <p:sldId id="257" r:id="rId4"/>
    <p:sldId id="258" r:id="rId5"/>
    <p:sldId id="259" r:id="rId6"/>
    <p:sldId id="260" r:id="rId7"/>
    <p:sldId id="261" r:id="rId8"/>
    <p:sldId id="264" r:id="rId9"/>
    <p:sldId id="348" r:id="rId10"/>
    <p:sldId id="349" r:id="rId11"/>
    <p:sldId id="330" r:id="rId12"/>
    <p:sldId id="290" r:id="rId13"/>
    <p:sldId id="316" r:id="rId14"/>
    <p:sldId id="317" r:id="rId15"/>
    <p:sldId id="318" r:id="rId16"/>
    <p:sldId id="319" r:id="rId17"/>
    <p:sldId id="266" r:id="rId18"/>
    <p:sldId id="320" r:id="rId19"/>
    <p:sldId id="321" r:id="rId20"/>
    <p:sldId id="267" r:id="rId21"/>
    <p:sldId id="268"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334" r:id="rId41"/>
    <p:sldId id="354" r:id="rId42"/>
    <p:sldId id="351" r:id="rId43"/>
    <p:sldId id="332" r:id="rId44"/>
    <p:sldId id="333" r:id="rId45"/>
    <p:sldId id="336" r:id="rId46"/>
    <p:sldId id="353" r:id="rId47"/>
    <p:sldId id="352" r:id="rId48"/>
    <p:sldId id="338" r:id="rId49"/>
    <p:sldId id="340" r:id="rId50"/>
    <p:sldId id="342" r:id="rId51"/>
    <p:sldId id="344" r:id="rId52"/>
    <p:sldId id="346" r:id="rId53"/>
    <p:sldId id="291" r:id="rId54"/>
    <p:sldId id="292" r:id="rId55"/>
    <p:sldId id="293" r:id="rId56"/>
    <p:sldId id="294" r:id="rId57"/>
    <p:sldId id="295" r:id="rId58"/>
    <p:sldId id="297" r:id="rId59"/>
    <p:sldId id="296" r:id="rId60"/>
    <p:sldId id="298" r:id="rId61"/>
    <p:sldId id="299" r:id="rId62"/>
    <p:sldId id="300" r:id="rId63"/>
    <p:sldId id="301" r:id="rId64"/>
    <p:sldId id="311" r:id="rId65"/>
    <p:sldId id="302" r:id="rId66"/>
    <p:sldId id="303" r:id="rId67"/>
    <p:sldId id="304" r:id="rId68"/>
    <p:sldId id="305" r:id="rId69"/>
    <p:sldId id="306" r:id="rId70"/>
    <p:sldId id="307" r:id="rId71"/>
    <p:sldId id="308" r:id="rId72"/>
    <p:sldId id="309" r:id="rId73"/>
    <p:sldId id="312" r:id="rId74"/>
    <p:sldId id="313" r:id="rId75"/>
    <p:sldId id="315" r:id="rId76"/>
    <p:sldId id="322" r:id="rId77"/>
    <p:sldId id="324" r:id="rId78"/>
    <p:sldId id="325" r:id="rId79"/>
    <p:sldId id="326" r:id="rId80"/>
    <p:sldId id="323" r:id="rId81"/>
    <p:sldId id="356" r:id="rId82"/>
    <p:sldId id="329" r:id="rId83"/>
    <p:sldId id="355" r:id="rId84"/>
    <p:sldId id="357"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1096" y="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D0F48A-D01D-4916-841E-172DC0C9412F}" type="datetimeFigureOut">
              <a:rPr lang="en-US" smtClean="0"/>
              <a:t>5/7/2020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B390DC-73F1-4B79-881D-F8C7453B502D}" type="slidenum">
              <a:rPr lang="en-US" smtClean="0"/>
              <a:t>‹#›</a:t>
            </a:fld>
            <a:endParaRPr lang="en-US"/>
          </a:p>
        </p:txBody>
      </p:sp>
    </p:spTree>
    <p:extLst>
      <p:ext uri="{BB962C8B-B14F-4D97-AF65-F5344CB8AC3E}">
        <p14:creationId xmlns:p14="http://schemas.microsoft.com/office/powerpoint/2010/main" val="1405688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1A0BAF0-0D7C-4284-BC5E-2AAA98A4843B}" type="datetime1">
              <a:rPr lang="en-US" smtClean="0"/>
              <a:t>5/7/2020</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
        <p:nvSpPr>
          <p:cNvPr id="6" name="Slide Number Placeholder 5"/>
          <p:cNvSpPr>
            <a:spLocks noGrp="1"/>
          </p:cNvSpPr>
          <p:nvPr>
            <p:ph type="sldNum" sz="quarter" idx="12"/>
          </p:nvPr>
        </p:nvSpPr>
        <p:spPr/>
        <p:txBody>
          <a:bodyPr/>
          <a:lstStyle/>
          <a:p>
            <a:fld id="{91C727CA-B307-400E-952B-CB4369AD6BC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C8F2DE-3E50-4989-8107-A20072F610A1}" type="datetime1">
              <a:rPr lang="en-US" smtClean="0"/>
              <a:t>5/7/2020</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
        <p:nvSpPr>
          <p:cNvPr id="6" name="Slide Number Placeholder 5"/>
          <p:cNvSpPr>
            <a:spLocks noGrp="1"/>
          </p:cNvSpPr>
          <p:nvPr>
            <p:ph type="sldNum" sz="quarter" idx="12"/>
          </p:nvPr>
        </p:nvSpPr>
        <p:spPr/>
        <p:txBody>
          <a:bodyPr/>
          <a:lstStyle/>
          <a:p>
            <a:fld id="{91C727CA-B307-400E-952B-CB4369AD6BC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D78252-AC00-4D0F-B8AF-1ED1C5FB81BD}" type="datetime1">
              <a:rPr lang="en-US" smtClean="0"/>
              <a:t>5/7/2020</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
        <p:nvSpPr>
          <p:cNvPr id="6" name="Slide Number Placeholder 5"/>
          <p:cNvSpPr>
            <a:spLocks noGrp="1"/>
          </p:cNvSpPr>
          <p:nvPr>
            <p:ph type="sldNum" sz="quarter" idx="12"/>
          </p:nvPr>
        </p:nvSpPr>
        <p:spPr/>
        <p:txBody>
          <a:bodyPr/>
          <a:lstStyle/>
          <a:p>
            <a:fld id="{91C727CA-B307-400E-952B-CB4369AD6BC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398A49-A442-42B9-BC01-7221538284E1}" type="datetime1">
              <a:rPr lang="en-US" smtClean="0"/>
              <a:t>5/7/2020</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
        <p:nvSpPr>
          <p:cNvPr id="6" name="Slide Number Placeholder 5"/>
          <p:cNvSpPr>
            <a:spLocks noGrp="1"/>
          </p:cNvSpPr>
          <p:nvPr>
            <p:ph type="sldNum" sz="quarter" idx="12"/>
          </p:nvPr>
        </p:nvSpPr>
        <p:spPr/>
        <p:txBody>
          <a:bodyPr/>
          <a:lstStyle/>
          <a:p>
            <a:fld id="{91C727CA-B307-400E-952B-CB4369AD6BC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EE3600-E654-4A38-A43B-72E8CB3283C7}" type="datetime1">
              <a:rPr lang="en-US" smtClean="0"/>
              <a:t>5/7/2020</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
        <p:nvSpPr>
          <p:cNvPr id="6" name="Slide Number Placeholder 5"/>
          <p:cNvSpPr>
            <a:spLocks noGrp="1"/>
          </p:cNvSpPr>
          <p:nvPr>
            <p:ph type="sldNum" sz="quarter" idx="12"/>
          </p:nvPr>
        </p:nvSpPr>
        <p:spPr/>
        <p:txBody>
          <a:bodyPr/>
          <a:lstStyle/>
          <a:p>
            <a:fld id="{91C727CA-B307-400E-952B-CB4369AD6BC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8404C49-AD9E-401E-A6F1-DAD59B37DAD6}" type="datetime1">
              <a:rPr lang="en-US" smtClean="0"/>
              <a:t>5/7/2020</a:t>
            </a:fld>
            <a:endParaRPr lang="en-US"/>
          </a:p>
        </p:txBody>
      </p:sp>
      <p:sp>
        <p:nvSpPr>
          <p:cNvPr id="6" name="Footer Placeholder 5"/>
          <p:cNvSpPr>
            <a:spLocks noGrp="1"/>
          </p:cNvSpPr>
          <p:nvPr>
            <p:ph type="ftr" sz="quarter" idx="11"/>
          </p:nvPr>
        </p:nvSpPr>
        <p:spPr/>
        <p:txBody>
          <a:bodyPr/>
          <a:lstStyle/>
          <a:p>
            <a:r>
              <a:rPr lang="en-US" smtClean="0"/>
              <a:t>Total number of slides = 83</a:t>
            </a:r>
            <a:endParaRPr lang="en-US"/>
          </a:p>
        </p:txBody>
      </p:sp>
      <p:sp>
        <p:nvSpPr>
          <p:cNvPr id="7" name="Slide Number Placeholder 6"/>
          <p:cNvSpPr>
            <a:spLocks noGrp="1"/>
          </p:cNvSpPr>
          <p:nvPr>
            <p:ph type="sldNum" sz="quarter" idx="12"/>
          </p:nvPr>
        </p:nvSpPr>
        <p:spPr/>
        <p:txBody>
          <a:bodyPr/>
          <a:lstStyle/>
          <a:p>
            <a:fld id="{91C727CA-B307-400E-952B-CB4369AD6BC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397F10-10D9-45B3-8708-93646F33AD20}" type="datetime1">
              <a:rPr lang="en-US" smtClean="0"/>
              <a:t>5/7/2020</a:t>
            </a:fld>
            <a:endParaRPr lang="en-US"/>
          </a:p>
        </p:txBody>
      </p:sp>
      <p:sp>
        <p:nvSpPr>
          <p:cNvPr id="8" name="Footer Placeholder 7"/>
          <p:cNvSpPr>
            <a:spLocks noGrp="1"/>
          </p:cNvSpPr>
          <p:nvPr>
            <p:ph type="ftr" sz="quarter" idx="11"/>
          </p:nvPr>
        </p:nvSpPr>
        <p:spPr/>
        <p:txBody>
          <a:bodyPr/>
          <a:lstStyle/>
          <a:p>
            <a:r>
              <a:rPr lang="en-US" smtClean="0"/>
              <a:t>Total number of slides = 83</a:t>
            </a:r>
            <a:endParaRPr lang="en-US"/>
          </a:p>
        </p:txBody>
      </p:sp>
      <p:sp>
        <p:nvSpPr>
          <p:cNvPr id="9" name="Slide Number Placeholder 8"/>
          <p:cNvSpPr>
            <a:spLocks noGrp="1"/>
          </p:cNvSpPr>
          <p:nvPr>
            <p:ph type="sldNum" sz="quarter" idx="12"/>
          </p:nvPr>
        </p:nvSpPr>
        <p:spPr/>
        <p:txBody>
          <a:bodyPr/>
          <a:lstStyle/>
          <a:p>
            <a:fld id="{91C727CA-B307-400E-952B-CB4369AD6BC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6A1A4D-C77C-4630-8C71-83D409651957}" type="datetime1">
              <a:rPr lang="en-US" smtClean="0"/>
              <a:t>5/7/2020</a:t>
            </a:fld>
            <a:endParaRPr lang="en-US"/>
          </a:p>
        </p:txBody>
      </p:sp>
      <p:sp>
        <p:nvSpPr>
          <p:cNvPr id="4" name="Footer Placeholder 3"/>
          <p:cNvSpPr>
            <a:spLocks noGrp="1"/>
          </p:cNvSpPr>
          <p:nvPr>
            <p:ph type="ftr" sz="quarter" idx="11"/>
          </p:nvPr>
        </p:nvSpPr>
        <p:spPr/>
        <p:txBody>
          <a:bodyPr/>
          <a:lstStyle/>
          <a:p>
            <a:r>
              <a:rPr lang="en-US" smtClean="0"/>
              <a:t>Total number of slides = 83</a:t>
            </a:r>
            <a:endParaRPr lang="en-US"/>
          </a:p>
        </p:txBody>
      </p:sp>
      <p:sp>
        <p:nvSpPr>
          <p:cNvPr id="5" name="Slide Number Placeholder 4"/>
          <p:cNvSpPr>
            <a:spLocks noGrp="1"/>
          </p:cNvSpPr>
          <p:nvPr>
            <p:ph type="sldNum" sz="quarter" idx="12"/>
          </p:nvPr>
        </p:nvSpPr>
        <p:spPr/>
        <p:txBody>
          <a:bodyPr/>
          <a:lstStyle/>
          <a:p>
            <a:fld id="{91C727CA-B307-400E-952B-CB4369AD6BC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B005A1-39C3-4ED8-BA7C-06B2E47CD068}" type="datetime1">
              <a:rPr lang="en-US" smtClean="0"/>
              <a:t>5/7/2020</a:t>
            </a:fld>
            <a:endParaRPr lang="en-US"/>
          </a:p>
        </p:txBody>
      </p:sp>
      <p:sp>
        <p:nvSpPr>
          <p:cNvPr id="3" name="Footer Placeholder 2"/>
          <p:cNvSpPr>
            <a:spLocks noGrp="1"/>
          </p:cNvSpPr>
          <p:nvPr>
            <p:ph type="ftr" sz="quarter" idx="11"/>
          </p:nvPr>
        </p:nvSpPr>
        <p:spPr/>
        <p:txBody>
          <a:bodyPr/>
          <a:lstStyle/>
          <a:p>
            <a:r>
              <a:rPr lang="en-US" smtClean="0"/>
              <a:t>Total number of slides = 83</a:t>
            </a:r>
            <a:endParaRPr lang="en-US"/>
          </a:p>
        </p:txBody>
      </p:sp>
      <p:sp>
        <p:nvSpPr>
          <p:cNvPr id="4" name="Slide Number Placeholder 3"/>
          <p:cNvSpPr>
            <a:spLocks noGrp="1"/>
          </p:cNvSpPr>
          <p:nvPr>
            <p:ph type="sldNum" sz="quarter" idx="12"/>
          </p:nvPr>
        </p:nvSpPr>
        <p:spPr/>
        <p:txBody>
          <a:bodyPr/>
          <a:lstStyle/>
          <a:p>
            <a:fld id="{91C727CA-B307-400E-952B-CB4369AD6B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D8D965-D7B6-4389-A7EC-89BE59529130}" type="datetime1">
              <a:rPr lang="en-US" smtClean="0"/>
              <a:t>5/7/2020</a:t>
            </a:fld>
            <a:endParaRPr lang="en-US"/>
          </a:p>
        </p:txBody>
      </p:sp>
      <p:sp>
        <p:nvSpPr>
          <p:cNvPr id="6" name="Footer Placeholder 5"/>
          <p:cNvSpPr>
            <a:spLocks noGrp="1"/>
          </p:cNvSpPr>
          <p:nvPr>
            <p:ph type="ftr" sz="quarter" idx="11"/>
          </p:nvPr>
        </p:nvSpPr>
        <p:spPr/>
        <p:txBody>
          <a:bodyPr/>
          <a:lstStyle/>
          <a:p>
            <a:r>
              <a:rPr lang="en-US" smtClean="0"/>
              <a:t>Total number of slides = 83</a:t>
            </a:r>
            <a:endParaRPr lang="en-US"/>
          </a:p>
        </p:txBody>
      </p:sp>
      <p:sp>
        <p:nvSpPr>
          <p:cNvPr id="7" name="Slide Number Placeholder 6"/>
          <p:cNvSpPr>
            <a:spLocks noGrp="1"/>
          </p:cNvSpPr>
          <p:nvPr>
            <p:ph type="sldNum" sz="quarter" idx="12"/>
          </p:nvPr>
        </p:nvSpPr>
        <p:spPr/>
        <p:txBody>
          <a:bodyPr/>
          <a:lstStyle/>
          <a:p>
            <a:fld id="{91C727CA-B307-400E-952B-CB4369AD6BC8}"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08AE5B0-0B3B-451F-B49E-D3F5CFE5116D}" type="datetime1">
              <a:rPr lang="en-US" smtClean="0"/>
              <a:t>5/7/2020</a:t>
            </a:fld>
            <a:endParaRPr lang="en-US"/>
          </a:p>
        </p:txBody>
      </p:sp>
      <p:sp>
        <p:nvSpPr>
          <p:cNvPr id="9" name="Slide Number Placeholder 8"/>
          <p:cNvSpPr>
            <a:spLocks noGrp="1"/>
          </p:cNvSpPr>
          <p:nvPr>
            <p:ph type="sldNum" sz="quarter" idx="11"/>
          </p:nvPr>
        </p:nvSpPr>
        <p:spPr/>
        <p:txBody>
          <a:bodyPr/>
          <a:lstStyle/>
          <a:p>
            <a:fld id="{91C727CA-B307-400E-952B-CB4369AD6BC8}" type="slidenum">
              <a:rPr lang="en-US" smtClean="0"/>
              <a:t>‹#›</a:t>
            </a:fld>
            <a:endParaRPr lang="en-US"/>
          </a:p>
        </p:txBody>
      </p:sp>
      <p:sp>
        <p:nvSpPr>
          <p:cNvPr id="10" name="Footer Placeholder 9"/>
          <p:cNvSpPr>
            <a:spLocks noGrp="1"/>
          </p:cNvSpPr>
          <p:nvPr>
            <p:ph type="ftr" sz="quarter" idx="12"/>
          </p:nvPr>
        </p:nvSpPr>
        <p:spPr/>
        <p:txBody>
          <a:bodyPr/>
          <a:lstStyle/>
          <a:p>
            <a:r>
              <a:rPr lang="en-US" smtClean="0"/>
              <a:t>Total number of slides = 83</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1C727CA-B307-400E-952B-CB4369AD6BC8}"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n-US" smtClean="0"/>
              <a:t>Total number of slides = 83</a:t>
            </a:r>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DAFD4D2-62BC-4FBC-A278-7F1E148454B7}" type="datetime1">
              <a:rPr lang="en-US" smtClean="0"/>
              <a:t>5/7/2020</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nacbt.org/historyofcbt.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www.babcp.com/" TargetMode="External"/><Relationship Id="rId2" Type="http://schemas.openxmlformats.org/officeDocument/2006/relationships/hyperlink" Target="http://nacbt.org/historyofcbt.htm"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905001"/>
            <a:ext cx="8153400" cy="1904999"/>
          </a:xfrm>
        </p:spPr>
        <p:txBody>
          <a:bodyPr/>
          <a:lstStyle/>
          <a:p>
            <a:r>
              <a:rPr lang="en-US" dirty="0" smtClean="0">
                <a:latin typeface="Algerian" panose="04020705040A02060702" pitchFamily="82" charset="0"/>
              </a:rPr>
              <a:t>    Good </a:t>
            </a:r>
            <a:r>
              <a:rPr lang="en-US" dirty="0" smtClean="0">
                <a:latin typeface="Algerian" panose="04020705040A02060702" pitchFamily="82" charset="0"/>
              </a:rPr>
              <a:t>AFTER NOON</a:t>
            </a:r>
            <a:endParaRPr lang="en-US" dirty="0">
              <a:latin typeface="Algerian" panose="04020705040A02060702" pitchFamily="82" charset="0"/>
            </a:endParaRPr>
          </a:p>
        </p:txBody>
      </p:sp>
      <p:sp>
        <p:nvSpPr>
          <p:cNvPr id="4" name="Slide Number Placeholder 3"/>
          <p:cNvSpPr>
            <a:spLocks noGrp="1"/>
          </p:cNvSpPr>
          <p:nvPr>
            <p:ph type="sldNum" sz="quarter" idx="12"/>
          </p:nvPr>
        </p:nvSpPr>
        <p:spPr/>
        <p:txBody>
          <a:bodyPr/>
          <a:lstStyle/>
          <a:p>
            <a:fld id="{91C727CA-B307-400E-952B-CB4369AD6BC8}" type="slidenum">
              <a:rPr lang="en-US" smtClean="0"/>
              <a:t>1</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3255009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r>
              <a:rPr lang="en-US" sz="4000" dirty="0" smtClean="0">
                <a:solidFill>
                  <a:schemeClr val="tx1"/>
                </a:solidFill>
              </a:rPr>
              <a:t>          Three Domains of Learning</a:t>
            </a:r>
            <a:endParaRPr lang="en-US" sz="4000" dirty="0">
              <a:solidFill>
                <a:schemeClr val="tx1"/>
              </a:solidFill>
            </a:endParaRPr>
          </a:p>
        </p:txBody>
      </p:sp>
      <p:sp>
        <p:nvSpPr>
          <p:cNvPr id="4" name="Slide Number Placeholder 3"/>
          <p:cNvSpPr>
            <a:spLocks noGrp="1"/>
          </p:cNvSpPr>
          <p:nvPr>
            <p:ph type="sldNum" sz="quarter" idx="12"/>
          </p:nvPr>
        </p:nvSpPr>
        <p:spPr/>
        <p:txBody>
          <a:bodyPr/>
          <a:lstStyle/>
          <a:p>
            <a:fld id="{91C727CA-B307-400E-952B-CB4369AD6BC8}" type="slidenum">
              <a:rPr lang="en-US" smtClean="0"/>
              <a:t>10</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3505200"/>
            <a:ext cx="76962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ayrshirehealth.files.wordpress.com/2013/12/learning-domai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219200"/>
            <a:ext cx="4495800" cy="27432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3583027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                Definition of Psychology</a:t>
            </a:r>
            <a:endParaRPr lang="en-US" sz="3600" b="1" dirty="0"/>
          </a:p>
        </p:txBody>
      </p:sp>
      <p:sp>
        <p:nvSpPr>
          <p:cNvPr id="3" name="Content Placeholder 2"/>
          <p:cNvSpPr>
            <a:spLocks noGrp="1"/>
          </p:cNvSpPr>
          <p:nvPr>
            <p:ph idx="1"/>
          </p:nvPr>
        </p:nvSpPr>
        <p:spPr>
          <a:xfrm>
            <a:off x="152400" y="1371600"/>
            <a:ext cx="8153400" cy="5029200"/>
          </a:xfrm>
        </p:spPr>
        <p:txBody>
          <a:bodyPr/>
          <a:lstStyle/>
          <a:p>
            <a:pPr marL="114300" indent="0" algn="just">
              <a:lnSpc>
                <a:spcPct val="150000"/>
              </a:lnSpc>
              <a:buNone/>
            </a:pPr>
            <a:r>
              <a:rPr lang="en-US" sz="2400" dirty="0">
                <a:latin typeface="Times New Roman" panose="02020603050405020304" pitchFamily="18" charset="0"/>
                <a:cs typeface="Times New Roman" panose="02020603050405020304" pitchFamily="18" charset="0"/>
              </a:rPr>
              <a:t>1</a:t>
            </a:r>
            <a:r>
              <a:rPr lang="en-US" sz="2400" dirty="0" smtClean="0">
                <a:latin typeface="Times New Roman" panose="02020603050405020304" pitchFamily="18" charset="0"/>
                <a:cs typeface="Times New Roman" panose="02020603050405020304" pitchFamily="18" charset="0"/>
              </a:rPr>
              <a:t>. Psychology </a:t>
            </a:r>
            <a:r>
              <a:rPr lang="en-US" sz="2400" dirty="0">
                <a:latin typeface="Times New Roman" panose="02020603050405020304" pitchFamily="18" charset="0"/>
                <a:cs typeface="Times New Roman" panose="02020603050405020304" pitchFamily="18" charset="0"/>
              </a:rPr>
              <a:t>is defined as “the study of human behaviour-of how people behave and why they behave in just the way they do</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114300" indent="0" algn="just">
              <a:lnSpc>
                <a:spcPct val="150000"/>
              </a:lnSpc>
              <a:buNone/>
            </a:pPr>
            <a:r>
              <a:rPr lang="en-US" sz="2400" dirty="0">
                <a:latin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cs typeface="Times New Roman" panose="02020603050405020304" pitchFamily="18" charset="0"/>
              </a:rPr>
              <a:t>. Psychology</a:t>
            </a:r>
            <a:r>
              <a:rPr lang="en-US" sz="2400" dirty="0">
                <a:latin typeface="Times New Roman" panose="02020603050405020304" pitchFamily="18" charset="0"/>
                <a:cs typeface="Times New Roman" panose="02020603050405020304" pitchFamily="18" charset="0"/>
              </a:rPr>
              <a:t>: “is the science dealing with human nature, function, and phenomenon of his soul in the main</a:t>
            </a:r>
            <a:r>
              <a:rPr lang="en-US" sz="2400" dirty="0" smtClean="0">
                <a:latin typeface="Times New Roman" panose="02020603050405020304" pitchFamily="18" charset="0"/>
                <a:cs typeface="Times New Roman" panose="02020603050405020304" pitchFamily="18" charset="0"/>
              </a:rPr>
              <a:t>”</a:t>
            </a:r>
          </a:p>
          <a:p>
            <a:pPr marL="114300" indent="0" algn="just">
              <a:lnSpc>
                <a:spcPct val="150000"/>
              </a:lnSpc>
              <a:buNone/>
            </a:pPr>
            <a:r>
              <a:rPr lang="en-US" sz="2400" dirty="0" smtClean="0">
                <a:latin typeface="Times New Roman" panose="02020603050405020304" pitchFamily="18" charset="0"/>
                <a:cs typeface="Times New Roman" panose="02020603050405020304" pitchFamily="18" charset="0"/>
              </a:rPr>
              <a:t>3. </a:t>
            </a:r>
            <a:r>
              <a:rPr lang="en-US" sz="2400" b="1" dirty="0" smtClean="0">
                <a:latin typeface="Times New Roman" panose="02020603050405020304" pitchFamily="18" charset="0"/>
                <a:cs typeface="Times New Roman" panose="02020603050405020304" pitchFamily="18" charset="0"/>
              </a:rPr>
              <a:t>Child </a:t>
            </a:r>
            <a:r>
              <a:rPr lang="en-US" sz="2400" b="1" dirty="0">
                <a:latin typeface="Times New Roman" panose="02020603050405020304" pitchFamily="18" charset="0"/>
                <a:cs typeface="Times New Roman" panose="02020603050405020304" pitchFamily="18" charset="0"/>
              </a:rPr>
              <a:t>Psychology </a:t>
            </a:r>
            <a:r>
              <a:rPr lang="en-US" sz="2400" dirty="0">
                <a:latin typeface="Times New Roman" panose="02020603050405020304" pitchFamily="18" charset="0"/>
                <a:cs typeface="Times New Roman" panose="02020603050405020304" pitchFamily="18" charset="0"/>
              </a:rPr>
              <a:t>is the science that deals with the mental power or an interaction between the conscious and subconscious elements in a child.</a:t>
            </a:r>
          </a:p>
          <a:p>
            <a:pPr marL="114300" indent="0" algn="just">
              <a:lnSpc>
                <a:spcPct val="150000"/>
              </a:lnSpc>
              <a:buNone/>
            </a:pPr>
            <a:endParaRPr lang="en-US" sz="2400" dirty="0">
              <a:latin typeface="Times New Roman" panose="02020603050405020304" pitchFamily="18" charset="0"/>
              <a:cs typeface="Times New Roman" panose="02020603050405020304" pitchFamily="18" charset="0"/>
            </a:endParaRPr>
          </a:p>
          <a:p>
            <a:pPr algn="just">
              <a:lnSpc>
                <a:spcPct val="150000"/>
              </a:lnSpc>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1C727CA-B307-400E-952B-CB4369AD6BC8}" type="slidenum">
              <a:rPr lang="en-US" smtClean="0"/>
              <a:t>11</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2396998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44562"/>
          </a:xfrm>
        </p:spPr>
        <p:txBody>
          <a:bodyPr/>
          <a:lstStyle/>
          <a:p>
            <a:r>
              <a:rPr lang="en-US" dirty="0" smtClean="0"/>
              <a:t>     </a:t>
            </a:r>
            <a:r>
              <a:rPr lang="en-US" sz="3600" b="1" dirty="0" smtClean="0">
                <a:latin typeface="Times New Roman" panose="02020603050405020304" pitchFamily="18" charset="0"/>
                <a:cs typeface="Times New Roman" panose="02020603050405020304" pitchFamily="18" charset="0"/>
              </a:rPr>
              <a:t>HISTORICAL BACKGROUND </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1295400"/>
            <a:ext cx="8229600" cy="5105400"/>
          </a:xfrm>
        </p:spPr>
        <p:txBody>
          <a:bodyPr>
            <a:normAutofit/>
          </a:bodyPr>
          <a:lstStyle/>
          <a:p>
            <a:pPr algn="just">
              <a:lnSpc>
                <a:spcPct val="150000"/>
              </a:lnSpc>
            </a:pPr>
            <a:r>
              <a:rPr lang="en-US" sz="2300" dirty="0">
                <a:latin typeface="Times New Roman" panose="02020603050405020304" pitchFamily="18" charset="0"/>
                <a:cs typeface="Times New Roman" panose="02020603050405020304" pitchFamily="18" charset="0"/>
              </a:rPr>
              <a:t>The first discrete, intentionally therapeutic approach to CBT to be developed was </a:t>
            </a:r>
            <a:r>
              <a:rPr lang="en-US" sz="2300" b="1" dirty="0">
                <a:latin typeface="Times New Roman" panose="02020603050405020304" pitchFamily="18" charset="0"/>
                <a:cs typeface="Times New Roman" panose="02020603050405020304" pitchFamily="18" charset="0"/>
              </a:rPr>
              <a:t>Rational Emotive Therapy (RET)</a:t>
            </a:r>
            <a:r>
              <a:rPr lang="en-US" sz="2300" dirty="0">
                <a:latin typeface="Times New Roman" panose="02020603050405020304" pitchFamily="18" charset="0"/>
                <a:cs typeface="Times New Roman" panose="02020603050405020304" pitchFamily="18" charset="0"/>
              </a:rPr>
              <a:t>, which was originated by </a:t>
            </a:r>
            <a:r>
              <a:rPr lang="en-US" sz="2300" b="1" dirty="0">
                <a:latin typeface="Times New Roman" panose="02020603050405020304" pitchFamily="18" charset="0"/>
                <a:cs typeface="Times New Roman" panose="02020603050405020304" pitchFamily="18" charset="0"/>
              </a:rPr>
              <a:t>Albert Ellis, Ph.D</a:t>
            </a:r>
            <a:r>
              <a:rPr lang="en-US" sz="2300" dirty="0">
                <a:latin typeface="Times New Roman" panose="02020603050405020304" pitchFamily="18" charset="0"/>
                <a:cs typeface="Times New Roman" panose="02020603050405020304" pitchFamily="18" charset="0"/>
              </a:rPr>
              <a:t>. in the mid-1950's.  </a:t>
            </a:r>
            <a:endParaRPr lang="en-US" sz="2300" dirty="0" smtClean="0">
              <a:latin typeface="Times New Roman" panose="02020603050405020304" pitchFamily="18" charset="0"/>
              <a:cs typeface="Times New Roman" panose="02020603050405020304" pitchFamily="18" charset="0"/>
            </a:endParaRPr>
          </a:p>
          <a:p>
            <a:pPr algn="just">
              <a:lnSpc>
                <a:spcPct val="150000"/>
              </a:lnSpc>
            </a:pPr>
            <a:r>
              <a:rPr lang="en-US" sz="2300" dirty="0" smtClean="0">
                <a:latin typeface="Times New Roman" panose="02020603050405020304" pitchFamily="18" charset="0"/>
                <a:cs typeface="Times New Roman" panose="02020603050405020304" pitchFamily="18" charset="0"/>
              </a:rPr>
              <a:t>Ellis </a:t>
            </a:r>
            <a:r>
              <a:rPr lang="en-US" sz="2300" dirty="0">
                <a:latin typeface="Times New Roman" panose="02020603050405020304" pitchFamily="18" charset="0"/>
                <a:cs typeface="Times New Roman" panose="02020603050405020304" pitchFamily="18" charset="0"/>
              </a:rPr>
              <a:t>developed his approach in reaction to his disliking of the in-efficient and in-directive nature of </a:t>
            </a:r>
            <a:r>
              <a:rPr lang="en-US" sz="2300" dirty="0" smtClean="0">
                <a:latin typeface="Times New Roman" panose="02020603050405020304" pitchFamily="18" charset="0"/>
                <a:cs typeface="Times New Roman" panose="02020603050405020304" pitchFamily="18" charset="0"/>
              </a:rPr>
              <a:t>Psychoanalysis.</a:t>
            </a:r>
            <a:r>
              <a:rPr lang="en-US" sz="2300" dirty="0">
                <a:latin typeface="Times New Roman" panose="02020603050405020304" pitchFamily="18" charset="0"/>
                <a:cs typeface="Times New Roman" panose="02020603050405020304" pitchFamily="18" charset="0"/>
              </a:rPr>
              <a:t> </a:t>
            </a:r>
            <a:endParaRPr lang="en-US" sz="2300" dirty="0" smtClean="0">
              <a:latin typeface="Times New Roman" panose="02020603050405020304" pitchFamily="18" charset="0"/>
              <a:cs typeface="Times New Roman" panose="02020603050405020304" pitchFamily="18" charset="0"/>
            </a:endParaRPr>
          </a:p>
          <a:p>
            <a:pPr algn="just">
              <a:lnSpc>
                <a:spcPct val="150000"/>
              </a:lnSpc>
            </a:pPr>
            <a:r>
              <a:rPr lang="en-US" sz="2300" dirty="0" smtClean="0">
                <a:latin typeface="Times New Roman" panose="02020603050405020304" pitchFamily="18" charset="0"/>
                <a:cs typeface="Times New Roman" panose="02020603050405020304" pitchFamily="18" charset="0"/>
              </a:rPr>
              <a:t>The </a:t>
            </a:r>
            <a:r>
              <a:rPr lang="en-US" sz="2300" dirty="0">
                <a:latin typeface="Times New Roman" panose="02020603050405020304" pitchFamily="18" charset="0"/>
                <a:cs typeface="Times New Roman" panose="02020603050405020304" pitchFamily="18" charset="0"/>
              </a:rPr>
              <a:t>philosophic origins of RET go back to the Stoic philosophers, including Epictetus and Marcus </a:t>
            </a:r>
            <a:r>
              <a:rPr lang="en-US" sz="2300" dirty="0" smtClean="0">
                <a:latin typeface="Times New Roman" panose="02020603050405020304" pitchFamily="18" charset="0"/>
                <a:cs typeface="Times New Roman" panose="02020603050405020304" pitchFamily="18" charset="0"/>
              </a:rPr>
              <a:t>Aurelius.</a:t>
            </a:r>
            <a:r>
              <a:rPr lang="en-US" sz="2300" dirty="0">
                <a:latin typeface="Times New Roman" panose="02020603050405020304" pitchFamily="18" charset="0"/>
                <a:cs typeface="Times New Roman" panose="02020603050405020304" pitchFamily="18" charset="0"/>
              </a:rPr>
              <a:t> </a:t>
            </a:r>
            <a:endParaRPr lang="en-US" sz="2300" dirty="0" smtClean="0">
              <a:latin typeface="Times New Roman" panose="02020603050405020304" pitchFamily="18" charset="0"/>
              <a:cs typeface="Times New Roman" panose="02020603050405020304" pitchFamily="18" charset="0"/>
            </a:endParaRPr>
          </a:p>
          <a:p>
            <a:pPr algn="just">
              <a:lnSpc>
                <a:spcPct val="150000"/>
              </a:lnSpc>
            </a:pPr>
            <a:r>
              <a:rPr lang="en-US" sz="2300" dirty="0" smtClean="0">
                <a:latin typeface="Times New Roman" panose="02020603050405020304" pitchFamily="18" charset="0"/>
                <a:cs typeface="Times New Roman" panose="02020603050405020304" pitchFamily="18" charset="0"/>
              </a:rPr>
              <a:t>Epictetus </a:t>
            </a:r>
            <a:r>
              <a:rPr lang="en-US" sz="2300" dirty="0">
                <a:latin typeface="Times New Roman" panose="02020603050405020304" pitchFamily="18" charset="0"/>
                <a:cs typeface="Times New Roman" panose="02020603050405020304" pitchFamily="18" charset="0"/>
              </a:rPr>
              <a:t>wrote in </a:t>
            </a:r>
            <a:r>
              <a:rPr lang="en-US" sz="2300" i="1" dirty="0">
                <a:latin typeface="Times New Roman" panose="02020603050405020304" pitchFamily="18" charset="0"/>
                <a:cs typeface="Times New Roman" panose="02020603050405020304" pitchFamily="18" charset="0"/>
              </a:rPr>
              <a:t>The Enchiridion, </a:t>
            </a:r>
            <a:r>
              <a:rPr lang="en-US" sz="2300" b="1" dirty="0">
                <a:latin typeface="Times New Roman" panose="02020603050405020304" pitchFamily="18" charset="0"/>
                <a:cs typeface="Times New Roman" panose="02020603050405020304" pitchFamily="18" charset="0"/>
              </a:rPr>
              <a:t>"Men are disturbed not by things, but by the view which they take of them."</a:t>
            </a:r>
          </a:p>
        </p:txBody>
      </p:sp>
      <p:sp>
        <p:nvSpPr>
          <p:cNvPr id="4" name="Slide Number Placeholder 3"/>
          <p:cNvSpPr>
            <a:spLocks noGrp="1"/>
          </p:cNvSpPr>
          <p:nvPr>
            <p:ph type="sldNum" sz="quarter" idx="12"/>
          </p:nvPr>
        </p:nvSpPr>
        <p:spPr/>
        <p:txBody>
          <a:bodyPr/>
          <a:lstStyle/>
          <a:p>
            <a:fld id="{91C727CA-B307-400E-952B-CB4369AD6BC8}" type="slidenum">
              <a:rPr lang="en-US" smtClean="0"/>
              <a:t>12</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3187503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44562"/>
          </a:xfrm>
        </p:spPr>
        <p:txBody>
          <a:bodyPr/>
          <a:lstStyle/>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HISTORICAL </a:t>
            </a:r>
            <a:r>
              <a:rPr lang="en-US" sz="3200" b="1" dirty="0">
                <a:latin typeface="Times New Roman" panose="02020603050405020304" pitchFamily="18" charset="0"/>
                <a:cs typeface="Times New Roman" panose="02020603050405020304" pitchFamily="18" charset="0"/>
              </a:rPr>
              <a:t>BACKGROUND </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219200"/>
            <a:ext cx="7924800" cy="5334000"/>
          </a:xfrm>
        </p:spPr>
        <p:txBody>
          <a:bodyPr>
            <a:normAutofit/>
          </a:bodyPr>
          <a:lstStyle/>
          <a:p>
            <a:pPr algn="just">
              <a:lnSpc>
                <a:spcPct val="150000"/>
              </a:lnSpc>
            </a:pPr>
            <a:r>
              <a:rPr lang="en-US" sz="2100" dirty="0">
                <a:latin typeface="Times New Roman" panose="02020603050405020304" pitchFamily="18" charset="0"/>
                <a:cs typeface="Times New Roman" panose="02020603050405020304" pitchFamily="18" charset="0"/>
              </a:rPr>
              <a:t>The modern psychotherapist most influential to </a:t>
            </a:r>
            <a:r>
              <a:rPr lang="en-US" sz="2100" dirty="0" smtClean="0">
                <a:latin typeface="Times New Roman" panose="02020603050405020304" pitchFamily="18" charset="0"/>
                <a:cs typeface="Times New Roman" panose="02020603050405020304" pitchFamily="18" charset="0"/>
              </a:rPr>
              <a:t>the development </a:t>
            </a:r>
            <a:r>
              <a:rPr lang="en-US" sz="2100" dirty="0">
                <a:latin typeface="Times New Roman" panose="02020603050405020304" pitchFamily="18" charset="0"/>
                <a:cs typeface="Times New Roman" panose="02020603050405020304" pitchFamily="18" charset="0"/>
              </a:rPr>
              <a:t>of RET was Alfred Adler (who developed Individual Psychology).  </a:t>
            </a:r>
            <a:endParaRPr lang="en-US" sz="2100" dirty="0" smtClean="0">
              <a:latin typeface="Times New Roman" panose="02020603050405020304" pitchFamily="18" charset="0"/>
              <a:cs typeface="Times New Roman" panose="02020603050405020304" pitchFamily="18" charset="0"/>
            </a:endParaRPr>
          </a:p>
          <a:p>
            <a:pPr algn="just">
              <a:lnSpc>
                <a:spcPct val="150000"/>
              </a:lnSpc>
            </a:pPr>
            <a:r>
              <a:rPr lang="en-US" sz="2100" dirty="0" smtClean="0">
                <a:latin typeface="Times New Roman" panose="02020603050405020304" pitchFamily="18" charset="0"/>
                <a:cs typeface="Times New Roman" panose="02020603050405020304" pitchFamily="18" charset="0"/>
              </a:rPr>
              <a:t>Adler</a:t>
            </a:r>
            <a:r>
              <a:rPr lang="en-US" sz="2100" dirty="0">
                <a:latin typeface="Times New Roman" panose="02020603050405020304" pitchFamily="18" charset="0"/>
                <a:cs typeface="Times New Roman" panose="02020603050405020304" pitchFamily="18" charset="0"/>
              </a:rPr>
              <a:t>, a </a:t>
            </a:r>
            <a:r>
              <a:rPr lang="en-US" sz="2100" dirty="0" err="1">
                <a:latin typeface="Times New Roman" panose="02020603050405020304" pitchFamily="18" charset="0"/>
                <a:cs typeface="Times New Roman" panose="02020603050405020304" pitchFamily="18" charset="0"/>
              </a:rPr>
              <a:t>neo-Freudian</a:t>
            </a:r>
            <a:r>
              <a:rPr lang="en-US" sz="2100" dirty="0">
                <a:latin typeface="Times New Roman" panose="02020603050405020304" pitchFamily="18" charset="0"/>
                <a:cs typeface="Times New Roman" panose="02020603050405020304" pitchFamily="18" charset="0"/>
              </a:rPr>
              <a:t>, stated, "I am convinced that a person's behavior springs from his ideas."  Ellis was also influenced by </a:t>
            </a:r>
            <a:r>
              <a:rPr lang="en-US" sz="2100" b="1" dirty="0">
                <a:latin typeface="Times New Roman" panose="02020603050405020304" pitchFamily="18" charset="0"/>
                <a:cs typeface="Times New Roman" panose="02020603050405020304" pitchFamily="18" charset="0"/>
              </a:rPr>
              <a:t>behaviorists</a:t>
            </a:r>
            <a:r>
              <a:rPr lang="en-US" sz="2100" dirty="0">
                <a:latin typeface="Times New Roman" panose="02020603050405020304" pitchFamily="18" charset="0"/>
                <a:cs typeface="Times New Roman" panose="02020603050405020304" pitchFamily="18" charset="0"/>
              </a:rPr>
              <a:t>, such as John Dollard, Neal Miller, and Joseph </a:t>
            </a:r>
            <a:r>
              <a:rPr lang="en-US" sz="2100" dirty="0" err="1">
                <a:latin typeface="Times New Roman" panose="02020603050405020304" pitchFamily="18" charset="0"/>
                <a:cs typeface="Times New Roman" panose="02020603050405020304" pitchFamily="18" charset="0"/>
              </a:rPr>
              <a:t>Wolpe</a:t>
            </a:r>
            <a:r>
              <a:rPr lang="en-US" sz="2100" dirty="0">
                <a:latin typeface="Times New Roman" panose="02020603050405020304" pitchFamily="18" charset="0"/>
                <a:cs typeface="Times New Roman" panose="02020603050405020304" pitchFamily="18" charset="0"/>
              </a:rPr>
              <a:t>, and George Kelly (psychology of personal constructs</a:t>
            </a:r>
            <a:r>
              <a:rPr lang="en-US" sz="2100" dirty="0" smtClean="0">
                <a:latin typeface="Times New Roman" panose="02020603050405020304" pitchFamily="18" charset="0"/>
                <a:cs typeface="Times New Roman" panose="02020603050405020304" pitchFamily="18" charset="0"/>
              </a:rPr>
              <a:t>).</a:t>
            </a:r>
          </a:p>
          <a:p>
            <a:pPr algn="just">
              <a:lnSpc>
                <a:spcPct val="150000"/>
              </a:lnSpc>
            </a:pPr>
            <a:r>
              <a:rPr lang="en-US" sz="2100" dirty="0">
                <a:latin typeface="Times New Roman" panose="02020603050405020304" pitchFamily="18" charset="0"/>
                <a:cs typeface="Times New Roman" panose="02020603050405020304" pitchFamily="18" charset="0"/>
              </a:rPr>
              <a:t>Ellis developed and popularized the ABC model of emotions, and later modified the model to the A-B-C-D-E approach.  In the 1990's Ellis renamed his approach </a:t>
            </a:r>
            <a:r>
              <a:rPr lang="en-US" sz="2100" b="1" dirty="0">
                <a:latin typeface="Times New Roman" panose="02020603050405020304" pitchFamily="18" charset="0"/>
                <a:cs typeface="Times New Roman" panose="02020603050405020304" pitchFamily="18" charset="0"/>
              </a:rPr>
              <a:t>Rational Emotive Behavior Therapy</a:t>
            </a:r>
            <a:r>
              <a:rPr lang="en-US" sz="2100"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2"/>
          </p:nvPr>
        </p:nvSpPr>
        <p:spPr/>
        <p:txBody>
          <a:bodyPr/>
          <a:lstStyle/>
          <a:p>
            <a:fld id="{91C727CA-B307-400E-952B-CB4369AD6BC8}" type="slidenum">
              <a:rPr lang="en-US" smtClean="0"/>
              <a:t>13</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4162660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92162"/>
          </a:xfrm>
        </p:spPr>
        <p:txBody>
          <a:bodyPr/>
          <a:lstStyle/>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HISTORICAL </a:t>
            </a:r>
            <a:r>
              <a:rPr lang="en-US" sz="3200" b="1" dirty="0">
                <a:latin typeface="Times New Roman" panose="02020603050405020304" pitchFamily="18" charset="0"/>
                <a:cs typeface="Times New Roman" panose="02020603050405020304" pitchFamily="18" charset="0"/>
              </a:rPr>
              <a:t>BACKGROUND </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219200"/>
            <a:ext cx="8077200" cy="5334000"/>
          </a:xfrm>
        </p:spPr>
        <p:txBody>
          <a:bodyPr>
            <a:normAutofit/>
          </a:bodyPr>
          <a:lstStyle/>
          <a:p>
            <a:pPr algn="just">
              <a:lnSpc>
                <a:spcPct val="150000"/>
              </a:lnSpc>
            </a:pPr>
            <a:r>
              <a:rPr lang="en-US" sz="2100" dirty="0">
                <a:latin typeface="Times New Roman" panose="02020603050405020304" pitchFamily="18" charset="0"/>
                <a:cs typeface="Times New Roman" panose="02020603050405020304" pitchFamily="18" charset="0"/>
              </a:rPr>
              <a:t>In the 1960's, </a:t>
            </a:r>
            <a:r>
              <a:rPr lang="en-US" sz="2100" b="1" dirty="0">
                <a:latin typeface="Times New Roman" panose="02020603050405020304" pitchFamily="18" charset="0"/>
                <a:cs typeface="Times New Roman" panose="02020603050405020304" pitchFamily="18" charset="0"/>
              </a:rPr>
              <a:t>Aaron Beck, M.D.</a:t>
            </a:r>
            <a:r>
              <a:rPr lang="en-US" sz="2100" dirty="0">
                <a:latin typeface="Times New Roman" panose="02020603050405020304" pitchFamily="18" charset="0"/>
                <a:cs typeface="Times New Roman" panose="02020603050405020304" pitchFamily="18" charset="0"/>
              </a:rPr>
              <a:t> developed his approach called </a:t>
            </a:r>
            <a:r>
              <a:rPr lang="en-US" sz="2100" b="1" dirty="0">
                <a:latin typeface="Times New Roman" panose="02020603050405020304" pitchFamily="18" charset="0"/>
                <a:cs typeface="Times New Roman" panose="02020603050405020304" pitchFamily="18" charset="0"/>
              </a:rPr>
              <a:t>Cognitive Therapy</a:t>
            </a:r>
            <a:r>
              <a:rPr lang="en-US" sz="2100" dirty="0">
                <a:latin typeface="Times New Roman" panose="02020603050405020304" pitchFamily="18" charset="0"/>
                <a:cs typeface="Times New Roman" panose="02020603050405020304" pitchFamily="18" charset="0"/>
              </a:rPr>
              <a:t>.  Beck's approach became known for its effective treatment of </a:t>
            </a:r>
            <a:r>
              <a:rPr lang="en-US" sz="2100" dirty="0" smtClean="0">
                <a:latin typeface="Times New Roman" panose="02020603050405020304" pitchFamily="18" charset="0"/>
                <a:cs typeface="Times New Roman" panose="02020603050405020304" pitchFamily="18" charset="0"/>
              </a:rPr>
              <a:t>depression.</a:t>
            </a:r>
          </a:p>
          <a:p>
            <a:pPr algn="just">
              <a:lnSpc>
                <a:spcPct val="150000"/>
              </a:lnSpc>
            </a:pPr>
            <a:r>
              <a:rPr lang="en-US" sz="2100" dirty="0" smtClean="0">
                <a:latin typeface="Times New Roman" panose="02020603050405020304" pitchFamily="18" charset="0"/>
                <a:cs typeface="Times New Roman" panose="02020603050405020304" pitchFamily="18" charset="0"/>
              </a:rPr>
              <a:t>Also </a:t>
            </a:r>
            <a:r>
              <a:rPr lang="en-US" sz="2100" dirty="0">
                <a:latin typeface="Times New Roman" panose="02020603050405020304" pitchFamily="18" charset="0"/>
                <a:cs typeface="Times New Roman" panose="02020603050405020304" pitchFamily="18" charset="0"/>
              </a:rPr>
              <a:t>in the 1960's </a:t>
            </a:r>
            <a:r>
              <a:rPr lang="en-US" sz="2100" b="1" dirty="0">
                <a:latin typeface="Times New Roman" panose="02020603050405020304" pitchFamily="18" charset="0"/>
                <a:cs typeface="Times New Roman" panose="02020603050405020304" pitchFamily="18" charset="0"/>
              </a:rPr>
              <a:t>Maxie C. </a:t>
            </a:r>
            <a:r>
              <a:rPr lang="en-US" sz="2100" b="1" dirty="0" err="1">
                <a:latin typeface="Times New Roman" panose="02020603050405020304" pitchFamily="18" charset="0"/>
                <a:cs typeface="Times New Roman" panose="02020603050405020304" pitchFamily="18" charset="0"/>
              </a:rPr>
              <a:t>Maultsby</a:t>
            </a:r>
            <a:r>
              <a:rPr lang="en-US" sz="2100" b="1" dirty="0">
                <a:latin typeface="Times New Roman" panose="02020603050405020304" pitchFamily="18" charset="0"/>
                <a:cs typeface="Times New Roman" panose="02020603050405020304" pitchFamily="18" charset="0"/>
              </a:rPr>
              <a:t>, Jr., M.D.</a:t>
            </a:r>
            <a:r>
              <a:rPr lang="en-US" sz="2100" dirty="0">
                <a:latin typeface="Times New Roman" panose="02020603050405020304" pitchFamily="18" charset="0"/>
                <a:cs typeface="Times New Roman" panose="02020603050405020304" pitchFamily="18" charset="0"/>
              </a:rPr>
              <a:t> (a student of Ellis') developed </a:t>
            </a:r>
            <a:r>
              <a:rPr lang="en-US" sz="2100" b="1" dirty="0">
                <a:latin typeface="Times New Roman" panose="02020603050405020304" pitchFamily="18" charset="0"/>
                <a:cs typeface="Times New Roman" panose="02020603050405020304" pitchFamily="18" charset="0"/>
              </a:rPr>
              <a:t>Rational Behavior Therapy</a:t>
            </a:r>
            <a:r>
              <a:rPr lang="en-US" sz="2100" dirty="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Maultsby's</a:t>
            </a:r>
            <a:r>
              <a:rPr lang="en-US" sz="2100" dirty="0" smtClean="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contributions were numerous, including his emphasis on client rational self-counseling skills and therapeutic homework.  </a:t>
            </a:r>
            <a:r>
              <a:rPr lang="en-US" sz="2100" dirty="0" err="1">
                <a:latin typeface="Times New Roman" panose="02020603050405020304" pitchFamily="18" charset="0"/>
                <a:cs typeface="Times New Roman" panose="02020603050405020304" pitchFamily="18" charset="0"/>
              </a:rPr>
              <a:t>Maultsby's</a:t>
            </a:r>
            <a:r>
              <a:rPr lang="en-US" sz="2100" dirty="0">
                <a:latin typeface="Times New Roman" panose="02020603050405020304" pitchFamily="18" charset="0"/>
                <a:cs typeface="Times New Roman" panose="02020603050405020304" pitchFamily="18" charset="0"/>
              </a:rPr>
              <a:t> contributions included his concept of "thought shorthand", to which he refers </a:t>
            </a:r>
            <a:r>
              <a:rPr lang="en-US" sz="2100" dirty="0" smtClean="0">
                <a:latin typeface="Times New Roman" panose="02020603050405020304" pitchFamily="18" charset="0"/>
                <a:cs typeface="Times New Roman" panose="02020603050405020304" pitchFamily="18" charset="0"/>
              </a:rPr>
              <a:t>as </a:t>
            </a:r>
            <a:r>
              <a:rPr lang="en-US" sz="2100" b="1" dirty="0" smtClean="0">
                <a:latin typeface="Times New Roman" panose="02020603050405020304" pitchFamily="18" charset="0"/>
                <a:cs typeface="Times New Roman" panose="02020603050405020304" pitchFamily="18" charset="0"/>
              </a:rPr>
              <a:t>"</a:t>
            </a:r>
            <a:r>
              <a:rPr lang="en-US" sz="2100" b="1" dirty="0">
                <a:latin typeface="Times New Roman" panose="02020603050405020304" pitchFamily="18" charset="0"/>
                <a:cs typeface="Times New Roman" panose="02020603050405020304" pitchFamily="18" charset="0"/>
              </a:rPr>
              <a:t>attitudes"</a:t>
            </a:r>
            <a:r>
              <a:rPr lang="en-US" sz="2100" dirty="0">
                <a:latin typeface="Times New Roman" panose="02020603050405020304" pitchFamily="18" charset="0"/>
                <a:cs typeface="Times New Roman" panose="02020603050405020304" pitchFamily="18" charset="0"/>
              </a:rPr>
              <a:t>, </a:t>
            </a:r>
            <a:r>
              <a:rPr lang="en-US" sz="2100" b="1" dirty="0">
                <a:latin typeface="Times New Roman" panose="02020603050405020304" pitchFamily="18" charset="0"/>
                <a:cs typeface="Times New Roman" panose="02020603050405020304" pitchFamily="18" charset="0"/>
              </a:rPr>
              <a:t>Rational Emotive Imagery, </a:t>
            </a:r>
            <a:r>
              <a:rPr lang="en-US" sz="2100" b="1" dirty="0" smtClean="0">
                <a:latin typeface="Times New Roman" panose="02020603050405020304" pitchFamily="18" charset="0"/>
                <a:cs typeface="Times New Roman" panose="02020603050405020304" pitchFamily="18" charset="0"/>
              </a:rPr>
              <a:t>and Rational Self-Analysis</a:t>
            </a:r>
            <a:r>
              <a:rPr lang="en-US" sz="2100" b="1" dirty="0">
                <a:latin typeface="Times New Roman" panose="02020603050405020304" pitchFamily="18" charset="0"/>
                <a:cs typeface="Times New Roman" panose="02020603050405020304" pitchFamily="18" charset="0"/>
              </a:rPr>
              <a:t>.</a:t>
            </a:r>
            <a:endParaRPr lang="en-US" sz="2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1C727CA-B307-400E-952B-CB4369AD6BC8}" type="slidenum">
              <a:rPr lang="en-US" smtClean="0"/>
              <a:t>14</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40402353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020762"/>
          </a:xfrm>
        </p:spPr>
        <p:txBody>
          <a:bodyPr/>
          <a:lstStyle/>
          <a:p>
            <a:r>
              <a:rPr lang="en-US" sz="3200" b="1" dirty="0" smtClean="0">
                <a:latin typeface="Times New Roman" panose="02020603050405020304" pitchFamily="18" charset="0"/>
                <a:cs typeface="Times New Roman" panose="02020603050405020304" pitchFamily="18" charset="0"/>
              </a:rPr>
              <a:t>              HISTORICAL </a:t>
            </a:r>
            <a:r>
              <a:rPr lang="en-US" sz="3200" b="1" dirty="0">
                <a:latin typeface="Times New Roman" panose="02020603050405020304" pitchFamily="18" charset="0"/>
                <a:cs typeface="Times New Roman" panose="02020603050405020304" pitchFamily="18" charset="0"/>
              </a:rPr>
              <a:t>BACKGROUND</a:t>
            </a:r>
            <a:endParaRPr lang="en-US" sz="3200" dirty="0"/>
          </a:p>
        </p:txBody>
      </p:sp>
      <p:sp>
        <p:nvSpPr>
          <p:cNvPr id="3" name="Content Placeholder 2"/>
          <p:cNvSpPr>
            <a:spLocks noGrp="1"/>
          </p:cNvSpPr>
          <p:nvPr>
            <p:ph idx="1"/>
          </p:nvPr>
        </p:nvSpPr>
        <p:spPr>
          <a:xfrm>
            <a:off x="152400" y="1371600"/>
            <a:ext cx="8077200" cy="5029200"/>
          </a:xfrm>
        </p:spPr>
        <p:txBody>
          <a:bodyPr>
            <a:noAutofit/>
          </a:bodyPr>
          <a:lstStyle/>
          <a:p>
            <a:pPr algn="just">
              <a:lnSpc>
                <a:spcPct val="150000"/>
              </a:lnSpc>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Other influential theorists / practitioners include Michael Mahoney, Ph.D., Donald </a:t>
            </a:r>
            <a:r>
              <a:rPr lang="en-US" dirty="0" err="1">
                <a:latin typeface="Times New Roman" panose="02020603050405020304" pitchFamily="18" charset="0"/>
                <a:cs typeface="Times New Roman" panose="02020603050405020304" pitchFamily="18" charset="0"/>
              </a:rPr>
              <a:t>Meichenbaum</a:t>
            </a:r>
            <a:r>
              <a:rPr lang="en-US" dirty="0">
                <a:latin typeface="Times New Roman" panose="02020603050405020304" pitchFamily="18" charset="0"/>
                <a:cs typeface="Times New Roman" panose="02020603050405020304" pitchFamily="18" charset="0"/>
              </a:rPr>
              <a:t>, Ph.D. (Stress Inoculation Therapy) and David Burns, </a:t>
            </a:r>
            <a:r>
              <a:rPr lang="en-US" dirty="0" smtClean="0">
                <a:latin typeface="Times New Roman" panose="02020603050405020304" pitchFamily="18" charset="0"/>
                <a:cs typeface="Times New Roman" panose="02020603050405020304" pitchFamily="18" charset="0"/>
              </a:rPr>
              <a:t>M.D.</a:t>
            </a:r>
            <a:endParaRPr lang="en-US" b="1"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David </a:t>
            </a:r>
            <a:r>
              <a:rPr lang="en-US" dirty="0">
                <a:latin typeface="Times New Roman" panose="02020603050405020304" pitchFamily="18" charset="0"/>
                <a:cs typeface="Times New Roman" panose="02020603050405020304" pitchFamily="18" charset="0"/>
              </a:rPr>
              <a:t>Burns, M.D. popularized CBT with his 1980's best-selling book, Feeling </a:t>
            </a:r>
            <a:r>
              <a:rPr lang="en-US" dirty="0" smtClean="0">
                <a:latin typeface="Times New Roman" panose="02020603050405020304" pitchFamily="18" charset="0"/>
                <a:cs typeface="Times New Roman" panose="02020603050405020304" pitchFamily="18" charset="0"/>
              </a:rPr>
              <a:t>Good.</a:t>
            </a:r>
            <a:endParaRPr lang="en-US" b="1"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More </a:t>
            </a:r>
            <a:r>
              <a:rPr lang="en-US" dirty="0">
                <a:latin typeface="Times New Roman" panose="02020603050405020304" pitchFamily="18" charset="0"/>
                <a:cs typeface="Times New Roman" panose="02020603050405020304" pitchFamily="18" charset="0"/>
              </a:rPr>
              <a:t>recently, cognitive-behavioral therapy has been influenced by the work of </a:t>
            </a:r>
            <a:r>
              <a:rPr lang="en-US" b="1" dirty="0">
                <a:latin typeface="Times New Roman" panose="02020603050405020304" pitchFamily="18" charset="0"/>
                <a:cs typeface="Times New Roman" panose="02020603050405020304" pitchFamily="18" charset="0"/>
              </a:rPr>
              <a:t>Aldo </a:t>
            </a:r>
            <a:r>
              <a:rPr lang="en-US" b="1" dirty="0" err="1">
                <a:latin typeface="Times New Roman" panose="02020603050405020304" pitchFamily="18" charset="0"/>
                <a:cs typeface="Times New Roman" panose="02020603050405020304" pitchFamily="18" charset="0"/>
              </a:rPr>
              <a:t>Pucci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Psy.D</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(Rational Living Therapy), </a:t>
            </a:r>
            <a:r>
              <a:rPr lang="en-US" b="1" dirty="0">
                <a:latin typeface="Times New Roman" panose="02020603050405020304" pitchFamily="18" charset="0"/>
                <a:cs typeface="Times New Roman" panose="02020603050405020304" pitchFamily="18" charset="0"/>
              </a:rPr>
              <a:t>Michael Mahoney, Ph.D., Marsha </a:t>
            </a:r>
            <a:r>
              <a:rPr lang="en-US" b="1" dirty="0" err="1">
                <a:latin typeface="Times New Roman" panose="02020603050405020304" pitchFamily="18" charset="0"/>
                <a:cs typeface="Times New Roman" panose="02020603050405020304" pitchFamily="18" charset="0"/>
              </a:rPr>
              <a:t>Linehan</a:t>
            </a:r>
            <a:r>
              <a:rPr lang="en-US" b="1" dirty="0">
                <a:latin typeface="Times New Roman" panose="02020603050405020304" pitchFamily="18" charset="0"/>
                <a:cs typeface="Times New Roman" panose="02020603050405020304" pitchFamily="18" charset="0"/>
              </a:rPr>
              <a:t>, Ph.D., </a:t>
            </a:r>
            <a:r>
              <a:rPr lang="en-US" b="1" dirty="0" smtClean="0">
                <a:latin typeface="Times New Roman" panose="02020603050405020304" pitchFamily="18" charset="0"/>
                <a:cs typeface="Times New Roman" panose="02020603050405020304" pitchFamily="18" charset="0"/>
              </a:rPr>
              <a:t>Arthur Freeman, </a:t>
            </a:r>
            <a:r>
              <a:rPr lang="en-US" b="1" dirty="0" err="1" smtClean="0">
                <a:latin typeface="Times New Roman" panose="02020603050405020304" pitchFamily="18" charset="0"/>
                <a:cs typeface="Times New Roman" panose="02020603050405020304" pitchFamily="18" charset="0"/>
              </a:rPr>
              <a:t>Ed.D</a:t>
            </a:r>
            <a:r>
              <a:rPr lang="en-US" b="1" dirty="0" smtClean="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1C727CA-B307-400E-952B-CB4369AD6BC8}" type="slidenum">
              <a:rPr lang="en-US" smtClean="0"/>
              <a:t>15</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2716173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            HISTORICAL </a:t>
            </a:r>
            <a:r>
              <a:rPr lang="en-US" sz="3200" b="1" dirty="0">
                <a:latin typeface="Times New Roman" panose="02020603050405020304" pitchFamily="18" charset="0"/>
                <a:cs typeface="Times New Roman" panose="02020603050405020304" pitchFamily="18" charset="0"/>
              </a:rPr>
              <a:t>BACKGROUND</a:t>
            </a:r>
            <a:endParaRPr lang="en-US" sz="3200" dirty="0"/>
          </a:p>
        </p:txBody>
      </p:sp>
      <p:sp>
        <p:nvSpPr>
          <p:cNvPr id="3" name="Content Placeholder 2"/>
          <p:cNvSpPr>
            <a:spLocks noGrp="1"/>
          </p:cNvSpPr>
          <p:nvPr>
            <p:ph idx="1"/>
          </p:nvPr>
        </p:nvSpPr>
        <p:spPr>
          <a:xfrm>
            <a:off x="304800" y="1600200"/>
            <a:ext cx="7772400" cy="4800600"/>
          </a:xfrm>
        </p:spPr>
        <p:txBody>
          <a:bodyPr/>
          <a:lstStyle/>
          <a:p>
            <a:pPr algn="just">
              <a:lnSpc>
                <a:spcPct val="150000"/>
              </a:lnSpc>
            </a:pPr>
            <a:r>
              <a:rPr lang="en-US" sz="2400" dirty="0">
                <a:latin typeface="Times New Roman" panose="02020603050405020304" pitchFamily="18" charset="0"/>
                <a:cs typeface="Times New Roman" panose="02020603050405020304" pitchFamily="18" charset="0"/>
              </a:rPr>
              <a:t>People who are working with a cognitive therapist often practice the use of more flexible ways to think and respond, learning to ask themselves whether their thoughts are completely true, and whether those thoughts are helping them to meet their goals</a:t>
            </a:r>
            <a:r>
              <a:rPr lang="en-US" sz="2400" dirty="0" smtClean="0">
                <a:latin typeface="Times New Roman" panose="02020603050405020304" pitchFamily="18" charset="0"/>
                <a:cs typeface="Times New Roman" panose="02020603050405020304" pitchFamily="18" charset="0"/>
              </a:rPr>
              <a:t>.</a:t>
            </a:r>
          </a:p>
          <a:p>
            <a:pPr marL="114300" indent="0">
              <a:buNone/>
            </a:pPr>
            <a:endParaRPr lang="en-US" dirty="0"/>
          </a:p>
          <a:p>
            <a:pPr marL="114300" indent="0">
              <a:buNone/>
            </a:pPr>
            <a:r>
              <a:rPr lang="en-US" dirty="0" smtClean="0"/>
              <a:t>   </a:t>
            </a:r>
          </a:p>
          <a:p>
            <a:pPr marL="114300" indent="0">
              <a:buNone/>
            </a:pP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Source</a:t>
            </a:r>
            <a:r>
              <a:rPr lang="en-US" sz="2400" dirty="0" smtClean="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hlinkClick r:id="rId2"/>
              </a:rPr>
              <a:t>http://</a:t>
            </a:r>
            <a:r>
              <a:rPr lang="en-US" sz="2400" dirty="0" smtClean="0">
                <a:latin typeface="Times New Roman" panose="02020603050405020304" pitchFamily="18" charset="0"/>
                <a:cs typeface="Times New Roman" panose="02020603050405020304" pitchFamily="18" charset="0"/>
                <a:hlinkClick r:id="rId2"/>
              </a:rPr>
              <a:t>nacbt.org/historyofcbt.htm</a:t>
            </a:r>
            <a:endParaRPr lang="en-US" sz="2400" dirty="0" smtClean="0">
              <a:latin typeface="Times New Roman" panose="02020603050405020304" pitchFamily="18" charset="0"/>
              <a:cs typeface="Times New Roman" panose="02020603050405020304" pitchFamily="18" charset="0"/>
            </a:endParaRPr>
          </a:p>
          <a:p>
            <a:pPr marL="114300" indent="0">
              <a:buNone/>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1C727CA-B307-400E-952B-CB4369AD6BC8}" type="slidenum">
              <a:rPr lang="en-US" smtClean="0"/>
              <a:t>16</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2873972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563562"/>
          </a:xfrm>
        </p:spPr>
        <p:txBody>
          <a:bodyPr/>
          <a:lstStyle/>
          <a:p>
            <a:r>
              <a:rPr lang="en-US" dirty="0" smtClean="0"/>
              <a:t>                     </a:t>
            </a:r>
            <a:r>
              <a:rPr lang="en-US" sz="3900" b="1" dirty="0" smtClean="0">
                <a:latin typeface="Times New Roman" panose="02020603050405020304" pitchFamily="18" charset="0"/>
                <a:cs typeface="Times New Roman" panose="02020603050405020304" pitchFamily="18" charset="0"/>
              </a:rPr>
              <a:t>Types of CBT </a:t>
            </a:r>
            <a:endParaRPr lang="en-US" sz="39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1143000"/>
            <a:ext cx="8305800" cy="5334000"/>
          </a:xfrm>
        </p:spPr>
        <p:txBody>
          <a:bodyPr>
            <a:normAutofit/>
          </a:bodyPr>
          <a:lstStyle/>
          <a:p>
            <a:pPr algn="just">
              <a:lnSpc>
                <a:spcPct val="150000"/>
              </a:lnSpc>
            </a:pPr>
            <a:r>
              <a:rPr lang="en-US" dirty="0" smtClean="0">
                <a:latin typeface="Times New Roman" panose="02020603050405020304" pitchFamily="18" charset="0"/>
                <a:cs typeface="Times New Roman" panose="02020603050405020304" pitchFamily="18" charset="0"/>
              </a:rPr>
              <a:t>According </a:t>
            </a:r>
            <a:r>
              <a:rPr lang="en-US" dirty="0">
                <a:latin typeface="Times New Roman" panose="02020603050405020304" pitchFamily="18" charset="0"/>
                <a:cs typeface="Times New Roman" panose="02020603050405020304" pitchFamily="18" charset="0"/>
              </a:rPr>
              <a:t>to the British Association of Behavioural and Cognitive Psychotherapies, </a:t>
            </a:r>
            <a:r>
              <a:rPr lang="en-US" b="1" dirty="0">
                <a:latin typeface="Times New Roman" panose="02020603050405020304" pitchFamily="18" charset="0"/>
                <a:cs typeface="Times New Roman" panose="02020603050405020304" pitchFamily="18" charset="0"/>
              </a:rPr>
              <a:t>"Cognitive and behavioural psychotherapies are a range of therapies based on concepts and principles derived from psychological models of human emotion and behaviour. </a:t>
            </a:r>
            <a:endParaRPr lang="en-US" b="1" dirty="0" smtClean="0">
              <a:latin typeface="Times New Roman" panose="02020603050405020304" pitchFamily="18" charset="0"/>
              <a:cs typeface="Times New Roman" panose="02020603050405020304" pitchFamily="18" charset="0"/>
            </a:endParaRPr>
          </a:p>
          <a:p>
            <a:pPr algn="just">
              <a:lnSpc>
                <a:spcPct val="150000"/>
              </a:lnSpc>
            </a:pPr>
            <a:r>
              <a:rPr lang="en-US" dirty="0" smtClean="0">
                <a:latin typeface="Times New Roman" panose="02020603050405020304" pitchFamily="18" charset="0"/>
                <a:cs typeface="Times New Roman" panose="02020603050405020304" pitchFamily="18" charset="0"/>
              </a:rPr>
              <a:t>There </a:t>
            </a:r>
            <a:r>
              <a:rPr lang="en-US" dirty="0">
                <a:latin typeface="Times New Roman" panose="02020603050405020304" pitchFamily="18" charset="0"/>
                <a:cs typeface="Times New Roman" panose="02020603050405020304" pitchFamily="18" charset="0"/>
              </a:rPr>
              <a:t>are a number of different approaches to CBT that are regularly used by mental health professionals. These types include:</a:t>
            </a:r>
          </a:p>
          <a:p>
            <a:pPr algn="just">
              <a:lnSpc>
                <a:spcPct val="150000"/>
              </a:lnSpc>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Rational Emotive Behavior Therapy (REBT)</a:t>
            </a:r>
          </a:p>
          <a:p>
            <a:pPr algn="just">
              <a:lnSpc>
                <a:spcPct val="150000"/>
              </a:lnSpc>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Cognitive Therapy</a:t>
            </a:r>
          </a:p>
          <a:p>
            <a:pPr algn="just">
              <a:lnSpc>
                <a:spcPct val="150000"/>
              </a:lnSpc>
              <a:buFont typeface="Wingdings" panose="05000000000000000000" pitchFamily="2" charset="2"/>
              <a:buChar char="Ø"/>
            </a:pPr>
            <a:r>
              <a:rPr lang="en-US" b="1" dirty="0">
                <a:latin typeface="Times New Roman" panose="02020603050405020304" pitchFamily="18" charset="0"/>
                <a:cs typeface="Times New Roman" panose="02020603050405020304" pitchFamily="18" charset="0"/>
              </a:rPr>
              <a:t>Multimodal Therapy</a:t>
            </a:r>
          </a:p>
          <a:p>
            <a:pPr algn="just"/>
            <a:endParaRPr lang="en-US" dirty="0"/>
          </a:p>
        </p:txBody>
      </p:sp>
      <p:sp>
        <p:nvSpPr>
          <p:cNvPr id="4" name="Slide Number Placeholder 3"/>
          <p:cNvSpPr>
            <a:spLocks noGrp="1"/>
          </p:cNvSpPr>
          <p:nvPr>
            <p:ph type="sldNum" sz="quarter" idx="12"/>
          </p:nvPr>
        </p:nvSpPr>
        <p:spPr/>
        <p:txBody>
          <a:bodyPr/>
          <a:lstStyle/>
          <a:p>
            <a:fld id="{91C727CA-B307-400E-952B-CB4369AD6BC8}" type="slidenum">
              <a:rPr lang="en-US" smtClean="0"/>
              <a:t>17</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37523041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563562"/>
          </a:xfrm>
        </p:spPr>
        <p:txBody>
          <a:bodyPr/>
          <a:lstStyle/>
          <a:p>
            <a:r>
              <a:rPr lang="en-US" dirty="0"/>
              <a:t> </a:t>
            </a:r>
            <a:r>
              <a:rPr lang="en-US" dirty="0" smtClean="0"/>
              <a:t>                    </a:t>
            </a:r>
            <a:r>
              <a:rPr lang="en-US" sz="3600" b="1" dirty="0" smtClean="0">
                <a:latin typeface="Times New Roman" panose="02020603050405020304" pitchFamily="18" charset="0"/>
                <a:cs typeface="Times New Roman" panose="02020603050405020304" pitchFamily="18" charset="0"/>
              </a:rPr>
              <a:t>Types </a:t>
            </a:r>
            <a:r>
              <a:rPr lang="en-US" sz="3600" b="1" dirty="0">
                <a:latin typeface="Times New Roman" panose="02020603050405020304" pitchFamily="18" charset="0"/>
                <a:cs typeface="Times New Roman" panose="02020603050405020304" pitchFamily="18" charset="0"/>
              </a:rPr>
              <a:t>of CBT </a:t>
            </a:r>
            <a:endParaRPr lang="en-US" sz="3600" dirty="0"/>
          </a:p>
        </p:txBody>
      </p:sp>
      <p:sp>
        <p:nvSpPr>
          <p:cNvPr id="3" name="Content Placeholder 2"/>
          <p:cNvSpPr>
            <a:spLocks noGrp="1"/>
          </p:cNvSpPr>
          <p:nvPr>
            <p:ph idx="1"/>
          </p:nvPr>
        </p:nvSpPr>
        <p:spPr>
          <a:xfrm>
            <a:off x="76200" y="990600"/>
            <a:ext cx="8229600" cy="5638800"/>
          </a:xfrm>
        </p:spPr>
        <p:txBody>
          <a:bodyPr>
            <a:noAutofit/>
          </a:bodyPr>
          <a:lstStyle/>
          <a:p>
            <a:pPr algn="just">
              <a:lnSpc>
                <a:spcPct val="150000"/>
              </a:lnSpc>
            </a:pPr>
            <a:r>
              <a:rPr lang="en-US" sz="2000" b="1" dirty="0" smtClean="0">
                <a:latin typeface="Times New Roman" panose="02020603050405020304" pitchFamily="18" charset="0"/>
                <a:cs typeface="Times New Roman" panose="02020603050405020304" pitchFamily="18" charset="0"/>
              </a:rPr>
              <a:t>Rational Emotive Therapy- </a:t>
            </a:r>
            <a:r>
              <a:rPr lang="en-US" sz="2000" dirty="0" smtClean="0">
                <a:latin typeface="Times New Roman" panose="02020603050405020304" pitchFamily="18" charset="0"/>
                <a:cs typeface="Times New Roman" panose="02020603050405020304" pitchFamily="18" charset="0"/>
              </a:rPr>
              <a:t>based </a:t>
            </a:r>
            <a:r>
              <a:rPr lang="en-US" sz="2000" dirty="0">
                <a:latin typeface="Times New Roman" panose="02020603050405020304" pitchFamily="18" charset="0"/>
                <a:cs typeface="Times New Roman" panose="02020603050405020304" pitchFamily="18" charset="0"/>
              </a:rPr>
              <a:t>on the belief that most problems originate in irrational </a:t>
            </a:r>
            <a:r>
              <a:rPr lang="en-US" sz="2000" dirty="0" smtClean="0">
                <a:latin typeface="Times New Roman" panose="02020603050405020304" pitchFamily="18" charset="0"/>
                <a:cs typeface="Times New Roman" panose="02020603050405020304" pitchFamily="18" charset="0"/>
              </a:rPr>
              <a:t>thought. For </a:t>
            </a:r>
            <a:r>
              <a:rPr lang="en-US" sz="2000" dirty="0">
                <a:latin typeface="Times New Roman" panose="02020603050405020304" pitchFamily="18" charset="0"/>
                <a:cs typeface="Times New Roman" panose="02020603050405020304" pitchFamily="18" charset="0"/>
              </a:rPr>
              <a:t>example, if a perfectionist encounters a small failure, he or she might perceive it as a much bigger failure. It is better to establish a reasonable standard emotionally, so the individual can live a balanced life. This form of cognitive therapy is an opportunity for the patient to learn of his current distortions and successfully eliminate them</a:t>
            </a:r>
            <a:r>
              <a:rPr lang="en-US" sz="2000" dirty="0" smtClean="0">
                <a:latin typeface="Times New Roman" panose="02020603050405020304" pitchFamily="18" charset="0"/>
                <a:cs typeface="Times New Roman" panose="02020603050405020304" pitchFamily="18" charset="0"/>
              </a:rPr>
              <a:t>.</a:t>
            </a:r>
          </a:p>
          <a:p>
            <a:pPr algn="just">
              <a:lnSpc>
                <a:spcPct val="150000"/>
              </a:lnSpc>
            </a:pPr>
            <a:r>
              <a:rPr lang="en-US" sz="2000" b="1" dirty="0" smtClean="0">
                <a:latin typeface="Times New Roman" panose="02020603050405020304" pitchFamily="18" charset="0"/>
                <a:cs typeface="Times New Roman" panose="02020603050405020304" pitchFamily="18" charset="0"/>
              </a:rPr>
              <a:t>Cognitive therapy- </a:t>
            </a:r>
            <a:r>
              <a:rPr lang="en-US" sz="2000" dirty="0">
                <a:latin typeface="Times New Roman" panose="02020603050405020304" pitchFamily="18" charset="0"/>
                <a:cs typeface="Times New Roman" panose="02020603050405020304" pitchFamily="18" charset="0"/>
              </a:rPr>
              <a:t>based on the cognitive model, stating that thoughts, feelings and behavior are mutually influenced by each other. Shifting cognition is seen as the main mechanism by which lasting emotional and behavioral changes take place. Treatment is very collaborative, tailored, skill-focused, and based on a case conceptualization.</a:t>
            </a:r>
            <a:endParaRPr lang="en-US" sz="20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1C727CA-B307-400E-952B-CB4369AD6BC8}" type="slidenum">
              <a:rPr lang="en-US" smtClean="0"/>
              <a:t>18</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4074226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44562"/>
          </a:xfrm>
        </p:spPr>
        <p:txBody>
          <a:bodyPr/>
          <a:lstStyle/>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Types </a:t>
            </a:r>
            <a:r>
              <a:rPr lang="en-US" sz="3200" b="1" dirty="0">
                <a:latin typeface="Times New Roman" panose="02020603050405020304" pitchFamily="18" charset="0"/>
                <a:cs typeface="Times New Roman" panose="02020603050405020304" pitchFamily="18" charset="0"/>
              </a:rPr>
              <a:t>of CBT </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1295400"/>
            <a:ext cx="8305800" cy="5105400"/>
          </a:xfrm>
        </p:spPr>
        <p:txBody>
          <a:bodyPr>
            <a:noAutofit/>
          </a:bodyPr>
          <a:lstStyle/>
          <a:p>
            <a:pPr algn="just">
              <a:lnSpc>
                <a:spcPct val="150000"/>
              </a:lnSpc>
            </a:pPr>
            <a:r>
              <a:rPr lang="en-US" sz="2100" b="1" dirty="0">
                <a:latin typeface="Times New Roman" panose="02020603050405020304" pitchFamily="18" charset="0"/>
                <a:cs typeface="Times New Roman" panose="02020603050405020304" pitchFamily="18" charset="0"/>
              </a:rPr>
              <a:t>Multimodal therapy</a:t>
            </a:r>
            <a:r>
              <a:rPr lang="en-US" sz="2100" dirty="0">
                <a:latin typeface="Times New Roman" panose="02020603050405020304" pitchFamily="18" charset="0"/>
                <a:cs typeface="Times New Roman" panose="02020603050405020304" pitchFamily="18" charset="0"/>
              </a:rPr>
              <a:t> is the </a:t>
            </a:r>
            <a:r>
              <a:rPr lang="en-US" sz="2100" dirty="0" smtClean="0">
                <a:latin typeface="Times New Roman" panose="02020603050405020304" pitchFamily="18" charset="0"/>
                <a:cs typeface="Times New Roman" panose="02020603050405020304" pitchFamily="18" charset="0"/>
              </a:rPr>
              <a:t>approach to</a:t>
            </a:r>
            <a:r>
              <a:rPr lang="en-US" sz="2100" dirty="0">
                <a:latin typeface="Times New Roman" panose="02020603050405020304" pitchFamily="18" charset="0"/>
                <a:cs typeface="Times New Roman" panose="02020603050405020304" pitchFamily="18" charset="0"/>
              </a:rPr>
              <a:t> psychotherapy founded by Arnold Lazarus.  It is based on the idea that humans are biological beings that think, feel, act, sense, </a:t>
            </a:r>
            <a:r>
              <a:rPr lang="en-US" sz="2100" dirty="0" smtClean="0">
                <a:latin typeface="Times New Roman" panose="02020603050405020304" pitchFamily="18" charset="0"/>
                <a:cs typeface="Times New Roman" panose="02020603050405020304" pitchFamily="18" charset="0"/>
              </a:rPr>
              <a:t>imagine </a:t>
            </a:r>
            <a:r>
              <a:rPr lang="en-US" sz="2100" dirty="0">
                <a:latin typeface="Times New Roman" panose="02020603050405020304" pitchFamily="18" charset="0"/>
                <a:cs typeface="Times New Roman" panose="02020603050405020304" pitchFamily="18" charset="0"/>
              </a:rPr>
              <a:t>and </a:t>
            </a:r>
            <a:r>
              <a:rPr lang="en-US" sz="2100" dirty="0" smtClean="0">
                <a:latin typeface="Times New Roman" panose="02020603050405020304" pitchFamily="18" charset="0"/>
                <a:cs typeface="Times New Roman" panose="02020603050405020304" pitchFamily="18" charset="0"/>
              </a:rPr>
              <a:t>interact and </a:t>
            </a:r>
            <a:r>
              <a:rPr lang="en-US" sz="2100" dirty="0">
                <a:latin typeface="Times New Roman" panose="02020603050405020304" pitchFamily="18" charset="0"/>
                <a:cs typeface="Times New Roman" panose="02020603050405020304" pitchFamily="18" charset="0"/>
              </a:rPr>
              <a:t>that each of these "modalities" should be addressed in psychological treatment</a:t>
            </a:r>
            <a:r>
              <a:rPr lang="en-US" sz="2100" dirty="0" smtClean="0">
                <a:latin typeface="Times New Roman" panose="02020603050405020304" pitchFamily="18" charset="0"/>
                <a:cs typeface="Times New Roman" panose="02020603050405020304" pitchFamily="18" charset="0"/>
              </a:rPr>
              <a:t>.</a:t>
            </a:r>
          </a:p>
          <a:p>
            <a:pPr algn="just">
              <a:lnSpc>
                <a:spcPct val="150000"/>
              </a:lnSpc>
            </a:pPr>
            <a:r>
              <a:rPr lang="en-US" sz="2100" dirty="0">
                <a:latin typeface="Times New Roman" panose="02020603050405020304" pitchFamily="18" charset="0"/>
                <a:cs typeface="Times New Roman" panose="02020603050405020304" pitchFamily="18" charset="0"/>
              </a:rPr>
              <a:t>Multimodal assessment and treatment which follows </a:t>
            </a:r>
            <a:r>
              <a:rPr lang="en-US" sz="2100" i="1" dirty="0">
                <a:latin typeface="Times New Roman" panose="02020603050405020304" pitchFamily="18" charset="0"/>
                <a:cs typeface="Times New Roman" panose="02020603050405020304" pitchFamily="18" charset="0"/>
              </a:rPr>
              <a:t>BASIC I.D</a:t>
            </a:r>
            <a:r>
              <a:rPr lang="en-US" sz="2100" i="1" dirty="0" smtClean="0">
                <a:latin typeface="Times New Roman" panose="02020603050405020304" pitchFamily="18" charset="0"/>
                <a:cs typeface="Times New Roman" panose="02020603050405020304" pitchFamily="18" charset="0"/>
              </a:rPr>
              <a:t>.</a:t>
            </a:r>
            <a:r>
              <a:rPr lang="en-US" sz="2100" dirty="0" smtClean="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seven interactive and reciprocally influential dimensions of personality/psychology or "modalities" which are </a:t>
            </a:r>
            <a:r>
              <a:rPr lang="en-US" sz="2100" b="1" dirty="0">
                <a:latin typeface="Times New Roman" panose="02020603050405020304" pitchFamily="18" charset="0"/>
                <a:cs typeface="Times New Roman" panose="02020603050405020304" pitchFamily="18" charset="0"/>
              </a:rPr>
              <a:t>Behavior, Affect, Sensation, Imagery, Cognition, Interpersonal relationships, and Drugs/biology, </a:t>
            </a:r>
            <a:r>
              <a:rPr lang="en-US" sz="2100" b="1" dirty="0" smtClean="0">
                <a:latin typeface="Times New Roman" panose="02020603050405020304" pitchFamily="18" charset="0"/>
                <a:cs typeface="Times New Roman" panose="02020603050405020304" pitchFamily="18" charset="0"/>
              </a:rPr>
              <a:t>respectively.</a:t>
            </a:r>
            <a:endParaRPr lang="en-US" sz="21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1C727CA-B307-400E-952B-CB4369AD6BC8}" type="slidenum">
              <a:rPr lang="en-US" smtClean="0"/>
              <a:t>19</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157034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57201"/>
            <a:ext cx="8305800" cy="1981199"/>
          </a:xfrm>
        </p:spPr>
        <p:txBody>
          <a:bodyPr>
            <a:noAutofit/>
          </a:bodyPr>
          <a:lstStyle/>
          <a:p>
            <a:pPr algn="ctr"/>
            <a:r>
              <a:rPr lang="en-US" sz="4800" dirty="0" smtClean="0">
                <a:solidFill>
                  <a:schemeClr val="tx1"/>
                </a:solidFill>
              </a:rPr>
              <a:t>Cognitive Behaviour Therapy and its Application in Dentistry</a:t>
            </a:r>
            <a:endParaRPr lang="en-US" sz="4800" dirty="0">
              <a:solidFill>
                <a:schemeClr val="tx1"/>
              </a:solidFill>
            </a:endParaRPr>
          </a:p>
        </p:txBody>
      </p:sp>
      <p:sp>
        <p:nvSpPr>
          <p:cNvPr id="3" name="Subtitle 2"/>
          <p:cNvSpPr>
            <a:spLocks noGrp="1"/>
          </p:cNvSpPr>
          <p:nvPr>
            <p:ph type="subTitle" idx="1"/>
          </p:nvPr>
        </p:nvSpPr>
        <p:spPr>
          <a:xfrm>
            <a:off x="1219200" y="4724400"/>
            <a:ext cx="6781800" cy="1752600"/>
          </a:xfrm>
        </p:spPr>
        <p:txBody>
          <a:bodyPr>
            <a:normAutofit lnSpcReduction="10000"/>
          </a:bodyPr>
          <a:lstStyle/>
          <a:p>
            <a:r>
              <a:rPr lang="en-US" sz="2400" dirty="0" smtClean="0">
                <a:solidFill>
                  <a:srgbClr val="FF0000"/>
                </a:solidFill>
                <a:latin typeface="Times New Roman" panose="02020603050405020304" pitchFamily="18" charset="0"/>
                <a:cs typeface="Times New Roman" panose="02020603050405020304" pitchFamily="18" charset="0"/>
              </a:rPr>
              <a:t>                                                   Presented by:-</a:t>
            </a:r>
          </a:p>
          <a:p>
            <a:r>
              <a:rPr lang="en-US" sz="2400" dirty="0" smtClean="0">
                <a:solidFill>
                  <a:srgbClr val="FF0000"/>
                </a:solidFill>
                <a:latin typeface="Times New Roman" panose="02020603050405020304" pitchFamily="18" charset="0"/>
                <a:cs typeface="Times New Roman" panose="02020603050405020304" pitchFamily="18" charset="0"/>
              </a:rPr>
              <a:t>                                                   Dr. Smriti Saxena</a:t>
            </a:r>
          </a:p>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                                                  </a:t>
            </a:r>
          </a:p>
          <a:p>
            <a:r>
              <a:rPr lang="en-US" sz="2400" dirty="0">
                <a:solidFill>
                  <a:srgbClr val="FF0000"/>
                </a:solidFill>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                                          </a:t>
            </a:r>
            <a:r>
              <a:rPr lang="en-US" dirty="0" smtClean="0"/>
              <a:t>  </a:t>
            </a:r>
            <a:endParaRPr lang="en-US" dirty="0" smtClean="0"/>
          </a:p>
        </p:txBody>
      </p:sp>
      <p:sp>
        <p:nvSpPr>
          <p:cNvPr id="4" name="Slide Number Placeholder 3"/>
          <p:cNvSpPr>
            <a:spLocks noGrp="1"/>
          </p:cNvSpPr>
          <p:nvPr>
            <p:ph type="sldNum" sz="quarter" idx="12"/>
          </p:nvPr>
        </p:nvSpPr>
        <p:spPr/>
        <p:txBody>
          <a:bodyPr/>
          <a:lstStyle/>
          <a:p>
            <a:fld id="{91C727CA-B307-400E-952B-CB4369AD6BC8}" type="slidenum">
              <a:rPr lang="en-US" smtClean="0"/>
              <a:t>2</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30999055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20000" cy="685800"/>
          </a:xfrm>
        </p:spPr>
        <p:txBody>
          <a:bodyPr/>
          <a:lstStyle/>
          <a:p>
            <a:r>
              <a:rPr lang="en-US" sz="3200" b="1" dirty="0" smtClean="0">
                <a:latin typeface="Times New Roman" panose="02020603050405020304" pitchFamily="18" charset="0"/>
                <a:cs typeface="Times New Roman" panose="02020603050405020304" pitchFamily="18" charset="0"/>
              </a:rPr>
              <a:t>          Uses of Cognitive Behavior Therapy</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95400"/>
            <a:ext cx="7620000" cy="5257800"/>
          </a:xfrm>
        </p:spPr>
        <p:txBody>
          <a:bodyPr>
            <a:normAutofit lnSpcReduction="10000"/>
          </a:bodyPr>
          <a:lstStyle/>
          <a:p>
            <a:pPr marL="114300" indent="0">
              <a:lnSpc>
                <a:spcPct val="150000"/>
              </a:lnSpc>
              <a:buNone/>
            </a:pPr>
            <a:r>
              <a:rPr lang="en-US" sz="2400" dirty="0" smtClean="0">
                <a:latin typeface="Times New Roman" panose="02020603050405020304" pitchFamily="18" charset="0"/>
                <a:cs typeface="Times New Roman" panose="02020603050405020304" pitchFamily="18" charset="0"/>
              </a:rPr>
              <a:t>CBT </a:t>
            </a:r>
            <a:r>
              <a:rPr lang="en-US" sz="2400" dirty="0">
                <a:latin typeface="Times New Roman" panose="02020603050405020304" pitchFamily="18" charset="0"/>
                <a:cs typeface="Times New Roman" panose="02020603050405020304" pitchFamily="18" charset="0"/>
              </a:rPr>
              <a:t>is used to treat a range of psychological problems including:</a:t>
            </a:r>
          </a:p>
          <a:p>
            <a:pPr marL="114300" indent="0">
              <a:lnSpc>
                <a:spcPct val="150000"/>
              </a:lnSpc>
              <a:buNone/>
            </a:pPr>
            <a:r>
              <a:rPr lang="en-US" sz="2400" dirty="0">
                <a:latin typeface="Times New Roman" panose="02020603050405020304" pitchFamily="18" charset="0"/>
                <a:cs typeface="Times New Roman" panose="02020603050405020304" pitchFamily="18" charset="0"/>
              </a:rPr>
              <a:t>• Anxiety</a:t>
            </a:r>
          </a:p>
          <a:p>
            <a:pPr marL="114300" indent="0">
              <a:lnSpc>
                <a:spcPct val="150000"/>
              </a:lnSpc>
              <a:buNone/>
            </a:pPr>
            <a:r>
              <a:rPr lang="en-US" sz="2400" dirty="0">
                <a:latin typeface="Times New Roman" panose="02020603050405020304" pitchFamily="18" charset="0"/>
                <a:cs typeface="Times New Roman" panose="02020603050405020304" pitchFamily="18" charset="0"/>
              </a:rPr>
              <a:t>• Anxiety disorders such as social phobia, obsessive-compulsive </a:t>
            </a:r>
            <a:r>
              <a:rPr lang="en-US" sz="2400" dirty="0" smtClean="0">
                <a:latin typeface="Times New Roman" panose="02020603050405020304" pitchFamily="18" charset="0"/>
                <a:cs typeface="Times New Roman" panose="02020603050405020304" pitchFamily="18" charset="0"/>
              </a:rPr>
              <a:t>disorder </a:t>
            </a:r>
            <a:r>
              <a:rPr lang="en-US" sz="2400" dirty="0">
                <a:latin typeface="Times New Roman" panose="02020603050405020304" pitchFamily="18" charset="0"/>
                <a:cs typeface="Times New Roman" panose="02020603050405020304" pitchFamily="18" charset="0"/>
              </a:rPr>
              <a:t>or </a:t>
            </a:r>
            <a:r>
              <a:rPr lang="en-US" sz="2400" dirty="0" smtClean="0">
                <a:latin typeface="Times New Roman" panose="02020603050405020304" pitchFamily="18" charset="0"/>
                <a:cs typeface="Times New Roman" panose="02020603050405020304" pitchFamily="18" charset="0"/>
              </a:rPr>
              <a:t>post-traumatic stress </a:t>
            </a:r>
            <a:r>
              <a:rPr lang="en-US" sz="2400" dirty="0">
                <a:latin typeface="Times New Roman" panose="02020603050405020304" pitchFamily="18" charset="0"/>
                <a:cs typeface="Times New Roman" panose="02020603050405020304" pitchFamily="18" charset="0"/>
              </a:rPr>
              <a:t>disorder</a:t>
            </a:r>
          </a:p>
          <a:p>
            <a:pPr marL="114300" indent="0">
              <a:lnSpc>
                <a:spcPct val="150000"/>
              </a:lnSpc>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Depression and Bipolar disorders</a:t>
            </a:r>
            <a:endParaRPr lang="en-US" sz="2400" dirty="0">
              <a:latin typeface="Times New Roman" panose="02020603050405020304" pitchFamily="18" charset="0"/>
              <a:cs typeface="Times New Roman" panose="02020603050405020304" pitchFamily="18" charset="0"/>
            </a:endParaRPr>
          </a:p>
          <a:p>
            <a:pPr marL="114300" indent="0">
              <a:lnSpc>
                <a:spcPct val="150000"/>
              </a:lnSpc>
              <a:buNone/>
            </a:pPr>
            <a:r>
              <a:rPr lang="en-US" sz="2400" dirty="0">
                <a:latin typeface="Times New Roman" panose="02020603050405020304" pitchFamily="18" charset="0"/>
                <a:cs typeface="Times New Roman" panose="02020603050405020304" pitchFamily="18" charset="0"/>
              </a:rPr>
              <a:t>• Low self-esteem</a:t>
            </a:r>
          </a:p>
          <a:p>
            <a:pPr marL="114300" indent="0">
              <a:lnSpc>
                <a:spcPct val="150000"/>
              </a:lnSpc>
              <a:buNone/>
            </a:pPr>
            <a:r>
              <a:rPr lang="en-US" sz="2400" dirty="0">
                <a:latin typeface="Times New Roman" panose="02020603050405020304" pitchFamily="18" charset="0"/>
                <a:cs typeface="Times New Roman" panose="02020603050405020304" pitchFamily="18" charset="0"/>
              </a:rPr>
              <a:t>• Uncontrollable anger</a:t>
            </a:r>
          </a:p>
          <a:p>
            <a:pPr marL="114300" indent="0">
              <a:lnSpc>
                <a:spcPct val="150000"/>
              </a:lnSpc>
              <a:buNone/>
            </a:pPr>
            <a:r>
              <a:rPr lang="en-US" sz="2400" dirty="0">
                <a:latin typeface="Times New Roman" panose="02020603050405020304" pitchFamily="18" charset="0"/>
                <a:cs typeface="Times New Roman" panose="02020603050405020304" pitchFamily="18" charset="0"/>
              </a:rPr>
              <a:t>• Irrational </a:t>
            </a:r>
            <a:r>
              <a:rPr lang="en-US" sz="2400" dirty="0" smtClean="0">
                <a:latin typeface="Times New Roman" panose="02020603050405020304" pitchFamily="18" charset="0"/>
                <a:cs typeface="Times New Roman" panose="02020603050405020304" pitchFamily="18" charset="0"/>
              </a:rPr>
              <a:t>fears</a:t>
            </a:r>
          </a:p>
          <a:p>
            <a:pPr marL="114300" indent="0">
              <a:lnSpc>
                <a:spcPct val="150000"/>
              </a:lnSpc>
              <a:buNone/>
            </a:pPr>
            <a:endParaRPr lang="en-US" sz="2400" dirty="0" smtClean="0">
              <a:latin typeface="Times New Roman" panose="02020603050405020304" pitchFamily="18" charset="0"/>
              <a:cs typeface="Times New Roman" panose="02020603050405020304" pitchFamily="18" charset="0"/>
            </a:endParaRPr>
          </a:p>
          <a:p>
            <a:pPr marL="114300" indent="0">
              <a:lnSpc>
                <a:spcPct val="150000"/>
              </a:lnSpc>
              <a:buNone/>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1C727CA-B307-400E-952B-CB4369AD6BC8}" type="slidenum">
              <a:rPr lang="en-US" smtClean="0"/>
              <a:t>20</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1528481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latin typeface="Times New Roman" panose="02020603050405020304" pitchFamily="18" charset="0"/>
                <a:cs typeface="Times New Roman" panose="02020603050405020304" pitchFamily="18" charset="0"/>
              </a:rPr>
              <a:t> </a:t>
            </a:r>
            <a:r>
              <a:rPr lang="en-US" sz="4800" b="1"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Uses </a:t>
            </a:r>
            <a:r>
              <a:rPr lang="en-US" sz="3200" b="1" dirty="0">
                <a:latin typeface="Times New Roman" panose="02020603050405020304" pitchFamily="18" charset="0"/>
                <a:cs typeface="Times New Roman" panose="02020603050405020304" pitchFamily="18" charset="0"/>
              </a:rPr>
              <a:t>of Cognitive Behavior Therapy</a:t>
            </a:r>
            <a:endParaRPr lang="en-US" sz="3200" dirty="0"/>
          </a:p>
        </p:txBody>
      </p:sp>
      <p:sp>
        <p:nvSpPr>
          <p:cNvPr id="3" name="Content Placeholder 2"/>
          <p:cNvSpPr>
            <a:spLocks noGrp="1"/>
          </p:cNvSpPr>
          <p:nvPr>
            <p:ph idx="1"/>
          </p:nvPr>
        </p:nvSpPr>
        <p:spPr>
          <a:xfrm>
            <a:off x="457200" y="1447800"/>
            <a:ext cx="7620000" cy="4953000"/>
          </a:xfrm>
        </p:spPr>
        <p:txBody>
          <a:bodyPr>
            <a:normAutofit/>
          </a:bodyPr>
          <a:lstStyle/>
          <a:p>
            <a:pPr marL="114300" indent="0">
              <a:lnSpc>
                <a:spcPct val="150000"/>
              </a:lnSpc>
              <a:buNone/>
            </a:pPr>
            <a:r>
              <a:rPr lang="en-US" sz="2400" dirty="0">
                <a:latin typeface="Times New Roman" panose="02020603050405020304" pitchFamily="18" charset="0"/>
                <a:cs typeface="Times New Roman" panose="02020603050405020304" pitchFamily="18" charset="0"/>
              </a:rPr>
              <a:t>• Hypochondria</a:t>
            </a:r>
          </a:p>
          <a:p>
            <a:pPr marL="114300" indent="0">
              <a:lnSpc>
                <a:spcPct val="150000"/>
              </a:lnSpc>
              <a:buNone/>
            </a:pPr>
            <a:r>
              <a:rPr lang="en-US" sz="2400" dirty="0">
                <a:latin typeface="Times New Roman" panose="02020603050405020304" pitchFamily="18" charset="0"/>
                <a:cs typeface="Times New Roman" panose="02020603050405020304" pitchFamily="18" charset="0"/>
              </a:rPr>
              <a:t>• Substance abuse, like smoking, drinking or other drug use</a:t>
            </a:r>
          </a:p>
          <a:p>
            <a:pPr marL="114300" indent="0">
              <a:lnSpc>
                <a:spcPct val="150000"/>
              </a:lnSpc>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Weight loss</a:t>
            </a:r>
            <a:endParaRPr lang="en-US" sz="2400" dirty="0">
              <a:latin typeface="Times New Roman" panose="02020603050405020304" pitchFamily="18" charset="0"/>
              <a:cs typeface="Times New Roman" panose="02020603050405020304" pitchFamily="18" charset="0"/>
            </a:endParaRPr>
          </a:p>
          <a:p>
            <a:pPr marL="114300" indent="0">
              <a:lnSpc>
                <a:spcPct val="150000"/>
              </a:lnSpc>
              <a:buNone/>
            </a:pPr>
            <a:r>
              <a:rPr lang="en-US" sz="2400" dirty="0">
                <a:latin typeface="Times New Roman" panose="02020603050405020304" pitchFamily="18" charset="0"/>
                <a:cs typeface="Times New Roman" panose="02020603050405020304" pitchFamily="18" charset="0"/>
              </a:rPr>
              <a:t>• Eating disorders</a:t>
            </a:r>
          </a:p>
          <a:p>
            <a:pPr marL="114300" indent="0">
              <a:lnSpc>
                <a:spcPct val="150000"/>
              </a:lnSpc>
              <a:buNone/>
            </a:pPr>
            <a:r>
              <a:rPr lang="en-US" sz="2400" dirty="0">
                <a:latin typeface="Times New Roman" panose="02020603050405020304" pitchFamily="18" charset="0"/>
                <a:cs typeface="Times New Roman" panose="02020603050405020304" pitchFamily="18" charset="0"/>
              </a:rPr>
              <a:t>• Insomnia</a:t>
            </a:r>
          </a:p>
          <a:p>
            <a:pPr marL="114300" indent="0">
              <a:lnSpc>
                <a:spcPct val="150000"/>
              </a:lnSpc>
              <a:buNone/>
            </a:pPr>
            <a:r>
              <a:rPr lang="en-US" sz="2400" dirty="0">
                <a:latin typeface="Times New Roman" panose="02020603050405020304" pitchFamily="18" charset="0"/>
                <a:cs typeface="Times New Roman" panose="02020603050405020304" pitchFamily="18" charset="0"/>
              </a:rPr>
              <a:t>• Marriage or relationship problems</a:t>
            </a:r>
          </a:p>
          <a:p>
            <a:pPr marL="114300" indent="0">
              <a:lnSpc>
                <a:spcPct val="150000"/>
              </a:lnSpc>
              <a:buNone/>
            </a:pPr>
            <a:r>
              <a:rPr lang="en-US" sz="2400" dirty="0">
                <a:latin typeface="Times New Roman" panose="02020603050405020304" pitchFamily="18" charset="0"/>
                <a:cs typeface="Times New Roman" panose="02020603050405020304" pitchFamily="18" charset="0"/>
              </a:rPr>
              <a:t>• Certain emotional or behavioural problems in children or </a:t>
            </a:r>
            <a:r>
              <a:rPr lang="en-US" sz="2400" dirty="0" smtClean="0">
                <a:latin typeface="Times New Roman" panose="02020603050405020304" pitchFamily="18" charset="0"/>
                <a:cs typeface="Times New Roman" panose="02020603050405020304" pitchFamily="18" charset="0"/>
              </a:rPr>
              <a:t>  teenagers (Suicidal ideation) </a:t>
            </a:r>
            <a:endParaRPr lang="en-US" sz="24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91C727CA-B307-400E-952B-CB4369AD6BC8}" type="slidenum">
              <a:rPr lang="en-US" smtClean="0"/>
              <a:t>21</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34402612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762000"/>
          </a:xfrm>
        </p:spPr>
        <p:txBody>
          <a:bodyPr/>
          <a:lstStyle/>
          <a:p>
            <a:r>
              <a:rPr lang="en-US" dirty="0" smtClean="0"/>
              <a:t>             </a:t>
            </a:r>
            <a:r>
              <a:rPr lang="en-US" sz="3200" b="1" dirty="0" smtClean="0">
                <a:latin typeface="Times New Roman" panose="02020603050405020304" pitchFamily="18" charset="0"/>
                <a:cs typeface="Times New Roman" panose="02020603050405020304" pitchFamily="18" charset="0"/>
              </a:rPr>
              <a:t>CLINICAL APPLICATIONS </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1066800"/>
            <a:ext cx="8229600" cy="5410200"/>
          </a:xfrm>
        </p:spPr>
        <p:txBody>
          <a:bodyPr>
            <a:normAutofit lnSpcReduction="10000"/>
          </a:bodyPr>
          <a:lstStyle/>
          <a:p>
            <a:pPr marL="114300" indent="0" algn="just">
              <a:lnSpc>
                <a:spcPct val="160000"/>
              </a:lnSpc>
              <a:buNone/>
            </a:pPr>
            <a:r>
              <a:rPr lang="en-US" sz="2600" dirty="0" smtClean="0">
                <a:latin typeface="Times New Roman" panose="02020603050405020304" pitchFamily="18" charset="0"/>
                <a:cs typeface="Times New Roman" panose="02020603050405020304" pitchFamily="18" charset="0"/>
              </a:rPr>
              <a:t>  1. </a:t>
            </a:r>
            <a:r>
              <a:rPr lang="en-US" sz="2600" b="1" dirty="0" smtClean="0">
                <a:latin typeface="Times New Roman" panose="02020603050405020304" pitchFamily="18" charset="0"/>
                <a:cs typeface="Times New Roman" panose="02020603050405020304" pitchFamily="18" charset="0"/>
              </a:rPr>
              <a:t>Depression</a:t>
            </a:r>
            <a:r>
              <a:rPr lang="en-US" sz="2600" dirty="0" smtClean="0">
                <a:latin typeface="Times New Roman" panose="02020603050405020304" pitchFamily="18" charset="0"/>
                <a:cs typeface="Times New Roman" panose="02020603050405020304" pitchFamily="18" charset="0"/>
              </a:rPr>
              <a:t> :</a:t>
            </a:r>
          </a:p>
          <a:p>
            <a:pPr algn="just">
              <a:lnSpc>
                <a:spcPct val="160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Treatment </a:t>
            </a:r>
            <a:r>
              <a:rPr lang="en-US" dirty="0">
                <a:latin typeface="Times New Roman" panose="02020603050405020304" pitchFamily="18" charset="0"/>
                <a:cs typeface="Times New Roman" panose="02020603050405020304" pitchFamily="18" charset="0"/>
              </a:rPr>
              <a:t>is based on a two pronged attack: first, </a:t>
            </a:r>
            <a:r>
              <a:rPr lang="en-US" dirty="0" smtClean="0">
                <a:latin typeface="Times New Roman" panose="02020603050405020304" pitchFamily="18" charset="0"/>
                <a:cs typeface="Times New Roman" panose="02020603050405020304" pitchFamily="18" charset="0"/>
              </a:rPr>
              <a:t>using cognitive </a:t>
            </a:r>
            <a:r>
              <a:rPr lang="en-US" dirty="0">
                <a:latin typeface="Times New Roman" panose="02020603050405020304" pitchFamily="18" charset="0"/>
                <a:cs typeface="Times New Roman" panose="02020603050405020304" pitchFamily="18" charset="0"/>
              </a:rPr>
              <a:t>techniques to alter maladaptive </a:t>
            </a:r>
            <a:r>
              <a:rPr lang="en-US" dirty="0" smtClean="0">
                <a:latin typeface="Times New Roman" panose="02020603050405020304" pitchFamily="18" charset="0"/>
                <a:cs typeface="Times New Roman" panose="02020603050405020304" pitchFamily="18" charset="0"/>
              </a:rPr>
              <a:t>assumptions containing </a:t>
            </a:r>
            <a:r>
              <a:rPr lang="en-US" dirty="0">
                <a:latin typeface="Times New Roman" panose="02020603050405020304" pitchFamily="18" charset="0"/>
                <a:cs typeface="Times New Roman" panose="02020603050405020304" pitchFamily="18" charset="0"/>
              </a:rPr>
              <a:t>negative information about the self in </a:t>
            </a:r>
            <a:r>
              <a:rPr lang="en-US" dirty="0" smtClean="0">
                <a:latin typeface="Times New Roman" panose="02020603050405020304" pitchFamily="18" charset="0"/>
                <a:cs typeface="Times New Roman" panose="02020603050405020304" pitchFamily="18" charset="0"/>
              </a:rPr>
              <a:t>rela­tion </a:t>
            </a:r>
            <a:r>
              <a:rPr lang="en-US" dirty="0">
                <a:latin typeface="Times New Roman" panose="02020603050405020304" pitchFamily="18" charset="0"/>
                <a:cs typeface="Times New Roman" panose="02020603050405020304" pitchFamily="18" charset="0"/>
              </a:rPr>
              <a:t>to the world and the future; and, </a:t>
            </a:r>
            <a:r>
              <a:rPr lang="en-US" dirty="0" smtClean="0">
                <a:latin typeface="Times New Roman" panose="02020603050405020304" pitchFamily="18" charset="0"/>
                <a:cs typeface="Times New Roman" panose="02020603050405020304" pitchFamily="18" charset="0"/>
              </a:rPr>
              <a:t>second, ameliorating </a:t>
            </a:r>
            <a:r>
              <a:rPr lang="en-US" dirty="0">
                <a:latin typeface="Times New Roman" panose="02020603050405020304" pitchFamily="18" charset="0"/>
                <a:cs typeface="Times New Roman" panose="02020603050405020304" pitchFamily="18" charset="0"/>
              </a:rPr>
              <a:t>reduced levels of behavioural </a:t>
            </a:r>
            <a:r>
              <a:rPr lang="en-US" dirty="0" smtClean="0">
                <a:latin typeface="Times New Roman" panose="02020603050405020304" pitchFamily="18" charset="0"/>
                <a:cs typeface="Times New Roman" panose="02020603050405020304" pitchFamily="18" charset="0"/>
              </a:rPr>
              <a:t>activity, exercise</a:t>
            </a:r>
            <a:r>
              <a:rPr lang="en-US" dirty="0">
                <a:latin typeface="Times New Roman" panose="02020603050405020304" pitchFamily="18" charset="0"/>
                <a:cs typeface="Times New Roman" panose="02020603050405020304" pitchFamily="18" charset="0"/>
              </a:rPr>
              <a:t>, and positive </a:t>
            </a:r>
            <a:r>
              <a:rPr lang="en-US" dirty="0" smtClean="0">
                <a:latin typeface="Times New Roman" panose="02020603050405020304" pitchFamily="18" charset="0"/>
                <a:cs typeface="Times New Roman" panose="02020603050405020304" pitchFamily="18" charset="0"/>
              </a:rPr>
              <a:t>experience</a:t>
            </a:r>
            <a:r>
              <a:rPr lang="en-US" dirty="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p>
          <a:p>
            <a:pPr algn="just">
              <a:lnSpc>
                <a:spcPct val="160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dominance </a:t>
            </a:r>
            <a:r>
              <a:rPr lang="en-US" dirty="0" smtClean="0">
                <a:latin typeface="Times New Roman" panose="02020603050405020304" pitchFamily="18" charset="0"/>
                <a:cs typeface="Times New Roman" panose="02020603050405020304" pitchFamily="18" charset="0"/>
              </a:rPr>
              <a:t>of negative </a:t>
            </a:r>
            <a:r>
              <a:rPr lang="en-US" dirty="0">
                <a:latin typeface="Times New Roman" panose="02020603050405020304" pitchFamily="18" charset="0"/>
                <a:cs typeface="Times New Roman" panose="02020603050405020304" pitchFamily="18" charset="0"/>
              </a:rPr>
              <a:t>thought patterns leads to a </a:t>
            </a:r>
            <a:r>
              <a:rPr lang="en-US" dirty="0" smtClean="0">
                <a:latin typeface="Times New Roman" panose="02020603050405020304" pitchFamily="18" charset="0"/>
                <a:cs typeface="Times New Roman" panose="02020603050405020304" pitchFamily="18" charset="0"/>
              </a:rPr>
              <a:t>systematic negative </a:t>
            </a:r>
            <a:r>
              <a:rPr lang="en-US" dirty="0">
                <a:latin typeface="Times New Roman" panose="02020603050405020304" pitchFamily="18" charset="0"/>
                <a:cs typeface="Times New Roman" panose="02020603050405020304" pitchFamily="18" charset="0"/>
              </a:rPr>
              <a:t>bias in the perception and interpretation </a:t>
            </a:r>
            <a:r>
              <a:rPr lang="en-US" dirty="0" smtClean="0">
                <a:latin typeface="Times New Roman" panose="02020603050405020304" pitchFamily="18" charset="0"/>
                <a:cs typeface="Times New Roman" panose="02020603050405020304" pitchFamily="18" charset="0"/>
              </a:rPr>
              <a:t>of information</a:t>
            </a:r>
            <a:r>
              <a:rPr lang="en-US" dirty="0">
                <a:latin typeface="Times New Roman" panose="02020603050405020304" pitchFamily="18" charset="0"/>
                <a:cs typeface="Times New Roman" panose="02020603050405020304" pitchFamily="18" charset="0"/>
              </a:rPr>
              <a:t>, which in turn underpins the </a:t>
            </a:r>
            <a:r>
              <a:rPr lang="en-US" dirty="0" smtClean="0">
                <a:latin typeface="Times New Roman" panose="02020603050405020304" pitchFamily="18" charset="0"/>
                <a:cs typeface="Times New Roman" panose="02020603050405020304" pitchFamily="18" charset="0"/>
              </a:rPr>
              <a:t>motivational, behavioural</a:t>
            </a:r>
            <a:r>
              <a:rPr lang="en-US" dirty="0">
                <a:latin typeface="Times New Roman" panose="02020603050405020304" pitchFamily="18" charset="0"/>
                <a:cs typeface="Times New Roman" panose="02020603050405020304" pitchFamily="18" charset="0"/>
              </a:rPr>
              <a:t>, and physical symptoms of depression</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1C727CA-B307-400E-952B-CB4369AD6BC8}" type="slidenum">
              <a:rPr lang="en-US" smtClean="0"/>
              <a:t>22</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3868355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020762"/>
          </a:xfrm>
        </p:spPr>
        <p:txBody>
          <a:bodyPr/>
          <a:lstStyle/>
          <a:p>
            <a:r>
              <a:rPr lang="en-US" sz="3200" b="1" dirty="0" smtClean="0">
                <a:latin typeface="Times New Roman" panose="02020603050405020304" pitchFamily="18" charset="0"/>
                <a:cs typeface="Times New Roman" panose="02020603050405020304" pitchFamily="18" charset="0"/>
              </a:rPr>
              <a:t>              CLINICAL </a:t>
            </a:r>
            <a:r>
              <a:rPr lang="en-US" sz="3200" b="1" dirty="0">
                <a:latin typeface="Times New Roman" panose="02020603050405020304" pitchFamily="18" charset="0"/>
                <a:cs typeface="Times New Roman" panose="02020603050405020304" pitchFamily="18" charset="0"/>
              </a:rPr>
              <a:t>APPLICATIONS</a:t>
            </a:r>
            <a:endParaRPr lang="en-US" sz="3200" dirty="0"/>
          </a:p>
        </p:txBody>
      </p:sp>
      <p:sp>
        <p:nvSpPr>
          <p:cNvPr id="3" name="Content Placeholder 2"/>
          <p:cNvSpPr>
            <a:spLocks noGrp="1"/>
          </p:cNvSpPr>
          <p:nvPr>
            <p:ph idx="1"/>
          </p:nvPr>
        </p:nvSpPr>
        <p:spPr>
          <a:xfrm>
            <a:off x="152400" y="1295400"/>
            <a:ext cx="8153400" cy="5105400"/>
          </a:xfrm>
        </p:spPr>
        <p:txBody>
          <a:bodyPr/>
          <a:lstStyle/>
          <a:p>
            <a:pPr algn="just">
              <a:lnSpc>
                <a:spcPct val="150000"/>
              </a:lnSpc>
            </a:pPr>
            <a:r>
              <a:rPr lang="en-US" sz="2300" dirty="0">
                <a:latin typeface="Times New Roman" panose="02020603050405020304" pitchFamily="18" charset="0"/>
                <a:cs typeface="Times New Roman" panose="02020603050405020304" pitchFamily="18" charset="0"/>
              </a:rPr>
              <a:t>Cognitive techniques train patients to identify, evaluate, and alter the faulty thinking that distorts reality. Behav­ioural methods are complementary and activate patients to test out alternative assumptions in reality</a:t>
            </a:r>
            <a:r>
              <a:rPr lang="en-US" sz="2300" dirty="0" smtClean="0">
                <a:latin typeface="Times New Roman" panose="02020603050405020304" pitchFamily="18" charset="0"/>
                <a:cs typeface="Times New Roman" panose="02020603050405020304" pitchFamily="18" charset="0"/>
              </a:rPr>
              <a:t>.</a:t>
            </a:r>
          </a:p>
          <a:p>
            <a:pPr algn="just">
              <a:lnSpc>
                <a:spcPct val="150000"/>
              </a:lnSpc>
            </a:pPr>
            <a:r>
              <a:rPr lang="en-US" sz="2300" dirty="0">
                <a:latin typeface="Times New Roman" panose="02020603050405020304" pitchFamily="18" charset="0"/>
                <a:cs typeface="Times New Roman" panose="02020603050405020304" pitchFamily="18" charset="0"/>
              </a:rPr>
              <a:t>The efficacy of cognitive therapy in treating depres­sion is well documented. Research has primarily been conducted with outpatients with unipolar, non­ psychotic depression. </a:t>
            </a:r>
          </a:p>
          <a:p>
            <a:pPr algn="just">
              <a:lnSpc>
                <a:spcPct val="150000"/>
              </a:lnSpc>
            </a:pPr>
            <a:endParaRPr lang="en-US" sz="23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91C727CA-B307-400E-952B-CB4369AD6BC8}" type="slidenum">
              <a:rPr lang="en-US" smtClean="0"/>
              <a:t>23</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41524945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44562"/>
          </a:xfrm>
        </p:spPr>
        <p:txBody>
          <a:bodyPr/>
          <a:lstStyle/>
          <a:p>
            <a:r>
              <a:rPr lang="en-US" sz="3200" b="1" dirty="0" smtClean="0">
                <a:latin typeface="Times New Roman" panose="02020603050405020304" pitchFamily="18" charset="0"/>
                <a:cs typeface="Times New Roman" panose="02020603050405020304" pitchFamily="18" charset="0"/>
              </a:rPr>
              <a:t>                 CLINICAL </a:t>
            </a:r>
            <a:r>
              <a:rPr lang="en-US" sz="3200" b="1" dirty="0">
                <a:latin typeface="Times New Roman" panose="02020603050405020304" pitchFamily="18" charset="0"/>
                <a:cs typeface="Times New Roman" panose="02020603050405020304" pitchFamily="18" charset="0"/>
              </a:rPr>
              <a:t>APPLICATIONS</a:t>
            </a:r>
            <a:endParaRPr lang="en-US" sz="3200" dirty="0"/>
          </a:p>
        </p:txBody>
      </p:sp>
      <p:sp>
        <p:nvSpPr>
          <p:cNvPr id="3" name="Content Placeholder 2"/>
          <p:cNvSpPr>
            <a:spLocks noGrp="1"/>
          </p:cNvSpPr>
          <p:nvPr>
            <p:ph idx="1"/>
          </p:nvPr>
        </p:nvSpPr>
        <p:spPr>
          <a:xfrm>
            <a:off x="304800" y="1295400"/>
            <a:ext cx="7924800" cy="5105400"/>
          </a:xfrm>
        </p:spPr>
        <p:txBody>
          <a:bodyPr>
            <a:normAutofit/>
          </a:bodyPr>
          <a:lstStyle/>
          <a:p>
            <a:pPr algn="just">
              <a:lnSpc>
                <a:spcPct val="150000"/>
              </a:lnSpc>
            </a:pP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recent review of 15 </a:t>
            </a:r>
            <a:r>
              <a:rPr lang="en-US" dirty="0" smtClean="0">
                <a:latin typeface="Times New Roman" panose="02020603050405020304" pitchFamily="18" charset="0"/>
                <a:cs typeface="Times New Roman" panose="02020603050405020304" pitchFamily="18" charset="0"/>
              </a:rPr>
              <a:t>studies concluded </a:t>
            </a:r>
            <a:r>
              <a:rPr lang="en-US" dirty="0">
                <a:latin typeface="Times New Roman" panose="02020603050405020304" pitchFamily="18" charset="0"/>
                <a:cs typeface="Times New Roman" panose="02020603050405020304" pitchFamily="18" charset="0"/>
              </a:rPr>
              <a:t>that cognitive behaviour therapy was at </a:t>
            </a:r>
            <a:r>
              <a:rPr lang="en-US" dirty="0" smtClean="0">
                <a:latin typeface="Times New Roman" panose="02020603050405020304" pitchFamily="18" charset="0"/>
                <a:cs typeface="Times New Roman" panose="02020603050405020304" pitchFamily="18" charset="0"/>
              </a:rPr>
              <a:t>least as </a:t>
            </a:r>
            <a:r>
              <a:rPr lang="en-US" dirty="0">
                <a:latin typeface="Times New Roman" panose="02020603050405020304" pitchFamily="18" charset="0"/>
                <a:cs typeface="Times New Roman" panose="02020603050405020304" pitchFamily="18" charset="0"/>
              </a:rPr>
              <a:t>effective as medication in treating depressed </a:t>
            </a:r>
            <a:r>
              <a:rPr lang="en-US" dirty="0" smtClean="0">
                <a:latin typeface="Times New Roman" panose="02020603050405020304" pitchFamily="18" charset="0"/>
                <a:cs typeface="Times New Roman" panose="02020603050405020304" pitchFamily="18" charset="0"/>
              </a:rPr>
              <a:t>outpa­tients</a:t>
            </a:r>
            <a:r>
              <a:rPr lang="en-US" dirty="0">
                <a:latin typeface="Times New Roman" panose="02020603050405020304" pitchFamily="18" charset="0"/>
                <a:cs typeface="Times New Roman" panose="02020603050405020304" pitchFamily="18" charset="0"/>
              </a:rPr>
              <a:t>, the combination of the two treatments was </a:t>
            </a:r>
            <a:r>
              <a:rPr lang="en-US" dirty="0" smtClean="0">
                <a:latin typeface="Times New Roman" panose="02020603050405020304" pitchFamily="18" charset="0"/>
                <a:cs typeface="Times New Roman" panose="02020603050405020304" pitchFamily="18" charset="0"/>
              </a:rPr>
              <a:t>more effective </a:t>
            </a:r>
            <a:r>
              <a:rPr lang="en-US" dirty="0">
                <a:latin typeface="Times New Roman" panose="02020603050405020304" pitchFamily="18" charset="0"/>
                <a:cs typeface="Times New Roman" panose="02020603050405020304" pitchFamily="18" charset="0"/>
              </a:rPr>
              <a:t>than either one alone, and most of the </a:t>
            </a:r>
            <a:r>
              <a:rPr lang="en-US" dirty="0" smtClean="0">
                <a:latin typeface="Times New Roman" panose="02020603050405020304" pitchFamily="18" charset="0"/>
                <a:cs typeface="Times New Roman" panose="02020603050405020304" pitchFamily="18" charset="0"/>
              </a:rPr>
              <a:t>studies found </a:t>
            </a:r>
            <a:r>
              <a:rPr lang="en-US" dirty="0">
                <a:latin typeface="Times New Roman" panose="02020603050405020304" pitchFamily="18" charset="0"/>
                <a:cs typeface="Times New Roman" panose="02020603050405020304" pitchFamily="18" charset="0"/>
              </a:rPr>
              <a:t>that cognitive behaviour therapy was </a:t>
            </a:r>
            <a:r>
              <a:rPr lang="en-US" dirty="0" smtClean="0">
                <a:latin typeface="Times New Roman" panose="02020603050405020304" pitchFamily="18" charset="0"/>
                <a:cs typeface="Times New Roman" panose="02020603050405020304" pitchFamily="18" charset="0"/>
              </a:rPr>
              <a:t>equally applicable </a:t>
            </a:r>
            <a:r>
              <a:rPr lang="en-US" dirty="0">
                <a:latin typeface="Times New Roman" panose="02020603050405020304" pitchFamily="18" charset="0"/>
                <a:cs typeface="Times New Roman" panose="02020603050405020304" pitchFamily="18" charset="0"/>
              </a:rPr>
              <a:t>to more severe and more endogenous </a:t>
            </a:r>
            <a:r>
              <a:rPr lang="en-US" dirty="0" smtClean="0">
                <a:latin typeface="Times New Roman" panose="02020603050405020304" pitchFamily="18" charset="0"/>
                <a:cs typeface="Times New Roman" panose="02020603050405020304" pitchFamily="18" charset="0"/>
              </a:rPr>
              <a:t>types of depression. </a:t>
            </a:r>
          </a:p>
          <a:p>
            <a:pPr algn="just">
              <a:lnSpc>
                <a:spcPct val="150000"/>
              </a:lnSpc>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comparison with other </a:t>
            </a:r>
            <a:r>
              <a:rPr lang="en-US" dirty="0" smtClean="0">
                <a:latin typeface="Times New Roman" panose="02020603050405020304" pitchFamily="18" charset="0"/>
                <a:cs typeface="Times New Roman" panose="02020603050405020304" pitchFamily="18" charset="0"/>
              </a:rPr>
              <a:t>psychological treatments </a:t>
            </a:r>
            <a:r>
              <a:rPr lang="en-US" dirty="0">
                <a:latin typeface="Times New Roman" panose="02020603050405020304" pitchFamily="18" charset="0"/>
                <a:cs typeface="Times New Roman" panose="02020603050405020304" pitchFamily="18" charset="0"/>
              </a:rPr>
              <a:t>for depression, cognitive behaviour </a:t>
            </a:r>
            <a:r>
              <a:rPr lang="en-US" dirty="0" smtClean="0">
                <a:latin typeface="Times New Roman" panose="02020603050405020304" pitchFamily="18" charset="0"/>
                <a:cs typeface="Times New Roman" panose="02020603050405020304" pitchFamily="18" charset="0"/>
              </a:rPr>
              <a:t>therapy also </a:t>
            </a:r>
            <a:r>
              <a:rPr lang="en-US" dirty="0">
                <a:latin typeface="Times New Roman" panose="02020603050405020304" pitchFamily="18" charset="0"/>
                <a:cs typeface="Times New Roman" panose="02020603050405020304" pitchFamily="18" charset="0"/>
              </a:rPr>
              <a:t>fares </a:t>
            </a:r>
            <a:r>
              <a:rPr lang="en-US" dirty="0" smtClean="0">
                <a:latin typeface="Times New Roman" panose="02020603050405020304" pitchFamily="18" charset="0"/>
                <a:cs typeface="Times New Roman" panose="02020603050405020304" pitchFamily="18" charset="0"/>
              </a:rPr>
              <a:t>well.</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1C727CA-B307-400E-952B-CB4369AD6BC8}" type="slidenum">
              <a:rPr lang="en-US" smtClean="0"/>
              <a:t>24</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1646328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lstStyle/>
          <a:p>
            <a:r>
              <a:rPr lang="en-US" sz="4800" b="1" dirty="0">
                <a:latin typeface="Times New Roman" panose="02020603050405020304" pitchFamily="18" charset="0"/>
                <a:cs typeface="Times New Roman" panose="02020603050405020304" pitchFamily="18" charset="0"/>
              </a:rPr>
              <a:t> </a:t>
            </a:r>
            <a:r>
              <a:rPr lang="en-US" sz="4800" b="1"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CLINICAL </a:t>
            </a:r>
            <a:r>
              <a:rPr lang="en-US" sz="3200" b="1" dirty="0">
                <a:latin typeface="Times New Roman" panose="02020603050405020304" pitchFamily="18" charset="0"/>
                <a:cs typeface="Times New Roman" panose="02020603050405020304" pitchFamily="18" charset="0"/>
              </a:rPr>
              <a:t>APPLICATIONS</a:t>
            </a:r>
            <a:endParaRPr lang="en-US" sz="3200" dirty="0"/>
          </a:p>
        </p:txBody>
      </p:sp>
      <p:sp>
        <p:nvSpPr>
          <p:cNvPr id="3" name="Content Placeholder 2"/>
          <p:cNvSpPr>
            <a:spLocks noGrp="1"/>
          </p:cNvSpPr>
          <p:nvPr>
            <p:ph idx="1"/>
          </p:nvPr>
        </p:nvSpPr>
        <p:spPr>
          <a:xfrm>
            <a:off x="228600" y="1066800"/>
            <a:ext cx="8077200" cy="5638800"/>
          </a:xfrm>
        </p:spPr>
        <p:txBody>
          <a:bodyPr>
            <a:normAutofit lnSpcReduction="10000"/>
          </a:bodyPr>
          <a:lstStyle/>
          <a:p>
            <a:pPr marL="114300" indent="0">
              <a:buNone/>
            </a:pPr>
            <a:r>
              <a:rPr lang="en-US" sz="2400" b="1" dirty="0" smtClean="0">
                <a:latin typeface="Times New Roman" panose="02020603050405020304" pitchFamily="18" charset="0"/>
                <a:cs typeface="Times New Roman" panose="02020603050405020304" pitchFamily="18" charset="0"/>
              </a:rPr>
              <a:t>  2. Panic </a:t>
            </a:r>
            <a:r>
              <a:rPr lang="en-US" sz="2400" b="1" dirty="0">
                <a:latin typeface="Times New Roman" panose="02020603050405020304" pitchFamily="18" charset="0"/>
                <a:cs typeface="Times New Roman" panose="02020603050405020304" pitchFamily="18" charset="0"/>
              </a:rPr>
              <a:t>disorder and </a:t>
            </a:r>
            <a:r>
              <a:rPr lang="en-US" sz="2400" b="1" dirty="0" smtClean="0">
                <a:latin typeface="Times New Roman" panose="02020603050405020304" pitchFamily="18" charset="0"/>
                <a:cs typeface="Times New Roman" panose="02020603050405020304" pitchFamily="18" charset="0"/>
              </a:rPr>
              <a:t>agoraphobia :</a:t>
            </a:r>
            <a:endParaRPr lang="en-US" sz="2400" b="1" dirty="0">
              <a:latin typeface="Times New Roman" panose="02020603050405020304" pitchFamily="18" charset="0"/>
              <a:cs typeface="Times New Roman" panose="02020603050405020304" pitchFamily="18" charset="0"/>
            </a:endParaRPr>
          </a:p>
          <a:p>
            <a:pPr algn="just">
              <a:lnSpc>
                <a:spcPct val="150000"/>
              </a:lnSpc>
            </a:pPr>
            <a:r>
              <a:rPr lang="en-US" dirty="0">
                <a:latin typeface="Times New Roman" panose="02020603050405020304" pitchFamily="18" charset="0"/>
                <a:cs typeface="Times New Roman" panose="02020603050405020304" pitchFamily="18" charset="0"/>
              </a:rPr>
              <a:t>Cognitive behaviour therapy for patients </a:t>
            </a:r>
            <a:r>
              <a:rPr lang="en-US" dirty="0" smtClean="0">
                <a:latin typeface="Times New Roman" panose="02020603050405020304" pitchFamily="18" charset="0"/>
                <a:cs typeface="Times New Roman" panose="02020603050405020304" pitchFamily="18" charset="0"/>
              </a:rPr>
              <a:t>who experience </a:t>
            </a:r>
            <a:r>
              <a:rPr lang="en-US" dirty="0">
                <a:latin typeface="Times New Roman" panose="02020603050405020304" pitchFamily="18" charset="0"/>
                <a:cs typeface="Times New Roman" panose="02020603050405020304" pitchFamily="18" charset="0"/>
              </a:rPr>
              <a:t>panic attacks is based on identifying </a:t>
            </a:r>
            <a:r>
              <a:rPr lang="en-US" dirty="0" smtClean="0">
                <a:latin typeface="Times New Roman" panose="02020603050405020304" pitchFamily="18" charset="0"/>
                <a:cs typeface="Times New Roman" panose="02020603050405020304" pitchFamily="18" charset="0"/>
              </a:rPr>
              <a:t>and modifying catastrophic </a:t>
            </a:r>
            <a:r>
              <a:rPr lang="en-US" dirty="0">
                <a:latin typeface="Times New Roman" panose="02020603050405020304" pitchFamily="18" charset="0"/>
                <a:cs typeface="Times New Roman" panose="02020603050405020304" pitchFamily="18" charset="0"/>
              </a:rPr>
              <a:t>misinterpretations of the </a:t>
            </a:r>
            <a:r>
              <a:rPr lang="en-US" dirty="0" smtClean="0">
                <a:latin typeface="Times New Roman" panose="02020603050405020304" pitchFamily="18" charset="0"/>
                <a:cs typeface="Times New Roman" panose="02020603050405020304" pitchFamily="18" charset="0"/>
              </a:rPr>
              <a:t>initial physical symptoms </a:t>
            </a:r>
            <a:r>
              <a:rPr lang="en-US" dirty="0">
                <a:latin typeface="Times New Roman" panose="02020603050405020304" pitchFamily="18" charset="0"/>
                <a:cs typeface="Times New Roman" panose="02020603050405020304" pitchFamily="18" charset="0"/>
              </a:rPr>
              <a:t>of the anxiety. </a:t>
            </a:r>
            <a:endParaRPr lang="en-US" dirty="0" smtClean="0">
              <a:latin typeface="Times New Roman" panose="02020603050405020304" pitchFamily="18" charset="0"/>
              <a:cs typeface="Times New Roman" panose="02020603050405020304" pitchFamily="18" charset="0"/>
            </a:endParaRPr>
          </a:p>
          <a:p>
            <a:pPr algn="just">
              <a:lnSpc>
                <a:spcPct val="150000"/>
              </a:lnSpc>
            </a:pPr>
            <a:r>
              <a:rPr lang="en-US" dirty="0" smtClean="0">
                <a:latin typeface="Times New Roman" panose="02020603050405020304" pitchFamily="18" charset="0"/>
                <a:cs typeface="Times New Roman" panose="02020603050405020304" pitchFamily="18" charset="0"/>
              </a:rPr>
              <a:t>Specific exercises that </a:t>
            </a:r>
            <a:r>
              <a:rPr lang="en-US" dirty="0">
                <a:latin typeface="Times New Roman" panose="02020603050405020304" pitchFamily="18" charset="0"/>
                <a:cs typeface="Times New Roman" panose="02020603050405020304" pitchFamily="18" charset="0"/>
              </a:rPr>
              <a:t>enable exposure to feared bodily sensations </a:t>
            </a:r>
            <a:r>
              <a:rPr lang="en-US" dirty="0" smtClean="0">
                <a:latin typeface="Times New Roman" panose="02020603050405020304" pitchFamily="18" charset="0"/>
                <a:cs typeface="Times New Roman" panose="02020603050405020304" pitchFamily="18" charset="0"/>
              </a:rPr>
              <a:t>and actual </a:t>
            </a:r>
            <a:r>
              <a:rPr lang="en-US" dirty="0">
                <a:latin typeface="Times New Roman" panose="02020603050405020304" pitchFamily="18" charset="0"/>
                <a:cs typeface="Times New Roman" panose="02020603050405020304" pitchFamily="18" charset="0"/>
              </a:rPr>
              <a:t>exposure to fear cues are central to </a:t>
            </a:r>
            <a:r>
              <a:rPr lang="en-US" dirty="0" smtClean="0">
                <a:latin typeface="Times New Roman" panose="02020603050405020304" pitchFamily="18" charset="0"/>
                <a:cs typeface="Times New Roman" panose="02020603050405020304" pitchFamily="18" charset="0"/>
              </a:rPr>
              <a:t>the treatment</a:t>
            </a:r>
            <a:r>
              <a:rPr lang="en-US" dirty="0">
                <a:latin typeface="Times New Roman" panose="02020603050405020304" pitchFamily="18" charset="0"/>
                <a:cs typeface="Times New Roman" panose="02020603050405020304" pitchFamily="18" charset="0"/>
              </a:rPr>
              <a:t>.</a:t>
            </a:r>
          </a:p>
          <a:p>
            <a:pPr algn="just">
              <a:lnSpc>
                <a:spcPct val="150000"/>
              </a:lnSpc>
            </a:pPr>
            <a:r>
              <a:rPr lang="en-US" dirty="0">
                <a:latin typeface="Times New Roman" panose="02020603050405020304" pitchFamily="18" charset="0"/>
                <a:cs typeface="Times New Roman" panose="02020603050405020304" pitchFamily="18" charset="0"/>
              </a:rPr>
              <a:t>Controlled studies attest to the efficacy of </a:t>
            </a:r>
            <a:r>
              <a:rPr lang="en-US" dirty="0" smtClean="0">
                <a:latin typeface="Times New Roman" panose="02020603050405020304" pitchFamily="18" charset="0"/>
                <a:cs typeface="Times New Roman" panose="02020603050405020304" pitchFamily="18" charset="0"/>
              </a:rPr>
              <a:t>cognitive behaviour </a:t>
            </a:r>
            <a:r>
              <a:rPr lang="en-US" dirty="0">
                <a:latin typeface="Times New Roman" panose="02020603050405020304" pitchFamily="18" charset="0"/>
                <a:cs typeface="Times New Roman" panose="02020603050405020304" pitchFamily="18" charset="0"/>
              </a:rPr>
              <a:t>therapy in treating panic and </a:t>
            </a:r>
            <a:r>
              <a:rPr lang="en-US" dirty="0" smtClean="0">
                <a:latin typeface="Times New Roman" panose="02020603050405020304" pitchFamily="18" charset="0"/>
                <a:cs typeface="Times New Roman" panose="02020603050405020304" pitchFamily="18" charset="0"/>
              </a:rPr>
              <a:t>agoraphobia and </a:t>
            </a:r>
            <a:r>
              <a:rPr lang="en-US" dirty="0">
                <a:latin typeface="Times New Roman" panose="02020603050405020304" pitchFamily="18" charset="0"/>
                <a:cs typeface="Times New Roman" panose="02020603050405020304" pitchFamily="18" charset="0"/>
              </a:rPr>
              <a:t>its superiority over supportive therapy, </a:t>
            </a:r>
            <a:r>
              <a:rPr lang="en-US" dirty="0" smtClean="0">
                <a:latin typeface="Times New Roman" panose="02020603050405020304" pitchFamily="18" charset="0"/>
                <a:cs typeface="Times New Roman" panose="02020603050405020304" pitchFamily="18" charset="0"/>
              </a:rPr>
              <a:t>relaxation , and drugs.</a:t>
            </a:r>
          </a:p>
          <a:p>
            <a:pPr algn="just">
              <a:lnSpc>
                <a:spcPct val="150000"/>
              </a:lnSpc>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long term effects of cognitive </a:t>
            </a:r>
            <a:r>
              <a:rPr lang="en-US" dirty="0" smtClean="0">
                <a:latin typeface="Times New Roman" panose="02020603050405020304" pitchFamily="18" charset="0"/>
                <a:cs typeface="Times New Roman" panose="02020603050405020304" pitchFamily="18" charset="0"/>
              </a:rPr>
              <a:t>behavior therapy </a:t>
            </a:r>
            <a:r>
              <a:rPr lang="en-US" dirty="0">
                <a:latin typeface="Times New Roman" panose="02020603050405020304" pitchFamily="18" charset="0"/>
                <a:cs typeface="Times New Roman" panose="02020603050405020304" pitchFamily="18" charset="0"/>
              </a:rPr>
              <a:t>seem to be superior to other </a:t>
            </a:r>
            <a:r>
              <a:rPr lang="en-US" dirty="0" smtClean="0">
                <a:latin typeface="Times New Roman" panose="02020603050405020304" pitchFamily="18" charset="0"/>
                <a:cs typeface="Times New Roman" panose="02020603050405020304" pitchFamily="18" charset="0"/>
              </a:rPr>
              <a:t>techniques.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1C727CA-B307-400E-952B-CB4369AD6BC8}" type="slidenum">
              <a:rPr lang="en-US" smtClean="0"/>
              <a:t>25</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33869818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92162"/>
          </a:xfrm>
        </p:spPr>
        <p:txBody>
          <a:bodyPr/>
          <a:lstStyle/>
          <a:p>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               CLINICAL </a:t>
            </a:r>
            <a:r>
              <a:rPr lang="en-US" sz="3200" b="1" dirty="0">
                <a:latin typeface="Times New Roman" panose="02020603050405020304" pitchFamily="18" charset="0"/>
                <a:cs typeface="Times New Roman" panose="02020603050405020304" pitchFamily="18" charset="0"/>
              </a:rPr>
              <a:t>APPLICATIONS</a:t>
            </a:r>
            <a:endParaRPr lang="en-US" sz="3200" dirty="0"/>
          </a:p>
        </p:txBody>
      </p:sp>
      <p:sp>
        <p:nvSpPr>
          <p:cNvPr id="3" name="Content Placeholder 2"/>
          <p:cNvSpPr>
            <a:spLocks noGrp="1"/>
          </p:cNvSpPr>
          <p:nvPr>
            <p:ph idx="1"/>
          </p:nvPr>
        </p:nvSpPr>
        <p:spPr>
          <a:xfrm>
            <a:off x="76200" y="1066800"/>
            <a:ext cx="8305800" cy="5486400"/>
          </a:xfrm>
        </p:spPr>
        <p:txBody>
          <a:bodyPr>
            <a:normAutofit fontScale="92500"/>
          </a:bodyPr>
          <a:lstStyle/>
          <a:p>
            <a:pPr marL="114300" indent="0">
              <a:buNone/>
            </a:pPr>
            <a:r>
              <a:rPr lang="en-US" sz="2600" b="1" dirty="0" smtClean="0">
                <a:latin typeface="Times New Roman" panose="02020603050405020304" pitchFamily="18" charset="0"/>
                <a:cs typeface="Times New Roman" panose="02020603050405020304" pitchFamily="18" charset="0"/>
              </a:rPr>
              <a:t>   3. Post­ traumatic </a:t>
            </a:r>
            <a:r>
              <a:rPr lang="en-US" sz="2600" b="1" dirty="0">
                <a:latin typeface="Times New Roman" panose="02020603050405020304" pitchFamily="18" charset="0"/>
                <a:cs typeface="Times New Roman" panose="02020603050405020304" pitchFamily="18" charset="0"/>
              </a:rPr>
              <a:t>stress </a:t>
            </a:r>
            <a:r>
              <a:rPr lang="en-US" sz="2600" b="1" dirty="0" smtClean="0">
                <a:latin typeface="Times New Roman" panose="02020603050405020304" pitchFamily="18" charset="0"/>
                <a:cs typeface="Times New Roman" panose="02020603050405020304" pitchFamily="18" charset="0"/>
              </a:rPr>
              <a:t>disorder :</a:t>
            </a:r>
            <a:endParaRPr lang="en-US" sz="2600" b="1" dirty="0">
              <a:latin typeface="Times New Roman" panose="02020603050405020304" pitchFamily="18" charset="0"/>
              <a:cs typeface="Times New Roman" panose="02020603050405020304" pitchFamily="18" charset="0"/>
            </a:endParaRPr>
          </a:p>
          <a:p>
            <a:pPr algn="just">
              <a:lnSpc>
                <a:spcPct val="150000"/>
              </a:lnSpc>
            </a:pPr>
            <a:r>
              <a:rPr lang="en-US" sz="2300" dirty="0">
                <a:latin typeface="Times New Roman" panose="02020603050405020304" pitchFamily="18" charset="0"/>
                <a:cs typeface="Times New Roman" panose="02020603050405020304" pitchFamily="18" charset="0"/>
              </a:rPr>
              <a:t>Perceived unpredictability and uncontrollability have </a:t>
            </a:r>
            <a:r>
              <a:rPr lang="en-US" sz="2300" dirty="0" smtClean="0">
                <a:latin typeface="Times New Roman" panose="02020603050405020304" pitchFamily="18" charset="0"/>
                <a:cs typeface="Times New Roman" panose="02020603050405020304" pitchFamily="18" charset="0"/>
              </a:rPr>
              <a:t>a pivotal </a:t>
            </a:r>
            <a:r>
              <a:rPr lang="en-US" sz="2300" dirty="0">
                <a:latin typeface="Times New Roman" panose="02020603050405020304" pitchFamily="18" charset="0"/>
                <a:cs typeface="Times New Roman" panose="02020603050405020304" pitchFamily="18" charset="0"/>
              </a:rPr>
              <a:t>role in the development of post­traumatic </a:t>
            </a:r>
            <a:r>
              <a:rPr lang="en-US" sz="2300" dirty="0" smtClean="0">
                <a:latin typeface="Times New Roman" panose="02020603050405020304" pitchFamily="18" charset="0"/>
                <a:cs typeface="Times New Roman" panose="02020603050405020304" pitchFamily="18" charset="0"/>
              </a:rPr>
              <a:t>stress disorder</a:t>
            </a:r>
            <a:r>
              <a:rPr lang="en-US" sz="2300" dirty="0">
                <a:latin typeface="Times New Roman" panose="02020603050405020304" pitchFamily="18" charset="0"/>
                <a:cs typeface="Times New Roman" panose="02020603050405020304" pitchFamily="18" charset="0"/>
              </a:rPr>
              <a:t>. </a:t>
            </a:r>
            <a:endParaRPr lang="en-US" sz="2300" dirty="0" smtClean="0">
              <a:latin typeface="Times New Roman" panose="02020603050405020304" pitchFamily="18" charset="0"/>
              <a:cs typeface="Times New Roman" panose="02020603050405020304" pitchFamily="18" charset="0"/>
            </a:endParaRPr>
          </a:p>
          <a:p>
            <a:pPr algn="just">
              <a:lnSpc>
                <a:spcPct val="150000"/>
              </a:lnSpc>
            </a:pPr>
            <a:r>
              <a:rPr lang="en-US" sz="2300" dirty="0" smtClean="0">
                <a:latin typeface="Times New Roman" panose="02020603050405020304" pitchFamily="18" charset="0"/>
                <a:cs typeface="Times New Roman" panose="02020603050405020304" pitchFamily="18" charset="0"/>
              </a:rPr>
              <a:t>In </a:t>
            </a:r>
            <a:r>
              <a:rPr lang="en-US" sz="2300" dirty="0">
                <a:latin typeface="Times New Roman" panose="02020603050405020304" pitchFamily="18" charset="0"/>
                <a:cs typeface="Times New Roman" panose="02020603050405020304" pitchFamily="18" charset="0"/>
              </a:rPr>
              <a:t>addition, cognitive behaviour </a:t>
            </a:r>
            <a:r>
              <a:rPr lang="en-US" sz="2300" dirty="0" smtClean="0">
                <a:latin typeface="Times New Roman" panose="02020603050405020304" pitchFamily="18" charset="0"/>
                <a:cs typeface="Times New Roman" panose="02020603050405020304" pitchFamily="18" charset="0"/>
              </a:rPr>
              <a:t>therapy focuses </a:t>
            </a:r>
            <a:r>
              <a:rPr lang="en-US" sz="2300" dirty="0">
                <a:latin typeface="Times New Roman" panose="02020603050405020304" pitchFamily="18" charset="0"/>
                <a:cs typeface="Times New Roman" panose="02020603050405020304" pitchFamily="18" charset="0"/>
              </a:rPr>
              <a:t>on active exposure to the experience of </a:t>
            </a:r>
            <a:r>
              <a:rPr lang="en-US" sz="2300" dirty="0" smtClean="0">
                <a:latin typeface="Times New Roman" panose="02020603050405020304" pitchFamily="18" charset="0"/>
                <a:cs typeface="Times New Roman" panose="02020603050405020304" pitchFamily="18" charset="0"/>
              </a:rPr>
              <a:t>the trauma </a:t>
            </a:r>
            <a:r>
              <a:rPr lang="en-US" sz="2300" dirty="0">
                <a:latin typeface="Times New Roman" panose="02020603050405020304" pitchFamily="18" charset="0"/>
                <a:cs typeface="Times New Roman" panose="02020603050405020304" pitchFamily="18" charset="0"/>
              </a:rPr>
              <a:t>through repeated activation of the fear </a:t>
            </a:r>
            <a:r>
              <a:rPr lang="en-US" sz="2300" dirty="0" smtClean="0">
                <a:latin typeface="Times New Roman" panose="02020603050405020304" pitchFamily="18" charset="0"/>
                <a:cs typeface="Times New Roman" panose="02020603050405020304" pitchFamily="18" charset="0"/>
              </a:rPr>
              <a:t>memo­ries </a:t>
            </a:r>
            <a:r>
              <a:rPr lang="en-US" sz="2300" dirty="0">
                <a:latin typeface="Times New Roman" panose="02020603050405020304" pitchFamily="18" charset="0"/>
                <a:cs typeface="Times New Roman" panose="02020603050405020304" pitchFamily="18" charset="0"/>
              </a:rPr>
              <a:t>and eliminating imaginal and </a:t>
            </a:r>
            <a:r>
              <a:rPr lang="en-US" sz="2300" dirty="0" smtClean="0">
                <a:latin typeface="Times New Roman" panose="02020603050405020304" pitchFamily="18" charset="0"/>
                <a:cs typeface="Times New Roman" panose="02020603050405020304" pitchFamily="18" charset="0"/>
              </a:rPr>
              <a:t>behavioural avoidance.</a:t>
            </a:r>
          </a:p>
          <a:p>
            <a:pPr algn="just">
              <a:lnSpc>
                <a:spcPct val="150000"/>
              </a:lnSpc>
            </a:pPr>
            <a:r>
              <a:rPr lang="en-US" sz="2300" dirty="0">
                <a:latin typeface="Times New Roman" panose="02020603050405020304" pitchFamily="18" charset="0"/>
                <a:cs typeface="Times New Roman" panose="02020603050405020304" pitchFamily="18" charset="0"/>
              </a:rPr>
              <a:t>Behaviour therapy and cognitive </a:t>
            </a:r>
            <a:r>
              <a:rPr lang="en-US" sz="2300" dirty="0" smtClean="0">
                <a:latin typeface="Times New Roman" panose="02020603050405020304" pitchFamily="18" charset="0"/>
                <a:cs typeface="Times New Roman" panose="02020603050405020304" pitchFamily="18" charset="0"/>
              </a:rPr>
              <a:t>behavior therapy </a:t>
            </a:r>
            <a:r>
              <a:rPr lang="en-US" sz="2300" dirty="0">
                <a:latin typeface="Times New Roman" panose="02020603050405020304" pitchFamily="18" charset="0"/>
                <a:cs typeface="Times New Roman" panose="02020603050405020304" pitchFamily="18" charset="0"/>
              </a:rPr>
              <a:t>have been reviewed by </a:t>
            </a:r>
            <a:r>
              <a:rPr lang="en-US" sz="2300" dirty="0" smtClean="0">
                <a:latin typeface="Times New Roman" panose="02020603050405020304" pitchFamily="18" charset="0"/>
                <a:cs typeface="Times New Roman" panose="02020603050405020304" pitchFamily="18" charset="0"/>
              </a:rPr>
              <a:t>Hacker- ­</a:t>
            </a:r>
            <a:r>
              <a:rPr lang="en-US" sz="2300" dirty="0">
                <a:latin typeface="Times New Roman" panose="02020603050405020304" pitchFamily="18" charset="0"/>
                <a:cs typeface="Times New Roman" panose="02020603050405020304" pitchFamily="18" charset="0"/>
              </a:rPr>
              <a:t>Hughes </a:t>
            </a:r>
            <a:r>
              <a:rPr lang="en-US" sz="2300" dirty="0" smtClean="0">
                <a:latin typeface="Times New Roman" panose="02020603050405020304" pitchFamily="18" charset="0"/>
                <a:cs typeface="Times New Roman" panose="02020603050405020304" pitchFamily="18" charset="0"/>
              </a:rPr>
              <a:t>and Thompson </a:t>
            </a:r>
            <a:r>
              <a:rPr lang="en-US" sz="2300" dirty="0">
                <a:latin typeface="Times New Roman" panose="02020603050405020304" pitchFamily="18" charset="0"/>
                <a:cs typeface="Times New Roman" panose="02020603050405020304" pitchFamily="18" charset="0"/>
              </a:rPr>
              <a:t>in treating post­traumatic stress </a:t>
            </a:r>
            <a:r>
              <a:rPr lang="en-US" sz="2300" dirty="0" smtClean="0">
                <a:latin typeface="Times New Roman" panose="02020603050405020304" pitchFamily="18" charset="0"/>
                <a:cs typeface="Times New Roman" panose="02020603050405020304" pitchFamily="18" charset="0"/>
              </a:rPr>
              <a:t>disorder. They </a:t>
            </a:r>
            <a:r>
              <a:rPr lang="en-US" sz="2300" dirty="0">
                <a:latin typeface="Times New Roman" panose="02020603050405020304" pitchFamily="18" charset="0"/>
                <a:cs typeface="Times New Roman" panose="02020603050405020304" pitchFamily="18" charset="0"/>
              </a:rPr>
              <a:t>report encouraging results but highlight the </a:t>
            </a:r>
            <a:r>
              <a:rPr lang="en-US" sz="2300" dirty="0" smtClean="0">
                <a:latin typeface="Times New Roman" panose="02020603050405020304" pitchFamily="18" charset="0"/>
                <a:cs typeface="Times New Roman" panose="02020603050405020304" pitchFamily="18" charset="0"/>
              </a:rPr>
              <a:t>need for </a:t>
            </a:r>
            <a:r>
              <a:rPr lang="en-US" sz="2300" dirty="0">
                <a:latin typeface="Times New Roman" panose="02020603050405020304" pitchFamily="18" charset="0"/>
                <a:cs typeface="Times New Roman" panose="02020603050405020304" pitchFamily="18" charset="0"/>
              </a:rPr>
              <a:t>more empirical support for the specific </a:t>
            </a:r>
            <a:r>
              <a:rPr lang="en-US" sz="2300" dirty="0" smtClean="0">
                <a:latin typeface="Times New Roman" panose="02020603050405020304" pitchFamily="18" charset="0"/>
                <a:cs typeface="Times New Roman" panose="02020603050405020304" pitchFamily="18" charset="0"/>
              </a:rPr>
              <a:t>cognitive components </a:t>
            </a:r>
            <a:r>
              <a:rPr lang="en-US" sz="2300" dirty="0">
                <a:latin typeface="Times New Roman" panose="02020603050405020304" pitchFamily="18" charset="0"/>
                <a:cs typeface="Times New Roman" panose="02020603050405020304" pitchFamily="18" charset="0"/>
              </a:rPr>
              <a:t>of the treatment.</a:t>
            </a:r>
          </a:p>
        </p:txBody>
      </p:sp>
      <p:sp>
        <p:nvSpPr>
          <p:cNvPr id="4" name="Slide Number Placeholder 3"/>
          <p:cNvSpPr>
            <a:spLocks noGrp="1"/>
          </p:cNvSpPr>
          <p:nvPr>
            <p:ph type="sldNum" sz="quarter" idx="12"/>
          </p:nvPr>
        </p:nvSpPr>
        <p:spPr/>
        <p:txBody>
          <a:bodyPr/>
          <a:lstStyle/>
          <a:p>
            <a:fld id="{91C727CA-B307-400E-952B-CB4369AD6BC8}" type="slidenum">
              <a:rPr lang="en-US" smtClean="0"/>
              <a:t>26</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36099955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CLINICAL APPLICATIONS</a:t>
            </a:r>
            <a:endParaRPr lang="en-US" sz="3200" dirty="0"/>
          </a:p>
        </p:txBody>
      </p:sp>
      <p:sp>
        <p:nvSpPr>
          <p:cNvPr id="3" name="Content Placeholder 2"/>
          <p:cNvSpPr>
            <a:spLocks noGrp="1"/>
          </p:cNvSpPr>
          <p:nvPr>
            <p:ph idx="1"/>
          </p:nvPr>
        </p:nvSpPr>
        <p:spPr>
          <a:xfrm>
            <a:off x="228600" y="1219200"/>
            <a:ext cx="8001000" cy="5257800"/>
          </a:xfrm>
        </p:spPr>
        <p:txBody>
          <a:bodyPr>
            <a:normAutofit fontScale="92500"/>
          </a:bodyPr>
          <a:lstStyle/>
          <a:p>
            <a:pPr marL="114300" indent="0" algn="just">
              <a:buNone/>
            </a:pPr>
            <a:r>
              <a:rPr lang="en-US" sz="2600" b="1" dirty="0" smtClean="0">
                <a:latin typeface="Times New Roman" panose="02020603050405020304" pitchFamily="18" charset="0"/>
                <a:cs typeface="Times New Roman" panose="02020603050405020304" pitchFamily="18" charset="0"/>
              </a:rPr>
              <a:t>4. </a:t>
            </a:r>
            <a:r>
              <a:rPr lang="en-US" sz="2600" b="1" dirty="0" err="1" smtClean="0">
                <a:latin typeface="Times New Roman" panose="02020603050405020304" pitchFamily="18" charset="0"/>
                <a:cs typeface="Times New Roman" panose="02020603050405020304" pitchFamily="18" charset="0"/>
              </a:rPr>
              <a:t>Generalised</a:t>
            </a:r>
            <a:r>
              <a:rPr lang="en-US" sz="2600" b="1" dirty="0" smtClean="0">
                <a:latin typeface="Times New Roman" panose="02020603050405020304" pitchFamily="18" charset="0"/>
                <a:cs typeface="Times New Roman" panose="02020603050405020304" pitchFamily="18" charset="0"/>
              </a:rPr>
              <a:t> </a:t>
            </a:r>
            <a:r>
              <a:rPr lang="en-US" sz="2600" b="1" dirty="0">
                <a:latin typeface="Times New Roman" panose="02020603050405020304" pitchFamily="18" charset="0"/>
                <a:cs typeface="Times New Roman" panose="02020603050405020304" pitchFamily="18" charset="0"/>
              </a:rPr>
              <a:t>anxiety </a:t>
            </a:r>
            <a:r>
              <a:rPr lang="en-US" sz="2600" b="1" dirty="0" smtClean="0">
                <a:latin typeface="Times New Roman" panose="02020603050405020304" pitchFamily="18" charset="0"/>
                <a:cs typeface="Times New Roman" panose="02020603050405020304" pitchFamily="18" charset="0"/>
              </a:rPr>
              <a:t>disorder :</a:t>
            </a:r>
            <a:endParaRPr lang="en-US" sz="2600" b="1" dirty="0">
              <a:latin typeface="Times New Roman" panose="02020603050405020304" pitchFamily="18" charset="0"/>
              <a:cs typeface="Times New Roman" panose="02020603050405020304" pitchFamily="18" charset="0"/>
            </a:endParaRPr>
          </a:p>
          <a:p>
            <a:pPr algn="just">
              <a:lnSpc>
                <a:spcPct val="150000"/>
              </a:lnSpc>
            </a:pPr>
            <a:r>
              <a:rPr lang="en-US" sz="2400" dirty="0">
                <a:latin typeface="Times New Roman" panose="02020603050405020304" pitchFamily="18" charset="0"/>
                <a:cs typeface="Times New Roman" panose="02020603050405020304" pitchFamily="18" charset="0"/>
              </a:rPr>
              <a:t>Worry lies at the core of </a:t>
            </a:r>
            <a:r>
              <a:rPr lang="en-US" sz="2400" dirty="0" err="1">
                <a:latin typeface="Times New Roman" panose="02020603050405020304" pitchFamily="18" charset="0"/>
                <a:cs typeface="Times New Roman" panose="02020603050405020304" pitchFamily="18" charset="0"/>
              </a:rPr>
              <a:t>generalised</a:t>
            </a:r>
            <a:r>
              <a:rPr lang="en-US" sz="2400" dirty="0">
                <a:latin typeface="Times New Roman" panose="02020603050405020304" pitchFamily="18" charset="0"/>
                <a:cs typeface="Times New Roman" panose="02020603050405020304" pitchFamily="18" charset="0"/>
              </a:rPr>
              <a:t> anxiety </a:t>
            </a:r>
            <a:r>
              <a:rPr lang="en-US" sz="2400" dirty="0" smtClean="0">
                <a:latin typeface="Times New Roman" panose="02020603050405020304" pitchFamily="18" charset="0"/>
                <a:cs typeface="Times New Roman" panose="02020603050405020304" pitchFamily="18" charset="0"/>
              </a:rPr>
              <a:t>disorder. Sufferers </a:t>
            </a:r>
            <a:r>
              <a:rPr lang="en-US" sz="2400" dirty="0">
                <a:latin typeface="Times New Roman" panose="02020603050405020304" pitchFamily="18" charset="0"/>
                <a:cs typeface="Times New Roman" panose="02020603050405020304" pitchFamily="18" charset="0"/>
              </a:rPr>
              <a:t>overestimate the likelihood and severity </a:t>
            </a:r>
            <a:r>
              <a:rPr lang="en-US" sz="2400" dirty="0" smtClean="0">
                <a:latin typeface="Times New Roman" panose="02020603050405020304" pitchFamily="18" charset="0"/>
                <a:cs typeface="Times New Roman" panose="02020603050405020304" pitchFamily="18" charset="0"/>
              </a:rPr>
              <a:t>of things </a:t>
            </a:r>
            <a:r>
              <a:rPr lang="en-US" sz="2400" dirty="0">
                <a:latin typeface="Times New Roman" panose="02020603050405020304" pitchFamily="18" charset="0"/>
                <a:cs typeface="Times New Roman" panose="02020603050405020304" pitchFamily="18" charset="0"/>
              </a:rPr>
              <a:t>going wrong and underestimate both </a:t>
            </a:r>
            <a:r>
              <a:rPr lang="en-US" sz="2400" dirty="0" smtClean="0">
                <a:latin typeface="Times New Roman" panose="02020603050405020304" pitchFamily="18" charset="0"/>
                <a:cs typeface="Times New Roman" panose="02020603050405020304" pitchFamily="18" charset="0"/>
              </a:rPr>
              <a:t>their internal </a:t>
            </a:r>
            <a:r>
              <a:rPr lang="en-US" sz="2400" dirty="0">
                <a:latin typeface="Times New Roman" panose="02020603050405020304" pitchFamily="18" charset="0"/>
                <a:cs typeface="Times New Roman" panose="02020603050405020304" pitchFamily="18" charset="0"/>
              </a:rPr>
              <a:t>and external coping resources.</a:t>
            </a:r>
          </a:p>
          <a:p>
            <a:pPr algn="just">
              <a:lnSpc>
                <a:spcPct val="150000"/>
              </a:lnSpc>
            </a:pPr>
            <a:r>
              <a:rPr lang="en-US" sz="2400" dirty="0">
                <a:latin typeface="Times New Roman" panose="02020603050405020304" pitchFamily="18" charset="0"/>
                <a:cs typeface="Times New Roman" panose="02020603050405020304" pitchFamily="18" charset="0"/>
              </a:rPr>
              <a:t>A review of 11 studies using cognitive </a:t>
            </a:r>
            <a:r>
              <a:rPr lang="en-US" sz="2400" dirty="0" smtClean="0">
                <a:latin typeface="Times New Roman" panose="02020603050405020304" pitchFamily="18" charset="0"/>
                <a:cs typeface="Times New Roman" panose="02020603050405020304" pitchFamily="18" charset="0"/>
              </a:rPr>
              <a:t>behavior therapy </a:t>
            </a:r>
            <a:r>
              <a:rPr lang="en-US" sz="2400" dirty="0">
                <a:latin typeface="Times New Roman" panose="02020603050405020304" pitchFamily="18" charset="0"/>
                <a:cs typeface="Times New Roman" panose="02020603050405020304" pitchFamily="18" charset="0"/>
              </a:rPr>
              <a:t>to treat </a:t>
            </a:r>
            <a:r>
              <a:rPr lang="en-US" sz="2400" dirty="0" err="1">
                <a:latin typeface="Times New Roman" panose="02020603050405020304" pitchFamily="18" charset="0"/>
                <a:cs typeface="Times New Roman" panose="02020603050405020304" pitchFamily="18" charset="0"/>
              </a:rPr>
              <a:t>generalised</a:t>
            </a:r>
            <a:r>
              <a:rPr lang="en-US" sz="2400" dirty="0">
                <a:latin typeface="Times New Roman" panose="02020603050405020304" pitchFamily="18" charset="0"/>
                <a:cs typeface="Times New Roman" panose="02020603050405020304" pitchFamily="18" charset="0"/>
              </a:rPr>
              <a:t> anxiety disorder </a:t>
            </a:r>
            <a:r>
              <a:rPr lang="en-US" sz="2400" dirty="0" smtClean="0">
                <a:latin typeface="Times New Roman" panose="02020603050405020304" pitchFamily="18" charset="0"/>
                <a:cs typeface="Times New Roman" panose="02020603050405020304" pitchFamily="18" charset="0"/>
              </a:rPr>
              <a:t>indicated that </a:t>
            </a:r>
            <a:r>
              <a:rPr lang="en-US" sz="2400" dirty="0">
                <a:latin typeface="Times New Roman" panose="02020603050405020304" pitchFamily="18" charset="0"/>
                <a:cs typeface="Times New Roman" panose="02020603050405020304" pitchFamily="18" charset="0"/>
              </a:rPr>
              <a:t>these methods were at least as effective </a:t>
            </a:r>
            <a:r>
              <a:rPr lang="en-US" sz="2400" dirty="0" smtClean="0">
                <a:latin typeface="Times New Roman" panose="02020603050405020304" pitchFamily="18" charset="0"/>
                <a:cs typeface="Times New Roman" panose="02020603050405020304" pitchFamily="18" charset="0"/>
              </a:rPr>
              <a:t>as anxiolytic </a:t>
            </a:r>
            <a:r>
              <a:rPr lang="en-US" sz="2400" dirty="0">
                <a:latin typeface="Times New Roman" panose="02020603050405020304" pitchFamily="18" charset="0"/>
                <a:cs typeface="Times New Roman" panose="02020603050405020304" pitchFamily="18" charset="0"/>
              </a:rPr>
              <a:t>drugs and superior to placebo or to no </a:t>
            </a:r>
            <a:r>
              <a:rPr lang="en-US" sz="2400" dirty="0" smtClean="0">
                <a:latin typeface="Times New Roman" panose="02020603050405020304" pitchFamily="18" charset="0"/>
                <a:cs typeface="Times New Roman" panose="02020603050405020304" pitchFamily="18" charset="0"/>
              </a:rPr>
              <a:t>treat­ment. The </a:t>
            </a:r>
            <a:r>
              <a:rPr lang="en-US" sz="2400" dirty="0">
                <a:latin typeface="Times New Roman" panose="02020603050405020304" pitchFamily="18" charset="0"/>
                <a:cs typeface="Times New Roman" panose="02020603050405020304" pitchFamily="18" charset="0"/>
              </a:rPr>
              <a:t>results of the treatment in studies of </a:t>
            </a:r>
            <a:r>
              <a:rPr lang="en-US" sz="2400" dirty="0" smtClean="0">
                <a:latin typeface="Times New Roman" panose="02020603050405020304" pitchFamily="18" charset="0"/>
                <a:cs typeface="Times New Roman" panose="02020603050405020304" pitchFamily="18" charset="0"/>
              </a:rPr>
              <a:t>long term </a:t>
            </a:r>
            <a:r>
              <a:rPr lang="en-US" sz="2400" dirty="0">
                <a:latin typeface="Times New Roman" panose="02020603050405020304" pitchFamily="18" charset="0"/>
                <a:cs typeface="Times New Roman" panose="02020603050405020304" pitchFamily="18" charset="0"/>
              </a:rPr>
              <a:t>follow up are also </a:t>
            </a:r>
            <a:r>
              <a:rPr lang="en-US" sz="2400" dirty="0" smtClean="0">
                <a:latin typeface="Times New Roman" panose="02020603050405020304" pitchFamily="18" charset="0"/>
                <a:cs typeface="Times New Roman" panose="02020603050405020304" pitchFamily="18" charset="0"/>
              </a:rPr>
              <a:t>encouraging.</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1C727CA-B307-400E-952B-CB4369AD6BC8}" type="slidenum">
              <a:rPr lang="en-US" smtClean="0"/>
              <a:t>27</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21047861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762000"/>
          </a:xfrm>
        </p:spPr>
        <p:txBody>
          <a:bodyPr/>
          <a:lstStyle/>
          <a:p>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                CLINICAL </a:t>
            </a:r>
            <a:r>
              <a:rPr lang="en-US" sz="3200" b="1" dirty="0">
                <a:latin typeface="Times New Roman" panose="02020603050405020304" pitchFamily="18" charset="0"/>
                <a:cs typeface="Times New Roman" panose="02020603050405020304" pitchFamily="18" charset="0"/>
              </a:rPr>
              <a:t>APPLICATIONS</a:t>
            </a:r>
            <a:endParaRPr lang="en-US" sz="3200" dirty="0"/>
          </a:p>
        </p:txBody>
      </p:sp>
      <p:sp>
        <p:nvSpPr>
          <p:cNvPr id="3" name="Content Placeholder 2"/>
          <p:cNvSpPr>
            <a:spLocks noGrp="1"/>
          </p:cNvSpPr>
          <p:nvPr>
            <p:ph idx="1"/>
          </p:nvPr>
        </p:nvSpPr>
        <p:spPr>
          <a:xfrm>
            <a:off x="228600" y="1066800"/>
            <a:ext cx="8077200" cy="5638800"/>
          </a:xfrm>
        </p:spPr>
        <p:txBody>
          <a:bodyPr>
            <a:normAutofit/>
          </a:bodyPr>
          <a:lstStyle/>
          <a:p>
            <a:pPr marL="114300" indent="0" algn="just">
              <a:buNone/>
            </a:pPr>
            <a:r>
              <a:rPr lang="en-US" sz="2600" b="1" dirty="0" smtClean="0">
                <a:latin typeface="Times New Roman" panose="02020603050405020304" pitchFamily="18" charset="0"/>
                <a:cs typeface="Times New Roman" panose="02020603050405020304" pitchFamily="18" charset="0"/>
              </a:rPr>
              <a:t>  5. Social phobia :</a:t>
            </a:r>
            <a:endParaRPr lang="en-US" sz="2600" b="1" dirty="0">
              <a:latin typeface="Times New Roman" panose="02020603050405020304" pitchFamily="18" charset="0"/>
              <a:cs typeface="Times New Roman" panose="02020603050405020304" pitchFamily="18" charset="0"/>
            </a:endParaRPr>
          </a:p>
          <a:p>
            <a:pPr algn="just">
              <a:lnSpc>
                <a:spcPct val="160000"/>
              </a:lnSpc>
            </a:pPr>
            <a:r>
              <a:rPr lang="en-US" dirty="0">
                <a:latin typeface="Times New Roman" panose="02020603050405020304" pitchFamily="18" charset="0"/>
                <a:cs typeface="Times New Roman" panose="02020603050405020304" pitchFamily="18" charset="0"/>
              </a:rPr>
              <a:t>Social phobics interpret social situations as </a:t>
            </a:r>
            <a:r>
              <a:rPr lang="en-US" dirty="0" smtClean="0">
                <a:latin typeface="Times New Roman" panose="02020603050405020304" pitchFamily="18" charset="0"/>
                <a:cs typeface="Times New Roman" panose="02020603050405020304" pitchFamily="18" charset="0"/>
              </a:rPr>
              <a:t>threaten­ing</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their attention </a:t>
            </a:r>
            <a:r>
              <a:rPr lang="en-US" dirty="0">
                <a:latin typeface="Times New Roman" panose="02020603050405020304" pitchFamily="18" charset="0"/>
                <a:cs typeface="Times New Roman" panose="02020603050405020304" pitchFamily="18" charset="0"/>
              </a:rPr>
              <a:t>is self focused, leading to a </a:t>
            </a:r>
            <a:r>
              <a:rPr lang="en-US" dirty="0" smtClean="0">
                <a:latin typeface="Times New Roman" panose="02020603050405020304" pitchFamily="18" charset="0"/>
                <a:cs typeface="Times New Roman" panose="02020603050405020304" pitchFamily="18" charset="0"/>
              </a:rPr>
              <a:t>belief that </a:t>
            </a:r>
            <a:r>
              <a:rPr lang="en-US" dirty="0">
                <a:latin typeface="Times New Roman" panose="02020603050405020304" pitchFamily="18" charset="0"/>
                <a:cs typeface="Times New Roman" panose="02020603050405020304" pitchFamily="18" charset="0"/>
              </a:rPr>
              <a:t>others are evaluating them negatively; and </a:t>
            </a:r>
            <a:r>
              <a:rPr lang="en-US" dirty="0" smtClean="0">
                <a:latin typeface="Times New Roman" panose="02020603050405020304" pitchFamily="18" charset="0"/>
                <a:cs typeface="Times New Roman" panose="02020603050405020304" pitchFamily="18" charset="0"/>
              </a:rPr>
              <a:t>they exhibit </a:t>
            </a:r>
            <a:r>
              <a:rPr lang="en-US" dirty="0">
                <a:latin typeface="Times New Roman" panose="02020603050405020304" pitchFamily="18" charset="0"/>
                <a:cs typeface="Times New Roman" panose="02020603050405020304" pitchFamily="18" charset="0"/>
              </a:rPr>
              <a:t>a greater awareness of their own </a:t>
            </a:r>
            <a:r>
              <a:rPr lang="en-US" dirty="0" smtClean="0">
                <a:latin typeface="Times New Roman" panose="02020603050405020304" pitchFamily="18" charset="0"/>
                <a:cs typeface="Times New Roman" panose="02020603050405020304" pitchFamily="18" charset="0"/>
              </a:rPr>
              <a:t>bodily symptoms</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
              <a:lnSpc>
                <a:spcPct val="160000"/>
              </a:lnSpc>
            </a:pPr>
            <a:r>
              <a:rPr lang="en-US" dirty="0" smtClean="0">
                <a:latin typeface="Times New Roman" panose="02020603050405020304" pitchFamily="18" charset="0"/>
                <a:cs typeface="Times New Roman" panose="02020603050405020304" pitchFamily="18" charset="0"/>
              </a:rPr>
              <a:t>Despite </a:t>
            </a:r>
            <a:r>
              <a:rPr lang="en-US" dirty="0">
                <a:latin typeface="Times New Roman" panose="02020603050405020304" pitchFamily="18" charset="0"/>
                <a:cs typeface="Times New Roman" panose="02020603050405020304" pitchFamily="18" charset="0"/>
              </a:rPr>
              <a:t>having poorer memories of </a:t>
            </a:r>
            <a:r>
              <a:rPr lang="en-US" dirty="0" smtClean="0">
                <a:latin typeface="Times New Roman" panose="02020603050405020304" pitchFamily="18" charset="0"/>
                <a:cs typeface="Times New Roman" panose="02020603050405020304" pitchFamily="18" charset="0"/>
              </a:rPr>
              <a:t>recent social </a:t>
            </a:r>
            <a:r>
              <a:rPr lang="en-US" dirty="0">
                <a:latin typeface="Times New Roman" panose="02020603050405020304" pitchFamily="18" charset="0"/>
                <a:cs typeface="Times New Roman" panose="02020603050405020304" pitchFamily="18" charset="0"/>
              </a:rPr>
              <a:t>interactions than control subjects, social </a:t>
            </a:r>
            <a:r>
              <a:rPr lang="en-US" dirty="0" smtClean="0">
                <a:latin typeface="Times New Roman" panose="02020603050405020304" pitchFamily="18" charset="0"/>
                <a:cs typeface="Times New Roman" panose="02020603050405020304" pitchFamily="18" charset="0"/>
              </a:rPr>
              <a:t>phobics</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tend </a:t>
            </a:r>
            <a:r>
              <a:rPr lang="en-US" dirty="0">
                <a:latin typeface="Times New Roman" panose="02020603050405020304" pitchFamily="18" charset="0"/>
                <a:cs typeface="Times New Roman" panose="02020603050405020304" pitchFamily="18" charset="0"/>
              </a:rPr>
              <a:t>to conduct long post mortems after </a:t>
            </a:r>
            <a:r>
              <a:rPr lang="en-US" dirty="0" smtClean="0">
                <a:latin typeface="Times New Roman" panose="02020603050405020304" pitchFamily="18" charset="0"/>
                <a:cs typeface="Times New Roman" panose="02020603050405020304" pitchFamily="18" charset="0"/>
              </a:rPr>
              <a:t>social encounters </a:t>
            </a:r>
            <a:r>
              <a:rPr lang="en-US" dirty="0">
                <a:latin typeface="Times New Roman" panose="02020603050405020304" pitchFamily="18" charset="0"/>
                <a:cs typeface="Times New Roman" panose="02020603050405020304" pitchFamily="18" charset="0"/>
              </a:rPr>
              <a:t>typified by negative self evaluation. </a:t>
            </a:r>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1C727CA-B307-400E-952B-CB4369AD6BC8}" type="slidenum">
              <a:rPr lang="en-US" smtClean="0"/>
              <a:t>28</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4534557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               CLINICAL </a:t>
            </a:r>
            <a:r>
              <a:rPr lang="en-US" sz="3200" b="1" dirty="0">
                <a:latin typeface="Times New Roman" panose="02020603050405020304" pitchFamily="18" charset="0"/>
                <a:cs typeface="Times New Roman" panose="02020603050405020304" pitchFamily="18" charset="0"/>
              </a:rPr>
              <a:t>APPLICATIONS</a:t>
            </a:r>
            <a:endParaRPr lang="en-US" sz="3200" dirty="0"/>
          </a:p>
        </p:txBody>
      </p:sp>
      <p:sp>
        <p:nvSpPr>
          <p:cNvPr id="3" name="Content Placeholder 2"/>
          <p:cNvSpPr>
            <a:spLocks noGrp="1"/>
          </p:cNvSpPr>
          <p:nvPr>
            <p:ph idx="1"/>
          </p:nvPr>
        </p:nvSpPr>
        <p:spPr>
          <a:xfrm>
            <a:off x="457200" y="1219200"/>
            <a:ext cx="7620000" cy="5181600"/>
          </a:xfrm>
        </p:spPr>
        <p:txBody>
          <a:bodyPr/>
          <a:lstStyle/>
          <a:p>
            <a:pPr algn="just">
              <a:lnSpc>
                <a:spcPct val="150000"/>
              </a:lnSpc>
            </a:pPr>
            <a:r>
              <a:rPr lang="en-US" dirty="0">
                <a:latin typeface="Times New Roman" panose="02020603050405020304" pitchFamily="18" charset="0"/>
                <a:cs typeface="Times New Roman" panose="02020603050405020304" pitchFamily="18" charset="0"/>
              </a:rPr>
              <a:t>This process leads ultimately to behavioural avoidance. Combined exposure and cognitive restructuring  has proved beneficial. However, cognitive behavior therapy has been shown to bring greater benefit to patients with circumscribed social phobia rather than those with generalized social phobia.</a:t>
            </a:r>
          </a:p>
          <a:p>
            <a:pPr algn="just">
              <a:lnSpc>
                <a:spcPct val="150000"/>
              </a:lnSpc>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1C727CA-B307-400E-952B-CB4369AD6BC8}" type="slidenum">
              <a:rPr lang="en-US" smtClean="0"/>
              <a:t>29</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810000"/>
            <a:ext cx="44196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2102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3600" b="1" dirty="0" smtClean="0">
                <a:solidFill>
                  <a:schemeClr val="tx1"/>
                </a:solidFill>
                <a:latin typeface="Times New Roman" panose="02020603050405020304" pitchFamily="18" charset="0"/>
                <a:cs typeface="Times New Roman" panose="02020603050405020304" pitchFamily="18" charset="0"/>
              </a:rPr>
              <a:t>  CONTENTS </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371600"/>
            <a:ext cx="7620000" cy="5029200"/>
          </a:xfrm>
        </p:spPr>
        <p:txBody>
          <a:bodyPr>
            <a:normAutofit/>
          </a:bodyPr>
          <a:lstStyle/>
          <a:p>
            <a:pPr>
              <a:lnSpc>
                <a:spcPct val="150000"/>
              </a:lnSpc>
            </a:pPr>
            <a:r>
              <a:rPr lang="en-US" sz="2400" dirty="0" smtClean="0">
                <a:latin typeface="Times New Roman" panose="02020603050405020304" pitchFamily="18" charset="0"/>
                <a:cs typeface="Times New Roman" panose="02020603050405020304" pitchFamily="18" charset="0"/>
              </a:rPr>
              <a:t>Introduction</a:t>
            </a:r>
          </a:p>
          <a:p>
            <a:pPr>
              <a:lnSpc>
                <a:spcPct val="150000"/>
              </a:lnSpc>
            </a:pPr>
            <a:r>
              <a:rPr lang="en-US" sz="2400" dirty="0" smtClean="0">
                <a:latin typeface="Times New Roman" panose="02020603050405020304" pitchFamily="18" charset="0"/>
                <a:cs typeface="Times New Roman" panose="02020603050405020304" pitchFamily="18" charset="0"/>
              </a:rPr>
              <a:t>Definition of Cognitive Behavioural Therapy(CBT) </a:t>
            </a:r>
          </a:p>
          <a:p>
            <a:pPr>
              <a:lnSpc>
                <a:spcPct val="150000"/>
              </a:lnSpc>
            </a:pPr>
            <a:r>
              <a:rPr lang="en-US" sz="2400" dirty="0">
                <a:latin typeface="Times New Roman" panose="02020603050405020304" pitchFamily="18" charset="0"/>
                <a:cs typeface="Times New Roman" panose="02020603050405020304" pitchFamily="18" charset="0"/>
              </a:rPr>
              <a:t>Historical </a:t>
            </a:r>
            <a:r>
              <a:rPr lang="en-US" sz="2400" dirty="0" smtClean="0">
                <a:latin typeface="Times New Roman" panose="02020603050405020304" pitchFamily="18" charset="0"/>
                <a:cs typeface="Times New Roman" panose="02020603050405020304" pitchFamily="18" charset="0"/>
              </a:rPr>
              <a:t>background of CBT</a:t>
            </a:r>
          </a:p>
          <a:p>
            <a:pPr>
              <a:lnSpc>
                <a:spcPct val="150000"/>
              </a:lnSpc>
            </a:pPr>
            <a:r>
              <a:rPr lang="en-US" sz="2400" dirty="0" smtClean="0">
                <a:latin typeface="Times New Roman" panose="02020603050405020304" pitchFamily="18" charset="0"/>
                <a:cs typeface="Times New Roman" panose="02020603050405020304" pitchFamily="18" charset="0"/>
              </a:rPr>
              <a:t>Types of CBT</a:t>
            </a:r>
          </a:p>
          <a:p>
            <a:pPr>
              <a:lnSpc>
                <a:spcPct val="150000"/>
              </a:lnSpc>
            </a:pPr>
            <a:r>
              <a:rPr lang="en-US" sz="2400" dirty="0" smtClean="0">
                <a:latin typeface="Times New Roman" panose="02020603050405020304" pitchFamily="18" charset="0"/>
                <a:cs typeface="Times New Roman" panose="02020603050405020304" pitchFamily="18" charset="0"/>
              </a:rPr>
              <a:t>Uses of CBT</a:t>
            </a:r>
          </a:p>
          <a:p>
            <a:pPr>
              <a:lnSpc>
                <a:spcPct val="150000"/>
              </a:lnSpc>
            </a:pPr>
            <a:r>
              <a:rPr lang="en-US" sz="2400" dirty="0" smtClean="0">
                <a:latin typeface="Times New Roman" panose="02020603050405020304" pitchFamily="18" charset="0"/>
                <a:cs typeface="Times New Roman" panose="02020603050405020304" pitchFamily="18" charset="0"/>
              </a:rPr>
              <a:t>Clinical Applications of CBT</a:t>
            </a:r>
          </a:p>
          <a:p>
            <a:pPr>
              <a:lnSpc>
                <a:spcPct val="150000"/>
              </a:lnSpc>
            </a:pPr>
            <a:r>
              <a:rPr lang="en-US" sz="2400" dirty="0" smtClean="0">
                <a:latin typeface="Times New Roman" panose="02020603050405020304" pitchFamily="18" charset="0"/>
                <a:cs typeface="Times New Roman" panose="02020603050405020304" pitchFamily="18" charset="0"/>
              </a:rPr>
              <a:t>Theoretical model of cognitive behavioural approaches</a:t>
            </a:r>
          </a:p>
          <a:p>
            <a:pPr>
              <a:lnSpc>
                <a:spcPct val="150000"/>
              </a:lnSpc>
            </a:pPr>
            <a:endParaRPr lang="en-US" sz="2400" dirty="0" smtClean="0">
              <a:latin typeface="Times New Roman" panose="02020603050405020304" pitchFamily="18" charset="0"/>
              <a:cs typeface="Times New Roman" panose="02020603050405020304" pitchFamily="18" charset="0"/>
            </a:endParaRPr>
          </a:p>
          <a:p>
            <a:pPr>
              <a:lnSpc>
                <a:spcPct val="150000"/>
              </a:lnSpc>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1C727CA-B307-400E-952B-CB4369AD6BC8}" type="slidenum">
              <a:rPr lang="en-US" smtClean="0"/>
              <a:t>3</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13553315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                CLINICAL </a:t>
            </a:r>
            <a:r>
              <a:rPr lang="en-US" sz="3200" b="1" dirty="0">
                <a:latin typeface="Times New Roman" panose="02020603050405020304" pitchFamily="18" charset="0"/>
                <a:cs typeface="Times New Roman" panose="02020603050405020304" pitchFamily="18" charset="0"/>
              </a:rPr>
              <a:t>APPLICATIONS</a:t>
            </a:r>
            <a:endParaRPr lang="en-US" sz="3200" dirty="0"/>
          </a:p>
        </p:txBody>
      </p:sp>
      <p:sp>
        <p:nvSpPr>
          <p:cNvPr id="3" name="Content Placeholder 2"/>
          <p:cNvSpPr>
            <a:spLocks noGrp="1"/>
          </p:cNvSpPr>
          <p:nvPr>
            <p:ph idx="1"/>
          </p:nvPr>
        </p:nvSpPr>
        <p:spPr>
          <a:xfrm>
            <a:off x="152400" y="1295400"/>
            <a:ext cx="8153400" cy="5105400"/>
          </a:xfrm>
        </p:spPr>
        <p:txBody>
          <a:bodyPr>
            <a:normAutofit lnSpcReduction="10000"/>
          </a:bodyPr>
          <a:lstStyle/>
          <a:p>
            <a:pPr marL="114300" indent="0" algn="just">
              <a:buNone/>
            </a:pPr>
            <a:r>
              <a:rPr lang="en-US" sz="2400" b="1" dirty="0" smtClean="0">
                <a:latin typeface="Times New Roman" panose="02020603050405020304" pitchFamily="18" charset="0"/>
                <a:cs typeface="Times New Roman" panose="02020603050405020304" pitchFamily="18" charset="0"/>
              </a:rPr>
              <a:t>  6. Obsessive ­compulsive disorder :</a:t>
            </a:r>
            <a:endParaRPr lang="en-US" sz="2400" b="1" dirty="0">
              <a:latin typeface="Times New Roman" panose="02020603050405020304" pitchFamily="18" charset="0"/>
              <a:cs typeface="Times New Roman" panose="02020603050405020304" pitchFamily="18" charset="0"/>
            </a:endParaRPr>
          </a:p>
          <a:p>
            <a:pPr algn="just">
              <a:lnSpc>
                <a:spcPct val="150000"/>
              </a:lnSpc>
            </a:pPr>
            <a:r>
              <a:rPr lang="en-US" dirty="0">
                <a:latin typeface="Times New Roman" panose="02020603050405020304" pitchFamily="18" charset="0"/>
                <a:cs typeface="Times New Roman" panose="02020603050405020304" pitchFamily="18" charset="0"/>
              </a:rPr>
              <a:t>Behavioural treatments involving exposure of </a:t>
            </a:r>
            <a:r>
              <a:rPr lang="en-US" dirty="0" smtClean="0">
                <a:latin typeface="Times New Roman" panose="02020603050405020304" pitchFamily="18" charset="0"/>
                <a:cs typeface="Times New Roman" panose="02020603050405020304" pitchFamily="18" charset="0"/>
              </a:rPr>
              <a:t>patients to </a:t>
            </a:r>
            <a:r>
              <a:rPr lang="en-US" dirty="0">
                <a:latin typeface="Times New Roman" panose="02020603050405020304" pitchFamily="18" charset="0"/>
                <a:cs typeface="Times New Roman" panose="02020603050405020304" pitchFamily="18" charset="0"/>
              </a:rPr>
              <a:t>their fears while preventing obsessive </a:t>
            </a:r>
            <a:r>
              <a:rPr lang="en-US" dirty="0" smtClean="0">
                <a:latin typeface="Times New Roman" panose="02020603050405020304" pitchFamily="18" charset="0"/>
                <a:cs typeface="Times New Roman" panose="02020603050405020304" pitchFamily="18" charset="0"/>
              </a:rPr>
              <a:t>ritualizing have </a:t>
            </a:r>
            <a:r>
              <a:rPr lang="en-US" dirty="0">
                <a:latin typeface="Times New Roman" panose="02020603050405020304" pitchFamily="18" charset="0"/>
                <a:cs typeface="Times New Roman" panose="02020603050405020304" pitchFamily="18" charset="0"/>
              </a:rPr>
              <a:t>proved highly successful in treating </a:t>
            </a:r>
            <a:r>
              <a:rPr lang="en-US" dirty="0" smtClean="0">
                <a:latin typeface="Times New Roman" panose="02020603050405020304" pitchFamily="18" charset="0"/>
                <a:cs typeface="Times New Roman" panose="02020603050405020304" pitchFamily="18" charset="0"/>
              </a:rPr>
              <a:t>many obsessive ­compulsive </a:t>
            </a:r>
            <a:r>
              <a:rPr lang="en-US" dirty="0">
                <a:latin typeface="Times New Roman" panose="02020603050405020304" pitchFamily="18" charset="0"/>
                <a:cs typeface="Times New Roman" panose="02020603050405020304" pitchFamily="18" charset="0"/>
              </a:rPr>
              <a:t>disorders. However, those </a:t>
            </a:r>
            <a:r>
              <a:rPr lang="en-US" dirty="0" smtClean="0">
                <a:latin typeface="Times New Roman" panose="02020603050405020304" pitchFamily="18" charset="0"/>
                <a:cs typeface="Times New Roman" panose="02020603050405020304" pitchFamily="18" charset="0"/>
              </a:rPr>
              <a:t>who fail </a:t>
            </a:r>
            <a:r>
              <a:rPr lang="en-US" dirty="0">
                <a:latin typeface="Times New Roman" panose="02020603050405020304" pitchFamily="18" charset="0"/>
                <a:cs typeface="Times New Roman" panose="02020603050405020304" pitchFamily="18" charset="0"/>
              </a:rPr>
              <a:t>to respond to behaviour therapy tend to </a:t>
            </a:r>
            <a:r>
              <a:rPr lang="en-US" dirty="0" smtClean="0">
                <a:latin typeface="Times New Roman" panose="02020603050405020304" pitchFamily="18" charset="0"/>
                <a:cs typeface="Times New Roman" panose="02020603050405020304" pitchFamily="18" charset="0"/>
              </a:rPr>
              <a:t>have “overvalued </a:t>
            </a:r>
            <a:r>
              <a:rPr lang="en-US" dirty="0">
                <a:latin typeface="Times New Roman" panose="02020603050405020304" pitchFamily="18" charset="0"/>
                <a:cs typeface="Times New Roman" panose="02020603050405020304" pitchFamily="18" charset="0"/>
              </a:rPr>
              <a:t>ideas” concerned with exaggerated </a:t>
            </a:r>
            <a:r>
              <a:rPr lang="en-US" dirty="0" smtClean="0">
                <a:latin typeface="Times New Roman" panose="02020603050405020304" pitchFamily="18" charset="0"/>
                <a:cs typeface="Times New Roman" panose="02020603050405020304" pitchFamily="18" charset="0"/>
              </a:rPr>
              <a:t>personal </a:t>
            </a:r>
            <a:r>
              <a:rPr lang="en-US" dirty="0">
                <a:latin typeface="Times New Roman" panose="02020603050405020304" pitchFamily="18" charset="0"/>
                <a:cs typeface="Times New Roman" panose="02020603050405020304" pitchFamily="18" charset="0"/>
              </a:rPr>
              <a:t>responsibility, perfectionism, and fear of </a:t>
            </a:r>
            <a:r>
              <a:rPr lang="en-US" dirty="0" smtClean="0">
                <a:latin typeface="Times New Roman" panose="02020603050405020304" pitchFamily="18" charset="0"/>
                <a:cs typeface="Times New Roman" panose="02020603050405020304" pitchFamily="18" charset="0"/>
              </a:rPr>
              <a:t>punish­ment </a:t>
            </a:r>
            <a:r>
              <a:rPr lang="en-US" dirty="0">
                <a:latin typeface="Times New Roman" panose="02020603050405020304" pitchFamily="18" charset="0"/>
                <a:cs typeface="Times New Roman" panose="02020603050405020304" pitchFamily="18" charset="0"/>
              </a:rPr>
              <a:t>or catastrophic </a:t>
            </a:r>
            <a:r>
              <a:rPr lang="en-US" dirty="0" smtClean="0">
                <a:latin typeface="Times New Roman" panose="02020603050405020304" pitchFamily="18" charset="0"/>
                <a:cs typeface="Times New Roman" panose="02020603050405020304" pitchFamily="18" charset="0"/>
              </a:rPr>
              <a:t>outcomes.</a:t>
            </a:r>
          </a:p>
          <a:p>
            <a:pPr algn="just">
              <a:lnSpc>
                <a:spcPct val="150000"/>
              </a:lnSpc>
            </a:pPr>
            <a:r>
              <a:rPr lang="en-US" dirty="0" smtClean="0">
                <a:latin typeface="Times New Roman" panose="02020603050405020304" pitchFamily="18" charset="0"/>
                <a:cs typeface="Times New Roman" panose="02020603050405020304" pitchFamily="18" charset="0"/>
              </a:rPr>
              <a:t>These </a:t>
            </a:r>
            <a:r>
              <a:rPr lang="en-US" dirty="0">
                <a:latin typeface="Times New Roman" panose="02020603050405020304" pitchFamily="18" charset="0"/>
                <a:cs typeface="Times New Roman" panose="02020603050405020304" pitchFamily="18" charset="0"/>
              </a:rPr>
              <a:t>beliefs are </a:t>
            </a:r>
            <a:r>
              <a:rPr lang="en-US" dirty="0" smtClean="0">
                <a:latin typeface="Times New Roman" panose="02020603050405020304" pitchFamily="18" charset="0"/>
                <a:cs typeface="Times New Roman" panose="02020603050405020304" pitchFamily="18" charset="0"/>
              </a:rPr>
              <a:t>the focus </a:t>
            </a:r>
            <a:r>
              <a:rPr lang="en-US" dirty="0">
                <a:latin typeface="Times New Roman" panose="02020603050405020304" pitchFamily="18" charset="0"/>
                <a:cs typeface="Times New Roman" panose="02020603050405020304" pitchFamily="18" charset="0"/>
              </a:rPr>
              <a:t>for cognitive interventions with </a:t>
            </a:r>
            <a:r>
              <a:rPr lang="en-US" dirty="0" smtClean="0">
                <a:latin typeface="Times New Roman" panose="02020603050405020304" pitchFamily="18" charset="0"/>
                <a:cs typeface="Times New Roman" panose="02020603050405020304" pitchFamily="18" charset="0"/>
              </a:rPr>
              <a:t>obsessive­ compulsive </a:t>
            </a:r>
            <a:r>
              <a:rPr lang="en-US" dirty="0">
                <a:latin typeface="Times New Roman" panose="02020603050405020304" pitchFamily="18" charset="0"/>
                <a:cs typeface="Times New Roman" panose="02020603050405020304" pitchFamily="18" charset="0"/>
              </a:rPr>
              <a:t>patients.</a:t>
            </a:r>
          </a:p>
        </p:txBody>
      </p:sp>
      <p:sp>
        <p:nvSpPr>
          <p:cNvPr id="4" name="Slide Number Placeholder 3"/>
          <p:cNvSpPr>
            <a:spLocks noGrp="1"/>
          </p:cNvSpPr>
          <p:nvPr>
            <p:ph type="sldNum" sz="quarter" idx="12"/>
          </p:nvPr>
        </p:nvSpPr>
        <p:spPr/>
        <p:txBody>
          <a:bodyPr/>
          <a:lstStyle/>
          <a:p>
            <a:fld id="{91C727CA-B307-400E-952B-CB4369AD6BC8}" type="slidenum">
              <a:rPr lang="en-US" smtClean="0"/>
              <a:t>30</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33497488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              CLINICAL </a:t>
            </a:r>
            <a:r>
              <a:rPr lang="en-US" sz="3200" b="1" dirty="0">
                <a:latin typeface="Times New Roman" panose="02020603050405020304" pitchFamily="18" charset="0"/>
                <a:cs typeface="Times New Roman" panose="02020603050405020304" pitchFamily="18" charset="0"/>
              </a:rPr>
              <a:t>APPLICATIONS</a:t>
            </a:r>
            <a:endParaRPr lang="en-US" sz="3200" dirty="0"/>
          </a:p>
        </p:txBody>
      </p:sp>
      <p:sp>
        <p:nvSpPr>
          <p:cNvPr id="3" name="Content Placeholder 2"/>
          <p:cNvSpPr>
            <a:spLocks noGrp="1"/>
          </p:cNvSpPr>
          <p:nvPr>
            <p:ph idx="1"/>
          </p:nvPr>
        </p:nvSpPr>
        <p:spPr>
          <a:xfrm>
            <a:off x="228600" y="1219200"/>
            <a:ext cx="8077200" cy="5257800"/>
          </a:xfrm>
        </p:spPr>
        <p:txBody>
          <a:bodyPr>
            <a:normAutofit lnSpcReduction="10000"/>
          </a:bodyPr>
          <a:lstStyle/>
          <a:p>
            <a:pPr marL="114300" indent="0" algn="just">
              <a:buNone/>
            </a:pPr>
            <a:r>
              <a:rPr lang="en-US" sz="2400" b="1" dirty="0" smtClean="0">
                <a:latin typeface="Times New Roman" panose="02020603050405020304" pitchFamily="18" charset="0"/>
                <a:cs typeface="Times New Roman" panose="02020603050405020304" pitchFamily="18" charset="0"/>
              </a:rPr>
              <a:t>   7. Eating disorders :</a:t>
            </a:r>
            <a:endParaRPr lang="en-US" sz="2400" b="1" dirty="0">
              <a:latin typeface="Times New Roman" panose="02020603050405020304" pitchFamily="18" charset="0"/>
              <a:cs typeface="Times New Roman" panose="02020603050405020304" pitchFamily="18" charset="0"/>
            </a:endParaRPr>
          </a:p>
          <a:p>
            <a:pPr algn="just">
              <a:lnSpc>
                <a:spcPct val="150000"/>
              </a:lnSpc>
            </a:pPr>
            <a:r>
              <a:rPr lang="en-US" dirty="0">
                <a:latin typeface="Times New Roman" panose="02020603050405020304" pitchFamily="18" charset="0"/>
                <a:cs typeface="Times New Roman" panose="02020603050405020304" pitchFamily="18" charset="0"/>
              </a:rPr>
              <a:t>In anorexia the central dysfunctional assumption is </a:t>
            </a:r>
            <a:r>
              <a:rPr lang="en-US" dirty="0" smtClean="0">
                <a:latin typeface="Times New Roman" panose="02020603050405020304" pitchFamily="18" charset="0"/>
                <a:cs typeface="Times New Roman" panose="02020603050405020304" pitchFamily="18" charset="0"/>
              </a:rPr>
              <a:t>the statement </a:t>
            </a:r>
            <a:r>
              <a:rPr lang="en-US" dirty="0">
                <a:latin typeface="Times New Roman" panose="02020603050405020304" pitchFamily="18" charset="0"/>
                <a:cs typeface="Times New Roman" panose="02020603050405020304" pitchFamily="18" charset="0"/>
              </a:rPr>
              <a:t>“I must be thin.” The </a:t>
            </a:r>
            <a:r>
              <a:rPr lang="en-US" dirty="0" smtClean="0">
                <a:latin typeface="Times New Roman" panose="02020603050405020304" pitchFamily="18" charset="0"/>
                <a:cs typeface="Times New Roman" panose="02020603050405020304" pitchFamily="18" charset="0"/>
              </a:rPr>
              <a:t>developmental distresses </a:t>
            </a:r>
            <a:r>
              <a:rPr lang="en-US" dirty="0">
                <a:latin typeface="Times New Roman" panose="02020603050405020304" pitchFamily="18" charset="0"/>
                <a:cs typeface="Times New Roman" panose="02020603050405020304" pitchFamily="18" charset="0"/>
              </a:rPr>
              <a:t>of adolescence are allayed through </a:t>
            </a:r>
            <a:r>
              <a:rPr lang="en-US" dirty="0" smtClean="0">
                <a:latin typeface="Times New Roman" panose="02020603050405020304" pitchFamily="18" charset="0"/>
                <a:cs typeface="Times New Roman" panose="02020603050405020304" pitchFamily="18" charset="0"/>
              </a:rPr>
              <a:t>the pursuit </a:t>
            </a:r>
            <a:r>
              <a:rPr lang="en-US" dirty="0">
                <a:latin typeface="Times New Roman" panose="02020603050405020304" pitchFamily="18" charset="0"/>
                <a:cs typeface="Times New Roman" panose="02020603050405020304" pitchFamily="18" charset="0"/>
              </a:rPr>
              <a:t>of thinness, and feelings of self doubt and </a:t>
            </a:r>
            <a:r>
              <a:rPr lang="en-US" dirty="0" smtClean="0">
                <a:latin typeface="Times New Roman" panose="02020603050405020304" pitchFamily="18" charset="0"/>
                <a:cs typeface="Times New Roman" panose="02020603050405020304" pitchFamily="18" charset="0"/>
              </a:rPr>
              <a:t>defi­ciency </a:t>
            </a:r>
            <a:r>
              <a:rPr lang="en-US" dirty="0">
                <a:latin typeface="Times New Roman" panose="02020603050405020304" pitchFamily="18" charset="0"/>
                <a:cs typeface="Times New Roman" panose="02020603050405020304" pitchFamily="18" charset="0"/>
              </a:rPr>
              <a:t>are overridden by maintaining a </a:t>
            </a:r>
            <a:r>
              <a:rPr lang="en-US" dirty="0" smtClean="0">
                <a:latin typeface="Times New Roman" panose="02020603050405020304" pitchFamily="18" charset="0"/>
                <a:cs typeface="Times New Roman" panose="02020603050405020304" pitchFamily="18" charset="0"/>
              </a:rPr>
              <a:t>figure perceived </a:t>
            </a:r>
            <a:r>
              <a:rPr lang="en-US" dirty="0">
                <a:latin typeface="Times New Roman" panose="02020603050405020304" pitchFamily="18" charset="0"/>
                <a:cs typeface="Times New Roman" panose="02020603050405020304" pitchFamily="18" charset="0"/>
              </a:rPr>
              <a:t>to be the envy of all </a:t>
            </a:r>
            <a:r>
              <a:rPr lang="en-US" dirty="0" smtClean="0">
                <a:latin typeface="Times New Roman" panose="02020603050405020304" pitchFamily="18" charset="0"/>
                <a:cs typeface="Times New Roman" panose="02020603050405020304" pitchFamily="18" charset="0"/>
              </a:rPr>
              <a:t>others.</a:t>
            </a:r>
            <a:endParaRPr lang="en-US" dirty="0">
              <a:latin typeface="Times New Roman" panose="02020603050405020304" pitchFamily="18" charset="0"/>
              <a:cs typeface="Times New Roman" panose="02020603050405020304" pitchFamily="18" charset="0"/>
            </a:endParaRPr>
          </a:p>
          <a:p>
            <a:pPr algn="just">
              <a:lnSpc>
                <a:spcPct val="150000"/>
              </a:lnSpc>
            </a:pPr>
            <a:r>
              <a:rPr lang="en-US" dirty="0">
                <a:latin typeface="Times New Roman" panose="02020603050405020304" pitchFamily="18" charset="0"/>
                <a:cs typeface="Times New Roman" panose="02020603050405020304" pitchFamily="18" charset="0"/>
              </a:rPr>
              <a:t>Despite the central role ascribed </a:t>
            </a: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cognition in </a:t>
            </a:r>
            <a:r>
              <a:rPr lang="en-US" dirty="0" smtClean="0">
                <a:latin typeface="Times New Roman" panose="02020603050405020304" pitchFamily="18" charset="0"/>
                <a:cs typeface="Times New Roman" panose="02020603050405020304" pitchFamily="18" charset="0"/>
              </a:rPr>
              <a:t>the </a:t>
            </a:r>
            <a:r>
              <a:rPr lang="en-US" dirty="0" err="1" smtClean="0">
                <a:latin typeface="Times New Roman" panose="02020603050405020304" pitchFamily="18" charset="0"/>
                <a:cs typeface="Times New Roman" panose="02020603050405020304" pitchFamily="18" charset="0"/>
              </a:rPr>
              <a:t>aetiology</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 this disorder, anorexia has </a:t>
            </a:r>
            <a:r>
              <a:rPr lang="en-US" dirty="0" smtClean="0">
                <a:latin typeface="Times New Roman" panose="02020603050405020304" pitchFamily="18" charset="0"/>
                <a:cs typeface="Times New Roman" panose="02020603050405020304" pitchFamily="18" charset="0"/>
              </a:rPr>
              <a:t>remained remarkably </a:t>
            </a:r>
            <a:r>
              <a:rPr lang="en-US" dirty="0">
                <a:latin typeface="Times New Roman" panose="02020603050405020304" pitchFamily="18" charset="0"/>
                <a:cs typeface="Times New Roman" panose="02020603050405020304" pitchFamily="18" charset="0"/>
              </a:rPr>
              <a:t>resistant to cognitive behaviour </a:t>
            </a:r>
            <a:r>
              <a:rPr lang="en-US" dirty="0" smtClean="0">
                <a:latin typeface="Times New Roman" panose="02020603050405020304" pitchFamily="18" charset="0"/>
                <a:cs typeface="Times New Roman" panose="02020603050405020304" pitchFamily="18" charset="0"/>
              </a:rPr>
              <a:t>therapy. Outcome </a:t>
            </a:r>
            <a:r>
              <a:rPr lang="en-US" dirty="0">
                <a:latin typeface="Times New Roman" panose="02020603050405020304" pitchFamily="18" charset="0"/>
                <a:cs typeface="Times New Roman" panose="02020603050405020304" pitchFamily="18" charset="0"/>
              </a:rPr>
              <a:t>studies are limited and offer only </a:t>
            </a:r>
            <a:r>
              <a:rPr lang="en-US" dirty="0" smtClean="0">
                <a:latin typeface="Times New Roman" panose="02020603050405020304" pitchFamily="18" charset="0"/>
                <a:cs typeface="Times New Roman" panose="02020603050405020304" pitchFamily="18" charset="0"/>
              </a:rPr>
              <a:t>marginal support </a:t>
            </a:r>
            <a:r>
              <a:rPr lang="en-US" dirty="0">
                <a:latin typeface="Times New Roman" panose="02020603050405020304" pitchFamily="18" charset="0"/>
                <a:cs typeface="Times New Roman" panose="02020603050405020304" pitchFamily="18" charset="0"/>
              </a:rPr>
              <a:t>of cognitive behaviour therapy compared </a:t>
            </a:r>
            <a:r>
              <a:rPr lang="en-US" dirty="0" smtClean="0">
                <a:latin typeface="Times New Roman" panose="02020603050405020304" pitchFamily="18" charset="0"/>
                <a:cs typeface="Times New Roman" panose="02020603050405020304" pitchFamily="18" charset="0"/>
              </a:rPr>
              <a:t>with other </a:t>
            </a:r>
            <a:r>
              <a:rPr lang="en-US" dirty="0">
                <a:latin typeface="Times New Roman" panose="02020603050405020304" pitchFamily="18" charset="0"/>
                <a:cs typeface="Times New Roman" panose="02020603050405020304" pitchFamily="18" charset="0"/>
              </a:rPr>
              <a:t>types of </a:t>
            </a:r>
            <a:r>
              <a:rPr lang="en-US" dirty="0" smtClean="0">
                <a:latin typeface="Times New Roman" panose="02020603050405020304" pitchFamily="18" charset="0"/>
                <a:cs typeface="Times New Roman" panose="02020603050405020304" pitchFamily="18" charset="0"/>
              </a:rPr>
              <a:t>intervention.</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1C727CA-B307-400E-952B-CB4369AD6BC8}" type="slidenum">
              <a:rPr lang="en-US" smtClean="0"/>
              <a:t>31</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30929080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             CLINICAL </a:t>
            </a:r>
            <a:r>
              <a:rPr lang="en-US" sz="3200" b="1" dirty="0">
                <a:latin typeface="Times New Roman" panose="02020603050405020304" pitchFamily="18" charset="0"/>
                <a:cs typeface="Times New Roman" panose="02020603050405020304" pitchFamily="18" charset="0"/>
              </a:rPr>
              <a:t>APPLICATIONS</a:t>
            </a:r>
            <a:endParaRPr lang="en-US" sz="3200" dirty="0"/>
          </a:p>
        </p:txBody>
      </p:sp>
      <p:sp>
        <p:nvSpPr>
          <p:cNvPr id="3" name="Content Placeholder 2"/>
          <p:cNvSpPr>
            <a:spLocks noGrp="1"/>
          </p:cNvSpPr>
          <p:nvPr>
            <p:ph idx="1"/>
          </p:nvPr>
        </p:nvSpPr>
        <p:spPr>
          <a:xfrm>
            <a:off x="457200" y="1447800"/>
            <a:ext cx="7620000" cy="4953000"/>
          </a:xfrm>
        </p:spPr>
        <p:txBody>
          <a:bodyPr>
            <a:normAutofit/>
          </a:bodyPr>
          <a:lstStyle/>
          <a:p>
            <a:pPr algn="just">
              <a:lnSpc>
                <a:spcPct val="150000"/>
              </a:lnSpc>
            </a:pPr>
            <a:r>
              <a:rPr lang="en-US" sz="2300" dirty="0">
                <a:latin typeface="Times New Roman" panose="02020603050405020304" pitchFamily="18" charset="0"/>
                <a:cs typeface="Times New Roman" panose="02020603050405020304" pitchFamily="18" charset="0"/>
              </a:rPr>
              <a:t>Fairburn and Cooper are credited with the </a:t>
            </a:r>
            <a:r>
              <a:rPr lang="en-US" sz="2300" dirty="0" smtClean="0">
                <a:latin typeface="Times New Roman" panose="02020603050405020304" pitchFamily="18" charset="0"/>
                <a:cs typeface="Times New Roman" panose="02020603050405020304" pitchFamily="18" charset="0"/>
              </a:rPr>
              <a:t>most comprehensive </a:t>
            </a:r>
            <a:r>
              <a:rPr lang="en-US" sz="2300" dirty="0">
                <a:latin typeface="Times New Roman" panose="02020603050405020304" pitchFamily="18" charset="0"/>
                <a:cs typeface="Times New Roman" panose="02020603050405020304" pitchFamily="18" charset="0"/>
              </a:rPr>
              <a:t>model of bulimia nervosa with </a:t>
            </a:r>
            <a:r>
              <a:rPr lang="en-US" sz="2300" dirty="0" smtClean="0">
                <a:latin typeface="Times New Roman" panose="02020603050405020304" pitchFamily="18" charset="0"/>
                <a:cs typeface="Times New Roman" panose="02020603050405020304" pitchFamily="18" charset="0"/>
              </a:rPr>
              <a:t>regard to </a:t>
            </a:r>
            <a:r>
              <a:rPr lang="en-US" sz="2300" dirty="0">
                <a:latin typeface="Times New Roman" panose="02020603050405020304" pitchFamily="18" charset="0"/>
                <a:cs typeface="Times New Roman" panose="02020603050405020304" pitchFamily="18" charset="0"/>
              </a:rPr>
              <a:t>cognitive behaviour </a:t>
            </a:r>
            <a:r>
              <a:rPr lang="en-US" sz="2300" dirty="0" smtClean="0">
                <a:latin typeface="Times New Roman" panose="02020603050405020304" pitchFamily="18" charset="0"/>
                <a:cs typeface="Times New Roman" panose="02020603050405020304" pitchFamily="18" charset="0"/>
              </a:rPr>
              <a:t>therapy.</a:t>
            </a:r>
          </a:p>
          <a:p>
            <a:pPr algn="just">
              <a:lnSpc>
                <a:spcPct val="150000"/>
              </a:lnSpc>
            </a:pPr>
            <a:r>
              <a:rPr lang="en-US" sz="2300" dirty="0" smtClean="0">
                <a:latin typeface="Times New Roman" panose="02020603050405020304" pitchFamily="18" charset="0"/>
                <a:cs typeface="Times New Roman" panose="02020603050405020304" pitchFamily="18" charset="0"/>
              </a:rPr>
              <a:t>The </a:t>
            </a:r>
            <a:r>
              <a:rPr lang="en-US" sz="2300" dirty="0">
                <a:latin typeface="Times New Roman" panose="02020603050405020304" pitchFamily="18" charset="0"/>
                <a:cs typeface="Times New Roman" panose="02020603050405020304" pitchFamily="18" charset="0"/>
              </a:rPr>
              <a:t>specificity of cognitive behaviour therapy </a:t>
            </a:r>
            <a:r>
              <a:rPr lang="en-US" sz="2300" dirty="0" smtClean="0">
                <a:latin typeface="Times New Roman" panose="02020603050405020304" pitchFamily="18" charset="0"/>
                <a:cs typeface="Times New Roman" panose="02020603050405020304" pitchFamily="18" charset="0"/>
              </a:rPr>
              <a:t>in treating </a:t>
            </a:r>
            <a:r>
              <a:rPr lang="en-US" sz="2300" dirty="0">
                <a:latin typeface="Times New Roman" panose="02020603050405020304" pitchFamily="18" charset="0"/>
                <a:cs typeface="Times New Roman" panose="02020603050405020304" pitchFamily="18" charset="0"/>
              </a:rPr>
              <a:t>bulimia is still a matter for debate. In most </a:t>
            </a:r>
            <a:r>
              <a:rPr lang="en-US" sz="2300" dirty="0" smtClean="0">
                <a:latin typeface="Times New Roman" panose="02020603050405020304" pitchFamily="18" charset="0"/>
                <a:cs typeface="Times New Roman" panose="02020603050405020304" pitchFamily="18" charset="0"/>
              </a:rPr>
              <a:t>out­ come </a:t>
            </a:r>
            <a:r>
              <a:rPr lang="en-US" sz="2300" dirty="0">
                <a:latin typeface="Times New Roman" panose="02020603050405020304" pitchFamily="18" charset="0"/>
                <a:cs typeface="Times New Roman" panose="02020603050405020304" pitchFamily="18" charset="0"/>
              </a:rPr>
              <a:t>studies, important therapeutic effects </a:t>
            </a:r>
            <a:r>
              <a:rPr lang="en-US" sz="2300" dirty="0" smtClean="0">
                <a:latin typeface="Times New Roman" panose="02020603050405020304" pitchFamily="18" charset="0"/>
                <a:cs typeface="Times New Roman" panose="02020603050405020304" pitchFamily="18" charset="0"/>
              </a:rPr>
              <a:t>are reported </a:t>
            </a:r>
            <a:r>
              <a:rPr lang="en-US" sz="2300" dirty="0">
                <a:latin typeface="Times New Roman" panose="02020603050405020304" pitchFamily="18" charset="0"/>
                <a:cs typeface="Times New Roman" panose="02020603050405020304" pitchFamily="18" charset="0"/>
              </a:rPr>
              <a:t>in about half of those treated by </a:t>
            </a:r>
            <a:r>
              <a:rPr lang="en-US" sz="2300" dirty="0" smtClean="0">
                <a:latin typeface="Times New Roman" panose="02020603050405020304" pitchFamily="18" charset="0"/>
                <a:cs typeface="Times New Roman" panose="02020603050405020304" pitchFamily="18" charset="0"/>
              </a:rPr>
              <a:t>cognitive behaviour therapy.</a:t>
            </a:r>
            <a:endParaRPr lang="en-US" sz="23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1C727CA-B307-400E-952B-CB4369AD6BC8}" type="slidenum">
              <a:rPr lang="en-US" smtClean="0"/>
              <a:t>32</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16404627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563562"/>
          </a:xfrm>
        </p:spPr>
        <p:txBody>
          <a:bodyPr/>
          <a:lstStyle/>
          <a:p>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CLINICAL APPLICATIONS</a:t>
            </a:r>
            <a:endParaRPr lang="en-US" sz="3200" dirty="0"/>
          </a:p>
        </p:txBody>
      </p:sp>
      <p:sp>
        <p:nvSpPr>
          <p:cNvPr id="3" name="Content Placeholder 2"/>
          <p:cNvSpPr>
            <a:spLocks noGrp="1"/>
          </p:cNvSpPr>
          <p:nvPr>
            <p:ph idx="1"/>
          </p:nvPr>
        </p:nvSpPr>
        <p:spPr>
          <a:xfrm>
            <a:off x="76200" y="990600"/>
            <a:ext cx="8229600" cy="5562600"/>
          </a:xfrm>
        </p:spPr>
        <p:txBody>
          <a:bodyPr>
            <a:normAutofit fontScale="92500" lnSpcReduction="10000"/>
          </a:bodyPr>
          <a:lstStyle/>
          <a:p>
            <a:pPr marL="114300" indent="0" algn="just">
              <a:lnSpc>
                <a:spcPct val="150000"/>
              </a:lnSpc>
              <a:buNone/>
            </a:pPr>
            <a:r>
              <a:rPr lang="en-US" b="1" dirty="0" smtClean="0">
                <a:latin typeface="Times New Roman" panose="02020603050405020304" pitchFamily="18" charset="0"/>
                <a:cs typeface="Times New Roman" panose="02020603050405020304" pitchFamily="18" charset="0"/>
              </a:rPr>
              <a:t>    </a:t>
            </a:r>
            <a:r>
              <a:rPr lang="en-US" sz="2600" b="1" dirty="0" smtClean="0">
                <a:latin typeface="Times New Roman" panose="02020603050405020304" pitchFamily="18" charset="0"/>
                <a:cs typeface="Times New Roman" panose="02020603050405020304" pitchFamily="18" charset="0"/>
              </a:rPr>
              <a:t>8. Hypochondriasis :</a:t>
            </a:r>
            <a:endParaRPr lang="en-US" sz="2600" b="1" dirty="0">
              <a:latin typeface="Times New Roman" panose="02020603050405020304" pitchFamily="18" charset="0"/>
              <a:cs typeface="Times New Roman" panose="02020603050405020304" pitchFamily="18" charset="0"/>
            </a:endParaRPr>
          </a:p>
          <a:p>
            <a:pPr algn="just">
              <a:lnSpc>
                <a:spcPct val="150000"/>
              </a:lnSpc>
            </a:pPr>
            <a:r>
              <a:rPr lang="en-US" sz="2300" dirty="0">
                <a:latin typeface="Times New Roman" panose="02020603050405020304" pitchFamily="18" charset="0"/>
                <a:cs typeface="Times New Roman" panose="02020603050405020304" pitchFamily="18" charset="0"/>
              </a:rPr>
              <a:t>Cognitive behaviour therapy focuses on </a:t>
            </a:r>
            <a:r>
              <a:rPr lang="en-US" sz="2300" dirty="0" smtClean="0">
                <a:latin typeface="Times New Roman" panose="02020603050405020304" pitchFamily="18" charset="0"/>
                <a:cs typeface="Times New Roman" panose="02020603050405020304" pitchFamily="18" charset="0"/>
              </a:rPr>
              <a:t>patients‘ enduring </a:t>
            </a:r>
            <a:r>
              <a:rPr lang="en-US" sz="2300" dirty="0">
                <a:latin typeface="Times New Roman" panose="02020603050405020304" pitchFamily="18" charset="0"/>
                <a:cs typeface="Times New Roman" panose="02020603050405020304" pitchFamily="18" charset="0"/>
              </a:rPr>
              <a:t>tendency to misinterpret innocuous </a:t>
            </a:r>
            <a:r>
              <a:rPr lang="en-US" sz="2300" dirty="0" smtClean="0">
                <a:latin typeface="Times New Roman" panose="02020603050405020304" pitchFamily="18" charset="0"/>
                <a:cs typeface="Times New Roman" panose="02020603050405020304" pitchFamily="18" charset="0"/>
              </a:rPr>
              <a:t>physical symptoms </a:t>
            </a:r>
            <a:r>
              <a:rPr lang="en-US" sz="2300" dirty="0">
                <a:latin typeface="Times New Roman" panose="02020603050405020304" pitchFamily="18" charset="0"/>
                <a:cs typeface="Times New Roman" panose="02020603050405020304" pitchFamily="18" charset="0"/>
              </a:rPr>
              <a:t>as evidence of serious illness. </a:t>
            </a:r>
            <a:endParaRPr lang="en-US" sz="2300" dirty="0" smtClean="0">
              <a:latin typeface="Times New Roman" panose="02020603050405020304" pitchFamily="18" charset="0"/>
              <a:cs typeface="Times New Roman" panose="02020603050405020304" pitchFamily="18" charset="0"/>
            </a:endParaRPr>
          </a:p>
          <a:p>
            <a:pPr algn="just">
              <a:lnSpc>
                <a:spcPct val="150000"/>
              </a:lnSpc>
            </a:pPr>
            <a:r>
              <a:rPr lang="en-US" sz="2300" dirty="0" smtClean="0">
                <a:latin typeface="Times New Roman" panose="02020603050405020304" pitchFamily="18" charset="0"/>
                <a:cs typeface="Times New Roman" panose="02020603050405020304" pitchFamily="18" charset="0"/>
              </a:rPr>
              <a:t>The ensuing anxiety </a:t>
            </a:r>
            <a:r>
              <a:rPr lang="en-US" sz="2300" dirty="0">
                <a:latin typeface="Times New Roman" panose="02020603050405020304" pitchFamily="18" charset="0"/>
                <a:cs typeface="Times New Roman" panose="02020603050405020304" pitchFamily="18" charset="0"/>
              </a:rPr>
              <a:t>leads to repeated reassurance seeking, </a:t>
            </a:r>
            <a:r>
              <a:rPr lang="en-US" sz="2300" dirty="0" smtClean="0">
                <a:latin typeface="Times New Roman" panose="02020603050405020304" pitchFamily="18" charset="0"/>
                <a:cs typeface="Times New Roman" panose="02020603050405020304" pitchFamily="18" charset="0"/>
              </a:rPr>
              <a:t>hyper­ vigilance </a:t>
            </a:r>
            <a:r>
              <a:rPr lang="en-US" sz="2300" dirty="0">
                <a:latin typeface="Times New Roman" panose="02020603050405020304" pitchFamily="18" charset="0"/>
                <a:cs typeface="Times New Roman" panose="02020603050405020304" pitchFamily="18" charset="0"/>
              </a:rPr>
              <a:t>to information about illness, increased </a:t>
            </a:r>
            <a:r>
              <a:rPr lang="en-US" sz="2300" dirty="0" smtClean="0">
                <a:latin typeface="Times New Roman" panose="02020603050405020304" pitchFamily="18" charset="0"/>
                <a:cs typeface="Times New Roman" panose="02020603050405020304" pitchFamily="18" charset="0"/>
              </a:rPr>
              <a:t>bodily focus</a:t>
            </a:r>
            <a:r>
              <a:rPr lang="en-US" sz="2300" dirty="0">
                <a:latin typeface="Times New Roman" panose="02020603050405020304" pitchFamily="18" charset="0"/>
                <a:cs typeface="Times New Roman" panose="02020603050405020304" pitchFamily="18" charset="0"/>
              </a:rPr>
              <a:t>, and avoidance.</a:t>
            </a:r>
          </a:p>
          <a:p>
            <a:pPr algn="just">
              <a:lnSpc>
                <a:spcPct val="150000"/>
              </a:lnSpc>
            </a:pPr>
            <a:r>
              <a:rPr lang="en-US" sz="2300" dirty="0">
                <a:latin typeface="Times New Roman" panose="02020603050405020304" pitchFamily="18" charset="0"/>
                <a:cs typeface="Times New Roman" panose="02020603050405020304" pitchFamily="18" charset="0"/>
              </a:rPr>
              <a:t>The only published controlled trial compared </a:t>
            </a:r>
            <a:r>
              <a:rPr lang="en-US" sz="2300" dirty="0" smtClean="0">
                <a:latin typeface="Times New Roman" panose="02020603050405020304" pitchFamily="18" charset="0"/>
                <a:cs typeface="Times New Roman" panose="02020603050405020304" pitchFamily="18" charset="0"/>
              </a:rPr>
              <a:t>16 sessions </a:t>
            </a:r>
            <a:r>
              <a:rPr lang="en-US" sz="2300" dirty="0">
                <a:latin typeface="Times New Roman" panose="02020603050405020304" pitchFamily="18" charset="0"/>
                <a:cs typeface="Times New Roman" panose="02020603050405020304" pitchFamily="18" charset="0"/>
              </a:rPr>
              <a:t>of cognitive behaviour therapy with a </a:t>
            </a:r>
            <a:r>
              <a:rPr lang="en-US" sz="2300" dirty="0" smtClean="0">
                <a:latin typeface="Times New Roman" panose="02020603050405020304" pitchFamily="18" charset="0"/>
                <a:cs typeface="Times New Roman" panose="02020603050405020304" pitchFamily="18" charset="0"/>
              </a:rPr>
              <a:t>control group </a:t>
            </a:r>
            <a:r>
              <a:rPr lang="en-US" sz="2300" dirty="0">
                <a:latin typeface="Times New Roman" panose="02020603050405020304" pitchFamily="18" charset="0"/>
                <a:cs typeface="Times New Roman" panose="02020603050405020304" pitchFamily="18" charset="0"/>
              </a:rPr>
              <a:t>awaiting treatment. Despite limitations in </a:t>
            </a:r>
            <a:r>
              <a:rPr lang="en-US" sz="2300" dirty="0" smtClean="0">
                <a:latin typeface="Times New Roman" panose="02020603050405020304" pitchFamily="18" charset="0"/>
                <a:cs typeface="Times New Roman" panose="02020603050405020304" pitchFamily="18" charset="0"/>
              </a:rPr>
              <a:t>design and </a:t>
            </a:r>
            <a:r>
              <a:rPr lang="en-US" sz="2300" dirty="0">
                <a:latin typeface="Times New Roman" panose="02020603050405020304" pitchFamily="18" charset="0"/>
                <a:cs typeface="Times New Roman" panose="02020603050405020304" pitchFamily="18" charset="0"/>
              </a:rPr>
              <a:t>methodology, this study reported a </a:t>
            </a:r>
            <a:r>
              <a:rPr lang="en-US" sz="2300" dirty="0" smtClean="0">
                <a:latin typeface="Times New Roman" panose="02020603050405020304" pitchFamily="18" charset="0"/>
                <a:cs typeface="Times New Roman" panose="02020603050405020304" pitchFamily="18" charset="0"/>
              </a:rPr>
              <a:t>positive outcome </a:t>
            </a:r>
            <a:r>
              <a:rPr lang="en-US" sz="2300" dirty="0">
                <a:latin typeface="Times New Roman" panose="02020603050405020304" pitchFamily="18" charset="0"/>
                <a:cs typeface="Times New Roman" panose="02020603050405020304" pitchFamily="18" charset="0"/>
              </a:rPr>
              <a:t>for the treated </a:t>
            </a:r>
            <a:r>
              <a:rPr lang="en-US" sz="2300" dirty="0" smtClean="0">
                <a:latin typeface="Times New Roman" panose="02020603050405020304" pitchFamily="18" charset="0"/>
                <a:cs typeface="Times New Roman" panose="02020603050405020304" pitchFamily="18" charset="0"/>
              </a:rPr>
              <a:t>group.</a:t>
            </a:r>
            <a:endParaRPr lang="en-US" sz="23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1C727CA-B307-400E-952B-CB4369AD6BC8}" type="slidenum">
              <a:rPr lang="en-US" smtClean="0"/>
              <a:t>33</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12625849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CLINICAL APPLICATIONS</a:t>
            </a:r>
            <a:endParaRPr lang="en-US" sz="3200" dirty="0"/>
          </a:p>
        </p:txBody>
      </p:sp>
      <p:sp>
        <p:nvSpPr>
          <p:cNvPr id="3" name="Content Placeholder 2"/>
          <p:cNvSpPr>
            <a:spLocks noGrp="1"/>
          </p:cNvSpPr>
          <p:nvPr>
            <p:ph idx="1"/>
          </p:nvPr>
        </p:nvSpPr>
        <p:spPr>
          <a:xfrm>
            <a:off x="152400" y="1447800"/>
            <a:ext cx="8153400" cy="4953000"/>
          </a:xfrm>
        </p:spPr>
        <p:txBody>
          <a:bodyPr/>
          <a:lstStyle/>
          <a:p>
            <a:pPr marL="114300" indent="0">
              <a:buNone/>
            </a:pPr>
            <a:r>
              <a:rPr lang="en-US" sz="2500" b="1" dirty="0" smtClean="0">
                <a:latin typeface="Times New Roman" panose="02020603050405020304" pitchFamily="18" charset="0"/>
                <a:cs typeface="Times New Roman" panose="02020603050405020304" pitchFamily="18" charset="0"/>
              </a:rPr>
              <a:t>  9. Psychosis </a:t>
            </a:r>
            <a:r>
              <a:rPr lang="en-US" sz="2500" b="1" dirty="0">
                <a:latin typeface="Times New Roman" panose="02020603050405020304" pitchFamily="18" charset="0"/>
                <a:cs typeface="Times New Roman" panose="02020603050405020304" pitchFamily="18" charset="0"/>
              </a:rPr>
              <a:t>and </a:t>
            </a:r>
            <a:r>
              <a:rPr lang="en-US" sz="2500" b="1" dirty="0" smtClean="0">
                <a:latin typeface="Times New Roman" panose="02020603050405020304" pitchFamily="18" charset="0"/>
                <a:cs typeface="Times New Roman" panose="02020603050405020304" pitchFamily="18" charset="0"/>
              </a:rPr>
              <a:t>schizophrenia :</a:t>
            </a:r>
            <a:endParaRPr lang="en-US" sz="2500" b="1" dirty="0">
              <a:latin typeface="Times New Roman" panose="02020603050405020304" pitchFamily="18" charset="0"/>
              <a:cs typeface="Times New Roman" panose="02020603050405020304" pitchFamily="18" charset="0"/>
            </a:endParaRPr>
          </a:p>
          <a:p>
            <a:pPr algn="just">
              <a:lnSpc>
                <a:spcPct val="150000"/>
              </a:lnSpc>
            </a:pPr>
            <a:r>
              <a:rPr lang="en-US" sz="2400" dirty="0">
                <a:latin typeface="Times New Roman" panose="02020603050405020304" pitchFamily="18" charset="0"/>
                <a:cs typeface="Times New Roman" panose="02020603050405020304" pitchFamily="18" charset="0"/>
              </a:rPr>
              <a:t>Cognitive behaviour therapy for patients with </a:t>
            </a:r>
            <a:r>
              <a:rPr lang="en-US" sz="2400" dirty="0" smtClean="0">
                <a:latin typeface="Times New Roman" panose="02020603050405020304" pitchFamily="18" charset="0"/>
                <a:cs typeface="Times New Roman" panose="02020603050405020304" pitchFamily="18" charset="0"/>
              </a:rPr>
              <a:t>psycho­ses </a:t>
            </a:r>
            <a:r>
              <a:rPr lang="en-US" sz="2400" dirty="0">
                <a:latin typeface="Times New Roman" panose="02020603050405020304" pitchFamily="18" charset="0"/>
                <a:cs typeface="Times New Roman" panose="02020603050405020304" pitchFamily="18" charset="0"/>
              </a:rPr>
              <a:t>is based on the idea that first rank symptoms </a:t>
            </a:r>
            <a:r>
              <a:rPr lang="en-US" sz="2400" dirty="0" smtClean="0">
                <a:latin typeface="Times New Roman" panose="02020603050405020304" pitchFamily="18" charset="0"/>
                <a:cs typeface="Times New Roman" panose="02020603050405020304" pitchFamily="18" charset="0"/>
              </a:rPr>
              <a:t>occur as </a:t>
            </a:r>
            <a:r>
              <a:rPr lang="en-US" sz="2400" dirty="0">
                <a:latin typeface="Times New Roman" panose="02020603050405020304" pitchFamily="18" charset="0"/>
                <a:cs typeface="Times New Roman" panose="02020603050405020304" pitchFamily="18" charset="0"/>
              </a:rPr>
              <a:t>a result of normal attempts to make sense of </a:t>
            </a:r>
            <a:r>
              <a:rPr lang="en-US" sz="2400" dirty="0" smtClean="0">
                <a:latin typeface="Times New Roman" panose="02020603050405020304" pitchFamily="18" charset="0"/>
                <a:cs typeface="Times New Roman" panose="02020603050405020304" pitchFamily="18" charset="0"/>
              </a:rPr>
              <a:t>abnor­mal </a:t>
            </a:r>
            <a:r>
              <a:rPr lang="en-US" sz="2400" dirty="0">
                <a:latin typeface="Times New Roman" panose="02020603050405020304" pitchFamily="18" charset="0"/>
                <a:cs typeface="Times New Roman" panose="02020603050405020304" pitchFamily="18" charset="0"/>
              </a:rPr>
              <a:t>perceptual experiences. </a:t>
            </a:r>
            <a:endParaRPr lang="en-US" sz="2400" dirty="0" smtClean="0">
              <a:latin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cs typeface="Times New Roman" panose="02020603050405020304" pitchFamily="18" charset="0"/>
              </a:rPr>
              <a:t>Treatment </a:t>
            </a:r>
            <a:r>
              <a:rPr lang="en-US" sz="2400" dirty="0">
                <a:latin typeface="Times New Roman" panose="02020603050405020304" pitchFamily="18" charset="0"/>
                <a:cs typeface="Times New Roman" panose="02020603050405020304" pitchFamily="18" charset="0"/>
              </a:rPr>
              <a:t>helps </a:t>
            </a:r>
            <a:r>
              <a:rPr lang="en-US" sz="2400" dirty="0" smtClean="0">
                <a:latin typeface="Times New Roman" panose="02020603050405020304" pitchFamily="18" charset="0"/>
                <a:cs typeface="Times New Roman" panose="02020603050405020304" pitchFamily="18" charset="0"/>
              </a:rPr>
              <a:t>patients distract </a:t>
            </a:r>
            <a:r>
              <a:rPr lang="en-US" sz="2400" dirty="0">
                <a:latin typeface="Times New Roman" panose="02020603050405020304" pitchFamily="18" charset="0"/>
                <a:cs typeface="Times New Roman" panose="02020603050405020304" pitchFamily="18" charset="0"/>
              </a:rPr>
              <a:t>themselves from their symptoms and </a:t>
            </a:r>
            <a:r>
              <a:rPr lang="en-US" sz="2400" dirty="0" smtClean="0">
                <a:latin typeface="Times New Roman" panose="02020603050405020304" pitchFamily="18" charset="0"/>
                <a:cs typeface="Times New Roman" panose="02020603050405020304" pitchFamily="18" charset="0"/>
              </a:rPr>
              <a:t>alter their </a:t>
            </a:r>
            <a:r>
              <a:rPr lang="en-US" sz="2400" dirty="0">
                <a:latin typeface="Times New Roman" panose="02020603050405020304" pitchFamily="18" charset="0"/>
                <a:cs typeface="Times New Roman" panose="02020603050405020304" pitchFamily="18" charset="0"/>
              </a:rPr>
              <a:t>beliefs about the nature of their experiences.</a:t>
            </a:r>
          </a:p>
        </p:txBody>
      </p:sp>
      <p:sp>
        <p:nvSpPr>
          <p:cNvPr id="4" name="Slide Number Placeholder 3"/>
          <p:cNvSpPr>
            <a:spLocks noGrp="1"/>
          </p:cNvSpPr>
          <p:nvPr>
            <p:ph type="sldNum" sz="quarter" idx="12"/>
          </p:nvPr>
        </p:nvSpPr>
        <p:spPr/>
        <p:txBody>
          <a:bodyPr/>
          <a:lstStyle/>
          <a:p>
            <a:fld id="{91C727CA-B307-400E-952B-CB4369AD6BC8}" type="slidenum">
              <a:rPr lang="en-US" smtClean="0"/>
              <a:t>34</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26122099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20000" cy="1066800"/>
          </a:xfrm>
        </p:spPr>
        <p:txBody>
          <a:bodyPr/>
          <a:lstStyle/>
          <a:p>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               CLINICAL </a:t>
            </a:r>
            <a:r>
              <a:rPr lang="en-US" sz="3200" b="1" dirty="0">
                <a:latin typeface="Times New Roman" panose="02020603050405020304" pitchFamily="18" charset="0"/>
                <a:cs typeface="Times New Roman" panose="02020603050405020304" pitchFamily="18" charset="0"/>
              </a:rPr>
              <a:t>APPLICATIONS</a:t>
            </a:r>
            <a:endParaRPr lang="en-US" sz="3200" dirty="0"/>
          </a:p>
        </p:txBody>
      </p:sp>
      <p:sp>
        <p:nvSpPr>
          <p:cNvPr id="3" name="Content Placeholder 2"/>
          <p:cNvSpPr>
            <a:spLocks noGrp="1"/>
          </p:cNvSpPr>
          <p:nvPr>
            <p:ph idx="1"/>
          </p:nvPr>
        </p:nvSpPr>
        <p:spPr>
          <a:xfrm>
            <a:off x="228600" y="1524000"/>
            <a:ext cx="7848600" cy="4876800"/>
          </a:xfrm>
        </p:spPr>
        <p:txBody>
          <a:bodyPr>
            <a:normAutofit/>
          </a:bodyPr>
          <a:lstStyle/>
          <a:p>
            <a:pPr algn="just">
              <a:lnSpc>
                <a:spcPct val="150000"/>
              </a:lnSpc>
            </a:pPr>
            <a:r>
              <a:rPr lang="en-US" sz="2300" dirty="0" smtClean="0">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S</a:t>
            </a:r>
            <a:r>
              <a:rPr lang="en-US" sz="2300" dirty="0" smtClean="0">
                <a:latin typeface="Times New Roman" panose="02020603050405020304" pitchFamily="18" charset="0"/>
                <a:cs typeface="Times New Roman" panose="02020603050405020304" pitchFamily="18" charset="0"/>
              </a:rPr>
              <a:t>tudies </a:t>
            </a:r>
            <a:r>
              <a:rPr lang="en-US" sz="2300" dirty="0">
                <a:latin typeface="Times New Roman" panose="02020603050405020304" pitchFamily="18" charset="0"/>
                <a:cs typeface="Times New Roman" panose="02020603050405020304" pitchFamily="18" charset="0"/>
              </a:rPr>
              <a:t>have reported the beneficial effects </a:t>
            </a:r>
            <a:r>
              <a:rPr lang="en-US" sz="2300" dirty="0" smtClean="0">
                <a:latin typeface="Times New Roman" panose="02020603050405020304" pitchFamily="18" charset="0"/>
                <a:cs typeface="Times New Roman" panose="02020603050405020304" pitchFamily="18" charset="0"/>
              </a:rPr>
              <a:t>of cognitive </a:t>
            </a:r>
            <a:r>
              <a:rPr lang="en-US" sz="2300" dirty="0">
                <a:latin typeface="Times New Roman" panose="02020603050405020304" pitchFamily="18" charset="0"/>
                <a:cs typeface="Times New Roman" panose="02020603050405020304" pitchFamily="18" charset="0"/>
              </a:rPr>
              <a:t>behaviour therapy in improving </a:t>
            </a:r>
            <a:r>
              <a:rPr lang="en-US" sz="2300" dirty="0" smtClean="0">
                <a:latin typeface="Times New Roman" panose="02020603050405020304" pitchFamily="18" charset="0"/>
                <a:cs typeface="Times New Roman" panose="02020603050405020304" pitchFamily="18" charset="0"/>
              </a:rPr>
              <a:t>compliance, insight</a:t>
            </a:r>
            <a:r>
              <a:rPr lang="en-US" sz="2300" dirty="0">
                <a:latin typeface="Times New Roman" panose="02020603050405020304" pitchFamily="18" charset="0"/>
                <a:cs typeface="Times New Roman" panose="02020603050405020304" pitchFamily="18" charset="0"/>
              </a:rPr>
              <a:t>, and functioning in a mixed group of </a:t>
            </a:r>
            <a:r>
              <a:rPr lang="en-US" sz="2300" dirty="0" smtClean="0">
                <a:latin typeface="Times New Roman" panose="02020603050405020304" pitchFamily="18" charset="0"/>
                <a:cs typeface="Times New Roman" panose="02020603050405020304" pitchFamily="18" charset="0"/>
              </a:rPr>
              <a:t>patients with </a:t>
            </a:r>
            <a:r>
              <a:rPr lang="en-US" sz="2300" dirty="0">
                <a:latin typeface="Times New Roman" panose="02020603050405020304" pitchFamily="18" charset="0"/>
                <a:cs typeface="Times New Roman" panose="02020603050405020304" pitchFamily="18" charset="0"/>
              </a:rPr>
              <a:t>psychotic </a:t>
            </a:r>
            <a:r>
              <a:rPr lang="en-US" sz="2300" dirty="0" smtClean="0">
                <a:latin typeface="Times New Roman" panose="02020603050405020304" pitchFamily="18" charset="0"/>
                <a:cs typeface="Times New Roman" panose="02020603050405020304" pitchFamily="18" charset="0"/>
              </a:rPr>
              <a:t>disorders. </a:t>
            </a:r>
          </a:p>
          <a:p>
            <a:pPr algn="just">
              <a:lnSpc>
                <a:spcPct val="150000"/>
              </a:lnSpc>
            </a:pPr>
            <a:r>
              <a:rPr lang="en-US" sz="2300" dirty="0" smtClean="0">
                <a:latin typeface="Times New Roman" panose="02020603050405020304" pitchFamily="18" charset="0"/>
                <a:cs typeface="Times New Roman" panose="02020603050405020304" pitchFamily="18" charset="0"/>
              </a:rPr>
              <a:t>Research </a:t>
            </a:r>
            <a:r>
              <a:rPr lang="en-US" sz="2300" dirty="0">
                <a:latin typeface="Times New Roman" panose="02020603050405020304" pitchFamily="18" charset="0"/>
                <a:cs typeface="Times New Roman" panose="02020603050405020304" pitchFamily="18" charset="0"/>
              </a:rPr>
              <a:t>has also </a:t>
            </a:r>
            <a:r>
              <a:rPr lang="en-US" sz="2300" dirty="0" smtClean="0">
                <a:latin typeface="Times New Roman" panose="02020603050405020304" pitchFamily="18" charset="0"/>
                <a:cs typeface="Times New Roman" panose="02020603050405020304" pitchFamily="18" charset="0"/>
              </a:rPr>
              <a:t>focused on </a:t>
            </a:r>
            <a:r>
              <a:rPr lang="en-US" sz="2300" dirty="0">
                <a:latin typeface="Times New Roman" panose="02020603050405020304" pitchFamily="18" charset="0"/>
                <a:cs typeface="Times New Roman" panose="02020603050405020304" pitchFamily="18" charset="0"/>
              </a:rPr>
              <a:t>using cognitive behaviour therapy in </a:t>
            </a:r>
            <a:r>
              <a:rPr lang="en-US" sz="2300" dirty="0" smtClean="0">
                <a:latin typeface="Times New Roman" panose="02020603050405020304" pitchFamily="18" charset="0"/>
                <a:cs typeface="Times New Roman" panose="02020603050405020304" pitchFamily="18" charset="0"/>
              </a:rPr>
              <a:t>family interventions</a:t>
            </a:r>
            <a:r>
              <a:rPr lang="en-US" sz="2300" dirty="0">
                <a:latin typeface="Times New Roman" panose="02020603050405020304" pitchFamily="18" charset="0"/>
                <a:cs typeface="Times New Roman" panose="02020603050405020304" pitchFamily="18" charset="0"/>
              </a:rPr>
              <a:t>, which have been shown to </a:t>
            </a:r>
            <a:r>
              <a:rPr lang="en-US" sz="2300" dirty="0" smtClean="0">
                <a:latin typeface="Times New Roman" panose="02020603050405020304" pitchFamily="18" charset="0"/>
                <a:cs typeface="Times New Roman" panose="02020603050405020304" pitchFamily="18" charset="0"/>
              </a:rPr>
              <a:t>improve families </a:t>
            </a:r>
            <a:r>
              <a:rPr lang="en-US" sz="2300" dirty="0">
                <a:latin typeface="Times New Roman" panose="02020603050405020304" pitchFamily="18" charset="0"/>
                <a:cs typeface="Times New Roman" panose="02020603050405020304" pitchFamily="18" charset="0"/>
              </a:rPr>
              <a:t>problem solving skills and to reduce </a:t>
            </a:r>
            <a:r>
              <a:rPr lang="en-US" sz="2300" dirty="0" smtClean="0">
                <a:latin typeface="Times New Roman" panose="02020603050405020304" pitchFamily="18" charset="0"/>
                <a:cs typeface="Times New Roman" panose="02020603050405020304" pitchFamily="18" charset="0"/>
              </a:rPr>
              <a:t>clinical, social</a:t>
            </a:r>
            <a:r>
              <a:rPr lang="en-US" sz="2300" dirty="0">
                <a:latin typeface="Times New Roman" panose="02020603050405020304" pitchFamily="18" charset="0"/>
                <a:cs typeface="Times New Roman" panose="02020603050405020304" pitchFamily="18" charset="0"/>
              </a:rPr>
              <a:t>, and family morbidity.</a:t>
            </a:r>
          </a:p>
        </p:txBody>
      </p:sp>
      <p:sp>
        <p:nvSpPr>
          <p:cNvPr id="4" name="Slide Number Placeholder 3"/>
          <p:cNvSpPr>
            <a:spLocks noGrp="1"/>
          </p:cNvSpPr>
          <p:nvPr>
            <p:ph type="sldNum" sz="quarter" idx="12"/>
          </p:nvPr>
        </p:nvSpPr>
        <p:spPr/>
        <p:txBody>
          <a:bodyPr/>
          <a:lstStyle/>
          <a:p>
            <a:fld id="{91C727CA-B307-400E-952B-CB4369AD6BC8}" type="slidenum">
              <a:rPr lang="en-US" smtClean="0"/>
              <a:t>35</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33997698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              CLINICAL </a:t>
            </a:r>
            <a:r>
              <a:rPr lang="en-US" sz="3200" b="1" dirty="0">
                <a:latin typeface="Times New Roman" panose="02020603050405020304" pitchFamily="18" charset="0"/>
                <a:cs typeface="Times New Roman" panose="02020603050405020304" pitchFamily="18" charset="0"/>
              </a:rPr>
              <a:t>APPLICATIONS</a:t>
            </a:r>
            <a:endParaRPr lang="en-US" sz="3200" dirty="0"/>
          </a:p>
        </p:txBody>
      </p:sp>
      <p:sp>
        <p:nvSpPr>
          <p:cNvPr id="3" name="Content Placeholder 2"/>
          <p:cNvSpPr>
            <a:spLocks noGrp="1"/>
          </p:cNvSpPr>
          <p:nvPr>
            <p:ph idx="1"/>
          </p:nvPr>
        </p:nvSpPr>
        <p:spPr>
          <a:xfrm>
            <a:off x="228600" y="1295400"/>
            <a:ext cx="8077200" cy="5181600"/>
          </a:xfrm>
        </p:spPr>
        <p:txBody>
          <a:bodyPr>
            <a:normAutofit/>
          </a:bodyPr>
          <a:lstStyle/>
          <a:p>
            <a:pPr marL="114300" indent="0">
              <a:buNone/>
            </a:pPr>
            <a:r>
              <a:rPr lang="en-US" sz="2400" b="1" dirty="0" smtClean="0">
                <a:latin typeface="Times New Roman" panose="02020603050405020304" pitchFamily="18" charset="0"/>
                <a:cs typeface="Times New Roman" panose="02020603050405020304" pitchFamily="18" charset="0"/>
              </a:rPr>
              <a:t>   10. Personality disorders :</a:t>
            </a:r>
            <a:endParaRPr lang="en-US" sz="2400" b="1" dirty="0">
              <a:latin typeface="Times New Roman" panose="02020603050405020304" pitchFamily="18" charset="0"/>
              <a:cs typeface="Times New Roman" panose="02020603050405020304" pitchFamily="18" charset="0"/>
            </a:endParaRPr>
          </a:p>
          <a:p>
            <a:pPr algn="just">
              <a:lnSpc>
                <a:spcPct val="150000"/>
              </a:lnSpc>
            </a:pPr>
            <a:r>
              <a:rPr lang="en-US" sz="2400" dirty="0">
                <a:latin typeface="Times New Roman" panose="02020603050405020304" pitchFamily="18" charset="0"/>
                <a:cs typeface="Times New Roman" panose="02020603050405020304" pitchFamily="18" charset="0"/>
              </a:rPr>
              <a:t>Beck and colleagues have suggested that each of </a:t>
            </a:r>
            <a:r>
              <a:rPr lang="en-US" sz="2400" dirty="0" smtClean="0">
                <a:latin typeface="Times New Roman" panose="02020603050405020304" pitchFamily="18" charset="0"/>
                <a:cs typeface="Times New Roman" panose="02020603050405020304" pitchFamily="18" charset="0"/>
              </a:rPr>
              <a:t>the subcategories </a:t>
            </a:r>
            <a:r>
              <a:rPr lang="en-US" sz="2400" dirty="0">
                <a:latin typeface="Times New Roman" panose="02020603050405020304" pitchFamily="18" charset="0"/>
                <a:cs typeface="Times New Roman" panose="02020603050405020304" pitchFamily="18" charset="0"/>
              </a:rPr>
              <a:t>of personality disorder reflect </a:t>
            </a:r>
            <a:r>
              <a:rPr lang="en-US" sz="2400" dirty="0" smtClean="0">
                <a:latin typeface="Times New Roman" panose="02020603050405020304" pitchFamily="18" charset="0"/>
                <a:cs typeface="Times New Roman" panose="02020603050405020304" pitchFamily="18" charset="0"/>
              </a:rPr>
              <a:t>specific dysfunctional </a:t>
            </a:r>
            <a:r>
              <a:rPr lang="en-US" sz="2400" dirty="0">
                <a:latin typeface="Times New Roman" panose="02020603050405020304" pitchFamily="18" charset="0"/>
                <a:cs typeface="Times New Roman" panose="02020603050405020304" pitchFamily="18" charset="0"/>
              </a:rPr>
              <a:t>beliefs and an associated </a:t>
            </a:r>
            <a:r>
              <a:rPr lang="en-US" sz="2400" dirty="0" smtClean="0">
                <a:latin typeface="Times New Roman" panose="02020603050405020304" pitchFamily="18" charset="0"/>
                <a:cs typeface="Times New Roman" panose="02020603050405020304" pitchFamily="18" charset="0"/>
              </a:rPr>
              <a:t>maladaptive behavioural </a:t>
            </a:r>
            <a:r>
              <a:rPr lang="en-US" sz="2400" dirty="0">
                <a:latin typeface="Times New Roman" panose="02020603050405020304" pitchFamily="18" charset="0"/>
                <a:cs typeface="Times New Roman" panose="02020603050405020304" pitchFamily="18" charset="0"/>
              </a:rPr>
              <a:t>strategy that is harmful to the individual </a:t>
            </a:r>
            <a:r>
              <a:rPr lang="en-US" sz="2400" dirty="0" smtClean="0">
                <a:latin typeface="Times New Roman" panose="02020603050405020304" pitchFamily="18" charset="0"/>
                <a:cs typeface="Times New Roman" panose="02020603050405020304" pitchFamily="18" charset="0"/>
              </a:rPr>
              <a:t>or to society. </a:t>
            </a:r>
          </a:p>
          <a:p>
            <a:pPr algn="just">
              <a:lnSpc>
                <a:spcPct val="150000"/>
              </a:lnSpc>
            </a:pPr>
            <a:r>
              <a:rPr lang="en-US" sz="2400" dirty="0" smtClean="0">
                <a:latin typeface="Times New Roman" panose="02020603050405020304" pitchFamily="18" charset="0"/>
                <a:cs typeface="Times New Roman" panose="02020603050405020304" pitchFamily="18" charset="0"/>
              </a:rPr>
              <a:t>Other </a:t>
            </a:r>
            <a:r>
              <a:rPr lang="en-US" sz="2400" dirty="0">
                <a:latin typeface="Times New Roman" panose="02020603050405020304" pitchFamily="18" charset="0"/>
                <a:cs typeface="Times New Roman" panose="02020603050405020304" pitchFamily="18" charset="0"/>
              </a:rPr>
              <a:t>work highlights early </a:t>
            </a:r>
            <a:r>
              <a:rPr lang="en-US" sz="2400" dirty="0" smtClean="0">
                <a:latin typeface="Times New Roman" panose="02020603050405020304" pitchFamily="18" charset="0"/>
                <a:cs typeface="Times New Roman" panose="02020603050405020304" pitchFamily="18" charset="0"/>
              </a:rPr>
              <a:t>dysfunctional beliefs </a:t>
            </a:r>
            <a:r>
              <a:rPr lang="en-US" sz="2400" dirty="0">
                <a:latin typeface="Times New Roman" panose="02020603050405020304" pitchFamily="18" charset="0"/>
                <a:cs typeface="Times New Roman" panose="02020603050405020304" pitchFamily="18" charset="0"/>
              </a:rPr>
              <a:t>that reflect four areas of </a:t>
            </a:r>
            <a:r>
              <a:rPr lang="en-US" sz="2400" dirty="0" smtClean="0">
                <a:latin typeface="Times New Roman" panose="02020603050405020304" pitchFamily="18" charset="0"/>
                <a:cs typeface="Times New Roman" panose="02020603050405020304" pitchFamily="18" charset="0"/>
              </a:rPr>
              <a:t>vulnerability: autonomy</a:t>
            </a:r>
            <a:r>
              <a:rPr lang="en-US" sz="2400" dirty="0">
                <a:latin typeface="Times New Roman" panose="02020603050405020304" pitchFamily="18" charset="0"/>
                <a:cs typeface="Times New Roman" panose="02020603050405020304" pitchFamily="18" charset="0"/>
              </a:rPr>
              <a:t>, connectedness, worthiness, and limits </a:t>
            </a:r>
            <a:r>
              <a:rPr lang="en-US" sz="2400" dirty="0" smtClean="0">
                <a:latin typeface="Times New Roman" panose="02020603050405020304" pitchFamily="18" charset="0"/>
                <a:cs typeface="Times New Roman" panose="02020603050405020304" pitchFamily="18" charset="0"/>
              </a:rPr>
              <a:t>and standards.</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1C727CA-B307-400E-952B-CB4369AD6BC8}" type="slidenum">
              <a:rPr lang="en-US" smtClean="0"/>
              <a:t>36</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5013386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                CLINICAL </a:t>
            </a:r>
            <a:r>
              <a:rPr lang="en-US" sz="3200" b="1" dirty="0">
                <a:latin typeface="Times New Roman" panose="02020603050405020304" pitchFamily="18" charset="0"/>
                <a:cs typeface="Times New Roman" panose="02020603050405020304" pitchFamily="18" charset="0"/>
              </a:rPr>
              <a:t>APPLICATIONS</a:t>
            </a:r>
            <a:endParaRPr lang="en-US" sz="3200" dirty="0"/>
          </a:p>
        </p:txBody>
      </p:sp>
      <p:sp>
        <p:nvSpPr>
          <p:cNvPr id="3" name="Content Placeholder 2"/>
          <p:cNvSpPr>
            <a:spLocks noGrp="1"/>
          </p:cNvSpPr>
          <p:nvPr>
            <p:ph idx="1"/>
          </p:nvPr>
        </p:nvSpPr>
        <p:spPr>
          <a:xfrm>
            <a:off x="228600" y="1600200"/>
            <a:ext cx="8077200" cy="4800600"/>
          </a:xfrm>
        </p:spPr>
        <p:txBody>
          <a:bodyPr>
            <a:normAutofit/>
          </a:bodyPr>
          <a:lstStyle/>
          <a:p>
            <a:pPr algn="just">
              <a:lnSpc>
                <a:spcPct val="150000"/>
              </a:lnSpc>
            </a:pPr>
            <a:r>
              <a:rPr lang="en-US" sz="2400" dirty="0">
                <a:latin typeface="Times New Roman" panose="02020603050405020304" pitchFamily="18" charset="0"/>
                <a:cs typeface="Times New Roman" panose="02020603050405020304" pitchFamily="18" charset="0"/>
              </a:rPr>
              <a:t>As yet there are few controlled trials to </a:t>
            </a:r>
            <a:r>
              <a:rPr lang="en-US" sz="2400" dirty="0" smtClean="0">
                <a:latin typeface="Times New Roman" panose="02020603050405020304" pitchFamily="18" charset="0"/>
                <a:cs typeface="Times New Roman" panose="02020603050405020304" pitchFamily="18" charset="0"/>
              </a:rPr>
              <a:t>validate treatment </a:t>
            </a:r>
            <a:r>
              <a:rPr lang="en-US" sz="2400" dirty="0">
                <a:latin typeface="Times New Roman" panose="02020603050405020304" pitchFamily="18" charset="0"/>
                <a:cs typeface="Times New Roman" panose="02020603050405020304" pitchFamily="18" charset="0"/>
              </a:rPr>
              <a:t>of personality disorder with cognitive </a:t>
            </a:r>
            <a:r>
              <a:rPr lang="en-US" sz="2400" dirty="0" smtClean="0">
                <a:latin typeface="Times New Roman" panose="02020603050405020304" pitchFamily="18" charset="0"/>
                <a:cs typeface="Times New Roman" panose="02020603050405020304" pitchFamily="18" charset="0"/>
              </a:rPr>
              <a:t>behav­iour </a:t>
            </a:r>
            <a:r>
              <a:rPr lang="en-US" sz="2400" dirty="0">
                <a:latin typeface="Times New Roman" panose="02020603050405020304" pitchFamily="18" charset="0"/>
                <a:cs typeface="Times New Roman" panose="02020603050405020304" pitchFamily="18" charset="0"/>
              </a:rPr>
              <a:t>therapy. Treatment can last for more than </a:t>
            </a:r>
            <a:r>
              <a:rPr lang="en-US" sz="2400" dirty="0" smtClean="0">
                <a:latin typeface="Times New Roman" panose="02020603050405020304" pitchFamily="18" charset="0"/>
                <a:cs typeface="Times New Roman" panose="02020603050405020304" pitchFamily="18" charset="0"/>
              </a:rPr>
              <a:t>two </a:t>
            </a:r>
            <a:r>
              <a:rPr lang="en-US" sz="2400" dirty="0">
                <a:latin typeface="Times New Roman" panose="02020603050405020304" pitchFamily="18" charset="0"/>
                <a:cs typeface="Times New Roman" panose="02020603050405020304" pitchFamily="18" charset="0"/>
              </a:rPr>
              <a:t>years, and most research is based on single case </a:t>
            </a:r>
            <a:r>
              <a:rPr lang="en-US" sz="2400" dirty="0" smtClean="0">
                <a:latin typeface="Times New Roman" panose="02020603050405020304" pitchFamily="18" charset="0"/>
                <a:cs typeface="Times New Roman" panose="02020603050405020304" pitchFamily="18" charset="0"/>
              </a:rPr>
              <a:t>studies. Much </a:t>
            </a:r>
            <a:r>
              <a:rPr lang="en-US" sz="2400" dirty="0">
                <a:latin typeface="Times New Roman" panose="02020603050405020304" pitchFamily="18" charset="0"/>
                <a:cs typeface="Times New Roman" panose="02020603050405020304" pitchFamily="18" charset="0"/>
              </a:rPr>
              <a:t>more evidence of efficacy is </a:t>
            </a:r>
            <a:r>
              <a:rPr lang="en-US" sz="2400" dirty="0" smtClean="0">
                <a:latin typeface="Times New Roman" panose="02020603050405020304" pitchFamily="18" charset="0"/>
                <a:cs typeface="Times New Roman" panose="02020603050405020304" pitchFamily="18" charset="0"/>
              </a:rPr>
              <a:t>needed.</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1C727CA-B307-400E-952B-CB4369AD6BC8}" type="slidenum">
              <a:rPr lang="en-US" smtClean="0"/>
              <a:t>37</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35057362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               CLINICAL </a:t>
            </a:r>
            <a:r>
              <a:rPr lang="en-US" sz="3200" b="1" dirty="0">
                <a:latin typeface="Times New Roman" panose="02020603050405020304" pitchFamily="18" charset="0"/>
                <a:cs typeface="Times New Roman" panose="02020603050405020304" pitchFamily="18" charset="0"/>
              </a:rPr>
              <a:t>APPLICATIONS</a:t>
            </a:r>
            <a:endParaRPr lang="en-US" sz="3200" dirty="0"/>
          </a:p>
        </p:txBody>
      </p:sp>
      <p:sp>
        <p:nvSpPr>
          <p:cNvPr id="3" name="Content Placeholder 2"/>
          <p:cNvSpPr>
            <a:spLocks noGrp="1"/>
          </p:cNvSpPr>
          <p:nvPr>
            <p:ph idx="1"/>
          </p:nvPr>
        </p:nvSpPr>
        <p:spPr>
          <a:xfrm>
            <a:off x="228600" y="1600200"/>
            <a:ext cx="8077200" cy="4800600"/>
          </a:xfrm>
        </p:spPr>
        <p:txBody>
          <a:bodyPr/>
          <a:lstStyle/>
          <a:p>
            <a:pPr marL="114300" indent="0">
              <a:buNone/>
            </a:pPr>
            <a:r>
              <a:rPr lang="en-US" sz="2400" b="1" dirty="0" smtClean="0">
                <a:latin typeface="Times New Roman" panose="02020603050405020304" pitchFamily="18" charset="0"/>
                <a:cs typeface="Times New Roman" panose="02020603050405020304" pitchFamily="18" charset="0"/>
              </a:rPr>
              <a:t>   11. Offenders :</a:t>
            </a:r>
            <a:endParaRPr lang="en-US" sz="2400" b="1" dirty="0">
              <a:latin typeface="Times New Roman" panose="02020603050405020304" pitchFamily="18" charset="0"/>
              <a:cs typeface="Times New Roman" panose="02020603050405020304" pitchFamily="18" charset="0"/>
            </a:endParaRPr>
          </a:p>
          <a:p>
            <a:pPr algn="just">
              <a:lnSpc>
                <a:spcPct val="150000"/>
              </a:lnSpc>
            </a:pPr>
            <a:r>
              <a:rPr lang="en-US" sz="2400" dirty="0">
                <a:latin typeface="Times New Roman" panose="02020603050405020304" pitchFamily="18" charset="0"/>
                <a:cs typeface="Times New Roman" panose="02020603050405020304" pitchFamily="18" charset="0"/>
              </a:rPr>
              <a:t>Numerous studies attest to the efficacy of </a:t>
            </a:r>
            <a:r>
              <a:rPr lang="en-US" sz="2400" dirty="0" smtClean="0">
                <a:latin typeface="Times New Roman" panose="02020603050405020304" pitchFamily="18" charset="0"/>
                <a:cs typeface="Times New Roman" panose="02020603050405020304" pitchFamily="18" charset="0"/>
              </a:rPr>
              <a:t>cognitive behaviour </a:t>
            </a:r>
            <a:r>
              <a:rPr lang="en-US" sz="2400" dirty="0">
                <a:latin typeface="Times New Roman" panose="02020603050405020304" pitchFamily="18" charset="0"/>
                <a:cs typeface="Times New Roman" panose="02020603050405020304" pitchFamily="18" charset="0"/>
              </a:rPr>
              <a:t>therapy in modifying behaviour and </a:t>
            </a:r>
            <a:r>
              <a:rPr lang="en-US" sz="2400" dirty="0" smtClean="0">
                <a:latin typeface="Times New Roman" panose="02020603050405020304" pitchFamily="18" charset="0"/>
                <a:cs typeface="Times New Roman" panose="02020603050405020304" pitchFamily="18" charset="0"/>
              </a:rPr>
              <a:t>reduc­ing </a:t>
            </a:r>
            <a:r>
              <a:rPr lang="en-US" sz="2400" dirty="0">
                <a:latin typeface="Times New Roman" panose="02020603050405020304" pitchFamily="18" charset="0"/>
                <a:cs typeface="Times New Roman" panose="02020603050405020304" pitchFamily="18" charset="0"/>
              </a:rPr>
              <a:t>recidivism. The main areas of study relate to </a:t>
            </a:r>
            <a:r>
              <a:rPr lang="en-US" sz="2400" dirty="0" smtClean="0">
                <a:latin typeface="Times New Roman" panose="02020603050405020304" pitchFamily="18" charset="0"/>
                <a:cs typeface="Times New Roman" panose="02020603050405020304" pitchFamily="18" charset="0"/>
              </a:rPr>
              <a:t>sex offenders</a:t>
            </a:r>
            <a:r>
              <a:rPr lang="en-US" sz="2400" dirty="0">
                <a:latin typeface="Times New Roman" panose="02020603050405020304" pitchFamily="18" charset="0"/>
                <a:cs typeface="Times New Roman" panose="02020603050405020304" pitchFamily="18" charset="0"/>
              </a:rPr>
              <a:t>, violence, juvenile crime, and mentally </a:t>
            </a:r>
            <a:r>
              <a:rPr lang="en-US" sz="2400" dirty="0" smtClean="0">
                <a:latin typeface="Times New Roman" panose="02020603050405020304" pitchFamily="18" charset="0"/>
                <a:cs typeface="Times New Roman" panose="02020603050405020304" pitchFamily="18" charset="0"/>
              </a:rPr>
              <a:t>disor­dered </a:t>
            </a:r>
            <a:r>
              <a:rPr lang="en-US" sz="2400" dirty="0">
                <a:latin typeface="Times New Roman" panose="02020603050405020304" pitchFamily="18" charset="0"/>
                <a:cs typeface="Times New Roman" panose="02020603050405020304" pitchFamily="18" charset="0"/>
              </a:rPr>
              <a:t>offenders.</a:t>
            </a:r>
          </a:p>
        </p:txBody>
      </p:sp>
      <p:sp>
        <p:nvSpPr>
          <p:cNvPr id="4" name="Slide Number Placeholder 3"/>
          <p:cNvSpPr>
            <a:spLocks noGrp="1"/>
          </p:cNvSpPr>
          <p:nvPr>
            <p:ph type="sldNum" sz="quarter" idx="12"/>
          </p:nvPr>
        </p:nvSpPr>
        <p:spPr/>
        <p:txBody>
          <a:bodyPr/>
          <a:lstStyle/>
          <a:p>
            <a:fld id="{91C727CA-B307-400E-952B-CB4369AD6BC8}" type="slidenum">
              <a:rPr lang="en-US" smtClean="0"/>
              <a:t>38</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2760811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                CLINICAL </a:t>
            </a:r>
            <a:r>
              <a:rPr lang="en-US" sz="3200" b="1" dirty="0">
                <a:latin typeface="Times New Roman" panose="02020603050405020304" pitchFamily="18" charset="0"/>
                <a:cs typeface="Times New Roman" panose="02020603050405020304" pitchFamily="18" charset="0"/>
              </a:rPr>
              <a:t>APPLICATIONS</a:t>
            </a:r>
            <a:endParaRPr lang="en-US" sz="3200" dirty="0"/>
          </a:p>
        </p:txBody>
      </p:sp>
      <p:sp>
        <p:nvSpPr>
          <p:cNvPr id="3" name="Content Placeholder 2"/>
          <p:cNvSpPr>
            <a:spLocks noGrp="1"/>
          </p:cNvSpPr>
          <p:nvPr>
            <p:ph idx="1"/>
          </p:nvPr>
        </p:nvSpPr>
        <p:spPr>
          <a:xfrm>
            <a:off x="228600" y="1447800"/>
            <a:ext cx="8077200" cy="5181600"/>
          </a:xfrm>
        </p:spPr>
        <p:txBody>
          <a:bodyPr>
            <a:normAutofit/>
          </a:bodyPr>
          <a:lstStyle/>
          <a:p>
            <a:pPr marL="114300" indent="0">
              <a:buNone/>
            </a:pPr>
            <a:r>
              <a:rPr lang="en-US" sz="2400" b="1" dirty="0" smtClean="0">
                <a:latin typeface="Times New Roman" panose="02020603050405020304" pitchFamily="18" charset="0"/>
                <a:cs typeface="Times New Roman" panose="02020603050405020304" pitchFamily="18" charset="0"/>
              </a:rPr>
              <a:t>  12. Couples </a:t>
            </a:r>
            <a:r>
              <a:rPr lang="en-US" sz="2400" b="1" dirty="0">
                <a:latin typeface="Times New Roman" panose="02020603050405020304" pitchFamily="18" charset="0"/>
                <a:cs typeface="Times New Roman" panose="02020603050405020304" pitchFamily="18" charset="0"/>
              </a:rPr>
              <a:t>and sex </a:t>
            </a:r>
            <a:r>
              <a:rPr lang="en-US" sz="2400" b="1" dirty="0" smtClean="0">
                <a:latin typeface="Times New Roman" panose="02020603050405020304" pitchFamily="18" charset="0"/>
                <a:cs typeface="Times New Roman" panose="02020603050405020304" pitchFamily="18" charset="0"/>
              </a:rPr>
              <a:t>therapy :</a:t>
            </a:r>
            <a:endParaRPr lang="en-US" sz="2400" b="1" dirty="0">
              <a:latin typeface="Times New Roman" panose="02020603050405020304" pitchFamily="18" charset="0"/>
              <a:cs typeface="Times New Roman" panose="02020603050405020304" pitchFamily="18" charset="0"/>
            </a:endParaRPr>
          </a:p>
          <a:p>
            <a:pPr algn="just">
              <a:lnSpc>
                <a:spcPct val="150000"/>
              </a:lnSpc>
            </a:pPr>
            <a:r>
              <a:rPr lang="en-US" dirty="0">
                <a:latin typeface="Times New Roman" panose="02020603050405020304" pitchFamily="18" charset="0"/>
                <a:cs typeface="Times New Roman" panose="02020603050405020304" pitchFamily="18" charset="0"/>
              </a:rPr>
              <a:t>Cognitive behaviour approaches focus on </a:t>
            </a:r>
            <a:r>
              <a:rPr lang="en-US" dirty="0" smtClean="0">
                <a:latin typeface="Times New Roman" panose="02020603050405020304" pitchFamily="18" charset="0"/>
                <a:cs typeface="Times New Roman" panose="02020603050405020304" pitchFamily="18" charset="0"/>
              </a:rPr>
              <a:t>behavioural interactions</a:t>
            </a:r>
            <a:r>
              <a:rPr lang="en-US" dirty="0">
                <a:latin typeface="Times New Roman" panose="02020603050405020304" pitchFamily="18" charset="0"/>
                <a:cs typeface="Times New Roman" panose="02020603050405020304" pitchFamily="18" charset="0"/>
              </a:rPr>
              <a:t>, problem solving, and cognitions related </a:t>
            </a:r>
            <a:r>
              <a:rPr lang="en-US" dirty="0" smtClean="0">
                <a:latin typeface="Times New Roman" panose="02020603050405020304" pitchFamily="18" charset="0"/>
                <a:cs typeface="Times New Roman" panose="02020603050405020304" pitchFamily="18" charset="0"/>
              </a:rPr>
              <a:t>to roles</a:t>
            </a:r>
            <a:r>
              <a:rPr lang="en-US" dirty="0">
                <a:latin typeface="Times New Roman" panose="02020603050405020304" pitchFamily="18" charset="0"/>
                <a:cs typeface="Times New Roman" panose="02020603050405020304" pitchFamily="18" charset="0"/>
              </a:rPr>
              <a:t>, standards, and specific experiences. In </a:t>
            </a:r>
            <a:r>
              <a:rPr lang="en-US" dirty="0" smtClean="0">
                <a:latin typeface="Times New Roman" panose="02020603050405020304" pitchFamily="18" charset="0"/>
                <a:cs typeface="Times New Roman" panose="02020603050405020304" pitchFamily="18" charset="0"/>
              </a:rPr>
              <a:t>sex therapy </a:t>
            </a:r>
            <a:r>
              <a:rPr lang="en-US" dirty="0">
                <a:latin typeface="Times New Roman" panose="02020603050405020304" pitchFamily="18" charset="0"/>
                <a:cs typeface="Times New Roman" panose="02020603050405020304" pitchFamily="18" charset="0"/>
              </a:rPr>
              <a:t>cognitive behaviour therapy aims to </a:t>
            </a:r>
            <a:r>
              <a:rPr lang="en-US" dirty="0" smtClean="0">
                <a:latin typeface="Times New Roman" panose="02020603050405020304" pitchFamily="18" charset="0"/>
                <a:cs typeface="Times New Roman" panose="02020603050405020304" pitchFamily="18" charset="0"/>
              </a:rPr>
              <a:t>address sexual </a:t>
            </a:r>
            <a:r>
              <a:rPr lang="en-US" dirty="0">
                <a:latin typeface="Times New Roman" panose="02020603050405020304" pitchFamily="18" charset="0"/>
                <a:cs typeface="Times New Roman" panose="02020603050405020304" pitchFamily="18" charset="0"/>
              </a:rPr>
              <a:t>anxiety, attitudes, and behavioural skills.</a:t>
            </a:r>
          </a:p>
          <a:p>
            <a:pPr algn="just">
              <a:lnSpc>
                <a:spcPct val="150000"/>
              </a:lnSpc>
            </a:pPr>
            <a:r>
              <a:rPr lang="en-US" dirty="0">
                <a:latin typeface="Times New Roman" panose="02020603050405020304" pitchFamily="18" charset="0"/>
                <a:cs typeface="Times New Roman" panose="02020603050405020304" pitchFamily="18" charset="0"/>
              </a:rPr>
              <a:t>Evidence is slowly emerging that behavioural </a:t>
            </a:r>
            <a:r>
              <a:rPr lang="en-US" dirty="0" smtClean="0">
                <a:latin typeface="Times New Roman" panose="02020603050405020304" pitchFamily="18" charset="0"/>
                <a:cs typeface="Times New Roman" panose="02020603050405020304" pitchFamily="18" charset="0"/>
              </a:rPr>
              <a:t>tech­niques </a:t>
            </a:r>
            <a:r>
              <a:rPr lang="en-US" dirty="0">
                <a:latin typeface="Times New Roman" panose="02020603050405020304" pitchFamily="18" charset="0"/>
                <a:cs typeface="Times New Roman" panose="02020603050405020304" pitchFamily="18" charset="0"/>
              </a:rPr>
              <a:t>can be enhanced by understanding </a:t>
            </a:r>
            <a:r>
              <a:rPr lang="en-US" dirty="0" smtClean="0">
                <a:latin typeface="Times New Roman" panose="02020603050405020304" pitchFamily="18" charset="0"/>
                <a:cs typeface="Times New Roman" panose="02020603050405020304" pitchFamily="18" charset="0"/>
              </a:rPr>
              <a:t>and modifying </a:t>
            </a:r>
            <a:r>
              <a:rPr lang="en-US" dirty="0">
                <a:latin typeface="Times New Roman" panose="02020603050405020304" pitchFamily="18" charset="0"/>
                <a:cs typeface="Times New Roman" panose="02020603050405020304" pitchFamily="18" charset="0"/>
              </a:rPr>
              <a:t>partners' cognitions. However, there is </a:t>
            </a:r>
            <a:r>
              <a:rPr lang="en-US" dirty="0" smtClean="0">
                <a:latin typeface="Times New Roman" panose="02020603050405020304" pitchFamily="18" charset="0"/>
                <a:cs typeface="Times New Roman" panose="02020603050405020304" pitchFamily="18" charset="0"/>
              </a:rPr>
              <a:t>little consensus </a:t>
            </a:r>
            <a:r>
              <a:rPr lang="en-US" dirty="0">
                <a:latin typeface="Times New Roman" panose="02020603050405020304" pitchFamily="18" charset="0"/>
                <a:cs typeface="Times New Roman" panose="02020603050405020304" pitchFamily="18" charset="0"/>
              </a:rPr>
              <a:t>as to which cognitive variables are the </a:t>
            </a:r>
            <a:r>
              <a:rPr lang="en-US" dirty="0" smtClean="0">
                <a:latin typeface="Times New Roman" panose="02020603050405020304" pitchFamily="18" charset="0"/>
                <a:cs typeface="Times New Roman" panose="02020603050405020304" pitchFamily="18" charset="0"/>
              </a:rPr>
              <a:t>most important </a:t>
            </a:r>
            <a:r>
              <a:rPr lang="en-US" dirty="0">
                <a:latin typeface="Times New Roman" panose="02020603050405020304" pitchFamily="18" charset="0"/>
                <a:cs typeface="Times New Roman" panose="02020603050405020304" pitchFamily="18" charset="0"/>
              </a:rPr>
              <a:t>in sustaining healthy </a:t>
            </a:r>
            <a:r>
              <a:rPr lang="en-US" dirty="0" smtClean="0">
                <a:latin typeface="Times New Roman" panose="02020603050405020304" pitchFamily="18" charset="0"/>
                <a:cs typeface="Times New Roman" panose="02020603050405020304" pitchFamily="18" charset="0"/>
              </a:rPr>
              <a:t>relationships.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1C727CA-B307-400E-952B-CB4369AD6BC8}" type="slidenum">
              <a:rPr lang="en-US" smtClean="0"/>
              <a:t>39</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2785380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20000" cy="1143000"/>
          </a:xfrm>
        </p:spPr>
        <p:txBody>
          <a:bodyPr/>
          <a:lstStyle/>
          <a:p>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smtClean="0">
                <a:solidFill>
                  <a:schemeClr val="tx1"/>
                </a:solidFill>
                <a:latin typeface="Times New Roman" panose="02020603050405020304" pitchFamily="18" charset="0"/>
                <a:cs typeface="Times New Roman" panose="02020603050405020304" pitchFamily="18" charset="0"/>
              </a:rPr>
              <a:t> </a:t>
            </a:r>
            <a:r>
              <a:rPr lang="en-US" sz="3600" b="1" dirty="0" smtClean="0">
                <a:solidFill>
                  <a:schemeClr val="tx1"/>
                </a:solidFill>
                <a:latin typeface="Times New Roman" panose="02020603050405020304" pitchFamily="18" charset="0"/>
                <a:cs typeface="Times New Roman" panose="02020603050405020304" pitchFamily="18" charset="0"/>
              </a:rPr>
              <a:t>CONTENTS </a:t>
            </a:r>
            <a:endParaRPr lang="en-US" sz="3600" dirty="0"/>
          </a:p>
        </p:txBody>
      </p:sp>
      <p:sp>
        <p:nvSpPr>
          <p:cNvPr id="3" name="Content Placeholder 2"/>
          <p:cNvSpPr>
            <a:spLocks noGrp="1"/>
          </p:cNvSpPr>
          <p:nvPr>
            <p:ph idx="1"/>
          </p:nvPr>
        </p:nvSpPr>
        <p:spPr/>
        <p:txBody>
          <a:bodyPr>
            <a:normAutofit/>
          </a:bodyPr>
          <a:lstStyle/>
          <a:p>
            <a:pPr algn="just">
              <a:lnSpc>
                <a:spcPct val="150000"/>
              </a:lnSpc>
            </a:pPr>
            <a:r>
              <a:rPr lang="en-US" sz="2400" dirty="0" smtClean="0">
                <a:latin typeface="Times New Roman" panose="02020603050405020304" pitchFamily="18" charset="0"/>
                <a:cs typeface="Times New Roman" panose="02020603050405020304" pitchFamily="18" charset="0"/>
              </a:rPr>
              <a:t>Studies on Cognitive Behaviour therapy in dentistry</a:t>
            </a:r>
          </a:p>
          <a:p>
            <a:pPr algn="just">
              <a:lnSpc>
                <a:spcPct val="150000"/>
              </a:lnSpc>
            </a:pPr>
            <a:r>
              <a:rPr lang="en-US" sz="2400" dirty="0" smtClean="0">
                <a:latin typeface="Times New Roman" panose="02020603050405020304" pitchFamily="18" charset="0"/>
                <a:cs typeface="Times New Roman" panose="02020603050405020304" pitchFamily="18" charset="0"/>
              </a:rPr>
              <a:t>Conclusions</a:t>
            </a:r>
          </a:p>
          <a:p>
            <a:pPr algn="just">
              <a:lnSpc>
                <a:spcPct val="150000"/>
              </a:lnSpc>
            </a:pPr>
            <a:r>
              <a:rPr lang="en-US" sz="2400" dirty="0" smtClean="0">
                <a:latin typeface="Times New Roman" panose="02020603050405020304" pitchFamily="18" charset="0"/>
                <a:cs typeface="Times New Roman" panose="02020603050405020304" pitchFamily="18" charset="0"/>
              </a:rPr>
              <a:t>References</a:t>
            </a:r>
          </a:p>
          <a:p>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1C727CA-B307-400E-952B-CB4369AD6BC8}" type="slidenum">
              <a:rPr lang="en-US" smtClean="0"/>
              <a:t>4</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26619387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CLINICAL APPLICATIONS</a:t>
            </a:r>
            <a:endParaRPr lang="en-US" sz="3200" dirty="0"/>
          </a:p>
        </p:txBody>
      </p:sp>
      <p:sp>
        <p:nvSpPr>
          <p:cNvPr id="3" name="Content Placeholder 2"/>
          <p:cNvSpPr>
            <a:spLocks noGrp="1"/>
          </p:cNvSpPr>
          <p:nvPr>
            <p:ph idx="1"/>
          </p:nvPr>
        </p:nvSpPr>
        <p:spPr>
          <a:xfrm>
            <a:off x="304800" y="1143000"/>
            <a:ext cx="8001000" cy="5486400"/>
          </a:xfrm>
        </p:spPr>
        <p:txBody>
          <a:bodyPr>
            <a:normAutofit/>
          </a:bodyPr>
          <a:lstStyle/>
          <a:p>
            <a:pPr marL="114300" indent="0">
              <a:buNone/>
            </a:pPr>
            <a:r>
              <a:rPr lang="en-US" sz="2300"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13. Other Medical Conditions : </a:t>
            </a:r>
          </a:p>
          <a:p>
            <a:pPr>
              <a:buFont typeface="Wingdings" panose="05000000000000000000" pitchFamily="2" charset="2"/>
              <a:buChar char="§"/>
            </a:pPr>
            <a:r>
              <a:rPr lang="en-US" sz="2300" dirty="0" smtClean="0">
                <a:latin typeface="Times New Roman" panose="02020603050405020304" pitchFamily="18" charset="0"/>
                <a:cs typeface="Times New Roman" panose="02020603050405020304" pitchFamily="18" charset="0"/>
              </a:rPr>
              <a:t>Diabetes</a:t>
            </a:r>
          </a:p>
          <a:p>
            <a:pPr>
              <a:buFont typeface="Wingdings" panose="05000000000000000000" pitchFamily="2" charset="2"/>
              <a:buChar char="§"/>
            </a:pPr>
            <a:r>
              <a:rPr lang="en-US" sz="2300" dirty="0" smtClean="0">
                <a:latin typeface="Times New Roman" panose="02020603050405020304" pitchFamily="18" charset="0"/>
                <a:cs typeface="Times New Roman" panose="02020603050405020304" pitchFamily="18" charset="0"/>
              </a:rPr>
              <a:t>Cancer</a:t>
            </a:r>
          </a:p>
          <a:p>
            <a:pPr>
              <a:buFont typeface="Wingdings" panose="05000000000000000000" pitchFamily="2" charset="2"/>
              <a:buChar char="§"/>
            </a:pPr>
            <a:r>
              <a:rPr lang="en-US" sz="2300" dirty="0" smtClean="0">
                <a:latin typeface="Times New Roman" panose="02020603050405020304" pitchFamily="18" charset="0"/>
                <a:cs typeface="Times New Roman" panose="02020603050405020304" pitchFamily="18" charset="0"/>
              </a:rPr>
              <a:t>Coronary proneness</a:t>
            </a:r>
          </a:p>
          <a:p>
            <a:pPr>
              <a:buFont typeface="Wingdings" panose="05000000000000000000" pitchFamily="2" charset="2"/>
              <a:buChar char="§"/>
            </a:pPr>
            <a:r>
              <a:rPr lang="en-US" sz="2300" dirty="0" smtClean="0">
                <a:latin typeface="Times New Roman" panose="02020603050405020304" pitchFamily="18" charset="0"/>
                <a:cs typeface="Times New Roman" panose="02020603050405020304" pitchFamily="18" charset="0"/>
              </a:rPr>
              <a:t>Asthma </a:t>
            </a:r>
          </a:p>
          <a:p>
            <a:pPr>
              <a:buFont typeface="Wingdings" panose="05000000000000000000" pitchFamily="2" charset="2"/>
              <a:buChar char="§"/>
            </a:pPr>
            <a:r>
              <a:rPr lang="en-US" sz="2300" dirty="0" smtClean="0">
                <a:latin typeface="Times New Roman" panose="02020603050405020304" pitchFamily="18" charset="0"/>
                <a:cs typeface="Times New Roman" panose="02020603050405020304" pitchFamily="18" charset="0"/>
              </a:rPr>
              <a:t>Epilepsy</a:t>
            </a:r>
          </a:p>
          <a:p>
            <a:pPr>
              <a:buFont typeface="Wingdings" panose="05000000000000000000" pitchFamily="2" charset="2"/>
              <a:buChar char="§"/>
            </a:pPr>
            <a:r>
              <a:rPr lang="en-US" sz="2300" dirty="0" smtClean="0">
                <a:latin typeface="Times New Roman" panose="02020603050405020304" pitchFamily="18" charset="0"/>
                <a:cs typeface="Times New Roman" panose="02020603050405020304" pitchFamily="18" charset="0"/>
              </a:rPr>
              <a:t>Obesity</a:t>
            </a:r>
          </a:p>
          <a:p>
            <a:pPr>
              <a:buFont typeface="Wingdings" panose="05000000000000000000" pitchFamily="2" charset="2"/>
              <a:buChar char="§"/>
            </a:pPr>
            <a:r>
              <a:rPr lang="en-US" sz="2300" dirty="0" smtClean="0">
                <a:latin typeface="Times New Roman" panose="02020603050405020304" pitchFamily="18" charset="0"/>
                <a:cs typeface="Times New Roman" panose="02020603050405020304" pitchFamily="18" charset="0"/>
              </a:rPr>
              <a:t>Irritable bowel</a:t>
            </a:r>
          </a:p>
          <a:p>
            <a:pPr>
              <a:buFont typeface="Wingdings" panose="05000000000000000000" pitchFamily="2" charset="2"/>
              <a:buChar char="§"/>
            </a:pPr>
            <a:r>
              <a:rPr lang="en-US" sz="2300" dirty="0" smtClean="0">
                <a:latin typeface="Times New Roman" panose="02020603050405020304" pitchFamily="18" charset="0"/>
                <a:cs typeface="Times New Roman" panose="02020603050405020304" pitchFamily="18" charset="0"/>
              </a:rPr>
              <a:t>Hypertension</a:t>
            </a:r>
          </a:p>
          <a:p>
            <a:pPr>
              <a:buFont typeface="Wingdings" panose="05000000000000000000" pitchFamily="2" charset="2"/>
              <a:buChar char="§"/>
            </a:pPr>
            <a:r>
              <a:rPr lang="en-US" sz="2300" dirty="0" smtClean="0">
                <a:latin typeface="Times New Roman" panose="02020603050405020304" pitchFamily="18" charset="0"/>
                <a:cs typeface="Times New Roman" panose="02020603050405020304" pitchFamily="18" charset="0"/>
              </a:rPr>
              <a:t>Atopic dermatitis</a:t>
            </a:r>
          </a:p>
          <a:p>
            <a:pPr>
              <a:buFont typeface="Wingdings" panose="05000000000000000000" pitchFamily="2" charset="2"/>
              <a:buChar char="§"/>
            </a:pPr>
            <a:r>
              <a:rPr lang="en-US" sz="2300" dirty="0" smtClean="0">
                <a:latin typeface="Times New Roman" panose="02020603050405020304" pitchFamily="18" charset="0"/>
                <a:cs typeface="Times New Roman" panose="02020603050405020304" pitchFamily="18" charset="0"/>
              </a:rPr>
              <a:t>Insomnia</a:t>
            </a:r>
          </a:p>
          <a:p>
            <a:pPr>
              <a:buFont typeface="Wingdings" panose="05000000000000000000" pitchFamily="2" charset="2"/>
              <a:buChar char="§"/>
            </a:pPr>
            <a:r>
              <a:rPr lang="en-US" sz="2300" dirty="0" smtClean="0">
                <a:latin typeface="Times New Roman" panose="02020603050405020304" pitchFamily="18" charset="0"/>
                <a:cs typeface="Times New Roman" panose="02020603050405020304" pitchFamily="18" charset="0"/>
              </a:rPr>
              <a:t>HIV infection and AIDS</a:t>
            </a:r>
            <a:endParaRPr lang="en-US" sz="23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1C727CA-B307-400E-952B-CB4369AD6BC8}" type="slidenum">
              <a:rPr lang="en-US" smtClean="0"/>
              <a:t>40</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18966002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1143000"/>
          </a:xfrm>
        </p:spPr>
        <p:txBody>
          <a:bodyPr/>
          <a:lstStyle/>
          <a:p>
            <a:r>
              <a:rPr lang="en-US" sz="3000" b="1" dirty="0">
                <a:latin typeface="Times New Roman" panose="02020603050405020304" pitchFamily="18" charset="0"/>
                <a:cs typeface="Times New Roman" panose="02020603050405020304" pitchFamily="18" charset="0"/>
              </a:rPr>
              <a:t>CLINICAL </a:t>
            </a:r>
            <a:r>
              <a:rPr lang="en-US" sz="3000" b="1" dirty="0" smtClean="0">
                <a:latin typeface="Times New Roman" panose="02020603050405020304" pitchFamily="18" charset="0"/>
                <a:cs typeface="Times New Roman" panose="02020603050405020304" pitchFamily="18" charset="0"/>
              </a:rPr>
              <a:t>APPLICATIONS  IN  DENTISTRY</a:t>
            </a:r>
            <a:endParaRPr lang="en-US" sz="3000" dirty="0"/>
          </a:p>
        </p:txBody>
      </p:sp>
      <p:sp>
        <p:nvSpPr>
          <p:cNvPr id="3" name="Content Placeholder 2"/>
          <p:cNvSpPr>
            <a:spLocks noGrp="1"/>
          </p:cNvSpPr>
          <p:nvPr>
            <p:ph idx="1"/>
          </p:nvPr>
        </p:nvSpPr>
        <p:spPr>
          <a:xfrm>
            <a:off x="152400" y="1524000"/>
            <a:ext cx="8077200" cy="5105400"/>
          </a:xfrm>
        </p:spPr>
        <p:txBody>
          <a:bodyPr>
            <a:normAutofit/>
          </a:bodyPr>
          <a:lstStyle/>
          <a:p>
            <a:pPr marL="114300" indent="0">
              <a:buNone/>
            </a:pPr>
            <a:r>
              <a:rPr lang="en-US" sz="2400" b="1" dirty="0" smtClean="0">
                <a:latin typeface="Times New Roman" panose="02020603050405020304" pitchFamily="18" charset="0"/>
                <a:cs typeface="Times New Roman" panose="02020603050405020304" pitchFamily="18" charset="0"/>
              </a:rPr>
              <a:t>   14. Child psychology</a:t>
            </a:r>
          </a:p>
          <a:p>
            <a:pPr algn="just">
              <a:lnSpc>
                <a:spcPct val="150000"/>
              </a:lnSpc>
              <a:buFont typeface="Wingdings" panose="05000000000000000000" pitchFamily="2" charset="2"/>
              <a:buChar char="§"/>
            </a:pPr>
            <a:r>
              <a:rPr lang="en-US" sz="2300" dirty="0" smtClean="0">
                <a:latin typeface="Times New Roman" panose="02020603050405020304" pitchFamily="18" charset="0"/>
                <a:cs typeface="Times New Roman" panose="02020603050405020304" pitchFamily="18" charset="0"/>
              </a:rPr>
              <a:t>The children are usually scared of the sound of the bur and the dentist is also usually present at that time. Therefore the child associates the fear of the bur with the dentist. Whenever a dentist tries to come near to him to perform a treatment, the child starts crying due to fear and will remain scared.  </a:t>
            </a:r>
          </a:p>
          <a:p>
            <a:pPr algn="just">
              <a:lnSpc>
                <a:spcPct val="150000"/>
              </a:lnSpc>
              <a:buFont typeface="Wingdings" panose="05000000000000000000" pitchFamily="2" charset="2"/>
              <a:buChar char="§"/>
            </a:pPr>
            <a:r>
              <a:rPr lang="en-US" sz="2300" dirty="0" smtClean="0">
                <a:latin typeface="Times New Roman" panose="02020603050405020304" pitchFamily="18" charset="0"/>
                <a:cs typeface="Times New Roman" panose="02020603050405020304" pitchFamily="18" charset="0"/>
              </a:rPr>
              <a:t>When the child actions are reinforced or rewarded. It is contended that rewarded behavior is behavior that is likely to be repeated. </a:t>
            </a:r>
          </a:p>
          <a:p>
            <a:pPr>
              <a:buFont typeface="Wingdings" panose="05000000000000000000" pitchFamily="2" charset="2"/>
              <a:buChar char="§"/>
            </a:pPr>
            <a:endParaRPr lang="en-US" sz="24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1C727CA-B307-400E-952B-CB4369AD6BC8}" type="slidenum">
              <a:rPr lang="en-US" smtClean="0"/>
              <a:t>41</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20944900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sz="3600" b="1" dirty="0" smtClean="0">
                <a:latin typeface="Times New Roman" panose="02020603050405020304" pitchFamily="18" charset="0"/>
                <a:cs typeface="Times New Roman" panose="02020603050405020304" pitchFamily="18" charset="0"/>
              </a:rPr>
              <a:t>        Various theories in Psychology</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143000"/>
            <a:ext cx="7620000" cy="5105400"/>
          </a:xfrm>
        </p:spPr>
        <p:txBody>
          <a:bodyPr>
            <a:normAutofit fontScale="92500" lnSpcReduction="10000"/>
          </a:bodyPr>
          <a:lstStyle/>
          <a:p>
            <a:pPr marL="114300" indent="0" algn="just">
              <a:buNone/>
            </a:pPr>
            <a:endParaRPr lang="en-US" b="1" dirty="0" smtClean="0">
              <a:latin typeface="Times New Roman" panose="02020603050405020304" pitchFamily="18" charset="0"/>
              <a:cs typeface="Times New Roman" panose="02020603050405020304" pitchFamily="18" charset="0"/>
            </a:endParaRPr>
          </a:p>
          <a:p>
            <a:pPr algn="just">
              <a:lnSpc>
                <a:spcPct val="150000"/>
              </a:lnSpc>
            </a:pPr>
            <a:r>
              <a:rPr lang="en-US" sz="2300" b="1" dirty="0" smtClean="0">
                <a:latin typeface="Times New Roman" panose="02020603050405020304" pitchFamily="18" charset="0"/>
                <a:cs typeface="Times New Roman" panose="02020603050405020304" pitchFamily="18" charset="0"/>
              </a:rPr>
              <a:t>Psychodynamic theories</a:t>
            </a:r>
            <a:endParaRPr lang="en-US" sz="2300" b="1" u="sng" dirty="0">
              <a:latin typeface="Times New Roman" panose="02020603050405020304" pitchFamily="18" charset="0"/>
              <a:cs typeface="Times New Roman" panose="02020603050405020304" pitchFamily="18" charset="0"/>
            </a:endParaRPr>
          </a:p>
          <a:p>
            <a:pPr marL="571500" indent="-457200" algn="just">
              <a:lnSpc>
                <a:spcPct val="150000"/>
              </a:lnSpc>
              <a:buFont typeface="+mj-lt"/>
              <a:buAutoNum type="arabicPeriod"/>
            </a:pPr>
            <a:r>
              <a:rPr lang="en-US" sz="2300" dirty="0" smtClean="0">
                <a:latin typeface="Times New Roman" panose="02020603050405020304" pitchFamily="18" charset="0"/>
                <a:cs typeface="Times New Roman" panose="02020603050405020304" pitchFamily="18" charset="0"/>
              </a:rPr>
              <a:t> Psychoanalytical theory – Sigmund Freud</a:t>
            </a:r>
          </a:p>
          <a:p>
            <a:pPr marL="571500" indent="-457200" algn="just">
              <a:lnSpc>
                <a:spcPct val="150000"/>
              </a:lnSpc>
              <a:buFont typeface="+mj-lt"/>
              <a:buAutoNum type="arabicPeriod"/>
            </a:pPr>
            <a:r>
              <a:rPr lang="en-US" sz="2300" dirty="0" smtClean="0">
                <a:latin typeface="Times New Roman" panose="02020603050405020304" pitchFamily="18" charset="0"/>
                <a:cs typeface="Times New Roman" panose="02020603050405020304" pitchFamily="18" charset="0"/>
              </a:rPr>
              <a:t> Psychosocial theory – Eric Erickson</a:t>
            </a:r>
          </a:p>
          <a:p>
            <a:pPr marL="571500" indent="-457200" algn="just">
              <a:lnSpc>
                <a:spcPct val="150000"/>
              </a:lnSpc>
              <a:buFont typeface="+mj-lt"/>
              <a:buAutoNum type="arabicPeriod"/>
            </a:pPr>
            <a:r>
              <a:rPr lang="en-US" sz="2300" dirty="0" smtClean="0">
                <a:latin typeface="Times New Roman" panose="02020603050405020304" pitchFamily="18" charset="0"/>
                <a:cs typeface="Times New Roman" panose="02020603050405020304" pitchFamily="18" charset="0"/>
              </a:rPr>
              <a:t> Cognitive theory – Jean Piaget</a:t>
            </a:r>
          </a:p>
          <a:p>
            <a:pPr algn="just">
              <a:lnSpc>
                <a:spcPct val="150000"/>
              </a:lnSpc>
            </a:pPr>
            <a:r>
              <a:rPr lang="en-US" sz="2300" b="1" dirty="0" smtClean="0">
                <a:latin typeface="Times New Roman" panose="02020603050405020304" pitchFamily="18" charset="0"/>
                <a:cs typeface="Times New Roman" panose="02020603050405020304" pitchFamily="18" charset="0"/>
              </a:rPr>
              <a:t>Behavioural theories</a:t>
            </a:r>
            <a:endParaRPr lang="en-US" sz="2300" dirty="0" smtClean="0">
              <a:latin typeface="Times New Roman" panose="02020603050405020304" pitchFamily="18" charset="0"/>
              <a:cs typeface="Times New Roman" panose="02020603050405020304" pitchFamily="18" charset="0"/>
            </a:endParaRPr>
          </a:p>
          <a:p>
            <a:pPr marL="571500" indent="-457200" algn="just">
              <a:lnSpc>
                <a:spcPct val="150000"/>
              </a:lnSpc>
              <a:buFont typeface="+mj-lt"/>
              <a:buAutoNum type="arabicPeriod"/>
            </a:pPr>
            <a:r>
              <a:rPr lang="en-US" sz="2300" dirty="0" smtClean="0">
                <a:latin typeface="Times New Roman" panose="02020603050405020304" pitchFamily="18" charset="0"/>
                <a:cs typeface="Times New Roman" panose="02020603050405020304" pitchFamily="18" charset="0"/>
              </a:rPr>
              <a:t> Hierarchy of needs – Maslow</a:t>
            </a:r>
          </a:p>
          <a:p>
            <a:pPr marL="571500" indent="-457200" algn="just">
              <a:lnSpc>
                <a:spcPct val="150000"/>
              </a:lnSpc>
              <a:buFont typeface="+mj-lt"/>
              <a:buAutoNum type="arabicPeriod"/>
            </a:pPr>
            <a:r>
              <a:rPr lang="en-US" sz="2300" dirty="0" smtClean="0">
                <a:latin typeface="Times New Roman" panose="02020603050405020304" pitchFamily="18" charset="0"/>
                <a:cs typeface="Times New Roman" panose="02020603050405020304" pitchFamily="18" charset="0"/>
              </a:rPr>
              <a:t> Social learning theory – Bandura</a:t>
            </a:r>
          </a:p>
          <a:p>
            <a:pPr marL="571500" indent="-457200" algn="just">
              <a:lnSpc>
                <a:spcPct val="150000"/>
              </a:lnSpc>
              <a:buFont typeface="+mj-lt"/>
              <a:buAutoNum type="arabicPeriod"/>
            </a:pPr>
            <a:r>
              <a:rPr lang="en-US" sz="2300" dirty="0" smtClean="0">
                <a:latin typeface="Times New Roman" panose="02020603050405020304" pitchFamily="18" charset="0"/>
                <a:cs typeface="Times New Roman" panose="02020603050405020304" pitchFamily="18" charset="0"/>
              </a:rPr>
              <a:t> Classical Conditioning theory – Pavlov</a:t>
            </a:r>
          </a:p>
          <a:p>
            <a:pPr marL="571500" indent="-457200" algn="just">
              <a:lnSpc>
                <a:spcPct val="150000"/>
              </a:lnSpc>
              <a:buFont typeface="+mj-lt"/>
              <a:buAutoNum type="arabicPeriod"/>
            </a:pPr>
            <a:r>
              <a:rPr lang="en-US" sz="2300" dirty="0" smtClean="0">
                <a:latin typeface="Times New Roman" panose="02020603050405020304" pitchFamily="18" charset="0"/>
                <a:cs typeface="Times New Roman" panose="02020603050405020304" pitchFamily="18" charset="0"/>
              </a:rPr>
              <a:t> Operant conditioning theory - Skinner</a:t>
            </a:r>
          </a:p>
          <a:p>
            <a:pPr algn="just">
              <a:buNone/>
            </a:pPr>
            <a:endParaRPr lang="en-U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1C727CA-B307-400E-952B-CB4369AD6BC8}" type="slidenum">
              <a:rPr lang="en-US" smtClean="0"/>
              <a:t>42</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42810105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43</a:t>
            </a:fld>
            <a:endParaRPr lang="en-US"/>
          </a:p>
        </p:txBody>
      </p:sp>
      <p:sp>
        <p:nvSpPr>
          <p:cNvPr id="3" name="Rectangle 2"/>
          <p:cNvSpPr/>
          <p:nvPr/>
        </p:nvSpPr>
        <p:spPr>
          <a:xfrm>
            <a:off x="685800" y="784965"/>
            <a:ext cx="7391400" cy="2031325"/>
          </a:xfrm>
          <a:prstGeom prst="rect">
            <a:avLst/>
          </a:prstGeom>
        </p:spPr>
        <p:txBody>
          <a:bodyPr wrap="square">
            <a:spAutoFit/>
          </a:bodyPr>
          <a:lstStyle/>
          <a:p>
            <a:pPr algn="ctr">
              <a:lnSpc>
                <a:spcPct val="150000"/>
              </a:lnSpc>
            </a:pPr>
            <a:r>
              <a:rPr lang="en-US" sz="2400" b="1" dirty="0">
                <a:latin typeface="Times New Roman" panose="02020603050405020304" pitchFamily="18" charset="0"/>
                <a:cs typeface="Times New Roman" panose="02020603050405020304" pitchFamily="18" charset="0"/>
              </a:rPr>
              <a:t>C</a:t>
            </a:r>
            <a:r>
              <a:rPr lang="en-US" sz="2400" b="1" dirty="0" smtClean="0">
                <a:latin typeface="Times New Roman" panose="02020603050405020304" pitchFamily="18" charset="0"/>
                <a:cs typeface="Times New Roman" panose="02020603050405020304" pitchFamily="18" charset="0"/>
              </a:rPr>
              <a:t>lassical </a:t>
            </a:r>
            <a:r>
              <a:rPr lang="en-US" sz="2400" b="1" dirty="0">
                <a:latin typeface="Times New Roman" panose="02020603050405020304" pitchFamily="18" charset="0"/>
                <a:cs typeface="Times New Roman" panose="02020603050405020304" pitchFamily="18" charset="0"/>
              </a:rPr>
              <a:t>conditioning a type </a:t>
            </a:r>
            <a:r>
              <a:rPr lang="en-US" sz="2400" b="1" dirty="0" smtClean="0">
                <a:latin typeface="Times New Roman" panose="02020603050405020304" pitchFamily="18" charset="0"/>
                <a:cs typeface="Times New Roman" panose="02020603050405020304" pitchFamily="18" charset="0"/>
              </a:rPr>
              <a:t>of learning </a:t>
            </a:r>
            <a:r>
              <a:rPr lang="en-US" sz="2400" b="1" dirty="0">
                <a:latin typeface="Times New Roman" panose="02020603050405020304" pitchFamily="18" charset="0"/>
                <a:cs typeface="Times New Roman" panose="02020603050405020304" pitchFamily="18" charset="0"/>
              </a:rPr>
              <a:t>in which one learns to link </a:t>
            </a:r>
            <a:r>
              <a:rPr lang="en-US" sz="2400" b="1" dirty="0" smtClean="0">
                <a:latin typeface="Times New Roman" panose="02020603050405020304" pitchFamily="18" charset="0"/>
                <a:cs typeface="Times New Roman" panose="02020603050405020304" pitchFamily="18" charset="0"/>
              </a:rPr>
              <a:t>two or </a:t>
            </a:r>
            <a:r>
              <a:rPr lang="en-US" sz="2400" b="1" dirty="0">
                <a:latin typeface="Times New Roman" panose="02020603050405020304" pitchFamily="18" charset="0"/>
                <a:cs typeface="Times New Roman" panose="02020603050405020304" pitchFamily="18" charset="0"/>
              </a:rPr>
              <a:t>more stimuli and anticipate events.</a:t>
            </a:r>
          </a:p>
          <a:p>
            <a:r>
              <a:rPr lang="en-US" dirty="0"/>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00200" y="2816290"/>
            <a:ext cx="594360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11213040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C727CA-B307-400E-952B-CB4369AD6BC8}" type="slidenum">
              <a:rPr lang="en-US" smtClean="0"/>
              <a:t>44</a:t>
            </a:fld>
            <a:endParaRPr lang="en-US"/>
          </a:p>
        </p:txBody>
      </p:sp>
      <p:sp>
        <p:nvSpPr>
          <p:cNvPr id="3" name="Rectangle 2"/>
          <p:cNvSpPr/>
          <p:nvPr/>
        </p:nvSpPr>
        <p:spPr>
          <a:xfrm>
            <a:off x="685800" y="1928590"/>
            <a:ext cx="7467600" cy="2885405"/>
          </a:xfrm>
          <a:prstGeom prst="rect">
            <a:avLst/>
          </a:prstGeom>
        </p:spPr>
        <p:txBody>
          <a:bodyPr wrap="square">
            <a:spAutoFit/>
          </a:bodyPr>
          <a:lstStyle/>
          <a:p>
            <a:pPr algn="just">
              <a:lnSpc>
                <a:spcPct val="150000"/>
              </a:lnSpc>
            </a:pPr>
            <a:r>
              <a:rPr lang="en-US" sz="2500" b="1" dirty="0">
                <a:solidFill>
                  <a:srgbClr val="C00000"/>
                </a:solidFill>
                <a:latin typeface="Times New Roman" panose="02020603050405020304" pitchFamily="18" charset="0"/>
                <a:cs typeface="Times New Roman" panose="02020603050405020304" pitchFamily="18" charset="0"/>
              </a:rPr>
              <a:t>Pavlov’s classic experiment :</a:t>
            </a:r>
          </a:p>
          <a:p>
            <a:pPr algn="just">
              <a:lnSpc>
                <a:spcPct val="150000"/>
              </a:lnSpc>
            </a:pPr>
            <a:r>
              <a:rPr lang="en-US" sz="2400" dirty="0">
                <a:latin typeface="Times New Roman" panose="02020603050405020304" pitchFamily="18" charset="0"/>
                <a:cs typeface="Times New Roman" panose="02020603050405020304" pitchFamily="18" charset="0"/>
              </a:rPr>
              <a:t>Pavlov presented a neutral stimulus (a tone) just before an unconditioned stimulus (food in mouth). The neutral stimulus then became a conditioned stimulus, producing a conditioned response.</a:t>
            </a:r>
          </a:p>
        </p:txBody>
      </p:sp>
      <p:sp>
        <p:nvSpPr>
          <p:cNvPr id="4" name="Footer Placeholder 3"/>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604216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45</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52600" y="1066800"/>
            <a:ext cx="5638800" cy="220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Rectangle 2"/>
          <p:cNvSpPr/>
          <p:nvPr/>
        </p:nvSpPr>
        <p:spPr>
          <a:xfrm>
            <a:off x="304801" y="4133165"/>
            <a:ext cx="7924800" cy="1477328"/>
          </a:xfrm>
          <a:prstGeom prst="rect">
            <a:avLst/>
          </a:prstGeom>
        </p:spPr>
        <p:txBody>
          <a:bodyPr wrap="square">
            <a:spAutoFit/>
          </a:bodyPr>
          <a:lstStyle/>
          <a:p>
            <a:pPr>
              <a:lnSpc>
                <a:spcPct val="150000"/>
              </a:lnSpc>
            </a:pPr>
            <a:r>
              <a:rPr lang="en-US" sz="2000" dirty="0">
                <a:latin typeface="Comic Sans MS" pitchFamily="66" charset="0"/>
              </a:rPr>
              <a:t>A dog doesn’t learn to salivate in response to food in its mouth. Food in the </a:t>
            </a:r>
            <a:r>
              <a:rPr lang="en-US" sz="2000" dirty="0" smtClean="0">
                <a:latin typeface="Comic Sans MS" pitchFamily="66" charset="0"/>
              </a:rPr>
              <a:t>mouth automatically</a:t>
            </a:r>
            <a:r>
              <a:rPr lang="en-US" sz="2000" dirty="0">
                <a:latin typeface="Comic Sans MS" pitchFamily="66" charset="0"/>
              </a:rPr>
              <a:t>, unconditionally, triggers a dog’s salivary reflex</a:t>
            </a:r>
          </a:p>
        </p:txBody>
      </p:sp>
      <p:sp>
        <p:nvSpPr>
          <p:cNvPr id="4" name="Footer Placeholder 3"/>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9489268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Total number of slides = 83</a:t>
            </a:r>
            <a:endParaRPr lang="en-US"/>
          </a:p>
        </p:txBody>
      </p:sp>
      <p:sp>
        <p:nvSpPr>
          <p:cNvPr id="3" name="Slide Number Placeholder 2"/>
          <p:cNvSpPr>
            <a:spLocks noGrp="1"/>
          </p:cNvSpPr>
          <p:nvPr>
            <p:ph type="sldNum" sz="quarter" idx="12"/>
          </p:nvPr>
        </p:nvSpPr>
        <p:spPr/>
        <p:txBody>
          <a:bodyPr/>
          <a:lstStyle/>
          <a:p>
            <a:fld id="{91C727CA-B307-400E-952B-CB4369AD6BC8}" type="slidenum">
              <a:rPr lang="en-US" smtClean="0"/>
              <a:t>46</a:t>
            </a:fld>
            <a:endParaRPr lang="en-US"/>
          </a:p>
        </p:txBody>
      </p:sp>
      <p:sp>
        <p:nvSpPr>
          <p:cNvPr id="4" name="Rectangle 3"/>
          <p:cNvSpPr/>
          <p:nvPr/>
        </p:nvSpPr>
        <p:spPr>
          <a:xfrm>
            <a:off x="609600" y="1720840"/>
            <a:ext cx="7467600" cy="3416320"/>
          </a:xfrm>
          <a:prstGeom prst="rect">
            <a:avLst/>
          </a:prstGeom>
        </p:spPr>
        <p:txBody>
          <a:bodyPr wrap="square">
            <a:spAutoFit/>
          </a:bodyPr>
          <a:lstStyle/>
          <a:p>
            <a:pPr algn="just">
              <a:lnSpc>
                <a:spcPct val="150000"/>
              </a:lnSpc>
            </a:pPr>
            <a:r>
              <a:rPr lang="en-US" sz="2400" dirty="0">
                <a:solidFill>
                  <a:srgbClr val="C00000"/>
                </a:solidFill>
                <a:latin typeface="Times New Roman" panose="02020603050405020304" pitchFamily="18" charset="0"/>
                <a:cs typeface="Times New Roman" panose="02020603050405020304" pitchFamily="18" charset="0"/>
              </a:rPr>
              <a:t>US</a:t>
            </a:r>
            <a:r>
              <a:rPr lang="en-US" sz="2400" dirty="0">
                <a:latin typeface="Times New Roman" panose="02020603050405020304" pitchFamily="18" charset="0"/>
                <a:cs typeface="Times New Roman" panose="02020603050405020304" pitchFamily="18" charset="0"/>
              </a:rPr>
              <a:t> : a stimulus that unconditionally—naturally and automatically—triggers a response (UR)</a:t>
            </a:r>
          </a:p>
          <a:p>
            <a:pPr algn="just">
              <a:lnSpc>
                <a:spcPct val="150000"/>
              </a:lnSpc>
            </a:pPr>
            <a:endParaRPr lang="en-US" sz="2400" dirty="0">
              <a:latin typeface="Times New Roman" panose="02020603050405020304" pitchFamily="18" charset="0"/>
              <a:cs typeface="Times New Roman" panose="02020603050405020304" pitchFamily="18" charset="0"/>
            </a:endParaRPr>
          </a:p>
          <a:p>
            <a:pPr algn="just">
              <a:lnSpc>
                <a:spcPct val="150000"/>
              </a:lnSpc>
            </a:pPr>
            <a:r>
              <a:rPr lang="en-US" sz="2400" dirty="0">
                <a:solidFill>
                  <a:srgbClr val="C00000"/>
                </a:solidFill>
                <a:latin typeface="Times New Roman" panose="02020603050405020304" pitchFamily="18" charset="0"/>
                <a:cs typeface="Times New Roman" panose="02020603050405020304" pitchFamily="18" charset="0"/>
              </a:rPr>
              <a:t>UR</a:t>
            </a:r>
            <a:r>
              <a:rPr lang="en-US" sz="2400" dirty="0">
                <a:latin typeface="Times New Roman" panose="02020603050405020304" pitchFamily="18" charset="0"/>
                <a:cs typeface="Times New Roman" panose="02020603050405020304" pitchFamily="18" charset="0"/>
              </a:rPr>
              <a:t> : an unlearned, naturally occurring response (such as salivation) to an unconditioned stimulus (US) (such as food in the mouth).</a:t>
            </a:r>
          </a:p>
        </p:txBody>
      </p:sp>
    </p:spTree>
    <p:extLst>
      <p:ext uri="{BB962C8B-B14F-4D97-AF65-F5344CB8AC3E}">
        <p14:creationId xmlns:p14="http://schemas.microsoft.com/office/powerpoint/2010/main" val="20616639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47</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00200" y="1059255"/>
            <a:ext cx="59436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38200" y="4419600"/>
            <a:ext cx="7696200" cy="502958"/>
          </a:xfrm>
          <a:prstGeom prst="rect">
            <a:avLst/>
          </a:prstGeom>
        </p:spPr>
        <p:txBody>
          <a:bodyPr wrap="square">
            <a:spAutoFit/>
          </a:bodyPr>
          <a:lstStyle/>
          <a:p>
            <a:pPr algn="ctr">
              <a:lnSpc>
                <a:spcPct val="150000"/>
              </a:lnSpc>
            </a:pPr>
            <a:r>
              <a:rPr lang="en-US" sz="2000" dirty="0">
                <a:latin typeface="Comic Sans MS" pitchFamily="66" charset="0"/>
              </a:rPr>
              <a:t>S</a:t>
            </a:r>
            <a:r>
              <a:rPr lang="en-US" sz="2000" dirty="0" smtClean="0">
                <a:latin typeface="Comic Sans MS" pitchFamily="66" charset="0"/>
              </a:rPr>
              <a:t>timulus </a:t>
            </a:r>
            <a:r>
              <a:rPr lang="en-US" sz="2000" dirty="0">
                <a:latin typeface="Comic Sans MS" pitchFamily="66" charset="0"/>
              </a:rPr>
              <a:t>that elicits </a:t>
            </a:r>
            <a:r>
              <a:rPr lang="en-US" sz="2000" dirty="0" smtClean="0">
                <a:latin typeface="Comic Sans MS" pitchFamily="66" charset="0"/>
              </a:rPr>
              <a:t>no response </a:t>
            </a:r>
            <a:r>
              <a:rPr lang="en-US" sz="2000" dirty="0">
                <a:latin typeface="Comic Sans MS" pitchFamily="66" charset="0"/>
              </a:rPr>
              <a:t>before conditioning.</a:t>
            </a:r>
          </a:p>
        </p:txBody>
      </p:sp>
      <p:sp>
        <p:nvSpPr>
          <p:cNvPr id="4" name="Footer Placeholder 3"/>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11780125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48</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73863" y="1219200"/>
            <a:ext cx="6333411"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21954248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49</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47800" y="990599"/>
            <a:ext cx="6248400" cy="2286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1000" y="3352800"/>
            <a:ext cx="7696200" cy="3170099"/>
          </a:xfrm>
          <a:prstGeom prst="rect">
            <a:avLst/>
          </a:prstGeom>
        </p:spPr>
        <p:txBody>
          <a:bodyPr wrap="square">
            <a:spAutoFit/>
          </a:bodyPr>
          <a:lstStyle/>
          <a:p>
            <a:r>
              <a:rPr lang="en-US" sz="2000" dirty="0">
                <a:latin typeface="Comic Sans MS" pitchFamily="66" charset="0"/>
              </a:rPr>
              <a:t> </a:t>
            </a:r>
          </a:p>
          <a:p>
            <a:pPr algn="just">
              <a:lnSpc>
                <a:spcPct val="150000"/>
              </a:lnSpc>
            </a:pPr>
            <a:r>
              <a:rPr lang="en-US" sz="2000" dirty="0" smtClean="0">
                <a:solidFill>
                  <a:srgbClr val="C00000"/>
                </a:solidFill>
                <a:latin typeface="Comic Sans MS" pitchFamily="66" charset="0"/>
              </a:rPr>
              <a:t>CS</a:t>
            </a:r>
            <a:r>
              <a:rPr lang="en-US" sz="2000" dirty="0" smtClean="0">
                <a:latin typeface="Comic Sans MS" pitchFamily="66" charset="0"/>
              </a:rPr>
              <a:t> : an </a:t>
            </a:r>
            <a:r>
              <a:rPr lang="en-US" sz="2000" dirty="0">
                <a:latin typeface="Comic Sans MS" pitchFamily="66" charset="0"/>
              </a:rPr>
              <a:t>originally irrelevant </a:t>
            </a:r>
            <a:r>
              <a:rPr lang="en-US" sz="2000" dirty="0" smtClean="0">
                <a:latin typeface="Comic Sans MS" pitchFamily="66" charset="0"/>
              </a:rPr>
              <a:t> stimulus </a:t>
            </a:r>
            <a:r>
              <a:rPr lang="en-US" sz="2000" dirty="0">
                <a:latin typeface="Comic Sans MS" pitchFamily="66" charset="0"/>
              </a:rPr>
              <a:t>that, after association with </a:t>
            </a:r>
            <a:r>
              <a:rPr lang="en-US" sz="2000" dirty="0" smtClean="0">
                <a:latin typeface="Comic Sans MS" pitchFamily="66" charset="0"/>
              </a:rPr>
              <a:t>an unconditioned </a:t>
            </a:r>
            <a:r>
              <a:rPr lang="en-US" sz="2000" dirty="0">
                <a:latin typeface="Comic Sans MS" pitchFamily="66" charset="0"/>
              </a:rPr>
              <a:t>stimulus (US), comes </a:t>
            </a:r>
            <a:r>
              <a:rPr lang="en-US" sz="2000" dirty="0" smtClean="0">
                <a:latin typeface="Comic Sans MS" pitchFamily="66" charset="0"/>
              </a:rPr>
              <a:t>to trigger </a:t>
            </a:r>
            <a:r>
              <a:rPr lang="en-US" sz="2000" dirty="0">
                <a:latin typeface="Comic Sans MS" pitchFamily="66" charset="0"/>
              </a:rPr>
              <a:t>a conditioned response (CR</a:t>
            </a:r>
            <a:r>
              <a:rPr lang="en-US" sz="2000" dirty="0" smtClean="0">
                <a:latin typeface="Comic Sans MS" pitchFamily="66" charset="0"/>
              </a:rPr>
              <a:t>).</a:t>
            </a:r>
          </a:p>
          <a:p>
            <a:pPr algn="just">
              <a:lnSpc>
                <a:spcPct val="150000"/>
              </a:lnSpc>
            </a:pPr>
            <a:endParaRPr lang="en-US" sz="2000" dirty="0">
              <a:latin typeface="Comic Sans MS" pitchFamily="66" charset="0"/>
            </a:endParaRPr>
          </a:p>
          <a:p>
            <a:pPr algn="just">
              <a:lnSpc>
                <a:spcPct val="150000"/>
              </a:lnSpc>
            </a:pPr>
            <a:r>
              <a:rPr lang="en-US" sz="2000" dirty="0" smtClean="0">
                <a:solidFill>
                  <a:srgbClr val="C00000"/>
                </a:solidFill>
                <a:latin typeface="Comic Sans MS" pitchFamily="66" charset="0"/>
              </a:rPr>
              <a:t>CR </a:t>
            </a:r>
            <a:r>
              <a:rPr lang="en-US" sz="2000" dirty="0" smtClean="0">
                <a:latin typeface="Comic Sans MS" pitchFamily="66" charset="0"/>
              </a:rPr>
              <a:t>: a </a:t>
            </a:r>
            <a:r>
              <a:rPr lang="en-US" sz="2000" dirty="0">
                <a:latin typeface="Comic Sans MS" pitchFamily="66" charset="0"/>
              </a:rPr>
              <a:t>learned </a:t>
            </a:r>
            <a:r>
              <a:rPr lang="en-US" sz="2000" dirty="0" smtClean="0">
                <a:latin typeface="Comic Sans MS" pitchFamily="66" charset="0"/>
              </a:rPr>
              <a:t>response to </a:t>
            </a:r>
            <a:r>
              <a:rPr lang="en-US" sz="2000" dirty="0">
                <a:latin typeface="Comic Sans MS" pitchFamily="66" charset="0"/>
              </a:rPr>
              <a:t>a previously neutral (but now </a:t>
            </a:r>
            <a:r>
              <a:rPr lang="en-US" sz="2000" dirty="0" smtClean="0">
                <a:latin typeface="Comic Sans MS" pitchFamily="66" charset="0"/>
              </a:rPr>
              <a:t>conditioned) stimulus (CS</a:t>
            </a:r>
            <a:r>
              <a:rPr lang="en-US" sz="2000" dirty="0">
                <a:latin typeface="Comic Sans MS" pitchFamily="66" charset="0"/>
              </a:rPr>
              <a:t>).</a:t>
            </a:r>
          </a:p>
        </p:txBody>
      </p:sp>
      <p:sp>
        <p:nvSpPr>
          <p:cNvPr id="4" name="Footer Placeholder 3"/>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22097287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096962"/>
          </a:xfrm>
        </p:spPr>
        <p:txBody>
          <a:bodyPr/>
          <a:lstStyle/>
          <a:p>
            <a:pPr algn="just"/>
            <a:r>
              <a:rPr lang="en-US" sz="3900" b="1" dirty="0" smtClean="0">
                <a:latin typeface="Times New Roman" panose="02020603050405020304" pitchFamily="18" charset="0"/>
                <a:cs typeface="Times New Roman" panose="02020603050405020304" pitchFamily="18" charset="0"/>
              </a:rPr>
              <a:t>                     Introduction </a:t>
            </a:r>
            <a:endParaRPr lang="en-US" sz="39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447800"/>
            <a:ext cx="7620000" cy="4953000"/>
          </a:xfrm>
        </p:spPr>
        <p:txBody>
          <a:bodyPr>
            <a:normAutofit/>
          </a:bodyPr>
          <a:lstStyle/>
          <a:p>
            <a:pPr algn="just">
              <a:lnSpc>
                <a:spcPct val="150000"/>
              </a:lnSpc>
            </a:pPr>
            <a:r>
              <a:rPr lang="en-US" sz="2400" dirty="0" smtClean="0">
                <a:latin typeface="Times New Roman" panose="02020603050405020304" pitchFamily="18" charset="0"/>
                <a:cs typeface="Times New Roman" panose="02020603050405020304" pitchFamily="18" charset="0"/>
              </a:rPr>
              <a:t>To promote the health of the individual it is necessary to understand the health concepts and self care skills.</a:t>
            </a:r>
          </a:p>
          <a:p>
            <a:pPr algn="just">
              <a:lnSpc>
                <a:spcPct val="150000"/>
              </a:lnSpc>
            </a:pPr>
            <a:r>
              <a:rPr lang="en-US" sz="2400" dirty="0" smtClean="0">
                <a:latin typeface="Times New Roman" panose="02020603050405020304" pitchFamily="18" charset="0"/>
                <a:cs typeface="Times New Roman" panose="02020603050405020304" pitchFamily="18" charset="0"/>
              </a:rPr>
              <a:t>Learning includes measurable change in behaviour that persists over time, needs practice and reinforcement to be permanent.</a:t>
            </a:r>
          </a:p>
          <a:p>
            <a:pPr algn="just">
              <a:lnSpc>
                <a:spcPct val="150000"/>
              </a:lnSpc>
            </a:pPr>
            <a:r>
              <a:rPr lang="en-US" sz="2400" dirty="0" smtClean="0">
                <a:latin typeface="Times New Roman" panose="02020603050405020304" pitchFamily="18" charset="0"/>
                <a:cs typeface="Times New Roman" panose="02020603050405020304" pitchFamily="18" charset="0"/>
              </a:rPr>
              <a:t>The health educator need to know how people learn, based on learning situations one should apply appropriate educational theory either singly or in combination with.  </a:t>
            </a:r>
          </a:p>
          <a:p>
            <a:pPr algn="just">
              <a:lnSpc>
                <a:spcPct val="150000"/>
              </a:lnSpc>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1C727CA-B307-400E-952B-CB4369AD6BC8}" type="slidenum">
              <a:rPr lang="en-US" smtClean="0"/>
              <a:t>5</a:t>
            </a:fld>
            <a:endParaRPr lang="en-US"/>
          </a:p>
        </p:txBody>
      </p:sp>
      <p:pic>
        <p:nvPicPr>
          <p:cNvPr id="2051" name="Picture 3" descr="C:\Users\sony\Desktop\jigsaw-bra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52400"/>
            <a:ext cx="2717800" cy="15240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12847758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52400"/>
            <a:ext cx="8229600" cy="1600200"/>
          </a:xfrm>
        </p:spPr>
        <p:txBody>
          <a:bodyPr/>
          <a:lstStyle/>
          <a:p>
            <a:r>
              <a:rPr lang="en-US"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OPERANT </a:t>
            </a:r>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CONDITIONING </a:t>
            </a:r>
            <a:r>
              <a:rPr lang="en-US"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1938</a:t>
            </a:r>
            <a:endPar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50</a:t>
            </a:fld>
            <a:endParaRPr lang="en-US"/>
          </a:p>
        </p:txBody>
      </p:sp>
      <p:sp>
        <p:nvSpPr>
          <p:cNvPr id="4" name="Rectangle 3"/>
          <p:cNvSpPr/>
          <p:nvPr/>
        </p:nvSpPr>
        <p:spPr>
          <a:xfrm>
            <a:off x="3585927" y="1840468"/>
            <a:ext cx="1457130" cy="369332"/>
          </a:xfrm>
          <a:prstGeom prst="rect">
            <a:avLst/>
          </a:prstGeom>
        </p:spPr>
        <p:txBody>
          <a:bodyPr wrap="none">
            <a:spAutoFit/>
          </a:bodyPr>
          <a:lstStyle/>
          <a:p>
            <a:r>
              <a:rPr lang="en-US" dirty="0"/>
              <a:t>B. F. Skinner</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95358" y="2209800"/>
            <a:ext cx="3438268" cy="376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62000" y="6019800"/>
            <a:ext cx="7467600" cy="646331"/>
          </a:xfrm>
          <a:prstGeom prst="rect">
            <a:avLst/>
          </a:prstGeom>
        </p:spPr>
        <p:txBody>
          <a:bodyPr wrap="square">
            <a:spAutoFit/>
          </a:bodyPr>
          <a:lstStyle/>
          <a:p>
            <a:pPr algn="ctr"/>
            <a:r>
              <a:rPr lang="en-US" dirty="0" smtClean="0">
                <a:latin typeface="Comic Sans MS" pitchFamily="66" charset="0"/>
              </a:rPr>
              <a:t>American </a:t>
            </a:r>
            <a:r>
              <a:rPr lang="en-US" dirty="0">
                <a:latin typeface="Comic Sans MS" pitchFamily="66" charset="0"/>
              </a:rPr>
              <a:t>psychologist, behaviorist, author, inventor, and social philosopher.</a:t>
            </a:r>
          </a:p>
        </p:txBody>
      </p:sp>
      <p:sp>
        <p:nvSpPr>
          <p:cNvPr id="6" name="Footer Placeholder 5"/>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22121758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51</a:t>
            </a:fld>
            <a:endParaRPr lang="en-US"/>
          </a:p>
        </p:txBody>
      </p:sp>
      <p:sp>
        <p:nvSpPr>
          <p:cNvPr id="4" name="Rectangle 3"/>
          <p:cNvSpPr/>
          <p:nvPr/>
        </p:nvSpPr>
        <p:spPr>
          <a:xfrm>
            <a:off x="457200" y="608458"/>
            <a:ext cx="7315200" cy="1555041"/>
          </a:xfrm>
          <a:prstGeom prst="rect">
            <a:avLst/>
          </a:prstGeom>
        </p:spPr>
        <p:txBody>
          <a:bodyPr wrap="square">
            <a:spAutoFit/>
          </a:bodyPr>
          <a:lstStyle/>
          <a:p>
            <a:pPr marL="342900" indent="-342900" algn="just">
              <a:lnSpc>
                <a:spcPct val="150000"/>
              </a:lnSpc>
              <a:buFont typeface="Arial" pitchFamily="34" charset="0"/>
              <a:buChar char="•"/>
            </a:pPr>
            <a:r>
              <a:rPr lang="en-US" sz="2200" dirty="0">
                <a:solidFill>
                  <a:srgbClr val="C00000"/>
                </a:solidFill>
                <a:latin typeface="Times New Roman" panose="02020603050405020304" pitchFamily="18" charset="0"/>
                <a:cs typeface="Times New Roman" panose="02020603050405020304" pitchFamily="18" charset="0"/>
              </a:rPr>
              <a:t>Classical conditioning and operant conditioning </a:t>
            </a:r>
            <a:r>
              <a:rPr lang="en-US" sz="2200" dirty="0">
                <a:latin typeface="Times New Roman" panose="02020603050405020304" pitchFamily="18" charset="0"/>
                <a:cs typeface="Times New Roman" panose="02020603050405020304" pitchFamily="18" charset="0"/>
              </a:rPr>
              <a:t>are both forms of associative </a:t>
            </a:r>
            <a:r>
              <a:rPr lang="en-US" sz="2200" dirty="0" smtClean="0">
                <a:latin typeface="Times New Roman" panose="02020603050405020304" pitchFamily="18" charset="0"/>
                <a:cs typeface="Times New Roman" panose="02020603050405020304" pitchFamily="18" charset="0"/>
              </a:rPr>
              <a:t>learning</a:t>
            </a:r>
            <a:r>
              <a:rPr lang="en-US" sz="2200" dirty="0">
                <a:latin typeface="Times New Roman" panose="02020603050405020304" pitchFamily="18" charset="0"/>
                <a:cs typeface="Times New Roman" panose="02020603050405020304" pitchFamily="18" charset="0"/>
              </a:rPr>
              <a:t>, yet their difference is straightforward</a:t>
            </a:r>
          </a:p>
        </p:txBody>
      </p:sp>
      <p:sp>
        <p:nvSpPr>
          <p:cNvPr id="5" name="Rectangle 4"/>
          <p:cNvSpPr/>
          <p:nvPr/>
        </p:nvSpPr>
        <p:spPr>
          <a:xfrm>
            <a:off x="457200" y="2743200"/>
            <a:ext cx="7543800" cy="2570704"/>
          </a:xfrm>
          <a:prstGeom prst="rect">
            <a:avLst/>
          </a:prstGeom>
        </p:spPr>
        <p:txBody>
          <a:bodyPr wrap="square">
            <a:spAutoFit/>
          </a:bodyPr>
          <a:lstStyle/>
          <a:p>
            <a:pPr marL="342900" indent="-342900" algn="just">
              <a:lnSpc>
                <a:spcPct val="150000"/>
              </a:lnSpc>
              <a:buFont typeface="Arial" pitchFamily="34" charset="0"/>
              <a:buChar char="•"/>
            </a:pPr>
            <a:r>
              <a:rPr lang="en-US" sz="2200" dirty="0">
                <a:latin typeface="Times New Roman" panose="02020603050405020304" pitchFamily="18" charset="0"/>
                <a:cs typeface="Times New Roman" panose="02020603050405020304" pitchFamily="18" charset="0"/>
              </a:rPr>
              <a:t>Classical conditioning </a:t>
            </a:r>
            <a:r>
              <a:rPr lang="en-US" sz="2200" dirty="0">
                <a:solidFill>
                  <a:srgbClr val="C00000"/>
                </a:solidFill>
                <a:latin typeface="Times New Roman" panose="02020603050405020304" pitchFamily="18" charset="0"/>
                <a:cs typeface="Times New Roman" panose="02020603050405020304" pitchFamily="18" charset="0"/>
              </a:rPr>
              <a:t>forms associations between stimuli </a:t>
            </a:r>
            <a:r>
              <a:rPr lang="en-US" sz="2200" dirty="0">
                <a:latin typeface="Times New Roman" panose="02020603050405020304" pitchFamily="18" charset="0"/>
                <a:cs typeface="Times New Roman" panose="02020603050405020304" pitchFamily="18" charset="0"/>
              </a:rPr>
              <a:t>(a CS and the US it signals). It also involves respondent </a:t>
            </a:r>
            <a:r>
              <a:rPr lang="en-US" sz="2200" dirty="0" smtClean="0">
                <a:latin typeface="Times New Roman" panose="02020603050405020304" pitchFamily="18" charset="0"/>
                <a:cs typeface="Times New Roman" panose="02020603050405020304" pitchFamily="18" charset="0"/>
              </a:rPr>
              <a:t>behavior—actions </a:t>
            </a:r>
            <a:r>
              <a:rPr lang="en-US" sz="2200" dirty="0">
                <a:latin typeface="Times New Roman" panose="02020603050405020304" pitchFamily="18" charset="0"/>
                <a:cs typeface="Times New Roman" panose="02020603050405020304" pitchFamily="18" charset="0"/>
              </a:rPr>
              <a:t>that are automatic responses to a stimulus (such as salivating in response to meat powder and later in response to a tone).</a:t>
            </a:r>
          </a:p>
        </p:txBody>
      </p:sp>
      <p:sp>
        <p:nvSpPr>
          <p:cNvPr id="2" name="Footer Placeholder 1"/>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41105916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52</a:t>
            </a:fld>
            <a:endParaRPr lang="en-US"/>
          </a:p>
        </p:txBody>
      </p:sp>
      <p:sp>
        <p:nvSpPr>
          <p:cNvPr id="3" name="Rectangle 2"/>
          <p:cNvSpPr/>
          <p:nvPr/>
        </p:nvSpPr>
        <p:spPr>
          <a:xfrm>
            <a:off x="956650" y="609600"/>
            <a:ext cx="7239000" cy="2631490"/>
          </a:xfrm>
          <a:prstGeom prst="rect">
            <a:avLst/>
          </a:prstGeom>
        </p:spPr>
        <p:txBody>
          <a:bodyPr wrap="square">
            <a:spAutoFit/>
          </a:bodyPr>
          <a:lstStyle/>
          <a:p>
            <a:pPr algn="just">
              <a:lnSpc>
                <a:spcPct val="150000"/>
              </a:lnSpc>
            </a:pPr>
            <a:r>
              <a:rPr lang="en-US" sz="2200" dirty="0">
                <a:latin typeface="Times New Roman" panose="02020603050405020304" pitchFamily="18" charset="0"/>
                <a:cs typeface="Times New Roman" panose="02020603050405020304" pitchFamily="18" charset="0"/>
              </a:rPr>
              <a:t>In operant conditioning, organisms associate their own actions with </a:t>
            </a:r>
            <a:r>
              <a:rPr lang="en-US" sz="2200" dirty="0" smtClean="0">
                <a:latin typeface="Times New Roman" panose="02020603050405020304" pitchFamily="18" charset="0"/>
                <a:cs typeface="Times New Roman" panose="02020603050405020304" pitchFamily="18" charset="0"/>
              </a:rPr>
              <a:t>consequences</a:t>
            </a:r>
            <a:r>
              <a:rPr lang="en-US" sz="2200" dirty="0">
                <a:latin typeface="Times New Roman" panose="02020603050405020304" pitchFamily="18" charset="0"/>
                <a:cs typeface="Times New Roman" panose="02020603050405020304" pitchFamily="18" charset="0"/>
              </a:rPr>
              <a:t>. Actions followed by </a:t>
            </a:r>
            <a:r>
              <a:rPr lang="en-US" sz="2200" dirty="0" err="1" smtClean="0">
                <a:latin typeface="Times New Roman" panose="02020603050405020304" pitchFamily="18" charset="0"/>
                <a:cs typeface="Times New Roman" panose="02020603050405020304" pitchFamily="18" charset="0"/>
              </a:rPr>
              <a:t>reinforcers</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increase; those followed by punishers often decrease. Behavior that operates on the environment to produce rewarding or punishing stimuli is called </a:t>
            </a:r>
            <a:r>
              <a:rPr lang="en-US" sz="2200" dirty="0">
                <a:solidFill>
                  <a:srgbClr val="C00000"/>
                </a:solidFill>
                <a:latin typeface="Times New Roman" panose="02020603050405020304" pitchFamily="18" charset="0"/>
                <a:cs typeface="Times New Roman" panose="02020603050405020304" pitchFamily="18" charset="0"/>
              </a:rPr>
              <a:t>O</a:t>
            </a:r>
            <a:r>
              <a:rPr lang="en-US" sz="2200" dirty="0" smtClean="0">
                <a:solidFill>
                  <a:srgbClr val="C00000"/>
                </a:solidFill>
                <a:latin typeface="Times New Roman" panose="02020603050405020304" pitchFamily="18" charset="0"/>
                <a:cs typeface="Times New Roman" panose="02020603050405020304" pitchFamily="18" charset="0"/>
              </a:rPr>
              <a:t>perant </a:t>
            </a:r>
            <a:r>
              <a:rPr lang="en-US" sz="2200" dirty="0">
                <a:solidFill>
                  <a:srgbClr val="C00000"/>
                </a:solidFill>
                <a:latin typeface="Times New Roman" panose="02020603050405020304" pitchFamily="18" charset="0"/>
                <a:cs typeface="Times New Roman" panose="02020603050405020304" pitchFamily="18" charset="0"/>
              </a:rPr>
              <a:t>B</a:t>
            </a:r>
            <a:r>
              <a:rPr lang="en-US" sz="2200" dirty="0" smtClean="0">
                <a:solidFill>
                  <a:srgbClr val="C00000"/>
                </a:solidFill>
                <a:latin typeface="Times New Roman" panose="02020603050405020304" pitchFamily="18" charset="0"/>
                <a:cs typeface="Times New Roman" panose="02020603050405020304" pitchFamily="18" charset="0"/>
              </a:rPr>
              <a:t>ehavior</a:t>
            </a:r>
            <a:r>
              <a:rPr lang="en-US" sz="2000" dirty="0">
                <a:latin typeface="Comic Sans MS" pitchFamily="66" charset="0"/>
              </a:rPr>
              <a:t>.</a:t>
            </a: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47800" y="3809999"/>
            <a:ext cx="5848350"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8938000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latin typeface="Times New Roman" panose="02020603050405020304" pitchFamily="18" charset="0"/>
                <a:cs typeface="Times New Roman" panose="02020603050405020304" pitchFamily="18" charset="0"/>
              </a:rPr>
              <a:t>Theoretical model of cognitive-behavioural approaches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algn="just">
              <a:lnSpc>
                <a:spcPct val="150000"/>
              </a:lnSpc>
            </a:pPr>
            <a:r>
              <a:rPr lang="en-US" sz="2400" dirty="0">
                <a:latin typeface="Times New Roman" panose="02020603050405020304" pitchFamily="18" charset="0"/>
                <a:cs typeface="Times New Roman" panose="02020603050405020304" pitchFamily="18" charset="0"/>
              </a:rPr>
              <a:t>Environmental influences on behaviour</a:t>
            </a:r>
          </a:p>
          <a:p>
            <a:pPr algn="just">
              <a:lnSpc>
                <a:spcPct val="150000"/>
              </a:lnSpc>
            </a:pPr>
            <a:r>
              <a:rPr lang="en-US" sz="2400" dirty="0">
                <a:latin typeface="Times New Roman" panose="02020603050405020304" pitchFamily="18" charset="0"/>
                <a:cs typeface="Times New Roman" panose="02020603050405020304" pitchFamily="18" charset="0"/>
              </a:rPr>
              <a:t>Self-regulation and the role of language</a:t>
            </a:r>
          </a:p>
          <a:p>
            <a:pPr algn="just">
              <a:lnSpc>
                <a:spcPct val="150000"/>
              </a:lnSpc>
            </a:pPr>
            <a:r>
              <a:rPr lang="en-US" sz="2400" dirty="0">
                <a:latin typeface="Times New Roman" panose="02020603050405020304" pitchFamily="18" charset="0"/>
                <a:cs typeface="Times New Roman" panose="02020603050405020304" pitchFamily="18" charset="0"/>
              </a:rPr>
              <a:t>Inter-relationships of thoughts, feelings and behaviour</a:t>
            </a:r>
          </a:p>
          <a:p>
            <a:pPr algn="just">
              <a:lnSpc>
                <a:spcPct val="150000"/>
              </a:lnSpc>
            </a:pPr>
            <a:r>
              <a:rPr lang="en-US" sz="2400" dirty="0">
                <a:latin typeface="Times New Roman" panose="02020603050405020304" pitchFamily="18" charset="0"/>
                <a:cs typeface="Times New Roman" panose="02020603050405020304" pitchFamily="18" charset="0"/>
              </a:rPr>
              <a:t>Access to private events</a:t>
            </a:r>
          </a:p>
          <a:p>
            <a:pPr algn="just">
              <a:lnSpc>
                <a:spcPct val="150000"/>
              </a:lnSpc>
            </a:pPr>
            <a:r>
              <a:rPr lang="en-US" sz="2400" dirty="0">
                <a:latin typeface="Times New Roman" panose="02020603050405020304" pitchFamily="18" charset="0"/>
                <a:cs typeface="Times New Roman" panose="02020603050405020304" pitchFamily="18" charset="0"/>
              </a:rPr>
              <a:t>Attributions and the self</a:t>
            </a:r>
          </a:p>
          <a:p>
            <a:pPr algn="just">
              <a:lnSpc>
                <a:spcPct val="150000"/>
              </a:lnSpc>
            </a:pPr>
            <a:r>
              <a:rPr lang="en-US" sz="2400" dirty="0">
                <a:latin typeface="Times New Roman" panose="02020603050405020304" pitchFamily="18" charset="0"/>
                <a:cs typeface="Times New Roman" panose="02020603050405020304" pitchFamily="18" charset="0"/>
              </a:rPr>
              <a:t>Neural bases</a:t>
            </a:r>
          </a:p>
          <a:p>
            <a:pPr algn="just">
              <a:lnSpc>
                <a:spcPct val="150000"/>
              </a:lnSpc>
            </a:pPr>
            <a:r>
              <a:rPr lang="en-US" sz="2400" dirty="0">
                <a:latin typeface="Times New Roman" panose="02020603050405020304" pitchFamily="18" charset="0"/>
                <a:cs typeface="Times New Roman" panose="02020603050405020304" pitchFamily="18" charset="0"/>
              </a:rPr>
              <a:t>Interactionism</a:t>
            </a:r>
          </a:p>
          <a:p>
            <a:pPr algn="just">
              <a:lnSpc>
                <a:spcPct val="150000"/>
              </a:lnSpc>
            </a:pPr>
            <a:r>
              <a:rPr lang="en-US" sz="2400" dirty="0">
                <a:latin typeface="Times New Roman" panose="02020603050405020304" pitchFamily="18" charset="0"/>
                <a:cs typeface="Times New Roman" panose="02020603050405020304" pitchFamily="18" charset="0"/>
              </a:rPr>
              <a:t>Developments in cognitive-behavioural theory</a:t>
            </a:r>
          </a:p>
        </p:txBody>
      </p:sp>
      <p:sp>
        <p:nvSpPr>
          <p:cNvPr id="4" name="Slide Number Placeholder 3"/>
          <p:cNvSpPr>
            <a:spLocks noGrp="1"/>
          </p:cNvSpPr>
          <p:nvPr>
            <p:ph type="sldNum" sz="quarter" idx="12"/>
          </p:nvPr>
        </p:nvSpPr>
        <p:spPr/>
        <p:txBody>
          <a:bodyPr/>
          <a:lstStyle/>
          <a:p>
            <a:fld id="{91C727CA-B307-400E-952B-CB4369AD6BC8}" type="slidenum">
              <a:rPr lang="en-US" smtClean="0"/>
              <a:t>53</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37938602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020762"/>
          </a:xfrm>
        </p:spPr>
        <p:txBody>
          <a:bodyPr/>
          <a:lstStyle/>
          <a:p>
            <a:pPr algn="ctr"/>
            <a:r>
              <a:rPr lang="en-US" sz="3200" b="1" dirty="0">
                <a:latin typeface="Times New Roman" panose="02020603050405020304" pitchFamily="18" charset="0"/>
                <a:cs typeface="Times New Roman" panose="02020603050405020304" pitchFamily="18" charset="0"/>
              </a:rPr>
              <a:t>Theoretical model of cognitive-behavioural approaches</a:t>
            </a:r>
            <a:endParaRPr lang="en-US" sz="3200" dirty="0"/>
          </a:p>
        </p:txBody>
      </p:sp>
      <p:sp>
        <p:nvSpPr>
          <p:cNvPr id="3" name="Content Placeholder 2"/>
          <p:cNvSpPr>
            <a:spLocks noGrp="1"/>
          </p:cNvSpPr>
          <p:nvPr>
            <p:ph idx="1"/>
          </p:nvPr>
        </p:nvSpPr>
        <p:spPr>
          <a:xfrm>
            <a:off x="152400" y="1447800"/>
            <a:ext cx="8153400" cy="5105400"/>
          </a:xfrm>
        </p:spPr>
        <p:txBody>
          <a:bodyPr>
            <a:normAutofit fontScale="92500"/>
          </a:bodyPr>
          <a:lstStyle/>
          <a:p>
            <a:pPr marL="114300" indent="0">
              <a:buNone/>
            </a:pPr>
            <a:r>
              <a:rPr lang="en-US" sz="2600" b="1" dirty="0" smtClean="0">
                <a:latin typeface="Times New Roman" panose="02020603050405020304" pitchFamily="18" charset="0"/>
                <a:cs typeface="Times New Roman" panose="02020603050405020304" pitchFamily="18" charset="0"/>
              </a:rPr>
              <a:t>   Environmental </a:t>
            </a:r>
            <a:r>
              <a:rPr lang="en-US" sz="2600" b="1" dirty="0">
                <a:latin typeface="Times New Roman" panose="02020603050405020304" pitchFamily="18" charset="0"/>
                <a:cs typeface="Times New Roman" panose="02020603050405020304" pitchFamily="18" charset="0"/>
              </a:rPr>
              <a:t>influences on behaviour</a:t>
            </a:r>
          </a:p>
          <a:p>
            <a:pPr algn="just">
              <a:lnSpc>
                <a:spcPct val="150000"/>
              </a:lnSpc>
            </a:pPr>
            <a:r>
              <a:rPr lang="en-US" sz="2000" dirty="0">
                <a:latin typeface="Times New Roman" panose="02020603050405020304" pitchFamily="18" charset="0"/>
                <a:cs typeface="Times New Roman" panose="02020603050405020304" pitchFamily="18" charset="0"/>
              </a:rPr>
              <a:t>The starting-point of behaviour analysis is the finding that an environmental event or </a:t>
            </a:r>
            <a:r>
              <a:rPr lang="en-US" sz="2000" dirty="0" smtClean="0">
                <a:latin typeface="Times New Roman" panose="02020603050405020304" pitchFamily="18" charset="0"/>
                <a:cs typeface="Times New Roman" panose="02020603050405020304" pitchFamily="18" charset="0"/>
              </a:rPr>
              <a:t>stimulus (S</a:t>
            </a:r>
            <a:r>
              <a:rPr lang="en-US" sz="2000" dirty="0">
                <a:latin typeface="Times New Roman" panose="02020603050405020304" pitchFamily="18" charset="0"/>
                <a:cs typeface="Times New Roman" panose="02020603050405020304" pitchFamily="18" charset="0"/>
              </a:rPr>
              <a:t>) elicits a response (R). </a:t>
            </a:r>
            <a:endParaRPr lang="en-US" sz="2000" dirty="0" smtClean="0">
              <a:latin typeface="Times New Roman" panose="02020603050405020304" pitchFamily="18" charset="0"/>
              <a:cs typeface="Times New Roman" panose="02020603050405020304" pitchFamily="18" charset="0"/>
            </a:endParaRPr>
          </a:p>
          <a:p>
            <a:pPr algn="just">
              <a:lnSpc>
                <a:spcPct val="150000"/>
              </a:lnSpc>
            </a:pPr>
            <a:r>
              <a:rPr lang="en-US" sz="2000" dirty="0" smtClean="0">
                <a:latin typeface="Times New Roman" panose="02020603050405020304" pitchFamily="18" charset="0"/>
                <a:cs typeface="Times New Roman" panose="02020603050405020304" pitchFamily="18" charset="0"/>
              </a:rPr>
              <a:t>In </a:t>
            </a:r>
            <a:r>
              <a:rPr lang="en-US" sz="2000" dirty="0" err="1">
                <a:latin typeface="Times New Roman" panose="02020603050405020304" pitchFamily="18" charset="0"/>
                <a:cs typeface="Times New Roman" panose="02020603050405020304" pitchFamily="18" charset="0"/>
              </a:rPr>
              <a:t>behaviourist</a:t>
            </a:r>
            <a:r>
              <a:rPr lang="en-US" sz="2000" dirty="0">
                <a:latin typeface="Times New Roman" panose="02020603050405020304" pitchFamily="18" charset="0"/>
                <a:cs typeface="Times New Roman" panose="02020603050405020304" pitchFamily="18" charset="0"/>
              </a:rPr>
              <a:t> terminology this is represented by the simple </a:t>
            </a:r>
            <a:r>
              <a:rPr lang="en-US" sz="2000" dirty="0" err="1" smtClean="0">
                <a:latin typeface="Times New Roman" panose="02020603050405020304" pitchFamily="18" charset="0"/>
                <a:cs typeface="Times New Roman" panose="02020603050405020304" pitchFamily="18" charset="0"/>
              </a:rPr>
              <a:t>notationS</a:t>
            </a:r>
            <a:r>
              <a:rPr lang="en-US" sz="2000" dirty="0" smtClean="0">
                <a:latin typeface="Times New Roman" panose="02020603050405020304" pitchFamily="18" charset="0"/>
                <a:cs typeface="Times New Roman" panose="02020603050405020304" pitchFamily="18" charset="0"/>
              </a:rPr>
              <a:t>-R. The </a:t>
            </a:r>
            <a:r>
              <a:rPr lang="en-US" sz="2000" dirty="0">
                <a:latin typeface="Times New Roman" panose="02020603050405020304" pitchFamily="18" charset="0"/>
                <a:cs typeface="Times New Roman" panose="02020603050405020304" pitchFamily="18" charset="0"/>
              </a:rPr>
              <a:t>form of </a:t>
            </a:r>
            <a:r>
              <a:rPr lang="en-US" sz="2000" b="1" dirty="0">
                <a:latin typeface="Times New Roman" panose="02020603050405020304" pitchFamily="18" charset="0"/>
                <a:cs typeface="Times New Roman" panose="02020603050405020304" pitchFamily="18" charset="0"/>
              </a:rPr>
              <a:t>classical conditioning </a:t>
            </a:r>
            <a:r>
              <a:rPr lang="en-US" sz="2000" dirty="0">
                <a:latin typeface="Times New Roman" panose="02020603050405020304" pitchFamily="18" charset="0"/>
                <a:cs typeface="Times New Roman" panose="02020603050405020304" pitchFamily="18" charset="0"/>
              </a:rPr>
              <a:t>discovered by Pavlov fits this paradigm. The </a:t>
            </a:r>
            <a:r>
              <a:rPr lang="en-US" sz="2000" dirty="0" smtClean="0">
                <a:latin typeface="Times New Roman" panose="02020603050405020304" pitchFamily="18" charset="0"/>
                <a:cs typeface="Times New Roman" panose="02020603050405020304" pitchFamily="18" charset="0"/>
              </a:rPr>
              <a:t>response is </a:t>
            </a:r>
            <a:r>
              <a:rPr lang="en-US" sz="2000" dirty="0">
                <a:latin typeface="Times New Roman" panose="02020603050405020304" pitchFamily="18" charset="0"/>
                <a:cs typeface="Times New Roman" panose="02020603050405020304" pitchFamily="18" charset="0"/>
              </a:rPr>
              <a:t>dependent upon the stimulus event which preceded it.</a:t>
            </a:r>
          </a:p>
          <a:p>
            <a:pPr algn="just">
              <a:lnSpc>
                <a:spcPct val="150000"/>
              </a:lnSpc>
            </a:pPr>
            <a:r>
              <a:rPr lang="en-US" sz="2000" dirty="0">
                <a:latin typeface="Times New Roman" panose="02020603050405020304" pitchFamily="18" charset="0"/>
                <a:cs typeface="Times New Roman" panose="02020603050405020304" pitchFamily="18" charset="0"/>
              </a:rPr>
              <a:t>In the form of learning discovered by Skinner, </a:t>
            </a:r>
            <a:r>
              <a:rPr lang="en-US" sz="2000" b="1" dirty="0">
                <a:latin typeface="Times New Roman" panose="02020603050405020304" pitchFamily="18" charset="0"/>
                <a:cs typeface="Times New Roman" panose="02020603050405020304" pitchFamily="18" charset="0"/>
              </a:rPr>
              <a:t>operant conditioning, </a:t>
            </a:r>
            <a:r>
              <a:rPr lang="en-US" sz="2000" dirty="0">
                <a:latin typeface="Times New Roman" panose="02020603050405020304" pitchFamily="18" charset="0"/>
                <a:cs typeface="Times New Roman" panose="02020603050405020304" pitchFamily="18" charset="0"/>
              </a:rPr>
              <a:t>responses (here </a:t>
            </a:r>
            <a:r>
              <a:rPr lang="en-US" sz="2000" dirty="0" smtClean="0">
                <a:latin typeface="Times New Roman" panose="02020603050405020304" pitchFamily="18" charset="0"/>
                <a:cs typeface="Times New Roman" panose="02020603050405020304" pitchFamily="18" charset="0"/>
              </a:rPr>
              <a:t>called </a:t>
            </a:r>
            <a:r>
              <a:rPr lang="en-US" sz="2000" dirty="0" err="1" smtClean="0">
                <a:latin typeface="Times New Roman" panose="02020603050405020304" pitchFamily="18" charset="0"/>
                <a:cs typeface="Times New Roman" panose="02020603050405020304" pitchFamily="18" charset="0"/>
              </a:rPr>
              <a:t>operants</a:t>
            </a:r>
            <a:r>
              <a:rPr lang="en-US" sz="2000" dirty="0">
                <a:latin typeface="Times New Roman" panose="02020603050405020304" pitchFamily="18" charset="0"/>
                <a:cs typeface="Times New Roman" panose="02020603050405020304" pitchFamily="18" charset="0"/>
              </a:rPr>
              <a:t>) are influenced more by what happens afterwards than by what happens before.</a:t>
            </a:r>
          </a:p>
          <a:p>
            <a:pPr algn="just">
              <a:lnSpc>
                <a:spcPct val="150000"/>
              </a:lnSpc>
            </a:pPr>
            <a:r>
              <a:rPr lang="en-US" sz="2000" dirty="0">
                <a:latin typeface="Times New Roman" panose="02020603050405020304" pitchFamily="18" charset="0"/>
                <a:cs typeface="Times New Roman" panose="02020603050405020304" pitchFamily="18" charset="0"/>
              </a:rPr>
              <a:t>Behaviour is under the control of its consequences (C). In the same notation, this sequence </a:t>
            </a:r>
            <a:r>
              <a:rPr lang="en-US" sz="2000" dirty="0" smtClean="0">
                <a:latin typeface="Times New Roman" panose="02020603050405020304" pitchFamily="18" charset="0"/>
                <a:cs typeface="Times New Roman" panose="02020603050405020304" pitchFamily="18" charset="0"/>
              </a:rPr>
              <a:t>is therefore </a:t>
            </a:r>
            <a:r>
              <a:rPr lang="en-US" sz="2000" dirty="0">
                <a:latin typeface="Times New Roman" panose="02020603050405020304" pitchFamily="18" charset="0"/>
                <a:cs typeface="Times New Roman" panose="02020603050405020304" pitchFamily="18" charset="0"/>
              </a:rPr>
              <a:t>usually </a:t>
            </a:r>
            <a:r>
              <a:rPr lang="en-US" sz="2000" dirty="0" err="1">
                <a:latin typeface="Times New Roman" panose="02020603050405020304" pitchFamily="18" charset="0"/>
                <a:cs typeface="Times New Roman" panose="02020603050405020304" pitchFamily="18" charset="0"/>
              </a:rPr>
              <a:t>symbolised</a:t>
            </a:r>
            <a:r>
              <a:rPr lang="en-US" sz="2000" dirty="0">
                <a:latin typeface="Times New Roman" panose="02020603050405020304" pitchFamily="18" charset="0"/>
                <a:cs typeface="Times New Roman" panose="02020603050405020304" pitchFamily="18" charset="0"/>
              </a:rPr>
              <a:t> S-R-C.</a:t>
            </a:r>
          </a:p>
        </p:txBody>
      </p:sp>
      <p:sp>
        <p:nvSpPr>
          <p:cNvPr id="4" name="Slide Number Placeholder 3"/>
          <p:cNvSpPr>
            <a:spLocks noGrp="1"/>
          </p:cNvSpPr>
          <p:nvPr>
            <p:ph type="sldNum" sz="quarter" idx="12"/>
          </p:nvPr>
        </p:nvSpPr>
        <p:spPr/>
        <p:txBody>
          <a:bodyPr/>
          <a:lstStyle/>
          <a:p>
            <a:fld id="{91C727CA-B307-400E-952B-CB4369AD6BC8}" type="slidenum">
              <a:rPr lang="en-US" smtClean="0"/>
              <a:t>54</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20601403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latin typeface="Times New Roman" panose="02020603050405020304" pitchFamily="18" charset="0"/>
                <a:cs typeface="Times New Roman" panose="02020603050405020304" pitchFamily="18" charset="0"/>
              </a:rPr>
              <a:t>Theoretical model of cognitive-behavioural approaches</a:t>
            </a:r>
            <a:endParaRPr lang="en-US" sz="3200" dirty="0"/>
          </a:p>
        </p:txBody>
      </p:sp>
      <p:sp>
        <p:nvSpPr>
          <p:cNvPr id="3" name="Content Placeholder 2"/>
          <p:cNvSpPr>
            <a:spLocks noGrp="1"/>
          </p:cNvSpPr>
          <p:nvPr>
            <p:ph idx="1"/>
          </p:nvPr>
        </p:nvSpPr>
        <p:spPr>
          <a:xfrm>
            <a:off x="228600" y="1600200"/>
            <a:ext cx="8001000" cy="4800600"/>
          </a:xfrm>
        </p:spPr>
        <p:txBody>
          <a:bodyPr>
            <a:normAutofit/>
          </a:bodyPr>
          <a:lstStyle/>
          <a:p>
            <a:pPr algn="just">
              <a:lnSpc>
                <a:spcPct val="150000"/>
              </a:lnSpc>
            </a:pPr>
            <a:r>
              <a:rPr lang="en-US" sz="2400" b="1" dirty="0">
                <a:latin typeface="Times New Roman" panose="02020603050405020304" pitchFamily="18" charset="0"/>
                <a:cs typeface="Times New Roman" panose="02020603050405020304" pitchFamily="18" charset="0"/>
              </a:rPr>
              <a:t>S </a:t>
            </a:r>
            <a:r>
              <a:rPr lang="en-US" sz="2400" b="1" i="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O </a:t>
            </a:r>
            <a:r>
              <a:rPr lang="en-US" sz="2400" b="1" i="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R </a:t>
            </a:r>
            <a:r>
              <a:rPr lang="en-US" sz="2400" b="1" i="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C - Stimulus </a:t>
            </a:r>
            <a:r>
              <a:rPr lang="en-US" sz="2400" b="1" dirty="0">
                <a:latin typeface="Times New Roman" panose="02020603050405020304" pitchFamily="18" charset="0"/>
                <a:cs typeface="Times New Roman" panose="02020603050405020304" pitchFamily="18" charset="0"/>
              </a:rPr>
              <a:t>Organism Response Consequences</a:t>
            </a:r>
          </a:p>
          <a:p>
            <a:pPr algn="just">
              <a:lnSpc>
                <a:spcPct val="150000"/>
              </a:lnSpc>
            </a:pPr>
            <a:r>
              <a:rPr lang="en-US" sz="2400" dirty="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S-O-R-C model </a:t>
            </a:r>
            <a:r>
              <a:rPr lang="en-US" sz="2400" dirty="0">
                <a:latin typeface="Times New Roman" panose="02020603050405020304" pitchFamily="18" charset="0"/>
                <a:cs typeface="Times New Roman" panose="02020603050405020304" pitchFamily="18" charset="0"/>
              </a:rPr>
              <a:t>is the basic foundation of social learning and of </a:t>
            </a:r>
            <a:r>
              <a:rPr lang="en-US" sz="2400" dirty="0" smtClean="0">
                <a:latin typeface="Times New Roman" panose="02020603050405020304" pitchFamily="18" charset="0"/>
                <a:cs typeface="Times New Roman" panose="02020603050405020304" pitchFamily="18" charset="0"/>
              </a:rPr>
              <a:t>cognitive-behavioural theories</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cognitive mediating events </a:t>
            </a:r>
            <a:r>
              <a:rPr lang="en-US" sz="2400" dirty="0">
                <a:latin typeface="Times New Roman" panose="02020603050405020304" pitchFamily="18" charset="0"/>
                <a:cs typeface="Times New Roman" panose="02020603050405020304" pitchFamily="18" charset="0"/>
              </a:rPr>
              <a:t>represented by the symbol O add a totally </a:t>
            </a:r>
            <a:r>
              <a:rPr lang="en-US" sz="2400" dirty="0" smtClean="0">
                <a:latin typeface="Times New Roman" panose="02020603050405020304" pitchFamily="18" charset="0"/>
                <a:cs typeface="Times New Roman" panose="02020603050405020304" pitchFamily="18" charset="0"/>
              </a:rPr>
              <a:t>new dimension </a:t>
            </a:r>
            <a:r>
              <a:rPr lang="en-US" sz="2400" dirty="0">
                <a:latin typeface="Times New Roman" panose="02020603050405020304" pitchFamily="18" charset="0"/>
                <a:cs typeface="Times New Roman" panose="02020603050405020304" pitchFamily="18" charset="0"/>
              </a:rPr>
              <a:t>to the </a:t>
            </a:r>
            <a:r>
              <a:rPr lang="en-US" sz="2400" dirty="0" err="1">
                <a:latin typeface="Times New Roman" panose="02020603050405020304" pitchFamily="18" charset="0"/>
                <a:cs typeface="Times New Roman" panose="02020603050405020304" pitchFamily="18" charset="0"/>
              </a:rPr>
              <a:t>behaviourist</a:t>
            </a:r>
            <a:r>
              <a:rPr lang="en-US" sz="2400" dirty="0">
                <a:latin typeface="Times New Roman" panose="02020603050405020304" pitchFamily="18" charset="0"/>
                <a:cs typeface="Times New Roman" panose="02020603050405020304" pitchFamily="18" charset="0"/>
              </a:rPr>
              <a:t> learning approach. </a:t>
            </a:r>
          </a:p>
        </p:txBody>
      </p:sp>
      <p:sp>
        <p:nvSpPr>
          <p:cNvPr id="4" name="Slide Number Placeholder 3"/>
          <p:cNvSpPr>
            <a:spLocks noGrp="1"/>
          </p:cNvSpPr>
          <p:nvPr>
            <p:ph type="sldNum" sz="quarter" idx="12"/>
          </p:nvPr>
        </p:nvSpPr>
        <p:spPr/>
        <p:txBody>
          <a:bodyPr/>
          <a:lstStyle/>
          <a:p>
            <a:fld id="{91C727CA-B307-400E-952B-CB4369AD6BC8}" type="slidenum">
              <a:rPr lang="en-US" smtClean="0"/>
              <a:t>55</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19523194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latin typeface="Times New Roman" panose="02020603050405020304" pitchFamily="18" charset="0"/>
                <a:cs typeface="Times New Roman" panose="02020603050405020304" pitchFamily="18" charset="0"/>
              </a:rPr>
              <a:t>Theoretical model of cognitive-behavioural approaches</a:t>
            </a:r>
            <a:endParaRPr lang="en-US" sz="3200" dirty="0"/>
          </a:p>
        </p:txBody>
      </p:sp>
      <p:sp>
        <p:nvSpPr>
          <p:cNvPr id="3" name="Content Placeholder 2"/>
          <p:cNvSpPr>
            <a:spLocks noGrp="1"/>
          </p:cNvSpPr>
          <p:nvPr>
            <p:ph idx="1"/>
          </p:nvPr>
        </p:nvSpPr>
        <p:spPr/>
        <p:txBody>
          <a:bodyPr/>
          <a:lstStyle/>
          <a:p>
            <a:pPr marL="114300" indent="0" algn="just">
              <a:buNone/>
            </a:pPr>
            <a:r>
              <a:rPr lang="en-US" b="1" dirty="0" smtClean="0"/>
              <a:t>    </a:t>
            </a:r>
            <a:r>
              <a:rPr lang="en-US" sz="2400" b="1" dirty="0" smtClean="0">
                <a:latin typeface="Times New Roman" panose="02020603050405020304" pitchFamily="18" charset="0"/>
                <a:cs typeface="Times New Roman" panose="02020603050405020304" pitchFamily="18" charset="0"/>
              </a:rPr>
              <a:t>Inter-relationships </a:t>
            </a:r>
            <a:r>
              <a:rPr lang="en-US" sz="2400" b="1" dirty="0">
                <a:latin typeface="Times New Roman" panose="02020603050405020304" pitchFamily="18" charset="0"/>
                <a:cs typeface="Times New Roman" panose="02020603050405020304" pitchFamily="18" charset="0"/>
              </a:rPr>
              <a:t>of thoughts, feelings and </a:t>
            </a:r>
            <a:r>
              <a:rPr lang="en-US" sz="2400" b="1" dirty="0" smtClean="0">
                <a:latin typeface="Times New Roman" panose="02020603050405020304" pitchFamily="18" charset="0"/>
                <a:cs typeface="Times New Roman" panose="02020603050405020304" pitchFamily="18" charset="0"/>
              </a:rPr>
              <a:t>behavior</a:t>
            </a:r>
          </a:p>
          <a:p>
            <a:pPr algn="just">
              <a:lnSpc>
                <a:spcPct val="150000"/>
              </a:lnSpc>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second principle is the assertion that an organism’s, or person’s, activity has </a:t>
            </a:r>
            <a:r>
              <a:rPr lang="en-US" sz="2000" dirty="0" smtClean="0">
                <a:latin typeface="Times New Roman" panose="02020603050405020304" pitchFamily="18" charset="0"/>
                <a:cs typeface="Times New Roman" panose="02020603050405020304" pitchFamily="18" charset="0"/>
              </a:rPr>
              <a:t>three modalities</a:t>
            </a:r>
            <a:r>
              <a:rPr lang="en-US" sz="2000" dirty="0">
                <a:latin typeface="Times New Roman" panose="02020603050405020304" pitchFamily="18" charset="0"/>
                <a:cs typeface="Times New Roman" panose="02020603050405020304" pitchFamily="18" charset="0"/>
              </a:rPr>
              <a:t>. These are respectively </a:t>
            </a:r>
            <a:r>
              <a:rPr lang="en-US" sz="2000" b="1" dirty="0">
                <a:latin typeface="Times New Roman" panose="02020603050405020304" pitchFamily="18" charset="0"/>
                <a:cs typeface="Times New Roman" panose="02020603050405020304" pitchFamily="18" charset="0"/>
              </a:rPr>
              <a:t>behaviour, emotion, and </a:t>
            </a:r>
            <a:r>
              <a:rPr lang="en-US" sz="2000" b="1" dirty="0" smtClean="0">
                <a:latin typeface="Times New Roman" panose="02020603050405020304" pitchFamily="18" charset="0"/>
                <a:cs typeface="Times New Roman" panose="02020603050405020304" pitchFamily="18" charset="0"/>
              </a:rPr>
              <a:t>cognition.</a:t>
            </a: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1C727CA-B307-400E-952B-CB4369AD6BC8}" type="slidenum">
              <a:rPr lang="en-US" smtClean="0"/>
              <a:t>56</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429000"/>
            <a:ext cx="5748338"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25077494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latin typeface="Times New Roman" panose="02020603050405020304" pitchFamily="18" charset="0"/>
                <a:cs typeface="Times New Roman" panose="02020603050405020304" pitchFamily="18" charset="0"/>
              </a:rPr>
              <a:t>Theoretical model of cognitive-behavioural approaches</a:t>
            </a:r>
            <a:endParaRPr lang="en-US" sz="3200" dirty="0"/>
          </a:p>
        </p:txBody>
      </p:sp>
      <p:sp>
        <p:nvSpPr>
          <p:cNvPr id="3" name="Content Placeholder 2"/>
          <p:cNvSpPr>
            <a:spLocks noGrp="1"/>
          </p:cNvSpPr>
          <p:nvPr>
            <p:ph idx="1"/>
          </p:nvPr>
        </p:nvSpPr>
        <p:spPr/>
        <p:txBody>
          <a:bodyPr>
            <a:normAutofit/>
          </a:bodyPr>
          <a:lstStyle/>
          <a:p>
            <a:pPr algn="just">
              <a:lnSpc>
                <a:spcPct val="150000"/>
              </a:lnSpc>
            </a:pPr>
            <a:r>
              <a:rPr lang="en-US" sz="2300" dirty="0">
                <a:latin typeface="Times New Roman" panose="02020603050405020304" pitchFamily="18" charset="0"/>
                <a:cs typeface="Times New Roman" panose="02020603050405020304" pitchFamily="18" charset="0"/>
              </a:rPr>
              <a:t>Each of the three modalities forming the triangle can be described as having three </a:t>
            </a:r>
            <a:r>
              <a:rPr lang="en-US" sz="2300" dirty="0" smtClean="0">
                <a:latin typeface="Times New Roman" panose="02020603050405020304" pitchFamily="18" charset="0"/>
                <a:cs typeface="Times New Roman" panose="02020603050405020304" pitchFamily="18" charset="0"/>
              </a:rPr>
              <a:t>dimensions</a:t>
            </a:r>
            <a:r>
              <a:rPr lang="en-US" sz="2300" dirty="0">
                <a:latin typeface="Times New Roman" panose="02020603050405020304" pitchFamily="18" charset="0"/>
                <a:cs typeface="Times New Roman" panose="02020603050405020304" pitchFamily="18" charset="0"/>
              </a:rPr>
              <a:t> </a:t>
            </a:r>
            <a:r>
              <a:rPr lang="en-US" sz="2300" dirty="0" smtClean="0">
                <a:latin typeface="Times New Roman" panose="02020603050405020304" pitchFamily="18" charset="0"/>
                <a:cs typeface="Times New Roman" panose="02020603050405020304" pitchFamily="18" charset="0"/>
              </a:rPr>
              <a:t>as </a:t>
            </a:r>
            <a:r>
              <a:rPr lang="en-US" sz="2300" dirty="0">
                <a:latin typeface="Times New Roman" panose="02020603050405020304" pitchFamily="18" charset="0"/>
                <a:cs typeface="Times New Roman" panose="02020603050405020304" pitchFamily="18" charset="0"/>
              </a:rPr>
              <a:t>follows:</a:t>
            </a:r>
          </a:p>
          <a:p>
            <a:pPr marL="114300" indent="0" algn="just">
              <a:lnSpc>
                <a:spcPct val="150000"/>
              </a:lnSpc>
              <a:buNone/>
            </a:pPr>
            <a:r>
              <a:rPr lang="en-US" sz="2300" b="1" dirty="0" smtClean="0">
                <a:latin typeface="Times New Roman" panose="02020603050405020304" pitchFamily="18" charset="0"/>
                <a:cs typeface="Times New Roman" panose="02020603050405020304" pitchFamily="18" charset="0"/>
              </a:rPr>
              <a:t>    Intensity</a:t>
            </a:r>
            <a:r>
              <a:rPr lang="en-US" sz="2300" b="1" dirty="0">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its experienced strength.</a:t>
            </a:r>
          </a:p>
          <a:p>
            <a:pPr marL="114300" indent="0" algn="just">
              <a:lnSpc>
                <a:spcPct val="150000"/>
              </a:lnSpc>
              <a:buNone/>
            </a:pPr>
            <a:r>
              <a:rPr lang="en-US" sz="2300" b="1" dirty="0" smtClean="0">
                <a:latin typeface="Times New Roman" panose="02020603050405020304" pitchFamily="18" charset="0"/>
                <a:cs typeface="Times New Roman" panose="02020603050405020304" pitchFamily="18" charset="0"/>
              </a:rPr>
              <a:t>    Frequency</a:t>
            </a:r>
            <a:r>
              <a:rPr lang="en-US" sz="2300" b="1" dirty="0">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how often a type of event occurs.</a:t>
            </a:r>
          </a:p>
          <a:p>
            <a:pPr marL="114300" indent="0" algn="just">
              <a:lnSpc>
                <a:spcPct val="150000"/>
              </a:lnSpc>
              <a:buNone/>
            </a:pPr>
            <a:r>
              <a:rPr lang="en-US" sz="2300" b="1" dirty="0" smtClean="0">
                <a:latin typeface="Times New Roman" panose="02020603050405020304" pitchFamily="18" charset="0"/>
                <a:cs typeface="Times New Roman" panose="02020603050405020304" pitchFamily="18" charset="0"/>
              </a:rPr>
              <a:t>    Duration</a:t>
            </a:r>
            <a:r>
              <a:rPr lang="en-US" sz="2300" b="1" dirty="0">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the time lapsed since its first occurrence</a:t>
            </a:r>
            <a:r>
              <a:rPr lang="en-US" sz="2300" dirty="0" smtClean="0">
                <a:latin typeface="Times New Roman" panose="02020603050405020304" pitchFamily="18" charset="0"/>
                <a:cs typeface="Times New Roman" panose="02020603050405020304" pitchFamily="18" charset="0"/>
              </a:rPr>
              <a:t>.</a:t>
            </a:r>
          </a:p>
          <a:p>
            <a:pPr algn="just">
              <a:lnSpc>
                <a:spcPct val="150000"/>
              </a:lnSpc>
            </a:pPr>
            <a:r>
              <a:rPr lang="en-US" sz="2300" dirty="0">
                <a:latin typeface="Times New Roman" panose="02020603050405020304" pitchFamily="18" charset="0"/>
                <a:cs typeface="Times New Roman" panose="02020603050405020304" pitchFamily="18" charset="0"/>
              </a:rPr>
              <a:t>In clinical assessment of any problem, collection of information about these dimensions is </a:t>
            </a:r>
            <a:r>
              <a:rPr lang="en-US" sz="2300" dirty="0" smtClean="0">
                <a:latin typeface="Times New Roman" panose="02020603050405020304" pitchFamily="18" charset="0"/>
                <a:cs typeface="Times New Roman" panose="02020603050405020304" pitchFamily="18" charset="0"/>
              </a:rPr>
              <a:t>an essential </a:t>
            </a:r>
            <a:r>
              <a:rPr lang="en-US" sz="2300" dirty="0">
                <a:latin typeface="Times New Roman" panose="02020603050405020304" pitchFamily="18" charset="0"/>
                <a:cs typeface="Times New Roman" panose="02020603050405020304" pitchFamily="18" charset="0"/>
              </a:rPr>
              <a:t>first step.</a:t>
            </a:r>
          </a:p>
        </p:txBody>
      </p:sp>
      <p:sp>
        <p:nvSpPr>
          <p:cNvPr id="4" name="Slide Number Placeholder 3"/>
          <p:cNvSpPr>
            <a:spLocks noGrp="1"/>
          </p:cNvSpPr>
          <p:nvPr>
            <p:ph type="sldNum" sz="quarter" idx="12"/>
          </p:nvPr>
        </p:nvSpPr>
        <p:spPr/>
        <p:txBody>
          <a:bodyPr/>
          <a:lstStyle/>
          <a:p>
            <a:fld id="{91C727CA-B307-400E-952B-CB4369AD6BC8}" type="slidenum">
              <a:rPr lang="en-US" smtClean="0"/>
              <a:t>57</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30934817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latin typeface="Times New Roman" panose="02020603050405020304" pitchFamily="18" charset="0"/>
                <a:cs typeface="Times New Roman" panose="02020603050405020304" pitchFamily="18" charset="0"/>
              </a:rPr>
              <a:t>Theoretical model of cognitive-behavioural approaches</a:t>
            </a:r>
            <a:endParaRPr lang="en-US" sz="3200" dirty="0"/>
          </a:p>
        </p:txBody>
      </p:sp>
      <p:sp>
        <p:nvSpPr>
          <p:cNvPr id="3" name="Content Placeholder 2"/>
          <p:cNvSpPr>
            <a:spLocks noGrp="1"/>
          </p:cNvSpPr>
          <p:nvPr>
            <p:ph idx="1"/>
          </p:nvPr>
        </p:nvSpPr>
        <p:spPr>
          <a:xfrm>
            <a:off x="76200" y="1600200"/>
            <a:ext cx="8229600" cy="4953000"/>
          </a:xfrm>
        </p:spPr>
        <p:txBody>
          <a:bodyPr>
            <a:normAutofit lnSpcReduction="10000"/>
          </a:bodyPr>
          <a:lstStyle/>
          <a:p>
            <a:pPr marL="114300" indent="0">
              <a:buNone/>
            </a:pPr>
            <a:r>
              <a:rPr lang="en-US" sz="2400" b="1" dirty="0" smtClean="0">
                <a:latin typeface="Times New Roman" panose="02020603050405020304" pitchFamily="18" charset="0"/>
                <a:cs typeface="Times New Roman" panose="02020603050405020304" pitchFamily="18" charset="0"/>
              </a:rPr>
              <a:t>    Self-regulation </a:t>
            </a:r>
            <a:r>
              <a:rPr lang="en-US" sz="2400" b="1" dirty="0">
                <a:latin typeface="Times New Roman" panose="02020603050405020304" pitchFamily="18" charset="0"/>
                <a:cs typeface="Times New Roman" panose="02020603050405020304" pitchFamily="18" charset="0"/>
              </a:rPr>
              <a:t>and the role of language</a:t>
            </a:r>
          </a:p>
          <a:p>
            <a:pPr algn="just">
              <a:lnSpc>
                <a:spcPct val="150000"/>
              </a:lnSpc>
            </a:pPr>
            <a:r>
              <a:rPr lang="en-US" sz="2100" dirty="0" smtClean="0">
                <a:latin typeface="Times New Roman" panose="02020603050405020304" pitchFamily="18" charset="0"/>
                <a:cs typeface="Times New Roman" panose="02020603050405020304" pitchFamily="18" charset="0"/>
              </a:rPr>
              <a:t>Although </a:t>
            </a:r>
            <a:r>
              <a:rPr lang="en-US" sz="2100" dirty="0">
                <a:latin typeface="Times New Roman" panose="02020603050405020304" pitchFamily="18" charset="0"/>
                <a:cs typeface="Times New Roman" panose="02020603050405020304" pitchFamily="18" charset="0"/>
              </a:rPr>
              <a:t>our capacity to store automatic </a:t>
            </a:r>
            <a:r>
              <a:rPr lang="en-US" sz="2100" dirty="0" err="1">
                <a:latin typeface="Times New Roman" panose="02020603050405020304" pitchFamily="18" charset="0"/>
                <a:cs typeface="Times New Roman" panose="02020603050405020304" pitchFamily="18" charset="0"/>
              </a:rPr>
              <a:t>programmes</a:t>
            </a:r>
            <a:r>
              <a:rPr lang="en-US" sz="2100" dirty="0">
                <a:latin typeface="Times New Roman" panose="02020603050405020304" pitchFamily="18" charset="0"/>
                <a:cs typeface="Times New Roman" panose="02020603050405020304" pitchFamily="18" charset="0"/>
              </a:rPr>
              <a:t> is large, there are much more </a:t>
            </a:r>
            <a:r>
              <a:rPr lang="en-US" sz="2100" dirty="0" smtClean="0">
                <a:latin typeface="Times New Roman" panose="02020603050405020304" pitchFamily="18" charset="0"/>
                <a:cs typeface="Times New Roman" panose="02020603050405020304" pitchFamily="18" charset="0"/>
              </a:rPr>
              <a:t>limited capacities </a:t>
            </a:r>
            <a:r>
              <a:rPr lang="en-US" sz="2100" dirty="0">
                <a:latin typeface="Times New Roman" panose="02020603050405020304" pitchFamily="18" charset="0"/>
                <a:cs typeface="Times New Roman" panose="02020603050405020304" pitchFamily="18" charset="0"/>
              </a:rPr>
              <a:t>for making use of the information in controlled processes. </a:t>
            </a:r>
            <a:endParaRPr lang="en-US" sz="2100" dirty="0" smtClean="0">
              <a:latin typeface="Times New Roman" panose="02020603050405020304" pitchFamily="18" charset="0"/>
              <a:cs typeface="Times New Roman" panose="02020603050405020304" pitchFamily="18" charset="0"/>
            </a:endParaRPr>
          </a:p>
          <a:p>
            <a:pPr algn="just">
              <a:lnSpc>
                <a:spcPct val="150000"/>
              </a:lnSpc>
            </a:pPr>
            <a:r>
              <a:rPr lang="en-US" sz="2100" dirty="0" smtClean="0">
                <a:latin typeface="Times New Roman" panose="02020603050405020304" pitchFamily="18" charset="0"/>
                <a:cs typeface="Times New Roman" panose="02020603050405020304" pitchFamily="18" charset="0"/>
              </a:rPr>
              <a:t>Language </a:t>
            </a:r>
            <a:r>
              <a:rPr lang="en-US" sz="2100" dirty="0">
                <a:latin typeface="Times New Roman" panose="02020603050405020304" pitchFamily="18" charset="0"/>
                <a:cs typeface="Times New Roman" panose="02020603050405020304" pitchFamily="18" charset="0"/>
              </a:rPr>
              <a:t>facilitates </a:t>
            </a:r>
            <a:r>
              <a:rPr lang="en-US" sz="2100" dirty="0" smtClean="0">
                <a:latin typeface="Times New Roman" panose="02020603050405020304" pitchFamily="18" charset="0"/>
                <a:cs typeface="Times New Roman" panose="02020603050405020304" pitchFamily="18" charset="0"/>
              </a:rPr>
              <a:t>this to </a:t>
            </a:r>
            <a:r>
              <a:rPr lang="en-US" sz="2100" dirty="0">
                <a:latin typeface="Times New Roman" panose="02020603050405020304" pitchFamily="18" charset="0"/>
                <a:cs typeface="Times New Roman" panose="02020603050405020304" pitchFamily="18" charset="0"/>
              </a:rPr>
              <a:t>some extent. The developing infant learns to self-regulate with the assistance of </a:t>
            </a:r>
            <a:r>
              <a:rPr lang="en-US" sz="2100" dirty="0" smtClean="0">
                <a:latin typeface="Times New Roman" panose="02020603050405020304" pitchFamily="18" charset="0"/>
                <a:cs typeface="Times New Roman" panose="02020603050405020304" pitchFamily="18" charset="0"/>
              </a:rPr>
              <a:t>language, first </a:t>
            </a:r>
            <a:r>
              <a:rPr lang="en-US" sz="2100" dirty="0">
                <a:latin typeface="Times New Roman" panose="02020603050405020304" pitchFamily="18" charset="0"/>
                <a:cs typeface="Times New Roman" panose="02020603050405020304" pitchFamily="18" charset="0"/>
              </a:rPr>
              <a:t>overtly, then covertly. This self-regulation may take the form of explicit </a:t>
            </a:r>
            <a:r>
              <a:rPr lang="en-US" sz="2100" dirty="0" err="1" smtClean="0">
                <a:latin typeface="Times New Roman" panose="02020603050405020304" pitchFamily="18" charset="0"/>
                <a:cs typeface="Times New Roman" panose="02020603050405020304" pitchFamily="18" charset="0"/>
              </a:rPr>
              <a:t>internalised</a:t>
            </a:r>
            <a:r>
              <a:rPr lang="en-US" sz="2100" dirty="0">
                <a:latin typeface="Times New Roman" panose="02020603050405020304" pitchFamily="18" charset="0"/>
                <a:cs typeface="Times New Roman" panose="02020603050405020304" pitchFamily="18" charset="0"/>
              </a:rPr>
              <a:t> </a:t>
            </a:r>
            <a:r>
              <a:rPr lang="en-US" sz="2100" dirty="0" smtClean="0">
                <a:latin typeface="Times New Roman" panose="02020603050405020304" pitchFamily="18" charset="0"/>
                <a:cs typeface="Times New Roman" panose="02020603050405020304" pitchFamily="18" charset="0"/>
              </a:rPr>
              <a:t>instructions </a:t>
            </a:r>
            <a:r>
              <a:rPr lang="en-US" sz="2100" dirty="0">
                <a:latin typeface="Times New Roman" panose="02020603050405020304" pitchFamily="18" charset="0"/>
                <a:cs typeface="Times New Roman" panose="02020603050405020304" pitchFamily="18" charset="0"/>
              </a:rPr>
              <a:t>concerning some piece of behaviour. </a:t>
            </a:r>
            <a:endParaRPr lang="en-US" sz="2100" dirty="0" smtClean="0">
              <a:latin typeface="Times New Roman" panose="02020603050405020304" pitchFamily="18" charset="0"/>
              <a:cs typeface="Times New Roman" panose="02020603050405020304" pitchFamily="18" charset="0"/>
            </a:endParaRPr>
          </a:p>
          <a:p>
            <a:pPr algn="just">
              <a:lnSpc>
                <a:spcPct val="150000"/>
              </a:lnSpc>
            </a:pPr>
            <a:r>
              <a:rPr lang="en-US" sz="2100" dirty="0" smtClean="0">
                <a:latin typeface="Times New Roman" panose="02020603050405020304" pitchFamily="18" charset="0"/>
                <a:cs typeface="Times New Roman" panose="02020603050405020304" pitchFamily="18" charset="0"/>
              </a:rPr>
              <a:t>This </a:t>
            </a:r>
            <a:r>
              <a:rPr lang="en-US" sz="2100" dirty="0">
                <a:latin typeface="Times New Roman" panose="02020603050405020304" pitchFamily="18" charset="0"/>
                <a:cs typeface="Times New Roman" panose="02020603050405020304" pitchFamily="18" charset="0"/>
              </a:rPr>
              <a:t>is the foundation of the important </a:t>
            </a:r>
            <a:r>
              <a:rPr lang="en-US" sz="2100" dirty="0" smtClean="0">
                <a:latin typeface="Times New Roman" panose="02020603050405020304" pitchFamily="18" charset="0"/>
                <a:cs typeface="Times New Roman" panose="02020603050405020304" pitchFamily="18" charset="0"/>
              </a:rPr>
              <a:t>part played </a:t>
            </a:r>
            <a:r>
              <a:rPr lang="en-US" sz="2100" dirty="0">
                <a:latin typeface="Times New Roman" panose="02020603050405020304" pitchFamily="18" charset="0"/>
                <a:cs typeface="Times New Roman" panose="02020603050405020304" pitchFamily="18" charset="0"/>
              </a:rPr>
              <a:t>by cognitions in the self-management of feelings and behaviour</a:t>
            </a:r>
            <a:r>
              <a:rPr lang="en-US" dirty="0"/>
              <a:t>.</a:t>
            </a:r>
          </a:p>
        </p:txBody>
      </p:sp>
      <p:sp>
        <p:nvSpPr>
          <p:cNvPr id="4" name="Slide Number Placeholder 3"/>
          <p:cNvSpPr>
            <a:spLocks noGrp="1"/>
          </p:cNvSpPr>
          <p:nvPr>
            <p:ph type="sldNum" sz="quarter" idx="12"/>
          </p:nvPr>
        </p:nvSpPr>
        <p:spPr/>
        <p:txBody>
          <a:bodyPr/>
          <a:lstStyle/>
          <a:p>
            <a:fld id="{91C727CA-B307-400E-952B-CB4369AD6BC8}" type="slidenum">
              <a:rPr lang="en-US" smtClean="0"/>
              <a:t>58</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305476620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latin typeface="Times New Roman" panose="02020603050405020304" pitchFamily="18" charset="0"/>
                <a:cs typeface="Times New Roman" panose="02020603050405020304" pitchFamily="18" charset="0"/>
              </a:rPr>
              <a:t>Theoretical model of cognitive-behavioural approaches</a:t>
            </a:r>
            <a:endParaRPr lang="en-US" sz="3200" dirty="0"/>
          </a:p>
        </p:txBody>
      </p:sp>
      <p:sp>
        <p:nvSpPr>
          <p:cNvPr id="3" name="Content Placeholder 2"/>
          <p:cNvSpPr>
            <a:spLocks noGrp="1"/>
          </p:cNvSpPr>
          <p:nvPr>
            <p:ph idx="1"/>
          </p:nvPr>
        </p:nvSpPr>
        <p:spPr>
          <a:xfrm>
            <a:off x="152400" y="1676400"/>
            <a:ext cx="8153400" cy="4953000"/>
          </a:xfrm>
        </p:spPr>
        <p:txBody>
          <a:bodyPr/>
          <a:lstStyle/>
          <a:p>
            <a:pPr marL="114300" indent="0">
              <a:buNone/>
            </a:pPr>
            <a:r>
              <a:rPr lang="en-US" b="1" dirty="0" smtClean="0"/>
              <a:t>   </a:t>
            </a:r>
            <a:r>
              <a:rPr lang="en-US" sz="2400" b="1" dirty="0" smtClean="0">
                <a:latin typeface="Times New Roman" panose="02020603050405020304" pitchFamily="18" charset="0"/>
                <a:cs typeface="Times New Roman" panose="02020603050405020304" pitchFamily="18" charset="0"/>
              </a:rPr>
              <a:t>Self-regulation </a:t>
            </a:r>
            <a:r>
              <a:rPr lang="en-US" sz="2400" b="1" dirty="0">
                <a:latin typeface="Times New Roman" panose="02020603050405020304" pitchFamily="18" charset="0"/>
                <a:cs typeface="Times New Roman" panose="02020603050405020304" pitchFamily="18" charset="0"/>
              </a:rPr>
              <a:t>and the role of language</a:t>
            </a:r>
          </a:p>
          <a:p>
            <a:pPr algn="just">
              <a:lnSpc>
                <a:spcPct val="150000"/>
              </a:lnSpc>
            </a:pPr>
            <a:r>
              <a:rPr lang="en-US" sz="2300" dirty="0" err="1" smtClean="0">
                <a:latin typeface="Times New Roman" panose="02020603050405020304" pitchFamily="18" charset="0"/>
                <a:cs typeface="Times New Roman" panose="02020603050405020304" pitchFamily="18" charset="0"/>
              </a:rPr>
              <a:t>Kanfer</a:t>
            </a:r>
            <a:r>
              <a:rPr lang="en-US" sz="2300" dirty="0" smtClean="0">
                <a:latin typeface="Times New Roman" panose="02020603050405020304" pitchFamily="18" charset="0"/>
                <a:cs typeface="Times New Roman" panose="02020603050405020304" pitchFamily="18" charset="0"/>
              </a:rPr>
              <a:t> </a:t>
            </a:r>
            <a:r>
              <a:rPr lang="en-US" sz="2300" dirty="0">
                <a:latin typeface="Times New Roman" panose="02020603050405020304" pitchFamily="18" charset="0"/>
                <a:cs typeface="Times New Roman" panose="02020603050405020304" pitchFamily="18" charset="0"/>
              </a:rPr>
              <a:t>and </a:t>
            </a:r>
            <a:r>
              <a:rPr lang="en-US" sz="2300" dirty="0" err="1">
                <a:latin typeface="Times New Roman" panose="02020603050405020304" pitchFamily="18" charset="0"/>
                <a:cs typeface="Times New Roman" panose="02020603050405020304" pitchFamily="18" charset="0"/>
              </a:rPr>
              <a:t>Schefft</a:t>
            </a:r>
            <a:r>
              <a:rPr lang="en-US" sz="2300" dirty="0">
                <a:latin typeface="Times New Roman" panose="02020603050405020304" pitchFamily="18" charset="0"/>
                <a:cs typeface="Times New Roman" panose="02020603050405020304" pitchFamily="18" charset="0"/>
              </a:rPr>
              <a:t> (1988) for example view it as a three-stage process, </a:t>
            </a:r>
            <a:r>
              <a:rPr lang="en-US" sz="2300" dirty="0" smtClean="0">
                <a:latin typeface="Times New Roman" panose="02020603050405020304" pitchFamily="18" charset="0"/>
                <a:cs typeface="Times New Roman" panose="02020603050405020304" pitchFamily="18" charset="0"/>
              </a:rPr>
              <a:t>involving self-monitoring </a:t>
            </a:r>
            <a:r>
              <a:rPr lang="en-US" sz="2300" dirty="0">
                <a:latin typeface="Times New Roman" panose="02020603050405020304" pitchFamily="18" charset="0"/>
                <a:cs typeface="Times New Roman" panose="02020603050405020304" pitchFamily="18" charset="0"/>
              </a:rPr>
              <a:t>(or self-observation), self-evaluation, followed by self-reinforcement. </a:t>
            </a:r>
            <a:endParaRPr lang="en-US" sz="2300" dirty="0" smtClean="0">
              <a:latin typeface="Times New Roman" panose="02020603050405020304" pitchFamily="18" charset="0"/>
              <a:cs typeface="Times New Roman" panose="02020603050405020304" pitchFamily="18" charset="0"/>
            </a:endParaRPr>
          </a:p>
          <a:p>
            <a:pPr algn="just">
              <a:lnSpc>
                <a:spcPct val="150000"/>
              </a:lnSpc>
            </a:pPr>
            <a:r>
              <a:rPr lang="en-US" sz="2300" dirty="0" smtClean="0">
                <a:latin typeface="Times New Roman" panose="02020603050405020304" pitchFamily="18" charset="0"/>
                <a:cs typeface="Times New Roman" panose="02020603050405020304" pitchFamily="18" charset="0"/>
              </a:rPr>
              <a:t>Once</a:t>
            </a:r>
            <a:r>
              <a:rPr lang="en-US" sz="2300" dirty="0">
                <a:latin typeface="Times New Roman" panose="02020603050405020304" pitchFamily="18" charset="0"/>
                <a:cs typeface="Times New Roman" panose="02020603050405020304" pitchFamily="18" charset="0"/>
              </a:rPr>
              <a:t> </a:t>
            </a:r>
            <a:r>
              <a:rPr lang="en-US" sz="2300" dirty="0" smtClean="0">
                <a:latin typeface="Times New Roman" panose="02020603050405020304" pitchFamily="18" charset="0"/>
                <a:cs typeface="Times New Roman" panose="02020603050405020304" pitchFamily="18" charset="0"/>
              </a:rPr>
              <a:t>self-regulatory </a:t>
            </a:r>
            <a:r>
              <a:rPr lang="en-US" sz="2300" dirty="0">
                <a:latin typeface="Times New Roman" panose="02020603050405020304" pitchFamily="18" charset="0"/>
                <a:cs typeface="Times New Roman" panose="02020603050405020304" pitchFamily="18" charset="0"/>
              </a:rPr>
              <a:t>processes have been established, the individual becomes much less </a:t>
            </a:r>
            <a:r>
              <a:rPr lang="en-US" sz="2300" dirty="0" smtClean="0">
                <a:latin typeface="Times New Roman" panose="02020603050405020304" pitchFamily="18" charset="0"/>
                <a:cs typeface="Times New Roman" panose="02020603050405020304" pitchFamily="18" charset="0"/>
              </a:rPr>
              <a:t>dependent upon </a:t>
            </a:r>
            <a:r>
              <a:rPr lang="en-US" sz="2300" dirty="0">
                <a:latin typeface="Times New Roman" panose="02020603050405020304" pitchFamily="18" charset="0"/>
                <a:cs typeface="Times New Roman" panose="02020603050405020304" pitchFamily="18" charset="0"/>
              </a:rPr>
              <a:t>the environment and on external sources of stimulation for the guidance of behaviour.</a:t>
            </a:r>
          </a:p>
        </p:txBody>
      </p:sp>
      <p:sp>
        <p:nvSpPr>
          <p:cNvPr id="4" name="Slide Number Placeholder 3"/>
          <p:cNvSpPr>
            <a:spLocks noGrp="1"/>
          </p:cNvSpPr>
          <p:nvPr>
            <p:ph type="sldNum" sz="quarter" idx="12"/>
          </p:nvPr>
        </p:nvSpPr>
        <p:spPr/>
        <p:txBody>
          <a:bodyPr/>
          <a:lstStyle/>
          <a:p>
            <a:fld id="{91C727CA-B307-400E-952B-CB4369AD6BC8}" type="slidenum">
              <a:rPr lang="en-US" smtClean="0"/>
              <a:t>59</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326764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r>
              <a:rPr lang="en-US" sz="3900" b="1" dirty="0" smtClean="0">
                <a:solidFill>
                  <a:schemeClr val="tx1"/>
                </a:solidFill>
                <a:latin typeface="Times New Roman" panose="02020603050405020304" pitchFamily="18" charset="0"/>
                <a:cs typeface="Times New Roman" panose="02020603050405020304" pitchFamily="18" charset="0"/>
              </a:rPr>
              <a:t>                     </a:t>
            </a:r>
            <a:r>
              <a:rPr lang="en-US" sz="3900" b="1" dirty="0" smtClean="0">
                <a:latin typeface="Times New Roman" panose="02020603050405020304" pitchFamily="18" charset="0"/>
                <a:cs typeface="Times New Roman" panose="02020603050405020304" pitchFamily="18" charset="0"/>
              </a:rPr>
              <a:t> Introduction </a:t>
            </a:r>
            <a:endParaRPr lang="en-US" sz="39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066800"/>
            <a:ext cx="7848600" cy="5334000"/>
          </a:xfrm>
        </p:spPr>
        <p:txBody>
          <a:bodyPr>
            <a:normAutofit/>
          </a:bodyPr>
          <a:lstStyle/>
          <a:p>
            <a:pPr algn="just">
              <a:lnSpc>
                <a:spcPct val="150000"/>
              </a:lnSpc>
            </a:pPr>
            <a:r>
              <a:rPr lang="en-US" sz="2400" dirty="0" smtClean="0">
                <a:latin typeface="Times New Roman" panose="02020603050405020304" pitchFamily="18" charset="0"/>
                <a:cs typeface="Times New Roman" panose="02020603050405020304" pitchFamily="18" charset="0"/>
              </a:rPr>
              <a:t>Educational theories aid in understanding how individuals learn and how to design and implement education </a:t>
            </a:r>
            <a:r>
              <a:rPr lang="en-US" sz="2400" dirty="0" err="1" smtClean="0">
                <a:latin typeface="Times New Roman" panose="02020603050405020304" pitchFamily="18" charset="0"/>
                <a:cs typeface="Times New Roman" panose="02020603050405020304" pitchFamily="18" charset="0"/>
              </a:rPr>
              <a:t>programmes</a:t>
            </a:r>
            <a:r>
              <a:rPr lang="en-US" sz="2400" dirty="0" smtClean="0">
                <a:latin typeface="Times New Roman" panose="02020603050405020304" pitchFamily="18" charset="0"/>
                <a:cs typeface="Times New Roman" panose="02020603050405020304" pitchFamily="18" charset="0"/>
              </a:rPr>
              <a:t>.</a:t>
            </a:r>
          </a:p>
          <a:p>
            <a:pPr algn="just">
              <a:lnSpc>
                <a:spcPct val="150000"/>
              </a:lnSpc>
            </a:pPr>
            <a:r>
              <a:rPr lang="en-US" sz="2400" dirty="0" smtClean="0">
                <a:latin typeface="Times New Roman" panose="02020603050405020304" pitchFamily="18" charset="0"/>
                <a:cs typeface="Times New Roman" panose="02020603050405020304" pitchFamily="18" charset="0"/>
              </a:rPr>
              <a:t>More often combination of these theories is required in a wide variety of situations.</a:t>
            </a:r>
          </a:p>
        </p:txBody>
      </p:sp>
      <p:sp>
        <p:nvSpPr>
          <p:cNvPr id="4" name="Slide Number Placeholder 3"/>
          <p:cNvSpPr>
            <a:spLocks noGrp="1"/>
          </p:cNvSpPr>
          <p:nvPr>
            <p:ph type="sldNum" sz="quarter" idx="12"/>
          </p:nvPr>
        </p:nvSpPr>
        <p:spPr/>
        <p:txBody>
          <a:bodyPr/>
          <a:lstStyle/>
          <a:p>
            <a:fld id="{91C727CA-B307-400E-952B-CB4369AD6BC8}" type="slidenum">
              <a:rPr lang="en-US" smtClean="0"/>
              <a:t>6</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038600"/>
            <a:ext cx="31242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18045862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latin typeface="Times New Roman" panose="02020603050405020304" pitchFamily="18" charset="0"/>
                <a:cs typeface="Times New Roman" panose="02020603050405020304" pitchFamily="18" charset="0"/>
              </a:rPr>
              <a:t>Theoretical model of cognitive-behavioural approaches</a:t>
            </a:r>
            <a:endParaRPr lang="en-US" sz="3200" dirty="0"/>
          </a:p>
        </p:txBody>
      </p:sp>
      <p:sp>
        <p:nvSpPr>
          <p:cNvPr id="3" name="Content Placeholder 2"/>
          <p:cNvSpPr>
            <a:spLocks noGrp="1"/>
          </p:cNvSpPr>
          <p:nvPr>
            <p:ph idx="1"/>
          </p:nvPr>
        </p:nvSpPr>
        <p:spPr/>
        <p:txBody>
          <a:bodyPr/>
          <a:lstStyle/>
          <a:p>
            <a:pPr marL="114300" indent="0">
              <a:buNone/>
            </a:pPr>
            <a:r>
              <a:rPr lang="en-US" sz="2000" b="1"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Access </a:t>
            </a:r>
            <a:r>
              <a:rPr lang="en-US" sz="2400" b="1" dirty="0">
                <a:latin typeface="Times New Roman" panose="02020603050405020304" pitchFamily="18" charset="0"/>
                <a:cs typeface="Times New Roman" panose="02020603050405020304" pitchFamily="18" charset="0"/>
              </a:rPr>
              <a:t>to private </a:t>
            </a:r>
            <a:r>
              <a:rPr lang="en-US" sz="2400" b="1" dirty="0" smtClean="0">
                <a:latin typeface="Times New Roman" panose="02020603050405020304" pitchFamily="18" charset="0"/>
                <a:cs typeface="Times New Roman" panose="02020603050405020304" pitchFamily="18" charset="0"/>
              </a:rPr>
              <a:t>events</a:t>
            </a:r>
            <a:endParaRPr lang="en-US" sz="2400" dirty="0">
              <a:latin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more fruitful position to adopt is the view that whether individuals can </a:t>
            </a:r>
            <a:r>
              <a:rPr lang="en-US" sz="2400" dirty="0" smtClean="0">
                <a:latin typeface="Times New Roman" panose="02020603050405020304" pitchFamily="18" charset="0"/>
                <a:cs typeface="Times New Roman" panose="02020603050405020304" pitchFamily="18" charset="0"/>
              </a:rPr>
              <a:t>reliably describe </a:t>
            </a:r>
            <a:r>
              <a:rPr lang="en-US" sz="2400" dirty="0">
                <a:latin typeface="Times New Roman" panose="02020603050405020304" pitchFamily="18" charset="0"/>
                <a:cs typeface="Times New Roman" panose="02020603050405020304" pitchFamily="18" charset="0"/>
              </a:rPr>
              <a:t>private events or not varies according to the nature and content of different </a:t>
            </a:r>
            <a:r>
              <a:rPr lang="en-US" sz="2400" dirty="0" smtClean="0">
                <a:latin typeface="Times New Roman" panose="02020603050405020304" pitchFamily="18" charset="0"/>
                <a:cs typeface="Times New Roman" panose="02020603050405020304" pitchFamily="18" charset="0"/>
              </a:rPr>
              <a:t>cognitive processes </a:t>
            </a:r>
            <a:r>
              <a:rPr lang="en-US" sz="2400" dirty="0">
                <a:latin typeface="Times New Roman" panose="02020603050405020304" pitchFamily="18" charset="0"/>
                <a:cs typeface="Times New Roman" panose="02020603050405020304" pitchFamily="18" charset="0"/>
              </a:rPr>
              <a:t>(Ericsson and Simon, 1980</a:t>
            </a:r>
            <a:r>
              <a:rPr lang="en-US" sz="2400" dirty="0" smtClean="0">
                <a:latin typeface="Times New Roman" panose="02020603050405020304" pitchFamily="18" charset="0"/>
                <a:cs typeface="Times New Roman" panose="02020603050405020304" pitchFamily="18" charset="0"/>
              </a:rPr>
              <a:t>).</a:t>
            </a:r>
          </a:p>
          <a:p>
            <a:pPr algn="just">
              <a:lnSpc>
                <a:spcPct val="150000"/>
              </a:lnSpc>
            </a:pPr>
            <a:r>
              <a:rPr lang="en-US" sz="2400" dirty="0">
                <a:latin typeface="Times New Roman" panose="02020603050405020304" pitchFamily="18" charset="0"/>
                <a:cs typeface="Times New Roman" panose="02020603050405020304" pitchFamily="18" charset="0"/>
              </a:rPr>
              <a:t>Cognitive-behavioural methods cannot be used methodically with those who are unable to </a:t>
            </a:r>
            <a:r>
              <a:rPr lang="en-US" sz="2400" dirty="0" smtClean="0">
                <a:latin typeface="Times New Roman" panose="02020603050405020304" pitchFamily="18" charset="0"/>
                <a:cs typeface="Times New Roman" panose="02020603050405020304" pitchFamily="18" charset="0"/>
              </a:rPr>
              <a:t>self observe and </a:t>
            </a:r>
            <a:r>
              <a:rPr lang="en-US" sz="2400" dirty="0">
                <a:latin typeface="Times New Roman" panose="02020603050405020304" pitchFamily="18" charset="0"/>
                <a:cs typeface="Times New Roman" panose="02020603050405020304" pitchFamily="18" charset="0"/>
              </a:rPr>
              <a:t>self-monitor to some extent. </a:t>
            </a:r>
          </a:p>
        </p:txBody>
      </p:sp>
      <p:sp>
        <p:nvSpPr>
          <p:cNvPr id="4" name="Slide Number Placeholder 3"/>
          <p:cNvSpPr>
            <a:spLocks noGrp="1"/>
          </p:cNvSpPr>
          <p:nvPr>
            <p:ph type="sldNum" sz="quarter" idx="12"/>
          </p:nvPr>
        </p:nvSpPr>
        <p:spPr/>
        <p:txBody>
          <a:bodyPr/>
          <a:lstStyle/>
          <a:p>
            <a:fld id="{91C727CA-B307-400E-952B-CB4369AD6BC8}" type="slidenum">
              <a:rPr lang="en-US" smtClean="0"/>
              <a:t>60</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38379109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latin typeface="Times New Roman" panose="02020603050405020304" pitchFamily="18" charset="0"/>
                <a:cs typeface="Times New Roman" panose="02020603050405020304" pitchFamily="18" charset="0"/>
              </a:rPr>
              <a:t>Theoretical model of cognitive-behavioural approaches</a:t>
            </a:r>
            <a:endParaRPr lang="en-US" sz="3200" dirty="0"/>
          </a:p>
        </p:txBody>
      </p:sp>
      <p:sp>
        <p:nvSpPr>
          <p:cNvPr id="3" name="Content Placeholder 2"/>
          <p:cNvSpPr>
            <a:spLocks noGrp="1"/>
          </p:cNvSpPr>
          <p:nvPr>
            <p:ph idx="1"/>
          </p:nvPr>
        </p:nvSpPr>
        <p:spPr>
          <a:xfrm>
            <a:off x="152400" y="1600200"/>
            <a:ext cx="8153400" cy="4953000"/>
          </a:xfrm>
        </p:spPr>
        <p:txBody>
          <a:bodyPr>
            <a:normAutofit lnSpcReduction="10000"/>
          </a:bodyPr>
          <a:lstStyle/>
          <a:p>
            <a:pPr algn="just">
              <a:lnSpc>
                <a:spcPct val="150000"/>
              </a:lnSpc>
            </a:pPr>
            <a:r>
              <a:rPr lang="en-US" sz="2100" dirty="0">
                <a:latin typeface="Times New Roman" panose="02020603050405020304" pitchFamily="18" charset="0"/>
                <a:cs typeface="Times New Roman" panose="02020603050405020304" pitchFamily="18" charset="0"/>
              </a:rPr>
              <a:t>Within the developing person, a specific sub-set of self-referent statements develops which </a:t>
            </a:r>
            <a:r>
              <a:rPr lang="en-US" sz="2100" dirty="0" smtClean="0">
                <a:latin typeface="Times New Roman" panose="02020603050405020304" pitchFamily="18" charset="0"/>
                <a:cs typeface="Times New Roman" panose="02020603050405020304" pitchFamily="18" charset="0"/>
              </a:rPr>
              <a:t>in itself </a:t>
            </a:r>
            <a:r>
              <a:rPr lang="en-US" sz="2100" dirty="0">
                <a:latin typeface="Times New Roman" panose="02020603050405020304" pitchFamily="18" charset="0"/>
                <a:cs typeface="Times New Roman" panose="02020603050405020304" pitchFamily="18" charset="0"/>
              </a:rPr>
              <a:t>constitutes a form of theory, or meta-cognitive appraisal, concerning the other </a:t>
            </a:r>
            <a:r>
              <a:rPr lang="en-US" sz="2100" dirty="0" smtClean="0">
                <a:latin typeface="Times New Roman" panose="02020603050405020304" pitchFamily="18" charset="0"/>
                <a:cs typeface="Times New Roman" panose="02020603050405020304" pitchFamily="18" charset="0"/>
              </a:rPr>
              <a:t>activities of </a:t>
            </a:r>
            <a:r>
              <a:rPr lang="en-US" sz="2100" dirty="0">
                <a:latin typeface="Times New Roman" panose="02020603050405020304" pitchFamily="18" charset="0"/>
                <a:cs typeface="Times New Roman" panose="02020603050405020304" pitchFamily="18" charset="0"/>
              </a:rPr>
              <a:t>the system.  </a:t>
            </a:r>
            <a:r>
              <a:rPr lang="en-US" sz="2100" dirty="0" smtClean="0">
                <a:latin typeface="Times New Roman" panose="02020603050405020304" pitchFamily="18" charset="0"/>
                <a:cs typeface="Times New Roman" panose="02020603050405020304" pitchFamily="18" charset="0"/>
              </a:rPr>
              <a:t>This </a:t>
            </a:r>
            <a:r>
              <a:rPr lang="en-US" sz="2100" dirty="0">
                <a:latin typeface="Times New Roman" panose="02020603050405020304" pitchFamily="18" charset="0"/>
                <a:cs typeface="Times New Roman" panose="02020603050405020304" pitchFamily="18" charset="0"/>
              </a:rPr>
              <a:t>is the cognitive-behavioural view of the evolution of the self-concept.</a:t>
            </a:r>
          </a:p>
          <a:p>
            <a:pPr algn="just">
              <a:lnSpc>
                <a:spcPct val="150000"/>
              </a:lnSpc>
            </a:pPr>
            <a:r>
              <a:rPr lang="en-US" sz="2100" dirty="0">
                <a:latin typeface="Times New Roman" panose="02020603050405020304" pitchFamily="18" charset="0"/>
                <a:cs typeface="Times New Roman" panose="02020603050405020304" pitchFamily="18" charset="0"/>
              </a:rPr>
              <a:t>Knowledge of what is labelled the ‘objective’ or phenomenal self is viewed as a batch </a:t>
            </a:r>
            <a:r>
              <a:rPr lang="en-US" sz="2100" dirty="0" smtClean="0">
                <a:latin typeface="Times New Roman" panose="02020603050405020304" pitchFamily="18" charset="0"/>
                <a:cs typeface="Times New Roman" panose="02020603050405020304" pitchFamily="18" charset="0"/>
              </a:rPr>
              <a:t>of information </a:t>
            </a:r>
            <a:r>
              <a:rPr lang="en-US" sz="2100" dirty="0">
                <a:latin typeface="Times New Roman" panose="02020603050405020304" pitchFamily="18" charset="0"/>
                <a:cs typeface="Times New Roman" panose="02020603050405020304" pitchFamily="18" charset="0"/>
              </a:rPr>
              <a:t>stored in memory just like any other. </a:t>
            </a:r>
            <a:endParaRPr lang="en-US" sz="2100" dirty="0" smtClean="0">
              <a:latin typeface="Times New Roman" panose="02020603050405020304" pitchFamily="18" charset="0"/>
              <a:cs typeface="Times New Roman" panose="02020603050405020304" pitchFamily="18" charset="0"/>
            </a:endParaRPr>
          </a:p>
          <a:p>
            <a:pPr algn="just">
              <a:lnSpc>
                <a:spcPct val="150000"/>
              </a:lnSpc>
            </a:pPr>
            <a:r>
              <a:rPr lang="en-US" sz="2100" dirty="0" smtClean="0">
                <a:latin typeface="Times New Roman" panose="02020603050405020304" pitchFamily="18" charset="0"/>
                <a:cs typeface="Times New Roman" panose="02020603050405020304" pitchFamily="18" charset="0"/>
              </a:rPr>
              <a:t>Higgins </a:t>
            </a:r>
            <a:r>
              <a:rPr lang="en-US" sz="2100" dirty="0">
                <a:latin typeface="Times New Roman" panose="02020603050405020304" pitchFamily="18" charset="0"/>
                <a:cs typeface="Times New Roman" panose="02020603050405020304" pitchFamily="18" charset="0"/>
              </a:rPr>
              <a:t>(1987) formulated  </a:t>
            </a:r>
            <a:r>
              <a:rPr lang="en-US" sz="2100" dirty="0" smtClean="0">
                <a:latin typeface="Times New Roman" panose="02020603050405020304" pitchFamily="18" charset="0"/>
                <a:cs typeface="Times New Roman" panose="02020603050405020304" pitchFamily="18" charset="0"/>
              </a:rPr>
              <a:t>cognitive behavioural</a:t>
            </a:r>
            <a:r>
              <a:rPr lang="en-US" sz="2100" dirty="0">
                <a:latin typeface="Times New Roman" panose="02020603050405020304" pitchFamily="18" charset="0"/>
                <a:cs typeface="Times New Roman" panose="02020603050405020304" pitchFamily="18" charset="0"/>
              </a:rPr>
              <a:t> </a:t>
            </a:r>
            <a:r>
              <a:rPr lang="en-US" sz="2100" dirty="0" smtClean="0">
                <a:latin typeface="Times New Roman" panose="02020603050405020304" pitchFamily="18" charset="0"/>
                <a:cs typeface="Times New Roman" panose="02020603050405020304" pitchFamily="18" charset="0"/>
              </a:rPr>
              <a:t>model </a:t>
            </a:r>
            <a:r>
              <a:rPr lang="en-US" sz="2100" dirty="0">
                <a:latin typeface="Times New Roman" panose="02020603050405020304" pitchFamily="18" charset="0"/>
                <a:cs typeface="Times New Roman" panose="02020603050405020304" pitchFamily="18" charset="0"/>
              </a:rPr>
              <a:t>of the functioning of the self which depicts it as a series of </a:t>
            </a:r>
            <a:r>
              <a:rPr lang="en-US" sz="2100" dirty="0" smtClean="0">
                <a:latin typeface="Times New Roman" panose="02020603050405020304" pitchFamily="18" charset="0"/>
                <a:cs typeface="Times New Roman" panose="02020603050405020304" pitchFamily="18" charset="0"/>
              </a:rPr>
              <a:t>self-state representations</a:t>
            </a:r>
            <a:r>
              <a:rPr lang="en-US" sz="2100"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2"/>
          </p:nvPr>
        </p:nvSpPr>
        <p:spPr/>
        <p:txBody>
          <a:bodyPr/>
          <a:lstStyle/>
          <a:p>
            <a:fld id="{91C727CA-B307-400E-952B-CB4369AD6BC8}" type="slidenum">
              <a:rPr lang="en-US" smtClean="0"/>
              <a:t>61</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26627120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latin typeface="Times New Roman" panose="02020603050405020304" pitchFamily="18" charset="0"/>
                <a:cs typeface="Times New Roman" panose="02020603050405020304" pitchFamily="18" charset="0"/>
              </a:rPr>
              <a:t>Theoretical model of cognitive-behavioural approaches</a:t>
            </a:r>
            <a:endParaRPr lang="en-US" sz="3200" dirty="0"/>
          </a:p>
        </p:txBody>
      </p:sp>
      <p:sp>
        <p:nvSpPr>
          <p:cNvPr id="3" name="Content Placeholder 2"/>
          <p:cNvSpPr>
            <a:spLocks noGrp="1"/>
          </p:cNvSpPr>
          <p:nvPr>
            <p:ph idx="1"/>
          </p:nvPr>
        </p:nvSpPr>
        <p:spPr>
          <a:xfrm>
            <a:off x="228600" y="1524000"/>
            <a:ext cx="8001000" cy="5105400"/>
          </a:xfrm>
        </p:spPr>
        <p:txBody>
          <a:bodyPr>
            <a:normAutofit/>
          </a:bodyPr>
          <a:lstStyle/>
          <a:p>
            <a:pPr algn="just">
              <a:lnSpc>
                <a:spcPct val="150000"/>
              </a:lnSpc>
            </a:pPr>
            <a:r>
              <a:rPr lang="en-US" sz="2100" dirty="0">
                <a:latin typeface="Times New Roman" panose="02020603050405020304" pitchFamily="18" charset="0"/>
                <a:cs typeface="Times New Roman" panose="02020603050405020304" pitchFamily="18" charset="0"/>
              </a:rPr>
              <a:t>In most cases, there are discrepancies between three domains of the </a:t>
            </a:r>
            <a:r>
              <a:rPr lang="en-US" sz="2100" dirty="0" smtClean="0">
                <a:latin typeface="Times New Roman" panose="02020603050405020304" pitchFamily="18" charset="0"/>
                <a:cs typeface="Times New Roman" panose="02020603050405020304" pitchFamily="18" charset="0"/>
              </a:rPr>
              <a:t>self (actual</a:t>
            </a:r>
            <a:r>
              <a:rPr lang="en-US" sz="2100" dirty="0">
                <a:latin typeface="Times New Roman" panose="02020603050405020304" pitchFamily="18" charset="0"/>
                <a:cs typeface="Times New Roman" panose="02020603050405020304" pitchFamily="18" charset="0"/>
              </a:rPr>
              <a:t>; ideal; and ought self). Higgins sees the pattern of these discrepancies as linked </a:t>
            </a:r>
            <a:r>
              <a:rPr lang="en-US" sz="2100" dirty="0" smtClean="0">
                <a:latin typeface="Times New Roman" panose="02020603050405020304" pitchFamily="18" charset="0"/>
                <a:cs typeface="Times New Roman" panose="02020603050405020304" pitchFamily="18" charset="0"/>
              </a:rPr>
              <a:t>to specific </a:t>
            </a:r>
            <a:r>
              <a:rPr lang="en-US" sz="2100" dirty="0">
                <a:latin typeface="Times New Roman" panose="02020603050405020304" pitchFamily="18" charset="0"/>
                <a:cs typeface="Times New Roman" panose="02020603050405020304" pitchFamily="18" charset="0"/>
              </a:rPr>
              <a:t>forms of dysfunction and illness.</a:t>
            </a:r>
          </a:p>
          <a:p>
            <a:pPr algn="just">
              <a:lnSpc>
                <a:spcPct val="150000"/>
              </a:lnSpc>
            </a:pPr>
            <a:r>
              <a:rPr lang="en-US" sz="2100" dirty="0">
                <a:latin typeface="Times New Roman" panose="02020603050405020304" pitchFamily="18" charset="0"/>
                <a:cs typeface="Times New Roman" panose="02020603050405020304" pitchFamily="18" charset="0"/>
              </a:rPr>
              <a:t>Within these self-referent constructs there is another set of propositions which provide </a:t>
            </a:r>
            <a:r>
              <a:rPr lang="en-US" sz="2100" dirty="0" smtClean="0">
                <a:latin typeface="Times New Roman" panose="02020603050405020304" pitchFamily="18" charset="0"/>
                <a:cs typeface="Times New Roman" panose="02020603050405020304" pitchFamily="18" charset="0"/>
              </a:rPr>
              <a:t>an account </a:t>
            </a:r>
            <a:r>
              <a:rPr lang="en-US" sz="2100" dirty="0">
                <a:latin typeface="Times New Roman" panose="02020603050405020304" pitchFamily="18" charset="0"/>
                <a:cs typeface="Times New Roman" panose="02020603050405020304" pitchFamily="18" charset="0"/>
              </a:rPr>
              <a:t>of cause-and-effect relationships in the world around us, including perceptions </a:t>
            </a:r>
            <a:r>
              <a:rPr lang="en-US" sz="2100" dirty="0" smtClean="0">
                <a:latin typeface="Times New Roman" panose="02020603050405020304" pitchFamily="18" charset="0"/>
                <a:cs typeface="Times New Roman" panose="02020603050405020304" pitchFamily="18" charset="0"/>
              </a:rPr>
              <a:t>of ourselves</a:t>
            </a:r>
            <a:r>
              <a:rPr lang="en-US" sz="2100" dirty="0">
                <a:latin typeface="Times New Roman" panose="02020603050405020304" pitchFamily="18" charset="0"/>
                <a:cs typeface="Times New Roman" panose="02020603050405020304" pitchFamily="18" charset="0"/>
              </a:rPr>
              <a:t>. </a:t>
            </a:r>
            <a:endParaRPr lang="en-US" sz="2100" dirty="0" smtClean="0">
              <a:latin typeface="Times New Roman" panose="02020603050405020304" pitchFamily="18" charset="0"/>
              <a:cs typeface="Times New Roman" panose="02020603050405020304" pitchFamily="18" charset="0"/>
            </a:endParaRPr>
          </a:p>
          <a:p>
            <a:pPr algn="just">
              <a:lnSpc>
                <a:spcPct val="150000"/>
              </a:lnSpc>
            </a:pPr>
            <a:r>
              <a:rPr lang="en-US" sz="2100" dirty="0" smtClean="0">
                <a:latin typeface="Times New Roman" panose="02020603050405020304" pitchFamily="18" charset="0"/>
                <a:cs typeface="Times New Roman" panose="02020603050405020304" pitchFamily="18" charset="0"/>
              </a:rPr>
              <a:t>These </a:t>
            </a:r>
            <a:r>
              <a:rPr lang="en-US" sz="2100" dirty="0">
                <a:latin typeface="Times New Roman" panose="02020603050405020304" pitchFamily="18" charset="0"/>
                <a:cs typeface="Times New Roman" panose="02020603050405020304" pitchFamily="18" charset="0"/>
              </a:rPr>
              <a:t>propositions are called </a:t>
            </a:r>
            <a:r>
              <a:rPr lang="en-US" sz="2100" b="1" dirty="0">
                <a:latin typeface="Times New Roman" panose="02020603050405020304" pitchFamily="18" charset="0"/>
                <a:cs typeface="Times New Roman" panose="02020603050405020304" pitchFamily="18" charset="0"/>
              </a:rPr>
              <a:t>attributions </a:t>
            </a:r>
            <a:r>
              <a:rPr lang="en-US" sz="2100" dirty="0">
                <a:latin typeface="Times New Roman" panose="02020603050405020304" pitchFamily="18" charset="0"/>
                <a:cs typeface="Times New Roman" panose="02020603050405020304" pitchFamily="18" charset="0"/>
              </a:rPr>
              <a:t>and they are described as having </a:t>
            </a:r>
            <a:r>
              <a:rPr lang="en-US" sz="2100" dirty="0" smtClean="0">
                <a:latin typeface="Times New Roman" panose="02020603050405020304" pitchFamily="18" charset="0"/>
                <a:cs typeface="Times New Roman" panose="02020603050405020304" pitchFamily="18" charset="0"/>
              </a:rPr>
              <a:t>three dimensions</a:t>
            </a:r>
            <a:r>
              <a:rPr lang="en-US" sz="2100" dirty="0">
                <a:latin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12"/>
          </p:nvPr>
        </p:nvSpPr>
        <p:spPr/>
        <p:txBody>
          <a:bodyPr/>
          <a:lstStyle/>
          <a:p>
            <a:fld id="{91C727CA-B307-400E-952B-CB4369AD6BC8}" type="slidenum">
              <a:rPr lang="en-US" smtClean="0"/>
              <a:t>62</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20974234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latin typeface="Times New Roman" panose="02020603050405020304" pitchFamily="18" charset="0"/>
                <a:cs typeface="Times New Roman" panose="02020603050405020304" pitchFamily="18" charset="0"/>
              </a:rPr>
              <a:t>Theoretical model of cognitive-behavioural approaches</a:t>
            </a:r>
            <a:endParaRPr lang="en-US" sz="3200" dirty="0"/>
          </a:p>
        </p:txBody>
      </p:sp>
      <p:sp>
        <p:nvSpPr>
          <p:cNvPr id="3" name="Content Placeholder 2"/>
          <p:cNvSpPr>
            <a:spLocks noGrp="1"/>
          </p:cNvSpPr>
          <p:nvPr>
            <p:ph idx="1"/>
          </p:nvPr>
        </p:nvSpPr>
        <p:spPr/>
        <p:txBody>
          <a:bodyPr>
            <a:normAutofit/>
          </a:bodyPr>
          <a:lstStyle/>
          <a:p>
            <a:pPr marL="114300" indent="0" algn="just">
              <a:lnSpc>
                <a:spcPct val="150000"/>
              </a:lnSpc>
              <a:buNone/>
            </a:pPr>
            <a:r>
              <a:rPr lang="en-US" sz="2400" b="1" dirty="0" smtClean="0">
                <a:latin typeface="Times New Roman" panose="02020603050405020304" pitchFamily="18" charset="0"/>
                <a:cs typeface="Times New Roman" panose="02020603050405020304" pitchFamily="18" charset="0"/>
              </a:rPr>
              <a:t> 1. Internality-externality</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extent to which causes are ascribed to </a:t>
            </a:r>
            <a:r>
              <a:rPr lang="en-US" sz="2400" dirty="0" smtClean="0">
                <a:latin typeface="Times New Roman" panose="02020603050405020304" pitchFamily="18" charset="0"/>
                <a:cs typeface="Times New Roman" panose="02020603050405020304" pitchFamily="18" charset="0"/>
              </a:rPr>
              <a:t>individuals themselves </a:t>
            </a:r>
            <a:r>
              <a:rPr lang="en-US" sz="2400" dirty="0">
                <a:latin typeface="Times New Roman" panose="02020603050405020304" pitchFamily="18" charset="0"/>
                <a:cs typeface="Times New Roman" panose="02020603050405020304" pitchFamily="18" charset="0"/>
              </a:rPr>
              <a:t>or to environmental events such as the actions of </a:t>
            </a:r>
            <a:r>
              <a:rPr lang="en-US" sz="2400" dirty="0" smtClean="0">
                <a:latin typeface="Times New Roman" panose="02020603050405020304" pitchFamily="18" charset="0"/>
                <a:cs typeface="Times New Roman" panose="02020603050405020304" pitchFamily="18" charset="0"/>
              </a:rPr>
              <a:t>others.</a:t>
            </a:r>
            <a:endParaRPr lang="en-US" sz="2400" dirty="0">
              <a:latin typeface="Times New Roman" panose="02020603050405020304" pitchFamily="18" charset="0"/>
              <a:cs typeface="Times New Roman" panose="02020603050405020304" pitchFamily="18" charset="0"/>
            </a:endParaRPr>
          </a:p>
          <a:p>
            <a:pPr marL="114300" indent="0" algn="just">
              <a:lnSpc>
                <a:spcPct val="150000"/>
              </a:lnSpc>
              <a:buNone/>
            </a:pPr>
            <a:r>
              <a:rPr lang="en-US" sz="2400" b="1" dirty="0" smtClean="0">
                <a:latin typeface="Times New Roman" panose="02020603050405020304" pitchFamily="18" charset="0"/>
                <a:cs typeface="Times New Roman" panose="02020603050405020304" pitchFamily="18" charset="0"/>
              </a:rPr>
              <a:t>2. Stability-instability</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extent to which they remain static, or change over </a:t>
            </a:r>
            <a:r>
              <a:rPr lang="en-US" sz="2400" dirty="0" smtClean="0">
                <a:latin typeface="Times New Roman" panose="02020603050405020304" pitchFamily="18" charset="0"/>
                <a:cs typeface="Times New Roman" panose="02020603050405020304" pitchFamily="18" charset="0"/>
              </a:rPr>
              <a:t>time.</a:t>
            </a:r>
            <a:endParaRPr lang="en-US" sz="2400" dirty="0">
              <a:latin typeface="Times New Roman" panose="02020603050405020304" pitchFamily="18" charset="0"/>
              <a:cs typeface="Times New Roman" panose="02020603050405020304" pitchFamily="18" charset="0"/>
            </a:endParaRPr>
          </a:p>
          <a:p>
            <a:pPr marL="114300" indent="0" algn="just">
              <a:lnSpc>
                <a:spcPct val="150000"/>
              </a:lnSpc>
              <a:buNone/>
            </a:pPr>
            <a:r>
              <a:rPr lang="en-US" sz="2400" b="1" dirty="0" smtClean="0">
                <a:latin typeface="Times New Roman" panose="02020603050405020304" pitchFamily="18" charset="0"/>
                <a:cs typeface="Times New Roman" panose="02020603050405020304" pitchFamily="18" charset="0"/>
              </a:rPr>
              <a:t>3. Specificity-</a:t>
            </a:r>
            <a:r>
              <a:rPr lang="en-US" sz="2400" b="1" dirty="0" err="1" smtClean="0">
                <a:latin typeface="Times New Roman" panose="02020603050405020304" pitchFamily="18" charset="0"/>
                <a:cs typeface="Times New Roman" panose="02020603050405020304" pitchFamily="18" charset="0"/>
              </a:rPr>
              <a:t>globality</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extent to which they apply to one event or sphere </a:t>
            </a:r>
            <a:r>
              <a:rPr lang="en-US" sz="2400" dirty="0" smtClean="0">
                <a:latin typeface="Times New Roman" panose="02020603050405020304" pitchFamily="18" charset="0"/>
                <a:cs typeface="Times New Roman" panose="02020603050405020304" pitchFamily="18" charset="0"/>
              </a:rPr>
              <a:t>of experience</a:t>
            </a:r>
            <a:r>
              <a:rPr lang="en-US" sz="2400" dirty="0">
                <a:latin typeface="Times New Roman" panose="02020603050405020304" pitchFamily="18" charset="0"/>
                <a:cs typeface="Times New Roman" panose="02020603050405020304" pitchFamily="18" charset="0"/>
              </a:rPr>
              <a:t>, or are thought to extend to cover a whole class of events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1C727CA-B307-400E-952B-CB4369AD6BC8}" type="slidenum">
              <a:rPr lang="en-US" smtClean="0"/>
              <a:t>63</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673518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latin typeface="Times New Roman" panose="02020603050405020304" pitchFamily="18" charset="0"/>
                <a:cs typeface="Times New Roman" panose="02020603050405020304" pitchFamily="18" charset="0"/>
              </a:rPr>
              <a:t>Theoretical model of cognitive-behavioural approaches</a:t>
            </a:r>
            <a:endParaRPr lang="en-US" sz="3200" dirty="0"/>
          </a:p>
        </p:txBody>
      </p:sp>
      <p:sp>
        <p:nvSpPr>
          <p:cNvPr id="3" name="Content Placeholder 2"/>
          <p:cNvSpPr>
            <a:spLocks noGrp="1"/>
          </p:cNvSpPr>
          <p:nvPr>
            <p:ph idx="1"/>
          </p:nvPr>
        </p:nvSpPr>
        <p:spPr>
          <a:xfrm>
            <a:off x="304800" y="1600200"/>
            <a:ext cx="7772400" cy="4800600"/>
          </a:xfrm>
        </p:spPr>
        <p:txBody>
          <a:bodyPr>
            <a:normAutofit/>
          </a:bodyPr>
          <a:lstStyle/>
          <a:p>
            <a:pPr algn="just">
              <a:lnSpc>
                <a:spcPct val="150000"/>
              </a:lnSpc>
            </a:pPr>
            <a:r>
              <a:rPr lang="en-US" sz="2300" dirty="0" smtClean="0">
                <a:latin typeface="Times New Roman" panose="02020603050405020304" pitchFamily="18" charset="0"/>
                <a:cs typeface="Times New Roman" panose="02020603050405020304" pitchFamily="18" charset="0"/>
              </a:rPr>
              <a:t>A </a:t>
            </a:r>
            <a:r>
              <a:rPr lang="en-US" sz="2300" dirty="0">
                <a:latin typeface="Times New Roman" panose="02020603050405020304" pitchFamily="18" charset="0"/>
                <a:cs typeface="Times New Roman" panose="02020603050405020304" pitchFamily="18" charset="0"/>
              </a:rPr>
              <a:t>further specific sub-set of these attributions applies to our general sense of our ability </a:t>
            </a:r>
            <a:r>
              <a:rPr lang="en-US" sz="2300" dirty="0" smtClean="0">
                <a:latin typeface="Times New Roman" panose="02020603050405020304" pitchFamily="18" charset="0"/>
                <a:cs typeface="Times New Roman" panose="02020603050405020304" pitchFamily="18" charset="0"/>
              </a:rPr>
              <a:t>to influence </a:t>
            </a:r>
            <a:r>
              <a:rPr lang="en-US" sz="2300" dirty="0">
                <a:latin typeface="Times New Roman" panose="02020603050405020304" pitchFamily="18" charset="0"/>
                <a:cs typeface="Times New Roman" panose="02020603050405020304" pitchFamily="18" charset="0"/>
              </a:rPr>
              <a:t>our own behaviour. This feature is called </a:t>
            </a:r>
            <a:r>
              <a:rPr lang="en-US" sz="2300" b="1" dirty="0">
                <a:latin typeface="Times New Roman" panose="02020603050405020304" pitchFamily="18" charset="0"/>
                <a:cs typeface="Times New Roman" panose="02020603050405020304" pitchFamily="18" charset="0"/>
              </a:rPr>
              <a:t>self-efficacy </a:t>
            </a:r>
            <a:r>
              <a:rPr lang="en-US" sz="2300" dirty="0">
                <a:latin typeface="Times New Roman" panose="02020603050405020304" pitchFamily="18" charset="0"/>
                <a:cs typeface="Times New Roman" panose="02020603050405020304" pitchFamily="18" charset="0"/>
              </a:rPr>
              <a:t>(Bandura, 1978).</a:t>
            </a:r>
          </a:p>
          <a:p>
            <a:pPr algn="just">
              <a:lnSpc>
                <a:spcPct val="150000"/>
              </a:lnSpc>
            </a:pPr>
            <a:r>
              <a:rPr lang="en-US" sz="2300" dirty="0">
                <a:latin typeface="Times New Roman" panose="02020603050405020304" pitchFamily="18" charset="0"/>
                <a:cs typeface="Times New Roman" panose="02020603050405020304" pitchFamily="18" charset="0"/>
              </a:rPr>
              <a:t>Interconnected sets of propositions and attributions which individuals use for </a:t>
            </a:r>
            <a:r>
              <a:rPr lang="en-US" sz="2300" dirty="0" err="1" smtClean="0">
                <a:latin typeface="Times New Roman" panose="02020603050405020304" pitchFamily="18" charset="0"/>
                <a:cs typeface="Times New Roman" panose="02020603050405020304" pitchFamily="18" charset="0"/>
              </a:rPr>
              <a:t>organising</a:t>
            </a:r>
            <a:r>
              <a:rPr lang="en-US" sz="2300" dirty="0">
                <a:latin typeface="Times New Roman" panose="02020603050405020304" pitchFamily="18" charset="0"/>
                <a:cs typeface="Times New Roman" panose="02020603050405020304" pitchFamily="18" charset="0"/>
              </a:rPr>
              <a:t> </a:t>
            </a:r>
            <a:r>
              <a:rPr lang="en-US" sz="2300" dirty="0" smtClean="0">
                <a:latin typeface="Times New Roman" panose="02020603050405020304" pitchFamily="18" charset="0"/>
                <a:cs typeface="Times New Roman" panose="02020603050405020304" pitchFamily="18" charset="0"/>
              </a:rPr>
              <a:t>information </a:t>
            </a:r>
            <a:r>
              <a:rPr lang="en-US" sz="2300" dirty="0">
                <a:latin typeface="Times New Roman" panose="02020603050405020304" pitchFamily="18" charset="0"/>
                <a:cs typeface="Times New Roman" panose="02020603050405020304" pitchFamily="18" charset="0"/>
              </a:rPr>
              <a:t>about the world around them are called </a:t>
            </a:r>
            <a:r>
              <a:rPr lang="en-US" sz="2300" b="1" dirty="0">
                <a:latin typeface="Times New Roman" panose="02020603050405020304" pitchFamily="18" charset="0"/>
                <a:cs typeface="Times New Roman" panose="02020603050405020304" pitchFamily="18" charset="0"/>
              </a:rPr>
              <a:t>schemata</a:t>
            </a:r>
            <a:r>
              <a:rPr lang="en-US" sz="2300"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91C727CA-B307-400E-952B-CB4369AD6BC8}" type="slidenum">
              <a:rPr lang="en-US" smtClean="0"/>
              <a:t>64</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21783167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latin typeface="Times New Roman" panose="02020603050405020304" pitchFamily="18" charset="0"/>
                <a:cs typeface="Times New Roman" panose="02020603050405020304" pitchFamily="18" charset="0"/>
              </a:rPr>
              <a:t>Theoretical model of cognitive-behavioural approaches</a:t>
            </a:r>
            <a:endParaRPr lang="en-US" sz="3200" dirty="0"/>
          </a:p>
        </p:txBody>
      </p:sp>
      <p:sp>
        <p:nvSpPr>
          <p:cNvPr id="3" name="Content Placeholder 2"/>
          <p:cNvSpPr>
            <a:spLocks noGrp="1"/>
          </p:cNvSpPr>
          <p:nvPr>
            <p:ph idx="1"/>
          </p:nvPr>
        </p:nvSpPr>
        <p:spPr>
          <a:xfrm>
            <a:off x="228600" y="1524000"/>
            <a:ext cx="8077200" cy="4953000"/>
          </a:xfrm>
        </p:spPr>
        <p:txBody>
          <a:bodyPr>
            <a:normAutofit fontScale="92500" lnSpcReduction="10000"/>
          </a:bodyPr>
          <a:lstStyle/>
          <a:p>
            <a:pPr marL="114300" indent="0">
              <a:buNone/>
            </a:pPr>
            <a:r>
              <a:rPr lang="en-US" b="1" dirty="0" smtClean="0"/>
              <a:t>   </a:t>
            </a:r>
            <a:r>
              <a:rPr lang="en-US" sz="2400" b="1" dirty="0" smtClean="0">
                <a:latin typeface="Times New Roman" panose="02020603050405020304" pitchFamily="18" charset="0"/>
                <a:cs typeface="Times New Roman" panose="02020603050405020304" pitchFamily="18" charset="0"/>
              </a:rPr>
              <a:t>Neural bases</a:t>
            </a:r>
          </a:p>
          <a:p>
            <a:pPr algn="just">
              <a:lnSpc>
                <a:spcPct val="150000"/>
              </a:lnSpc>
            </a:pPr>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recent years a series of both philosophers (e.g. </a:t>
            </a:r>
            <a:r>
              <a:rPr lang="en-US" sz="2400" dirty="0" err="1">
                <a:latin typeface="Times New Roman" panose="02020603050405020304" pitchFamily="18" charset="0"/>
                <a:cs typeface="Times New Roman" panose="02020603050405020304" pitchFamily="18" charset="0"/>
              </a:rPr>
              <a:t>Churchland</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1988; Dennett</a:t>
            </a:r>
            <a:r>
              <a:rPr lang="en-US" sz="2400" dirty="0">
                <a:latin typeface="Times New Roman" panose="02020603050405020304" pitchFamily="18" charset="0"/>
                <a:cs typeface="Times New Roman" panose="02020603050405020304" pitchFamily="18" charset="0"/>
              </a:rPr>
              <a:t>, 1993) and biological scientists (e.g. Crick, 1994; </a:t>
            </a:r>
            <a:r>
              <a:rPr lang="en-US" sz="2400" dirty="0" err="1">
                <a:latin typeface="Times New Roman" panose="02020603050405020304" pitchFamily="18" charset="0"/>
                <a:cs typeface="Times New Roman" panose="02020603050405020304" pitchFamily="18" charset="0"/>
              </a:rPr>
              <a:t>Damasio</a:t>
            </a:r>
            <a:r>
              <a:rPr lang="en-US" sz="2400" dirty="0">
                <a:latin typeface="Times New Roman" panose="02020603050405020304" pitchFamily="18" charset="0"/>
                <a:cs typeface="Times New Roman" panose="02020603050405020304" pitchFamily="18" charset="0"/>
              </a:rPr>
              <a:t>, 1999) have </a:t>
            </a:r>
            <a:r>
              <a:rPr lang="en-US" sz="2400" dirty="0" smtClean="0">
                <a:latin typeface="Times New Roman" panose="02020603050405020304" pitchFamily="18" charset="0"/>
                <a:cs typeface="Times New Roman" panose="02020603050405020304" pitchFamily="18" charset="0"/>
              </a:rPr>
              <a:t>forwarded proposals </a:t>
            </a:r>
            <a:r>
              <a:rPr lang="en-US" sz="2400" dirty="0">
                <a:latin typeface="Times New Roman" panose="02020603050405020304" pitchFamily="18" charset="0"/>
                <a:cs typeface="Times New Roman" panose="02020603050405020304" pitchFamily="18" charset="0"/>
              </a:rPr>
              <a:t>concerning how mental events and processes are created by complex events on </a:t>
            </a:r>
            <a:r>
              <a:rPr lang="en-US" sz="2400" dirty="0" smtClean="0">
                <a:latin typeface="Times New Roman" panose="02020603050405020304" pitchFamily="18" charset="0"/>
                <a:cs typeface="Times New Roman" panose="02020603050405020304" pitchFamily="18" charset="0"/>
              </a:rPr>
              <a:t>a neurological </a:t>
            </a:r>
            <a:r>
              <a:rPr lang="en-US" sz="2400" dirty="0">
                <a:latin typeface="Times New Roman" panose="02020603050405020304" pitchFamily="18" charset="0"/>
                <a:cs typeface="Times New Roman" panose="02020603050405020304" pitchFamily="18" charset="0"/>
              </a:rPr>
              <a:t>level. </a:t>
            </a:r>
            <a:endParaRPr lang="en-US" sz="2400" dirty="0" smtClean="0">
              <a:latin typeface="Times New Roman" panose="02020603050405020304" pitchFamily="18" charset="0"/>
              <a:cs typeface="Times New Roman" panose="02020603050405020304" pitchFamily="18" charset="0"/>
            </a:endParaRPr>
          </a:p>
          <a:p>
            <a:pPr algn="just">
              <a:lnSpc>
                <a:spcPct val="150000"/>
              </a:lnSpc>
            </a:pPr>
            <a:r>
              <a:rPr lang="en-US" sz="2400" dirty="0" smtClean="0">
                <a:latin typeface="Times New Roman" panose="02020603050405020304" pitchFamily="18" charset="0"/>
                <a:cs typeface="Times New Roman" panose="02020603050405020304" pitchFamily="18" charset="0"/>
              </a:rPr>
              <a:t>Robertson </a:t>
            </a:r>
            <a:r>
              <a:rPr lang="en-US" sz="2400" dirty="0">
                <a:latin typeface="Times New Roman" panose="02020603050405020304" pitchFamily="18" charset="0"/>
                <a:cs typeface="Times New Roman" panose="02020603050405020304" pitchFamily="18" charset="0"/>
              </a:rPr>
              <a:t>(1999) has described recent knowledge concerning </a:t>
            </a:r>
            <a:r>
              <a:rPr lang="en-US" sz="2400" dirty="0" smtClean="0">
                <a:latin typeface="Times New Roman" panose="02020603050405020304" pitchFamily="18" charset="0"/>
                <a:cs typeface="Times New Roman" panose="02020603050405020304" pitchFamily="18" charset="0"/>
              </a:rPr>
              <a:t>learning processes </a:t>
            </a:r>
            <a:r>
              <a:rPr lang="en-US" sz="2400" dirty="0">
                <a:latin typeface="Times New Roman" panose="02020603050405020304" pitchFamily="18" charset="0"/>
                <a:cs typeface="Times New Roman" panose="02020603050405020304" pitchFamily="18" charset="0"/>
              </a:rPr>
              <a:t>in the brain, and how these might provide an account of the kinds of changes that </a:t>
            </a:r>
            <a:r>
              <a:rPr lang="en-US" sz="2400" dirty="0" smtClean="0">
                <a:latin typeface="Times New Roman" panose="02020603050405020304" pitchFamily="18" charset="0"/>
                <a:cs typeface="Times New Roman" panose="02020603050405020304" pitchFamily="18" charset="0"/>
              </a:rPr>
              <a:t>are more </a:t>
            </a:r>
            <a:r>
              <a:rPr lang="en-US" sz="2400" dirty="0">
                <a:latin typeface="Times New Roman" panose="02020603050405020304" pitchFamily="18" charset="0"/>
                <a:cs typeface="Times New Roman" panose="02020603050405020304" pitchFamily="18" charset="0"/>
              </a:rPr>
              <a:t>familiar on an everyday, psychological level.</a:t>
            </a:r>
          </a:p>
        </p:txBody>
      </p:sp>
      <p:sp>
        <p:nvSpPr>
          <p:cNvPr id="4" name="Slide Number Placeholder 3"/>
          <p:cNvSpPr>
            <a:spLocks noGrp="1"/>
          </p:cNvSpPr>
          <p:nvPr>
            <p:ph type="sldNum" sz="quarter" idx="12"/>
          </p:nvPr>
        </p:nvSpPr>
        <p:spPr/>
        <p:txBody>
          <a:bodyPr/>
          <a:lstStyle/>
          <a:p>
            <a:fld id="{91C727CA-B307-400E-952B-CB4369AD6BC8}" type="slidenum">
              <a:rPr lang="en-US" smtClean="0"/>
              <a:t>65</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41144973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latin typeface="Times New Roman" panose="02020603050405020304" pitchFamily="18" charset="0"/>
                <a:cs typeface="Times New Roman" panose="02020603050405020304" pitchFamily="18" charset="0"/>
              </a:rPr>
              <a:t>Theoretical model of cognitive-behavioural approaches</a:t>
            </a:r>
            <a:endParaRPr lang="en-US" sz="3200" dirty="0"/>
          </a:p>
        </p:txBody>
      </p:sp>
      <p:sp>
        <p:nvSpPr>
          <p:cNvPr id="3" name="Content Placeholder 2"/>
          <p:cNvSpPr>
            <a:spLocks noGrp="1"/>
          </p:cNvSpPr>
          <p:nvPr>
            <p:ph idx="1"/>
          </p:nvPr>
        </p:nvSpPr>
        <p:spPr>
          <a:xfrm>
            <a:off x="152400" y="1600200"/>
            <a:ext cx="8153400" cy="4800600"/>
          </a:xfrm>
        </p:spPr>
        <p:txBody>
          <a:bodyPr>
            <a:normAutofit lnSpcReduction="10000"/>
          </a:bodyPr>
          <a:lstStyle/>
          <a:p>
            <a:pPr algn="just">
              <a:lnSpc>
                <a:spcPct val="150000"/>
              </a:lnSpc>
            </a:pPr>
            <a:r>
              <a:rPr lang="en-US" sz="2100" dirty="0">
                <a:latin typeface="Times New Roman" panose="02020603050405020304" pitchFamily="18" charset="0"/>
                <a:cs typeface="Times New Roman" panose="02020603050405020304" pitchFamily="18" charset="0"/>
              </a:rPr>
              <a:t>We have heard about thoughts, feelings and behaviour, self-regulation, automatic </a:t>
            </a:r>
            <a:r>
              <a:rPr lang="en-US" sz="2100" dirty="0" smtClean="0">
                <a:latin typeface="Times New Roman" panose="02020603050405020304" pitchFamily="18" charset="0"/>
                <a:cs typeface="Times New Roman" panose="02020603050405020304" pitchFamily="18" charset="0"/>
              </a:rPr>
              <a:t>and controlled </a:t>
            </a:r>
            <a:r>
              <a:rPr lang="en-US" sz="2100" dirty="0">
                <a:latin typeface="Times New Roman" panose="02020603050405020304" pitchFamily="18" charset="0"/>
                <a:cs typeface="Times New Roman" panose="02020603050405020304" pitchFamily="18" charset="0"/>
              </a:rPr>
              <a:t>processes, attributions, self-perceptions and the proposed neural basis of them all. </a:t>
            </a:r>
            <a:endParaRPr lang="en-US" sz="2100" dirty="0" smtClean="0">
              <a:latin typeface="Times New Roman" panose="02020603050405020304" pitchFamily="18" charset="0"/>
              <a:cs typeface="Times New Roman" panose="02020603050405020304" pitchFamily="18" charset="0"/>
            </a:endParaRPr>
          </a:p>
          <a:p>
            <a:pPr algn="just">
              <a:lnSpc>
                <a:spcPct val="150000"/>
              </a:lnSpc>
            </a:pPr>
            <a:r>
              <a:rPr lang="en-US" sz="2100" dirty="0" smtClean="0">
                <a:latin typeface="Times New Roman" panose="02020603050405020304" pitchFamily="18" charset="0"/>
                <a:cs typeface="Times New Roman" panose="02020603050405020304" pitchFamily="18" charset="0"/>
              </a:rPr>
              <a:t>It</a:t>
            </a:r>
            <a:r>
              <a:rPr lang="en-US" sz="2100" dirty="0">
                <a:latin typeface="Times New Roman" panose="02020603050405020304" pitchFamily="18" charset="0"/>
                <a:cs typeface="Times New Roman" panose="02020603050405020304" pitchFamily="18" charset="0"/>
              </a:rPr>
              <a:t> </a:t>
            </a:r>
            <a:r>
              <a:rPr lang="en-US" sz="2100" dirty="0" smtClean="0">
                <a:latin typeface="Times New Roman" panose="02020603050405020304" pitchFamily="18" charset="0"/>
                <a:cs typeface="Times New Roman" panose="02020603050405020304" pitchFamily="18" charset="0"/>
              </a:rPr>
              <a:t>must </a:t>
            </a:r>
            <a:r>
              <a:rPr lang="en-US" sz="2100" dirty="0">
                <a:latin typeface="Times New Roman" panose="02020603050405020304" pitchFamily="18" charset="0"/>
                <a:cs typeface="Times New Roman" panose="02020603050405020304" pitchFamily="18" charset="0"/>
              </a:rPr>
              <a:t>not be forgotten however that though we have placed the ‘organism’ in a central place </a:t>
            </a:r>
            <a:r>
              <a:rPr lang="en-US" sz="2100" dirty="0" smtClean="0">
                <a:latin typeface="Times New Roman" panose="02020603050405020304" pitchFamily="18" charset="0"/>
                <a:cs typeface="Times New Roman" panose="02020603050405020304" pitchFamily="18" charset="0"/>
              </a:rPr>
              <a:t>in the </a:t>
            </a:r>
            <a:r>
              <a:rPr lang="en-US" sz="2100" dirty="0">
                <a:latin typeface="Times New Roman" panose="02020603050405020304" pitchFamily="18" charset="0"/>
                <a:cs typeface="Times New Roman" panose="02020603050405020304" pitchFamily="18" charset="0"/>
              </a:rPr>
              <a:t>cognitive-behavioural framework, a key role still remains, as in all accounts of </a:t>
            </a:r>
            <a:r>
              <a:rPr lang="en-US" sz="2100" dirty="0" smtClean="0">
                <a:latin typeface="Times New Roman" panose="02020603050405020304" pitchFamily="18" charset="0"/>
                <a:cs typeface="Times New Roman" panose="02020603050405020304" pitchFamily="18" charset="0"/>
              </a:rPr>
              <a:t>behavior based </a:t>
            </a:r>
            <a:r>
              <a:rPr lang="en-US" sz="2100" dirty="0">
                <a:latin typeface="Times New Roman" panose="02020603050405020304" pitchFamily="18" charset="0"/>
                <a:cs typeface="Times New Roman" panose="02020603050405020304" pitchFamily="18" charset="0"/>
              </a:rPr>
              <a:t>on learning theory, for events in the environment.</a:t>
            </a:r>
          </a:p>
          <a:p>
            <a:pPr algn="just">
              <a:lnSpc>
                <a:spcPct val="150000"/>
              </a:lnSpc>
            </a:pPr>
            <a:r>
              <a:rPr lang="en-US" sz="2100" dirty="0">
                <a:latin typeface="Times New Roman" panose="02020603050405020304" pitchFamily="18" charset="0"/>
                <a:cs typeface="Times New Roman" panose="02020603050405020304" pitchFamily="18" charset="0"/>
              </a:rPr>
              <a:t>Thus in cognitive-behavioural approaches both personal, intra-psychic variables, </a:t>
            </a:r>
            <a:r>
              <a:rPr lang="en-US" sz="2100" dirty="0" smtClean="0">
                <a:latin typeface="Times New Roman" panose="02020603050405020304" pitchFamily="18" charset="0"/>
                <a:cs typeface="Times New Roman" panose="02020603050405020304" pitchFamily="18" charset="0"/>
              </a:rPr>
              <a:t>and situational</a:t>
            </a:r>
            <a:r>
              <a:rPr lang="en-US" sz="2100" dirty="0">
                <a:latin typeface="Times New Roman" panose="02020603050405020304" pitchFamily="18" charset="0"/>
                <a:cs typeface="Times New Roman" panose="02020603050405020304" pitchFamily="18" charset="0"/>
              </a:rPr>
              <a:t>, environmental variables, are viewed as important. </a:t>
            </a:r>
          </a:p>
        </p:txBody>
      </p:sp>
      <p:sp>
        <p:nvSpPr>
          <p:cNvPr id="4" name="Slide Number Placeholder 3"/>
          <p:cNvSpPr>
            <a:spLocks noGrp="1"/>
          </p:cNvSpPr>
          <p:nvPr>
            <p:ph type="sldNum" sz="quarter" idx="12"/>
          </p:nvPr>
        </p:nvSpPr>
        <p:spPr/>
        <p:txBody>
          <a:bodyPr/>
          <a:lstStyle/>
          <a:p>
            <a:fld id="{91C727CA-B307-400E-952B-CB4369AD6BC8}" type="slidenum">
              <a:rPr lang="en-US" smtClean="0"/>
              <a:t>66</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15040911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latin typeface="Times New Roman" panose="02020603050405020304" pitchFamily="18" charset="0"/>
                <a:cs typeface="Times New Roman" panose="02020603050405020304" pitchFamily="18" charset="0"/>
              </a:rPr>
              <a:t>Theoretical model of cognitive-behavioural approaches</a:t>
            </a:r>
            <a:endParaRPr lang="en-US" sz="3200" dirty="0"/>
          </a:p>
        </p:txBody>
      </p:sp>
      <p:sp>
        <p:nvSpPr>
          <p:cNvPr id="3" name="Content Placeholder 2"/>
          <p:cNvSpPr>
            <a:spLocks noGrp="1"/>
          </p:cNvSpPr>
          <p:nvPr>
            <p:ph idx="1"/>
          </p:nvPr>
        </p:nvSpPr>
        <p:spPr>
          <a:xfrm>
            <a:off x="228600" y="1600200"/>
            <a:ext cx="8077200" cy="5105400"/>
          </a:xfrm>
        </p:spPr>
        <p:txBody>
          <a:bodyPr>
            <a:normAutofit lnSpcReduction="10000"/>
          </a:bodyPr>
          <a:lstStyle/>
          <a:p>
            <a:pPr marL="114300" indent="0">
              <a:buNone/>
            </a:pPr>
            <a:r>
              <a:rPr lang="en-US" b="1" dirty="0" smtClean="0"/>
              <a:t>   </a:t>
            </a:r>
            <a:r>
              <a:rPr lang="en-US" sz="2400" b="1" dirty="0" smtClean="0">
                <a:latin typeface="Times New Roman" panose="02020603050405020304" pitchFamily="18" charset="0"/>
                <a:cs typeface="Times New Roman" panose="02020603050405020304" pitchFamily="18" charset="0"/>
              </a:rPr>
              <a:t>Interactionism</a:t>
            </a:r>
          </a:p>
          <a:p>
            <a:pPr algn="just">
              <a:lnSpc>
                <a:spcPct val="150000"/>
              </a:lnSpc>
            </a:pPr>
            <a:r>
              <a:rPr lang="en-US" dirty="0" smtClean="0">
                <a:latin typeface="Times New Roman" panose="02020603050405020304" pitchFamily="18" charset="0"/>
                <a:cs typeface="Times New Roman" panose="02020603050405020304" pitchFamily="18" charset="0"/>
              </a:rPr>
              <a:t>It </a:t>
            </a:r>
            <a:r>
              <a:rPr lang="en-US" dirty="0">
                <a:latin typeface="Times New Roman" panose="02020603050405020304" pitchFamily="18" charset="0"/>
                <a:cs typeface="Times New Roman" panose="02020603050405020304" pitchFamily="18" charset="0"/>
              </a:rPr>
              <a:t>is assumed that the </a:t>
            </a:r>
            <a:r>
              <a:rPr lang="en-US" dirty="0" smtClean="0">
                <a:latin typeface="Times New Roman" panose="02020603050405020304" pitchFamily="18" charset="0"/>
                <a:cs typeface="Times New Roman" panose="02020603050405020304" pitchFamily="18" charset="0"/>
              </a:rPr>
              <a:t>best explanation </a:t>
            </a:r>
            <a:r>
              <a:rPr lang="en-US" dirty="0">
                <a:latin typeface="Times New Roman" panose="02020603050405020304" pitchFamily="18" charset="0"/>
                <a:cs typeface="Times New Roman" panose="02020603050405020304" pitchFamily="18" charset="0"/>
              </a:rPr>
              <a:t>of human behaviour will come from an analysis of the interaction between the two.</a:t>
            </a:r>
          </a:p>
          <a:p>
            <a:pPr algn="just">
              <a:lnSpc>
                <a:spcPct val="150000"/>
              </a:lnSpc>
            </a:pPr>
            <a:r>
              <a:rPr lang="en-US" dirty="0">
                <a:latin typeface="Times New Roman" panose="02020603050405020304" pitchFamily="18" charset="0"/>
                <a:cs typeface="Times New Roman" panose="02020603050405020304" pitchFamily="18" charset="0"/>
              </a:rPr>
              <a:t>In fact, research studies have repeatedly shown that the best prediction of behaviour comes, </a:t>
            </a:r>
            <a:r>
              <a:rPr lang="en-US" dirty="0" smtClean="0">
                <a:latin typeface="Times New Roman" panose="02020603050405020304" pitchFamily="18" charset="0"/>
                <a:cs typeface="Times New Roman" panose="02020603050405020304" pitchFamily="18" charset="0"/>
              </a:rPr>
              <a:t>not from </a:t>
            </a:r>
            <a:r>
              <a:rPr lang="en-US" dirty="0">
                <a:latin typeface="Times New Roman" panose="02020603050405020304" pitchFamily="18" charset="0"/>
                <a:cs typeface="Times New Roman" panose="02020603050405020304" pitchFamily="18" charset="0"/>
              </a:rPr>
              <a:t>information concerning either personal or situational factors, but from the </a:t>
            </a:r>
            <a:r>
              <a:rPr lang="en-US" dirty="0" smtClean="0">
                <a:latin typeface="Times New Roman" panose="02020603050405020304" pitchFamily="18" charset="0"/>
                <a:cs typeface="Times New Roman" panose="02020603050405020304" pitchFamily="18" charset="0"/>
              </a:rPr>
              <a:t>interaction effect </a:t>
            </a:r>
            <a:r>
              <a:rPr lang="en-US" dirty="0">
                <a:latin typeface="Times New Roman" panose="02020603050405020304" pitchFamily="18" charset="0"/>
                <a:cs typeface="Times New Roman" panose="02020603050405020304" pitchFamily="18" charset="0"/>
              </a:rPr>
              <a:t>of the two. </a:t>
            </a:r>
            <a:endParaRPr lang="en-US" dirty="0" smtClean="0">
              <a:latin typeface="Times New Roman" panose="02020603050405020304" pitchFamily="18" charset="0"/>
              <a:cs typeface="Times New Roman" panose="02020603050405020304" pitchFamily="18" charset="0"/>
            </a:endParaRPr>
          </a:p>
          <a:p>
            <a:pPr algn="just">
              <a:lnSpc>
                <a:spcPct val="150000"/>
              </a:lnSpc>
            </a:pP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stance is therefore known simply as </a:t>
            </a:r>
            <a:r>
              <a:rPr lang="en-US" b="1" dirty="0">
                <a:latin typeface="Times New Roman" panose="02020603050405020304" pitchFamily="18" charset="0"/>
                <a:cs typeface="Times New Roman" panose="02020603050405020304" pitchFamily="18" charset="0"/>
              </a:rPr>
              <a:t>interactionism. </a:t>
            </a:r>
            <a:r>
              <a:rPr lang="en-US" dirty="0">
                <a:latin typeface="Times New Roman" panose="02020603050405020304" pitchFamily="18" charset="0"/>
                <a:cs typeface="Times New Roman" panose="02020603050405020304" pitchFamily="18" charset="0"/>
              </a:rPr>
              <a:t>Behaviour is </a:t>
            </a:r>
            <a:r>
              <a:rPr lang="en-US" dirty="0" smtClean="0">
                <a:latin typeface="Times New Roman" panose="02020603050405020304" pitchFamily="18" charset="0"/>
                <a:cs typeface="Times New Roman" panose="02020603050405020304" pitchFamily="18" charset="0"/>
              </a:rPr>
              <a:t>a product </a:t>
            </a:r>
            <a:r>
              <a:rPr lang="en-US" dirty="0">
                <a:latin typeface="Times New Roman" panose="02020603050405020304" pitchFamily="18" charset="0"/>
                <a:cs typeface="Times New Roman" panose="02020603050405020304" pitchFamily="18" charset="0"/>
              </a:rPr>
              <a:t>of a complex interplay between personal and situational factors</a:t>
            </a:r>
          </a:p>
          <a:p>
            <a:endParaRPr lang="en-US" dirty="0"/>
          </a:p>
        </p:txBody>
      </p:sp>
      <p:sp>
        <p:nvSpPr>
          <p:cNvPr id="4" name="Slide Number Placeholder 3"/>
          <p:cNvSpPr>
            <a:spLocks noGrp="1"/>
          </p:cNvSpPr>
          <p:nvPr>
            <p:ph type="sldNum" sz="quarter" idx="12"/>
          </p:nvPr>
        </p:nvSpPr>
        <p:spPr/>
        <p:txBody>
          <a:bodyPr/>
          <a:lstStyle/>
          <a:p>
            <a:fld id="{91C727CA-B307-400E-952B-CB4369AD6BC8}" type="slidenum">
              <a:rPr lang="en-US" smtClean="0"/>
              <a:t>67</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5210633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91C727CA-B307-400E-952B-CB4369AD6BC8}" type="slidenum">
              <a:rPr lang="en-US" smtClean="0"/>
              <a:t>68</a:t>
            </a:fld>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8458200" cy="684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5549677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001000" cy="868362"/>
          </a:xfrm>
        </p:spPr>
        <p:txBody>
          <a:bodyPr/>
          <a:lstStyle/>
          <a:p>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   Developments </a:t>
            </a:r>
            <a:r>
              <a:rPr lang="en-US" sz="3200" b="1" dirty="0">
                <a:latin typeface="Times New Roman" panose="02020603050405020304" pitchFamily="18" charset="0"/>
                <a:cs typeface="Times New Roman" panose="02020603050405020304" pitchFamily="18" charset="0"/>
              </a:rPr>
              <a:t>in cognitive-behavioural theory</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7800" y="1143000"/>
            <a:ext cx="8204200" cy="5486400"/>
          </a:xfrm>
        </p:spPr>
        <p:txBody>
          <a:bodyPr>
            <a:noAutofit/>
          </a:bodyPr>
          <a:lstStyle/>
          <a:p>
            <a:pPr algn="just">
              <a:lnSpc>
                <a:spcPct val="150000"/>
              </a:lnSpc>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theoretical framework of </a:t>
            </a:r>
            <a:r>
              <a:rPr lang="en-US" sz="2000" dirty="0" smtClean="0">
                <a:latin typeface="Times New Roman" panose="02020603050405020304" pitchFamily="18" charset="0"/>
                <a:cs typeface="Times New Roman" panose="02020603050405020304" pitchFamily="18" charset="0"/>
              </a:rPr>
              <a:t>cognitive-behavioural psychology </a:t>
            </a:r>
            <a:r>
              <a:rPr lang="en-US" sz="2000" dirty="0">
                <a:latin typeface="Times New Roman" panose="02020603050405020304" pitchFamily="18" charset="0"/>
                <a:cs typeface="Times New Roman" panose="02020603050405020304" pitchFamily="18" charset="0"/>
              </a:rPr>
              <a:t>continues to </a:t>
            </a:r>
            <a:r>
              <a:rPr lang="en-US" sz="2000" dirty="0" smtClean="0">
                <a:latin typeface="Times New Roman" panose="02020603050405020304" pitchFamily="18" charset="0"/>
                <a:cs typeface="Times New Roman" panose="02020603050405020304" pitchFamily="18" charset="0"/>
              </a:rPr>
              <a:t>undergo development </a:t>
            </a:r>
            <a:r>
              <a:rPr lang="en-US" sz="2000" dirty="0">
                <a:latin typeface="Times New Roman" panose="02020603050405020304" pitchFamily="18" charset="0"/>
                <a:cs typeface="Times New Roman" panose="02020603050405020304" pitchFamily="18" charset="0"/>
              </a:rPr>
              <a:t>and recently </a:t>
            </a:r>
            <a:r>
              <a:rPr lang="en-US" sz="2000" b="1" dirty="0" smtClean="0">
                <a:latin typeface="Times New Roman" panose="02020603050405020304" pitchFamily="18" charset="0"/>
                <a:cs typeface="Times New Roman" panose="02020603050405020304" pitchFamily="18" charset="0"/>
              </a:rPr>
              <a:t>Donald </a:t>
            </a:r>
            <a:r>
              <a:rPr lang="en-US" sz="2000" b="1" dirty="0" err="1" smtClean="0">
                <a:latin typeface="Times New Roman" panose="02020603050405020304" pitchFamily="18" charset="0"/>
                <a:cs typeface="Times New Roman" panose="02020603050405020304" pitchFamily="18" charset="0"/>
              </a:rPr>
              <a:t>Meichenbaum</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(1995), </a:t>
            </a:r>
            <a:r>
              <a:rPr lang="en-US" sz="2000" dirty="0">
                <a:latin typeface="Times New Roman" panose="02020603050405020304" pitchFamily="18" charset="0"/>
                <a:cs typeface="Times New Roman" panose="02020603050405020304" pitchFamily="18" charset="0"/>
              </a:rPr>
              <a:t>one of the originators of the </a:t>
            </a:r>
            <a:r>
              <a:rPr lang="en-US" sz="2000" dirty="0" smtClean="0">
                <a:latin typeface="Times New Roman" panose="02020603050405020304" pitchFamily="18" charset="0"/>
                <a:cs typeface="Times New Roman" panose="02020603050405020304" pitchFamily="18" charset="0"/>
              </a:rPr>
              <a:t>approach in </a:t>
            </a:r>
            <a:r>
              <a:rPr lang="en-US" sz="2000" dirty="0">
                <a:latin typeface="Times New Roman" panose="02020603050405020304" pitchFamily="18" charset="0"/>
                <a:cs typeface="Times New Roman" panose="02020603050405020304" pitchFamily="18" charset="0"/>
              </a:rPr>
              <a:t>his 1977 book </a:t>
            </a:r>
            <a:r>
              <a:rPr lang="en-US" sz="2000" b="1" dirty="0">
                <a:latin typeface="Times New Roman" panose="02020603050405020304" pitchFamily="18" charset="0"/>
                <a:cs typeface="Times New Roman" panose="02020603050405020304" pitchFamily="18" charset="0"/>
              </a:rPr>
              <a:t>Cognitive-Behavior Modification,</a:t>
            </a:r>
            <a:r>
              <a:rPr lang="en-US" sz="2000" dirty="0">
                <a:latin typeface="Times New Roman" panose="02020603050405020304" pitchFamily="18" charset="0"/>
                <a:cs typeface="Times New Roman" panose="02020603050405020304" pitchFamily="18" charset="0"/>
              </a:rPr>
              <a:t> has offered a re-formulation of its </a:t>
            </a:r>
            <a:r>
              <a:rPr lang="en-US" sz="2000" dirty="0" smtClean="0">
                <a:latin typeface="Times New Roman" panose="02020603050405020304" pitchFamily="18" charset="0"/>
                <a:cs typeface="Times New Roman" panose="02020603050405020304" pitchFamily="18" charset="0"/>
              </a:rPr>
              <a:t>history and </a:t>
            </a:r>
            <a:r>
              <a:rPr lang="en-US" sz="2000" dirty="0">
                <a:latin typeface="Times New Roman" panose="02020603050405020304" pitchFamily="18" charset="0"/>
                <a:cs typeface="Times New Roman" panose="02020603050405020304" pitchFamily="18" charset="0"/>
              </a:rPr>
              <a:t>the basic concepts underlying </a:t>
            </a:r>
            <a:r>
              <a:rPr lang="en-US" sz="2000" dirty="0" smtClean="0">
                <a:latin typeface="Times New Roman" panose="02020603050405020304" pitchFamily="18" charset="0"/>
                <a:cs typeface="Times New Roman" panose="02020603050405020304" pitchFamily="18" charset="0"/>
              </a:rPr>
              <a:t>it.</a:t>
            </a:r>
          </a:p>
          <a:p>
            <a:pPr algn="just">
              <a:lnSpc>
                <a:spcPct val="150000"/>
              </a:lnSpc>
            </a:pPr>
            <a:r>
              <a:rPr lang="en-US" sz="2000" dirty="0" smtClean="0">
                <a:latin typeface="Times New Roman" panose="02020603050405020304" pitchFamily="18" charset="0"/>
                <a:cs typeface="Times New Roman" panose="02020603050405020304" pitchFamily="18" charset="0"/>
              </a:rPr>
              <a:t>According </a:t>
            </a:r>
            <a:r>
              <a:rPr lang="en-US" sz="2000" dirty="0">
                <a:latin typeface="Times New Roman" panose="02020603050405020304" pitchFamily="18" charset="0"/>
                <a:cs typeface="Times New Roman" panose="02020603050405020304" pitchFamily="18" charset="0"/>
              </a:rPr>
              <a:t>to </a:t>
            </a:r>
            <a:r>
              <a:rPr lang="en-US" sz="2000" dirty="0" err="1">
                <a:latin typeface="Times New Roman" panose="02020603050405020304" pitchFamily="18" charset="0"/>
                <a:cs typeface="Times New Roman" panose="02020603050405020304" pitchFamily="18" charset="0"/>
              </a:rPr>
              <a:t>Meichenbaum</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cognitive-behavioural therapy </a:t>
            </a:r>
            <a:r>
              <a:rPr lang="en-US" sz="2000" dirty="0">
                <a:latin typeface="Times New Roman" panose="02020603050405020304" pitchFamily="18" charset="0"/>
                <a:cs typeface="Times New Roman" panose="02020603050405020304" pitchFamily="18" charset="0"/>
              </a:rPr>
              <a:t>(CBT) can be described as having had three principal stages in its evolution. To </a:t>
            </a:r>
            <a:r>
              <a:rPr lang="en-US" sz="2000" dirty="0" smtClean="0">
                <a:latin typeface="Times New Roman" panose="02020603050405020304" pitchFamily="18" charset="0"/>
                <a:cs typeface="Times New Roman" panose="02020603050405020304" pitchFamily="18" charset="0"/>
              </a:rPr>
              <a:t>some extent </a:t>
            </a:r>
            <a:r>
              <a:rPr lang="en-US" sz="2000" dirty="0">
                <a:latin typeface="Times New Roman" panose="02020603050405020304" pitchFamily="18" charset="0"/>
                <a:cs typeface="Times New Roman" panose="02020603050405020304" pitchFamily="18" charset="0"/>
              </a:rPr>
              <a:t>they reflect wider developments in psychology itself. </a:t>
            </a:r>
            <a:endParaRPr lang="en-US" sz="2000" dirty="0" smtClean="0">
              <a:latin typeface="Times New Roman" panose="02020603050405020304" pitchFamily="18" charset="0"/>
              <a:cs typeface="Times New Roman" panose="02020603050405020304" pitchFamily="18" charset="0"/>
            </a:endParaRPr>
          </a:p>
          <a:p>
            <a:pPr algn="just">
              <a:lnSpc>
                <a:spcPct val="150000"/>
              </a:lnSpc>
            </a:pPr>
            <a:r>
              <a:rPr lang="en-US" sz="2000" dirty="0" smtClean="0">
                <a:latin typeface="Times New Roman" panose="02020603050405020304" pitchFamily="18" charset="0"/>
                <a:cs typeface="Times New Roman" panose="02020603050405020304" pitchFamily="18" charset="0"/>
              </a:rPr>
              <a:t>Each </a:t>
            </a:r>
            <a:r>
              <a:rPr lang="en-US" sz="2000" dirty="0">
                <a:latin typeface="Times New Roman" panose="02020603050405020304" pitchFamily="18" charset="0"/>
                <a:cs typeface="Times New Roman" panose="02020603050405020304" pitchFamily="18" charset="0"/>
              </a:rPr>
              <a:t>is </a:t>
            </a:r>
            <a:r>
              <a:rPr lang="en-US" sz="2000" dirty="0" err="1">
                <a:latin typeface="Times New Roman" panose="02020603050405020304" pitchFamily="18" charset="0"/>
                <a:cs typeface="Times New Roman" panose="02020603050405020304" pitchFamily="18" charset="0"/>
              </a:rPr>
              <a:t>characterised</a:t>
            </a:r>
            <a:r>
              <a:rPr lang="en-US" sz="2000" dirty="0">
                <a:latin typeface="Times New Roman" panose="02020603050405020304" pitchFamily="18" charset="0"/>
                <a:cs typeface="Times New Roman" panose="02020603050405020304" pitchFamily="18" charset="0"/>
              </a:rPr>
              <a:t> by </a:t>
            </a:r>
            <a:r>
              <a:rPr lang="en-US" sz="2000" dirty="0" smtClean="0">
                <a:latin typeface="Times New Roman" panose="02020603050405020304" pitchFamily="18" charset="0"/>
                <a:cs typeface="Times New Roman" panose="02020603050405020304" pitchFamily="18" charset="0"/>
              </a:rPr>
              <a:t>reliance on </a:t>
            </a:r>
            <a:r>
              <a:rPr lang="en-US" sz="2000" dirty="0">
                <a:latin typeface="Times New Roman" panose="02020603050405020304" pitchFamily="18" charset="0"/>
                <a:cs typeface="Times New Roman" panose="02020603050405020304" pitchFamily="18" charset="0"/>
              </a:rPr>
              <a:t>a different fundamental metaphor for the understanding of change processes in individuals.</a:t>
            </a:r>
          </a:p>
          <a:p>
            <a:pPr algn="just">
              <a:lnSpc>
                <a:spcPct val="150000"/>
              </a:lnSpc>
            </a:pPr>
            <a:r>
              <a:rPr lang="en-US" sz="2000" dirty="0">
                <a:latin typeface="Times New Roman" panose="02020603050405020304" pitchFamily="18" charset="0"/>
                <a:cs typeface="Times New Roman" panose="02020603050405020304" pitchFamily="18" charset="0"/>
              </a:rPr>
              <a:t>These three stages and underpinning metaphors are:</a:t>
            </a:r>
          </a:p>
        </p:txBody>
      </p:sp>
      <p:sp>
        <p:nvSpPr>
          <p:cNvPr id="4" name="Slide Number Placeholder 3"/>
          <p:cNvSpPr>
            <a:spLocks noGrp="1"/>
          </p:cNvSpPr>
          <p:nvPr>
            <p:ph type="sldNum" sz="quarter" idx="12"/>
          </p:nvPr>
        </p:nvSpPr>
        <p:spPr/>
        <p:txBody>
          <a:bodyPr/>
          <a:lstStyle/>
          <a:p>
            <a:fld id="{91C727CA-B307-400E-952B-CB4369AD6BC8}" type="slidenum">
              <a:rPr lang="en-US" smtClean="0"/>
              <a:t>69</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3139920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325562"/>
          </a:xfrm>
        </p:spPr>
        <p:txBody>
          <a:bodyPr/>
          <a:lstStyle/>
          <a:p>
            <a:r>
              <a:rPr lang="en-US" sz="3900" b="1" dirty="0" smtClean="0">
                <a:latin typeface="Times New Roman" panose="02020603050405020304" pitchFamily="18" charset="0"/>
                <a:cs typeface="Times New Roman" panose="02020603050405020304" pitchFamily="18" charset="0"/>
              </a:rPr>
              <a:t>                    Introduction </a:t>
            </a:r>
            <a:endParaRPr lang="en-US" sz="39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990600"/>
            <a:ext cx="8153400" cy="5791200"/>
          </a:xfrm>
        </p:spPr>
        <p:txBody>
          <a:bodyPr>
            <a:normAutofit/>
          </a:bodyPr>
          <a:lstStyle/>
          <a:p>
            <a:pPr algn="just">
              <a:lnSpc>
                <a:spcPct val="150000"/>
              </a:lnSpc>
            </a:pPr>
            <a:endParaRPr lang="en-US" sz="2300" dirty="0" smtClean="0">
              <a:latin typeface="Times New Roman" panose="02020603050405020304" pitchFamily="18" charset="0"/>
              <a:cs typeface="Times New Roman" panose="02020603050405020304" pitchFamily="18" charset="0"/>
            </a:endParaRPr>
          </a:p>
          <a:p>
            <a:pPr algn="just">
              <a:lnSpc>
                <a:spcPct val="150000"/>
              </a:lnSpc>
            </a:pPr>
            <a:r>
              <a:rPr lang="en-US" sz="2300" dirty="0" smtClean="0">
                <a:latin typeface="Times New Roman" panose="02020603050405020304" pitchFamily="18" charset="0"/>
                <a:cs typeface="Times New Roman" panose="02020603050405020304" pitchFamily="18" charset="0"/>
              </a:rPr>
              <a:t>Oral </a:t>
            </a:r>
            <a:r>
              <a:rPr lang="en-US" sz="2300" dirty="0">
                <a:latin typeface="Times New Roman" panose="02020603050405020304" pitchFamily="18" charset="0"/>
                <a:cs typeface="Times New Roman" panose="02020603050405020304" pitchFamily="18" charset="0"/>
              </a:rPr>
              <a:t>diseases continue to bother mankind in spite of great advances made in the field of oral health in the last century</a:t>
            </a:r>
            <a:r>
              <a:rPr lang="en-US" sz="2300" dirty="0" smtClean="0">
                <a:latin typeface="Times New Roman" panose="02020603050405020304" pitchFamily="18" charset="0"/>
                <a:cs typeface="Times New Roman" panose="02020603050405020304" pitchFamily="18" charset="0"/>
              </a:rPr>
              <a:t>.</a:t>
            </a:r>
          </a:p>
          <a:p>
            <a:pPr algn="just">
              <a:lnSpc>
                <a:spcPct val="150000"/>
              </a:lnSpc>
            </a:pPr>
            <a:r>
              <a:rPr lang="en-US" sz="2300" dirty="0" smtClean="0">
                <a:latin typeface="Times New Roman" panose="02020603050405020304" pitchFamily="18" charset="0"/>
                <a:cs typeface="Times New Roman" panose="02020603050405020304" pitchFamily="18" charset="0"/>
              </a:rPr>
              <a:t>Although effectiveness of use of fluorides in caries prevention is documented beyond doubt, dental caries still exists.</a:t>
            </a:r>
          </a:p>
          <a:p>
            <a:pPr algn="just">
              <a:lnSpc>
                <a:spcPct val="150000"/>
              </a:lnSpc>
            </a:pPr>
            <a:r>
              <a:rPr lang="en-US" sz="2300" dirty="0" smtClean="0">
                <a:latin typeface="Times New Roman" panose="02020603050405020304" pitchFamily="18" charset="0"/>
                <a:cs typeface="Times New Roman" panose="02020603050405020304" pitchFamily="18" charset="0"/>
              </a:rPr>
              <a:t>Similarly periodontal diseases, malocclusion, oral cancer, </a:t>
            </a:r>
            <a:r>
              <a:rPr lang="en-US" sz="2300" dirty="0" err="1" smtClean="0">
                <a:latin typeface="Times New Roman" panose="02020603050405020304" pitchFamily="18" charset="0"/>
                <a:cs typeface="Times New Roman" panose="02020603050405020304" pitchFamily="18" charset="0"/>
              </a:rPr>
              <a:t>edentulism</a:t>
            </a:r>
            <a:r>
              <a:rPr lang="en-US" sz="2300" dirty="0" smtClean="0">
                <a:latin typeface="Times New Roman" panose="02020603050405020304" pitchFamily="18" charset="0"/>
                <a:cs typeface="Times New Roman" panose="02020603050405020304" pitchFamily="18" charset="0"/>
              </a:rPr>
              <a:t> are still a major public health problem. These diseases can be prevented or controlled by a positive dental health behavior with stress on individual’s oral health care. </a:t>
            </a:r>
          </a:p>
          <a:p>
            <a:pPr algn="just"/>
            <a:endParaRPr lang="en-US" dirty="0"/>
          </a:p>
        </p:txBody>
      </p:sp>
      <p:sp>
        <p:nvSpPr>
          <p:cNvPr id="4" name="Slide Number Placeholder 3"/>
          <p:cNvSpPr>
            <a:spLocks noGrp="1"/>
          </p:cNvSpPr>
          <p:nvPr>
            <p:ph type="sldNum" sz="quarter" idx="12"/>
          </p:nvPr>
        </p:nvSpPr>
        <p:spPr/>
        <p:txBody>
          <a:bodyPr/>
          <a:lstStyle/>
          <a:p>
            <a:fld id="{91C727CA-B307-400E-952B-CB4369AD6BC8}" type="slidenum">
              <a:rPr lang="en-US" smtClean="0"/>
              <a:t>7</a:t>
            </a:fld>
            <a:endParaRPr lang="en-US"/>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52400"/>
            <a:ext cx="27432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290673934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990600"/>
          </a:xfrm>
        </p:spPr>
        <p:txBody>
          <a:bodyPr/>
          <a:lstStyle/>
          <a:p>
            <a:pPr algn="ctr"/>
            <a:r>
              <a:rPr lang="en-US" sz="3200" b="1" dirty="0">
                <a:latin typeface="Times New Roman" panose="02020603050405020304" pitchFamily="18" charset="0"/>
                <a:cs typeface="Times New Roman" panose="02020603050405020304" pitchFamily="18" charset="0"/>
              </a:rPr>
              <a:t>Developments in cognitive-behavioural theory</a:t>
            </a:r>
            <a:endParaRPr lang="en-US" sz="3200" dirty="0"/>
          </a:p>
        </p:txBody>
      </p:sp>
      <p:sp>
        <p:nvSpPr>
          <p:cNvPr id="3" name="Content Placeholder 2"/>
          <p:cNvSpPr>
            <a:spLocks noGrp="1"/>
          </p:cNvSpPr>
          <p:nvPr>
            <p:ph idx="1"/>
          </p:nvPr>
        </p:nvSpPr>
        <p:spPr>
          <a:xfrm>
            <a:off x="228600" y="990600"/>
            <a:ext cx="8153400" cy="5410200"/>
          </a:xfrm>
        </p:spPr>
        <p:txBody>
          <a:bodyPr>
            <a:noAutofit/>
          </a:bodyPr>
          <a:lstStyle/>
          <a:p>
            <a:pPr marL="571500" indent="-457200" algn="just">
              <a:lnSpc>
                <a:spcPct val="150000"/>
              </a:lnSpc>
              <a:buAutoNum type="arabicPeriod"/>
            </a:pPr>
            <a:r>
              <a:rPr lang="en-US" sz="2400" b="1" dirty="0" smtClean="0">
                <a:latin typeface="Times New Roman" panose="02020603050405020304" pitchFamily="18" charset="0"/>
                <a:cs typeface="Times New Roman" panose="02020603050405020304" pitchFamily="18" charset="0"/>
              </a:rPr>
              <a:t>Conditioning</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lnSpc>
                <a:spcPct val="150000"/>
              </a:lnSpc>
            </a:pPr>
            <a:r>
              <a:rPr lang="en-US" sz="2000" dirty="0" smtClean="0">
                <a:latin typeface="Times New Roman" panose="02020603050405020304" pitchFamily="18" charset="0"/>
                <a:cs typeface="Times New Roman" panose="02020603050405020304" pitchFamily="18" charset="0"/>
              </a:rPr>
              <a:t>Given </a:t>
            </a:r>
            <a:r>
              <a:rPr lang="en-US" sz="2000" dirty="0">
                <a:latin typeface="Times New Roman" panose="02020603050405020304" pitchFamily="18" charset="0"/>
                <a:cs typeface="Times New Roman" panose="02020603050405020304" pitchFamily="18" charset="0"/>
              </a:rPr>
              <a:t>the prevailing notions of learning theory as a basic foundation </a:t>
            </a:r>
            <a:r>
              <a:rPr lang="en-US" sz="2000" dirty="0" smtClean="0">
                <a:latin typeface="Times New Roman" panose="02020603050405020304" pitchFamily="18" charset="0"/>
                <a:cs typeface="Times New Roman" panose="02020603050405020304" pitchFamily="18" charset="0"/>
              </a:rPr>
              <a:t>of cognitive-behavioural </a:t>
            </a:r>
            <a:r>
              <a:rPr lang="en-US" sz="2000" dirty="0">
                <a:latin typeface="Times New Roman" panose="02020603050405020304" pitchFamily="18" charset="0"/>
                <a:cs typeface="Times New Roman" panose="02020603050405020304" pitchFamily="18" charset="0"/>
              </a:rPr>
              <a:t>approaches, change was initially </a:t>
            </a:r>
            <a:r>
              <a:rPr lang="en-US" sz="2000" dirty="0" err="1">
                <a:latin typeface="Times New Roman" panose="02020603050405020304" pitchFamily="18" charset="0"/>
                <a:cs typeface="Times New Roman" panose="02020603050405020304" pitchFamily="18" charset="0"/>
              </a:rPr>
              <a:t>conceptualised</a:t>
            </a:r>
            <a:r>
              <a:rPr lang="en-US" sz="2000" dirty="0">
                <a:latin typeface="Times New Roman" panose="02020603050405020304" pitchFamily="18" charset="0"/>
                <a:cs typeface="Times New Roman" panose="02020603050405020304" pitchFamily="18" charset="0"/>
              </a:rPr>
              <a:t> in terms of </a:t>
            </a:r>
            <a:r>
              <a:rPr lang="en-US" sz="2000" dirty="0" smtClean="0">
                <a:latin typeface="Times New Roman" panose="02020603050405020304" pitchFamily="18" charset="0"/>
                <a:cs typeface="Times New Roman" panose="02020603050405020304" pitchFamily="18" charset="0"/>
              </a:rPr>
              <a:t>alterations in </a:t>
            </a:r>
            <a:r>
              <a:rPr lang="en-US" sz="2000" dirty="0">
                <a:latin typeface="Times New Roman" panose="02020603050405020304" pitchFamily="18" charset="0"/>
                <a:cs typeface="Times New Roman" panose="02020603050405020304" pitchFamily="18" charset="0"/>
              </a:rPr>
              <a:t>learning process in the nervous system. </a:t>
            </a:r>
            <a:endParaRPr lang="en-US" sz="2000" dirty="0" smtClean="0">
              <a:latin typeface="Times New Roman" panose="02020603050405020304" pitchFamily="18" charset="0"/>
              <a:cs typeface="Times New Roman" panose="02020603050405020304" pitchFamily="18" charset="0"/>
            </a:endParaRPr>
          </a:p>
          <a:p>
            <a:pPr algn="just">
              <a:lnSpc>
                <a:spcPct val="150000"/>
              </a:lnSpc>
            </a:pPr>
            <a:r>
              <a:rPr lang="en-US" sz="2000" dirty="0" smtClean="0">
                <a:latin typeface="Times New Roman" panose="02020603050405020304" pitchFamily="18" charset="0"/>
                <a:cs typeface="Times New Roman" panose="02020603050405020304" pitchFamily="18" charset="0"/>
              </a:rPr>
              <a:t>Even </a:t>
            </a:r>
            <a:r>
              <a:rPr lang="en-US" sz="2000" dirty="0">
                <a:latin typeface="Times New Roman" panose="02020603050405020304" pitchFamily="18" charset="0"/>
                <a:cs typeface="Times New Roman" panose="02020603050405020304" pitchFamily="18" charset="0"/>
              </a:rPr>
              <a:t>cognitive events were originally viewed </a:t>
            </a:r>
            <a:r>
              <a:rPr lang="en-US" sz="2000" dirty="0" smtClean="0">
                <a:latin typeface="Times New Roman" panose="02020603050405020304" pitchFamily="18" charset="0"/>
                <a:cs typeface="Times New Roman" panose="02020603050405020304" pitchFamily="18" charset="0"/>
              </a:rPr>
              <a:t>by </a:t>
            </a:r>
            <a:r>
              <a:rPr lang="en-US" sz="2000" dirty="0" err="1" smtClean="0">
                <a:latin typeface="Times New Roman" panose="02020603050405020304" pitchFamily="18" charset="0"/>
                <a:cs typeface="Times New Roman" panose="02020603050405020304" pitchFamily="18" charset="0"/>
              </a:rPr>
              <a:t>behaviourists</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as covert forms of conditioning. While this gave rise to some </a:t>
            </a:r>
            <a:r>
              <a:rPr lang="en-US" sz="2000" dirty="0" smtClean="0">
                <a:latin typeface="Times New Roman" panose="02020603050405020304" pitchFamily="18" charset="0"/>
                <a:cs typeface="Times New Roman" panose="02020603050405020304" pitchFamily="18" charset="0"/>
              </a:rPr>
              <a:t>invaluable therapeutic </a:t>
            </a:r>
            <a:r>
              <a:rPr lang="en-US" sz="2000" dirty="0">
                <a:latin typeface="Times New Roman" panose="02020603050405020304" pitchFamily="18" charset="0"/>
                <a:cs typeface="Times New Roman" panose="02020603050405020304" pitchFamily="18" charset="0"/>
              </a:rPr>
              <a:t>tools which still form part of the CBT repertoire, the concepts appeared too rigid </a:t>
            </a:r>
            <a:r>
              <a:rPr lang="en-US" sz="2000" dirty="0" smtClean="0">
                <a:latin typeface="Times New Roman" panose="02020603050405020304" pitchFamily="18" charset="0"/>
                <a:cs typeface="Times New Roman" panose="02020603050405020304" pitchFamily="18" charset="0"/>
              </a:rPr>
              <a:t>to encompass </a:t>
            </a:r>
            <a:r>
              <a:rPr lang="en-US" sz="2000" dirty="0">
                <a:latin typeface="Times New Roman" panose="02020603050405020304" pitchFamily="18" charset="0"/>
                <a:cs typeface="Times New Roman" panose="02020603050405020304" pitchFamily="18" charset="0"/>
              </a:rPr>
              <a:t>the range of individual differences seen and the complexity of the factors that </a:t>
            </a:r>
            <a:r>
              <a:rPr lang="en-US" sz="2000" dirty="0" smtClean="0">
                <a:latin typeface="Times New Roman" panose="02020603050405020304" pitchFamily="18" charset="0"/>
                <a:cs typeface="Times New Roman" panose="02020603050405020304" pitchFamily="18" charset="0"/>
              </a:rPr>
              <a:t>were operating</a:t>
            </a:r>
            <a:r>
              <a:rPr lang="en-US" sz="2000" dirty="0">
                <a:latin typeface="Times New Roman" panose="02020603050405020304" pitchFamily="18" charset="0"/>
                <a:cs typeface="Times New Roman" panose="02020603050405020304" pitchFamily="18" charset="0"/>
              </a:rPr>
              <a:t>. As these inadequacies became more apparent, simultaneously the view of </a:t>
            </a:r>
            <a:r>
              <a:rPr lang="en-US" sz="2000" dirty="0" smtClean="0">
                <a:latin typeface="Times New Roman" panose="02020603050405020304" pitchFamily="18" charset="0"/>
                <a:cs typeface="Times New Roman" panose="02020603050405020304" pitchFamily="18" charset="0"/>
              </a:rPr>
              <a:t>cognitive events </a:t>
            </a:r>
            <a:r>
              <a:rPr lang="en-US" sz="2000" dirty="0">
                <a:latin typeface="Times New Roman" panose="02020603050405020304" pitchFamily="18" charset="0"/>
                <a:cs typeface="Times New Roman" panose="02020603050405020304" pitchFamily="18" charset="0"/>
              </a:rPr>
              <a:t>as ‘computational’ was increasing in influence</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1C727CA-B307-400E-952B-CB4369AD6BC8}" type="slidenum">
              <a:rPr lang="en-US" smtClean="0"/>
              <a:t>70</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3347855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Developments in cognitive-behavioural theory</a:t>
            </a:r>
            <a:endParaRPr lang="en-US" sz="3200" dirty="0"/>
          </a:p>
        </p:txBody>
      </p:sp>
      <p:sp>
        <p:nvSpPr>
          <p:cNvPr id="3" name="Content Placeholder 2"/>
          <p:cNvSpPr>
            <a:spLocks noGrp="1"/>
          </p:cNvSpPr>
          <p:nvPr>
            <p:ph idx="1"/>
          </p:nvPr>
        </p:nvSpPr>
        <p:spPr>
          <a:xfrm>
            <a:off x="152400" y="1295400"/>
            <a:ext cx="8153400" cy="5334000"/>
          </a:xfrm>
        </p:spPr>
        <p:txBody>
          <a:bodyPr>
            <a:normAutofit/>
          </a:bodyPr>
          <a:lstStyle/>
          <a:p>
            <a:pPr marL="114300" indent="0">
              <a:buNone/>
            </a:pPr>
            <a:r>
              <a:rPr lang="en-US" sz="2400" b="1" dirty="0" smtClean="0">
                <a:latin typeface="Times New Roman" panose="02020603050405020304" pitchFamily="18" charset="0"/>
                <a:cs typeface="Times New Roman" panose="02020603050405020304" pitchFamily="18" charset="0"/>
              </a:rPr>
              <a:t> 2.    Information </a:t>
            </a:r>
            <a:r>
              <a:rPr lang="en-US" sz="2400" b="1" dirty="0">
                <a:latin typeface="Times New Roman" panose="02020603050405020304" pitchFamily="18" charset="0"/>
                <a:cs typeface="Times New Roman" panose="02020603050405020304" pitchFamily="18" charset="0"/>
              </a:rPr>
              <a:t>processing</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lnSpc>
                <a:spcPct val="150000"/>
              </a:lnSpc>
            </a:pPr>
            <a:r>
              <a:rPr lang="en-US" sz="2100" dirty="0" smtClean="0">
                <a:latin typeface="Times New Roman" panose="02020603050405020304" pitchFamily="18" charset="0"/>
                <a:cs typeface="Times New Roman" panose="02020603050405020304" pitchFamily="18" charset="0"/>
              </a:rPr>
              <a:t>The </a:t>
            </a:r>
            <a:r>
              <a:rPr lang="en-US" sz="2100" dirty="0">
                <a:latin typeface="Times New Roman" panose="02020603050405020304" pitchFamily="18" charset="0"/>
                <a:cs typeface="Times New Roman" panose="02020603050405020304" pitchFamily="18" charset="0"/>
              </a:rPr>
              <a:t>first phase of artificial intelligence (AI) research failed to </a:t>
            </a:r>
            <a:r>
              <a:rPr lang="en-US" sz="2100" dirty="0" smtClean="0">
                <a:latin typeface="Times New Roman" panose="02020603050405020304" pitchFamily="18" charset="0"/>
                <a:cs typeface="Times New Roman" panose="02020603050405020304" pitchFamily="18" charset="0"/>
              </a:rPr>
              <a:t>make a </a:t>
            </a:r>
            <a:r>
              <a:rPr lang="en-US" sz="2100" dirty="0">
                <a:latin typeface="Times New Roman" panose="02020603050405020304" pitchFamily="18" charset="0"/>
                <a:cs typeface="Times New Roman" panose="02020603050405020304" pitchFamily="18" charset="0"/>
              </a:rPr>
              <a:t>great deal of headway with the problems it addressed. But despite this failure the focus </a:t>
            </a:r>
            <a:r>
              <a:rPr lang="en-US" sz="2100" dirty="0" smtClean="0">
                <a:latin typeface="Times New Roman" panose="02020603050405020304" pitchFamily="18" charset="0"/>
                <a:cs typeface="Times New Roman" panose="02020603050405020304" pitchFamily="18" charset="0"/>
              </a:rPr>
              <a:t>on cognitive </a:t>
            </a:r>
            <a:r>
              <a:rPr lang="en-US" sz="2100" dirty="0">
                <a:latin typeface="Times New Roman" panose="02020603050405020304" pitchFamily="18" charset="0"/>
                <a:cs typeface="Times New Roman" panose="02020603050405020304" pitchFamily="18" charset="0"/>
              </a:rPr>
              <a:t>events as prime factors influencing individuals and their difficulties took a </a:t>
            </a:r>
            <a:r>
              <a:rPr lang="en-US" sz="2100" dirty="0" smtClean="0">
                <a:latin typeface="Times New Roman" panose="02020603050405020304" pitchFamily="18" charset="0"/>
                <a:cs typeface="Times New Roman" panose="02020603050405020304" pitchFamily="18" charset="0"/>
              </a:rPr>
              <a:t>strong hold </a:t>
            </a:r>
            <a:r>
              <a:rPr lang="en-US" sz="2100" dirty="0">
                <a:latin typeface="Times New Roman" panose="02020603050405020304" pitchFamily="18" charset="0"/>
                <a:cs typeface="Times New Roman" panose="02020603050405020304" pitchFamily="18" charset="0"/>
              </a:rPr>
              <a:t>in work with mental health problems and the key notions of cognitive therapies were </a:t>
            </a:r>
            <a:r>
              <a:rPr lang="en-US" sz="2100" dirty="0" smtClean="0">
                <a:latin typeface="Times New Roman" panose="02020603050405020304" pitchFamily="18" charset="0"/>
                <a:cs typeface="Times New Roman" panose="02020603050405020304" pitchFamily="18" charset="0"/>
              </a:rPr>
              <a:t>spelt out </a:t>
            </a:r>
            <a:r>
              <a:rPr lang="en-US" sz="2100" dirty="0">
                <a:latin typeface="Times New Roman" panose="02020603050405020304" pitchFamily="18" charset="0"/>
                <a:cs typeface="Times New Roman" panose="02020603050405020304" pitchFamily="18" charset="0"/>
              </a:rPr>
              <a:t>by Beck, Ellis and others. </a:t>
            </a:r>
            <a:endParaRPr lang="en-US" sz="2100" dirty="0" smtClean="0">
              <a:latin typeface="Times New Roman" panose="02020603050405020304" pitchFamily="18" charset="0"/>
              <a:cs typeface="Times New Roman" panose="02020603050405020304" pitchFamily="18" charset="0"/>
            </a:endParaRPr>
          </a:p>
          <a:p>
            <a:pPr algn="just">
              <a:lnSpc>
                <a:spcPct val="150000"/>
              </a:lnSpc>
            </a:pPr>
            <a:r>
              <a:rPr lang="en-US" sz="2100" dirty="0" smtClean="0">
                <a:latin typeface="Times New Roman" panose="02020603050405020304" pitchFamily="18" charset="0"/>
                <a:cs typeface="Times New Roman" panose="02020603050405020304" pitchFamily="18" charset="0"/>
              </a:rPr>
              <a:t>This </a:t>
            </a:r>
            <a:r>
              <a:rPr lang="en-US" sz="2100" dirty="0">
                <a:latin typeface="Times New Roman" panose="02020603050405020304" pitchFamily="18" charset="0"/>
                <a:cs typeface="Times New Roman" panose="02020603050405020304" pitchFamily="18" charset="0"/>
              </a:rPr>
              <a:t>was followed by large quantities of research on </a:t>
            </a:r>
            <a:r>
              <a:rPr lang="en-US" sz="2100" dirty="0" smtClean="0">
                <a:latin typeface="Times New Roman" panose="02020603050405020304" pitchFamily="18" charset="0"/>
                <a:cs typeface="Times New Roman" panose="02020603050405020304" pitchFamily="18" charset="0"/>
              </a:rPr>
              <a:t>how cognitive </a:t>
            </a:r>
            <a:r>
              <a:rPr lang="en-US" sz="2100" dirty="0">
                <a:latin typeface="Times New Roman" panose="02020603050405020304" pitchFamily="18" charset="0"/>
                <a:cs typeface="Times New Roman" panose="02020603050405020304" pitchFamily="18" charset="0"/>
              </a:rPr>
              <a:t>patterns support dysfunctional feelings and behaviour, and on the nature and </a:t>
            </a:r>
            <a:r>
              <a:rPr lang="en-US" sz="2100" dirty="0" smtClean="0">
                <a:latin typeface="Times New Roman" panose="02020603050405020304" pitchFamily="18" charset="0"/>
                <a:cs typeface="Times New Roman" panose="02020603050405020304" pitchFamily="18" charset="0"/>
              </a:rPr>
              <a:t>causes of </a:t>
            </a:r>
            <a:r>
              <a:rPr lang="en-US" sz="2100" dirty="0">
                <a:latin typeface="Times New Roman" panose="02020603050405020304" pitchFamily="18" charset="0"/>
                <a:cs typeface="Times New Roman" panose="02020603050405020304" pitchFamily="18" charset="0"/>
              </a:rPr>
              <a:t>these patterns themselves.</a:t>
            </a:r>
          </a:p>
          <a:p>
            <a:endParaRPr lang="en-US" dirty="0"/>
          </a:p>
        </p:txBody>
      </p:sp>
      <p:sp>
        <p:nvSpPr>
          <p:cNvPr id="4" name="Slide Number Placeholder 3"/>
          <p:cNvSpPr>
            <a:spLocks noGrp="1"/>
          </p:cNvSpPr>
          <p:nvPr>
            <p:ph type="sldNum" sz="quarter" idx="12"/>
          </p:nvPr>
        </p:nvSpPr>
        <p:spPr/>
        <p:txBody>
          <a:bodyPr/>
          <a:lstStyle/>
          <a:p>
            <a:fld id="{91C727CA-B307-400E-952B-CB4369AD6BC8}" type="slidenum">
              <a:rPr lang="en-US" smtClean="0"/>
              <a:t>71</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40431394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Developments in cognitive-behavioural theory</a:t>
            </a:r>
            <a:endParaRPr lang="en-US" sz="3200" dirty="0"/>
          </a:p>
        </p:txBody>
      </p:sp>
      <p:sp>
        <p:nvSpPr>
          <p:cNvPr id="3" name="Content Placeholder 2"/>
          <p:cNvSpPr>
            <a:spLocks noGrp="1"/>
          </p:cNvSpPr>
          <p:nvPr>
            <p:ph idx="1"/>
          </p:nvPr>
        </p:nvSpPr>
        <p:spPr>
          <a:xfrm>
            <a:off x="152400" y="1219200"/>
            <a:ext cx="8229600" cy="5181600"/>
          </a:xfrm>
        </p:spPr>
        <p:txBody>
          <a:bodyPr>
            <a:normAutofit fontScale="92500"/>
          </a:bodyPr>
          <a:lstStyle/>
          <a:p>
            <a:pPr marL="114300" indent="0">
              <a:buNone/>
            </a:pPr>
            <a:r>
              <a:rPr lang="en-US" b="1" i="1" dirty="0" smtClean="0"/>
              <a:t>    </a:t>
            </a:r>
            <a:r>
              <a:rPr lang="en-US" sz="2400" b="1" dirty="0" smtClean="0">
                <a:latin typeface="Times New Roman" panose="02020603050405020304" pitchFamily="18" charset="0"/>
                <a:cs typeface="Times New Roman" panose="02020603050405020304" pitchFamily="18" charset="0"/>
              </a:rPr>
              <a:t>3. Constructive </a:t>
            </a:r>
            <a:r>
              <a:rPr lang="en-US" sz="2400" b="1" dirty="0">
                <a:latin typeface="Times New Roman" panose="02020603050405020304" pitchFamily="18" charset="0"/>
                <a:cs typeface="Times New Roman" panose="02020603050405020304" pitchFamily="18" charset="0"/>
              </a:rPr>
              <a:t>narrative</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As </a:t>
            </a:r>
            <a:r>
              <a:rPr lang="en-US" dirty="0">
                <a:latin typeface="Times New Roman" panose="02020603050405020304" pitchFamily="18" charset="0"/>
                <a:cs typeface="Times New Roman" panose="02020603050405020304" pitchFamily="18" charset="0"/>
              </a:rPr>
              <a:t>an understanding of the roles of thoughts and beliefs, or </a:t>
            </a:r>
            <a:r>
              <a:rPr lang="en-US" dirty="0" smtClean="0">
                <a:latin typeface="Times New Roman" panose="02020603050405020304" pitchFamily="18" charset="0"/>
                <a:cs typeface="Times New Roman" panose="02020603050405020304" pitchFamily="18" charset="0"/>
              </a:rPr>
              <a:t>of cognitive </a:t>
            </a:r>
            <a:r>
              <a:rPr lang="en-US" dirty="0">
                <a:latin typeface="Times New Roman" panose="02020603050405020304" pitchFamily="18" charset="0"/>
                <a:cs typeface="Times New Roman" panose="02020603050405020304" pitchFamily="18" charset="0"/>
              </a:rPr>
              <a:t>events, processes and structures became more clearly grounded. An appreciation </a:t>
            </a:r>
            <a:r>
              <a:rPr lang="en-US" dirty="0" smtClean="0">
                <a:latin typeface="Times New Roman" panose="02020603050405020304" pitchFamily="18" charset="0"/>
                <a:cs typeface="Times New Roman" panose="02020603050405020304" pitchFamily="18" charset="0"/>
              </a:rPr>
              <a:t>also developed </a:t>
            </a:r>
            <a:r>
              <a:rPr lang="en-US" dirty="0">
                <a:latin typeface="Times New Roman" panose="02020603050405020304" pitchFamily="18" charset="0"/>
                <a:cs typeface="Times New Roman" panose="02020603050405020304" pitchFamily="18" charset="0"/>
              </a:rPr>
              <a:t>of how individuals generate more complex sets of cognitive patterns, which </a:t>
            </a:r>
            <a:r>
              <a:rPr lang="en-US" dirty="0" smtClean="0">
                <a:latin typeface="Times New Roman" panose="02020603050405020304" pitchFamily="18" charset="0"/>
                <a:cs typeface="Times New Roman" panose="02020603050405020304" pitchFamily="18" charset="0"/>
              </a:rPr>
              <a:t>might </a:t>
            </a:r>
            <a:r>
              <a:rPr lang="en-US" b="1" dirty="0" smtClean="0">
                <a:latin typeface="Times New Roman" panose="02020603050405020304" pitchFamily="18" charset="0"/>
                <a:cs typeface="Times New Roman" panose="02020603050405020304" pitchFamily="18" charset="0"/>
              </a:rPr>
              <a:t>Person</a:t>
            </a:r>
            <a:r>
              <a:rPr lang="en-US" b="1" dirty="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Situation</a:t>
            </a:r>
            <a:r>
              <a:rPr lang="en-US" b="1"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loosely </a:t>
            </a:r>
            <a:r>
              <a:rPr lang="en-US" dirty="0">
                <a:latin typeface="Times New Roman" panose="02020603050405020304" pitchFamily="18" charset="0"/>
                <a:cs typeface="Times New Roman" panose="02020603050405020304" pitchFamily="18" charset="0"/>
              </a:rPr>
              <a:t>be called ‘stories’, through which they understand, express and create their own lives.</a:t>
            </a:r>
          </a:p>
          <a:p>
            <a:pPr algn="just">
              <a:lnSpc>
                <a:spcPct val="150000"/>
              </a:lnSpc>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 This </a:t>
            </a:r>
            <a:r>
              <a:rPr lang="en-US" dirty="0">
                <a:latin typeface="Times New Roman" panose="02020603050405020304" pitchFamily="18" charset="0"/>
                <a:cs typeface="Times New Roman" panose="02020603050405020304" pitchFamily="18" charset="0"/>
              </a:rPr>
              <a:t>is the view that we can </a:t>
            </a:r>
            <a:r>
              <a:rPr lang="en-US" dirty="0" smtClean="0">
                <a:latin typeface="Times New Roman" panose="02020603050405020304" pitchFamily="18" charset="0"/>
                <a:cs typeface="Times New Roman" panose="02020603050405020304" pitchFamily="18" charset="0"/>
              </a:rPr>
              <a:t>comprehend individuals</a:t>
            </a:r>
            <a:r>
              <a:rPr lang="en-US" dirty="0">
                <a:latin typeface="Times New Roman" panose="02020603050405020304" pitchFamily="18" charset="0"/>
                <a:cs typeface="Times New Roman" panose="02020603050405020304" pitchFamily="18" charset="0"/>
              </a:rPr>
              <a:t>, and assist them in personal change, by entering into the sets of meanings they </a:t>
            </a:r>
            <a:r>
              <a:rPr lang="en-US" dirty="0" smtClean="0">
                <a:latin typeface="Times New Roman" panose="02020603050405020304" pitchFamily="18" charset="0"/>
                <a:cs typeface="Times New Roman" panose="02020603050405020304" pitchFamily="18" charset="0"/>
              </a:rPr>
              <a:t>have created </a:t>
            </a:r>
            <a:r>
              <a:rPr lang="en-US" dirty="0">
                <a:latin typeface="Times New Roman" panose="02020603050405020304" pitchFamily="18" charset="0"/>
                <a:cs typeface="Times New Roman" panose="02020603050405020304" pitchFamily="18" charset="0"/>
              </a:rPr>
              <a:t>in their lives, and by becoming collaborators in the re-arrangement of such </a:t>
            </a:r>
            <a:r>
              <a:rPr lang="en-US" dirty="0" smtClean="0">
                <a:latin typeface="Times New Roman" panose="02020603050405020304" pitchFamily="18" charset="0"/>
                <a:cs typeface="Times New Roman" panose="02020603050405020304" pitchFamily="18" charset="0"/>
              </a:rPr>
              <a:t>narratives to </a:t>
            </a:r>
            <a:r>
              <a:rPr lang="en-US" dirty="0">
                <a:latin typeface="Times New Roman" panose="02020603050405020304" pitchFamily="18" charset="0"/>
                <a:cs typeface="Times New Roman" panose="02020603050405020304" pitchFamily="18" charset="0"/>
              </a:rPr>
              <a:t>enable them to resolve difficulties and adapt to changes.</a:t>
            </a:r>
          </a:p>
        </p:txBody>
      </p:sp>
      <p:sp>
        <p:nvSpPr>
          <p:cNvPr id="4" name="Slide Number Placeholder 3"/>
          <p:cNvSpPr>
            <a:spLocks noGrp="1"/>
          </p:cNvSpPr>
          <p:nvPr>
            <p:ph type="sldNum" sz="quarter" idx="12"/>
          </p:nvPr>
        </p:nvSpPr>
        <p:spPr/>
        <p:txBody>
          <a:bodyPr/>
          <a:lstStyle/>
          <a:p>
            <a:fld id="{91C727CA-B307-400E-952B-CB4369AD6BC8}" type="slidenum">
              <a:rPr lang="en-US" smtClean="0"/>
              <a:t>72</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29933245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3400" b="1" dirty="0" smtClean="0">
                <a:latin typeface="Times New Roman" panose="02020603050405020304" pitchFamily="18" charset="0"/>
                <a:cs typeface="Times New Roman" panose="02020603050405020304" pitchFamily="18" charset="0"/>
              </a:rPr>
              <a:t>Studies on CBT in Dentistry</a:t>
            </a:r>
            <a:endParaRPr lang="en-US" sz="3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1524000"/>
            <a:ext cx="7848600" cy="5105400"/>
          </a:xfrm>
        </p:spPr>
        <p:txBody>
          <a:bodyPr>
            <a:normAutofit fontScale="92500"/>
          </a:bodyPr>
          <a:lstStyle/>
          <a:p>
            <a:pPr algn="just">
              <a:lnSpc>
                <a:spcPct val="150000"/>
              </a:lnSpc>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pilot study was </a:t>
            </a:r>
            <a:r>
              <a:rPr lang="en-US" dirty="0" smtClean="0">
                <a:latin typeface="Times New Roman" panose="02020603050405020304" pitchFamily="18" charset="0"/>
                <a:cs typeface="Times New Roman" panose="02020603050405020304" pitchFamily="18" charset="0"/>
              </a:rPr>
              <a:t> done to </a:t>
            </a:r>
            <a:r>
              <a:rPr lang="en-US" dirty="0">
                <a:latin typeface="Times New Roman" panose="02020603050405020304" pitchFamily="18" charset="0"/>
                <a:cs typeface="Times New Roman" panose="02020603050405020304" pitchFamily="18" charset="0"/>
              </a:rPr>
              <a:t>evaluate the effectiveness of cognitive-behavioral therapy (CBT) and use of amitriptyline, a tricyclic antidepressant, in patients with chronic temporomandibular disorders (TMD). </a:t>
            </a:r>
            <a:endParaRPr lang="en-US" dirty="0" smtClean="0">
              <a:latin typeface="Times New Roman" panose="02020603050405020304" pitchFamily="18" charset="0"/>
              <a:cs typeface="Times New Roman" panose="02020603050405020304" pitchFamily="18" charset="0"/>
            </a:endParaRPr>
          </a:p>
          <a:p>
            <a:pPr algn="just">
              <a:lnSpc>
                <a:spcPct val="150000"/>
              </a:lnSpc>
            </a:pP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obtained results suggest that the combination of amitriptyline and CBT may be effective in reducing pain and depression levels as well as in improving the quality of life and sleep in patients with chronic </a:t>
            </a:r>
            <a:r>
              <a:rPr lang="en-US" dirty="0" smtClean="0">
                <a:latin typeface="Times New Roman" panose="02020603050405020304" pitchFamily="18" charset="0"/>
                <a:cs typeface="Times New Roman" panose="02020603050405020304" pitchFamily="18" charset="0"/>
              </a:rPr>
              <a:t>TMD.      </a:t>
            </a:r>
          </a:p>
          <a:p>
            <a:pPr marL="114300" indent="0" algn="just">
              <a:lnSpc>
                <a:spcPct val="150000"/>
              </a:lnSpc>
              <a:buNone/>
            </a:pPr>
            <a:r>
              <a:rPr lang="en-US"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Source</a:t>
            </a:r>
            <a:r>
              <a:rPr lang="en-US" dirty="0" smtClean="0">
                <a:latin typeface="Times New Roman" panose="02020603050405020304" pitchFamily="18" charset="0"/>
                <a:cs typeface="Times New Roman" panose="02020603050405020304" pitchFamily="18" charset="0"/>
              </a:rPr>
              <a:t> : </a:t>
            </a:r>
            <a:r>
              <a:rPr lang="en-US" b="1" dirty="0" err="1">
                <a:latin typeface="Times New Roman" panose="02020603050405020304" pitchFamily="18" charset="0"/>
                <a:cs typeface="Times New Roman" panose="02020603050405020304" pitchFamily="18" charset="0"/>
              </a:rPr>
              <a:t>Patrícia</a:t>
            </a:r>
            <a:r>
              <a:rPr lang="en-US" b="1" dirty="0">
                <a:latin typeface="Times New Roman" panose="02020603050405020304" pitchFamily="18" charset="0"/>
                <a:cs typeface="Times New Roman" panose="02020603050405020304" pitchFamily="18" charset="0"/>
              </a:rPr>
              <a:t> dos Santos </a:t>
            </a:r>
            <a:r>
              <a:rPr lang="en-US" b="1" dirty="0" err="1" smtClean="0">
                <a:latin typeface="Times New Roman" panose="02020603050405020304" pitchFamily="18" charset="0"/>
                <a:cs typeface="Times New Roman" panose="02020603050405020304" pitchFamily="18" charset="0"/>
              </a:rPr>
              <a:t>Calderoet</a:t>
            </a:r>
            <a:r>
              <a:rPr lang="en-US" b="1" dirty="0" smtClean="0">
                <a:latin typeface="Times New Roman" panose="02020603050405020304" pitchFamily="18" charset="0"/>
                <a:cs typeface="Times New Roman" panose="02020603050405020304" pitchFamily="18" charset="0"/>
              </a:rPr>
              <a:t> al </a:t>
            </a:r>
            <a:r>
              <a:rPr lang="pt-BR" b="1" dirty="0" smtClean="0">
                <a:latin typeface="Times New Roman" panose="02020603050405020304" pitchFamily="18" charset="0"/>
                <a:cs typeface="Times New Roman" panose="02020603050405020304" pitchFamily="18" charset="0"/>
              </a:rPr>
              <a:t>Braz</a:t>
            </a:r>
            <a:r>
              <a:rPr lang="pt-BR" b="1" dirty="0">
                <a:latin typeface="Times New Roman" panose="02020603050405020304" pitchFamily="18" charset="0"/>
                <a:cs typeface="Times New Roman" panose="02020603050405020304" pitchFamily="18" charset="0"/>
              </a:rPr>
              <a:t>. Dent. </a:t>
            </a:r>
            <a:r>
              <a:rPr lang="pt-BR" b="1" dirty="0" smtClean="0">
                <a:latin typeface="Times New Roman" panose="02020603050405020304" pitchFamily="18" charset="0"/>
                <a:cs typeface="Times New Roman" panose="02020603050405020304" pitchFamily="18" charset="0"/>
              </a:rPr>
              <a:t>J. 2011;22(5)</a:t>
            </a:r>
            <a:endParaRPr lang="pt-BR" b="1" dirty="0">
              <a:latin typeface="Times New Roman" panose="02020603050405020304" pitchFamily="18" charset="0"/>
              <a:cs typeface="Times New Roman" panose="02020603050405020304" pitchFamily="18" charset="0"/>
            </a:endParaRPr>
          </a:p>
          <a:p>
            <a:pPr marL="114300" indent="0" algn="just">
              <a:lnSpc>
                <a:spcPct val="150000"/>
              </a:lnSpc>
              <a:buNone/>
            </a:pPr>
            <a:r>
              <a:rPr lang="en-US" b="1" dirty="0" smtClean="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1C727CA-B307-400E-952B-CB4369AD6BC8}" type="slidenum">
              <a:rPr lang="en-US" smtClean="0"/>
              <a:t>73</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31174740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lstStyle/>
          <a:p>
            <a:r>
              <a:rPr lang="en-US" sz="3400" b="1" dirty="0" smtClean="0">
                <a:latin typeface="Times New Roman" panose="02020603050405020304" pitchFamily="18" charset="0"/>
                <a:cs typeface="Times New Roman" panose="02020603050405020304" pitchFamily="18" charset="0"/>
              </a:rPr>
              <a:t>                Studies </a:t>
            </a:r>
            <a:r>
              <a:rPr lang="en-US" sz="3400" b="1" dirty="0">
                <a:latin typeface="Times New Roman" panose="02020603050405020304" pitchFamily="18" charset="0"/>
                <a:cs typeface="Times New Roman" panose="02020603050405020304" pitchFamily="18" charset="0"/>
              </a:rPr>
              <a:t>on CBT in Dentistry</a:t>
            </a:r>
            <a:endParaRPr lang="en-US" sz="3400" dirty="0"/>
          </a:p>
        </p:txBody>
      </p:sp>
      <p:sp>
        <p:nvSpPr>
          <p:cNvPr id="3" name="Content Placeholder 2"/>
          <p:cNvSpPr>
            <a:spLocks noGrp="1"/>
          </p:cNvSpPr>
          <p:nvPr>
            <p:ph idx="1"/>
          </p:nvPr>
        </p:nvSpPr>
        <p:spPr>
          <a:xfrm>
            <a:off x="76200" y="990600"/>
            <a:ext cx="8305800" cy="5867400"/>
          </a:xfrm>
        </p:spPr>
        <p:txBody>
          <a:bodyPr>
            <a:normAutofit fontScale="92500" lnSpcReduction="10000"/>
          </a:bodyPr>
          <a:lstStyle/>
          <a:p>
            <a:pPr marL="114300" indent="0" algn="just">
              <a:lnSpc>
                <a:spcPct val="150000"/>
              </a:lnSpc>
              <a:buNone/>
            </a:pPr>
            <a:r>
              <a:rPr lang="en-US" sz="2000" b="1" dirty="0" smtClean="0">
                <a:latin typeface="Times New Roman" panose="02020603050405020304" pitchFamily="18" charset="0"/>
                <a:cs typeface="Times New Roman" panose="02020603050405020304" pitchFamily="18" charset="0"/>
              </a:rPr>
              <a:t>T. Newton conducted a study </a:t>
            </a:r>
            <a:r>
              <a:rPr lang="en-US" sz="2000" dirty="0">
                <a:latin typeface="Times New Roman" panose="02020603050405020304" pitchFamily="18" charset="0"/>
                <a:cs typeface="Times New Roman" panose="02020603050405020304" pitchFamily="18" charset="0"/>
              </a:rPr>
              <a:t>as a key premise the view that all patients may have some level of anxiety about their treatment. On the basis of </a:t>
            </a:r>
            <a:r>
              <a:rPr lang="en-US" sz="2000" dirty="0" smtClean="0">
                <a:latin typeface="Times New Roman" panose="02020603050405020304" pitchFamily="18" charset="0"/>
                <a:cs typeface="Times New Roman" panose="02020603050405020304" pitchFamily="18" charset="0"/>
              </a:rPr>
              <a:t>this they propose </a:t>
            </a:r>
            <a:r>
              <a:rPr lang="en-US" sz="2000" dirty="0">
                <a:latin typeface="Times New Roman" panose="02020603050405020304" pitchFamily="18" charset="0"/>
                <a:cs typeface="Times New Roman" panose="02020603050405020304" pitchFamily="18" charset="0"/>
              </a:rPr>
              <a:t>that it is essential to the clinical management of the </a:t>
            </a:r>
            <a:r>
              <a:rPr lang="en-US" sz="2000" dirty="0" smtClean="0">
                <a:latin typeface="Times New Roman" panose="02020603050405020304" pitchFamily="18" charset="0"/>
                <a:cs typeface="Times New Roman" panose="02020603050405020304" pitchFamily="18" charset="0"/>
              </a:rPr>
              <a:t>patient that </a:t>
            </a:r>
            <a:r>
              <a:rPr lang="en-US" sz="2000" dirty="0">
                <a:latin typeface="Times New Roman" panose="02020603050405020304" pitchFamily="18" charset="0"/>
                <a:cs typeface="Times New Roman" panose="02020603050405020304" pitchFamily="18" charset="0"/>
              </a:rPr>
              <a:t>the dental team assesses the patient's level of anxiety and intervenes proportionately. </a:t>
            </a:r>
            <a:endParaRPr lang="en-US" sz="20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Patients </a:t>
            </a:r>
            <a:r>
              <a:rPr lang="en-US" sz="2000" dirty="0">
                <a:latin typeface="Times New Roman" panose="02020603050405020304" pitchFamily="18" charset="0"/>
                <a:cs typeface="Times New Roman" panose="02020603050405020304" pitchFamily="18" charset="0"/>
              </a:rPr>
              <a:t>with low levels of dental anxiety may require only low level interventions involving enhancing the environment and reducing the degree of uncertainty involved in treatment. </a:t>
            </a:r>
            <a:endParaRPr lang="en-US" sz="20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Those </a:t>
            </a:r>
            <a:r>
              <a:rPr lang="en-US" sz="2000" dirty="0">
                <a:latin typeface="Times New Roman" panose="02020603050405020304" pitchFamily="18" charset="0"/>
                <a:cs typeface="Times New Roman" panose="02020603050405020304" pitchFamily="18" charset="0"/>
              </a:rPr>
              <a:t>patients with moderate levels of dental anxiety may require more intensive interventions, such as the provision of information on coping strategies. </a:t>
            </a:r>
            <a:endParaRPr lang="en-US" sz="20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Finally </a:t>
            </a:r>
            <a:r>
              <a:rPr lang="en-US" sz="2000" dirty="0">
                <a:latin typeface="Times New Roman" panose="02020603050405020304" pitchFamily="18" charset="0"/>
                <a:cs typeface="Times New Roman" panose="02020603050405020304" pitchFamily="18" charset="0"/>
              </a:rPr>
              <a:t>for the phobic dental patient, the complementary use of pharmacological and psychological approaches (most notably cognitive behavioural therapy</a:t>
            </a:r>
            <a:r>
              <a:rPr lang="en-US" sz="2000" dirty="0" smtClean="0">
                <a:latin typeface="Times New Roman" panose="02020603050405020304" pitchFamily="18" charset="0"/>
                <a:cs typeface="Times New Roman" panose="02020603050405020304" pitchFamily="18" charset="0"/>
              </a:rPr>
              <a:t>).</a:t>
            </a:r>
          </a:p>
          <a:p>
            <a:pPr marL="114300" indent="0" algn="just">
              <a:lnSpc>
                <a:spcPct val="150000"/>
              </a:lnSpc>
              <a:buNone/>
            </a:pPr>
            <a:r>
              <a:rPr lang="en-US" sz="1800" i="1" dirty="0" smtClean="0"/>
              <a:t>                          </a:t>
            </a:r>
            <a:r>
              <a:rPr lang="en-US" sz="2100" b="1" i="1" dirty="0" smtClean="0"/>
              <a:t>Source : British </a:t>
            </a:r>
            <a:r>
              <a:rPr lang="en-US" sz="2100" b="1" i="1" dirty="0"/>
              <a:t>Dental Journal</a:t>
            </a:r>
            <a:r>
              <a:rPr lang="en-US" sz="2100" b="1" dirty="0"/>
              <a:t> 213, 271 - 274 (2012)</a:t>
            </a:r>
            <a:endParaRPr lang="en-US" sz="21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1C727CA-B307-400E-952B-CB4369AD6BC8}" type="slidenum">
              <a:rPr lang="en-US" smtClean="0"/>
              <a:t>74</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14373130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91C727CA-B307-400E-952B-CB4369AD6BC8}" type="slidenum">
              <a:rPr lang="en-US" smtClean="0"/>
              <a:t>75</a:t>
            </a:fld>
            <a:endParaRPr lang="en-US"/>
          </a:p>
        </p:txBody>
      </p:sp>
      <p:pic>
        <p:nvPicPr>
          <p:cNvPr id="4098" name="Picture 2" descr="C:\Users\sony\Desktop\sj.bdj.2012.830-f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8458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25140106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                  Studies </a:t>
            </a:r>
            <a:r>
              <a:rPr lang="en-US" sz="3200" b="1" dirty="0">
                <a:latin typeface="Times New Roman" panose="02020603050405020304" pitchFamily="18" charset="0"/>
                <a:cs typeface="Times New Roman" panose="02020603050405020304" pitchFamily="18" charset="0"/>
              </a:rPr>
              <a:t>on CBT in Dentistry</a:t>
            </a:r>
            <a:endParaRPr lang="en-US" sz="3200" dirty="0"/>
          </a:p>
        </p:txBody>
      </p:sp>
      <p:sp>
        <p:nvSpPr>
          <p:cNvPr id="3" name="Content Placeholder 2"/>
          <p:cNvSpPr>
            <a:spLocks noGrp="1"/>
          </p:cNvSpPr>
          <p:nvPr>
            <p:ph idx="1"/>
          </p:nvPr>
        </p:nvSpPr>
        <p:spPr>
          <a:xfrm>
            <a:off x="152400" y="1447800"/>
            <a:ext cx="8153400" cy="4876800"/>
          </a:xfrm>
        </p:spPr>
        <p:txBody>
          <a:bodyPr>
            <a:noAutofit/>
          </a:bodyPr>
          <a:lstStyle/>
          <a:p>
            <a:pPr algn="just">
              <a:lnSpc>
                <a:spcPct val="150000"/>
              </a:lnSpc>
              <a:buFont typeface="Wingdings" panose="05000000000000000000" pitchFamily="2" charset="2"/>
              <a:buChar char="§"/>
            </a:pPr>
            <a:r>
              <a:rPr lang="en-US" sz="2100" dirty="0">
                <a:latin typeface="Times New Roman" panose="02020603050405020304" pitchFamily="18" charset="0"/>
                <a:cs typeface="Times New Roman" panose="02020603050405020304" pitchFamily="18" charset="0"/>
              </a:rPr>
              <a:t> </a:t>
            </a:r>
            <a:r>
              <a:rPr lang="en-US" sz="2100" dirty="0" smtClean="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Phidelma</a:t>
            </a:r>
            <a:r>
              <a:rPr lang="en-US" sz="2100" b="1" dirty="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Lisowska</a:t>
            </a:r>
            <a:r>
              <a:rPr lang="en-US" sz="2100" b="1" dirty="0" smtClean="0">
                <a:latin typeface="Times New Roman" panose="02020603050405020304" pitchFamily="18" charset="0"/>
                <a:cs typeface="Times New Roman" panose="02020603050405020304" pitchFamily="18" charset="0"/>
              </a:rPr>
              <a:t> conducted a study  </a:t>
            </a:r>
            <a:r>
              <a:rPr lang="en-US" sz="2100" dirty="0">
                <a:latin typeface="Times New Roman" panose="02020603050405020304" pitchFamily="18" charset="0"/>
                <a:cs typeface="Times New Roman" panose="02020603050405020304" pitchFamily="18" charset="0"/>
              </a:rPr>
              <a:t>t</a:t>
            </a:r>
            <a:r>
              <a:rPr lang="en-US" sz="2100" dirty="0" smtClean="0">
                <a:latin typeface="Times New Roman" panose="02020603050405020304" pitchFamily="18" charset="0"/>
                <a:cs typeface="Times New Roman" panose="02020603050405020304" pitchFamily="18" charset="0"/>
              </a:rPr>
              <a:t>o </a:t>
            </a:r>
            <a:r>
              <a:rPr lang="en-US" sz="2100" dirty="0">
                <a:latin typeface="Times New Roman" panose="02020603050405020304" pitchFamily="18" charset="0"/>
                <a:cs typeface="Times New Roman" panose="02020603050405020304" pitchFamily="18" charset="0"/>
              </a:rPr>
              <a:t>establish the </a:t>
            </a:r>
            <a:r>
              <a:rPr lang="en-US" sz="2100" dirty="0" err="1">
                <a:latin typeface="Times New Roman" panose="02020603050405020304" pitchFamily="18" charset="0"/>
                <a:cs typeface="Times New Roman" panose="02020603050405020304" pitchFamily="18" charset="0"/>
              </a:rPr>
              <a:t>aetiology</a:t>
            </a:r>
            <a:r>
              <a:rPr lang="en-US" sz="2100" dirty="0">
                <a:latin typeface="Times New Roman" panose="02020603050405020304" pitchFamily="18" charset="0"/>
                <a:cs typeface="Times New Roman" panose="02020603050405020304" pitchFamily="18" charset="0"/>
              </a:rPr>
              <a:t> of severe needle phobia in a 13- year- old patient, investigate its effect and use a range of anxiety management techniques to overcome this, in order to achieve </a:t>
            </a:r>
            <a:r>
              <a:rPr lang="en-US" sz="2100" dirty="0" smtClean="0">
                <a:latin typeface="Times New Roman" panose="02020603050405020304" pitchFamily="18" charset="0"/>
                <a:cs typeface="Times New Roman" panose="02020603050405020304" pitchFamily="18" charset="0"/>
              </a:rPr>
              <a:t>medical </a:t>
            </a:r>
            <a:r>
              <a:rPr lang="en-US" sz="2100" dirty="0">
                <a:latin typeface="Times New Roman" panose="02020603050405020304" pitchFamily="18" charset="0"/>
                <a:cs typeface="Times New Roman" panose="02020603050405020304" pitchFamily="18" charset="0"/>
              </a:rPr>
              <a:t>and dental treatment</a:t>
            </a:r>
            <a:r>
              <a:rPr lang="en-US" sz="2100" dirty="0" smtClean="0">
                <a:latin typeface="Times New Roman" panose="02020603050405020304" pitchFamily="18" charset="0"/>
                <a:cs typeface="Times New Roman" panose="02020603050405020304" pitchFamily="18" charset="0"/>
              </a:rPr>
              <a:t>.</a:t>
            </a:r>
          </a:p>
          <a:p>
            <a:pPr algn="just">
              <a:lnSpc>
                <a:spcPct val="150000"/>
              </a:lnSpc>
              <a:buFont typeface="Wingdings" panose="05000000000000000000" pitchFamily="2" charset="2"/>
              <a:buChar char="§"/>
            </a:pPr>
            <a:r>
              <a:rPr lang="en-US" sz="2100" dirty="0" smtClean="0">
                <a:latin typeface="Times New Roman" panose="02020603050405020304" pitchFamily="18" charset="0"/>
                <a:cs typeface="Times New Roman" panose="02020603050405020304" pitchFamily="18" charset="0"/>
              </a:rPr>
              <a:t>The concluded that Cognitive </a:t>
            </a:r>
            <a:r>
              <a:rPr lang="en-US" sz="2100" dirty="0">
                <a:latin typeface="Times New Roman" panose="02020603050405020304" pitchFamily="18" charset="0"/>
                <a:cs typeface="Times New Roman" panose="02020603050405020304" pitchFamily="18" charset="0"/>
              </a:rPr>
              <a:t>behavioural therapy can be used to support children and adolescents to overcome their fears of needles and injections in order to obtain treatment</a:t>
            </a:r>
            <a:r>
              <a:rPr lang="en-US" sz="2100" dirty="0" smtClean="0">
                <a:latin typeface="Times New Roman" panose="02020603050405020304" pitchFamily="18" charset="0"/>
                <a:cs typeface="Times New Roman" panose="02020603050405020304" pitchFamily="18" charset="0"/>
              </a:rPr>
              <a:t>.       </a:t>
            </a:r>
          </a:p>
          <a:p>
            <a:pPr marL="114300" indent="0" algn="just">
              <a:lnSpc>
                <a:spcPct val="150000"/>
              </a:lnSpc>
              <a:buNone/>
            </a:pPr>
            <a:endParaRPr lang="en-US" sz="2100" dirty="0" smtClean="0">
              <a:latin typeface="Times New Roman" panose="02020603050405020304" pitchFamily="18" charset="0"/>
              <a:cs typeface="Times New Roman" panose="02020603050405020304" pitchFamily="18" charset="0"/>
            </a:endParaRPr>
          </a:p>
          <a:p>
            <a:pPr marL="114300" indent="0" algn="just">
              <a:lnSpc>
                <a:spcPct val="150000"/>
              </a:lnSpc>
              <a:buNone/>
            </a:pPr>
            <a:r>
              <a:rPr lang="en-US" sz="2100" dirty="0" smtClean="0">
                <a:latin typeface="Times New Roman" panose="02020603050405020304" pitchFamily="18" charset="0"/>
                <a:cs typeface="Times New Roman" panose="02020603050405020304" pitchFamily="18" charset="0"/>
              </a:rPr>
              <a:t> </a:t>
            </a:r>
            <a:r>
              <a:rPr lang="en-US" sz="2100" b="1" dirty="0" smtClean="0">
                <a:latin typeface="Times New Roman" panose="02020603050405020304" pitchFamily="18" charset="0"/>
                <a:cs typeface="Times New Roman" panose="02020603050405020304" pitchFamily="18" charset="0"/>
              </a:rPr>
              <a:t>Source</a:t>
            </a:r>
            <a:r>
              <a:rPr lang="en-US" sz="2100" dirty="0" smtClean="0">
                <a:latin typeface="Times New Roman" panose="02020603050405020304" pitchFamily="18" charset="0"/>
                <a:cs typeface="Times New Roman" panose="02020603050405020304" pitchFamily="18" charset="0"/>
              </a:rPr>
              <a:t> : </a:t>
            </a:r>
            <a:r>
              <a:rPr lang="en-US" sz="2100" b="1" dirty="0" smtClean="0">
                <a:latin typeface="Times New Roman" panose="02020603050405020304" pitchFamily="18" charset="0"/>
                <a:cs typeface="Times New Roman" panose="02020603050405020304" pitchFamily="18" charset="0"/>
              </a:rPr>
              <a:t>Journal </a:t>
            </a:r>
            <a:r>
              <a:rPr lang="en-US" sz="2100" b="1" dirty="0">
                <a:latin typeface="Times New Roman" panose="02020603050405020304" pitchFamily="18" charset="0"/>
                <a:cs typeface="Times New Roman" panose="02020603050405020304" pitchFamily="18" charset="0"/>
              </a:rPr>
              <a:t>of Disability and Oral </a:t>
            </a:r>
            <a:r>
              <a:rPr lang="en-US" sz="2100" b="1" dirty="0" smtClean="0">
                <a:latin typeface="Times New Roman" panose="02020603050405020304" pitchFamily="18" charset="0"/>
                <a:cs typeface="Times New Roman" panose="02020603050405020304" pitchFamily="18" charset="0"/>
              </a:rPr>
              <a:t>Health.2009; 10(3): 135-138.</a:t>
            </a:r>
            <a:endParaRPr lang="en-US" sz="21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1C727CA-B307-400E-952B-CB4369AD6BC8}" type="slidenum">
              <a:rPr lang="en-US" smtClean="0"/>
              <a:t>76</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34753378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91C727CA-B307-400E-952B-CB4369AD6BC8}" type="slidenum">
              <a:rPr lang="en-US" smtClean="0"/>
              <a:t>77</a:t>
            </a:fld>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0"/>
            <a:ext cx="7010400"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12051304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91C727CA-B307-400E-952B-CB4369AD6BC8}" type="slidenum">
              <a:rPr lang="en-US" smtClean="0"/>
              <a:t>78</a:t>
            </a:fld>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0"/>
            <a:ext cx="80772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1885674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r>
              <a:rPr lang="en-US" sz="3200" b="1" dirty="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                  Studies </a:t>
            </a:r>
            <a:r>
              <a:rPr lang="en-US" sz="3200" b="1" dirty="0">
                <a:latin typeface="Times New Roman" panose="02020603050405020304" pitchFamily="18" charset="0"/>
                <a:cs typeface="Times New Roman" panose="02020603050405020304" pitchFamily="18" charset="0"/>
              </a:rPr>
              <a:t>on CBT in Dentistry</a:t>
            </a:r>
            <a:endParaRPr lang="en-US" sz="3200" dirty="0"/>
          </a:p>
        </p:txBody>
      </p:sp>
      <p:sp>
        <p:nvSpPr>
          <p:cNvPr id="3" name="Content Placeholder 2"/>
          <p:cNvSpPr>
            <a:spLocks noGrp="1"/>
          </p:cNvSpPr>
          <p:nvPr>
            <p:ph idx="1"/>
          </p:nvPr>
        </p:nvSpPr>
        <p:spPr>
          <a:xfrm>
            <a:off x="76200" y="1066800"/>
            <a:ext cx="8229600" cy="5257800"/>
          </a:xfrm>
        </p:spPr>
        <p:txBody>
          <a:bodyPr>
            <a:noAutofit/>
          </a:bodyPr>
          <a:lstStyle/>
          <a:p>
            <a:pPr algn="just">
              <a:lnSpc>
                <a:spcPct val="150000"/>
              </a:lnSpc>
            </a:pPr>
            <a:r>
              <a:rPr lang="en-US" sz="2100" dirty="0" smtClean="0">
                <a:latin typeface="Times New Roman" panose="02020603050405020304" pitchFamily="18" charset="0"/>
                <a:cs typeface="Times New Roman" panose="02020603050405020304" pitchFamily="18" charset="0"/>
              </a:rPr>
              <a:t>The  </a:t>
            </a:r>
            <a:r>
              <a:rPr lang="en-US" sz="2100" dirty="0">
                <a:latin typeface="Times New Roman" panose="02020603050405020304" pitchFamily="18" charset="0"/>
                <a:cs typeface="Times New Roman" panose="02020603050405020304" pitchFamily="18" charset="0"/>
              </a:rPr>
              <a:t>difficulty </a:t>
            </a:r>
            <a:r>
              <a:rPr lang="en-US" sz="2100" dirty="0" smtClean="0">
                <a:latin typeface="Times New Roman" panose="02020603050405020304" pitchFamily="18" charset="0"/>
                <a:cs typeface="Times New Roman" panose="02020603050405020304" pitchFamily="18" charset="0"/>
              </a:rPr>
              <a:t>with the  </a:t>
            </a:r>
            <a:r>
              <a:rPr lang="en-US" sz="2100" dirty="0">
                <a:latin typeface="Times New Roman" panose="02020603050405020304" pitchFamily="18" charset="0"/>
                <a:cs typeface="Times New Roman" panose="02020603050405020304" pitchFamily="18" charset="0"/>
              </a:rPr>
              <a:t>traditional </a:t>
            </a:r>
            <a:r>
              <a:rPr lang="en-US" sz="2100" dirty="0" smtClean="0">
                <a:latin typeface="Times New Roman" panose="02020603050405020304" pitchFamily="18" charset="0"/>
                <a:cs typeface="Times New Roman" panose="02020603050405020304" pitchFamily="18" charset="0"/>
              </a:rPr>
              <a:t>language of </a:t>
            </a:r>
            <a:r>
              <a:rPr lang="en-US" sz="2100" dirty="0">
                <a:latin typeface="Times New Roman" panose="02020603050405020304" pitchFamily="18" charset="0"/>
                <a:cs typeface="Times New Roman" panose="02020603050405020304" pitchFamily="18" charset="0"/>
              </a:rPr>
              <a:t>CBT is highly technical and therefore </a:t>
            </a:r>
            <a:r>
              <a:rPr lang="en-US" sz="2100" dirty="0" smtClean="0">
                <a:latin typeface="Times New Roman" panose="02020603050405020304" pitchFamily="18" charset="0"/>
                <a:cs typeface="Times New Roman" panose="02020603050405020304" pitchFamily="18" charset="0"/>
              </a:rPr>
              <a:t>inaccessible to </a:t>
            </a:r>
            <a:r>
              <a:rPr lang="en-US" sz="2100" dirty="0">
                <a:latin typeface="Times New Roman" panose="02020603050405020304" pitchFamily="18" charset="0"/>
                <a:cs typeface="Times New Roman" panose="02020603050405020304" pitchFamily="18" charset="0"/>
              </a:rPr>
              <a:t>those without specialist training. </a:t>
            </a:r>
            <a:endParaRPr lang="en-US" sz="2100" dirty="0" smtClean="0">
              <a:latin typeface="Times New Roman" panose="02020603050405020304" pitchFamily="18" charset="0"/>
              <a:cs typeface="Times New Roman" panose="02020603050405020304" pitchFamily="18" charset="0"/>
            </a:endParaRPr>
          </a:p>
          <a:p>
            <a:pPr algn="just">
              <a:lnSpc>
                <a:spcPct val="150000"/>
              </a:lnSpc>
            </a:pPr>
            <a:r>
              <a:rPr lang="en-US" sz="2100" dirty="0" smtClean="0">
                <a:latin typeface="Times New Roman" panose="02020603050405020304" pitchFamily="18" charset="0"/>
                <a:cs typeface="Times New Roman" panose="02020603050405020304" pitchFamily="18" charset="0"/>
              </a:rPr>
              <a:t>It </a:t>
            </a:r>
            <a:r>
              <a:rPr lang="en-US" sz="2100" dirty="0">
                <a:latin typeface="Times New Roman" panose="02020603050405020304" pitchFamily="18" charset="0"/>
                <a:cs typeface="Times New Roman" panose="02020603050405020304" pitchFamily="18" charset="0"/>
              </a:rPr>
              <a:t>also causes </a:t>
            </a:r>
            <a:r>
              <a:rPr lang="en-US" sz="2100" dirty="0" smtClean="0">
                <a:latin typeface="Times New Roman" panose="02020603050405020304" pitchFamily="18" charset="0"/>
                <a:cs typeface="Times New Roman" panose="02020603050405020304" pitchFamily="18" charset="0"/>
              </a:rPr>
              <a:t>problems for </a:t>
            </a:r>
            <a:r>
              <a:rPr lang="en-US" sz="2100" dirty="0">
                <a:latin typeface="Times New Roman" panose="02020603050405020304" pitchFamily="18" charset="0"/>
                <a:cs typeface="Times New Roman" panose="02020603050405020304" pitchFamily="18" charset="0"/>
              </a:rPr>
              <a:t>clinicians new to the principles and practices </a:t>
            </a:r>
            <a:r>
              <a:rPr lang="en-US" sz="2100" dirty="0" smtClean="0">
                <a:latin typeface="Times New Roman" panose="02020603050405020304" pitchFamily="18" charset="0"/>
                <a:cs typeface="Times New Roman" panose="02020603050405020304" pitchFamily="18" charset="0"/>
              </a:rPr>
              <a:t>of CBT</a:t>
            </a:r>
            <a:r>
              <a:rPr lang="en-US" sz="2100" dirty="0">
                <a:latin typeface="Times New Roman" panose="02020603050405020304" pitchFamily="18" charset="0"/>
                <a:cs typeface="Times New Roman" panose="02020603050405020304" pitchFamily="18" charset="0"/>
              </a:rPr>
              <a:t>, who must ‘translate’ concepts such </a:t>
            </a:r>
            <a:r>
              <a:rPr lang="en-US" sz="2100" dirty="0" smtClean="0">
                <a:latin typeface="Times New Roman" panose="02020603050405020304" pitchFamily="18" charset="0"/>
                <a:cs typeface="Times New Roman" panose="02020603050405020304" pitchFamily="18" charset="0"/>
              </a:rPr>
              <a:t>as dysfunctional </a:t>
            </a:r>
            <a:r>
              <a:rPr lang="en-US" sz="2100" dirty="0">
                <a:latin typeface="Times New Roman" panose="02020603050405020304" pitchFamily="18" charset="0"/>
                <a:cs typeface="Times New Roman" panose="02020603050405020304" pitchFamily="18" charset="0"/>
              </a:rPr>
              <a:t>assumptions and selective </a:t>
            </a:r>
            <a:r>
              <a:rPr lang="en-US" sz="2100" dirty="0" smtClean="0">
                <a:latin typeface="Times New Roman" panose="02020603050405020304" pitchFamily="18" charset="0"/>
                <a:cs typeface="Times New Roman" panose="02020603050405020304" pitchFamily="18" charset="0"/>
              </a:rPr>
              <a:t>abstraction in </a:t>
            </a:r>
            <a:r>
              <a:rPr lang="en-US" sz="2100" dirty="0">
                <a:latin typeface="Times New Roman" panose="02020603050405020304" pitchFamily="18" charset="0"/>
                <a:cs typeface="Times New Roman" panose="02020603050405020304" pitchFamily="18" charset="0"/>
              </a:rPr>
              <a:t>order to </a:t>
            </a:r>
            <a:r>
              <a:rPr lang="en-US" sz="2100" dirty="0" smtClean="0">
                <a:latin typeface="Times New Roman" panose="02020603050405020304" pitchFamily="18" charset="0"/>
                <a:cs typeface="Times New Roman" panose="02020603050405020304" pitchFamily="18" charset="0"/>
              </a:rPr>
              <a:t>utilize </a:t>
            </a:r>
            <a:r>
              <a:rPr lang="en-US" sz="2100" dirty="0">
                <a:latin typeface="Times New Roman" panose="02020603050405020304" pitchFamily="18" charset="0"/>
                <a:cs typeface="Times New Roman" panose="02020603050405020304" pitchFamily="18" charset="0"/>
              </a:rPr>
              <a:t>their knowledge clinically. </a:t>
            </a:r>
            <a:endParaRPr lang="en-US" sz="2100" dirty="0" smtClean="0">
              <a:latin typeface="Times New Roman" panose="02020603050405020304" pitchFamily="18" charset="0"/>
              <a:cs typeface="Times New Roman" panose="02020603050405020304" pitchFamily="18" charset="0"/>
            </a:endParaRPr>
          </a:p>
          <a:p>
            <a:pPr algn="just">
              <a:lnSpc>
                <a:spcPct val="150000"/>
              </a:lnSpc>
            </a:pPr>
            <a:r>
              <a:rPr lang="en-US" sz="2100" dirty="0" smtClean="0">
                <a:latin typeface="Times New Roman" panose="02020603050405020304" pitchFamily="18" charset="0"/>
                <a:cs typeface="Times New Roman" panose="02020603050405020304" pitchFamily="18" charset="0"/>
              </a:rPr>
              <a:t>So the language </a:t>
            </a:r>
            <a:r>
              <a:rPr lang="en-US" sz="2100" dirty="0">
                <a:latin typeface="Times New Roman" panose="02020603050405020304" pitchFamily="18" charset="0"/>
                <a:cs typeface="Times New Roman" panose="02020603050405020304" pitchFamily="18" charset="0"/>
              </a:rPr>
              <a:t>used not only affects clinical work </a:t>
            </a:r>
            <a:r>
              <a:rPr lang="en-US" sz="2100" dirty="0" smtClean="0">
                <a:latin typeface="Times New Roman" panose="02020603050405020304" pitchFamily="18" charset="0"/>
                <a:cs typeface="Times New Roman" panose="02020603050405020304" pitchFamily="18" charset="0"/>
              </a:rPr>
              <a:t>with patients</a:t>
            </a:r>
            <a:r>
              <a:rPr lang="en-US" sz="2100" dirty="0">
                <a:latin typeface="Times New Roman" panose="02020603050405020304" pitchFamily="18" charset="0"/>
                <a:cs typeface="Times New Roman" panose="02020603050405020304" pitchFamily="18" charset="0"/>
              </a:rPr>
              <a:t>, but can also affect the take-up of CBT </a:t>
            </a:r>
            <a:r>
              <a:rPr lang="en-US" sz="2100" dirty="0" smtClean="0">
                <a:latin typeface="Times New Roman" panose="02020603050405020304" pitchFamily="18" charset="0"/>
                <a:cs typeface="Times New Roman" panose="02020603050405020304" pitchFamily="18" charset="0"/>
              </a:rPr>
              <a:t>skills across </a:t>
            </a:r>
            <a:r>
              <a:rPr lang="en-US" sz="2100" dirty="0">
                <a:latin typeface="Times New Roman" panose="02020603050405020304" pitchFamily="18" charset="0"/>
                <a:cs typeface="Times New Roman" panose="02020603050405020304" pitchFamily="18" charset="0"/>
              </a:rPr>
              <a:t>health service settings within both </a:t>
            </a:r>
            <a:r>
              <a:rPr lang="en-US" sz="2100" dirty="0" smtClean="0">
                <a:latin typeface="Times New Roman" panose="02020603050405020304" pitchFamily="18" charset="0"/>
                <a:cs typeface="Times New Roman" panose="02020603050405020304" pitchFamily="18" charset="0"/>
              </a:rPr>
              <a:t>primary and </a:t>
            </a:r>
            <a:r>
              <a:rPr lang="en-US" sz="2100" dirty="0">
                <a:latin typeface="Times New Roman" panose="02020603050405020304" pitchFamily="18" charset="0"/>
                <a:cs typeface="Times New Roman" panose="02020603050405020304" pitchFamily="18" charset="0"/>
              </a:rPr>
              <a:t>secondary care</a:t>
            </a:r>
            <a:r>
              <a:rPr lang="en-US" sz="2100" dirty="0" smtClean="0">
                <a:latin typeface="Times New Roman" panose="02020603050405020304" pitchFamily="18" charset="0"/>
                <a:cs typeface="Times New Roman" panose="02020603050405020304" pitchFamily="18" charset="0"/>
              </a:rPr>
              <a:t>.</a:t>
            </a:r>
            <a:r>
              <a:rPr lang="en-US" sz="2000" dirty="0"/>
              <a:t> </a:t>
            </a:r>
            <a:endParaRPr lang="en-US" sz="2000" dirty="0" smtClean="0"/>
          </a:p>
          <a:p>
            <a:pPr marL="114300" indent="0" algn="just">
              <a:lnSpc>
                <a:spcPct val="150000"/>
              </a:lnSpc>
              <a:buNone/>
            </a:pPr>
            <a:r>
              <a:rPr lang="en-US" sz="1700" b="1" dirty="0" smtClean="0">
                <a:latin typeface="Times New Roman" panose="02020603050405020304" pitchFamily="18" charset="0"/>
                <a:cs typeface="Times New Roman" panose="02020603050405020304" pitchFamily="18" charset="0"/>
              </a:rPr>
              <a:t>Source</a:t>
            </a:r>
            <a:r>
              <a:rPr lang="en-US" sz="1700" dirty="0" smtClean="0">
                <a:latin typeface="Times New Roman" panose="02020603050405020304" pitchFamily="18" charset="0"/>
                <a:cs typeface="Times New Roman" panose="02020603050405020304" pitchFamily="18" charset="0"/>
              </a:rPr>
              <a:t> :Ben </a:t>
            </a:r>
            <a:r>
              <a:rPr lang="en-US" sz="1700" dirty="0">
                <a:latin typeface="Times New Roman" panose="02020603050405020304" pitchFamily="18" charset="0"/>
                <a:cs typeface="Times New Roman" panose="02020603050405020304" pitchFamily="18" charset="0"/>
              </a:rPr>
              <a:t>Wright, Chris Williams &amp; Anne </a:t>
            </a:r>
            <a:r>
              <a:rPr lang="en-US" sz="1700" dirty="0" smtClean="0">
                <a:latin typeface="Times New Roman" panose="02020603050405020304" pitchFamily="18" charset="0"/>
                <a:cs typeface="Times New Roman" panose="02020603050405020304" pitchFamily="18" charset="0"/>
              </a:rPr>
              <a:t>Garland. Advances in Psychiatric Treatment. 2002; 8:307-15.</a:t>
            </a:r>
          </a:p>
        </p:txBody>
      </p:sp>
      <p:sp>
        <p:nvSpPr>
          <p:cNvPr id="4" name="Slide Number Placeholder 3"/>
          <p:cNvSpPr>
            <a:spLocks noGrp="1"/>
          </p:cNvSpPr>
          <p:nvPr>
            <p:ph type="sldNum" sz="quarter" idx="12"/>
          </p:nvPr>
        </p:nvSpPr>
        <p:spPr/>
        <p:txBody>
          <a:bodyPr/>
          <a:lstStyle/>
          <a:p>
            <a:fld id="{91C727CA-B307-400E-952B-CB4369AD6BC8}" type="slidenum">
              <a:rPr lang="en-US" smtClean="0"/>
              <a:t>79</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4011470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44562"/>
          </a:xfrm>
        </p:spPr>
        <p:txBody>
          <a:bodyPr/>
          <a:lstStyle/>
          <a:p>
            <a:r>
              <a:rPr lang="en-US" sz="4800" b="1" dirty="0" smtClean="0">
                <a:latin typeface="Times New Roman" panose="02020603050405020304" pitchFamily="18" charset="0"/>
                <a:cs typeface="Times New Roman" panose="02020603050405020304" pitchFamily="18" charset="0"/>
              </a:rPr>
              <a:t>                  </a:t>
            </a:r>
            <a:r>
              <a:rPr lang="en-US" sz="3900" b="1" dirty="0" smtClean="0">
                <a:latin typeface="Times New Roman" panose="02020603050405020304" pitchFamily="18" charset="0"/>
                <a:cs typeface="Times New Roman" panose="02020603050405020304" pitchFamily="18" charset="0"/>
              </a:rPr>
              <a:t>Introduction </a:t>
            </a:r>
            <a:endParaRPr lang="en-US" sz="3900" dirty="0"/>
          </a:p>
        </p:txBody>
      </p:sp>
      <p:sp>
        <p:nvSpPr>
          <p:cNvPr id="3" name="Content Placeholder 2"/>
          <p:cNvSpPr>
            <a:spLocks noGrp="1"/>
          </p:cNvSpPr>
          <p:nvPr>
            <p:ph idx="1"/>
          </p:nvPr>
        </p:nvSpPr>
        <p:spPr>
          <a:xfrm>
            <a:off x="457200" y="1295400"/>
            <a:ext cx="7620000" cy="5105400"/>
          </a:xfrm>
        </p:spPr>
        <p:txBody>
          <a:bodyPr/>
          <a:lstStyle/>
          <a:p>
            <a:pPr algn="just">
              <a:lnSpc>
                <a:spcPct val="150000"/>
              </a:lnSpc>
            </a:pPr>
            <a:r>
              <a:rPr lang="en-US" sz="2400" dirty="0">
                <a:latin typeface="Times New Roman" panose="02020603050405020304" pitchFamily="18" charset="0"/>
                <a:cs typeface="Times New Roman" panose="02020603050405020304" pitchFamily="18" charset="0"/>
              </a:rPr>
              <a:t>In this situation, oral health education can effectively be used to bridge the gap between the community and the dental fraternity for a better oral health.  </a:t>
            </a:r>
            <a:endParaRPr lang="en-US" sz="2400" dirty="0" smtClean="0">
              <a:latin typeface="Times New Roman" panose="02020603050405020304" pitchFamily="18" charset="0"/>
              <a:cs typeface="Times New Roman" panose="02020603050405020304" pitchFamily="18" charset="0"/>
            </a:endParaRPr>
          </a:p>
          <a:p>
            <a:pPr marL="114300" indent="0" algn="just">
              <a:lnSpc>
                <a:spcPct val="150000"/>
              </a:lnSpc>
              <a:buNone/>
            </a:pPr>
            <a:endParaRPr lang="en-US" sz="2400" dirty="0" smtClean="0">
              <a:latin typeface="Times New Roman" panose="02020603050405020304" pitchFamily="18" charset="0"/>
              <a:cs typeface="Times New Roman" panose="02020603050405020304" pitchFamily="18" charset="0"/>
            </a:endParaRPr>
          </a:p>
          <a:p>
            <a:pPr marL="114300" indent="0" algn="just">
              <a:lnSpc>
                <a:spcPct val="150000"/>
              </a:lnSpc>
              <a:buNone/>
            </a:pPr>
            <a:endParaRPr lang="en-US" sz="2400"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91C727CA-B307-400E-952B-CB4369AD6BC8}" type="slidenum">
              <a:rPr lang="en-US" smtClean="0"/>
              <a:t>8</a:t>
            </a:fld>
            <a:endParaRPr 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492500"/>
            <a:ext cx="5105400" cy="2719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136434901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Times New Roman" panose="02020603050405020304" pitchFamily="18" charset="0"/>
                <a:cs typeface="Times New Roman" panose="02020603050405020304" pitchFamily="18" charset="0"/>
              </a:rPr>
              <a:t>                           Conclusion </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371600"/>
            <a:ext cx="8077200" cy="5029200"/>
          </a:xfrm>
        </p:spPr>
        <p:txBody>
          <a:bodyPr>
            <a:normAutofit lnSpcReduction="10000"/>
          </a:bodyPr>
          <a:lstStyle/>
          <a:p>
            <a:pPr algn="just">
              <a:lnSpc>
                <a:spcPct val="150000"/>
              </a:lnSpc>
            </a:pPr>
            <a:r>
              <a:rPr lang="en-US" sz="2300" dirty="0">
                <a:latin typeface="Times New Roman" panose="02020603050405020304" pitchFamily="18" charset="0"/>
                <a:cs typeface="Times New Roman" panose="02020603050405020304" pitchFamily="18" charset="0"/>
              </a:rPr>
              <a:t>Cognitive Behavioural Therapy (CBT) opened up the possibility of on-going general health care. CBT involved a mixture of psycho-education, information gathering, imagined and in vivo exposure as well as discussions at the dental practice. </a:t>
            </a:r>
            <a:endParaRPr lang="en-US" sz="2300" dirty="0" smtClean="0">
              <a:latin typeface="Times New Roman" panose="02020603050405020304" pitchFamily="18" charset="0"/>
              <a:cs typeface="Times New Roman" panose="02020603050405020304" pitchFamily="18" charset="0"/>
            </a:endParaRPr>
          </a:p>
          <a:p>
            <a:pPr>
              <a:lnSpc>
                <a:spcPct val="150000"/>
              </a:lnSpc>
            </a:pPr>
            <a:r>
              <a:rPr lang="en-US" sz="2400" dirty="0">
                <a:latin typeface="Times New Roman" panose="02020603050405020304" pitchFamily="18" charset="0"/>
                <a:cs typeface="Times New Roman" panose="02020603050405020304" pitchFamily="18" charset="0"/>
              </a:rPr>
              <a:t>A crucial part of CBT is a </a:t>
            </a:r>
            <a:r>
              <a:rPr lang="en-US" sz="2400" dirty="0" smtClean="0">
                <a:latin typeface="Times New Roman" panose="02020603050405020304" pitchFamily="18" charset="0"/>
                <a:cs typeface="Times New Roman" panose="02020603050405020304" pitchFamily="18" charset="0"/>
              </a:rPr>
              <a:t>self-help approach </a:t>
            </a:r>
            <a:r>
              <a:rPr lang="en-US" sz="2400" dirty="0">
                <a:latin typeface="Times New Roman" panose="02020603050405020304" pitchFamily="18" charset="0"/>
                <a:cs typeface="Times New Roman" panose="02020603050405020304" pitchFamily="18" charset="0"/>
              </a:rPr>
              <a:t>that enables the patient to put into </a:t>
            </a:r>
            <a:r>
              <a:rPr lang="en-US" sz="2400" dirty="0" smtClean="0">
                <a:latin typeface="Times New Roman" panose="02020603050405020304" pitchFamily="18" charset="0"/>
                <a:cs typeface="Times New Roman" panose="02020603050405020304" pitchFamily="18" charset="0"/>
              </a:rPr>
              <a:t>practice in </a:t>
            </a:r>
            <a:r>
              <a:rPr lang="en-US" sz="2400" dirty="0">
                <a:latin typeface="Times New Roman" panose="02020603050405020304" pitchFamily="18" charset="0"/>
                <a:cs typeface="Times New Roman" panose="02020603050405020304" pitchFamily="18" charset="0"/>
              </a:rPr>
              <a:t>everyday life what he or she has learned </a:t>
            </a:r>
            <a:r>
              <a:rPr lang="en-US" sz="2400" dirty="0" smtClean="0">
                <a:latin typeface="Times New Roman" panose="02020603050405020304" pitchFamily="18" charset="0"/>
                <a:cs typeface="Times New Roman" panose="02020603050405020304" pitchFamily="18" charset="0"/>
              </a:rPr>
              <a:t>during treatment sessions.</a:t>
            </a:r>
          </a:p>
          <a:p>
            <a:pPr algn="just">
              <a:lnSpc>
                <a:spcPct val="150000"/>
              </a:lnSpc>
            </a:pPr>
            <a:r>
              <a:rPr lang="en-US" sz="2400" dirty="0">
                <a:latin typeface="Times New Roman" panose="02020603050405020304" pitchFamily="18" charset="0"/>
                <a:cs typeface="Times New Roman" panose="02020603050405020304" pitchFamily="18" charset="0"/>
              </a:rPr>
              <a:t>Equipping the patient with a </a:t>
            </a:r>
            <a:r>
              <a:rPr lang="en-US" sz="2400" dirty="0" smtClean="0">
                <a:latin typeface="Times New Roman" panose="02020603050405020304" pitchFamily="18" charset="0"/>
                <a:cs typeface="Times New Roman" panose="02020603050405020304" pitchFamily="18" charset="0"/>
              </a:rPr>
              <a:t>set of </a:t>
            </a:r>
            <a:r>
              <a:rPr lang="en-US" sz="2400" dirty="0">
                <a:latin typeface="Times New Roman" panose="02020603050405020304" pitchFamily="18" charset="0"/>
                <a:cs typeface="Times New Roman" panose="02020603050405020304" pitchFamily="18" charset="0"/>
              </a:rPr>
              <a:t>skills to self-manage current problems is a </a:t>
            </a:r>
            <a:r>
              <a:rPr lang="en-US" sz="2400" dirty="0" smtClean="0">
                <a:latin typeface="Times New Roman" panose="02020603050405020304" pitchFamily="18" charset="0"/>
                <a:cs typeface="Times New Roman" panose="02020603050405020304" pitchFamily="18" charset="0"/>
              </a:rPr>
              <a:t>central aim </a:t>
            </a:r>
            <a:r>
              <a:rPr lang="en-US" sz="2400" dirty="0">
                <a:latin typeface="Times New Roman" panose="02020603050405020304" pitchFamily="18" charset="0"/>
                <a:cs typeface="Times New Roman" panose="02020603050405020304" pitchFamily="18" charset="0"/>
              </a:rPr>
              <a:t>of CBT.</a:t>
            </a:r>
            <a:endParaRPr lang="en-US" sz="23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1C727CA-B307-400E-952B-CB4369AD6BC8}" type="slidenum">
              <a:rPr lang="en-US" smtClean="0"/>
              <a:t>80</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38201680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92162"/>
          </a:xfrm>
        </p:spPr>
        <p:txBody>
          <a:bodyPr/>
          <a:lstStyle/>
          <a:p>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Public </a:t>
            </a:r>
            <a:r>
              <a:rPr lang="en-US" sz="3600" b="1" dirty="0">
                <a:latin typeface="Times New Roman" panose="02020603050405020304" pitchFamily="18" charset="0"/>
                <a:cs typeface="Times New Roman" panose="02020603050405020304" pitchFamily="18" charset="0"/>
              </a:rPr>
              <a:t>health significance </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2400" y="1143000"/>
            <a:ext cx="8153400" cy="5486400"/>
          </a:xfrm>
        </p:spPr>
        <p:txBody>
          <a:bodyPr>
            <a:normAutofit/>
          </a:bodyPr>
          <a:lstStyle/>
          <a:p>
            <a:pPr algn="just">
              <a:lnSpc>
                <a:spcPct val="150000"/>
              </a:lnSpc>
            </a:pPr>
            <a:r>
              <a:rPr lang="en-US" sz="2100" dirty="0">
                <a:latin typeface="Times New Roman" panose="02020603050405020304" pitchFamily="18" charset="0"/>
                <a:cs typeface="Times New Roman" panose="02020603050405020304" pitchFamily="18" charset="0"/>
              </a:rPr>
              <a:t>Cognitive behavior therapy is based on a cognitive theory of psychopathology. The cognitive model describes how people’s perceptions of, or spontaneous thoughts about, situations influence their emotional, behavioral (and often physiological) reactions. </a:t>
            </a:r>
            <a:r>
              <a:rPr lang="en-US" sz="2100" dirty="0" smtClean="0">
                <a:latin typeface="Times New Roman" panose="02020603050405020304" pitchFamily="18" charset="0"/>
                <a:cs typeface="Times New Roman" panose="02020603050405020304" pitchFamily="18" charset="0"/>
              </a:rPr>
              <a:t>As public health personnel we can educate and provide knowledge to the patient.</a:t>
            </a:r>
          </a:p>
          <a:p>
            <a:pPr algn="just">
              <a:lnSpc>
                <a:spcPct val="150000"/>
              </a:lnSpc>
            </a:pPr>
            <a:r>
              <a:rPr lang="en-US" sz="2100" dirty="0" smtClean="0">
                <a:latin typeface="Times New Roman" panose="02020603050405020304" pitchFamily="18" charset="0"/>
                <a:cs typeface="Times New Roman" panose="02020603050405020304" pitchFamily="18" charset="0"/>
              </a:rPr>
              <a:t>Health promotion is important to laid emphasis upon these behavioural therapies. This can be done at clinics and also at camp sites. Since behaviour change is a tough task but as public health dentist its our duty to motivate the patient by making them understand the value of prevention from diseases rather treating.</a:t>
            </a:r>
            <a:endParaRPr lang="en-US" sz="2100" dirty="0">
              <a:latin typeface="Times New Roman" panose="02020603050405020304" pitchFamily="18" charset="0"/>
              <a:cs typeface="Times New Roman" panose="02020603050405020304" pitchFamily="18" charset="0"/>
            </a:endParaRPr>
          </a:p>
          <a:p>
            <a:endParaRPr lang="en-US" dirty="0"/>
          </a:p>
        </p:txBody>
      </p:sp>
      <p:sp>
        <p:nvSpPr>
          <p:cNvPr id="4" name="Footer Placeholder 3"/>
          <p:cNvSpPr>
            <a:spLocks noGrp="1"/>
          </p:cNvSpPr>
          <p:nvPr>
            <p:ph type="ftr" sz="quarter" idx="11"/>
          </p:nvPr>
        </p:nvSpPr>
        <p:spPr/>
        <p:txBody>
          <a:bodyPr/>
          <a:lstStyle/>
          <a:p>
            <a:r>
              <a:rPr lang="en-US" smtClean="0"/>
              <a:t>Total number of slides = 83</a:t>
            </a:r>
            <a:endParaRPr lang="en-US"/>
          </a:p>
        </p:txBody>
      </p:sp>
      <p:sp>
        <p:nvSpPr>
          <p:cNvPr id="5" name="Slide Number Placeholder 4"/>
          <p:cNvSpPr>
            <a:spLocks noGrp="1"/>
          </p:cNvSpPr>
          <p:nvPr>
            <p:ph type="sldNum" sz="quarter" idx="12"/>
          </p:nvPr>
        </p:nvSpPr>
        <p:spPr/>
        <p:txBody>
          <a:bodyPr/>
          <a:lstStyle/>
          <a:p>
            <a:fld id="{91C727CA-B307-400E-952B-CB4369AD6BC8}" type="slidenum">
              <a:rPr lang="en-US" smtClean="0"/>
              <a:t>81</a:t>
            </a:fld>
            <a:endParaRPr lang="en-US"/>
          </a:p>
        </p:txBody>
      </p:sp>
    </p:spTree>
    <p:extLst>
      <p:ext uri="{BB962C8B-B14F-4D97-AF65-F5344CB8AC3E}">
        <p14:creationId xmlns:p14="http://schemas.microsoft.com/office/powerpoint/2010/main" val="4853757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92162"/>
          </a:xfrm>
        </p:spPr>
        <p:txBody>
          <a:bodyPr/>
          <a:lstStyle/>
          <a:p>
            <a:r>
              <a:rPr lang="en-US" sz="3600" b="1" dirty="0" smtClean="0">
                <a:latin typeface="Times New Roman" panose="02020603050405020304" pitchFamily="18" charset="0"/>
                <a:cs typeface="Times New Roman" panose="02020603050405020304" pitchFamily="18" charset="0"/>
              </a:rPr>
              <a:t>                            References</a:t>
            </a:r>
            <a:endParaRPr lang="en-US" sz="3600" dirty="0"/>
          </a:p>
        </p:txBody>
      </p:sp>
      <p:sp>
        <p:nvSpPr>
          <p:cNvPr id="3" name="Content Placeholder 2"/>
          <p:cNvSpPr>
            <a:spLocks noGrp="1"/>
          </p:cNvSpPr>
          <p:nvPr>
            <p:ph idx="1"/>
          </p:nvPr>
        </p:nvSpPr>
        <p:spPr>
          <a:xfrm>
            <a:off x="304800" y="1371600"/>
            <a:ext cx="7848600" cy="5029200"/>
          </a:xfrm>
        </p:spPr>
        <p:txBody>
          <a:bodyPr/>
          <a:lstStyle/>
          <a:p>
            <a:pPr algn="just">
              <a:lnSpc>
                <a:spcPct val="150000"/>
              </a:lnSpc>
            </a:pPr>
            <a:r>
              <a:rPr lang="en-US" dirty="0" smtClean="0">
                <a:latin typeface="Times New Roman" panose="02020603050405020304" pitchFamily="18" charset="0"/>
                <a:cs typeface="Times New Roman" panose="02020603050405020304" pitchFamily="18" charset="0"/>
              </a:rPr>
              <a:t>James </a:t>
            </a:r>
            <a:r>
              <a:rPr lang="en-US" dirty="0" err="1" smtClean="0">
                <a:latin typeface="Times New Roman" panose="02020603050405020304" pitchFamily="18" charset="0"/>
                <a:cs typeface="Times New Roman" panose="02020603050405020304" pitchFamily="18" charset="0"/>
              </a:rPr>
              <a:t>Mcguire</a:t>
            </a:r>
            <a:r>
              <a:rPr lang="en-US" dirty="0" smtClean="0">
                <a:latin typeface="Times New Roman" panose="02020603050405020304" pitchFamily="18" charset="0"/>
                <a:cs typeface="Times New Roman" panose="02020603050405020304" pitchFamily="18" charset="0"/>
              </a:rPr>
              <a:t>. Cognitive – Behavioural Approaches. An Introduction to Theory and Research. Accessed on 6</a:t>
            </a:r>
            <a:r>
              <a:rPr lang="en-US" baseline="30000" dirty="0" smtClean="0">
                <a:latin typeface="Times New Roman" panose="02020603050405020304" pitchFamily="18" charset="0"/>
                <a:cs typeface="Times New Roman" panose="02020603050405020304" pitchFamily="18" charset="0"/>
              </a:rPr>
              <a:t>th</a:t>
            </a:r>
            <a:r>
              <a:rPr lang="en-US" dirty="0" smtClean="0">
                <a:latin typeface="Times New Roman" panose="02020603050405020304" pitchFamily="18" charset="0"/>
                <a:cs typeface="Times New Roman" panose="02020603050405020304" pitchFamily="18" charset="0"/>
              </a:rPr>
              <a:t> August 2014 at 7:00 p.m.</a:t>
            </a:r>
            <a:endParaRPr lang="en-US" dirty="0">
              <a:latin typeface="Times New Roman" panose="02020603050405020304" pitchFamily="18" charset="0"/>
              <a:cs typeface="Times New Roman" panose="02020603050405020304" pitchFamily="18" charset="0"/>
            </a:endParaRPr>
          </a:p>
          <a:p>
            <a:pPr algn="just">
              <a:lnSpc>
                <a:spcPct val="150000"/>
              </a:lnSpc>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Phidelma</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Lisowska</a:t>
            </a:r>
            <a:r>
              <a:rPr lang="en-US" dirty="0" smtClean="0">
                <a:latin typeface="Times New Roman" panose="02020603050405020304" pitchFamily="18" charset="0"/>
                <a:cs typeface="Times New Roman" panose="02020603050405020304" pitchFamily="18" charset="0"/>
              </a:rPr>
              <a:t>. Cognitive </a:t>
            </a:r>
            <a:r>
              <a:rPr lang="en-US" dirty="0">
                <a:latin typeface="Times New Roman" panose="02020603050405020304" pitchFamily="18" charset="0"/>
                <a:cs typeface="Times New Roman" panose="02020603050405020304" pitchFamily="18" charset="0"/>
              </a:rPr>
              <a:t>behavioural therapy </a:t>
            </a:r>
            <a:r>
              <a:rPr lang="en-US" dirty="0" smtClean="0">
                <a:latin typeface="Times New Roman" panose="02020603050405020304" pitchFamily="18" charset="0"/>
                <a:cs typeface="Times New Roman" panose="02020603050405020304" pitchFamily="18" charset="0"/>
              </a:rPr>
              <a:t>and severe </a:t>
            </a:r>
            <a:r>
              <a:rPr lang="en-US" dirty="0">
                <a:latin typeface="Times New Roman" panose="02020603050405020304" pitchFamily="18" charset="0"/>
                <a:cs typeface="Times New Roman" panose="02020603050405020304" pitchFamily="18" charset="0"/>
              </a:rPr>
              <a:t>needle phobia – a case </a:t>
            </a:r>
            <a:r>
              <a:rPr lang="en-US" dirty="0" smtClean="0">
                <a:latin typeface="Times New Roman" panose="02020603050405020304" pitchFamily="18" charset="0"/>
                <a:cs typeface="Times New Roman" panose="02020603050405020304" pitchFamily="18" charset="0"/>
              </a:rPr>
              <a:t>study.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Journal </a:t>
            </a:r>
            <a:r>
              <a:rPr lang="en-US" dirty="0">
                <a:latin typeface="Times New Roman" panose="02020603050405020304" pitchFamily="18" charset="0"/>
                <a:cs typeface="Times New Roman" panose="02020603050405020304" pitchFamily="18" charset="0"/>
              </a:rPr>
              <a:t>of Disability and Oral </a:t>
            </a:r>
            <a:r>
              <a:rPr lang="en-US" dirty="0" smtClean="0">
                <a:latin typeface="Times New Roman" panose="02020603050405020304" pitchFamily="18" charset="0"/>
                <a:cs typeface="Times New Roman" panose="02020603050405020304" pitchFamily="18" charset="0"/>
              </a:rPr>
              <a:t>Health. 2009; 10(3): 135-138.</a:t>
            </a:r>
          </a:p>
          <a:p>
            <a:pPr algn="just">
              <a:lnSpc>
                <a:spcPct val="150000"/>
              </a:lnSpc>
            </a:pPr>
            <a:r>
              <a:rPr lang="en-US" dirty="0">
                <a:latin typeface="Times New Roman" panose="02020603050405020304" pitchFamily="18" charset="0"/>
                <a:cs typeface="Times New Roman" panose="02020603050405020304" pitchFamily="18" charset="0"/>
              </a:rPr>
              <a:t>M Catherine Hollister and Marion G </a:t>
            </a:r>
            <a:r>
              <a:rPr lang="en-US" dirty="0" err="1" smtClean="0">
                <a:latin typeface="Times New Roman" panose="02020603050405020304" pitchFamily="18" charset="0"/>
                <a:cs typeface="Times New Roman" panose="02020603050405020304" pitchFamily="18" charset="0"/>
              </a:rPr>
              <a:t>Anema</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Health Behavior Models and Oral Health: A </a:t>
            </a:r>
            <a:r>
              <a:rPr lang="en-US" dirty="0" smtClean="0">
                <a:latin typeface="Times New Roman" panose="02020603050405020304" pitchFamily="18" charset="0"/>
                <a:cs typeface="Times New Roman" panose="02020603050405020304" pitchFamily="18" charset="0"/>
              </a:rPr>
              <a:t>Review.</a:t>
            </a:r>
            <a:r>
              <a:rPr lang="en-US" dirty="0">
                <a:latin typeface="Times New Roman" panose="02020603050405020304" pitchFamily="18" charset="0"/>
                <a:cs typeface="Times New Roman" panose="02020603050405020304" pitchFamily="18" charset="0"/>
              </a:rPr>
              <a:t> Journal of Dental Hygiene, </a:t>
            </a:r>
            <a:r>
              <a:rPr lang="en-US" dirty="0" smtClean="0">
                <a:latin typeface="Times New Roman" panose="02020603050405020304" pitchFamily="18" charset="0"/>
                <a:cs typeface="Times New Roman" panose="02020603050405020304" pitchFamily="18" charset="0"/>
              </a:rPr>
              <a:t>2004; 78(3): 1-8.</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1C727CA-B307-400E-952B-CB4369AD6BC8}" type="slidenum">
              <a:rPr lang="en-US" smtClean="0"/>
              <a:t>82</a:t>
            </a:fld>
            <a:endParaRPr lang="en-US"/>
          </a:p>
        </p:txBody>
      </p:sp>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10741644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92162"/>
          </a:xfrm>
        </p:spPr>
        <p:txBody>
          <a:bodyPr/>
          <a:lstStyle/>
          <a:p>
            <a:r>
              <a:rPr lang="en-US" sz="3600" b="1" dirty="0" smtClean="0">
                <a:latin typeface="Times New Roman" panose="02020603050405020304" pitchFamily="18" charset="0"/>
                <a:cs typeface="Times New Roman" panose="02020603050405020304" pitchFamily="18" charset="0"/>
              </a:rPr>
              <a:t>                           References </a:t>
            </a:r>
            <a:endParaRPr lang="en-US" sz="3600" dirty="0"/>
          </a:p>
        </p:txBody>
      </p:sp>
      <p:sp>
        <p:nvSpPr>
          <p:cNvPr id="3" name="Content Placeholder 2"/>
          <p:cNvSpPr>
            <a:spLocks noGrp="1"/>
          </p:cNvSpPr>
          <p:nvPr>
            <p:ph idx="1"/>
          </p:nvPr>
        </p:nvSpPr>
        <p:spPr>
          <a:xfrm>
            <a:off x="228600" y="1066800"/>
            <a:ext cx="8001000" cy="5638800"/>
          </a:xfrm>
        </p:spPr>
        <p:txBody>
          <a:bodyPr>
            <a:normAutofit fontScale="92500"/>
          </a:bodyPr>
          <a:lstStyle/>
          <a:p>
            <a:pPr algn="just">
              <a:lnSpc>
                <a:spcPct val="150000"/>
              </a:lnSpc>
            </a:pPr>
            <a:r>
              <a:rPr lang="en-US" sz="2300" dirty="0">
                <a:latin typeface="Times New Roman" panose="02020603050405020304" pitchFamily="18" charset="0"/>
                <a:cs typeface="Times New Roman" panose="02020603050405020304" pitchFamily="18" charset="0"/>
              </a:rPr>
              <a:t>Ben Wright, Chris </a:t>
            </a:r>
            <a:r>
              <a:rPr lang="en-US" sz="2300" dirty="0" smtClean="0">
                <a:latin typeface="Times New Roman" panose="02020603050405020304" pitchFamily="18" charset="0"/>
                <a:cs typeface="Times New Roman" panose="02020603050405020304" pitchFamily="18" charset="0"/>
              </a:rPr>
              <a:t>Williams, </a:t>
            </a:r>
            <a:r>
              <a:rPr lang="en-US" sz="2300" dirty="0">
                <a:latin typeface="Times New Roman" panose="02020603050405020304" pitchFamily="18" charset="0"/>
                <a:cs typeface="Times New Roman" panose="02020603050405020304" pitchFamily="18" charset="0"/>
              </a:rPr>
              <a:t>Anne </a:t>
            </a:r>
            <a:r>
              <a:rPr lang="en-US" sz="2300" dirty="0" smtClean="0">
                <a:latin typeface="Times New Roman" panose="02020603050405020304" pitchFamily="18" charset="0"/>
                <a:cs typeface="Times New Roman" panose="02020603050405020304" pitchFamily="18" charset="0"/>
              </a:rPr>
              <a:t>Garland.</a:t>
            </a:r>
            <a:r>
              <a:rPr lang="en-US" sz="2300" dirty="0">
                <a:latin typeface="Times New Roman" panose="02020603050405020304" pitchFamily="18" charset="0"/>
                <a:cs typeface="Times New Roman" panose="02020603050405020304" pitchFamily="18" charset="0"/>
              </a:rPr>
              <a:t> Using the Five </a:t>
            </a:r>
            <a:r>
              <a:rPr lang="en-US" sz="2300" dirty="0" smtClean="0">
                <a:latin typeface="Times New Roman" panose="02020603050405020304" pitchFamily="18" charset="0"/>
                <a:cs typeface="Times New Roman" panose="02020603050405020304" pitchFamily="18" charset="0"/>
              </a:rPr>
              <a:t>Areas cognitive–behavioural </a:t>
            </a:r>
            <a:r>
              <a:rPr lang="en-US" sz="2300" dirty="0">
                <a:latin typeface="Times New Roman" panose="02020603050405020304" pitchFamily="18" charset="0"/>
                <a:cs typeface="Times New Roman" panose="02020603050405020304" pitchFamily="18" charset="0"/>
              </a:rPr>
              <a:t>therapy </a:t>
            </a:r>
            <a:r>
              <a:rPr lang="en-US" sz="2300" dirty="0" smtClean="0">
                <a:latin typeface="Times New Roman" panose="02020603050405020304" pitchFamily="18" charset="0"/>
                <a:cs typeface="Times New Roman" panose="02020603050405020304" pitchFamily="18" charset="0"/>
              </a:rPr>
              <a:t>model with </a:t>
            </a:r>
            <a:r>
              <a:rPr lang="en-US" sz="2300" dirty="0">
                <a:latin typeface="Times New Roman" panose="02020603050405020304" pitchFamily="18" charset="0"/>
                <a:cs typeface="Times New Roman" panose="02020603050405020304" pitchFamily="18" charset="0"/>
              </a:rPr>
              <a:t>psychiatric </a:t>
            </a:r>
            <a:r>
              <a:rPr lang="en-US" sz="2300" dirty="0" smtClean="0">
                <a:latin typeface="Times New Roman" panose="02020603050405020304" pitchFamily="18" charset="0"/>
                <a:cs typeface="Times New Roman" panose="02020603050405020304" pitchFamily="18" charset="0"/>
              </a:rPr>
              <a:t>patients. </a:t>
            </a:r>
            <a:r>
              <a:rPr lang="en-US" sz="2300" i="1" dirty="0">
                <a:latin typeface="Times New Roman" panose="02020603050405020304" pitchFamily="18" charset="0"/>
                <a:cs typeface="Times New Roman" panose="02020603050405020304" pitchFamily="18" charset="0"/>
              </a:rPr>
              <a:t> </a:t>
            </a:r>
            <a:r>
              <a:rPr lang="en-US" sz="2300" dirty="0" smtClean="0">
                <a:latin typeface="Times New Roman" panose="02020603050405020304" pitchFamily="18" charset="0"/>
                <a:cs typeface="Times New Roman" panose="02020603050405020304" pitchFamily="18" charset="0"/>
              </a:rPr>
              <a:t>Advances </a:t>
            </a:r>
            <a:r>
              <a:rPr lang="en-US" sz="2300" dirty="0">
                <a:latin typeface="Times New Roman" panose="02020603050405020304" pitchFamily="18" charset="0"/>
                <a:cs typeface="Times New Roman" panose="02020603050405020304" pitchFamily="18" charset="0"/>
              </a:rPr>
              <a:t>in Psychiatric Treatment. 2002; 8:307-15</a:t>
            </a:r>
            <a:r>
              <a:rPr lang="en-US" sz="2300" dirty="0" smtClean="0">
                <a:latin typeface="Times New Roman" panose="02020603050405020304" pitchFamily="18" charset="0"/>
                <a:cs typeface="Times New Roman" panose="02020603050405020304" pitchFamily="18" charset="0"/>
              </a:rPr>
              <a:t>.</a:t>
            </a:r>
          </a:p>
          <a:p>
            <a:pPr algn="just">
              <a:lnSpc>
                <a:spcPct val="150000"/>
              </a:lnSpc>
            </a:pPr>
            <a:r>
              <a:rPr lang="en-US" sz="2300" dirty="0" smtClean="0">
                <a:latin typeface="Times New Roman" panose="02020603050405020304" pitchFamily="18" charset="0"/>
                <a:cs typeface="Times New Roman" panose="02020603050405020304" pitchFamily="18" charset="0"/>
                <a:hlinkClick r:id="rId2"/>
              </a:rPr>
              <a:t>http</a:t>
            </a:r>
            <a:r>
              <a:rPr lang="en-US" sz="2300" dirty="0">
                <a:latin typeface="Times New Roman" panose="02020603050405020304" pitchFamily="18" charset="0"/>
                <a:cs typeface="Times New Roman" panose="02020603050405020304" pitchFamily="18" charset="0"/>
                <a:hlinkClick r:id="rId2"/>
              </a:rPr>
              <a:t>://</a:t>
            </a:r>
            <a:r>
              <a:rPr lang="en-US" sz="2300" dirty="0" smtClean="0">
                <a:latin typeface="Times New Roman" panose="02020603050405020304" pitchFamily="18" charset="0"/>
                <a:cs typeface="Times New Roman" panose="02020603050405020304" pitchFamily="18" charset="0"/>
                <a:hlinkClick r:id="rId2"/>
              </a:rPr>
              <a:t>nacbt.org/historyofcbt.htm</a:t>
            </a:r>
            <a:r>
              <a:rPr lang="en-US" sz="2300" dirty="0" smtClean="0">
                <a:latin typeface="Times New Roman" panose="02020603050405020304" pitchFamily="18" charset="0"/>
                <a:cs typeface="Times New Roman" panose="02020603050405020304" pitchFamily="18" charset="0"/>
              </a:rPr>
              <a:t>. Accessed on 6th August 2014 at 6:00 P.M.</a:t>
            </a:r>
          </a:p>
          <a:p>
            <a:pPr algn="just">
              <a:lnSpc>
                <a:spcPct val="150000"/>
              </a:lnSpc>
            </a:pPr>
            <a:r>
              <a:rPr lang="en-US" sz="2300" dirty="0" smtClean="0">
                <a:latin typeface="Times New Roman" panose="02020603050405020304" pitchFamily="18" charset="0"/>
                <a:cs typeface="Times New Roman" panose="02020603050405020304" pitchFamily="18" charset="0"/>
                <a:hlinkClick r:id="rId3"/>
              </a:rPr>
              <a:t>www.babcp.com</a:t>
            </a:r>
            <a:r>
              <a:rPr lang="en-US" sz="2300" dirty="0" smtClean="0">
                <a:latin typeface="Times New Roman" panose="02020603050405020304" pitchFamily="18" charset="0"/>
                <a:cs typeface="Times New Roman" panose="02020603050405020304" pitchFamily="18" charset="0"/>
              </a:rPr>
              <a:t>. Accessed on 6</a:t>
            </a:r>
            <a:r>
              <a:rPr lang="en-US" sz="2300" baseline="30000" dirty="0" smtClean="0">
                <a:latin typeface="Times New Roman" panose="02020603050405020304" pitchFamily="18" charset="0"/>
                <a:cs typeface="Times New Roman" panose="02020603050405020304" pitchFamily="18" charset="0"/>
              </a:rPr>
              <a:t>th</a:t>
            </a:r>
            <a:r>
              <a:rPr lang="en-US" sz="2300" dirty="0" smtClean="0">
                <a:latin typeface="Times New Roman" panose="02020603050405020304" pitchFamily="18" charset="0"/>
                <a:cs typeface="Times New Roman" panose="02020603050405020304" pitchFamily="18" charset="0"/>
              </a:rPr>
              <a:t> August 2014 at 8:00 P.M. </a:t>
            </a:r>
          </a:p>
          <a:p>
            <a:pPr algn="just">
              <a:lnSpc>
                <a:spcPct val="150000"/>
              </a:lnSpc>
            </a:pPr>
            <a:r>
              <a:rPr lang="en-US" sz="2300" dirty="0">
                <a:latin typeface="Times New Roman" panose="02020603050405020304" pitchFamily="18" charset="0"/>
                <a:cs typeface="Times New Roman" panose="02020603050405020304" pitchFamily="18" charset="0"/>
              </a:rPr>
              <a:t>American Psychiatric Association Work Group on ASD and PTSD. (2004). </a:t>
            </a:r>
            <a:r>
              <a:rPr lang="en-US" sz="2300" dirty="0" smtClean="0">
                <a:latin typeface="Times New Roman" panose="02020603050405020304" pitchFamily="18" charset="0"/>
                <a:cs typeface="Times New Roman" panose="02020603050405020304" pitchFamily="18" charset="0"/>
              </a:rPr>
              <a:t>Practice guideline </a:t>
            </a:r>
            <a:r>
              <a:rPr lang="en-US" sz="2300" dirty="0">
                <a:latin typeface="Times New Roman" panose="02020603050405020304" pitchFamily="18" charset="0"/>
                <a:cs typeface="Times New Roman" panose="02020603050405020304" pitchFamily="18" charset="0"/>
              </a:rPr>
              <a:t>for the treatment of patients with acute stress disorder and posttraumatic </a:t>
            </a:r>
            <a:r>
              <a:rPr lang="en-US" sz="2300" dirty="0" smtClean="0">
                <a:latin typeface="Times New Roman" panose="02020603050405020304" pitchFamily="18" charset="0"/>
                <a:cs typeface="Times New Roman" panose="02020603050405020304" pitchFamily="18" charset="0"/>
              </a:rPr>
              <a:t>stress disorder</a:t>
            </a:r>
            <a:r>
              <a:rPr lang="en-US" sz="2300" dirty="0">
                <a:latin typeface="Times New Roman" panose="02020603050405020304" pitchFamily="18" charset="0"/>
                <a:cs typeface="Times New Roman" panose="02020603050405020304" pitchFamily="18" charset="0"/>
              </a:rPr>
              <a:t>. Washington, DC: American Psychiatric </a:t>
            </a:r>
            <a:r>
              <a:rPr lang="en-US" sz="2300" dirty="0" smtClean="0">
                <a:latin typeface="Times New Roman" panose="02020603050405020304" pitchFamily="18" charset="0"/>
                <a:cs typeface="Times New Roman" panose="02020603050405020304" pitchFamily="18" charset="0"/>
              </a:rPr>
              <a:t>Association. Accessed on 6</a:t>
            </a:r>
            <a:r>
              <a:rPr lang="en-US" sz="2300" baseline="30000" dirty="0" smtClean="0">
                <a:latin typeface="Times New Roman" panose="02020603050405020304" pitchFamily="18" charset="0"/>
                <a:cs typeface="Times New Roman" panose="02020603050405020304" pitchFamily="18" charset="0"/>
              </a:rPr>
              <a:t>th</a:t>
            </a:r>
            <a:r>
              <a:rPr lang="en-US" sz="2300" dirty="0" smtClean="0">
                <a:latin typeface="Times New Roman" panose="02020603050405020304" pitchFamily="18" charset="0"/>
                <a:cs typeface="Times New Roman" panose="02020603050405020304" pitchFamily="18" charset="0"/>
              </a:rPr>
              <a:t> August 2014 at 9:00 P.M.</a:t>
            </a:r>
          </a:p>
          <a:p>
            <a:pPr algn="just">
              <a:lnSpc>
                <a:spcPct val="150000"/>
              </a:lnSpc>
            </a:pPr>
            <a:endParaRPr lang="en-US"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Total number of slides = 83</a:t>
            </a:r>
            <a:endParaRPr lang="en-US"/>
          </a:p>
        </p:txBody>
      </p:sp>
      <p:sp>
        <p:nvSpPr>
          <p:cNvPr id="5" name="Slide Number Placeholder 4"/>
          <p:cNvSpPr>
            <a:spLocks noGrp="1"/>
          </p:cNvSpPr>
          <p:nvPr>
            <p:ph type="sldNum" sz="quarter" idx="12"/>
          </p:nvPr>
        </p:nvSpPr>
        <p:spPr/>
        <p:txBody>
          <a:bodyPr/>
          <a:lstStyle/>
          <a:p>
            <a:fld id="{91C727CA-B307-400E-952B-CB4369AD6BC8}" type="slidenum">
              <a:rPr lang="en-US" smtClean="0"/>
              <a:t>83</a:t>
            </a:fld>
            <a:endParaRPr lang="en-US"/>
          </a:p>
        </p:txBody>
      </p:sp>
    </p:spTree>
    <p:extLst>
      <p:ext uri="{BB962C8B-B14F-4D97-AF65-F5344CB8AC3E}">
        <p14:creationId xmlns:p14="http://schemas.microsoft.com/office/powerpoint/2010/main" val="3578318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7620000" cy="4876800"/>
          </a:xfrm>
        </p:spPr>
        <p:txBody>
          <a:bodyPr/>
          <a:lstStyle/>
          <a:p>
            <a:pPr marL="114300" indent="0" algn="ctr">
              <a:buNone/>
            </a:pPr>
            <a:r>
              <a:rPr lang="en-US" sz="3200" b="1" dirty="0" smtClean="0">
                <a:solidFill>
                  <a:srgbClr val="C00000"/>
                </a:solidFill>
                <a:latin typeface="Agency FB" panose="020B0503020202020204" pitchFamily="34" charset="0"/>
                <a:cs typeface="Aharoni" panose="02010803020104030203" pitchFamily="2" charset="-79"/>
              </a:rPr>
              <a:t>THE MIND IS NOT A VESSEL TO BE FILLED BUT A FIRE TO BE KINDLED.</a:t>
            </a:r>
          </a:p>
          <a:p>
            <a:pPr marL="114300" indent="0">
              <a:buNone/>
            </a:pPr>
            <a:endParaRPr lang="en-US" dirty="0"/>
          </a:p>
          <a:p>
            <a:pPr marL="114300" indent="0">
              <a:buNone/>
            </a:pPr>
            <a:endParaRPr lang="en-US" dirty="0" smtClean="0"/>
          </a:p>
          <a:p>
            <a:pPr marL="114300" indent="0">
              <a:buNone/>
            </a:pPr>
            <a:r>
              <a:rPr lang="en-US" dirty="0" smtClean="0"/>
              <a:t>                             </a:t>
            </a:r>
            <a:r>
              <a:rPr lang="en-US" sz="5300" dirty="0" smtClean="0">
                <a:latin typeface="Algerian" panose="04020705040A02060702" pitchFamily="82" charset="0"/>
              </a:rPr>
              <a:t>THANK YOU </a:t>
            </a:r>
            <a:endParaRPr lang="en-US" sz="5300" dirty="0">
              <a:latin typeface="Algerian" panose="04020705040A02060702" pitchFamily="82" charset="0"/>
            </a:endParaRPr>
          </a:p>
        </p:txBody>
      </p:sp>
      <p:sp>
        <p:nvSpPr>
          <p:cNvPr id="4" name="Footer Placeholder 3"/>
          <p:cNvSpPr>
            <a:spLocks noGrp="1"/>
          </p:cNvSpPr>
          <p:nvPr>
            <p:ph type="ftr" sz="quarter" idx="11"/>
          </p:nvPr>
        </p:nvSpPr>
        <p:spPr/>
        <p:txBody>
          <a:bodyPr/>
          <a:lstStyle/>
          <a:p>
            <a:r>
              <a:rPr lang="en-US" smtClean="0"/>
              <a:t>Total number of slides = 83</a:t>
            </a:r>
            <a:endParaRPr lang="en-US"/>
          </a:p>
        </p:txBody>
      </p:sp>
      <p:sp>
        <p:nvSpPr>
          <p:cNvPr id="5" name="Slide Number Placeholder 4"/>
          <p:cNvSpPr>
            <a:spLocks noGrp="1"/>
          </p:cNvSpPr>
          <p:nvPr>
            <p:ph type="sldNum" sz="quarter" idx="12"/>
          </p:nvPr>
        </p:nvSpPr>
        <p:spPr/>
        <p:txBody>
          <a:bodyPr/>
          <a:lstStyle/>
          <a:p>
            <a:fld id="{91C727CA-B307-400E-952B-CB4369AD6BC8}" type="slidenum">
              <a:rPr lang="en-US" smtClean="0"/>
              <a:t>84</a:t>
            </a:fld>
            <a:endParaRPr lang="en-US"/>
          </a:p>
        </p:txBody>
      </p:sp>
    </p:spTree>
    <p:extLst>
      <p:ext uri="{BB962C8B-B14F-4D97-AF65-F5344CB8AC3E}">
        <p14:creationId xmlns:p14="http://schemas.microsoft.com/office/powerpoint/2010/main" val="807197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15962"/>
          </a:xfrm>
        </p:spPr>
        <p:txBody>
          <a:bodyPr/>
          <a:lstStyle/>
          <a:p>
            <a:r>
              <a:rPr lang="en-US" sz="3900" b="1" dirty="0" smtClean="0">
                <a:latin typeface="Times New Roman" panose="02020603050405020304" pitchFamily="18" charset="0"/>
                <a:cs typeface="Times New Roman" panose="02020603050405020304" pitchFamily="18" charset="0"/>
              </a:rPr>
              <a:t>                        Definition</a:t>
            </a:r>
            <a:r>
              <a:rPr lang="en-US" dirty="0" smtClean="0"/>
              <a:t> </a:t>
            </a:r>
            <a:endParaRPr lang="en-US" dirty="0"/>
          </a:p>
        </p:txBody>
      </p:sp>
      <p:sp>
        <p:nvSpPr>
          <p:cNvPr id="3" name="Content Placeholder 2"/>
          <p:cNvSpPr>
            <a:spLocks noGrp="1"/>
          </p:cNvSpPr>
          <p:nvPr>
            <p:ph idx="1"/>
          </p:nvPr>
        </p:nvSpPr>
        <p:spPr>
          <a:xfrm>
            <a:off x="152400" y="1066800"/>
            <a:ext cx="8229600" cy="4419600"/>
          </a:xfrm>
        </p:spPr>
        <p:txBody>
          <a:bodyPr>
            <a:normAutofit fontScale="92500" lnSpcReduction="10000"/>
          </a:bodyPr>
          <a:lstStyle/>
          <a:p>
            <a:pPr marL="114300" indent="0">
              <a:buNone/>
            </a:pPr>
            <a:r>
              <a:rPr lang="en-US" sz="2800" b="1" dirty="0" smtClean="0">
                <a:latin typeface="Times New Roman" panose="02020603050405020304" pitchFamily="18" charset="0"/>
                <a:cs typeface="Times New Roman" panose="02020603050405020304" pitchFamily="18" charset="0"/>
              </a:rPr>
              <a:t>                   Cognitive </a:t>
            </a:r>
            <a:r>
              <a:rPr lang="en-US" sz="2800" b="1" dirty="0">
                <a:latin typeface="Times New Roman" panose="02020603050405020304" pitchFamily="18" charset="0"/>
                <a:cs typeface="Times New Roman" panose="02020603050405020304" pitchFamily="18" charset="0"/>
              </a:rPr>
              <a:t>B</a:t>
            </a:r>
            <a:r>
              <a:rPr lang="en-US" sz="2800" b="1" dirty="0" smtClean="0">
                <a:latin typeface="Times New Roman" panose="02020603050405020304" pitchFamily="18" charset="0"/>
                <a:cs typeface="Times New Roman" panose="02020603050405020304" pitchFamily="18" charset="0"/>
              </a:rPr>
              <a:t>ehavioural </a:t>
            </a:r>
            <a:r>
              <a:rPr lang="en-US" sz="2800" b="1" dirty="0">
                <a:latin typeface="Times New Roman" panose="02020603050405020304" pitchFamily="18" charset="0"/>
                <a:cs typeface="Times New Roman" panose="02020603050405020304" pitchFamily="18" charset="0"/>
              </a:rPr>
              <a:t>T</a:t>
            </a:r>
            <a:r>
              <a:rPr lang="en-US" sz="2800" b="1" dirty="0" smtClean="0">
                <a:latin typeface="Times New Roman" panose="02020603050405020304" pitchFamily="18" charset="0"/>
                <a:cs typeface="Times New Roman" panose="02020603050405020304" pitchFamily="18" charset="0"/>
              </a:rPr>
              <a:t>herapy</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CBT</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marL="114300" indent="0" algn="just">
              <a:lnSpc>
                <a:spcPct val="150000"/>
              </a:lnSpc>
              <a:buNone/>
            </a:pPr>
            <a:r>
              <a:rPr lang="en-US" sz="2400" dirty="0" smtClean="0">
                <a:latin typeface="Times New Roman" panose="02020603050405020304" pitchFamily="18" charset="0"/>
                <a:cs typeface="Times New Roman" panose="02020603050405020304" pitchFamily="18" charset="0"/>
              </a:rPr>
              <a:t>It is a</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psychotherapeutic approach </a:t>
            </a:r>
            <a:r>
              <a:rPr lang="en-US" sz="2400" dirty="0">
                <a:latin typeface="Times New Roman" panose="02020603050405020304" pitchFamily="18" charset="0"/>
                <a:cs typeface="Times New Roman" panose="02020603050405020304" pitchFamily="18" charset="0"/>
              </a:rPr>
              <a:t>that addresses dysfunctional emotions, maladaptive behaviors and cognitive processes and contents through a number of </a:t>
            </a:r>
            <a:r>
              <a:rPr lang="en-US" sz="2400" dirty="0" smtClean="0">
                <a:latin typeface="Times New Roman" panose="02020603050405020304" pitchFamily="18" charset="0"/>
                <a:cs typeface="Times New Roman" panose="02020603050405020304" pitchFamily="18" charset="0"/>
              </a:rPr>
              <a:t>goal-oriented, </a:t>
            </a:r>
            <a:r>
              <a:rPr lang="en-US" sz="2400" dirty="0">
                <a:latin typeface="Times New Roman" panose="02020603050405020304" pitchFamily="18" charset="0"/>
                <a:cs typeface="Times New Roman" panose="02020603050405020304" pitchFamily="18" charset="0"/>
              </a:rPr>
              <a:t>explicit systematic procedures. The name refers to behavior </a:t>
            </a:r>
            <a:r>
              <a:rPr lang="en-US" sz="2400" dirty="0" smtClean="0">
                <a:latin typeface="Times New Roman" panose="02020603050405020304" pitchFamily="18" charset="0"/>
                <a:cs typeface="Times New Roman" panose="02020603050405020304" pitchFamily="18" charset="0"/>
              </a:rPr>
              <a:t>therapy,</a:t>
            </a:r>
            <a:r>
              <a:rPr lang="en-US" sz="2400" dirty="0">
                <a:latin typeface="Times New Roman" panose="02020603050405020304" pitchFamily="18" charset="0"/>
                <a:cs typeface="Times New Roman" panose="02020603050405020304" pitchFamily="18" charset="0"/>
              </a:rPr>
              <a:t> cognitive therapy, and to therapy based upon a combination of </a:t>
            </a:r>
            <a:r>
              <a:rPr lang="en-US" sz="2400" dirty="0" smtClean="0">
                <a:latin typeface="Times New Roman" panose="02020603050405020304" pitchFamily="18" charset="0"/>
                <a:cs typeface="Times New Roman" panose="02020603050405020304" pitchFamily="18" charset="0"/>
              </a:rPr>
              <a:t>basic behavioral</a:t>
            </a:r>
            <a:r>
              <a:rPr lang="en-US" sz="2400" dirty="0">
                <a:latin typeface="Times New Roman" panose="02020603050405020304" pitchFamily="18" charset="0"/>
                <a:cs typeface="Times New Roman" panose="02020603050405020304" pitchFamily="18" charset="0"/>
              </a:rPr>
              <a:t> and cognitive principles and research. Most therapists working with patients dealing with anxiety </a:t>
            </a:r>
            <a:r>
              <a:rPr lang="en-US" sz="2400" dirty="0" smtClean="0">
                <a:latin typeface="Times New Roman" panose="02020603050405020304" pitchFamily="18" charset="0"/>
                <a:cs typeface="Times New Roman" panose="02020603050405020304" pitchFamily="18" charset="0"/>
              </a:rPr>
              <a:t>and depression use </a:t>
            </a:r>
            <a:r>
              <a:rPr lang="en-US" sz="2400" dirty="0">
                <a:latin typeface="Times New Roman" panose="02020603050405020304" pitchFamily="18" charset="0"/>
                <a:cs typeface="Times New Roman" panose="02020603050405020304" pitchFamily="18" charset="0"/>
              </a:rPr>
              <a:t>a blend of cognitive and behavioral therapy. </a:t>
            </a:r>
          </a:p>
        </p:txBody>
      </p:sp>
      <p:sp>
        <p:nvSpPr>
          <p:cNvPr id="4" name="Slide Number Placeholder 3"/>
          <p:cNvSpPr>
            <a:spLocks noGrp="1"/>
          </p:cNvSpPr>
          <p:nvPr>
            <p:ph type="sldNum" sz="quarter" idx="12"/>
          </p:nvPr>
        </p:nvSpPr>
        <p:spPr/>
        <p:txBody>
          <a:bodyPr/>
          <a:lstStyle/>
          <a:p>
            <a:fld id="{91C727CA-B307-400E-952B-CB4369AD6BC8}" type="slidenum">
              <a:rPr lang="en-US" smtClean="0"/>
              <a:t>9</a:t>
            </a:fld>
            <a:endParaRPr lang="en-US"/>
          </a:p>
        </p:txBody>
      </p:sp>
      <p:pic>
        <p:nvPicPr>
          <p:cNvPr id="4098" name="Picture 2" descr="http://selfhelpdirect.net/sites/default/files/cognitive-behavioral-therapy-5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876800"/>
            <a:ext cx="2667000" cy="18288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t>Total number of slides = 83</a:t>
            </a:r>
            <a:endParaRPr lang="en-US"/>
          </a:p>
        </p:txBody>
      </p:sp>
    </p:spTree>
    <p:extLst>
      <p:ext uri="{BB962C8B-B14F-4D97-AF65-F5344CB8AC3E}">
        <p14:creationId xmlns:p14="http://schemas.microsoft.com/office/powerpoint/2010/main" val="15468883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842</TotalTime>
  <Words>5578</Words>
  <Application>Microsoft Office PowerPoint</Application>
  <PresentationFormat>On-screen Show (4:3)</PresentationFormat>
  <Paragraphs>499</Paragraphs>
  <Slides>84</Slides>
  <Notes>0</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Adjacency</vt:lpstr>
      <vt:lpstr>    Good AFTER NOON</vt:lpstr>
      <vt:lpstr>Cognitive Behaviour Therapy and its Application in Dentistry</vt:lpstr>
      <vt:lpstr>   CONTENTS </vt:lpstr>
      <vt:lpstr>  CONTENTS </vt:lpstr>
      <vt:lpstr>                     Introduction </vt:lpstr>
      <vt:lpstr>                      Introduction </vt:lpstr>
      <vt:lpstr>                    Introduction </vt:lpstr>
      <vt:lpstr>                  Introduction </vt:lpstr>
      <vt:lpstr>                        Definition </vt:lpstr>
      <vt:lpstr>          Three Domains of Learning</vt:lpstr>
      <vt:lpstr>                Definition of Psychology</vt:lpstr>
      <vt:lpstr>     HISTORICAL BACKGROUND </vt:lpstr>
      <vt:lpstr>            HISTORICAL BACKGROUND </vt:lpstr>
      <vt:lpstr>             HISTORICAL BACKGROUND </vt:lpstr>
      <vt:lpstr>              HISTORICAL BACKGROUND</vt:lpstr>
      <vt:lpstr>             HISTORICAL BACKGROUND</vt:lpstr>
      <vt:lpstr>                     Types of CBT </vt:lpstr>
      <vt:lpstr>                     Types of CBT </vt:lpstr>
      <vt:lpstr>                           Types of CBT </vt:lpstr>
      <vt:lpstr>          Uses of Cognitive Behavior Therapy</vt:lpstr>
      <vt:lpstr>       Uses of Cognitive Behavior Therapy</vt:lpstr>
      <vt:lpstr>             CLINICAL APPLICATIONS </vt:lpstr>
      <vt:lpstr>              CLINICAL APPLICATIONS</vt:lpstr>
      <vt:lpstr>                 CLINICAL APPLICATIONS</vt:lpstr>
      <vt:lpstr>         CLINICAL APPLICATIONS</vt:lpstr>
      <vt:lpstr>                CLINICAL APPLICATIONS</vt:lpstr>
      <vt:lpstr>              CLINICAL APPLICATIONS</vt:lpstr>
      <vt:lpstr>                 CLINICAL APPLICATIONS</vt:lpstr>
      <vt:lpstr>                CLINICAL APPLICATIONS</vt:lpstr>
      <vt:lpstr>                 CLINICAL APPLICATIONS</vt:lpstr>
      <vt:lpstr>               CLINICAL APPLICATIONS</vt:lpstr>
      <vt:lpstr>              CLINICAL APPLICATIONS</vt:lpstr>
      <vt:lpstr>                 CLINICAL APPLICATIONS</vt:lpstr>
      <vt:lpstr>                 CLINICAL APPLICATIONS</vt:lpstr>
      <vt:lpstr>                CLINICAL APPLICATIONS</vt:lpstr>
      <vt:lpstr>               CLINICAL APPLICATIONS</vt:lpstr>
      <vt:lpstr>                 CLINICAL APPLICATIONS</vt:lpstr>
      <vt:lpstr>                CLINICAL APPLICATIONS</vt:lpstr>
      <vt:lpstr>                 CLINICAL APPLICATIONS</vt:lpstr>
      <vt:lpstr>                CLINICAL APPLICATIONS</vt:lpstr>
      <vt:lpstr>CLINICAL APPLICATIONS  IN  DENTISTRY</vt:lpstr>
      <vt:lpstr>        Various theories in Psychology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OPERANT CONDITIONING 1938</vt:lpstr>
      <vt:lpstr>PowerPoint Presentation</vt:lpstr>
      <vt:lpstr>PowerPoint Presentation</vt:lpstr>
      <vt:lpstr>Theoretical model of cognitive-behavioural approaches</vt:lpstr>
      <vt:lpstr>Theoretical model of cognitive-behavioural approaches</vt:lpstr>
      <vt:lpstr>Theoretical model of cognitive-behavioural approaches</vt:lpstr>
      <vt:lpstr>Theoretical model of cognitive-behavioural approaches</vt:lpstr>
      <vt:lpstr>Theoretical model of cognitive-behavioural approaches</vt:lpstr>
      <vt:lpstr>Theoretical model of cognitive-behavioural approaches</vt:lpstr>
      <vt:lpstr>Theoretical model of cognitive-behavioural approaches</vt:lpstr>
      <vt:lpstr>Theoretical model of cognitive-behavioural approaches</vt:lpstr>
      <vt:lpstr>Theoretical model of cognitive-behavioural approaches</vt:lpstr>
      <vt:lpstr>Theoretical model of cognitive-behavioural approaches</vt:lpstr>
      <vt:lpstr>Theoretical model of cognitive-behavioural approaches</vt:lpstr>
      <vt:lpstr>Theoretical model of cognitive-behavioural approaches</vt:lpstr>
      <vt:lpstr>Theoretical model of cognitive-behavioural approaches</vt:lpstr>
      <vt:lpstr>Theoretical model of cognitive-behavioural approaches</vt:lpstr>
      <vt:lpstr>Theoretical model of cognitive-behavioural approaches</vt:lpstr>
      <vt:lpstr>PowerPoint Presentation</vt:lpstr>
      <vt:lpstr>    Developments in cognitive-behavioural theory</vt:lpstr>
      <vt:lpstr>Developments in cognitive-behavioural theory</vt:lpstr>
      <vt:lpstr>Developments in cognitive-behavioural theory</vt:lpstr>
      <vt:lpstr>Developments in cognitive-behavioural theory</vt:lpstr>
      <vt:lpstr>         Studies on CBT in Dentistry</vt:lpstr>
      <vt:lpstr>                Studies on CBT in Dentistry</vt:lpstr>
      <vt:lpstr>PowerPoint Presentation</vt:lpstr>
      <vt:lpstr>                   Studies on CBT in Dentistry</vt:lpstr>
      <vt:lpstr>PowerPoint Presentation</vt:lpstr>
      <vt:lpstr>PowerPoint Presentation</vt:lpstr>
      <vt:lpstr>                   Studies on CBT in Dentistry</vt:lpstr>
      <vt:lpstr>                           Conclusion </vt:lpstr>
      <vt:lpstr>                Public health significance </vt:lpstr>
      <vt:lpstr>                            References</vt:lpstr>
      <vt:lpstr>                           References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Cognitive Behavior Theory and its Application in Dentistry</dc:title>
  <dc:creator>sony</dc:creator>
  <cp:lastModifiedBy>Dr Kratika Ajai</cp:lastModifiedBy>
  <cp:revision>169</cp:revision>
  <dcterms:created xsi:type="dcterms:W3CDTF">2014-08-04T13:49:00Z</dcterms:created>
  <dcterms:modified xsi:type="dcterms:W3CDTF">2020-05-07T06:14:55Z</dcterms:modified>
</cp:coreProperties>
</file>