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99" r:id="rId2"/>
    <p:sldId id="300" r:id="rId3"/>
    <p:sldId id="257" r:id="rId4"/>
    <p:sldId id="258" r:id="rId5"/>
    <p:sldId id="259" r:id="rId6"/>
    <p:sldId id="260" r:id="rId7"/>
    <p:sldId id="261" r:id="rId8"/>
    <p:sldId id="264" r:id="rId9"/>
    <p:sldId id="265" r:id="rId10"/>
    <p:sldId id="266" r:id="rId11"/>
    <p:sldId id="267" r:id="rId12"/>
    <p:sldId id="298" r:id="rId13"/>
    <p:sldId id="268" r:id="rId14"/>
    <p:sldId id="269" r:id="rId15"/>
    <p:sldId id="274" r:id="rId16"/>
    <p:sldId id="275" r:id="rId17"/>
    <p:sldId id="276" r:id="rId18"/>
    <p:sldId id="303" r:id="rId19"/>
    <p:sldId id="304" r:id="rId20"/>
    <p:sldId id="311" r:id="rId21"/>
    <p:sldId id="305" r:id="rId22"/>
    <p:sldId id="306" r:id="rId23"/>
    <p:sldId id="307" r:id="rId24"/>
    <p:sldId id="318" r:id="rId25"/>
    <p:sldId id="279" r:id="rId26"/>
    <p:sldId id="280" r:id="rId27"/>
    <p:sldId id="294" r:id="rId28"/>
    <p:sldId id="297" r:id="rId29"/>
    <p:sldId id="282" r:id="rId30"/>
    <p:sldId id="283" r:id="rId31"/>
    <p:sldId id="284" r:id="rId32"/>
    <p:sldId id="286" r:id="rId33"/>
    <p:sldId id="296" r:id="rId34"/>
    <p:sldId id="287" r:id="rId35"/>
    <p:sldId id="290" r:id="rId36"/>
    <p:sldId id="328" r:id="rId37"/>
    <p:sldId id="326" r:id="rId38"/>
    <p:sldId id="291" r:id="rId39"/>
    <p:sldId id="312" r:id="rId40"/>
    <p:sldId id="313" r:id="rId41"/>
    <p:sldId id="323" r:id="rId42"/>
    <p:sldId id="314" r:id="rId43"/>
    <p:sldId id="315" r:id="rId44"/>
    <p:sldId id="324" r:id="rId45"/>
    <p:sldId id="316" r:id="rId46"/>
    <p:sldId id="319" r:id="rId47"/>
    <p:sldId id="320" r:id="rId48"/>
    <p:sldId id="325" r:id="rId49"/>
    <p:sldId id="321" r:id="rId50"/>
    <p:sldId id="322" r:id="rId51"/>
    <p:sldId id="329" r:id="rId52"/>
    <p:sldId id="292" r:id="rId53"/>
    <p:sldId id="330" r:id="rId54"/>
    <p:sldId id="335" r:id="rId55"/>
    <p:sldId id="331" r:id="rId56"/>
    <p:sldId id="293" r:id="rId57"/>
    <p:sldId id="332" r:id="rId58"/>
    <p:sldId id="334" r:id="rId59"/>
    <p:sldId id="336" r:id="rId60"/>
    <p:sldId id="337" r:id="rId61"/>
    <p:sldId id="338" r:id="rId62"/>
    <p:sldId id="339"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1356"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EFC2C1-A996-4982-9824-AC749AEA4AEF}" type="datetimeFigureOut">
              <a:rPr lang="en-US" smtClean="0"/>
              <a:pPr/>
              <a:t>4/27/2020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AE9E19-9AF2-49B5-85EA-D3C036730FB1}"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2AE9E19-9AF2-49B5-85EA-D3C036730FB1}" type="slidenum">
              <a:rPr lang="en-IN" smtClean="0"/>
              <a:pPr/>
              <a:t>4</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IN" baseline="0" dirty="0" smtClean="0"/>
              <a:t>.</a:t>
            </a:r>
            <a:endParaRPr lang="en-IN" dirty="0"/>
          </a:p>
        </p:txBody>
      </p:sp>
      <p:sp>
        <p:nvSpPr>
          <p:cNvPr id="4" name="Slide Number Placeholder 3"/>
          <p:cNvSpPr>
            <a:spLocks noGrp="1"/>
          </p:cNvSpPr>
          <p:nvPr>
            <p:ph type="sldNum" sz="quarter" idx="10"/>
          </p:nvPr>
        </p:nvSpPr>
        <p:spPr/>
        <p:txBody>
          <a:bodyPr/>
          <a:lstStyle/>
          <a:p>
            <a:fld id="{32AE9E19-9AF2-49B5-85EA-D3C036730FB1}" type="slidenum">
              <a:rPr lang="en-IN" smtClean="0"/>
              <a:pPr/>
              <a:t>5</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NO SPACE MAINTAINER</a:t>
            </a:r>
            <a:r>
              <a:rPr lang="en-IN" baseline="0" dirty="0" smtClean="0"/>
              <a:t> WILL FULFILL ALL OF THESE REQUIREMENT, EXCEPT THE PRIMARY TOOTH IN SOUND CONDITION WITH GOOD CONTACT RELATIONS.</a:t>
            </a:r>
            <a:endParaRPr lang="en-IN" dirty="0"/>
          </a:p>
        </p:txBody>
      </p:sp>
      <p:sp>
        <p:nvSpPr>
          <p:cNvPr id="4" name="Slide Number Placeholder 3"/>
          <p:cNvSpPr>
            <a:spLocks noGrp="1"/>
          </p:cNvSpPr>
          <p:nvPr>
            <p:ph type="sldNum" sz="quarter" idx="10"/>
          </p:nvPr>
        </p:nvSpPr>
        <p:spPr/>
        <p:txBody>
          <a:bodyPr/>
          <a:lstStyle/>
          <a:p>
            <a:fld id="{32AE9E19-9AF2-49B5-85EA-D3C036730FB1}" type="slidenum">
              <a:rPr lang="en-IN" smtClean="0"/>
              <a:pPr/>
              <a:t>8</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2AE9E19-9AF2-49B5-85EA-D3C036730FB1}" type="slidenum">
              <a:rPr lang="en-IN" smtClean="0"/>
              <a:pPr/>
              <a:t>52</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2AE9E19-9AF2-49B5-85EA-D3C036730FB1}" type="slidenum">
              <a:rPr lang="en-IN" smtClean="0"/>
              <a:pPr/>
              <a:t>53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4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20200413-WA0052.jpg"/>
          <p:cNvPicPr>
            <a:picLocks noChangeAspect="1"/>
          </p:cNvPicPr>
          <p:nvPr/>
        </p:nvPicPr>
        <p:blipFill>
          <a:blip r:embed="rId2" cstate="print"/>
          <a:stretch>
            <a:fillRect/>
          </a:stretch>
        </p:blipFill>
        <p:spPr>
          <a:xfrm>
            <a:off x="1600200" y="1828800"/>
            <a:ext cx="5476875" cy="4667250"/>
          </a:xfrm>
          <a:prstGeom prst="rect">
            <a:avLst/>
          </a:prstGeom>
        </p:spPr>
      </p:pic>
      <p:sp>
        <p:nvSpPr>
          <p:cNvPr id="3" name="Title 2"/>
          <p:cNvSpPr>
            <a:spLocks noGrp="1"/>
          </p:cNvSpPr>
          <p:nvPr>
            <p:ph type="title"/>
          </p:nvPr>
        </p:nvSpPr>
        <p:spPr/>
        <p:txBody>
          <a:bodyPr/>
          <a:lstStyle/>
          <a:p>
            <a:r>
              <a:rPr lang="en-IN" dirty="0" smtClean="0"/>
              <a:t>PEDIATRIC SPACE MANAGEMENT</a:t>
            </a:r>
            <a:endParaRPr lang="en-IN" dirty="0"/>
          </a:p>
        </p:txBody>
      </p:sp>
      <p:sp>
        <p:nvSpPr>
          <p:cNvPr id="4" name="Content Placeholder 3"/>
          <p:cNvSpPr>
            <a:spLocks noGrp="1"/>
          </p:cNvSpPr>
          <p:nvPr>
            <p:ph idx="1"/>
          </p:nvPr>
        </p:nvSpPr>
        <p:spPr/>
        <p:txBody>
          <a:bodyPr/>
          <a:lstStyle/>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ACCORDING TO RAYMOND C THUROW</a:t>
            </a:r>
            <a:br>
              <a:rPr lang="en-IN" dirty="0" smtClean="0"/>
            </a:br>
            <a:endParaRPr lang="en-IN" dirty="0"/>
          </a:p>
        </p:txBody>
      </p:sp>
      <p:sp>
        <p:nvSpPr>
          <p:cNvPr id="3" name="Content Placeholder 2"/>
          <p:cNvSpPr>
            <a:spLocks noGrp="1"/>
          </p:cNvSpPr>
          <p:nvPr>
            <p:ph idx="1"/>
          </p:nvPr>
        </p:nvSpPr>
        <p:spPr/>
        <p:txBody>
          <a:bodyPr/>
          <a:lstStyle/>
          <a:p>
            <a:pPr>
              <a:buNone/>
            </a:pPr>
            <a:r>
              <a:rPr lang="en-IN" dirty="0" smtClean="0"/>
              <a:t>1. Removable. Ex. Acrylic partial denture</a:t>
            </a:r>
          </a:p>
          <a:p>
            <a:pPr>
              <a:buNone/>
            </a:pPr>
            <a:r>
              <a:rPr lang="en-IN" dirty="0" smtClean="0"/>
              <a:t>2. Complete arch</a:t>
            </a:r>
          </a:p>
          <a:p>
            <a:pPr>
              <a:buNone/>
            </a:pPr>
            <a:r>
              <a:rPr lang="en-IN" dirty="0" smtClean="0"/>
              <a:t>           a. Lingual arch</a:t>
            </a:r>
          </a:p>
          <a:p>
            <a:pPr>
              <a:buNone/>
            </a:pPr>
            <a:r>
              <a:rPr lang="en-IN" dirty="0" smtClean="0"/>
              <a:t>            </a:t>
            </a:r>
          </a:p>
          <a:p>
            <a:pPr>
              <a:buNone/>
            </a:pPr>
            <a:r>
              <a:rPr lang="en-IN" dirty="0" smtClean="0"/>
              <a:t>3. Individual tooth. Ex. </a:t>
            </a:r>
            <a:r>
              <a:rPr lang="en-IN" smtClean="0"/>
              <a:t>Band &amp; loop SM</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According to HINRICHSEN</a:t>
            </a:r>
            <a:br>
              <a:rPr lang="en-IN" dirty="0" smtClean="0"/>
            </a:br>
            <a:endParaRPr lang="en-IN" dirty="0"/>
          </a:p>
        </p:txBody>
      </p:sp>
      <p:sp>
        <p:nvSpPr>
          <p:cNvPr id="3" name="Content Placeholder 2"/>
          <p:cNvSpPr>
            <a:spLocks noGrp="1"/>
          </p:cNvSpPr>
          <p:nvPr>
            <p:ph idx="1"/>
          </p:nvPr>
        </p:nvSpPr>
        <p:spPr/>
        <p:txBody>
          <a:bodyPr>
            <a:normAutofit/>
          </a:bodyPr>
          <a:lstStyle/>
          <a:p>
            <a:pPr>
              <a:buNone/>
            </a:pPr>
            <a:r>
              <a:rPr lang="en-IN" dirty="0" smtClean="0"/>
              <a:t> </a:t>
            </a:r>
            <a:r>
              <a:rPr lang="en-IN" sz="2000" dirty="0" smtClean="0"/>
              <a:t>1. Fixed appliances</a:t>
            </a:r>
          </a:p>
          <a:p>
            <a:pPr>
              <a:buNone/>
            </a:pPr>
            <a:r>
              <a:rPr lang="en-IN" sz="2000" dirty="0" smtClean="0"/>
              <a:t>             CLASS 1   a]  </a:t>
            </a:r>
            <a:r>
              <a:rPr lang="en-IN" sz="2000" dirty="0" err="1" smtClean="0"/>
              <a:t>Nonfunctional</a:t>
            </a:r>
            <a:endParaRPr lang="en-IN" sz="2000" dirty="0" smtClean="0"/>
          </a:p>
          <a:p>
            <a:pPr>
              <a:buNone/>
            </a:pPr>
            <a:r>
              <a:rPr lang="en-IN" sz="2000" dirty="0" smtClean="0"/>
              <a:t>                                     </a:t>
            </a:r>
            <a:r>
              <a:rPr lang="en-IN" sz="2000" dirty="0" err="1" smtClean="0"/>
              <a:t>i</a:t>
            </a:r>
            <a:r>
              <a:rPr lang="en-IN" sz="2000" dirty="0" smtClean="0"/>
              <a:t>] Bar type</a:t>
            </a:r>
          </a:p>
          <a:p>
            <a:pPr>
              <a:buNone/>
            </a:pPr>
            <a:r>
              <a:rPr lang="en-IN" sz="2000" dirty="0" smtClean="0"/>
              <a:t>                                 </a:t>
            </a:r>
          </a:p>
          <a:p>
            <a:pPr>
              <a:buNone/>
            </a:pPr>
            <a:r>
              <a:rPr lang="en-IN" sz="2000" dirty="0" smtClean="0"/>
              <a:t>                               b]  Functional</a:t>
            </a:r>
          </a:p>
          <a:p>
            <a:pPr>
              <a:buNone/>
            </a:pPr>
            <a:r>
              <a:rPr lang="en-IN" sz="2000" dirty="0" smtClean="0"/>
              <a:t>                                     </a:t>
            </a:r>
            <a:r>
              <a:rPr lang="en-IN" sz="2000" dirty="0" err="1" smtClean="0"/>
              <a:t>i</a:t>
            </a:r>
            <a:r>
              <a:rPr lang="en-IN" sz="2000" dirty="0" smtClean="0"/>
              <a:t>] </a:t>
            </a:r>
            <a:r>
              <a:rPr lang="en-IN" sz="2000" dirty="0" err="1" smtClean="0"/>
              <a:t>Pontic</a:t>
            </a:r>
            <a:r>
              <a:rPr lang="en-IN" sz="2000" dirty="0" smtClean="0"/>
              <a:t> type</a:t>
            </a:r>
          </a:p>
          <a:p>
            <a:pPr>
              <a:buNone/>
            </a:pPr>
            <a:r>
              <a:rPr lang="en-IN" sz="2000" dirty="0" smtClean="0"/>
              <a:t>                                    </a:t>
            </a:r>
          </a:p>
          <a:p>
            <a:pPr>
              <a:buNone/>
            </a:pPr>
            <a:r>
              <a:rPr lang="en-IN" sz="2000" dirty="0" smtClean="0"/>
              <a:t>              CLASS 2          Cantilever type  Ex. Band &amp; loop SM</a:t>
            </a:r>
          </a:p>
          <a:p>
            <a:endParaRPr lang="en-IN" sz="2000" dirty="0" smtClean="0"/>
          </a:p>
          <a:p>
            <a:pPr>
              <a:buNone/>
            </a:pPr>
            <a:r>
              <a:rPr lang="en-IN" sz="2000" dirty="0" smtClean="0"/>
              <a:t>  2. Removable appliance</a:t>
            </a:r>
          </a:p>
          <a:p>
            <a:pPr>
              <a:buNone/>
            </a:pPr>
            <a:r>
              <a:rPr lang="en-IN" sz="2000" dirty="0" smtClean="0"/>
              <a:t>               Acrylic partial denture</a:t>
            </a:r>
            <a:endParaRPr lang="en-IN"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t>FACTORS AFFECTING PLANNING FOR SPACE MAINTAINER</a:t>
            </a:r>
            <a:endParaRPr lang="en-IN" sz="2400" dirty="0"/>
          </a:p>
        </p:txBody>
      </p:sp>
      <p:sp>
        <p:nvSpPr>
          <p:cNvPr id="3" name="Content Placeholder 2"/>
          <p:cNvSpPr>
            <a:spLocks noGrp="1"/>
          </p:cNvSpPr>
          <p:nvPr>
            <p:ph idx="1"/>
          </p:nvPr>
        </p:nvSpPr>
        <p:spPr>
          <a:xfrm>
            <a:off x="609600" y="1600200"/>
            <a:ext cx="8229600" cy="4525963"/>
          </a:xfrm>
        </p:spPr>
        <p:txBody>
          <a:bodyPr>
            <a:normAutofit fontScale="40000" lnSpcReduction="20000"/>
          </a:bodyPr>
          <a:lstStyle/>
          <a:p>
            <a:pPr>
              <a:buNone/>
            </a:pPr>
            <a:r>
              <a:rPr lang="en-IN" b="1" dirty="0" smtClean="0"/>
              <a:t>Time elapsed since loss; </a:t>
            </a:r>
          </a:p>
          <a:p>
            <a:pPr>
              <a:buNone/>
            </a:pPr>
            <a:r>
              <a:rPr lang="en-IN" dirty="0" smtClean="0"/>
              <a:t>        If space closure occurs, it usually takes place during first 6 months after extraction. When primary tooth is removed and all factors indicate the need for the SM, it is best to insert an appliance as soon as possible after extraction.</a:t>
            </a:r>
          </a:p>
          <a:p>
            <a:pPr>
              <a:buNone/>
            </a:pPr>
            <a:r>
              <a:rPr lang="en-IN" b="1" dirty="0" smtClean="0"/>
              <a:t>Dental age of the patient;</a:t>
            </a:r>
          </a:p>
          <a:p>
            <a:pPr>
              <a:buNone/>
            </a:pPr>
            <a:r>
              <a:rPr lang="en-IN" dirty="0" smtClean="0"/>
              <a:t>        Several studies have indicated that the loss of primary molar before 7 year of age will lead to delay in eruption of </a:t>
            </a:r>
            <a:r>
              <a:rPr lang="en-IN" dirty="0" err="1" smtClean="0"/>
              <a:t>succedaneous</a:t>
            </a:r>
            <a:r>
              <a:rPr lang="en-IN" dirty="0" smtClean="0"/>
              <a:t> teeth whereas loss after 7 yrs of age leads to early eruption of </a:t>
            </a:r>
            <a:r>
              <a:rPr lang="en-IN" dirty="0" err="1" smtClean="0"/>
              <a:t>succedaneous</a:t>
            </a:r>
            <a:r>
              <a:rPr lang="en-IN" dirty="0" smtClean="0"/>
              <a:t> tooth.</a:t>
            </a:r>
          </a:p>
          <a:p>
            <a:pPr>
              <a:buNone/>
            </a:pPr>
            <a:r>
              <a:rPr lang="en-IN" b="1" dirty="0" smtClean="0"/>
              <a:t>Amount of bone covering the </a:t>
            </a:r>
            <a:r>
              <a:rPr lang="en-IN" b="1" dirty="0" err="1" smtClean="0"/>
              <a:t>unerupted</a:t>
            </a:r>
            <a:r>
              <a:rPr lang="en-IN" b="1" dirty="0" smtClean="0"/>
              <a:t> tooth;</a:t>
            </a:r>
          </a:p>
          <a:p>
            <a:pPr>
              <a:buNone/>
            </a:pPr>
            <a:r>
              <a:rPr lang="en-IN" dirty="0" smtClean="0"/>
              <a:t>        If the bone covering the developing permanent tooth is destroyed because of infection- tooth eruption </a:t>
            </a:r>
            <a:r>
              <a:rPr lang="en-IN" smtClean="0"/>
              <a:t>is accelerated</a:t>
            </a:r>
            <a:r>
              <a:rPr lang="en-IN" dirty="0" smtClean="0"/>
              <a:t>. If the bone covering the tooth is not destroyed, it takes at least 4-5 months to move through 1mm of bone.</a:t>
            </a:r>
          </a:p>
          <a:p>
            <a:pPr>
              <a:buNone/>
            </a:pPr>
            <a:r>
              <a:rPr lang="en-IN" b="1" dirty="0" smtClean="0"/>
              <a:t>Sequence of eruption of teeth;</a:t>
            </a:r>
          </a:p>
          <a:p>
            <a:pPr>
              <a:buNone/>
            </a:pPr>
            <a:r>
              <a:rPr lang="en-IN" dirty="0" smtClean="0"/>
              <a:t>        The dentist should observe the relationship of developing and erupting teeth adjacent to the space created by untimely loss of a tooth. Ex. If 1</a:t>
            </a:r>
            <a:r>
              <a:rPr lang="en-IN" baseline="30000" dirty="0" smtClean="0"/>
              <a:t>st</a:t>
            </a:r>
            <a:r>
              <a:rPr lang="en-IN" dirty="0" smtClean="0"/>
              <a:t> primary molar is lost </a:t>
            </a:r>
            <a:r>
              <a:rPr lang="en-IN" dirty="0" err="1" smtClean="0"/>
              <a:t>prematurly</a:t>
            </a:r>
            <a:r>
              <a:rPr lang="en-IN" dirty="0" smtClean="0"/>
              <a:t> and the permanent lateral incisor is in an active stage of eruption will often result in distal movement of primary canine and an encroachment on space needed by 1</a:t>
            </a:r>
            <a:r>
              <a:rPr lang="en-IN" baseline="30000" dirty="0" smtClean="0"/>
              <a:t>st</a:t>
            </a:r>
            <a:r>
              <a:rPr lang="en-IN" dirty="0" smtClean="0"/>
              <a:t> premolar.</a:t>
            </a:r>
          </a:p>
          <a:p>
            <a:pPr>
              <a:buNone/>
            </a:pPr>
            <a:r>
              <a:rPr lang="en-IN" b="1" dirty="0" smtClean="0"/>
              <a:t>Delayed eruption of permanent tooth;</a:t>
            </a:r>
          </a:p>
          <a:p>
            <a:pPr>
              <a:buNone/>
            </a:pPr>
            <a:r>
              <a:rPr lang="en-IN" dirty="0" smtClean="0"/>
              <a:t>        Over retained or deviation in eruption or impacted permanent teeth can result in delay of eruption process. With removal of primary tooth an appliance may be need to hold the space  until the permanent tooth erupts into normal position.</a:t>
            </a:r>
          </a:p>
          <a:p>
            <a:pPr>
              <a:buNone/>
            </a:pPr>
            <a:r>
              <a:rPr lang="en-IN" b="1" dirty="0" smtClean="0"/>
              <a:t>Congenital  absence of permanent tooth;</a:t>
            </a:r>
          </a:p>
          <a:p>
            <a:pPr>
              <a:buNone/>
            </a:pPr>
            <a:r>
              <a:rPr lang="en-IN" dirty="0" smtClean="0"/>
              <a:t>         If permanent tooth is congenitally absent, the dentist must decide whether to hold the space until a fixed replacement can be provided or allow the space to close.</a:t>
            </a:r>
          </a:p>
          <a:p>
            <a:pPr>
              <a:buNone/>
            </a:pPr>
            <a:r>
              <a:rPr lang="en-IN" b="1" dirty="0" smtClean="0"/>
              <a:t>  </a:t>
            </a:r>
          </a:p>
          <a:p>
            <a:pPr>
              <a:buNone/>
            </a:pPr>
            <a:r>
              <a:rPr lang="en-IN" dirty="0" smtClean="0"/>
              <a:t>  </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r>
              <a:rPr lang="en-IN" sz="2400" dirty="0" smtClean="0"/>
              <a:t>ADVANTAGES AND DISADVANTAGES OF SPACE MAINTAINERS</a:t>
            </a:r>
            <a:endParaRPr lang="en-IN" sz="2400" dirty="0"/>
          </a:p>
        </p:txBody>
      </p:sp>
      <p:sp>
        <p:nvSpPr>
          <p:cNvPr id="3" name="Content Placeholder 2"/>
          <p:cNvSpPr>
            <a:spLocks noGrp="1"/>
          </p:cNvSpPr>
          <p:nvPr>
            <p:ph idx="1"/>
          </p:nvPr>
        </p:nvSpPr>
        <p:spPr/>
        <p:txBody>
          <a:bodyPr>
            <a:normAutofit fontScale="55000" lnSpcReduction="20000"/>
          </a:bodyPr>
          <a:lstStyle/>
          <a:p>
            <a:pPr>
              <a:buNone/>
            </a:pPr>
            <a:r>
              <a:rPr lang="en-IN" sz="3400" b="1" dirty="0" smtClean="0"/>
              <a:t>FIXED TYPE;</a:t>
            </a:r>
          </a:p>
          <a:p>
            <a:endParaRPr lang="en-IN" dirty="0" smtClean="0"/>
          </a:p>
          <a:p>
            <a:pPr>
              <a:buNone/>
            </a:pPr>
            <a:r>
              <a:rPr lang="en-IN" dirty="0" smtClean="0"/>
              <a:t>ADVANTAGES;</a:t>
            </a:r>
          </a:p>
          <a:p>
            <a:pPr>
              <a:buNone/>
            </a:pPr>
            <a:r>
              <a:rPr lang="en-IN" dirty="0" smtClean="0"/>
              <a:t> </a:t>
            </a:r>
          </a:p>
          <a:p>
            <a:pPr>
              <a:buNone/>
            </a:pPr>
            <a:r>
              <a:rPr lang="en-IN" dirty="0" smtClean="0"/>
              <a:t>1. Easy manipulation.</a:t>
            </a:r>
          </a:p>
          <a:p>
            <a:pPr>
              <a:buNone/>
            </a:pPr>
            <a:endParaRPr lang="en-IN" dirty="0" smtClean="0"/>
          </a:p>
          <a:p>
            <a:pPr>
              <a:buNone/>
            </a:pPr>
            <a:r>
              <a:rPr lang="en-IN" dirty="0" smtClean="0"/>
              <a:t>2. The band are used without tooth preparation or with minimum tooth preparation.</a:t>
            </a:r>
          </a:p>
          <a:p>
            <a:endParaRPr lang="en-IN" dirty="0" smtClean="0"/>
          </a:p>
          <a:p>
            <a:pPr>
              <a:buNone/>
            </a:pPr>
            <a:r>
              <a:rPr lang="en-IN" dirty="0" smtClean="0"/>
              <a:t>3. It does not interfere with passive eruption of abutment.</a:t>
            </a:r>
          </a:p>
          <a:p>
            <a:pPr>
              <a:buNone/>
            </a:pPr>
            <a:endParaRPr lang="en-IN" dirty="0" smtClean="0"/>
          </a:p>
          <a:p>
            <a:pPr>
              <a:buNone/>
            </a:pPr>
            <a:r>
              <a:rPr lang="en-IN" dirty="0" smtClean="0"/>
              <a:t>4. The jaw growth is not hampered.</a:t>
            </a:r>
          </a:p>
          <a:p>
            <a:pPr>
              <a:buNone/>
            </a:pPr>
            <a:endParaRPr lang="en-IN" dirty="0" smtClean="0"/>
          </a:p>
          <a:p>
            <a:pPr>
              <a:buNone/>
            </a:pPr>
            <a:r>
              <a:rPr lang="en-IN" dirty="0" smtClean="0"/>
              <a:t>5. The </a:t>
            </a:r>
            <a:r>
              <a:rPr lang="en-IN" dirty="0" err="1" smtClean="0"/>
              <a:t>succedaneous</a:t>
            </a:r>
            <a:r>
              <a:rPr lang="en-IN" dirty="0" smtClean="0"/>
              <a:t> permanent teeth are well guided to their positions.</a:t>
            </a:r>
          </a:p>
          <a:p>
            <a:endParaRPr lang="en-IN" dirty="0" smtClean="0"/>
          </a:p>
          <a:p>
            <a:pPr>
              <a:buNone/>
            </a:pPr>
            <a:r>
              <a:rPr lang="en-IN" dirty="0" smtClean="0"/>
              <a:t>6. They can be used for uncooperative patient from the stand point of loss, breakage or failure to wear the appliance.</a:t>
            </a:r>
          </a:p>
          <a:p>
            <a:endParaRPr lang="en-IN" dirty="0" smtClean="0"/>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62500" lnSpcReduction="20000"/>
          </a:bodyPr>
          <a:lstStyle/>
          <a:p>
            <a:pPr>
              <a:buNone/>
            </a:pPr>
            <a:r>
              <a:rPr lang="en-IN" dirty="0" smtClean="0"/>
              <a:t>DISADVANTAGE;</a:t>
            </a:r>
          </a:p>
          <a:p>
            <a:endParaRPr lang="en-IN" dirty="0" smtClean="0"/>
          </a:p>
          <a:p>
            <a:pPr>
              <a:buNone/>
            </a:pPr>
            <a:r>
              <a:rPr lang="en-IN" dirty="0" smtClean="0"/>
              <a:t>1. Elaborate instrumentation with expert  skill is needed.</a:t>
            </a:r>
          </a:p>
          <a:p>
            <a:endParaRPr lang="en-IN" dirty="0" smtClean="0"/>
          </a:p>
          <a:p>
            <a:pPr>
              <a:buNone/>
            </a:pPr>
            <a:r>
              <a:rPr lang="en-IN" dirty="0" smtClean="0"/>
              <a:t>2. They may result in decalcification of tooth material under the bands.</a:t>
            </a:r>
          </a:p>
          <a:p>
            <a:endParaRPr lang="en-IN" dirty="0" smtClean="0"/>
          </a:p>
          <a:p>
            <a:pPr>
              <a:buNone/>
            </a:pPr>
            <a:r>
              <a:rPr lang="en-IN" dirty="0" smtClean="0"/>
              <a:t>3. May be harmful to the abutment tooth due to development of torque forces resulting in appliance breakage.</a:t>
            </a:r>
          </a:p>
          <a:p>
            <a:endParaRPr lang="en-IN" dirty="0" smtClean="0"/>
          </a:p>
          <a:p>
            <a:pPr>
              <a:buNone/>
            </a:pPr>
            <a:r>
              <a:rPr lang="en-IN" dirty="0" smtClean="0"/>
              <a:t>4. Supra eruption of opposing teeth if </a:t>
            </a:r>
            <a:r>
              <a:rPr lang="en-IN" dirty="0" err="1" smtClean="0"/>
              <a:t>pontics</a:t>
            </a:r>
            <a:r>
              <a:rPr lang="en-IN" dirty="0" smtClean="0"/>
              <a:t> are not used.</a:t>
            </a:r>
          </a:p>
          <a:p>
            <a:endParaRPr lang="en-IN" dirty="0" smtClean="0"/>
          </a:p>
          <a:p>
            <a:pPr>
              <a:buNone/>
            </a:pPr>
            <a:r>
              <a:rPr lang="en-IN" dirty="0" smtClean="0"/>
              <a:t>5. If </a:t>
            </a:r>
            <a:r>
              <a:rPr lang="en-IN" dirty="0" err="1" smtClean="0"/>
              <a:t>pontics</a:t>
            </a:r>
            <a:r>
              <a:rPr lang="en-IN" dirty="0" smtClean="0"/>
              <a:t> are used,</a:t>
            </a:r>
          </a:p>
          <a:p>
            <a:pPr>
              <a:buNone/>
            </a:pPr>
            <a:r>
              <a:rPr lang="en-IN" dirty="0" smtClean="0"/>
              <a:t>      a] Interfere  with vertical eruption of abutment.</a:t>
            </a:r>
          </a:p>
          <a:p>
            <a:pPr>
              <a:buNone/>
            </a:pPr>
            <a:r>
              <a:rPr lang="en-IN" dirty="0" smtClean="0"/>
              <a:t>      b] Prevents eruption of replacing permanent teeth if the patient fails to    report.</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FABRICATION OF FIXED SPACE MAINTAINER</a:t>
            </a:r>
            <a:endParaRPr lang="en-IN" dirty="0"/>
          </a:p>
        </p:txBody>
      </p:sp>
      <p:sp>
        <p:nvSpPr>
          <p:cNvPr id="3" name="Content Placeholder 2"/>
          <p:cNvSpPr>
            <a:spLocks noGrp="1"/>
          </p:cNvSpPr>
          <p:nvPr>
            <p:ph idx="1"/>
          </p:nvPr>
        </p:nvSpPr>
        <p:spPr/>
        <p:txBody>
          <a:bodyPr>
            <a:normAutofit fontScale="70000" lnSpcReduction="20000"/>
          </a:bodyPr>
          <a:lstStyle/>
          <a:p>
            <a:pPr>
              <a:buNone/>
            </a:pPr>
            <a:r>
              <a:rPr lang="en-IN" dirty="0" smtClean="0"/>
              <a:t> ARMAMENTARIUM;</a:t>
            </a:r>
          </a:p>
          <a:p>
            <a:pPr>
              <a:buNone/>
            </a:pPr>
            <a:r>
              <a:rPr lang="en-IN" dirty="0" smtClean="0"/>
              <a:t>1. STAINLESS BAND MATERIAL  / PREFORMED BANDS.</a:t>
            </a:r>
          </a:p>
          <a:p>
            <a:endParaRPr lang="en-IN" dirty="0" smtClean="0"/>
          </a:p>
          <a:p>
            <a:pPr>
              <a:buNone/>
            </a:pPr>
            <a:r>
              <a:rPr lang="en-IN" dirty="0" smtClean="0"/>
              <a:t>           ACCORDING TO FABRICATION</a:t>
            </a:r>
          </a:p>
          <a:p>
            <a:pPr>
              <a:buNone/>
            </a:pPr>
            <a:r>
              <a:rPr lang="en-IN" dirty="0" smtClean="0"/>
              <a:t>                   LOOP BANDS</a:t>
            </a:r>
          </a:p>
          <a:p>
            <a:pPr>
              <a:buNone/>
            </a:pPr>
            <a:r>
              <a:rPr lang="en-IN" dirty="0" smtClean="0"/>
              <a:t>                   TAILORED BANDS</a:t>
            </a:r>
          </a:p>
          <a:p>
            <a:pPr>
              <a:buNone/>
            </a:pPr>
            <a:r>
              <a:rPr lang="en-IN" dirty="0" smtClean="0"/>
              <a:t>                   PREFORMED BANDS</a:t>
            </a:r>
          </a:p>
          <a:p>
            <a:pPr>
              <a:buNone/>
            </a:pPr>
            <a:endParaRPr lang="en-IN" dirty="0" smtClean="0"/>
          </a:p>
          <a:p>
            <a:pPr>
              <a:buNone/>
            </a:pPr>
            <a:r>
              <a:rPr lang="en-IN" dirty="0" smtClean="0"/>
              <a:t>           ACCORDING TO BAND MATERIAL</a:t>
            </a:r>
          </a:p>
          <a:p>
            <a:pPr>
              <a:buNone/>
            </a:pPr>
            <a:r>
              <a:rPr lang="en-IN" dirty="0" smtClean="0"/>
              <a:t>                   ANTERIOR TEETH;          0.003X0.125X2 INCHES</a:t>
            </a:r>
          </a:p>
          <a:p>
            <a:pPr>
              <a:buNone/>
            </a:pPr>
            <a:r>
              <a:rPr lang="en-IN" dirty="0" smtClean="0"/>
              <a:t>                   BICUSPID TEETH;            0.004X0.150X2 INCHES</a:t>
            </a:r>
          </a:p>
          <a:p>
            <a:pPr>
              <a:buNone/>
            </a:pPr>
            <a:r>
              <a:rPr lang="en-IN" dirty="0" smtClean="0"/>
              <a:t>                   PRIMARY MOLARS;        0.005X0.180X2 INCHES</a:t>
            </a:r>
          </a:p>
          <a:p>
            <a:pPr>
              <a:buNone/>
            </a:pPr>
            <a:r>
              <a:rPr lang="en-IN" dirty="0" smtClean="0"/>
              <a:t>                   PERMANENT MOLARS;  0.006X0.180X2 INCHES</a:t>
            </a:r>
            <a:endParaRPr lang="en-IN" dirty="0"/>
          </a:p>
        </p:txBody>
      </p:sp>
      <p:pic>
        <p:nvPicPr>
          <p:cNvPr id="2050" name="Picture 2" descr="C:\Users\Sathyajith naik\Documents\IMG_20200417_233501.jpg"/>
          <p:cNvPicPr>
            <a:picLocks noChangeAspect="1" noChangeArrowheads="1"/>
          </p:cNvPicPr>
          <p:nvPr/>
        </p:nvPicPr>
        <p:blipFill>
          <a:blip r:embed="rId2" cstate="print"/>
          <a:srcRect/>
          <a:stretch>
            <a:fillRect/>
          </a:stretch>
        </p:blipFill>
        <p:spPr bwMode="auto">
          <a:xfrm>
            <a:off x="4724400" y="2438400"/>
            <a:ext cx="1066800" cy="1324244"/>
          </a:xfrm>
          <a:prstGeom prst="rect">
            <a:avLst/>
          </a:prstGeom>
          <a:noFill/>
        </p:spPr>
      </p:pic>
      <p:pic>
        <p:nvPicPr>
          <p:cNvPr id="2052" name="Picture 4" descr="C:\Users\Sathyajith naik\Documents\IMG_20200418_071154.jpg"/>
          <p:cNvPicPr>
            <a:picLocks noChangeAspect="1" noChangeArrowheads="1"/>
          </p:cNvPicPr>
          <p:nvPr/>
        </p:nvPicPr>
        <p:blipFill>
          <a:blip r:embed="rId3" cstate="print"/>
          <a:srcRect/>
          <a:stretch>
            <a:fillRect/>
          </a:stretch>
        </p:blipFill>
        <p:spPr bwMode="auto">
          <a:xfrm>
            <a:off x="6248400" y="2438400"/>
            <a:ext cx="1981200" cy="1371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62500" lnSpcReduction="20000"/>
          </a:bodyPr>
          <a:lstStyle/>
          <a:p>
            <a:pPr>
              <a:buNone/>
            </a:pPr>
            <a:r>
              <a:rPr lang="en-IN" dirty="0" smtClean="0"/>
              <a:t>2. PLIERS;</a:t>
            </a:r>
          </a:p>
          <a:p>
            <a:pPr>
              <a:buNone/>
            </a:pPr>
            <a:r>
              <a:rPr lang="en-IN" dirty="0" smtClean="0"/>
              <a:t>             Contouring </a:t>
            </a:r>
            <a:r>
              <a:rPr lang="en-IN" dirty="0" err="1" smtClean="0"/>
              <a:t>plier</a:t>
            </a:r>
            <a:endParaRPr lang="en-IN" dirty="0" smtClean="0"/>
          </a:p>
          <a:p>
            <a:pPr>
              <a:buNone/>
            </a:pPr>
            <a:r>
              <a:rPr lang="en-IN" dirty="0" smtClean="0"/>
              <a:t>             Hoe </a:t>
            </a:r>
            <a:r>
              <a:rPr lang="en-IN" dirty="0" err="1" smtClean="0"/>
              <a:t>plier</a:t>
            </a:r>
            <a:r>
              <a:rPr lang="en-IN" dirty="0" smtClean="0"/>
              <a:t>- Straight, curved</a:t>
            </a:r>
          </a:p>
          <a:p>
            <a:pPr>
              <a:buNone/>
            </a:pPr>
            <a:r>
              <a:rPr lang="en-IN" dirty="0" smtClean="0"/>
              <a:t>             Band seating </a:t>
            </a:r>
            <a:r>
              <a:rPr lang="en-IN" dirty="0" err="1" smtClean="0"/>
              <a:t>plier</a:t>
            </a:r>
            <a:r>
              <a:rPr lang="en-IN" dirty="0" smtClean="0"/>
              <a:t> </a:t>
            </a:r>
          </a:p>
          <a:p>
            <a:pPr>
              <a:buNone/>
            </a:pPr>
            <a:r>
              <a:rPr lang="en-IN" dirty="0" smtClean="0"/>
              <a:t>             Band adapter/pusher</a:t>
            </a:r>
          </a:p>
          <a:p>
            <a:pPr>
              <a:buNone/>
            </a:pPr>
            <a:r>
              <a:rPr lang="en-IN" dirty="0" smtClean="0"/>
              <a:t>             Band cutting scissors</a:t>
            </a:r>
          </a:p>
          <a:p>
            <a:pPr>
              <a:buNone/>
            </a:pPr>
            <a:r>
              <a:rPr lang="en-IN" dirty="0" smtClean="0"/>
              <a:t>             Bird beak pliers</a:t>
            </a:r>
          </a:p>
          <a:p>
            <a:pPr>
              <a:buNone/>
            </a:pPr>
            <a:r>
              <a:rPr lang="en-IN" dirty="0" smtClean="0"/>
              <a:t>             Crimping pliers</a:t>
            </a:r>
          </a:p>
          <a:p>
            <a:pPr>
              <a:buNone/>
            </a:pPr>
            <a:endParaRPr lang="en-IN" dirty="0" smtClean="0"/>
          </a:p>
          <a:p>
            <a:pPr>
              <a:buNone/>
            </a:pPr>
            <a:r>
              <a:rPr lang="en-IN" dirty="0" smtClean="0"/>
              <a:t>3. STAINLESS STEEL WIRE, WIRE CUTTER, THREE JAW PLIER, UNIVERSAL PLIER.</a:t>
            </a:r>
          </a:p>
          <a:p>
            <a:pPr>
              <a:buNone/>
            </a:pPr>
            <a:endParaRPr lang="en-IN" dirty="0" smtClean="0"/>
          </a:p>
          <a:p>
            <a:pPr>
              <a:buNone/>
            </a:pPr>
            <a:r>
              <a:rPr lang="en-IN" dirty="0" smtClean="0"/>
              <a:t>4. SPOTWELDING UNIT, SOLDERING UNIT/TORCH,SILVER SOLDER, FLUX.</a:t>
            </a:r>
          </a:p>
          <a:p>
            <a:pPr>
              <a:buNone/>
            </a:pPr>
            <a:endParaRPr lang="en-IN" dirty="0" smtClean="0"/>
          </a:p>
          <a:p>
            <a:pPr>
              <a:buNone/>
            </a:pPr>
            <a:r>
              <a:rPr lang="en-IN" dirty="0" smtClean="0"/>
              <a:t>5. HEAVY DUTY MICROMOTOR, FINISHING BURS, POLISHING STONES</a:t>
            </a:r>
          </a:p>
          <a:p>
            <a:pPr>
              <a:buNone/>
            </a:pPr>
            <a:endParaRPr lang="en-IN" dirty="0" smtClean="0"/>
          </a:p>
          <a:p>
            <a:endParaRPr lang="en-IN" dirty="0"/>
          </a:p>
        </p:txBody>
      </p:sp>
      <p:pic>
        <p:nvPicPr>
          <p:cNvPr id="1026" name="Picture 2" descr="C:\Users\Sathyajith naik\Documents\IMG_20200418_070506.jpg"/>
          <p:cNvPicPr>
            <a:picLocks noChangeAspect="1" noChangeArrowheads="1"/>
          </p:cNvPicPr>
          <p:nvPr/>
        </p:nvPicPr>
        <p:blipFill>
          <a:blip r:embed="rId2" cstate="print"/>
          <a:srcRect/>
          <a:stretch>
            <a:fillRect/>
          </a:stretch>
        </p:blipFill>
        <p:spPr bwMode="auto">
          <a:xfrm>
            <a:off x="5943600" y="1600200"/>
            <a:ext cx="1828800" cy="270460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STEP BY STEP PROCEDURE</a:t>
            </a:r>
            <a:endParaRPr lang="en-IN" dirty="0"/>
          </a:p>
        </p:txBody>
      </p:sp>
      <p:sp>
        <p:nvSpPr>
          <p:cNvPr id="3" name="Content Placeholder 2"/>
          <p:cNvSpPr>
            <a:spLocks noGrp="1"/>
          </p:cNvSpPr>
          <p:nvPr>
            <p:ph idx="1"/>
          </p:nvPr>
        </p:nvSpPr>
        <p:spPr>
          <a:xfrm>
            <a:off x="381000" y="1371600"/>
            <a:ext cx="8229600" cy="4525963"/>
          </a:xfrm>
        </p:spPr>
        <p:txBody>
          <a:bodyPr>
            <a:normAutofit fontScale="77500" lnSpcReduction="20000"/>
          </a:bodyPr>
          <a:lstStyle/>
          <a:p>
            <a:r>
              <a:rPr lang="en-IN" sz="7200" dirty="0" smtClean="0"/>
              <a:t>Placement of separators</a:t>
            </a:r>
          </a:p>
          <a:p>
            <a:endParaRPr lang="en-IN" dirty="0" smtClean="0"/>
          </a:p>
          <a:p>
            <a:endParaRPr lang="en-IN" dirty="0" smtClean="0"/>
          </a:p>
          <a:p>
            <a:endParaRPr lang="en-IN" dirty="0" smtClean="0"/>
          </a:p>
          <a:p>
            <a:endParaRPr lang="en-IN" dirty="0" smtClean="0"/>
          </a:p>
          <a:p>
            <a:endParaRPr lang="en-IN" dirty="0" smtClean="0"/>
          </a:p>
          <a:p>
            <a:r>
              <a:rPr lang="en-IN" sz="7200" dirty="0" smtClean="0"/>
              <a:t>Selection of band material</a:t>
            </a:r>
          </a:p>
          <a:p>
            <a:endParaRPr lang="en-IN" dirty="0" smtClean="0"/>
          </a:p>
          <a:p>
            <a:endParaRPr lang="en-IN" dirty="0" smtClean="0"/>
          </a:p>
        </p:txBody>
      </p:sp>
      <p:pic>
        <p:nvPicPr>
          <p:cNvPr id="4099" name="Picture 3" descr="C:\Users\Sathyajith naik\Documents\IMG_20200417_233008.jpg"/>
          <p:cNvPicPr>
            <a:picLocks noChangeAspect="1" noChangeArrowheads="1"/>
          </p:cNvPicPr>
          <p:nvPr/>
        </p:nvPicPr>
        <p:blipFill>
          <a:blip r:embed="rId2" cstate="print"/>
          <a:srcRect/>
          <a:stretch>
            <a:fillRect/>
          </a:stretch>
        </p:blipFill>
        <p:spPr bwMode="auto">
          <a:xfrm>
            <a:off x="5715000" y="2057400"/>
            <a:ext cx="2438400" cy="1799771"/>
          </a:xfrm>
          <a:prstGeom prst="rect">
            <a:avLst/>
          </a:prstGeom>
          <a:noFill/>
        </p:spPr>
      </p:pic>
      <p:pic>
        <p:nvPicPr>
          <p:cNvPr id="4100" name="Picture 4" descr="C:\Users\Sathyajith naik\Documents\IMG_20200417_233501.jpg"/>
          <p:cNvPicPr>
            <a:picLocks noChangeAspect="1" noChangeArrowheads="1"/>
          </p:cNvPicPr>
          <p:nvPr/>
        </p:nvPicPr>
        <p:blipFill>
          <a:blip r:embed="rId3" cstate="print"/>
          <a:srcRect/>
          <a:stretch>
            <a:fillRect/>
          </a:stretch>
        </p:blipFill>
        <p:spPr bwMode="auto">
          <a:xfrm>
            <a:off x="5486400" y="4953000"/>
            <a:ext cx="2743200" cy="1524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athyajith naik\Documents\IMG_20200417_131106.jpg"/>
          <p:cNvPicPr>
            <a:picLocks noGrp="1" noChangeAspect="1" noChangeArrowheads="1"/>
          </p:cNvPicPr>
          <p:nvPr>
            <p:ph idx="4294967295"/>
          </p:nvPr>
        </p:nvPicPr>
        <p:blipFill>
          <a:blip r:embed="rId2" cstate="print"/>
          <a:srcRect/>
          <a:stretch>
            <a:fillRect/>
          </a:stretch>
        </p:blipFill>
        <p:spPr bwMode="auto">
          <a:xfrm>
            <a:off x="1828800" y="381000"/>
            <a:ext cx="5334000" cy="6172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athyajith naik\Documents\IMG_20200417_131349.jpg"/>
          <p:cNvPicPr>
            <a:picLocks noChangeAspect="1" noChangeArrowheads="1"/>
          </p:cNvPicPr>
          <p:nvPr/>
        </p:nvPicPr>
        <p:blipFill>
          <a:blip r:embed="rId2" cstate="print"/>
          <a:srcRect/>
          <a:stretch>
            <a:fillRect/>
          </a:stretch>
        </p:blipFill>
        <p:spPr bwMode="auto">
          <a:xfrm>
            <a:off x="1981200" y="152400"/>
            <a:ext cx="5054082" cy="6553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a:t>
            </a:r>
            <a:endParaRPr lang="en-IN" dirty="0"/>
          </a:p>
        </p:txBody>
      </p:sp>
      <p:sp>
        <p:nvSpPr>
          <p:cNvPr id="5" name="Content Placeholder 4"/>
          <p:cNvSpPr>
            <a:spLocks noGrp="1"/>
          </p:cNvSpPr>
          <p:nvPr>
            <p:ph idx="1"/>
          </p:nvPr>
        </p:nvSpPr>
        <p:spPr/>
        <p:txBody>
          <a:bodyPr>
            <a:normAutofit fontScale="55000" lnSpcReduction="20000"/>
          </a:bodyPr>
          <a:lstStyle/>
          <a:p>
            <a:pPr>
              <a:buNone/>
            </a:pPr>
            <a:r>
              <a:rPr lang="en-IN" dirty="0" smtClean="0"/>
              <a:t>               PREMATURE LOSS  </a:t>
            </a:r>
          </a:p>
          <a:p>
            <a:pPr>
              <a:buNone/>
            </a:pPr>
            <a:endParaRPr lang="en-IN" dirty="0" smtClean="0"/>
          </a:p>
          <a:p>
            <a:pPr>
              <a:buNone/>
            </a:pPr>
            <a:r>
              <a:rPr lang="en-IN" dirty="0" smtClean="0"/>
              <a:t>                         ↓ DISTRUBANCES</a:t>
            </a:r>
          </a:p>
          <a:p>
            <a:pPr>
              <a:buNone/>
            </a:pPr>
            <a:endParaRPr lang="en-IN" dirty="0" smtClean="0"/>
          </a:p>
          <a:p>
            <a:pPr>
              <a:buNone/>
            </a:pPr>
            <a:r>
              <a:rPr lang="en-IN" dirty="0" smtClean="0"/>
              <a:t>ERUPTION, ALIGNMENT &amp; FUNCTION </a:t>
            </a:r>
          </a:p>
          <a:p>
            <a:pPr>
              <a:buNone/>
            </a:pPr>
            <a:endParaRPr lang="en-IN" dirty="0" smtClean="0"/>
          </a:p>
          <a:p>
            <a:pPr>
              <a:buNone/>
            </a:pPr>
            <a:r>
              <a:rPr lang="en-IN" dirty="0" smtClean="0"/>
              <a:t>  SITUATION        ↓    PREVENTED</a:t>
            </a:r>
          </a:p>
          <a:p>
            <a:pPr>
              <a:buNone/>
            </a:pPr>
            <a:endParaRPr lang="en-IN" dirty="0" smtClean="0"/>
          </a:p>
          <a:p>
            <a:pPr>
              <a:buNone/>
            </a:pPr>
            <a:r>
              <a:rPr lang="en-IN" dirty="0" smtClean="0"/>
              <a:t>                 MALOCCLUSION</a:t>
            </a:r>
          </a:p>
          <a:p>
            <a:pPr>
              <a:buNone/>
            </a:pPr>
            <a:endParaRPr lang="en-IN" dirty="0" smtClean="0"/>
          </a:p>
          <a:p>
            <a:pPr>
              <a:buNone/>
            </a:pPr>
            <a:endParaRPr lang="en-IN" dirty="0" smtClean="0"/>
          </a:p>
          <a:p>
            <a:pPr>
              <a:buNone/>
            </a:pPr>
            <a:r>
              <a:rPr lang="en-IN" dirty="0" smtClean="0"/>
              <a:t>                               SPACE- PREMATURE↓</a:t>
            </a:r>
          </a:p>
          <a:p>
            <a:pPr>
              <a:buNone/>
            </a:pPr>
            <a:endParaRPr lang="en-IN" dirty="0" smtClean="0"/>
          </a:p>
          <a:p>
            <a:pPr>
              <a:buNone/>
            </a:pPr>
            <a:r>
              <a:rPr lang="en-IN" dirty="0" smtClean="0"/>
              <a:t>                                                             PRESEVED↓</a:t>
            </a:r>
          </a:p>
          <a:p>
            <a:pPr>
              <a:buNone/>
            </a:pPr>
            <a:endParaRPr lang="en-IN" dirty="0" smtClean="0"/>
          </a:p>
          <a:p>
            <a:pPr>
              <a:buNone/>
            </a:pPr>
            <a:r>
              <a:rPr lang="en-IN" dirty="0" smtClean="0"/>
              <a:t>                                                          INTERGRITY OF DENTAL ARCH    </a:t>
            </a:r>
            <a:endParaRPr lang="en-IN" dirty="0"/>
          </a:p>
        </p:txBody>
      </p:sp>
      <p:pic>
        <p:nvPicPr>
          <p:cNvPr id="4" name="Content Placeholder 3" descr="IMG_20200415_111215.jpg"/>
          <p:cNvPicPr>
            <a:picLocks noChangeAspect="1"/>
          </p:cNvPicPr>
          <p:nvPr/>
        </p:nvPicPr>
        <p:blipFill>
          <a:blip r:embed="rId2" cstate="print"/>
          <a:stretch>
            <a:fillRect/>
          </a:stretch>
        </p:blipFill>
        <p:spPr>
          <a:xfrm>
            <a:off x="6930930" y="1828800"/>
            <a:ext cx="2213070" cy="231229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athyajith naik\Documents\IMG_20200417_234000.jpg"/>
          <p:cNvPicPr>
            <a:picLocks noChangeAspect="1" noChangeArrowheads="1"/>
          </p:cNvPicPr>
          <p:nvPr/>
        </p:nvPicPr>
        <p:blipFill>
          <a:blip r:embed="rId2" cstate="print"/>
          <a:srcRect/>
          <a:stretch>
            <a:fillRect/>
          </a:stretch>
        </p:blipFill>
        <p:spPr bwMode="auto">
          <a:xfrm>
            <a:off x="1676400" y="762000"/>
            <a:ext cx="5943600" cy="2514600"/>
          </a:xfrm>
          <a:prstGeom prst="rect">
            <a:avLst/>
          </a:prstGeom>
          <a:noFill/>
        </p:spPr>
      </p:pic>
      <p:pic>
        <p:nvPicPr>
          <p:cNvPr id="5123" name="Picture 3" descr="C:\Users\Sathyajith naik\Documents\IMG_20200417_234122.jpg"/>
          <p:cNvPicPr>
            <a:picLocks noChangeAspect="1" noChangeArrowheads="1"/>
          </p:cNvPicPr>
          <p:nvPr/>
        </p:nvPicPr>
        <p:blipFill>
          <a:blip r:embed="rId3" cstate="print"/>
          <a:srcRect/>
          <a:stretch>
            <a:fillRect/>
          </a:stretch>
        </p:blipFill>
        <p:spPr bwMode="auto">
          <a:xfrm>
            <a:off x="2438401" y="3886200"/>
            <a:ext cx="4343400" cy="2209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athyajith naik\Documents\IMG_20200417_130200.jpg"/>
          <p:cNvPicPr>
            <a:picLocks noChangeAspect="1" noChangeArrowheads="1"/>
          </p:cNvPicPr>
          <p:nvPr/>
        </p:nvPicPr>
        <p:blipFill>
          <a:blip r:embed="rId2" cstate="print"/>
          <a:srcRect/>
          <a:stretch>
            <a:fillRect/>
          </a:stretch>
        </p:blipFill>
        <p:spPr bwMode="auto">
          <a:xfrm>
            <a:off x="1981200" y="228600"/>
            <a:ext cx="5207309" cy="6324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athyajith naik\Documents\IMG_20200417_131728.jpg"/>
          <p:cNvPicPr>
            <a:picLocks noChangeAspect="1" noChangeArrowheads="1"/>
          </p:cNvPicPr>
          <p:nvPr/>
        </p:nvPicPr>
        <p:blipFill>
          <a:blip r:embed="rId2" cstate="print"/>
          <a:srcRect/>
          <a:stretch>
            <a:fillRect/>
          </a:stretch>
        </p:blipFill>
        <p:spPr bwMode="auto">
          <a:xfrm>
            <a:off x="0" y="368796"/>
            <a:ext cx="9021103" cy="648920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athyajith naik\Documents\IMG_20200417_131949.jpg"/>
          <p:cNvPicPr>
            <a:picLocks noChangeAspect="1" noChangeArrowheads="1"/>
          </p:cNvPicPr>
          <p:nvPr/>
        </p:nvPicPr>
        <p:blipFill>
          <a:blip r:embed="rId2" cstate="print"/>
          <a:srcRect/>
          <a:stretch>
            <a:fillRect/>
          </a:stretch>
        </p:blipFill>
        <p:spPr bwMode="auto">
          <a:xfrm>
            <a:off x="1066800" y="762000"/>
            <a:ext cx="1972894" cy="1396247"/>
          </a:xfrm>
          <a:prstGeom prst="rect">
            <a:avLst/>
          </a:prstGeom>
          <a:noFill/>
        </p:spPr>
      </p:pic>
      <p:pic>
        <p:nvPicPr>
          <p:cNvPr id="9219" name="Picture 3" descr="C:\Users\Sathyajith naik\Documents\IMG_20200417_132135.jpg"/>
          <p:cNvPicPr>
            <a:picLocks noChangeAspect="1" noChangeArrowheads="1"/>
          </p:cNvPicPr>
          <p:nvPr/>
        </p:nvPicPr>
        <p:blipFill>
          <a:blip r:embed="rId3" cstate="print"/>
          <a:srcRect/>
          <a:stretch>
            <a:fillRect/>
          </a:stretch>
        </p:blipFill>
        <p:spPr bwMode="auto">
          <a:xfrm>
            <a:off x="710943" y="2598876"/>
            <a:ext cx="5689858" cy="258272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athyajith naik\Documents\IMG_20200422_090050.jpg"/>
          <p:cNvPicPr>
            <a:picLocks noChangeAspect="1" noChangeArrowheads="1"/>
          </p:cNvPicPr>
          <p:nvPr/>
        </p:nvPicPr>
        <p:blipFill>
          <a:blip r:embed="rId2" cstate="print"/>
          <a:srcRect/>
          <a:stretch>
            <a:fillRect/>
          </a:stretch>
        </p:blipFill>
        <p:spPr bwMode="auto">
          <a:xfrm>
            <a:off x="2398553" y="0"/>
            <a:ext cx="4346893"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BAND AND LOOP SPACE MAINTAINER</a:t>
            </a:r>
            <a:endParaRPr lang="en-IN" dirty="0"/>
          </a:p>
        </p:txBody>
      </p:sp>
      <p:sp>
        <p:nvSpPr>
          <p:cNvPr id="3" name="Content Placeholder 2"/>
          <p:cNvSpPr>
            <a:spLocks noGrp="1"/>
          </p:cNvSpPr>
          <p:nvPr>
            <p:ph idx="1"/>
          </p:nvPr>
        </p:nvSpPr>
        <p:spPr/>
        <p:txBody>
          <a:bodyPr>
            <a:normAutofit fontScale="40000" lnSpcReduction="20000"/>
          </a:bodyPr>
          <a:lstStyle/>
          <a:p>
            <a:r>
              <a:rPr lang="en-IN" dirty="0" smtClean="0"/>
              <a:t>It is one of the commonest  space controlling appliance used.</a:t>
            </a:r>
          </a:p>
          <a:p>
            <a:endParaRPr lang="en-IN" dirty="0" smtClean="0"/>
          </a:p>
          <a:p>
            <a:r>
              <a:rPr lang="en-IN" dirty="0" smtClean="0"/>
              <a:t>It is a fixed, banded, unilateral or bilateral passive non-functional SM.</a:t>
            </a:r>
          </a:p>
          <a:p>
            <a:endParaRPr lang="en-IN" dirty="0" smtClean="0"/>
          </a:p>
          <a:p>
            <a:pPr>
              <a:buNone/>
            </a:pPr>
            <a:r>
              <a:rPr lang="en-IN" b="1" dirty="0" smtClean="0"/>
              <a:t>INDICATIONS;</a:t>
            </a:r>
            <a:r>
              <a:rPr lang="en-IN" dirty="0" smtClean="0"/>
              <a:t> </a:t>
            </a:r>
          </a:p>
          <a:p>
            <a:pPr marL="514350" indent="-514350">
              <a:buAutoNum type="arabicPeriod"/>
            </a:pPr>
            <a:r>
              <a:rPr lang="en-IN" dirty="0" smtClean="0"/>
              <a:t>Premature  loss of primary 1st molar in primary dentition.</a:t>
            </a:r>
          </a:p>
          <a:p>
            <a:pPr marL="514350" indent="-514350">
              <a:buAutoNum type="arabicPeriod"/>
            </a:pPr>
            <a:endParaRPr lang="en-IN" dirty="0" smtClean="0"/>
          </a:p>
          <a:p>
            <a:pPr marL="514350" indent="-514350">
              <a:buAutoNum type="arabicPeriod"/>
            </a:pPr>
            <a:r>
              <a:rPr lang="en-IN" dirty="0" smtClean="0"/>
              <a:t>Premature  loss of primary 2nd molar after the eruption of permanent 1</a:t>
            </a:r>
            <a:r>
              <a:rPr lang="en-IN" baseline="30000" dirty="0" smtClean="0"/>
              <a:t>st</a:t>
            </a:r>
            <a:r>
              <a:rPr lang="en-IN" dirty="0" smtClean="0"/>
              <a:t> molar.</a:t>
            </a:r>
          </a:p>
          <a:p>
            <a:pPr marL="514350" indent="-514350">
              <a:buAutoNum type="arabicPeriod"/>
            </a:pPr>
            <a:endParaRPr lang="en-IN" dirty="0" smtClean="0"/>
          </a:p>
          <a:p>
            <a:pPr marL="514350" indent="-514350">
              <a:buAutoNum type="arabicPeriod"/>
            </a:pPr>
            <a:r>
              <a:rPr lang="en-IN" dirty="0" smtClean="0"/>
              <a:t>Some times it can be given in case of premature loss of primary canine .</a:t>
            </a:r>
          </a:p>
          <a:p>
            <a:pPr marL="514350" indent="-514350">
              <a:buAutoNum type="arabicPeriod"/>
            </a:pPr>
            <a:endParaRPr lang="en-IN" dirty="0" smtClean="0"/>
          </a:p>
          <a:p>
            <a:pPr marL="514350" indent="-514350">
              <a:buAutoNum type="arabicPeriod"/>
            </a:pPr>
            <a:r>
              <a:rPr lang="en-IN" dirty="0" smtClean="0"/>
              <a:t>Bilateral loss of </a:t>
            </a:r>
            <a:r>
              <a:rPr lang="en-IN" dirty="0" err="1" smtClean="0"/>
              <a:t>mandibular</a:t>
            </a:r>
            <a:r>
              <a:rPr lang="en-IN" dirty="0" smtClean="0"/>
              <a:t> primary molars before eruption of permanent incisors.</a:t>
            </a:r>
          </a:p>
          <a:p>
            <a:pPr marL="514350" indent="-514350">
              <a:buAutoNum type="arabicPeriod"/>
            </a:pPr>
            <a:endParaRPr lang="en-IN" dirty="0" smtClean="0"/>
          </a:p>
          <a:p>
            <a:pPr marL="514350" indent="-514350">
              <a:buNone/>
            </a:pPr>
            <a:r>
              <a:rPr lang="en-IN" b="1" dirty="0" smtClean="0"/>
              <a:t>CONTRAINDICATION;</a:t>
            </a:r>
          </a:p>
          <a:p>
            <a:pPr marL="514350" indent="-514350">
              <a:buAutoNum type="arabicPeriod"/>
            </a:pPr>
            <a:r>
              <a:rPr lang="en-IN" dirty="0" smtClean="0"/>
              <a:t>An occlusion that is extremely crowded or already exhibits marked space loss.</a:t>
            </a:r>
          </a:p>
          <a:p>
            <a:pPr marL="514350" indent="-514350">
              <a:buAutoNum type="arabicPeriod"/>
            </a:pPr>
            <a:endParaRPr lang="en-IN" dirty="0" smtClean="0"/>
          </a:p>
          <a:p>
            <a:pPr marL="514350" indent="-514350">
              <a:buAutoNum type="arabicPeriod"/>
            </a:pPr>
            <a:r>
              <a:rPr lang="en-IN" dirty="0" smtClean="0"/>
              <a:t>High dental caries activity.</a:t>
            </a:r>
          </a:p>
          <a:p>
            <a:pPr marL="514350" indent="-514350">
              <a:buAutoNum type="arabicPeriod"/>
            </a:pPr>
            <a:endParaRPr lang="en-IN" dirty="0" smtClean="0"/>
          </a:p>
          <a:p>
            <a:pPr marL="514350" indent="-514350">
              <a:buAutoNum type="arabicPeriod"/>
            </a:pPr>
            <a:r>
              <a:rPr lang="en-IN" dirty="0" smtClean="0"/>
              <a:t>Replacement of primary anterior teeth.</a:t>
            </a:r>
          </a:p>
          <a:p>
            <a:pPr marL="514350" indent="-514350">
              <a:buAutoNum type="arabicPeriod"/>
            </a:pPr>
            <a:endParaRPr lang="en-IN" dirty="0" smtClean="0"/>
          </a:p>
          <a:p>
            <a:pPr marL="514350" indent="-514350">
              <a:buAutoNum type="arabicPeriod"/>
            </a:pPr>
            <a:r>
              <a:rPr lang="en-IN" dirty="0" smtClean="0"/>
              <a:t>Replacement of primary 2</a:t>
            </a:r>
            <a:r>
              <a:rPr lang="en-IN" baseline="30000" dirty="0" smtClean="0"/>
              <a:t>nd</a:t>
            </a:r>
            <a:r>
              <a:rPr lang="en-IN" dirty="0" smtClean="0"/>
              <a:t> molar  without the eruption of permanent 1</a:t>
            </a:r>
            <a:r>
              <a:rPr lang="en-IN" baseline="30000" dirty="0" smtClean="0"/>
              <a:t>st</a:t>
            </a:r>
            <a:r>
              <a:rPr lang="en-IN" dirty="0" smtClean="0"/>
              <a:t> molar.</a:t>
            </a:r>
            <a:endParaRPr lang="en-IN" dirty="0"/>
          </a:p>
        </p:txBody>
      </p:sp>
      <p:pic>
        <p:nvPicPr>
          <p:cNvPr id="10242" name="Picture 2" descr="C:\Users\Sathyajith naik\Documents\IMG_20200417_132327.jpg"/>
          <p:cNvPicPr>
            <a:picLocks noChangeAspect="1" noChangeArrowheads="1"/>
          </p:cNvPicPr>
          <p:nvPr/>
        </p:nvPicPr>
        <p:blipFill>
          <a:blip r:embed="rId2" cstate="print"/>
          <a:srcRect/>
          <a:stretch>
            <a:fillRect/>
          </a:stretch>
        </p:blipFill>
        <p:spPr bwMode="auto">
          <a:xfrm>
            <a:off x="7010400" y="1295400"/>
            <a:ext cx="1600200" cy="1295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40000" lnSpcReduction="20000"/>
          </a:bodyPr>
          <a:lstStyle/>
          <a:p>
            <a:pPr>
              <a:buNone/>
            </a:pPr>
            <a:r>
              <a:rPr lang="en-IN" dirty="0" smtClean="0"/>
              <a:t>A</a:t>
            </a:r>
            <a:r>
              <a:rPr lang="en-IN" b="1" dirty="0" smtClean="0"/>
              <a:t>DVANTAGES</a:t>
            </a:r>
            <a:r>
              <a:rPr lang="en-IN" dirty="0" smtClean="0"/>
              <a:t>;</a:t>
            </a:r>
          </a:p>
          <a:p>
            <a:pPr>
              <a:buNone/>
            </a:pPr>
            <a:endParaRPr lang="en-IN" dirty="0" smtClean="0"/>
          </a:p>
          <a:p>
            <a:pPr marL="514350" indent="-514350">
              <a:buAutoNum type="arabicPeriod"/>
            </a:pPr>
            <a:r>
              <a:rPr lang="en-IN" dirty="0" smtClean="0"/>
              <a:t>It is an effective SM for unilateral/bilateral loss of tooth/teeth in </a:t>
            </a:r>
            <a:r>
              <a:rPr lang="en-IN" dirty="0" err="1" smtClean="0"/>
              <a:t>buccal</a:t>
            </a:r>
            <a:r>
              <a:rPr lang="en-IN" dirty="0" smtClean="0"/>
              <a:t> segment.</a:t>
            </a:r>
          </a:p>
          <a:p>
            <a:pPr marL="514350" indent="-514350">
              <a:buAutoNum type="arabicPeriod"/>
            </a:pPr>
            <a:endParaRPr lang="en-IN" dirty="0" smtClean="0"/>
          </a:p>
          <a:p>
            <a:pPr marL="514350" indent="-514350">
              <a:buAutoNum type="arabicPeriod"/>
            </a:pPr>
            <a:r>
              <a:rPr lang="en-IN" dirty="0" smtClean="0"/>
              <a:t>It is economical to make and construction is simple.</a:t>
            </a:r>
          </a:p>
          <a:p>
            <a:pPr marL="514350" indent="-514350">
              <a:buAutoNum type="arabicPeriod"/>
            </a:pPr>
            <a:endParaRPr lang="en-IN" dirty="0" smtClean="0"/>
          </a:p>
          <a:p>
            <a:pPr marL="514350" indent="-514350">
              <a:buAutoNum type="arabicPeriod"/>
            </a:pPr>
            <a:r>
              <a:rPr lang="en-IN" dirty="0" smtClean="0"/>
              <a:t>It take little chair time if preformed bands are used.</a:t>
            </a:r>
          </a:p>
          <a:p>
            <a:pPr marL="514350" indent="-514350">
              <a:buAutoNum type="arabicPeriod"/>
            </a:pPr>
            <a:endParaRPr lang="en-IN" dirty="0" smtClean="0"/>
          </a:p>
          <a:p>
            <a:pPr marL="514350" indent="-514350">
              <a:buAutoNum type="arabicPeriod"/>
            </a:pPr>
            <a:r>
              <a:rPr lang="en-IN" dirty="0" smtClean="0"/>
              <a:t>It can be adjusted easily to </a:t>
            </a:r>
            <a:r>
              <a:rPr lang="en-IN" dirty="0" err="1" smtClean="0"/>
              <a:t>accommadate</a:t>
            </a:r>
            <a:r>
              <a:rPr lang="en-IN" dirty="0" smtClean="0"/>
              <a:t> the changing dentition.</a:t>
            </a:r>
          </a:p>
          <a:p>
            <a:pPr marL="514350" indent="-514350">
              <a:buAutoNum type="arabicPeriod"/>
            </a:pPr>
            <a:endParaRPr lang="en-IN" dirty="0" smtClean="0"/>
          </a:p>
          <a:p>
            <a:pPr marL="514350" indent="-514350">
              <a:buNone/>
            </a:pPr>
            <a:r>
              <a:rPr lang="en-IN" b="1" dirty="0" smtClean="0"/>
              <a:t>DISADVANTAGES</a:t>
            </a:r>
            <a:r>
              <a:rPr lang="en-IN" dirty="0" smtClean="0"/>
              <a:t>;</a:t>
            </a:r>
          </a:p>
          <a:p>
            <a:pPr marL="514350" indent="-514350">
              <a:buNone/>
            </a:pPr>
            <a:endParaRPr lang="en-IN" dirty="0" smtClean="0"/>
          </a:p>
          <a:p>
            <a:pPr marL="514350" indent="-514350">
              <a:buAutoNum type="arabicPeriod"/>
            </a:pPr>
            <a:r>
              <a:rPr lang="en-IN" dirty="0" smtClean="0"/>
              <a:t>It is not functional as it does not restore </a:t>
            </a:r>
            <a:r>
              <a:rPr lang="en-IN" dirty="0" err="1" smtClean="0"/>
              <a:t>mastricatory</a:t>
            </a:r>
            <a:r>
              <a:rPr lang="en-IN" dirty="0" smtClean="0"/>
              <a:t> needs of the replacing tooth.</a:t>
            </a:r>
          </a:p>
          <a:p>
            <a:pPr marL="514350" indent="-514350">
              <a:buAutoNum type="arabicPeriod"/>
            </a:pPr>
            <a:endParaRPr lang="en-IN" dirty="0" smtClean="0"/>
          </a:p>
          <a:p>
            <a:pPr marL="514350" indent="-514350">
              <a:buAutoNum type="arabicPeriod" startAt="2"/>
            </a:pPr>
            <a:r>
              <a:rPr lang="en-IN" dirty="0" smtClean="0"/>
              <a:t>It does not prevent the continued eruption of opposing tooth.</a:t>
            </a:r>
          </a:p>
          <a:p>
            <a:pPr marL="514350" indent="-514350">
              <a:buAutoNum type="arabicPeriod" startAt="2"/>
            </a:pPr>
            <a:endParaRPr lang="en-IN" dirty="0" smtClean="0"/>
          </a:p>
          <a:p>
            <a:pPr marL="514350" indent="-514350">
              <a:buAutoNum type="arabicPeriod" startAt="2"/>
            </a:pPr>
            <a:r>
              <a:rPr lang="en-IN" dirty="0" smtClean="0"/>
              <a:t>In case of fixed SM ,decalcification under the bands is a problem.</a:t>
            </a:r>
          </a:p>
          <a:p>
            <a:pPr marL="514350" indent="-514350">
              <a:buAutoNum type="arabicPeriod" startAt="2"/>
            </a:pPr>
            <a:endParaRPr lang="en-IN" dirty="0" smtClean="0"/>
          </a:p>
          <a:p>
            <a:pPr marL="514350" indent="-514350">
              <a:buAutoNum type="arabicPeriod" startAt="2"/>
            </a:pPr>
            <a:r>
              <a:rPr lang="en-IN" dirty="0" smtClean="0"/>
              <a:t>It is a passive SM.</a:t>
            </a:r>
          </a:p>
          <a:p>
            <a:pPr marL="514350" indent="-514350">
              <a:buAutoNum type="arabicPeriod" startAt="2"/>
            </a:pPr>
            <a:endParaRPr lang="en-IN" dirty="0" smtClean="0"/>
          </a:p>
          <a:p>
            <a:pPr marL="514350" indent="-514350">
              <a:buAutoNum type="arabicPeriod" startAt="2"/>
            </a:pPr>
            <a:r>
              <a:rPr lang="en-IN" dirty="0" smtClean="0"/>
              <a:t>It is more prone to slip </a:t>
            </a:r>
            <a:r>
              <a:rPr lang="en-IN" dirty="0" err="1" smtClean="0"/>
              <a:t>gingivally</a:t>
            </a:r>
            <a:r>
              <a:rPr lang="en-IN" dirty="0" smtClean="0"/>
              <a:t> during mastication.</a:t>
            </a:r>
          </a:p>
          <a:p>
            <a:pPr marL="514350" indent="-514350">
              <a:buAutoNum type="arabicPeriod"/>
            </a:pPr>
            <a:endParaRPr lang="en-IN" dirty="0" smtClean="0"/>
          </a:p>
          <a:p>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47500" lnSpcReduction="20000"/>
          </a:bodyPr>
          <a:lstStyle/>
          <a:p>
            <a:pPr>
              <a:buNone/>
            </a:pPr>
            <a:r>
              <a:rPr lang="en-IN" b="1" dirty="0" smtClean="0"/>
              <a:t>DESIGN AND CONSTRUCTION</a:t>
            </a:r>
            <a:r>
              <a:rPr lang="en-IN" dirty="0" smtClean="0"/>
              <a:t>;</a:t>
            </a:r>
          </a:p>
          <a:p>
            <a:pPr>
              <a:buNone/>
            </a:pPr>
            <a:r>
              <a:rPr lang="en-IN" dirty="0" smtClean="0"/>
              <a:t>     - An impression of the arch with band on the tooth distal to the edentulous space is recorded. </a:t>
            </a:r>
          </a:p>
          <a:p>
            <a:pPr>
              <a:buNone/>
            </a:pPr>
            <a:endParaRPr lang="en-IN" dirty="0" smtClean="0"/>
          </a:p>
          <a:p>
            <a:pPr>
              <a:buNone/>
            </a:pPr>
            <a:r>
              <a:rPr lang="en-IN" dirty="0" smtClean="0"/>
              <a:t>      -The band is transferred to the working cast.</a:t>
            </a:r>
          </a:p>
          <a:p>
            <a:pPr>
              <a:buNone/>
            </a:pPr>
            <a:endParaRPr lang="en-IN" dirty="0" smtClean="0"/>
          </a:p>
          <a:p>
            <a:pPr>
              <a:buNone/>
            </a:pPr>
            <a:r>
              <a:rPr lang="en-IN" dirty="0" smtClean="0"/>
              <a:t>      - A loop is fabricated using 19 gauge SS wire.</a:t>
            </a:r>
          </a:p>
          <a:p>
            <a:pPr>
              <a:buNone/>
            </a:pPr>
            <a:endParaRPr lang="en-IN" dirty="0" smtClean="0"/>
          </a:p>
          <a:p>
            <a:pPr>
              <a:buNone/>
            </a:pPr>
            <a:r>
              <a:rPr lang="en-IN" dirty="0" smtClean="0"/>
              <a:t>      - The contour of the loop should be similar and as close as possible to the gingival contour.</a:t>
            </a:r>
          </a:p>
          <a:p>
            <a:pPr>
              <a:buNone/>
            </a:pPr>
            <a:endParaRPr lang="en-IN" dirty="0" smtClean="0"/>
          </a:p>
          <a:p>
            <a:pPr>
              <a:buNone/>
            </a:pPr>
            <a:r>
              <a:rPr lang="en-IN" dirty="0" smtClean="0"/>
              <a:t>       -The  </a:t>
            </a:r>
            <a:r>
              <a:rPr lang="en-IN" dirty="0" err="1" smtClean="0"/>
              <a:t>disatl</a:t>
            </a:r>
            <a:r>
              <a:rPr lang="en-IN" dirty="0" smtClean="0"/>
              <a:t> arms of the loop should be placed in the junction of middle and cervical third, at the same time not interfere with occlusion.   </a:t>
            </a:r>
          </a:p>
          <a:p>
            <a:pPr>
              <a:buNone/>
            </a:pPr>
            <a:r>
              <a:rPr lang="en-IN" dirty="0" smtClean="0"/>
              <a:t>                                                                                                                                                                                               - The </a:t>
            </a:r>
            <a:r>
              <a:rPr lang="en-IN" dirty="0" err="1" smtClean="0"/>
              <a:t>mesial</a:t>
            </a:r>
            <a:r>
              <a:rPr lang="en-IN" dirty="0" smtClean="0"/>
              <a:t> arm loop should be placed just above the contact area of the supporting tooth in a passive manner.</a:t>
            </a:r>
          </a:p>
          <a:p>
            <a:pPr>
              <a:buNone/>
            </a:pPr>
            <a:endParaRPr lang="en-IN" dirty="0" smtClean="0"/>
          </a:p>
          <a:p>
            <a:pPr>
              <a:buNone/>
            </a:pPr>
            <a:r>
              <a:rPr lang="en-IN" dirty="0" smtClean="0"/>
              <a:t>       -The final width of the loop should be wide enough [around 8mm] to allow eruption of premolar inside the loop   </a:t>
            </a:r>
          </a:p>
          <a:p>
            <a:pPr>
              <a:buNone/>
            </a:pPr>
            <a:r>
              <a:rPr lang="en-IN" dirty="0" smtClean="0"/>
              <a:t>                                                                                                                                                                                            - After soldering the loop, the appliance is finished and polished before cementing.</a:t>
            </a:r>
            <a:endParaRPr lang="en-IN" dirty="0"/>
          </a:p>
        </p:txBody>
      </p:sp>
      <p:pic>
        <p:nvPicPr>
          <p:cNvPr id="4" name="Picture 5" descr="DSC02666"/>
          <p:cNvPicPr>
            <a:picLocks noChangeAspect="1" noChangeArrowheads="1"/>
          </p:cNvPicPr>
          <p:nvPr/>
        </p:nvPicPr>
        <p:blipFill>
          <a:blip r:embed="rId2" cstate="print"/>
          <a:srcRect/>
          <a:stretch>
            <a:fillRect/>
          </a:stretch>
        </p:blipFill>
        <p:spPr bwMode="auto">
          <a:xfrm>
            <a:off x="6629400" y="228600"/>
            <a:ext cx="2170112" cy="1295400"/>
          </a:xfrm>
          <a:prstGeom prst="rect">
            <a:avLst/>
          </a:prstGeom>
          <a:noFill/>
        </p:spPr>
      </p:pic>
      <p:pic>
        <p:nvPicPr>
          <p:cNvPr id="5" name="Picture 5" descr="DSC02671"/>
          <p:cNvPicPr>
            <a:picLocks noChangeAspect="1" noChangeArrowheads="1"/>
          </p:cNvPicPr>
          <p:nvPr/>
        </p:nvPicPr>
        <p:blipFill>
          <a:blip r:embed="rId3" cstate="print"/>
          <a:srcRect l="7077" t="50508" r="49986" b="4034"/>
          <a:stretch>
            <a:fillRect/>
          </a:stretch>
        </p:blipFill>
        <p:spPr bwMode="auto">
          <a:xfrm>
            <a:off x="7696200" y="5257800"/>
            <a:ext cx="14478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b="1" dirty="0" smtClean="0"/>
              <a:t>MODIFICATIONS OF BAND AND LOOP SPACE MAINTAINER</a:t>
            </a:r>
            <a:endParaRPr lang="en-IN" sz="2400" b="1" dirty="0"/>
          </a:p>
        </p:txBody>
      </p:sp>
      <p:sp>
        <p:nvSpPr>
          <p:cNvPr id="3" name="Content Placeholder 2"/>
          <p:cNvSpPr>
            <a:spLocks noGrp="1"/>
          </p:cNvSpPr>
          <p:nvPr>
            <p:ph idx="1"/>
          </p:nvPr>
        </p:nvSpPr>
        <p:spPr/>
        <p:txBody>
          <a:bodyPr/>
          <a:lstStyle/>
          <a:p>
            <a:r>
              <a:rPr lang="en-IN" dirty="0" smtClean="0"/>
              <a:t>CROWN AND LOOP SM</a:t>
            </a:r>
          </a:p>
          <a:p>
            <a:r>
              <a:rPr lang="en-IN" dirty="0" smtClean="0"/>
              <a:t>CROWN- BAND AND LOOP SM</a:t>
            </a:r>
          </a:p>
          <a:p>
            <a:r>
              <a:rPr lang="en-IN" dirty="0" smtClean="0"/>
              <a:t>BAND AND BAR SM</a:t>
            </a:r>
          </a:p>
          <a:p>
            <a:r>
              <a:rPr lang="en-IN" dirty="0" smtClean="0"/>
              <a:t>REVERSE BAND AND LOOP SM</a:t>
            </a:r>
          </a:p>
          <a:p>
            <a:r>
              <a:rPr lang="en-IN" dirty="0" smtClean="0"/>
              <a:t>MEYNE’S SM</a:t>
            </a:r>
          </a:p>
          <a:p>
            <a:r>
              <a:rPr lang="en-IN" dirty="0" smtClean="0"/>
              <a:t>LONG BAND AND LOOP SM</a:t>
            </a:r>
          </a:p>
          <a:p>
            <a:r>
              <a:rPr lang="en-IN" dirty="0" smtClean="0"/>
              <a:t>BAND AND LOOP WITH OCCLUSAL REST</a:t>
            </a:r>
          </a:p>
          <a:p>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b="1" dirty="0" smtClean="0"/>
              <a:t>CROWN AND LOOP SPACE MAINTAINER</a:t>
            </a:r>
            <a:endParaRPr lang="en-IN" sz="2400" b="1" dirty="0"/>
          </a:p>
        </p:txBody>
      </p:sp>
      <p:sp>
        <p:nvSpPr>
          <p:cNvPr id="3" name="Content Placeholder 2"/>
          <p:cNvSpPr>
            <a:spLocks noGrp="1"/>
          </p:cNvSpPr>
          <p:nvPr>
            <p:ph idx="1"/>
          </p:nvPr>
        </p:nvSpPr>
        <p:spPr/>
        <p:txBody>
          <a:bodyPr>
            <a:normAutofit fontScale="47500" lnSpcReduction="20000"/>
          </a:bodyPr>
          <a:lstStyle/>
          <a:p>
            <a:pPr>
              <a:buNone/>
            </a:pPr>
            <a:endParaRPr lang="en-IN" dirty="0" smtClean="0"/>
          </a:p>
          <a:p>
            <a:pPr>
              <a:buNone/>
            </a:pPr>
            <a:r>
              <a:rPr lang="en-IN" dirty="0" smtClean="0"/>
              <a:t>  - Crown and loop SM is a fixed, unilateral, passive , non- functional SM.</a:t>
            </a:r>
          </a:p>
          <a:p>
            <a:pPr>
              <a:buNone/>
            </a:pPr>
            <a:endParaRPr lang="en-IN" dirty="0" smtClean="0"/>
          </a:p>
          <a:p>
            <a:pPr>
              <a:buNone/>
            </a:pPr>
            <a:r>
              <a:rPr lang="en-IN" dirty="0" smtClean="0"/>
              <a:t>  - It is similar to band &amp; loop SM in all respects except that Stainless Steel Crown is used instead of band.</a:t>
            </a:r>
          </a:p>
          <a:p>
            <a:pPr>
              <a:buNone/>
            </a:pPr>
            <a:endParaRPr lang="en-IN" dirty="0" smtClean="0"/>
          </a:p>
          <a:p>
            <a:pPr>
              <a:buNone/>
            </a:pPr>
            <a:r>
              <a:rPr lang="en-IN" b="1" dirty="0" smtClean="0"/>
              <a:t>INDICATIONS;</a:t>
            </a:r>
          </a:p>
          <a:p>
            <a:pPr>
              <a:buNone/>
            </a:pPr>
            <a:r>
              <a:rPr lang="en-IN" dirty="0" smtClean="0"/>
              <a:t>    Most of the indications of band &amp; loop SM apply to crown &amp; loop SM. The crown is used in preference to band when the abutment tooth is                                                                                                        </a:t>
            </a:r>
          </a:p>
          <a:p>
            <a:pPr>
              <a:buNone/>
            </a:pPr>
            <a:r>
              <a:rPr lang="en-IN" dirty="0" smtClean="0"/>
              <a:t>     [a]  High carious activity</a:t>
            </a:r>
          </a:p>
          <a:p>
            <a:pPr>
              <a:buNone/>
            </a:pPr>
            <a:r>
              <a:rPr lang="en-IN" dirty="0" smtClean="0"/>
              <a:t>     [b]  Exhibits marked </a:t>
            </a:r>
            <a:r>
              <a:rPr lang="en-IN" dirty="0" err="1" smtClean="0"/>
              <a:t>hypoplasia</a:t>
            </a:r>
            <a:endParaRPr lang="en-IN" dirty="0" smtClean="0"/>
          </a:p>
          <a:p>
            <a:pPr>
              <a:buNone/>
            </a:pPr>
            <a:r>
              <a:rPr lang="en-IN" dirty="0" smtClean="0"/>
              <a:t>     [c]   </a:t>
            </a:r>
            <a:r>
              <a:rPr lang="en-IN" dirty="0" err="1" smtClean="0"/>
              <a:t>Endodontically</a:t>
            </a:r>
            <a:r>
              <a:rPr lang="en-IN" dirty="0" smtClean="0"/>
              <a:t> treated tooth.</a:t>
            </a:r>
          </a:p>
          <a:p>
            <a:pPr>
              <a:buNone/>
            </a:pPr>
            <a:endParaRPr lang="en-IN" dirty="0" smtClean="0"/>
          </a:p>
          <a:p>
            <a:pPr>
              <a:buNone/>
            </a:pPr>
            <a:r>
              <a:rPr lang="en-IN" b="1" dirty="0" smtClean="0"/>
              <a:t>DESIGN AND CONSTRUCTION;</a:t>
            </a:r>
            <a:r>
              <a:rPr lang="en-IN" dirty="0" smtClean="0"/>
              <a:t> </a:t>
            </a:r>
          </a:p>
          <a:p>
            <a:pPr>
              <a:buNone/>
            </a:pPr>
            <a:r>
              <a:rPr lang="en-IN" dirty="0" smtClean="0"/>
              <a:t>        - A Stainless steel crown is adapted onto the tooth abutting the space of the lost tooth and an impression is recorded. </a:t>
            </a:r>
          </a:p>
          <a:p>
            <a:pPr>
              <a:buNone/>
            </a:pPr>
            <a:r>
              <a:rPr lang="en-IN" dirty="0" smtClean="0"/>
              <a:t>                                                                                                                                                                                              -The crown is transferred to a working cast and the loop is soldered to the crown.  </a:t>
            </a:r>
          </a:p>
          <a:p>
            <a:pPr>
              <a:buNone/>
            </a:pPr>
            <a:r>
              <a:rPr lang="en-IN" dirty="0" smtClean="0"/>
              <a:t>                                                                                                                                                                                                             -The appliance is finished and polished  before cementing it in the arch.</a:t>
            </a:r>
          </a:p>
          <a:p>
            <a:pPr>
              <a:buNone/>
            </a:pPr>
            <a:endParaRPr lang="en-IN" dirty="0"/>
          </a:p>
        </p:txBody>
      </p:sp>
      <p:pic>
        <p:nvPicPr>
          <p:cNvPr id="11266" name="Picture 2" descr="C:\Users\Sathyajith naik\Documents\IMG_20200417_132529.jpg"/>
          <p:cNvPicPr>
            <a:picLocks noChangeAspect="1" noChangeArrowheads="1"/>
          </p:cNvPicPr>
          <p:nvPr/>
        </p:nvPicPr>
        <p:blipFill>
          <a:blip r:embed="rId2" cstate="print"/>
          <a:srcRect/>
          <a:stretch>
            <a:fillRect/>
          </a:stretch>
        </p:blipFill>
        <p:spPr bwMode="auto">
          <a:xfrm>
            <a:off x="7315201" y="304800"/>
            <a:ext cx="1676399" cy="1371600"/>
          </a:xfrm>
          <a:prstGeom prst="rect">
            <a:avLst/>
          </a:prstGeom>
          <a:noFill/>
        </p:spPr>
      </p:pic>
      <p:pic>
        <p:nvPicPr>
          <p:cNvPr id="5" name="Picture 4" descr="28"/>
          <p:cNvPicPr>
            <a:picLocks noChangeAspect="1" noChangeArrowheads="1"/>
          </p:cNvPicPr>
          <p:nvPr/>
        </p:nvPicPr>
        <p:blipFill>
          <a:blip r:embed="rId3" cstate="print">
            <a:lum bright="-12000"/>
          </a:blip>
          <a:srcRect/>
          <a:stretch>
            <a:fillRect/>
          </a:stretch>
        </p:blipFill>
        <p:spPr>
          <a:xfrm>
            <a:off x="152400" y="533400"/>
            <a:ext cx="1828800" cy="1219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DEFINITIONS</a:t>
            </a:r>
            <a:endParaRPr lang="en-IN" dirty="0"/>
          </a:p>
        </p:txBody>
      </p:sp>
      <p:sp>
        <p:nvSpPr>
          <p:cNvPr id="3" name="Content Placeholder 2"/>
          <p:cNvSpPr>
            <a:spLocks noGrp="1"/>
          </p:cNvSpPr>
          <p:nvPr>
            <p:ph idx="1"/>
          </p:nvPr>
        </p:nvSpPr>
        <p:spPr/>
        <p:txBody>
          <a:bodyPr>
            <a:normAutofit fontScale="77500" lnSpcReduction="20000"/>
          </a:bodyPr>
          <a:lstStyle/>
          <a:p>
            <a:pPr>
              <a:buNone/>
            </a:pPr>
            <a:r>
              <a:rPr lang="en-IN" dirty="0" smtClean="0"/>
              <a:t>     SPACE MAINTENANCE;[ J C BRAUER 1941] Defined as the process of maintaining a space in a given arch previously occupied by a tooth or a group of teeth.</a:t>
            </a:r>
          </a:p>
          <a:p>
            <a:pPr>
              <a:buNone/>
            </a:pPr>
            <a:endParaRPr lang="en-IN" dirty="0" smtClean="0"/>
          </a:p>
          <a:p>
            <a:pPr>
              <a:buNone/>
            </a:pPr>
            <a:r>
              <a:rPr lang="en-IN" dirty="0" smtClean="0"/>
              <a:t>     SPACE CONTROL; [GAINSFORTH 1955] Defined as careful supervision of the developing dentition as it reflects an understanding of the dynamic nature of </a:t>
            </a:r>
            <a:r>
              <a:rPr lang="en-IN" dirty="0" err="1" smtClean="0"/>
              <a:t>occlusal</a:t>
            </a:r>
            <a:r>
              <a:rPr lang="en-IN" dirty="0" smtClean="0"/>
              <a:t> development.</a:t>
            </a:r>
          </a:p>
          <a:p>
            <a:pPr>
              <a:buNone/>
            </a:pPr>
            <a:endParaRPr lang="en-IN" dirty="0" smtClean="0"/>
          </a:p>
          <a:p>
            <a:pPr>
              <a:buNone/>
            </a:pPr>
            <a:r>
              <a:rPr lang="en-IN" dirty="0" smtClean="0"/>
              <a:t>     SPACE MAINTAINER; [BOUCHER] Defined as a fixed or removable appliance designed to preserve the space created by premature loss of a primary tooth or a group of teeth.</a:t>
            </a:r>
          </a:p>
          <a:p>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t>CROWN- BAND AND LOOP SPACE MAINTAINER</a:t>
            </a:r>
            <a:endParaRPr lang="en-IN" sz="2800" b="1" dirty="0"/>
          </a:p>
        </p:txBody>
      </p:sp>
      <p:sp>
        <p:nvSpPr>
          <p:cNvPr id="3" name="Content Placeholder 2"/>
          <p:cNvSpPr>
            <a:spLocks noGrp="1"/>
          </p:cNvSpPr>
          <p:nvPr>
            <p:ph idx="1"/>
          </p:nvPr>
        </p:nvSpPr>
        <p:spPr/>
        <p:txBody>
          <a:bodyPr/>
          <a:lstStyle/>
          <a:p>
            <a:r>
              <a:rPr lang="en-IN" dirty="0" smtClean="0"/>
              <a:t>Similar to crown and loop SM except that the band is adopted on the S </a:t>
            </a:r>
            <a:r>
              <a:rPr lang="en-IN" dirty="0" err="1" smtClean="0"/>
              <a:t>S</a:t>
            </a:r>
            <a:r>
              <a:rPr lang="en-IN" dirty="0" smtClean="0"/>
              <a:t> Crown and the loop is soldered on the band.</a:t>
            </a:r>
          </a:p>
          <a:p>
            <a:r>
              <a:rPr lang="en-IN" dirty="0" smtClean="0"/>
              <a:t>ADVANTAGE; If any distortion occur only the band &amp; loop can be removed.</a:t>
            </a:r>
          </a:p>
          <a:p>
            <a:r>
              <a:rPr lang="en-IN" dirty="0" smtClean="0"/>
              <a:t>DISADVANTAGE; Bonding between the crown and band is difficult.</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t>BAND AND BAR SPACE MAINTAINER</a:t>
            </a:r>
            <a:endParaRPr lang="en-IN" sz="2800" b="1" dirty="0"/>
          </a:p>
        </p:txBody>
      </p:sp>
      <p:sp>
        <p:nvSpPr>
          <p:cNvPr id="3" name="Content Placeholder 2"/>
          <p:cNvSpPr>
            <a:spLocks noGrp="1"/>
          </p:cNvSpPr>
          <p:nvPr>
            <p:ph idx="1"/>
          </p:nvPr>
        </p:nvSpPr>
        <p:spPr/>
        <p:txBody>
          <a:bodyPr>
            <a:normAutofit fontScale="55000" lnSpcReduction="20000"/>
          </a:bodyPr>
          <a:lstStyle/>
          <a:p>
            <a:r>
              <a:rPr lang="en-IN" dirty="0" smtClean="0"/>
              <a:t>It is an fixed, banded, unilateral, passive  functional space maintainer.</a:t>
            </a:r>
          </a:p>
          <a:p>
            <a:endParaRPr lang="en-IN" dirty="0" smtClean="0"/>
          </a:p>
          <a:p>
            <a:r>
              <a:rPr lang="en-IN" dirty="0" smtClean="0"/>
              <a:t>The teeth </a:t>
            </a:r>
            <a:r>
              <a:rPr lang="en-IN" dirty="0" err="1" smtClean="0"/>
              <a:t>mesial</a:t>
            </a:r>
            <a:r>
              <a:rPr lang="en-IN" dirty="0" smtClean="0"/>
              <a:t> and distal to the </a:t>
            </a:r>
            <a:r>
              <a:rPr lang="en-IN" dirty="0" err="1" smtClean="0"/>
              <a:t>eduntulous</a:t>
            </a:r>
            <a:r>
              <a:rPr lang="en-IN" dirty="0" smtClean="0"/>
              <a:t> space are banded with a bar between the bands.</a:t>
            </a:r>
          </a:p>
          <a:p>
            <a:endParaRPr lang="en-IN" dirty="0" smtClean="0"/>
          </a:p>
          <a:p>
            <a:pPr>
              <a:buNone/>
            </a:pPr>
            <a:r>
              <a:rPr lang="en-IN" dirty="0" smtClean="0"/>
              <a:t>DESIGN &amp; CONSTRUCTION;</a:t>
            </a:r>
          </a:p>
          <a:p>
            <a:pPr>
              <a:buNone/>
            </a:pPr>
            <a:r>
              <a:rPr lang="en-IN" dirty="0" smtClean="0"/>
              <a:t>     - Two bands on </a:t>
            </a:r>
            <a:r>
              <a:rPr lang="en-IN" dirty="0" err="1" smtClean="0"/>
              <a:t>mesial</a:t>
            </a:r>
            <a:r>
              <a:rPr lang="en-IN" dirty="0" smtClean="0"/>
              <a:t> and distal teeth are transferred                                                  to the working cast .   </a:t>
            </a:r>
          </a:p>
          <a:p>
            <a:pPr>
              <a:buNone/>
            </a:pPr>
            <a:r>
              <a:rPr lang="en-IN" dirty="0" smtClean="0"/>
              <a:t>                                                                                                                                                         -A bar connecting the bands is soldered at the </a:t>
            </a:r>
            <a:r>
              <a:rPr lang="en-IN" dirty="0" err="1" smtClean="0"/>
              <a:t>occlusal</a:t>
            </a:r>
            <a:r>
              <a:rPr lang="en-IN" dirty="0" smtClean="0"/>
              <a:t>                                                                  level to contact the opposing tooth.</a:t>
            </a:r>
          </a:p>
          <a:p>
            <a:pPr>
              <a:buNone/>
            </a:pPr>
            <a:endParaRPr lang="en-IN" dirty="0" smtClean="0"/>
          </a:p>
          <a:p>
            <a:pPr>
              <a:buNone/>
            </a:pPr>
            <a:r>
              <a:rPr lang="en-IN" dirty="0" smtClean="0"/>
              <a:t>    -  The appliance is finished, polished and </a:t>
            </a:r>
            <a:r>
              <a:rPr lang="en-IN" dirty="0" err="1" smtClean="0"/>
              <a:t>luted</a:t>
            </a:r>
            <a:r>
              <a:rPr lang="en-IN" dirty="0" smtClean="0"/>
              <a:t> with suitable cement.</a:t>
            </a:r>
          </a:p>
          <a:p>
            <a:pPr>
              <a:buNone/>
            </a:pPr>
            <a:endParaRPr lang="en-IN" dirty="0" smtClean="0"/>
          </a:p>
          <a:p>
            <a:pPr>
              <a:buNone/>
            </a:pPr>
            <a:r>
              <a:rPr lang="en-IN" dirty="0" smtClean="0"/>
              <a:t>CLINICAL APPLICATION;</a:t>
            </a:r>
          </a:p>
          <a:p>
            <a:pPr>
              <a:buNone/>
            </a:pPr>
            <a:r>
              <a:rPr lang="en-IN" dirty="0" smtClean="0"/>
              <a:t>      Band and bar appliance is used to preserve posterior space, while preventing supra eruption of opposing teeth. </a:t>
            </a:r>
          </a:p>
        </p:txBody>
      </p:sp>
      <p:pic>
        <p:nvPicPr>
          <p:cNvPr id="12290" name="Picture 2" descr="C:\Users\Sathyajith naik\Documents\IMG_20200417_132718.jpg"/>
          <p:cNvPicPr>
            <a:picLocks noChangeAspect="1" noChangeArrowheads="1"/>
          </p:cNvPicPr>
          <p:nvPr/>
        </p:nvPicPr>
        <p:blipFill>
          <a:blip r:embed="rId2" cstate="print"/>
          <a:srcRect/>
          <a:stretch>
            <a:fillRect/>
          </a:stretch>
        </p:blipFill>
        <p:spPr bwMode="auto">
          <a:xfrm>
            <a:off x="7315200" y="228600"/>
            <a:ext cx="1828800" cy="1295400"/>
          </a:xfrm>
          <a:prstGeom prst="rect">
            <a:avLst/>
          </a:prstGeom>
          <a:noFill/>
        </p:spPr>
      </p:pic>
      <p:pic>
        <p:nvPicPr>
          <p:cNvPr id="1026" name="Picture 2" descr="C:\Users\Sathyajith naik\Documents\IMG_20200424_223933.jpg"/>
          <p:cNvPicPr>
            <a:picLocks noChangeAspect="1" noChangeArrowheads="1"/>
          </p:cNvPicPr>
          <p:nvPr/>
        </p:nvPicPr>
        <p:blipFill>
          <a:blip r:embed="rId3" cstate="print"/>
          <a:srcRect/>
          <a:stretch>
            <a:fillRect/>
          </a:stretch>
        </p:blipFill>
        <p:spPr bwMode="auto">
          <a:xfrm>
            <a:off x="7162800" y="2514600"/>
            <a:ext cx="1752600" cy="2514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buNone/>
            </a:pPr>
            <a:r>
              <a:rPr lang="en-IN" dirty="0" smtClean="0"/>
              <a:t>ADVANTAGES;</a:t>
            </a:r>
          </a:p>
          <a:p>
            <a:pPr marL="514350" indent="-514350">
              <a:buAutoNum type="arabicPeriod"/>
            </a:pPr>
            <a:r>
              <a:rPr lang="en-IN" dirty="0" smtClean="0"/>
              <a:t>There is no possibility of harming the </a:t>
            </a:r>
            <a:r>
              <a:rPr lang="en-IN" dirty="0" err="1" smtClean="0"/>
              <a:t>gingiva</a:t>
            </a:r>
            <a:r>
              <a:rPr lang="en-IN" dirty="0" smtClean="0"/>
              <a:t>, such as band and loop appliance.</a:t>
            </a:r>
          </a:p>
          <a:p>
            <a:pPr marL="514350" indent="-514350">
              <a:buAutoNum type="arabicPeriod"/>
            </a:pPr>
            <a:r>
              <a:rPr lang="en-IN" dirty="0" smtClean="0"/>
              <a:t>It is a  passive functional appliance and prevents supra eruption of the opposing tooth.</a:t>
            </a:r>
          </a:p>
          <a:p>
            <a:pPr marL="514350" indent="-514350">
              <a:buAutoNum type="arabicPeriod"/>
            </a:pPr>
            <a:endParaRPr lang="en-IN" dirty="0" smtClean="0"/>
          </a:p>
          <a:p>
            <a:pPr marL="514350" indent="-514350">
              <a:buNone/>
            </a:pPr>
            <a:r>
              <a:rPr lang="en-IN" dirty="0" smtClean="0"/>
              <a:t>DISADVANTAGES;</a:t>
            </a:r>
          </a:p>
          <a:p>
            <a:pPr marL="514350" indent="-514350">
              <a:buAutoNum type="arabicPeriod"/>
            </a:pPr>
            <a:r>
              <a:rPr lang="en-IN" dirty="0" smtClean="0"/>
              <a:t>It is possibly more caries conductive than a band loop as it has two bands.</a:t>
            </a:r>
          </a:p>
          <a:p>
            <a:pPr marL="514350" indent="-514350">
              <a:buAutoNum type="arabicPeriod"/>
            </a:pPr>
            <a:endParaRPr lang="en-IN"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t>REVERSE BAND AND LOOP SPACE MAINTAINER</a:t>
            </a:r>
            <a:endParaRPr lang="en-IN" sz="2800" b="1" dirty="0"/>
          </a:p>
        </p:txBody>
      </p:sp>
      <p:sp>
        <p:nvSpPr>
          <p:cNvPr id="3" name="Content Placeholder 2"/>
          <p:cNvSpPr>
            <a:spLocks noGrp="1"/>
          </p:cNvSpPr>
          <p:nvPr>
            <p:ph idx="1"/>
          </p:nvPr>
        </p:nvSpPr>
        <p:spPr/>
        <p:txBody>
          <a:bodyPr>
            <a:normAutofit fontScale="85000" lnSpcReduction="20000"/>
          </a:bodyPr>
          <a:lstStyle/>
          <a:p>
            <a:pPr>
              <a:buNone/>
            </a:pPr>
            <a:r>
              <a:rPr lang="en-IN" dirty="0" smtClean="0"/>
              <a:t>It is a fixed , banded, unilateral, passive non-functional space maintainer. </a:t>
            </a:r>
          </a:p>
          <a:p>
            <a:pPr>
              <a:buNone/>
            </a:pPr>
            <a:endParaRPr lang="en-IN" dirty="0" smtClean="0"/>
          </a:p>
          <a:p>
            <a:pPr>
              <a:buNone/>
            </a:pPr>
            <a:r>
              <a:rPr lang="en-IN" dirty="0" smtClean="0"/>
              <a:t> </a:t>
            </a:r>
          </a:p>
          <a:p>
            <a:pPr>
              <a:buNone/>
            </a:pPr>
            <a:r>
              <a:rPr lang="en-IN" dirty="0" smtClean="0"/>
              <a:t> INDICATION;</a:t>
            </a:r>
          </a:p>
          <a:p>
            <a:pPr>
              <a:buNone/>
            </a:pPr>
            <a:r>
              <a:rPr lang="en-IN" dirty="0" smtClean="0"/>
              <a:t> -Given when there is premature loss of 2</a:t>
            </a:r>
            <a:r>
              <a:rPr lang="en-IN" baseline="30000" dirty="0" smtClean="0"/>
              <a:t>nd</a:t>
            </a:r>
            <a:r>
              <a:rPr lang="en-IN" dirty="0" smtClean="0"/>
              <a:t> primary molar and the permanent molar has not erupted fully to support a band.</a:t>
            </a:r>
          </a:p>
          <a:p>
            <a:pPr>
              <a:buNone/>
            </a:pPr>
            <a:r>
              <a:rPr lang="en-IN" dirty="0" smtClean="0"/>
              <a:t>-In such cases primary 1</a:t>
            </a:r>
            <a:r>
              <a:rPr lang="en-IN" baseline="30000" dirty="0" smtClean="0"/>
              <a:t>st</a:t>
            </a:r>
            <a:r>
              <a:rPr lang="en-IN" dirty="0" smtClean="0"/>
              <a:t> molar is banded and a loop is made that touches just below the marginal ridge of permanent molar.   </a:t>
            </a:r>
            <a:endParaRPr lang="en-IN" dirty="0"/>
          </a:p>
        </p:txBody>
      </p:sp>
      <p:pic>
        <p:nvPicPr>
          <p:cNvPr id="2050" name="Picture 2" descr="C:\Users\Sathyajith naik\Documents\IMG_20200417_231430.jpg"/>
          <p:cNvPicPr>
            <a:picLocks noChangeAspect="1" noChangeArrowheads="1"/>
          </p:cNvPicPr>
          <p:nvPr/>
        </p:nvPicPr>
        <p:blipFill>
          <a:blip r:embed="rId2" cstate="print"/>
          <a:srcRect/>
          <a:stretch>
            <a:fillRect/>
          </a:stretch>
        </p:blipFill>
        <p:spPr bwMode="auto">
          <a:xfrm>
            <a:off x="4876800" y="2057400"/>
            <a:ext cx="3886200" cy="1524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MEYNE’S SPACE MAINTAINER</a:t>
            </a:r>
            <a:endParaRPr lang="en-IN" dirty="0"/>
          </a:p>
        </p:txBody>
      </p:sp>
      <p:sp>
        <p:nvSpPr>
          <p:cNvPr id="3" name="Content Placeholder 2"/>
          <p:cNvSpPr>
            <a:spLocks noGrp="1"/>
          </p:cNvSpPr>
          <p:nvPr>
            <p:ph idx="1"/>
          </p:nvPr>
        </p:nvSpPr>
        <p:spPr/>
        <p:txBody>
          <a:bodyPr>
            <a:normAutofit fontScale="77500" lnSpcReduction="20000"/>
          </a:bodyPr>
          <a:lstStyle/>
          <a:p>
            <a:r>
              <a:rPr lang="en-IN" dirty="0" smtClean="0"/>
              <a:t>Similar to band and loop SM but the loop is half.</a:t>
            </a:r>
          </a:p>
          <a:p>
            <a:r>
              <a:rPr lang="en-IN" dirty="0" smtClean="0"/>
              <a:t>Designed by  W R MEYNE.</a:t>
            </a:r>
          </a:p>
          <a:p>
            <a:r>
              <a:rPr lang="en-IN" dirty="0" smtClean="0"/>
              <a:t>Type of fixed, banded, unilateral                                                                                non functional SM that permits minor                                    adjustments for space control                                                                        while the tooth in question is erupting.</a:t>
            </a:r>
          </a:p>
          <a:p>
            <a:pPr>
              <a:buNone/>
            </a:pPr>
            <a:r>
              <a:rPr lang="en-IN" dirty="0" smtClean="0"/>
              <a:t>  </a:t>
            </a:r>
          </a:p>
          <a:p>
            <a:pPr>
              <a:buNone/>
            </a:pPr>
            <a:r>
              <a:rPr lang="en-IN" dirty="0" smtClean="0"/>
              <a:t>ADVANTAGE;</a:t>
            </a:r>
          </a:p>
          <a:p>
            <a:pPr>
              <a:buNone/>
            </a:pPr>
            <a:r>
              <a:rPr lang="en-IN" dirty="0" smtClean="0"/>
              <a:t>     Less bulky</a:t>
            </a:r>
          </a:p>
          <a:p>
            <a:pPr>
              <a:buNone/>
            </a:pPr>
            <a:endParaRPr lang="en-IN" dirty="0" smtClean="0"/>
          </a:p>
          <a:p>
            <a:pPr>
              <a:buNone/>
            </a:pPr>
            <a:r>
              <a:rPr lang="en-IN" dirty="0" smtClean="0"/>
              <a:t>DISADVANTAGE;</a:t>
            </a:r>
          </a:p>
          <a:p>
            <a:pPr>
              <a:buNone/>
            </a:pPr>
            <a:r>
              <a:rPr lang="en-IN" dirty="0" smtClean="0"/>
              <a:t>     Less stable</a:t>
            </a:r>
            <a:endParaRPr lang="en-IN" dirty="0"/>
          </a:p>
        </p:txBody>
      </p:sp>
      <p:pic>
        <p:nvPicPr>
          <p:cNvPr id="5" name="Picture 4" descr="inter3"/>
          <p:cNvPicPr>
            <a:picLocks noChangeAspect="1" noChangeArrowheads="1"/>
          </p:cNvPicPr>
          <p:nvPr/>
        </p:nvPicPr>
        <p:blipFill>
          <a:blip r:embed="rId2" cstate="print"/>
          <a:srcRect/>
          <a:stretch>
            <a:fillRect/>
          </a:stretch>
        </p:blipFill>
        <p:spPr bwMode="auto">
          <a:xfrm>
            <a:off x="6477000" y="2286000"/>
            <a:ext cx="2362200" cy="1541463"/>
          </a:xfrm>
          <a:prstGeom prst="rect">
            <a:avLst/>
          </a:prstGeom>
          <a:noFill/>
        </p:spPr>
      </p:pic>
      <p:pic>
        <p:nvPicPr>
          <p:cNvPr id="7" name="Picture 10" descr="DSC02699"/>
          <p:cNvPicPr>
            <a:picLocks noChangeAspect="1" noChangeArrowheads="1"/>
          </p:cNvPicPr>
          <p:nvPr/>
        </p:nvPicPr>
        <p:blipFill>
          <a:blip r:embed="rId3" cstate="print"/>
          <a:srcRect l="36246" t="74217" r="36569" b="5070"/>
          <a:stretch>
            <a:fillRect/>
          </a:stretch>
        </p:blipFill>
        <p:spPr bwMode="auto">
          <a:xfrm>
            <a:off x="6553200" y="4267200"/>
            <a:ext cx="2286000" cy="1589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t>LONG BAND AND LOOP SM</a:t>
            </a:r>
            <a:endParaRPr lang="en-IN" sz="3200" b="1" dirty="0"/>
          </a:p>
        </p:txBody>
      </p:sp>
      <p:sp>
        <p:nvSpPr>
          <p:cNvPr id="3" name="Content Placeholder 2"/>
          <p:cNvSpPr>
            <a:spLocks noGrp="1"/>
          </p:cNvSpPr>
          <p:nvPr>
            <p:ph idx="1"/>
          </p:nvPr>
        </p:nvSpPr>
        <p:spPr/>
        <p:txBody>
          <a:bodyPr/>
          <a:lstStyle/>
          <a:p>
            <a:r>
              <a:rPr lang="en-IN" dirty="0" smtClean="0"/>
              <a:t>Used in cases where there is multiple loss of teeth in one segment and an arch stabilizing appliance like lingual arch cannot be given considering the eruption status.  </a:t>
            </a:r>
            <a:endParaRPr lang="en-IN" dirty="0"/>
          </a:p>
        </p:txBody>
      </p:sp>
      <p:pic>
        <p:nvPicPr>
          <p:cNvPr id="4" name="Picture 2" descr="C:\Users\Sathyajith naik\Documents\IMG_20200417_230640.jpg"/>
          <p:cNvPicPr>
            <a:picLocks noChangeAspect="1" noChangeArrowheads="1"/>
          </p:cNvPicPr>
          <p:nvPr/>
        </p:nvPicPr>
        <p:blipFill>
          <a:blip r:embed="rId2" cstate="print"/>
          <a:srcRect/>
          <a:stretch>
            <a:fillRect/>
          </a:stretch>
        </p:blipFill>
        <p:spPr bwMode="auto">
          <a:xfrm>
            <a:off x="3048000" y="3962400"/>
            <a:ext cx="3124200" cy="25908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t>BAND AND LOOP WITH OCCLUSAL REST</a:t>
            </a:r>
            <a:endParaRPr lang="en-IN" sz="3200" b="1" dirty="0"/>
          </a:p>
        </p:txBody>
      </p:sp>
      <p:pic>
        <p:nvPicPr>
          <p:cNvPr id="4" name="Picture 12" descr="537t044"/>
          <p:cNvPicPr>
            <a:picLocks noGrp="1" noChangeAspect="1" noChangeArrowheads="1"/>
          </p:cNvPicPr>
          <p:nvPr>
            <p:ph idx="1"/>
          </p:nvPr>
        </p:nvPicPr>
        <p:blipFill>
          <a:blip r:embed="rId2" cstate="print"/>
          <a:srcRect/>
          <a:stretch>
            <a:fillRect/>
          </a:stretch>
        </p:blipFill>
        <p:spPr bwMode="auto">
          <a:xfrm>
            <a:off x="1524000" y="1881981"/>
            <a:ext cx="6096000"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BONDED SPACE MAINTAINER</a:t>
            </a:r>
            <a:endParaRPr lang="en-IN" dirty="0"/>
          </a:p>
        </p:txBody>
      </p:sp>
      <p:sp>
        <p:nvSpPr>
          <p:cNvPr id="6" name="Content Placeholder 5"/>
          <p:cNvSpPr>
            <a:spLocks noGrp="1"/>
          </p:cNvSpPr>
          <p:nvPr>
            <p:ph idx="1"/>
          </p:nvPr>
        </p:nvSpPr>
        <p:spPr/>
        <p:txBody>
          <a:bodyPr>
            <a:normAutofit fontScale="92500" lnSpcReduction="10000"/>
          </a:bodyPr>
          <a:lstStyle/>
          <a:p>
            <a:pPr>
              <a:buNone/>
            </a:pPr>
            <a:r>
              <a:rPr lang="en-IN" dirty="0" smtClean="0"/>
              <a:t>ADVANTAGES;                                                              ---Easily fabricated </a:t>
            </a:r>
            <a:r>
              <a:rPr lang="en-IN" dirty="0" err="1" smtClean="0"/>
              <a:t>chairside</a:t>
            </a:r>
            <a:r>
              <a:rPr lang="en-IN" dirty="0" smtClean="0"/>
              <a:t>.</a:t>
            </a:r>
          </a:p>
          <a:p>
            <a:pPr>
              <a:buNone/>
            </a:pPr>
            <a:r>
              <a:rPr lang="en-IN" dirty="0" smtClean="0"/>
              <a:t>    -Less time consuming</a:t>
            </a:r>
          </a:p>
          <a:p>
            <a:pPr>
              <a:buNone/>
            </a:pPr>
            <a:r>
              <a:rPr lang="en-IN" dirty="0" smtClean="0"/>
              <a:t>    -Economic.</a:t>
            </a:r>
          </a:p>
          <a:p>
            <a:pPr>
              <a:buNone/>
            </a:pPr>
            <a:r>
              <a:rPr lang="en-IN" dirty="0" smtClean="0"/>
              <a:t>    -Eliminates slippage.                                                      -Better gingival health.</a:t>
            </a:r>
          </a:p>
          <a:p>
            <a:pPr>
              <a:buNone/>
            </a:pPr>
            <a:r>
              <a:rPr lang="en-IN" dirty="0" smtClean="0"/>
              <a:t>DISADVANTAGES;</a:t>
            </a:r>
          </a:p>
          <a:p>
            <a:pPr>
              <a:buNone/>
            </a:pPr>
            <a:r>
              <a:rPr lang="en-IN" dirty="0" smtClean="0"/>
              <a:t>-</a:t>
            </a:r>
            <a:r>
              <a:rPr lang="en-IN" dirty="0" err="1" smtClean="0"/>
              <a:t>Debonding</a:t>
            </a:r>
            <a:r>
              <a:rPr lang="en-IN" dirty="0" smtClean="0"/>
              <a:t> because of shearing </a:t>
            </a:r>
            <a:r>
              <a:rPr lang="en-IN" dirty="0" err="1" smtClean="0"/>
              <a:t>occlusal</a:t>
            </a:r>
            <a:r>
              <a:rPr lang="en-IN" dirty="0" smtClean="0"/>
              <a:t> forces.</a:t>
            </a:r>
          </a:p>
          <a:p>
            <a:pPr>
              <a:buNone/>
            </a:pPr>
            <a:r>
              <a:rPr lang="en-IN" dirty="0" smtClean="0"/>
              <a:t>-Difficult to adjust.</a:t>
            </a:r>
            <a:endParaRPr lang="en-IN" dirty="0"/>
          </a:p>
        </p:txBody>
      </p:sp>
      <p:pic>
        <p:nvPicPr>
          <p:cNvPr id="7" name="Picture 4" descr="34"/>
          <p:cNvPicPr>
            <a:picLocks noChangeAspect="1" noChangeArrowheads="1"/>
          </p:cNvPicPr>
          <p:nvPr/>
        </p:nvPicPr>
        <p:blipFill>
          <a:blip r:embed="rId2" cstate="print"/>
          <a:srcRect/>
          <a:stretch>
            <a:fillRect/>
          </a:stretch>
        </p:blipFill>
        <p:spPr>
          <a:xfrm>
            <a:off x="6248400" y="1905000"/>
            <a:ext cx="2122488" cy="14478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t>LINGUAL HOLDING ARCH</a:t>
            </a:r>
            <a:endParaRPr lang="en-IN" sz="2800" b="1" dirty="0"/>
          </a:p>
        </p:txBody>
      </p:sp>
      <p:sp>
        <p:nvSpPr>
          <p:cNvPr id="3" name="Content Placeholder 2"/>
          <p:cNvSpPr>
            <a:spLocks noGrp="1"/>
          </p:cNvSpPr>
          <p:nvPr>
            <p:ph idx="1"/>
          </p:nvPr>
        </p:nvSpPr>
        <p:spPr>
          <a:xfrm>
            <a:off x="457200" y="1676400"/>
            <a:ext cx="8229600" cy="4525963"/>
          </a:xfrm>
        </p:spPr>
        <p:txBody>
          <a:bodyPr>
            <a:normAutofit fontScale="70000" lnSpcReduction="20000"/>
          </a:bodyPr>
          <a:lstStyle/>
          <a:p>
            <a:pPr>
              <a:buNone/>
            </a:pPr>
            <a:r>
              <a:rPr lang="en-IN" dirty="0" smtClean="0"/>
              <a:t>It is a fixed, bilateral, passive/ active non-functional </a:t>
            </a:r>
            <a:r>
              <a:rPr lang="en-IN" dirty="0" err="1" smtClean="0"/>
              <a:t>mandibular</a:t>
            </a:r>
            <a:r>
              <a:rPr lang="en-IN" dirty="0" smtClean="0"/>
              <a:t> space maintainer.</a:t>
            </a:r>
          </a:p>
          <a:p>
            <a:pPr>
              <a:buNone/>
            </a:pPr>
            <a:endParaRPr lang="en-IN" dirty="0" smtClean="0"/>
          </a:p>
          <a:p>
            <a:pPr>
              <a:buNone/>
            </a:pPr>
            <a:r>
              <a:rPr lang="en-IN" dirty="0" smtClean="0"/>
              <a:t>It is the most effective appliance for space maintenance and minor tooth movement in lower arch.</a:t>
            </a:r>
          </a:p>
          <a:p>
            <a:pPr>
              <a:buNone/>
            </a:pPr>
            <a:endParaRPr lang="en-IN" dirty="0" smtClean="0"/>
          </a:p>
          <a:p>
            <a:pPr>
              <a:buNone/>
            </a:pPr>
            <a:r>
              <a:rPr lang="en-IN" dirty="0" smtClean="0"/>
              <a:t>INDICATION;</a:t>
            </a:r>
          </a:p>
          <a:p>
            <a:pPr>
              <a:buNone/>
            </a:pPr>
            <a:r>
              <a:rPr lang="en-IN" dirty="0" smtClean="0"/>
              <a:t>  1.Multiple unilateral loss of primary molars in </a:t>
            </a:r>
            <a:r>
              <a:rPr lang="en-IN" dirty="0" err="1" smtClean="0"/>
              <a:t>mandibular</a:t>
            </a:r>
            <a:r>
              <a:rPr lang="en-IN" dirty="0" smtClean="0"/>
              <a:t> arch after the eruption of permanent lower incisors.   </a:t>
            </a:r>
          </a:p>
          <a:p>
            <a:pPr>
              <a:buNone/>
            </a:pPr>
            <a:endParaRPr lang="en-IN" dirty="0" smtClean="0"/>
          </a:p>
          <a:p>
            <a:pPr>
              <a:buNone/>
            </a:pPr>
            <a:r>
              <a:rPr lang="en-IN" dirty="0" smtClean="0"/>
              <a:t>  2. Bilateral loss of primary molars in </a:t>
            </a:r>
            <a:r>
              <a:rPr lang="en-IN" dirty="0" err="1" smtClean="0"/>
              <a:t>mandibular</a:t>
            </a:r>
            <a:r>
              <a:rPr lang="en-IN" dirty="0" smtClean="0"/>
              <a:t> arch after the eruption of permanent lower incisors.</a:t>
            </a:r>
          </a:p>
          <a:p>
            <a:pPr>
              <a:buNone/>
            </a:pPr>
            <a:endParaRPr lang="en-IN" dirty="0" smtClean="0"/>
          </a:p>
          <a:p>
            <a:pPr>
              <a:buNone/>
            </a:pPr>
            <a:r>
              <a:rPr lang="en-IN" dirty="0" smtClean="0"/>
              <a:t>   3.Minor space regaining.</a:t>
            </a:r>
          </a:p>
          <a:p>
            <a:pPr>
              <a:buNone/>
            </a:pPr>
            <a:endParaRPr lang="en-IN" dirty="0" smtClean="0"/>
          </a:p>
          <a:p>
            <a:pPr>
              <a:buNone/>
            </a:pPr>
            <a:endParaRPr lang="en-IN" dirty="0"/>
          </a:p>
        </p:txBody>
      </p:sp>
      <p:pic>
        <p:nvPicPr>
          <p:cNvPr id="4" name="Picture 4" descr="vasanth post"/>
          <p:cNvPicPr>
            <a:picLocks noChangeAspect="1" noChangeArrowheads="1"/>
          </p:cNvPicPr>
          <p:nvPr/>
        </p:nvPicPr>
        <p:blipFill>
          <a:blip r:embed="rId2" cstate="print"/>
          <a:srcRect/>
          <a:stretch>
            <a:fillRect/>
          </a:stretch>
        </p:blipFill>
        <p:spPr>
          <a:xfrm>
            <a:off x="533400" y="304800"/>
            <a:ext cx="2057400" cy="1295400"/>
          </a:xfrm>
          <a:prstGeom prst="rect">
            <a:avLst/>
          </a:prstGeom>
          <a:noFill/>
        </p:spPr>
      </p:pic>
      <p:pic>
        <p:nvPicPr>
          <p:cNvPr id="5" name="Picture 6" descr="44"/>
          <p:cNvPicPr>
            <a:picLocks noChangeAspect="1" noChangeArrowheads="1"/>
          </p:cNvPicPr>
          <p:nvPr/>
        </p:nvPicPr>
        <p:blipFill>
          <a:blip r:embed="rId3" cstate="print"/>
          <a:srcRect/>
          <a:stretch>
            <a:fillRect/>
          </a:stretch>
        </p:blipFill>
        <p:spPr>
          <a:xfrm>
            <a:off x="6629400" y="228600"/>
            <a:ext cx="2057400" cy="13716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40000" lnSpcReduction="20000"/>
          </a:bodyPr>
          <a:lstStyle/>
          <a:p>
            <a:pPr>
              <a:buNone/>
            </a:pPr>
            <a:r>
              <a:rPr lang="en-IN" dirty="0" smtClean="0"/>
              <a:t>ADVANTAGES;</a:t>
            </a:r>
          </a:p>
          <a:p>
            <a:pPr marL="514350" indent="-514350">
              <a:buNone/>
            </a:pPr>
            <a:r>
              <a:rPr lang="en-IN" dirty="0" smtClean="0"/>
              <a:t> 1. It is an excellent source of anchorage, because it incorporates resistance of several teeth.</a:t>
            </a:r>
          </a:p>
          <a:p>
            <a:pPr marL="514350" indent="-514350">
              <a:buAutoNum type="arabicPeriod"/>
            </a:pPr>
            <a:endParaRPr lang="en-IN" dirty="0" smtClean="0"/>
          </a:p>
          <a:p>
            <a:pPr>
              <a:buNone/>
            </a:pPr>
            <a:r>
              <a:rPr lang="en-IN" dirty="0" smtClean="0"/>
              <a:t>2. It serves as a space maintainer for more than one </a:t>
            </a:r>
            <a:r>
              <a:rPr lang="en-IN" dirty="0" err="1" smtClean="0"/>
              <a:t>succedaneous</a:t>
            </a:r>
            <a:r>
              <a:rPr lang="en-IN" dirty="0" smtClean="0"/>
              <a:t> teeth in the arch.</a:t>
            </a:r>
          </a:p>
          <a:p>
            <a:pPr>
              <a:buNone/>
            </a:pPr>
            <a:endParaRPr lang="en-IN" dirty="0" smtClean="0"/>
          </a:p>
          <a:p>
            <a:pPr>
              <a:buNone/>
            </a:pPr>
            <a:r>
              <a:rPr lang="en-IN" dirty="0" smtClean="0"/>
              <a:t>3. It causes little or no inconvenience to the patient.</a:t>
            </a:r>
          </a:p>
          <a:p>
            <a:pPr>
              <a:buNone/>
            </a:pPr>
            <a:endParaRPr lang="en-IN" dirty="0" smtClean="0"/>
          </a:p>
          <a:p>
            <a:pPr>
              <a:buNone/>
            </a:pPr>
            <a:r>
              <a:rPr lang="en-IN" dirty="0" smtClean="0"/>
              <a:t>4. It is less bulky than removable acrylic SM.</a:t>
            </a:r>
          </a:p>
          <a:p>
            <a:pPr>
              <a:buNone/>
            </a:pPr>
            <a:endParaRPr lang="en-IN" dirty="0" smtClean="0"/>
          </a:p>
          <a:p>
            <a:pPr>
              <a:buNone/>
            </a:pPr>
            <a:r>
              <a:rPr lang="en-IN" dirty="0" smtClean="0"/>
              <a:t>5. It helps to maintain arch perimeter by preventing both </a:t>
            </a:r>
            <a:r>
              <a:rPr lang="en-IN" dirty="0" err="1" smtClean="0"/>
              <a:t>mesial</a:t>
            </a:r>
            <a:r>
              <a:rPr lang="en-IN" dirty="0" smtClean="0"/>
              <a:t> drifting  and lingual movement of the molar teeth and also lingual collapse of anterior teeth.</a:t>
            </a:r>
          </a:p>
          <a:p>
            <a:pPr>
              <a:buNone/>
            </a:pPr>
            <a:endParaRPr lang="en-IN" dirty="0" smtClean="0"/>
          </a:p>
          <a:p>
            <a:pPr>
              <a:buNone/>
            </a:pPr>
            <a:r>
              <a:rPr lang="en-IN" dirty="0" smtClean="0"/>
              <a:t>DISADVANTAGES;</a:t>
            </a:r>
          </a:p>
          <a:p>
            <a:pPr marL="514350" indent="-514350">
              <a:buNone/>
            </a:pPr>
            <a:r>
              <a:rPr lang="en-IN" dirty="0" smtClean="0"/>
              <a:t>1. As with other fixed appliances, prolonged use of bands on tooth may facilitate decalcification .</a:t>
            </a:r>
          </a:p>
          <a:p>
            <a:pPr marL="514350" indent="-514350">
              <a:buAutoNum type="arabicPeriod"/>
            </a:pPr>
            <a:endParaRPr lang="en-IN" dirty="0" smtClean="0"/>
          </a:p>
          <a:p>
            <a:pPr marL="514350" indent="-514350">
              <a:buNone/>
            </a:pPr>
            <a:r>
              <a:rPr lang="en-IN" dirty="0" smtClean="0"/>
              <a:t>2. The arch wire may become embedded in the soft tissue in patients with poor oral hygiene.</a:t>
            </a:r>
          </a:p>
          <a:p>
            <a:pPr marL="514350" indent="-514350">
              <a:buAutoNum type="arabicPeriod"/>
            </a:pPr>
            <a:endParaRPr lang="en-IN" dirty="0" smtClean="0"/>
          </a:p>
          <a:p>
            <a:pPr marL="514350" indent="-514350">
              <a:buNone/>
            </a:pPr>
            <a:r>
              <a:rPr lang="en-IN" dirty="0" smtClean="0"/>
              <a:t>3. The wire may be distorted by </a:t>
            </a:r>
            <a:r>
              <a:rPr lang="en-IN" dirty="0" err="1" smtClean="0"/>
              <a:t>mastricatory</a:t>
            </a:r>
            <a:r>
              <a:rPr lang="en-IN" dirty="0" smtClean="0"/>
              <a:t> forces.</a:t>
            </a:r>
          </a:p>
          <a:p>
            <a:pPr marL="514350" indent="-514350">
              <a:buNone/>
            </a:pPr>
            <a:endParaRPr lang="en-IN" dirty="0" smtClean="0"/>
          </a:p>
          <a:p>
            <a:pPr marL="514350" indent="-514350">
              <a:buNone/>
            </a:pPr>
            <a:r>
              <a:rPr lang="en-IN" dirty="0" smtClean="0"/>
              <a:t>4. It cannot be indicated until  permanent lower </a:t>
            </a:r>
            <a:r>
              <a:rPr lang="en-IN" dirty="0" err="1" smtClean="0"/>
              <a:t>anterior’s</a:t>
            </a:r>
            <a:r>
              <a:rPr lang="en-IN" dirty="0" smtClean="0"/>
              <a:t> have erupted.</a:t>
            </a:r>
          </a:p>
          <a:p>
            <a:pPr>
              <a:buNone/>
            </a:pPr>
            <a:r>
              <a:rPr lang="en-IN" dirty="0" smtClean="0"/>
              <a:t> </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OBJECTIVES OF SPACE MAINTENANCE</a:t>
            </a:r>
            <a:endParaRPr lang="en-IN" dirty="0"/>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IN" dirty="0" smtClean="0"/>
              <a:t>Preserve space created by premature loss of tooth/teeth.</a:t>
            </a:r>
          </a:p>
          <a:p>
            <a:pPr marL="514350" indent="-514350">
              <a:buAutoNum type="arabicPeriod"/>
            </a:pPr>
            <a:endParaRPr lang="en-IN" dirty="0" smtClean="0"/>
          </a:p>
          <a:p>
            <a:pPr>
              <a:buNone/>
            </a:pPr>
            <a:r>
              <a:rPr lang="en-IN" dirty="0" smtClean="0"/>
              <a:t>2. Preserve the integrity of the dental arches.</a:t>
            </a:r>
          </a:p>
          <a:p>
            <a:pPr>
              <a:buNone/>
            </a:pPr>
            <a:endParaRPr lang="en-IN" dirty="0" smtClean="0"/>
          </a:p>
          <a:p>
            <a:pPr>
              <a:buNone/>
            </a:pPr>
            <a:r>
              <a:rPr lang="en-IN" dirty="0" smtClean="0"/>
              <a:t>3. Preserve normal occlusion.</a:t>
            </a:r>
          </a:p>
          <a:p>
            <a:pPr>
              <a:buNone/>
            </a:pPr>
            <a:endParaRPr lang="en-IN" dirty="0" smtClean="0"/>
          </a:p>
          <a:p>
            <a:pPr>
              <a:buNone/>
            </a:pPr>
            <a:r>
              <a:rPr lang="en-IN" dirty="0" smtClean="0"/>
              <a:t>4. In case of anterior space maintenance, it should aid in </a:t>
            </a:r>
            <a:r>
              <a:rPr lang="en-IN" dirty="0" err="1" smtClean="0"/>
              <a:t>esthetics</a:t>
            </a:r>
            <a:r>
              <a:rPr lang="en-IN" dirty="0" smtClean="0"/>
              <a:t> and phonetics.</a:t>
            </a:r>
          </a:p>
          <a:p>
            <a:pPr>
              <a:buNone/>
            </a:pPr>
            <a:endParaRPr lang="en-IN" dirty="0" smtClean="0"/>
          </a:p>
          <a:p>
            <a:pPr>
              <a:buNone/>
            </a:pPr>
            <a:r>
              <a:rPr lang="en-IN" dirty="0" smtClean="0"/>
              <a:t>5. Prevent abnormal habits.</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77500" lnSpcReduction="20000"/>
          </a:bodyPr>
          <a:lstStyle/>
          <a:p>
            <a:pPr>
              <a:buNone/>
            </a:pPr>
            <a:r>
              <a:rPr lang="en-IN" dirty="0" smtClean="0"/>
              <a:t>DESIGN AND CONSTRUCTION;</a:t>
            </a:r>
          </a:p>
          <a:p>
            <a:pPr>
              <a:buNone/>
            </a:pPr>
            <a:r>
              <a:rPr lang="en-IN" dirty="0" smtClean="0"/>
              <a:t>-Bands are fabricated on the teeth distal to the edentulous space.</a:t>
            </a:r>
          </a:p>
          <a:p>
            <a:pPr>
              <a:buNone/>
            </a:pPr>
            <a:endParaRPr lang="en-IN" dirty="0" smtClean="0"/>
          </a:p>
          <a:p>
            <a:pPr>
              <a:buNone/>
            </a:pPr>
            <a:r>
              <a:rPr lang="en-IN" dirty="0" smtClean="0"/>
              <a:t>-A wire is bent in a “U” shape and adapted close to the tissues on the lingual </a:t>
            </a:r>
            <a:r>
              <a:rPr lang="en-IN" dirty="0" err="1" smtClean="0"/>
              <a:t>gingiva</a:t>
            </a:r>
            <a:r>
              <a:rPr lang="en-IN" dirty="0" smtClean="0"/>
              <a:t>, passively touching the </a:t>
            </a:r>
            <a:r>
              <a:rPr lang="en-IN" dirty="0" err="1" smtClean="0"/>
              <a:t>cingulae</a:t>
            </a:r>
            <a:r>
              <a:rPr lang="en-IN" dirty="0" smtClean="0"/>
              <a:t> of the permanent incisors.</a:t>
            </a:r>
          </a:p>
          <a:p>
            <a:pPr>
              <a:buNone/>
            </a:pPr>
            <a:endParaRPr lang="en-IN" dirty="0" smtClean="0"/>
          </a:p>
          <a:p>
            <a:pPr>
              <a:buNone/>
            </a:pPr>
            <a:r>
              <a:rPr lang="en-IN" dirty="0" smtClean="0"/>
              <a:t>-The wire is soldered to the lingual surfaces of the lower molar bands on either sides.</a:t>
            </a:r>
          </a:p>
          <a:p>
            <a:pPr>
              <a:buNone/>
            </a:pPr>
            <a:endParaRPr lang="en-IN" dirty="0" smtClean="0"/>
          </a:p>
          <a:p>
            <a:pPr>
              <a:buNone/>
            </a:pPr>
            <a:r>
              <a:rPr lang="en-IN" dirty="0" smtClean="0"/>
              <a:t>-The appliance is then trimmed and polished before </a:t>
            </a:r>
            <a:r>
              <a:rPr lang="en-IN" dirty="0" err="1" smtClean="0"/>
              <a:t>luting</a:t>
            </a:r>
            <a:r>
              <a:rPr lang="en-IN" dirty="0" smtClean="0"/>
              <a:t>.</a:t>
            </a:r>
            <a:endParaRPr lang="en-IN" dirty="0"/>
          </a:p>
        </p:txBody>
      </p:sp>
      <p:pic>
        <p:nvPicPr>
          <p:cNvPr id="4" name="Picture 4" descr="spacemaint1"/>
          <p:cNvPicPr>
            <a:picLocks noChangeAspect="1" noChangeArrowheads="1"/>
          </p:cNvPicPr>
          <p:nvPr/>
        </p:nvPicPr>
        <p:blipFill>
          <a:blip r:embed="rId2" cstate="print"/>
          <a:srcRect/>
          <a:stretch>
            <a:fillRect/>
          </a:stretch>
        </p:blipFill>
        <p:spPr bwMode="auto">
          <a:xfrm>
            <a:off x="3429000" y="304800"/>
            <a:ext cx="2235200" cy="10668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buNone/>
            </a:pPr>
            <a:r>
              <a:rPr lang="en-IN" dirty="0" smtClean="0"/>
              <a:t>MODIFICATIONS;</a:t>
            </a:r>
          </a:p>
          <a:p>
            <a:pPr marL="514350" indent="-514350">
              <a:buAutoNum type="arabicPeriod"/>
            </a:pPr>
            <a:r>
              <a:rPr lang="en-IN" dirty="0" smtClean="0"/>
              <a:t>LINGUAL HOLDING ARCH WITH SPUR.</a:t>
            </a:r>
          </a:p>
          <a:p>
            <a:pPr marL="514350" indent="-514350">
              <a:buAutoNum type="arabicPeriod"/>
            </a:pPr>
            <a:endParaRPr lang="en-IN" dirty="0" smtClean="0"/>
          </a:p>
          <a:p>
            <a:pPr marL="514350" indent="-514350">
              <a:buAutoNum type="arabicPeriod"/>
            </a:pPr>
            <a:r>
              <a:rPr lang="en-IN" dirty="0" smtClean="0"/>
              <a:t>ACTIVE LINGUAL ARCH SPACE REGAINER.</a:t>
            </a:r>
          </a:p>
          <a:p>
            <a:pPr marL="514350" indent="-514350">
              <a:buAutoNum type="arabicPeriod"/>
            </a:pPr>
            <a:endParaRPr lang="en-IN" dirty="0" smtClean="0"/>
          </a:p>
          <a:p>
            <a:pPr marL="514350" indent="-514350">
              <a:buAutoNum type="arabicPeriod"/>
            </a:pPr>
            <a:r>
              <a:rPr lang="en-IN" dirty="0" smtClean="0"/>
              <a:t>LIP PADS / LIP BUMPER ANCHOR.</a:t>
            </a:r>
          </a:p>
          <a:p>
            <a:pPr marL="514350" indent="-514350">
              <a:buAutoNum type="arabicPeriod"/>
            </a:pPr>
            <a:endParaRPr lang="en-IN" dirty="0" smtClean="0"/>
          </a:p>
          <a:p>
            <a:pPr marL="514350" indent="-514350">
              <a:buAutoNum type="arabicPeriod"/>
            </a:pPr>
            <a:r>
              <a:rPr lang="en-IN" dirty="0" smtClean="0"/>
              <a:t>WIRE MODIFICATION FOR LATERAL INCISOR ERUPTION.</a:t>
            </a:r>
          </a:p>
          <a:p>
            <a:pPr marL="514350" indent="-514350">
              <a:buNone/>
            </a:pPr>
            <a:endParaRPr lang="en-IN" dirty="0"/>
          </a:p>
        </p:txBody>
      </p:sp>
      <p:pic>
        <p:nvPicPr>
          <p:cNvPr id="4" name="Picture 4" descr="DSC02700"/>
          <p:cNvPicPr>
            <a:picLocks noChangeAspect="1" noChangeArrowheads="1"/>
          </p:cNvPicPr>
          <p:nvPr/>
        </p:nvPicPr>
        <p:blipFill>
          <a:blip r:embed="rId2" cstate="print"/>
          <a:srcRect l="50992" t="6042" r="8215" b="59207"/>
          <a:stretch>
            <a:fillRect/>
          </a:stretch>
        </p:blipFill>
        <p:spPr bwMode="auto">
          <a:xfrm>
            <a:off x="7391400" y="1828800"/>
            <a:ext cx="1447800" cy="819150"/>
          </a:xfrm>
          <a:prstGeom prst="rect">
            <a:avLst/>
          </a:prstGeom>
          <a:noFill/>
        </p:spPr>
      </p:pic>
      <p:pic>
        <p:nvPicPr>
          <p:cNvPr id="1026" name="Picture 2" descr="C:\Users\Sathyajith naik\Documents\IMG_20200423_191059.jpg"/>
          <p:cNvPicPr>
            <a:picLocks noChangeAspect="1" noChangeArrowheads="1"/>
          </p:cNvPicPr>
          <p:nvPr/>
        </p:nvPicPr>
        <p:blipFill>
          <a:blip r:embed="rId3" cstate="print"/>
          <a:srcRect/>
          <a:stretch>
            <a:fillRect/>
          </a:stretch>
        </p:blipFill>
        <p:spPr bwMode="auto">
          <a:xfrm>
            <a:off x="6705600" y="5562600"/>
            <a:ext cx="2209800" cy="1295400"/>
          </a:xfrm>
          <a:prstGeom prst="rect">
            <a:avLst/>
          </a:prstGeom>
          <a:noFill/>
        </p:spPr>
      </p:pic>
      <p:pic>
        <p:nvPicPr>
          <p:cNvPr id="1027" name="Picture 3" descr="C:\Users\Sathyajith naik\Documents\IMG_20200423_191120.jpg"/>
          <p:cNvPicPr>
            <a:picLocks noChangeAspect="1" noChangeArrowheads="1"/>
          </p:cNvPicPr>
          <p:nvPr/>
        </p:nvPicPr>
        <p:blipFill>
          <a:blip r:embed="rId4" cstate="print"/>
          <a:srcRect/>
          <a:stretch>
            <a:fillRect/>
          </a:stretch>
        </p:blipFill>
        <p:spPr bwMode="auto">
          <a:xfrm>
            <a:off x="7467600" y="2819400"/>
            <a:ext cx="1371600" cy="1143000"/>
          </a:xfrm>
          <a:prstGeom prst="rect">
            <a:avLst/>
          </a:prstGeom>
          <a:noFill/>
        </p:spPr>
      </p:pic>
      <p:pic>
        <p:nvPicPr>
          <p:cNvPr id="2050" name="Picture 2" descr="C:\Users\Sathyajith naik\Documents\IMG_20200424_232630.jpg"/>
          <p:cNvPicPr>
            <a:picLocks noChangeAspect="1" noChangeArrowheads="1"/>
          </p:cNvPicPr>
          <p:nvPr/>
        </p:nvPicPr>
        <p:blipFill>
          <a:blip r:embed="rId5" cstate="print"/>
          <a:srcRect/>
          <a:stretch>
            <a:fillRect/>
          </a:stretch>
        </p:blipFill>
        <p:spPr bwMode="auto">
          <a:xfrm>
            <a:off x="7010400" y="4038600"/>
            <a:ext cx="1828801" cy="10957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NANCE PALATAL ARCH SPACE MAINTAINER</a:t>
            </a:r>
            <a:endParaRPr lang="en-IN" dirty="0"/>
          </a:p>
        </p:txBody>
      </p:sp>
      <p:sp>
        <p:nvSpPr>
          <p:cNvPr id="3" name="Content Placeholder 2"/>
          <p:cNvSpPr>
            <a:spLocks noGrp="1"/>
          </p:cNvSpPr>
          <p:nvPr>
            <p:ph idx="1"/>
          </p:nvPr>
        </p:nvSpPr>
        <p:spPr/>
        <p:txBody>
          <a:bodyPr>
            <a:normAutofit fontScale="55000" lnSpcReduction="20000"/>
          </a:bodyPr>
          <a:lstStyle/>
          <a:p>
            <a:pPr>
              <a:buNone/>
            </a:pPr>
            <a:r>
              <a:rPr lang="en-IN" dirty="0" smtClean="0"/>
              <a:t>It is a fixed, bilateral, passive maxillary non-functional SM.</a:t>
            </a:r>
          </a:p>
          <a:p>
            <a:pPr>
              <a:buNone/>
            </a:pPr>
            <a:endParaRPr lang="en-IN" dirty="0" smtClean="0"/>
          </a:p>
          <a:p>
            <a:pPr>
              <a:buNone/>
            </a:pPr>
            <a:r>
              <a:rPr lang="en-IN" dirty="0" smtClean="0"/>
              <a:t>INDICATION;</a:t>
            </a:r>
          </a:p>
          <a:p>
            <a:pPr>
              <a:buNone/>
            </a:pPr>
            <a:r>
              <a:rPr lang="en-IN" dirty="0" smtClean="0"/>
              <a:t>   - Bilateral premature loss of  maxillary primary posterior teeth when the spaces are immediately </a:t>
            </a:r>
            <a:r>
              <a:rPr lang="en-IN" dirty="0" err="1" smtClean="0"/>
              <a:t>mesial</a:t>
            </a:r>
            <a:r>
              <a:rPr lang="en-IN" dirty="0" smtClean="0"/>
              <a:t> to the teeth on which bands has to be fabricated.</a:t>
            </a:r>
          </a:p>
          <a:p>
            <a:pPr>
              <a:buNone/>
            </a:pPr>
            <a:endParaRPr lang="en-IN" dirty="0" smtClean="0"/>
          </a:p>
          <a:p>
            <a:pPr>
              <a:buNone/>
            </a:pPr>
            <a:r>
              <a:rPr lang="en-IN" dirty="0" smtClean="0"/>
              <a:t>Contraindication;</a:t>
            </a:r>
          </a:p>
          <a:p>
            <a:pPr>
              <a:buNone/>
            </a:pPr>
            <a:r>
              <a:rPr lang="en-IN" dirty="0" smtClean="0"/>
              <a:t>    - If the patient is allergic to acrylic.</a:t>
            </a:r>
          </a:p>
          <a:p>
            <a:pPr>
              <a:buNone/>
            </a:pPr>
            <a:endParaRPr lang="en-IN" dirty="0" smtClean="0"/>
          </a:p>
          <a:p>
            <a:pPr>
              <a:buNone/>
            </a:pPr>
            <a:r>
              <a:rPr lang="en-IN" dirty="0" smtClean="0"/>
              <a:t>Advantage;</a:t>
            </a:r>
          </a:p>
          <a:p>
            <a:pPr>
              <a:buNone/>
            </a:pPr>
            <a:r>
              <a:rPr lang="en-IN" dirty="0" smtClean="0"/>
              <a:t>     -Effective SM when ever there is multiple loss of posterior teeth in maxillary arch.</a:t>
            </a:r>
          </a:p>
          <a:p>
            <a:pPr>
              <a:buNone/>
            </a:pPr>
            <a:endParaRPr lang="en-IN" dirty="0" smtClean="0"/>
          </a:p>
          <a:p>
            <a:pPr>
              <a:buNone/>
            </a:pPr>
            <a:r>
              <a:rPr lang="en-IN" dirty="0" smtClean="0"/>
              <a:t>Disadvantage;</a:t>
            </a:r>
          </a:p>
          <a:p>
            <a:pPr>
              <a:buNone/>
            </a:pPr>
            <a:r>
              <a:rPr lang="en-IN" dirty="0" smtClean="0"/>
              <a:t>     -Decalcification like any other fixed space maintainers.</a:t>
            </a:r>
          </a:p>
          <a:p>
            <a:pPr>
              <a:buNone/>
            </a:pPr>
            <a:r>
              <a:rPr lang="en-IN" dirty="0" smtClean="0"/>
              <a:t>     -Soft tissue irritation.</a:t>
            </a:r>
          </a:p>
          <a:p>
            <a:pPr>
              <a:buNone/>
            </a:pPr>
            <a:endParaRPr lang="en-IN" dirty="0" smtClean="0"/>
          </a:p>
          <a:p>
            <a:endParaRPr lang="en-IN" dirty="0"/>
          </a:p>
        </p:txBody>
      </p:sp>
      <p:pic>
        <p:nvPicPr>
          <p:cNvPr id="4" name="Picture 5" descr="DSC02692"/>
          <p:cNvPicPr>
            <a:picLocks noChangeAspect="1" noChangeArrowheads="1"/>
          </p:cNvPicPr>
          <p:nvPr/>
        </p:nvPicPr>
        <p:blipFill>
          <a:blip r:embed="rId2" cstate="print"/>
          <a:srcRect l="51404" t="69904" r="19812" b="4054"/>
          <a:stretch>
            <a:fillRect/>
          </a:stretch>
        </p:blipFill>
        <p:spPr bwMode="auto">
          <a:xfrm>
            <a:off x="6019800" y="4724400"/>
            <a:ext cx="2743200" cy="186213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62500" lnSpcReduction="20000"/>
          </a:bodyPr>
          <a:lstStyle/>
          <a:p>
            <a:pPr>
              <a:buNone/>
            </a:pPr>
            <a:r>
              <a:rPr lang="en-IN" dirty="0" smtClean="0"/>
              <a:t>DESIGN AND CONSTRUCTION;</a:t>
            </a:r>
          </a:p>
          <a:p>
            <a:pPr>
              <a:buFontTx/>
              <a:buChar char="-"/>
            </a:pPr>
            <a:r>
              <a:rPr lang="en-IN" dirty="0" smtClean="0"/>
              <a:t>It consists of bands fabricated on molars distal to the edentulous spaces on either sides of the arch.</a:t>
            </a:r>
          </a:p>
          <a:p>
            <a:pPr>
              <a:buFontTx/>
              <a:buChar char="-"/>
            </a:pPr>
            <a:endParaRPr lang="en-IN" dirty="0" smtClean="0"/>
          </a:p>
          <a:p>
            <a:pPr>
              <a:buFontTx/>
              <a:buChar char="-"/>
            </a:pPr>
            <a:r>
              <a:rPr lang="en-IN" dirty="0" smtClean="0"/>
              <a:t>The bands are connected to each other with a ‘U’ shaped stainless steel wire running from one molar to the anterior palatal area and then to the other molar. At the </a:t>
            </a:r>
            <a:r>
              <a:rPr lang="en-IN" dirty="0" err="1" smtClean="0"/>
              <a:t>rugae</a:t>
            </a:r>
            <a:r>
              <a:rPr lang="en-IN" dirty="0" smtClean="0"/>
              <a:t> area, a small U / W shaped bend is incorporated approximately 1mm away from the soft tissue. The bend will enhance the retention of the acrylic </a:t>
            </a:r>
            <a:r>
              <a:rPr lang="en-IN" dirty="0" err="1" smtClean="0"/>
              <a:t>botton</a:t>
            </a:r>
            <a:r>
              <a:rPr lang="en-IN" dirty="0" smtClean="0"/>
              <a:t> to the wire .</a:t>
            </a:r>
          </a:p>
          <a:p>
            <a:pPr>
              <a:buFontTx/>
              <a:buChar char="-"/>
            </a:pPr>
            <a:endParaRPr lang="en-IN" dirty="0" smtClean="0"/>
          </a:p>
          <a:p>
            <a:pPr>
              <a:buFontTx/>
              <a:buChar char="-"/>
            </a:pPr>
            <a:r>
              <a:rPr lang="en-IN" dirty="0" smtClean="0"/>
              <a:t>The acrylic button, 0.5 inch in diameter is placed usually on the descending portion of the palatal vault 1 to 2 mm below the incisive papilla.</a:t>
            </a:r>
          </a:p>
          <a:p>
            <a:pPr>
              <a:buFontTx/>
              <a:buChar char="-"/>
            </a:pPr>
            <a:endParaRPr lang="en-IN" dirty="0" smtClean="0"/>
          </a:p>
          <a:p>
            <a:pPr>
              <a:buFontTx/>
              <a:buChar char="-"/>
            </a:pPr>
            <a:r>
              <a:rPr lang="en-IN" dirty="0" smtClean="0"/>
              <a:t>The appliance is then trimmed and polished before </a:t>
            </a:r>
            <a:r>
              <a:rPr lang="en-IN" dirty="0" err="1" smtClean="0"/>
              <a:t>luting</a:t>
            </a:r>
            <a:r>
              <a:rPr lang="en-IN" dirty="0" smtClean="0"/>
              <a:t>.</a:t>
            </a:r>
          </a:p>
          <a:p>
            <a:endParaRPr lang="en-IN" dirty="0"/>
          </a:p>
        </p:txBody>
      </p:sp>
      <p:pic>
        <p:nvPicPr>
          <p:cNvPr id="4" name="Picture 6" descr="58"/>
          <p:cNvPicPr>
            <a:picLocks noChangeAspect="1" noChangeArrowheads="1"/>
          </p:cNvPicPr>
          <p:nvPr/>
        </p:nvPicPr>
        <p:blipFill>
          <a:blip r:embed="rId2" cstate="print">
            <a:lum bright="-30000" contrast="-18000"/>
          </a:blip>
          <a:srcRect/>
          <a:stretch>
            <a:fillRect/>
          </a:stretch>
        </p:blipFill>
        <p:spPr bwMode="auto">
          <a:xfrm>
            <a:off x="457200" y="457200"/>
            <a:ext cx="1447800" cy="838200"/>
          </a:xfrm>
          <a:prstGeom prst="rect">
            <a:avLst/>
          </a:prstGeom>
          <a:noFill/>
          <a:ln w="9525">
            <a:noFill/>
            <a:miter lim="800000"/>
            <a:headEnd/>
            <a:tailEnd/>
          </a:ln>
        </p:spPr>
      </p:pic>
      <p:pic>
        <p:nvPicPr>
          <p:cNvPr id="5" name="Picture 6" descr="59"/>
          <p:cNvPicPr>
            <a:picLocks noChangeAspect="1" noChangeArrowheads="1"/>
          </p:cNvPicPr>
          <p:nvPr/>
        </p:nvPicPr>
        <p:blipFill>
          <a:blip r:embed="rId3" cstate="print">
            <a:lum bright="-36000"/>
          </a:blip>
          <a:srcRect/>
          <a:stretch>
            <a:fillRect/>
          </a:stretch>
        </p:blipFill>
        <p:spPr bwMode="auto">
          <a:xfrm>
            <a:off x="3733800" y="457200"/>
            <a:ext cx="1503363" cy="838200"/>
          </a:xfrm>
          <a:prstGeom prst="rect">
            <a:avLst/>
          </a:prstGeom>
          <a:noFill/>
          <a:ln w="9525">
            <a:noFill/>
            <a:miter lim="800000"/>
            <a:headEnd/>
            <a:tailEnd/>
          </a:ln>
        </p:spPr>
      </p:pic>
      <p:pic>
        <p:nvPicPr>
          <p:cNvPr id="6" name="Picture 1030" descr="62"/>
          <p:cNvPicPr>
            <a:picLocks noChangeAspect="1" noChangeArrowheads="1"/>
          </p:cNvPicPr>
          <p:nvPr/>
        </p:nvPicPr>
        <p:blipFill>
          <a:blip r:embed="rId4" cstate="print">
            <a:lum bright="-18000"/>
          </a:blip>
          <a:srcRect/>
          <a:stretch>
            <a:fillRect/>
          </a:stretch>
        </p:blipFill>
        <p:spPr bwMode="auto">
          <a:xfrm>
            <a:off x="6705600" y="457200"/>
            <a:ext cx="1795462"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MODIFICATIONS;</a:t>
            </a:r>
          </a:p>
          <a:p>
            <a:pPr marL="514350" indent="-514350">
              <a:buAutoNum type="arabicPeriod"/>
            </a:pPr>
            <a:r>
              <a:rPr lang="en-IN" dirty="0" smtClean="0"/>
              <a:t>NANCE HOLDING ARCH SPURS.</a:t>
            </a:r>
          </a:p>
          <a:p>
            <a:pPr marL="514350" indent="-514350">
              <a:buAutoNum type="arabicPeriod"/>
            </a:pPr>
            <a:endParaRPr lang="en-IN" dirty="0" smtClean="0"/>
          </a:p>
          <a:p>
            <a:pPr marL="514350" indent="-514350">
              <a:buAutoNum type="arabicPeriod"/>
            </a:pPr>
            <a:r>
              <a:rPr lang="en-IN" dirty="0" smtClean="0"/>
              <a:t>FIXED FUNCTIONAL SPACE MAINTAINER.</a:t>
            </a:r>
          </a:p>
          <a:p>
            <a:pPr marL="514350" indent="-514350">
              <a:buAutoNum type="arabicPeriod"/>
            </a:pPr>
            <a:endParaRPr lang="en-IN" dirty="0" smtClean="0"/>
          </a:p>
          <a:p>
            <a:pPr marL="514350" indent="-514350">
              <a:buAutoNum type="arabicPeriod"/>
            </a:pPr>
            <a:endParaRPr lang="en-IN" dirty="0" smtClean="0"/>
          </a:p>
          <a:p>
            <a:pPr marL="514350" indent="-514350">
              <a:buAutoNum type="arabicPeriod"/>
            </a:pPr>
            <a:r>
              <a:rPr lang="en-IN" dirty="0" smtClean="0"/>
              <a:t>HABIT BREAKING COMBO APPLIANCE.</a:t>
            </a:r>
            <a:endParaRPr lang="en-IN" dirty="0"/>
          </a:p>
        </p:txBody>
      </p:sp>
      <p:pic>
        <p:nvPicPr>
          <p:cNvPr id="4" name="Picture 16" descr="5"/>
          <p:cNvPicPr>
            <a:picLocks noChangeAspect="1" noChangeArrowheads="1"/>
          </p:cNvPicPr>
          <p:nvPr/>
        </p:nvPicPr>
        <p:blipFill>
          <a:blip r:embed="rId2" cstate="print"/>
          <a:srcRect/>
          <a:stretch>
            <a:fillRect/>
          </a:stretch>
        </p:blipFill>
        <p:spPr bwMode="auto">
          <a:xfrm>
            <a:off x="3124200" y="3962400"/>
            <a:ext cx="1597025" cy="1117600"/>
          </a:xfrm>
          <a:prstGeom prst="rect">
            <a:avLst/>
          </a:prstGeom>
          <a:noFill/>
          <a:ln w="9525">
            <a:solidFill>
              <a:schemeClr val="bg2"/>
            </a:solidFill>
            <a:miter lim="800000"/>
            <a:headEnd/>
            <a:tailEnd/>
          </a:ln>
        </p:spPr>
      </p:pic>
      <p:pic>
        <p:nvPicPr>
          <p:cNvPr id="3074" name="Picture 2" descr="C:\Users\Sathyajith naik\Documents\IMG_20200424_233020.jpg"/>
          <p:cNvPicPr>
            <a:picLocks noChangeAspect="1" noChangeArrowheads="1"/>
          </p:cNvPicPr>
          <p:nvPr/>
        </p:nvPicPr>
        <p:blipFill>
          <a:blip r:embed="rId3" cstate="print"/>
          <a:srcRect/>
          <a:stretch>
            <a:fillRect/>
          </a:stretch>
        </p:blipFill>
        <p:spPr bwMode="auto">
          <a:xfrm>
            <a:off x="3200400" y="5638800"/>
            <a:ext cx="1551100"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TRANSPALATAL ARCH</a:t>
            </a:r>
            <a:endParaRPr lang="en-IN" dirty="0"/>
          </a:p>
        </p:txBody>
      </p:sp>
      <p:sp>
        <p:nvSpPr>
          <p:cNvPr id="3" name="Content Placeholder 2"/>
          <p:cNvSpPr>
            <a:spLocks noGrp="1"/>
          </p:cNvSpPr>
          <p:nvPr>
            <p:ph idx="1"/>
          </p:nvPr>
        </p:nvSpPr>
        <p:spPr/>
        <p:txBody>
          <a:bodyPr>
            <a:normAutofit fontScale="47500" lnSpcReduction="20000"/>
          </a:bodyPr>
          <a:lstStyle/>
          <a:p>
            <a:r>
              <a:rPr lang="en-IN" dirty="0" smtClean="0"/>
              <a:t>It is a maxillary fixed, bilateral, passive and non-functional SM.</a:t>
            </a:r>
          </a:p>
          <a:p>
            <a:endParaRPr lang="en-IN" dirty="0" smtClean="0"/>
          </a:p>
          <a:p>
            <a:pPr>
              <a:buNone/>
            </a:pPr>
            <a:r>
              <a:rPr lang="en-IN" dirty="0" smtClean="0"/>
              <a:t>INDICATION;</a:t>
            </a:r>
          </a:p>
          <a:p>
            <a:pPr marL="514350" indent="-514350">
              <a:buAutoNum type="arabicPeriod"/>
            </a:pPr>
            <a:r>
              <a:rPr lang="en-IN" dirty="0" smtClean="0"/>
              <a:t>When one side of the arch is intact and several primary teeth on the other side is missing.</a:t>
            </a:r>
          </a:p>
          <a:p>
            <a:pPr marL="514350" indent="-514350">
              <a:buAutoNum type="arabicPeriod"/>
            </a:pPr>
            <a:r>
              <a:rPr lang="en-IN" dirty="0" smtClean="0"/>
              <a:t>In arch expansion.</a:t>
            </a:r>
          </a:p>
          <a:p>
            <a:pPr marL="514350" indent="-514350">
              <a:buAutoNum type="arabicPeriod"/>
            </a:pPr>
            <a:r>
              <a:rPr lang="en-IN" dirty="0" smtClean="0"/>
              <a:t> Correction of rotated molar.</a:t>
            </a:r>
          </a:p>
          <a:p>
            <a:pPr>
              <a:buNone/>
            </a:pPr>
            <a:endParaRPr lang="en-IN" dirty="0" smtClean="0"/>
          </a:p>
          <a:p>
            <a:pPr>
              <a:buNone/>
            </a:pPr>
            <a:r>
              <a:rPr lang="en-IN" dirty="0" smtClean="0"/>
              <a:t>DESIGN AND CONSTRUCTION;</a:t>
            </a:r>
          </a:p>
          <a:p>
            <a:pPr>
              <a:buFontTx/>
              <a:buChar char="-"/>
            </a:pPr>
            <a:r>
              <a:rPr lang="en-IN" dirty="0" smtClean="0"/>
              <a:t>It consists of bands on the teeth distal to edentulous space</a:t>
            </a:r>
          </a:p>
          <a:p>
            <a:pPr>
              <a:buFontTx/>
              <a:buChar char="-"/>
            </a:pPr>
            <a:endParaRPr lang="en-IN" dirty="0" smtClean="0"/>
          </a:p>
          <a:p>
            <a:pPr>
              <a:buFontTx/>
              <a:buChar char="-"/>
            </a:pPr>
            <a:r>
              <a:rPr lang="en-IN" dirty="0" smtClean="0"/>
              <a:t>A 19 </a:t>
            </a:r>
            <a:r>
              <a:rPr lang="en-IN" dirty="0" err="1" smtClean="0"/>
              <a:t>guage</a:t>
            </a:r>
            <a:r>
              <a:rPr lang="en-IN" dirty="0" smtClean="0"/>
              <a:t> SS wire is bent and well adapted to follow the contour of the palate avoiding the soft tissue.</a:t>
            </a:r>
          </a:p>
          <a:p>
            <a:pPr>
              <a:buFontTx/>
              <a:buChar char="-"/>
            </a:pPr>
            <a:endParaRPr lang="en-IN" dirty="0" smtClean="0"/>
          </a:p>
          <a:p>
            <a:pPr>
              <a:buNone/>
            </a:pPr>
            <a:r>
              <a:rPr lang="en-IN" dirty="0" smtClean="0"/>
              <a:t> -    The wire is incorporated with U- shaped bend in the middle of the palate if any manipulation is required and is soldered to the molar bands on either sides.</a:t>
            </a:r>
          </a:p>
          <a:p>
            <a:pPr>
              <a:buFontTx/>
              <a:buChar char="-"/>
            </a:pPr>
            <a:endParaRPr lang="en-IN" dirty="0" smtClean="0"/>
          </a:p>
          <a:p>
            <a:pPr>
              <a:buFontTx/>
              <a:buChar char="-"/>
            </a:pPr>
            <a:r>
              <a:rPr lang="en-IN" dirty="0" smtClean="0"/>
              <a:t>The appliance is finished and polished before cementing.</a:t>
            </a:r>
          </a:p>
          <a:p>
            <a:pPr>
              <a:buNone/>
            </a:pPr>
            <a:endParaRPr lang="en-IN" dirty="0" smtClean="0"/>
          </a:p>
          <a:p>
            <a:pPr>
              <a:buNone/>
            </a:pPr>
            <a:endParaRPr lang="en-IN" dirty="0"/>
          </a:p>
        </p:txBody>
      </p:sp>
      <p:pic>
        <p:nvPicPr>
          <p:cNvPr id="3075" name="Picture 3" descr="C:\Users\Sathyajith naik\Documents\IMG_20200422_135959.jpg"/>
          <p:cNvPicPr>
            <a:picLocks noChangeAspect="1" noChangeArrowheads="1"/>
          </p:cNvPicPr>
          <p:nvPr/>
        </p:nvPicPr>
        <p:blipFill>
          <a:blip r:embed="rId2" cstate="print"/>
          <a:srcRect/>
          <a:stretch>
            <a:fillRect/>
          </a:stretch>
        </p:blipFill>
        <p:spPr bwMode="auto">
          <a:xfrm>
            <a:off x="1752600" y="5392533"/>
            <a:ext cx="5181600" cy="146546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DISTAL SHOE SPACE MAINTAINER</a:t>
            </a:r>
            <a:endParaRPr lang="en-IN" dirty="0"/>
          </a:p>
        </p:txBody>
      </p:sp>
      <p:sp>
        <p:nvSpPr>
          <p:cNvPr id="3" name="Content Placeholder 2"/>
          <p:cNvSpPr>
            <a:spLocks noGrp="1"/>
          </p:cNvSpPr>
          <p:nvPr>
            <p:ph idx="1"/>
          </p:nvPr>
        </p:nvSpPr>
        <p:spPr/>
        <p:txBody>
          <a:bodyPr>
            <a:normAutofit fontScale="47500" lnSpcReduction="20000"/>
          </a:bodyPr>
          <a:lstStyle/>
          <a:p>
            <a:r>
              <a:rPr lang="en-IN" dirty="0" smtClean="0"/>
              <a:t>It is also called as Willet’s/ </a:t>
            </a:r>
            <a:r>
              <a:rPr lang="en-IN" dirty="0" err="1" smtClean="0"/>
              <a:t>Intral</a:t>
            </a:r>
            <a:r>
              <a:rPr lang="en-IN" dirty="0" smtClean="0"/>
              <a:t>-alveolar/ Eruption guidance appliance.</a:t>
            </a:r>
          </a:p>
          <a:p>
            <a:endParaRPr lang="en-IN" dirty="0" smtClean="0"/>
          </a:p>
          <a:p>
            <a:r>
              <a:rPr lang="en-IN" dirty="0" smtClean="0"/>
              <a:t>Introduced by WILLET’S in 1932.</a:t>
            </a:r>
          </a:p>
          <a:p>
            <a:endParaRPr lang="en-IN" dirty="0" smtClean="0"/>
          </a:p>
          <a:p>
            <a:r>
              <a:rPr lang="en-IN" dirty="0" smtClean="0"/>
              <a:t>It is called </a:t>
            </a:r>
            <a:r>
              <a:rPr lang="en-IN" dirty="0" err="1" smtClean="0"/>
              <a:t>intral</a:t>
            </a:r>
            <a:r>
              <a:rPr lang="en-IN" dirty="0" smtClean="0"/>
              <a:t>-alveolar appliance because the distal vertical extension is embedded in the alveolus.</a:t>
            </a:r>
          </a:p>
          <a:p>
            <a:endParaRPr lang="en-IN" dirty="0" smtClean="0"/>
          </a:p>
          <a:p>
            <a:r>
              <a:rPr lang="en-IN" dirty="0" smtClean="0"/>
              <a:t>It is called guidance appliance because it guides the erupting permanent 1</a:t>
            </a:r>
            <a:r>
              <a:rPr lang="en-IN" baseline="30000" dirty="0" smtClean="0"/>
              <a:t>st</a:t>
            </a:r>
            <a:r>
              <a:rPr lang="en-IN" dirty="0" smtClean="0"/>
              <a:t> molar.</a:t>
            </a:r>
          </a:p>
          <a:p>
            <a:pPr>
              <a:buNone/>
            </a:pPr>
            <a:endParaRPr lang="en-IN" dirty="0" smtClean="0"/>
          </a:p>
          <a:p>
            <a:r>
              <a:rPr lang="en-IN" dirty="0" smtClean="0"/>
              <a:t>It is a fixed/ semi-fixed, passive non functional SM.</a:t>
            </a:r>
          </a:p>
          <a:p>
            <a:endParaRPr lang="en-IN" dirty="0" smtClean="0"/>
          </a:p>
          <a:p>
            <a:r>
              <a:rPr lang="en-IN" dirty="0" smtClean="0"/>
              <a:t>The Willet’s distal shoe appliance is rarely used these days because of increased cost of material, difficulties in tooth preparation and more complicated fabrication procedure. </a:t>
            </a:r>
          </a:p>
          <a:p>
            <a:endParaRPr lang="en-IN" dirty="0" smtClean="0"/>
          </a:p>
          <a:p>
            <a:r>
              <a:rPr lang="en-IN" dirty="0" smtClean="0"/>
              <a:t>The appliance which is in practice now is ROCHE’S distal shoe appliance </a:t>
            </a:r>
            <a:r>
              <a:rPr lang="en-IN" smtClean="0"/>
              <a:t>introduced in 1942.</a:t>
            </a:r>
            <a:endParaRPr lang="en-IN" dirty="0" smtClean="0"/>
          </a:p>
          <a:p>
            <a:endParaRPr lang="en-IN" dirty="0" smtClean="0"/>
          </a:p>
          <a:p>
            <a:r>
              <a:rPr lang="en-IN" dirty="0" smtClean="0"/>
              <a:t>The major difference between the two appliance is the intra alveolar extension. The Willet’s appliance offers Bar type vertical extension whereas Roche’s appliance  offers  V –shaped vertical extension which has a broader surface which prevents rotation of the erupting tooth.</a:t>
            </a:r>
          </a:p>
          <a:p>
            <a:pPr>
              <a:buNone/>
            </a:pPr>
            <a:endParaRPr lang="en-IN" dirty="0" smtClean="0"/>
          </a:p>
          <a:p>
            <a:pPr>
              <a:buNone/>
            </a:pPr>
            <a:endParaRPr lang="en-IN" dirty="0"/>
          </a:p>
        </p:txBody>
      </p:sp>
      <p:pic>
        <p:nvPicPr>
          <p:cNvPr id="4" name="Picture 4" descr="537s013p"/>
          <p:cNvPicPr>
            <a:picLocks noChangeAspect="1" noChangeArrowheads="1"/>
          </p:cNvPicPr>
          <p:nvPr/>
        </p:nvPicPr>
        <p:blipFill>
          <a:blip r:embed="rId2" cstate="print"/>
          <a:srcRect/>
          <a:stretch>
            <a:fillRect/>
          </a:stretch>
        </p:blipFill>
        <p:spPr bwMode="auto">
          <a:xfrm>
            <a:off x="6553200" y="1143000"/>
            <a:ext cx="2133600" cy="838200"/>
          </a:xfrm>
          <a:prstGeom prst="rect">
            <a:avLst/>
          </a:prstGeom>
          <a:noFill/>
        </p:spPr>
      </p:pic>
      <p:pic>
        <p:nvPicPr>
          <p:cNvPr id="5" name="Picture 4" descr="19 april 033"/>
          <p:cNvPicPr>
            <a:picLocks noChangeAspect="1" noChangeArrowheads="1"/>
          </p:cNvPicPr>
          <p:nvPr/>
        </p:nvPicPr>
        <p:blipFill>
          <a:blip r:embed="rId3" cstate="print"/>
          <a:srcRect/>
          <a:stretch>
            <a:fillRect/>
          </a:stretch>
        </p:blipFill>
        <p:spPr>
          <a:xfrm flipV="1">
            <a:off x="6172200" y="5791200"/>
            <a:ext cx="1634520" cy="1066800"/>
          </a:xfrm>
          <a:prstGeom prst="rect">
            <a:avLst/>
          </a:prstGeom>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55000" lnSpcReduction="20000"/>
          </a:bodyPr>
          <a:lstStyle/>
          <a:p>
            <a:pPr>
              <a:buNone/>
            </a:pPr>
            <a:r>
              <a:rPr lang="en-IN" dirty="0" smtClean="0"/>
              <a:t>INDICATION;</a:t>
            </a:r>
          </a:p>
          <a:p>
            <a:pPr>
              <a:buNone/>
            </a:pPr>
            <a:r>
              <a:rPr lang="en-IN" dirty="0" smtClean="0"/>
              <a:t>   When the 2</a:t>
            </a:r>
            <a:r>
              <a:rPr lang="en-IN" baseline="30000" dirty="0" smtClean="0"/>
              <a:t>nd</a:t>
            </a:r>
            <a:r>
              <a:rPr lang="en-IN" dirty="0" smtClean="0"/>
              <a:t> primary molar is lost/ extracted before the eruption of 1</a:t>
            </a:r>
            <a:r>
              <a:rPr lang="en-IN" baseline="30000" dirty="0" smtClean="0"/>
              <a:t>st</a:t>
            </a:r>
            <a:r>
              <a:rPr lang="en-IN" dirty="0" smtClean="0"/>
              <a:t> permanent molar.</a:t>
            </a:r>
          </a:p>
          <a:p>
            <a:pPr>
              <a:buNone/>
            </a:pPr>
            <a:endParaRPr lang="en-IN" dirty="0" smtClean="0"/>
          </a:p>
          <a:p>
            <a:pPr>
              <a:buNone/>
            </a:pPr>
            <a:r>
              <a:rPr lang="en-IN" dirty="0" smtClean="0"/>
              <a:t>   [Distal surface of the 2</a:t>
            </a:r>
            <a:r>
              <a:rPr lang="en-IN" baseline="30000" dirty="0" smtClean="0"/>
              <a:t>nd</a:t>
            </a:r>
            <a:r>
              <a:rPr lang="en-IN" dirty="0" smtClean="0"/>
              <a:t> primary molar provides a guide for un-erupted 1</a:t>
            </a:r>
            <a:r>
              <a:rPr lang="en-IN" baseline="30000" dirty="0" smtClean="0"/>
              <a:t>st</a:t>
            </a:r>
            <a:r>
              <a:rPr lang="en-IN" dirty="0" smtClean="0"/>
              <a:t> permanent molar. When the 2</a:t>
            </a:r>
            <a:r>
              <a:rPr lang="en-IN" baseline="30000" dirty="0" smtClean="0"/>
              <a:t>nd</a:t>
            </a:r>
            <a:r>
              <a:rPr lang="en-IN" dirty="0" smtClean="0"/>
              <a:t> primary molar is removed prior to the eruption of the 1</a:t>
            </a:r>
            <a:r>
              <a:rPr lang="en-IN" baseline="30000" dirty="0" smtClean="0"/>
              <a:t>st</a:t>
            </a:r>
            <a:r>
              <a:rPr lang="en-IN" dirty="0" smtClean="0"/>
              <a:t> permanent molar, the intra alveolar appliance provides greater control of path of eruption of un-erupted tooth and prevents undesirable </a:t>
            </a:r>
            <a:r>
              <a:rPr lang="en-IN" dirty="0" err="1" smtClean="0"/>
              <a:t>mesial</a:t>
            </a:r>
            <a:r>
              <a:rPr lang="en-IN" dirty="0" smtClean="0"/>
              <a:t> migration.]</a:t>
            </a:r>
          </a:p>
          <a:p>
            <a:pPr>
              <a:buNone/>
            </a:pPr>
            <a:endParaRPr lang="en-IN" dirty="0" smtClean="0"/>
          </a:p>
          <a:p>
            <a:pPr>
              <a:buNone/>
            </a:pPr>
            <a:r>
              <a:rPr lang="en-IN" dirty="0" smtClean="0"/>
              <a:t>CONTRAINDICATION;</a:t>
            </a:r>
          </a:p>
          <a:p>
            <a:pPr marL="514350" indent="-514350">
              <a:buAutoNum type="arabicPeriod"/>
            </a:pPr>
            <a:r>
              <a:rPr lang="en-IN" dirty="0" smtClean="0"/>
              <a:t>Inadequate abutment due to multiple loss of teeth.</a:t>
            </a:r>
          </a:p>
          <a:p>
            <a:pPr marL="514350" indent="-514350">
              <a:buAutoNum type="arabicPeriod"/>
            </a:pPr>
            <a:r>
              <a:rPr lang="en-IN" dirty="0" smtClean="0"/>
              <a:t> Poor oral hygiene.</a:t>
            </a:r>
          </a:p>
          <a:p>
            <a:pPr marL="514350" indent="-514350">
              <a:buAutoNum type="arabicPeriod"/>
            </a:pPr>
            <a:r>
              <a:rPr lang="en-IN" dirty="0" smtClean="0"/>
              <a:t>Lack of parent and patient cooperation.</a:t>
            </a:r>
          </a:p>
          <a:p>
            <a:pPr marL="514350" indent="-514350">
              <a:buAutoNum type="arabicPeriod"/>
            </a:pPr>
            <a:r>
              <a:rPr lang="en-IN" dirty="0" smtClean="0"/>
              <a:t>Medically compromised patients with congenital  heart disease, </a:t>
            </a:r>
            <a:r>
              <a:rPr lang="en-IN" dirty="0" err="1" smtClean="0"/>
              <a:t>juveneile</a:t>
            </a:r>
            <a:r>
              <a:rPr lang="en-IN" dirty="0" smtClean="0"/>
              <a:t> diabetes, </a:t>
            </a:r>
            <a:r>
              <a:rPr lang="en-IN" dirty="0" err="1" smtClean="0"/>
              <a:t>hemophilia</a:t>
            </a:r>
            <a:r>
              <a:rPr lang="en-IN" dirty="0" smtClean="0"/>
              <a:t> etc</a:t>
            </a:r>
          </a:p>
          <a:p>
            <a:pPr marL="514350" indent="-514350">
              <a:buAutoNum type="arabicPeriod"/>
            </a:pPr>
            <a:r>
              <a:rPr lang="en-IN" dirty="0" smtClean="0"/>
              <a:t>Congenitally missing 1</a:t>
            </a:r>
            <a:r>
              <a:rPr lang="en-IN" baseline="30000" dirty="0" smtClean="0"/>
              <a:t>st</a:t>
            </a:r>
            <a:r>
              <a:rPr lang="en-IN" dirty="0" smtClean="0"/>
              <a:t> permanent tooth.</a:t>
            </a:r>
            <a:endParaRPr lang="en-IN" dirty="0"/>
          </a:p>
        </p:txBody>
      </p:sp>
      <p:pic>
        <p:nvPicPr>
          <p:cNvPr id="4098" name="Picture 2" descr="C:\Users\Sathyajith naik\Documents\IMG_20200422_140659.jpg"/>
          <p:cNvPicPr>
            <a:picLocks noChangeAspect="1" noChangeArrowheads="1"/>
          </p:cNvPicPr>
          <p:nvPr/>
        </p:nvPicPr>
        <p:blipFill>
          <a:blip r:embed="rId2" cstate="print"/>
          <a:srcRect/>
          <a:stretch>
            <a:fillRect/>
          </a:stretch>
        </p:blipFill>
        <p:spPr bwMode="auto">
          <a:xfrm>
            <a:off x="3810000" y="457200"/>
            <a:ext cx="1981200" cy="9144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70000" lnSpcReduction="20000"/>
          </a:bodyPr>
          <a:lstStyle/>
          <a:p>
            <a:pPr>
              <a:buNone/>
            </a:pPr>
            <a:r>
              <a:rPr lang="en-IN" dirty="0" smtClean="0"/>
              <a:t>ADVANTAGES;</a:t>
            </a:r>
          </a:p>
          <a:p>
            <a:pPr marL="514350" indent="-514350">
              <a:buAutoNum type="arabicPeriod"/>
            </a:pPr>
            <a:r>
              <a:rPr lang="en-IN" dirty="0" smtClean="0"/>
              <a:t>Only SM which can be used if there is premature loss of 2</a:t>
            </a:r>
            <a:r>
              <a:rPr lang="en-IN" baseline="30000" dirty="0" smtClean="0"/>
              <a:t>nd</a:t>
            </a:r>
            <a:r>
              <a:rPr lang="en-IN" dirty="0" smtClean="0"/>
              <a:t> primary molar before the eruption of 1</a:t>
            </a:r>
            <a:r>
              <a:rPr lang="en-IN" baseline="30000" dirty="0" smtClean="0"/>
              <a:t>st</a:t>
            </a:r>
            <a:r>
              <a:rPr lang="en-IN" dirty="0" smtClean="0"/>
              <a:t> permanent molar.</a:t>
            </a:r>
          </a:p>
          <a:p>
            <a:pPr marL="514350" indent="-514350">
              <a:buAutoNum type="arabicPeriod"/>
            </a:pPr>
            <a:endParaRPr lang="en-IN" dirty="0" smtClean="0"/>
          </a:p>
          <a:p>
            <a:pPr marL="514350" indent="-514350">
              <a:buNone/>
            </a:pPr>
            <a:r>
              <a:rPr lang="en-IN" dirty="0" smtClean="0"/>
              <a:t>DISADVANTAGES;</a:t>
            </a:r>
          </a:p>
          <a:p>
            <a:pPr marL="514350" indent="-514350">
              <a:buNone/>
            </a:pPr>
            <a:r>
              <a:rPr lang="en-IN" dirty="0" smtClean="0"/>
              <a:t>1 .It may permit tipping if not placed properly.</a:t>
            </a:r>
          </a:p>
          <a:p>
            <a:pPr marL="514350" indent="-514350">
              <a:buNone/>
            </a:pPr>
            <a:r>
              <a:rPr lang="en-IN" dirty="0" smtClean="0"/>
              <a:t>2. It  may interferes with </a:t>
            </a:r>
            <a:r>
              <a:rPr lang="en-IN" dirty="0" err="1" smtClean="0"/>
              <a:t>epitheliazation</a:t>
            </a:r>
            <a:r>
              <a:rPr lang="en-IN" dirty="0" smtClean="0"/>
              <a:t> of the socket.</a:t>
            </a:r>
          </a:p>
          <a:p>
            <a:pPr marL="514350" indent="-514350">
              <a:buNone/>
            </a:pPr>
            <a:r>
              <a:rPr lang="en-IN" dirty="0" smtClean="0"/>
              <a:t>3. It can cause infection.</a:t>
            </a:r>
          </a:p>
          <a:p>
            <a:pPr marL="514350" indent="-514350">
              <a:buNone/>
            </a:pPr>
            <a:r>
              <a:rPr lang="en-IN" dirty="0" smtClean="0"/>
              <a:t>4. Its construction is difficult.</a:t>
            </a:r>
          </a:p>
          <a:p>
            <a:pPr marL="514350" indent="-514350">
              <a:buNone/>
            </a:pPr>
            <a:r>
              <a:rPr lang="en-IN" dirty="0" smtClean="0"/>
              <a:t>5. It may cause  trauma and damage to the </a:t>
            </a:r>
            <a:r>
              <a:rPr lang="en-IN" dirty="0" err="1" smtClean="0"/>
              <a:t>unerupted</a:t>
            </a:r>
            <a:r>
              <a:rPr lang="en-IN" dirty="0" smtClean="0"/>
              <a:t> tooth bud if not placed properly.</a:t>
            </a:r>
          </a:p>
          <a:p>
            <a:pPr marL="514350" indent="-514350">
              <a:buNone/>
            </a:pPr>
            <a:r>
              <a:rPr lang="en-IN" dirty="0" smtClean="0"/>
              <a:t>6. It may prevent the tooth from erupting if not placed properly.</a:t>
            </a:r>
            <a:endParaRPr lang="en-IN" dirty="0"/>
          </a:p>
        </p:txBody>
      </p:sp>
      <p:pic>
        <p:nvPicPr>
          <p:cNvPr id="5" name="Picture 7" descr="DSC02723"/>
          <p:cNvPicPr>
            <a:picLocks noChangeAspect="1" noChangeArrowheads="1"/>
          </p:cNvPicPr>
          <p:nvPr/>
        </p:nvPicPr>
        <p:blipFill>
          <a:blip r:embed="rId2" cstate="print"/>
          <a:srcRect/>
          <a:stretch>
            <a:fillRect/>
          </a:stretch>
        </p:blipFill>
        <p:spPr bwMode="auto">
          <a:xfrm>
            <a:off x="3733800" y="304800"/>
            <a:ext cx="2514600" cy="127635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55000" lnSpcReduction="20000"/>
          </a:bodyPr>
          <a:lstStyle/>
          <a:p>
            <a:pPr>
              <a:buNone/>
            </a:pPr>
            <a:r>
              <a:rPr lang="en-IN" dirty="0" smtClean="0"/>
              <a:t>DESIGN AND CONSTRUCTION;</a:t>
            </a:r>
          </a:p>
          <a:p>
            <a:pPr>
              <a:buNone/>
            </a:pPr>
            <a:r>
              <a:rPr lang="en-IN" dirty="0" smtClean="0"/>
              <a:t>STEP 1; An IOPAR is taken to calculate the length of the arm and depth of the shoe to be designed.</a:t>
            </a:r>
          </a:p>
          <a:p>
            <a:pPr>
              <a:buNone/>
            </a:pPr>
            <a:endParaRPr lang="en-IN" dirty="0" smtClean="0"/>
          </a:p>
          <a:p>
            <a:pPr>
              <a:buNone/>
            </a:pPr>
            <a:r>
              <a:rPr lang="en-IN" dirty="0" smtClean="0"/>
              <a:t>STEP 2; A band/crown is fabricated on 1</a:t>
            </a:r>
            <a:r>
              <a:rPr lang="en-IN" baseline="30000" dirty="0" smtClean="0"/>
              <a:t>st</a:t>
            </a:r>
            <a:r>
              <a:rPr lang="en-IN" dirty="0" smtClean="0"/>
              <a:t> primary molar .</a:t>
            </a:r>
          </a:p>
          <a:p>
            <a:pPr>
              <a:buNone/>
            </a:pPr>
            <a:endParaRPr lang="en-IN" dirty="0" smtClean="0"/>
          </a:p>
          <a:p>
            <a:pPr>
              <a:buNone/>
            </a:pPr>
            <a:r>
              <a:rPr lang="en-IN" dirty="0" smtClean="0"/>
              <a:t>STEP 3; 1. An impression is taken along with band/crown on 1</a:t>
            </a:r>
            <a:r>
              <a:rPr lang="en-IN" baseline="30000" dirty="0" smtClean="0"/>
              <a:t>st</a:t>
            </a:r>
            <a:r>
              <a:rPr lang="en-IN" dirty="0" smtClean="0"/>
              <a:t> primary molar[D].</a:t>
            </a:r>
          </a:p>
          <a:p>
            <a:pPr>
              <a:buNone/>
            </a:pPr>
            <a:r>
              <a:rPr lang="en-IN" dirty="0" smtClean="0"/>
              <a:t>              2. Band/crown is transferred to the prepared working cast.</a:t>
            </a:r>
          </a:p>
          <a:p>
            <a:pPr>
              <a:buNone/>
            </a:pPr>
            <a:r>
              <a:rPr lang="en-IN" dirty="0" smtClean="0"/>
              <a:t>              3. In the cast, 2</a:t>
            </a:r>
            <a:r>
              <a:rPr lang="en-IN" baseline="30000" dirty="0" smtClean="0"/>
              <a:t>nd</a:t>
            </a:r>
            <a:r>
              <a:rPr lang="en-IN" dirty="0" smtClean="0"/>
              <a:t> primary molar is scraped off and a hole corresponding to the distal surface 2</a:t>
            </a:r>
            <a:r>
              <a:rPr lang="en-IN" baseline="30000" dirty="0" smtClean="0"/>
              <a:t>nd</a:t>
            </a:r>
            <a:r>
              <a:rPr lang="en-IN" dirty="0" smtClean="0"/>
              <a:t> primary molar as calculated , is created.</a:t>
            </a:r>
          </a:p>
          <a:p>
            <a:pPr>
              <a:buNone/>
            </a:pPr>
            <a:r>
              <a:rPr lang="en-IN" dirty="0" smtClean="0"/>
              <a:t>              4. A SS wire is bent accordingly. It consists of a horizontal[distal extension] and vertical arm. It is stabilized and soldered .</a:t>
            </a:r>
          </a:p>
          <a:p>
            <a:pPr>
              <a:buNone/>
            </a:pPr>
            <a:r>
              <a:rPr lang="en-IN" dirty="0" smtClean="0"/>
              <a:t>              5. The prepared appliance is removed from the cast and trimmed.</a:t>
            </a:r>
          </a:p>
          <a:p>
            <a:pPr>
              <a:buNone/>
            </a:pPr>
            <a:r>
              <a:rPr lang="en-IN" dirty="0" smtClean="0"/>
              <a:t>              6. The appliance is polished, sterilized and kept ready before extraction of 2</a:t>
            </a:r>
            <a:r>
              <a:rPr lang="en-IN" baseline="30000" dirty="0" smtClean="0"/>
              <a:t>nd</a:t>
            </a:r>
            <a:r>
              <a:rPr lang="en-IN" dirty="0" smtClean="0"/>
              <a:t>  primary molar for cementation immediately after the extraction procedure.</a:t>
            </a:r>
          </a:p>
          <a:p>
            <a:pPr>
              <a:buNone/>
            </a:pPr>
            <a:endParaRPr lang="en-IN" dirty="0" smtClean="0"/>
          </a:p>
          <a:p>
            <a:endParaRPr lang="en-IN" dirty="0"/>
          </a:p>
        </p:txBody>
      </p:sp>
      <p:pic>
        <p:nvPicPr>
          <p:cNvPr id="4" name="Picture 4" descr="inter5"/>
          <p:cNvPicPr>
            <a:picLocks noChangeAspect="1" noChangeArrowheads="1"/>
          </p:cNvPicPr>
          <p:nvPr/>
        </p:nvPicPr>
        <p:blipFill>
          <a:blip r:embed="rId2" cstate="print"/>
          <a:srcRect/>
          <a:stretch>
            <a:fillRect/>
          </a:stretch>
        </p:blipFill>
        <p:spPr bwMode="auto">
          <a:xfrm>
            <a:off x="3810000" y="381000"/>
            <a:ext cx="1981200" cy="1066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IN" sz="2800" dirty="0" smtClean="0"/>
              <a:t>INDICATIONS OF SPACE MAINTAINER</a:t>
            </a:r>
            <a:endParaRPr lang="en-IN" sz="2800" dirty="0"/>
          </a:p>
        </p:txBody>
      </p:sp>
      <p:sp>
        <p:nvSpPr>
          <p:cNvPr id="3" name="Content Placeholder 2"/>
          <p:cNvSpPr>
            <a:spLocks noGrp="1"/>
          </p:cNvSpPr>
          <p:nvPr>
            <p:ph idx="4294967295"/>
          </p:nvPr>
        </p:nvSpPr>
        <p:spPr>
          <a:xfrm>
            <a:off x="0" y="1752600"/>
            <a:ext cx="8229600" cy="4525963"/>
          </a:xfrm>
        </p:spPr>
        <p:txBody>
          <a:bodyPr>
            <a:normAutofit fontScale="40000" lnSpcReduction="20000"/>
          </a:bodyPr>
          <a:lstStyle/>
          <a:p>
            <a:pPr>
              <a:buNone/>
            </a:pPr>
            <a:r>
              <a:rPr lang="en-IN" sz="3500" dirty="0" smtClean="0"/>
              <a:t>1]   </a:t>
            </a:r>
            <a:r>
              <a:rPr lang="en-IN" sz="3500" b="1" dirty="0" smtClean="0"/>
              <a:t>When root development of the successor tooth is less than one –third;    </a:t>
            </a:r>
            <a:r>
              <a:rPr lang="en-IN" sz="3500" dirty="0" smtClean="0"/>
              <a:t>A tooth does not begin its journey before 1/3 of its root formation is complete. Eruption is likely to take considerable time if less than 1/3 root is formed. This time is sufficient  to allow the neighbouring teeth to migrate into space originally  occupied by  the lost tooth.</a:t>
            </a:r>
          </a:p>
          <a:p>
            <a:pPr>
              <a:buNone/>
            </a:pPr>
            <a:endParaRPr lang="en-IN" sz="3500" dirty="0" smtClean="0"/>
          </a:p>
          <a:p>
            <a:pPr>
              <a:buNone/>
            </a:pPr>
            <a:r>
              <a:rPr lang="en-IN" sz="3500" dirty="0" smtClean="0"/>
              <a:t>2]   </a:t>
            </a:r>
            <a:r>
              <a:rPr lang="en-IN" sz="3500" b="1" dirty="0" smtClean="0"/>
              <a:t>When the assessed eruption time of the permanent tooth is not within 3-4 months;  </a:t>
            </a:r>
            <a:r>
              <a:rPr lang="en-IN" sz="3500" dirty="0" smtClean="0"/>
              <a:t>1 mm thickness of bone covering the erupting tooth  takes at least 4 -5 months to </a:t>
            </a:r>
            <a:r>
              <a:rPr lang="en-IN" sz="3500" dirty="0" err="1" smtClean="0"/>
              <a:t>resorbe</a:t>
            </a:r>
            <a:r>
              <a:rPr lang="en-IN" sz="3500" dirty="0" smtClean="0"/>
              <a:t>. Considering this fact , a SM is required when the bone thickness is more than 1mm.</a:t>
            </a:r>
            <a:endParaRPr lang="en-IN" sz="3500" b="1" dirty="0" smtClean="0"/>
          </a:p>
          <a:p>
            <a:pPr>
              <a:buNone/>
            </a:pPr>
            <a:endParaRPr lang="en-IN" sz="3500" b="1" dirty="0" smtClean="0"/>
          </a:p>
          <a:p>
            <a:pPr>
              <a:buNone/>
            </a:pPr>
            <a:r>
              <a:rPr lang="en-IN" sz="3500" dirty="0" smtClean="0"/>
              <a:t>3]   </a:t>
            </a:r>
            <a:r>
              <a:rPr lang="en-IN" sz="3500" b="1" dirty="0" smtClean="0"/>
              <a:t>Space discrepancy; </a:t>
            </a:r>
            <a:r>
              <a:rPr lang="en-IN" sz="3500" dirty="0" smtClean="0"/>
              <a:t>When some space discrepancy like crowding or closed primary dentition already exist, more space loss cannot be </a:t>
            </a:r>
            <a:r>
              <a:rPr lang="en-IN" sz="3500" dirty="0" err="1" smtClean="0"/>
              <a:t>affored</a:t>
            </a:r>
            <a:r>
              <a:rPr lang="en-IN" sz="3500" dirty="0" smtClean="0"/>
              <a:t>. The available space has to be maintained to avoid undesirable loss of space.</a:t>
            </a:r>
          </a:p>
          <a:p>
            <a:pPr>
              <a:buNone/>
            </a:pPr>
            <a:endParaRPr lang="en-IN" sz="3500" dirty="0" smtClean="0"/>
          </a:p>
          <a:p>
            <a:pPr>
              <a:buNone/>
            </a:pPr>
            <a:r>
              <a:rPr lang="en-IN" sz="3500" dirty="0" smtClean="0"/>
              <a:t>4]    </a:t>
            </a:r>
            <a:r>
              <a:rPr lang="en-IN" sz="3500" b="1" dirty="0" smtClean="0"/>
              <a:t>Unilateral congenitally missing tooth; </a:t>
            </a:r>
            <a:r>
              <a:rPr lang="en-IN" sz="3500" dirty="0" smtClean="0"/>
              <a:t>Congenital absence of a tooth on one side of the arch can cause migration of teeth, leading to </a:t>
            </a:r>
            <a:r>
              <a:rPr lang="en-IN" sz="3500" dirty="0" err="1" smtClean="0"/>
              <a:t>unesthetic</a:t>
            </a:r>
            <a:r>
              <a:rPr lang="en-IN" sz="3500" dirty="0" smtClean="0"/>
              <a:t> shift of the dental midline. </a:t>
            </a:r>
          </a:p>
          <a:p>
            <a:pPr>
              <a:buNone/>
            </a:pPr>
            <a:endParaRPr lang="en-IN" sz="3500" dirty="0" smtClean="0"/>
          </a:p>
          <a:p>
            <a:pPr>
              <a:buNone/>
            </a:pPr>
            <a:r>
              <a:rPr lang="en-IN" sz="3500" dirty="0" smtClean="0"/>
              <a:t>5]    </a:t>
            </a:r>
            <a:r>
              <a:rPr lang="en-IN" sz="3500" b="1" dirty="0" smtClean="0"/>
              <a:t>When functions are affected;</a:t>
            </a:r>
            <a:r>
              <a:rPr lang="en-IN" sz="3500" dirty="0" smtClean="0"/>
              <a:t> Loss of incisors can affect speech while loss of posterior teeth may affect mastication.</a:t>
            </a:r>
            <a:endParaRPr lang="en-IN" sz="3500" b="1" dirty="0" smtClean="0"/>
          </a:p>
          <a:p>
            <a:endParaRPr lang="en-IN" sz="3500" dirty="0" smtClean="0"/>
          </a:p>
          <a:p>
            <a:pPr>
              <a:buNone/>
            </a:pPr>
            <a:r>
              <a:rPr lang="en-IN" sz="3500" dirty="0" smtClean="0"/>
              <a:t>6]    </a:t>
            </a:r>
            <a:r>
              <a:rPr lang="en-IN" sz="3500" b="1" dirty="0" smtClean="0"/>
              <a:t>If the use of space maintainer will aid in or make further orthodontic treatment less complicated.</a:t>
            </a:r>
          </a:p>
          <a:p>
            <a:pPr>
              <a:buNone/>
            </a:pPr>
            <a:endParaRPr lang="en-IN" sz="3500" b="1" dirty="0" smtClean="0"/>
          </a:p>
          <a:p>
            <a:pPr>
              <a:buNone/>
            </a:pPr>
            <a:r>
              <a:rPr lang="en-IN" sz="3500" dirty="0" smtClean="0"/>
              <a:t>7]</a:t>
            </a:r>
            <a:r>
              <a:rPr lang="en-IN" sz="3500" b="1" dirty="0" smtClean="0"/>
              <a:t>    If the space after premature loss of deciduous teeth shows signs of closing</a:t>
            </a:r>
            <a:r>
              <a:rPr lang="en-IN" sz="3500" dirty="0" smtClean="0"/>
              <a:t>.</a:t>
            </a:r>
          </a:p>
          <a:p>
            <a:endParaRPr lang="en-IN" dirty="0" smtClean="0"/>
          </a:p>
          <a:p>
            <a:endParaRPr lang="en-IN"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p:txBody>
          <a:bodyPr>
            <a:normAutofit fontScale="77500" lnSpcReduction="20000"/>
          </a:bodyPr>
          <a:lstStyle/>
          <a:p>
            <a:pPr>
              <a:buNone/>
            </a:pPr>
            <a:r>
              <a:rPr lang="en-IN" dirty="0" smtClean="0"/>
              <a:t>STEP 4; The 2</a:t>
            </a:r>
            <a:r>
              <a:rPr lang="en-IN" baseline="30000" dirty="0" smtClean="0"/>
              <a:t>nd</a:t>
            </a:r>
            <a:r>
              <a:rPr lang="en-IN" dirty="0" smtClean="0"/>
              <a:t> primary molar is extracted.       </a:t>
            </a:r>
          </a:p>
          <a:p>
            <a:pPr>
              <a:buNone/>
            </a:pPr>
            <a:r>
              <a:rPr lang="en-IN" dirty="0" smtClean="0"/>
              <a:t>             1.When the bleeding is controlled, the distal shoe appliance is placed in the arch and a IOPAR is taken.</a:t>
            </a:r>
          </a:p>
          <a:p>
            <a:pPr>
              <a:buNone/>
            </a:pPr>
            <a:r>
              <a:rPr lang="en-IN" dirty="0" smtClean="0"/>
              <a:t>             2. The gingival extension should extend about 1mm below the </a:t>
            </a:r>
            <a:r>
              <a:rPr lang="en-IN" dirty="0" err="1" smtClean="0"/>
              <a:t>mesial</a:t>
            </a:r>
            <a:r>
              <a:rPr lang="en-IN" dirty="0" smtClean="0"/>
              <a:t> marginal ridge of 1</a:t>
            </a:r>
            <a:r>
              <a:rPr lang="en-IN" baseline="30000" dirty="0" smtClean="0"/>
              <a:t>st</a:t>
            </a:r>
            <a:r>
              <a:rPr lang="en-IN" dirty="0" smtClean="0"/>
              <a:t> permanent molar. </a:t>
            </a:r>
          </a:p>
          <a:p>
            <a:pPr>
              <a:buNone/>
            </a:pPr>
            <a:r>
              <a:rPr lang="en-IN" dirty="0" smtClean="0"/>
              <a:t>             3. Necessary adjustment of the wire is done until a satisfactory position of the appliance of the appliance is confirmed with IOPAR.</a:t>
            </a:r>
          </a:p>
          <a:p>
            <a:pPr>
              <a:buNone/>
            </a:pPr>
            <a:endParaRPr lang="en-IN" dirty="0" smtClean="0"/>
          </a:p>
          <a:p>
            <a:pPr>
              <a:buNone/>
            </a:pPr>
            <a:r>
              <a:rPr lang="en-IN" dirty="0" smtClean="0"/>
              <a:t>STEP 5; The distal shoe appliance is cemented on the 1</a:t>
            </a:r>
            <a:r>
              <a:rPr lang="en-IN" baseline="30000" dirty="0" smtClean="0"/>
              <a:t>st</a:t>
            </a:r>
            <a:r>
              <a:rPr lang="en-IN" dirty="0" smtClean="0"/>
              <a:t> primary molar and it is mandatory to check the eruption of the permanent tooth periodically.</a:t>
            </a:r>
          </a:p>
          <a:p>
            <a:pPr marL="514350" indent="-514350">
              <a:buAutoNum type="arabicPeriod"/>
            </a:pPr>
            <a:endParaRPr lang="en-IN" dirty="0"/>
          </a:p>
        </p:txBody>
      </p:sp>
      <p:pic>
        <p:nvPicPr>
          <p:cNvPr id="4" name="Picture 4" descr="Intra alv 13"/>
          <p:cNvPicPr>
            <a:picLocks noChangeAspect="1" noChangeArrowheads="1"/>
          </p:cNvPicPr>
          <p:nvPr/>
        </p:nvPicPr>
        <p:blipFill>
          <a:blip r:embed="rId2" cstate="print">
            <a:lum bright="-12000"/>
          </a:blip>
          <a:srcRect/>
          <a:stretch>
            <a:fillRect/>
          </a:stretch>
        </p:blipFill>
        <p:spPr>
          <a:xfrm>
            <a:off x="6248400" y="381000"/>
            <a:ext cx="1524000" cy="1066800"/>
          </a:xfrm>
          <a:prstGeom prst="rect">
            <a:avLst/>
          </a:prstGeom>
          <a:noFill/>
          <a:ln>
            <a:solidFill>
              <a:schemeClr val="tx2"/>
            </a:solid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FUNCTIONAL SPACE MAINTAINER FOR MISSING POSTERIOR TOOTH</a:t>
            </a:r>
            <a:endParaRPr lang="en-IN" dirty="0"/>
          </a:p>
        </p:txBody>
      </p:sp>
      <p:pic>
        <p:nvPicPr>
          <p:cNvPr id="1026" name="Picture 2" descr="C:\Users\Sathyajith naik\Documents\IMG_20200426_133858.jpg"/>
          <p:cNvPicPr>
            <a:picLocks noGrp="1" noChangeAspect="1" noChangeArrowheads="1"/>
          </p:cNvPicPr>
          <p:nvPr>
            <p:ph idx="1"/>
          </p:nvPr>
        </p:nvPicPr>
        <p:blipFill>
          <a:blip r:embed="rId2" cstate="print"/>
          <a:srcRect/>
          <a:stretch>
            <a:fillRect/>
          </a:stretch>
        </p:blipFill>
        <p:spPr bwMode="auto">
          <a:xfrm>
            <a:off x="2819400" y="1524000"/>
            <a:ext cx="3784079" cy="51816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b="1" smtClean="0"/>
              <a:t>ANTERIOR ESTHETIC FUNCTIONAL SPACE MAINTAINER</a:t>
            </a:r>
            <a:endParaRPr lang="en-IN" sz="2400" b="1" dirty="0"/>
          </a:p>
        </p:txBody>
      </p:sp>
      <p:sp>
        <p:nvSpPr>
          <p:cNvPr id="3" name="Content Placeholder 2"/>
          <p:cNvSpPr>
            <a:spLocks noGrp="1"/>
          </p:cNvSpPr>
          <p:nvPr>
            <p:ph idx="1"/>
          </p:nvPr>
        </p:nvSpPr>
        <p:spPr/>
        <p:txBody>
          <a:bodyPr>
            <a:normAutofit fontScale="47500" lnSpcReduction="20000"/>
          </a:bodyPr>
          <a:lstStyle/>
          <a:p>
            <a:pPr>
              <a:buNone/>
            </a:pPr>
            <a:r>
              <a:rPr lang="en-IN" sz="3800" dirty="0" smtClean="0"/>
              <a:t> </a:t>
            </a:r>
            <a:r>
              <a:rPr lang="en-IN" sz="3800" b="1" dirty="0" smtClean="0"/>
              <a:t>GLASS FIBER REINFORCED COMPOSITE RESIN SPACE MAINTAINER;</a:t>
            </a:r>
          </a:p>
          <a:p>
            <a:pPr>
              <a:buNone/>
            </a:pPr>
            <a:endParaRPr lang="en-IN" b="1" dirty="0" smtClean="0"/>
          </a:p>
          <a:p>
            <a:pPr>
              <a:buNone/>
            </a:pPr>
            <a:r>
              <a:rPr lang="en-IN" dirty="0" smtClean="0"/>
              <a:t>-Simple and effective SM fabricated </a:t>
            </a:r>
            <a:r>
              <a:rPr lang="en-IN" dirty="0" err="1" smtClean="0"/>
              <a:t>chairside</a:t>
            </a:r>
            <a:r>
              <a:rPr lang="en-IN" dirty="0" smtClean="0"/>
              <a:t> mainly used in anterior region.</a:t>
            </a:r>
          </a:p>
          <a:p>
            <a:pPr>
              <a:buNone/>
            </a:pPr>
            <a:endParaRPr lang="en-IN" dirty="0" smtClean="0"/>
          </a:p>
          <a:p>
            <a:pPr>
              <a:buNone/>
            </a:pPr>
            <a:r>
              <a:rPr lang="en-IN" dirty="0" smtClean="0"/>
              <a:t>Indications;</a:t>
            </a:r>
          </a:p>
          <a:p>
            <a:pPr marL="514350" indent="-514350">
              <a:buNone/>
            </a:pPr>
            <a:r>
              <a:rPr lang="en-IN" dirty="0" smtClean="0"/>
              <a:t>-Unilateral loss of 1 or 2 teeth in maxillary or </a:t>
            </a:r>
            <a:r>
              <a:rPr lang="en-IN" dirty="0" err="1" smtClean="0"/>
              <a:t>mandibular</a:t>
            </a:r>
            <a:r>
              <a:rPr lang="en-IN" dirty="0" smtClean="0"/>
              <a:t> arch.</a:t>
            </a:r>
          </a:p>
          <a:p>
            <a:pPr marL="514350" indent="-514350">
              <a:buNone/>
            </a:pPr>
            <a:endParaRPr lang="en-IN" dirty="0" smtClean="0"/>
          </a:p>
          <a:p>
            <a:pPr marL="514350" indent="-514350">
              <a:buNone/>
            </a:pPr>
            <a:r>
              <a:rPr lang="en-IN" dirty="0" smtClean="0"/>
              <a:t>Advantages;</a:t>
            </a:r>
          </a:p>
          <a:p>
            <a:pPr marL="514350" indent="-514350">
              <a:buAutoNum type="arabicPeriod"/>
            </a:pPr>
            <a:r>
              <a:rPr lang="en-IN" dirty="0" smtClean="0"/>
              <a:t>Time saving.</a:t>
            </a:r>
          </a:p>
          <a:p>
            <a:pPr marL="514350" indent="-514350">
              <a:buAutoNum type="arabicPeriod"/>
            </a:pPr>
            <a:r>
              <a:rPr lang="en-IN" dirty="0" smtClean="0"/>
              <a:t>Need for lab procedure is eliminated.</a:t>
            </a:r>
          </a:p>
          <a:p>
            <a:pPr marL="514350" indent="-514350">
              <a:buAutoNum type="arabicPeriod"/>
            </a:pPr>
            <a:r>
              <a:rPr lang="en-IN" dirty="0" smtClean="0"/>
              <a:t>Single sitting procedure.</a:t>
            </a:r>
          </a:p>
          <a:p>
            <a:pPr marL="514350" indent="-514350">
              <a:buAutoNum type="arabicPeriod"/>
            </a:pPr>
            <a:r>
              <a:rPr lang="en-IN" dirty="0" smtClean="0"/>
              <a:t>Easy to clean.</a:t>
            </a:r>
          </a:p>
          <a:p>
            <a:pPr marL="514350" indent="-514350">
              <a:buAutoNum type="arabicPeriod"/>
            </a:pPr>
            <a:r>
              <a:rPr lang="en-IN" dirty="0" err="1" smtClean="0"/>
              <a:t>Esthetic</a:t>
            </a:r>
            <a:r>
              <a:rPr lang="en-IN" dirty="0" smtClean="0"/>
              <a:t>.</a:t>
            </a:r>
          </a:p>
          <a:p>
            <a:pPr marL="514350" indent="-514350">
              <a:buAutoNum type="arabicPeriod"/>
            </a:pPr>
            <a:r>
              <a:rPr lang="en-IN" dirty="0" smtClean="0"/>
              <a:t>Helps in phonation.</a:t>
            </a:r>
          </a:p>
          <a:p>
            <a:pPr marL="514350" indent="-514350">
              <a:buAutoNum type="arabicPeriod"/>
            </a:pPr>
            <a:endParaRPr lang="en-IN" dirty="0" smtClean="0"/>
          </a:p>
          <a:p>
            <a:pPr marL="514350" indent="-514350">
              <a:buNone/>
            </a:pPr>
            <a:r>
              <a:rPr lang="en-IN" dirty="0" smtClean="0"/>
              <a:t>Disadvantages;</a:t>
            </a:r>
          </a:p>
          <a:p>
            <a:pPr marL="514350" indent="-514350">
              <a:buAutoNum type="arabicPeriod"/>
            </a:pPr>
            <a:r>
              <a:rPr lang="en-IN" dirty="0" smtClean="0"/>
              <a:t>Cost.</a:t>
            </a:r>
          </a:p>
          <a:p>
            <a:pPr marL="514350" indent="-514350">
              <a:buAutoNum type="arabicPeriod"/>
            </a:pPr>
            <a:r>
              <a:rPr lang="en-IN" dirty="0" smtClean="0"/>
              <a:t>Invasive technique.</a:t>
            </a:r>
            <a:endParaRPr lang="en-IN"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PROCEDURE;</a:t>
            </a:r>
          </a:p>
        </p:txBody>
      </p:sp>
      <p:pic>
        <p:nvPicPr>
          <p:cNvPr id="1026" name="Picture 2" descr="C:\Users\Sathyajith naik\Documents\IMG_20200426_144508.jpg"/>
          <p:cNvPicPr>
            <a:picLocks noChangeAspect="1" noChangeArrowheads="1"/>
          </p:cNvPicPr>
          <p:nvPr/>
        </p:nvPicPr>
        <p:blipFill>
          <a:blip r:embed="rId3" cstate="print"/>
          <a:srcRect/>
          <a:stretch>
            <a:fillRect/>
          </a:stretch>
        </p:blipFill>
        <p:spPr bwMode="auto">
          <a:xfrm>
            <a:off x="203200" y="2362200"/>
            <a:ext cx="2540000" cy="1905000"/>
          </a:xfrm>
          <a:prstGeom prst="rect">
            <a:avLst/>
          </a:prstGeom>
          <a:noFill/>
        </p:spPr>
      </p:pic>
      <p:pic>
        <p:nvPicPr>
          <p:cNvPr id="1028" name="Picture 4" descr="C:\Users\Sathyajith naik\Documents\IMG_20200426_144854.jpg"/>
          <p:cNvPicPr>
            <a:picLocks noChangeAspect="1" noChangeArrowheads="1"/>
          </p:cNvPicPr>
          <p:nvPr/>
        </p:nvPicPr>
        <p:blipFill>
          <a:blip r:embed="rId4" cstate="print"/>
          <a:srcRect/>
          <a:stretch>
            <a:fillRect/>
          </a:stretch>
        </p:blipFill>
        <p:spPr bwMode="auto">
          <a:xfrm>
            <a:off x="5867400" y="1603722"/>
            <a:ext cx="2971800" cy="2148823"/>
          </a:xfrm>
          <a:prstGeom prst="rect">
            <a:avLst/>
          </a:prstGeom>
          <a:noFill/>
        </p:spPr>
      </p:pic>
      <p:pic>
        <p:nvPicPr>
          <p:cNvPr id="1029" name="Picture 5" descr="C:\Users\Sathyajith naik\Documents\IMG_20200426_145048.jpg"/>
          <p:cNvPicPr>
            <a:picLocks noChangeAspect="1" noChangeArrowheads="1"/>
          </p:cNvPicPr>
          <p:nvPr/>
        </p:nvPicPr>
        <p:blipFill>
          <a:blip r:embed="rId5" cstate="print"/>
          <a:srcRect/>
          <a:stretch>
            <a:fillRect/>
          </a:stretch>
        </p:blipFill>
        <p:spPr bwMode="auto">
          <a:xfrm>
            <a:off x="2438400" y="4419600"/>
            <a:ext cx="4876800" cy="1808824"/>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FIXED FUNCTIONAL ANTERIOR SPACE MAINTAINER;</a:t>
            </a:r>
            <a:endParaRPr lang="en-IN" dirty="0"/>
          </a:p>
        </p:txBody>
      </p:sp>
      <p:sp>
        <p:nvSpPr>
          <p:cNvPr id="3" name="Content Placeholder 2"/>
          <p:cNvSpPr>
            <a:spLocks noGrp="1"/>
          </p:cNvSpPr>
          <p:nvPr>
            <p:ph idx="1"/>
          </p:nvPr>
        </p:nvSpPr>
        <p:spPr/>
        <p:txBody>
          <a:bodyPr/>
          <a:lstStyle/>
          <a:p>
            <a:r>
              <a:rPr lang="en-IN" dirty="0" smtClean="0"/>
              <a:t>This SM consists of a polycarbonate/acrylic tooth processed onto a Nance palatal / Lingual arch which in turn is attached to bands on molars.</a:t>
            </a:r>
            <a:endParaRPr lang="en-IN" dirty="0"/>
          </a:p>
        </p:txBody>
      </p:sp>
      <p:pic>
        <p:nvPicPr>
          <p:cNvPr id="5" name="Picture 4" descr="4"/>
          <p:cNvPicPr>
            <a:picLocks noChangeAspect="1" noChangeArrowheads="1"/>
          </p:cNvPicPr>
          <p:nvPr/>
        </p:nvPicPr>
        <p:blipFill>
          <a:blip r:embed="rId2" cstate="print"/>
          <a:srcRect/>
          <a:stretch>
            <a:fillRect/>
          </a:stretch>
        </p:blipFill>
        <p:spPr>
          <a:xfrm>
            <a:off x="152400" y="3581400"/>
            <a:ext cx="2581275" cy="1763712"/>
          </a:xfrm>
          <a:prstGeom prst="rect">
            <a:avLst/>
          </a:prstGeom>
          <a:noFill/>
        </p:spPr>
      </p:pic>
      <p:pic>
        <p:nvPicPr>
          <p:cNvPr id="6" name="Picture 10" descr="DSC_0962 (Small)"/>
          <p:cNvPicPr>
            <a:picLocks noChangeAspect="1" noChangeArrowheads="1"/>
          </p:cNvPicPr>
          <p:nvPr/>
        </p:nvPicPr>
        <p:blipFill>
          <a:blip r:embed="rId3" cstate="print"/>
          <a:srcRect/>
          <a:stretch>
            <a:fillRect/>
          </a:stretch>
        </p:blipFill>
        <p:spPr bwMode="auto">
          <a:xfrm>
            <a:off x="2971800" y="3200400"/>
            <a:ext cx="2438400" cy="1614487"/>
          </a:xfrm>
          <a:prstGeom prst="rect">
            <a:avLst/>
          </a:prstGeom>
          <a:noFill/>
          <a:ln w="9525">
            <a:noFill/>
            <a:miter lim="800000"/>
            <a:headEnd/>
            <a:tailEnd/>
          </a:ln>
        </p:spPr>
      </p:pic>
      <p:pic>
        <p:nvPicPr>
          <p:cNvPr id="7" name="Picture 7" descr="5"/>
          <p:cNvPicPr>
            <a:picLocks noChangeAspect="1" noChangeArrowheads="1"/>
          </p:cNvPicPr>
          <p:nvPr/>
        </p:nvPicPr>
        <p:blipFill>
          <a:blip r:embed="rId4" cstate="print"/>
          <a:srcRect/>
          <a:stretch>
            <a:fillRect/>
          </a:stretch>
        </p:blipFill>
        <p:spPr>
          <a:xfrm>
            <a:off x="5791200" y="3124200"/>
            <a:ext cx="2500313" cy="1808162"/>
          </a:xfrm>
          <a:prstGeom prst="rect">
            <a:avLst/>
          </a:prstGeom>
          <a:noFill/>
        </p:spPr>
      </p:pic>
      <p:pic>
        <p:nvPicPr>
          <p:cNvPr id="8" name="Picture 11" descr="DSC03808 (Small)"/>
          <p:cNvPicPr>
            <a:picLocks noChangeAspect="1" noChangeArrowheads="1"/>
          </p:cNvPicPr>
          <p:nvPr/>
        </p:nvPicPr>
        <p:blipFill>
          <a:blip r:embed="rId5" cstate="print"/>
          <a:srcRect/>
          <a:stretch>
            <a:fillRect/>
          </a:stretch>
        </p:blipFill>
        <p:spPr bwMode="auto">
          <a:xfrm>
            <a:off x="2971800" y="5027613"/>
            <a:ext cx="2438400" cy="1830387"/>
          </a:xfrm>
          <a:prstGeom prst="rect">
            <a:avLst/>
          </a:prstGeom>
          <a:noFill/>
          <a:ln w="9525">
            <a:noFill/>
            <a:miter lim="800000"/>
            <a:headEnd/>
            <a:tailEnd/>
          </a:ln>
        </p:spPr>
      </p:pic>
      <p:pic>
        <p:nvPicPr>
          <p:cNvPr id="9" name="Picture 12" descr="DSC03809 (Small)"/>
          <p:cNvPicPr>
            <a:picLocks noChangeAspect="1" noChangeArrowheads="1"/>
          </p:cNvPicPr>
          <p:nvPr/>
        </p:nvPicPr>
        <p:blipFill>
          <a:blip r:embed="rId6" cstate="print"/>
          <a:srcRect/>
          <a:stretch>
            <a:fillRect/>
          </a:stretch>
        </p:blipFill>
        <p:spPr bwMode="auto">
          <a:xfrm>
            <a:off x="6400800" y="4926013"/>
            <a:ext cx="1447800" cy="1931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REMOVABLE SPACE MAINTAINERS</a:t>
            </a:r>
            <a:endParaRPr lang="en-IN" dirty="0"/>
          </a:p>
        </p:txBody>
      </p:sp>
      <p:sp>
        <p:nvSpPr>
          <p:cNvPr id="3" name="Content Placeholder 2"/>
          <p:cNvSpPr>
            <a:spLocks noGrp="1"/>
          </p:cNvSpPr>
          <p:nvPr>
            <p:ph idx="1"/>
          </p:nvPr>
        </p:nvSpPr>
        <p:spPr/>
        <p:txBody>
          <a:bodyPr>
            <a:normAutofit fontScale="55000" lnSpcReduction="20000"/>
          </a:bodyPr>
          <a:lstStyle/>
          <a:p>
            <a:pPr>
              <a:buNone/>
            </a:pPr>
            <a:r>
              <a:rPr lang="en-IN" dirty="0" smtClean="0"/>
              <a:t>They are SM that can be removed and reinserted into the oral cavity by the patient.</a:t>
            </a:r>
          </a:p>
          <a:p>
            <a:pPr>
              <a:buNone/>
            </a:pPr>
            <a:endParaRPr lang="en-IN" dirty="0" smtClean="0"/>
          </a:p>
          <a:p>
            <a:pPr>
              <a:buNone/>
            </a:pPr>
            <a:r>
              <a:rPr lang="en-IN" b="1" dirty="0" smtClean="0"/>
              <a:t>CLASSIFICATION</a:t>
            </a:r>
            <a:r>
              <a:rPr lang="en-IN" dirty="0" smtClean="0"/>
              <a:t>;</a:t>
            </a:r>
          </a:p>
          <a:p>
            <a:pPr marL="514350" indent="-514350">
              <a:buNone/>
            </a:pPr>
            <a:r>
              <a:rPr lang="en-IN" dirty="0" smtClean="0"/>
              <a:t>1         - Functional or non functional</a:t>
            </a:r>
          </a:p>
          <a:p>
            <a:pPr marL="514350" indent="-514350">
              <a:buNone/>
            </a:pPr>
            <a:r>
              <a:rPr lang="en-IN" dirty="0" smtClean="0"/>
              <a:t>           - With claps or without claps</a:t>
            </a:r>
          </a:p>
          <a:p>
            <a:pPr marL="514350" indent="-514350">
              <a:buNone/>
            </a:pPr>
            <a:endParaRPr lang="en-IN" dirty="0" smtClean="0"/>
          </a:p>
          <a:p>
            <a:pPr marL="514350" indent="-514350">
              <a:buNone/>
            </a:pPr>
            <a:r>
              <a:rPr lang="en-IN" dirty="0" smtClean="0"/>
              <a:t>2.     BRAUER CLASSIFICATION</a:t>
            </a:r>
          </a:p>
          <a:p>
            <a:pPr marL="514350" indent="-514350">
              <a:buNone/>
            </a:pPr>
            <a:r>
              <a:rPr lang="en-IN" dirty="0" smtClean="0"/>
              <a:t>               Class 1; Unilateral maxillary posterior</a:t>
            </a:r>
          </a:p>
          <a:p>
            <a:pPr marL="514350" indent="-514350">
              <a:buNone/>
            </a:pPr>
            <a:r>
              <a:rPr lang="en-IN" dirty="0" smtClean="0"/>
              <a:t>               Class 2; Unilateral </a:t>
            </a:r>
            <a:r>
              <a:rPr lang="en-IN" dirty="0" err="1" smtClean="0"/>
              <a:t>mandibular</a:t>
            </a:r>
            <a:r>
              <a:rPr lang="en-IN" dirty="0" smtClean="0"/>
              <a:t> posterior</a:t>
            </a:r>
          </a:p>
          <a:p>
            <a:pPr marL="514350" indent="-514350">
              <a:buNone/>
            </a:pPr>
            <a:r>
              <a:rPr lang="en-IN" dirty="0" smtClean="0"/>
              <a:t>               Class 3; Bilateral maxillary posterior</a:t>
            </a:r>
          </a:p>
          <a:p>
            <a:pPr marL="514350" indent="-514350">
              <a:buNone/>
            </a:pPr>
            <a:r>
              <a:rPr lang="en-IN" dirty="0" smtClean="0"/>
              <a:t>               Class 4; Bilateral </a:t>
            </a:r>
            <a:r>
              <a:rPr lang="en-IN" dirty="0" err="1" smtClean="0"/>
              <a:t>mandibular</a:t>
            </a:r>
            <a:r>
              <a:rPr lang="en-IN" dirty="0" smtClean="0"/>
              <a:t> posterior</a:t>
            </a:r>
          </a:p>
          <a:p>
            <a:pPr marL="514350" indent="-514350">
              <a:buNone/>
            </a:pPr>
            <a:r>
              <a:rPr lang="en-IN" dirty="0" smtClean="0"/>
              <a:t>               Class 5; Bilateral maxillary anterior posterior</a:t>
            </a:r>
          </a:p>
          <a:p>
            <a:pPr marL="514350" indent="-514350">
              <a:buNone/>
            </a:pPr>
            <a:r>
              <a:rPr lang="en-IN" dirty="0" smtClean="0"/>
              <a:t>               Class 6; Bilateral </a:t>
            </a:r>
            <a:r>
              <a:rPr lang="en-IN" dirty="0" err="1" smtClean="0"/>
              <a:t>mandibular</a:t>
            </a:r>
            <a:r>
              <a:rPr lang="en-IN" dirty="0" smtClean="0"/>
              <a:t> anterior posterior</a:t>
            </a:r>
          </a:p>
          <a:p>
            <a:pPr marL="514350" indent="-514350">
              <a:buNone/>
            </a:pPr>
            <a:r>
              <a:rPr lang="en-IN" dirty="0" smtClean="0"/>
              <a:t>               Class 7; One or more of Permanent anterior</a:t>
            </a:r>
          </a:p>
          <a:p>
            <a:pPr marL="514350" indent="-514350">
              <a:buNone/>
            </a:pPr>
            <a:r>
              <a:rPr lang="en-IN" dirty="0" smtClean="0"/>
              <a:t>               Class 8; Complete primary.</a:t>
            </a:r>
          </a:p>
          <a:p>
            <a:pPr marL="514350" indent="-514350">
              <a:buNone/>
            </a:pPr>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0000" lnSpcReduction="20000"/>
          </a:bodyPr>
          <a:lstStyle/>
          <a:p>
            <a:pPr>
              <a:buNone/>
            </a:pPr>
            <a:r>
              <a:rPr lang="en-IN" dirty="0" smtClean="0"/>
              <a:t>INDICATIONS;</a:t>
            </a:r>
          </a:p>
          <a:p>
            <a:pPr marL="514350" indent="-514350">
              <a:buAutoNum type="arabicPeriod"/>
            </a:pPr>
            <a:r>
              <a:rPr lang="en-IN" dirty="0" smtClean="0"/>
              <a:t>Aesthetics is important</a:t>
            </a:r>
          </a:p>
          <a:p>
            <a:pPr marL="514350" indent="-514350">
              <a:buAutoNum type="arabicPeriod"/>
            </a:pPr>
            <a:r>
              <a:rPr lang="en-IN" dirty="0" smtClean="0"/>
              <a:t>The abutment tooth/teeth cannot support a fixed appliance.</a:t>
            </a:r>
          </a:p>
          <a:p>
            <a:pPr marL="514350" indent="-514350">
              <a:buAutoNum type="arabicPeriod"/>
            </a:pPr>
            <a:r>
              <a:rPr lang="en-IN" dirty="0" smtClean="0"/>
              <a:t>A cleft palate patient.</a:t>
            </a:r>
          </a:p>
          <a:p>
            <a:pPr marL="514350" indent="-514350">
              <a:buAutoNum type="arabicPeriod"/>
            </a:pPr>
            <a:r>
              <a:rPr lang="en-IN" dirty="0" smtClean="0"/>
              <a:t>Permanent teeth are not fully erupted for adaptation of bands.</a:t>
            </a:r>
          </a:p>
          <a:p>
            <a:pPr marL="514350" indent="-514350">
              <a:buAutoNum type="arabicPeriod"/>
            </a:pPr>
            <a:r>
              <a:rPr lang="en-IN" dirty="0" smtClean="0"/>
              <a:t>Multiple loss of deciduous tooth.</a:t>
            </a:r>
          </a:p>
          <a:p>
            <a:pPr marL="514350" indent="-514350">
              <a:buAutoNum type="arabicPeriod"/>
            </a:pPr>
            <a:endParaRPr lang="en-IN" dirty="0" smtClean="0"/>
          </a:p>
          <a:p>
            <a:pPr marL="514350" indent="-514350">
              <a:buNone/>
            </a:pPr>
            <a:r>
              <a:rPr lang="en-IN" dirty="0" smtClean="0"/>
              <a:t>CONTRAINDICATIONS;</a:t>
            </a:r>
          </a:p>
          <a:p>
            <a:pPr marL="514350" indent="-514350">
              <a:buAutoNum type="arabicPeriod"/>
            </a:pPr>
            <a:r>
              <a:rPr lang="en-IN" dirty="0" smtClean="0"/>
              <a:t>Lack of patient / parent cooperation.</a:t>
            </a:r>
          </a:p>
          <a:p>
            <a:pPr marL="514350" indent="-514350">
              <a:buAutoNum type="arabicPeriod"/>
            </a:pPr>
            <a:r>
              <a:rPr lang="en-IN" dirty="0" smtClean="0"/>
              <a:t>If the child has not attained a mental age 2.5  years.</a:t>
            </a:r>
          </a:p>
          <a:p>
            <a:pPr marL="514350" indent="-514350">
              <a:buAutoNum type="arabicPeriod"/>
            </a:pPr>
            <a:r>
              <a:rPr lang="en-IN" dirty="0" smtClean="0"/>
              <a:t>If the patients are allergic to acrylic.</a:t>
            </a:r>
          </a:p>
          <a:p>
            <a:pPr marL="514350" indent="-514350">
              <a:buAutoNum type="arabicPeriod"/>
            </a:pPr>
            <a:r>
              <a:rPr lang="en-IN" dirty="0" smtClean="0"/>
              <a:t>Epileptic patients.</a:t>
            </a:r>
          </a:p>
          <a:p>
            <a:pPr marL="514350" indent="-514350">
              <a:buAutoNum type="arabicPeriod"/>
            </a:pPr>
            <a:endParaRPr lang="en-IN" dirty="0" smtClean="0"/>
          </a:p>
          <a:p>
            <a:pPr marL="514350" indent="-514350">
              <a:buAutoNum type="arabicPeriod"/>
            </a:pPr>
            <a:endParaRPr lang="en-IN"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normAutofit fontScale="40000" lnSpcReduction="20000"/>
          </a:bodyPr>
          <a:lstStyle/>
          <a:p>
            <a:pPr>
              <a:buNone/>
            </a:pPr>
            <a:endParaRPr lang="en-IN" b="1" dirty="0" smtClean="0"/>
          </a:p>
          <a:p>
            <a:endParaRPr lang="en-IN" dirty="0" smtClean="0"/>
          </a:p>
          <a:p>
            <a:pPr>
              <a:buNone/>
            </a:pPr>
            <a:r>
              <a:rPr lang="en-IN" dirty="0" smtClean="0"/>
              <a:t>ADVANTAGES;</a:t>
            </a:r>
          </a:p>
          <a:p>
            <a:endParaRPr lang="en-IN" dirty="0" smtClean="0"/>
          </a:p>
          <a:p>
            <a:pPr>
              <a:buNone/>
            </a:pPr>
            <a:r>
              <a:rPr lang="en-IN" dirty="0" smtClean="0"/>
              <a:t>1. It is easy to clean and permit the teeth to be cleaned.</a:t>
            </a:r>
          </a:p>
          <a:p>
            <a:endParaRPr lang="en-IN" dirty="0" smtClean="0"/>
          </a:p>
          <a:p>
            <a:pPr>
              <a:buNone/>
            </a:pPr>
            <a:r>
              <a:rPr lang="en-IN" dirty="0" smtClean="0"/>
              <a:t>2. It restores and maintains the vertical dimension.</a:t>
            </a:r>
          </a:p>
          <a:p>
            <a:endParaRPr lang="en-IN" dirty="0" smtClean="0"/>
          </a:p>
          <a:p>
            <a:pPr>
              <a:buNone/>
            </a:pPr>
            <a:r>
              <a:rPr lang="en-IN" dirty="0" smtClean="0"/>
              <a:t>3. It can be used with combination with other preventive procedures</a:t>
            </a:r>
          </a:p>
          <a:p>
            <a:pPr>
              <a:buNone/>
            </a:pPr>
            <a:endParaRPr lang="en-IN" dirty="0" smtClean="0"/>
          </a:p>
          <a:p>
            <a:pPr>
              <a:buNone/>
            </a:pPr>
            <a:r>
              <a:rPr lang="en-IN" dirty="0" smtClean="0"/>
              <a:t>4. It can be worn part time allowing circulation of the blood to the soft tissues.</a:t>
            </a:r>
          </a:p>
          <a:p>
            <a:endParaRPr lang="en-IN" dirty="0" smtClean="0"/>
          </a:p>
          <a:p>
            <a:pPr>
              <a:buNone/>
            </a:pPr>
            <a:r>
              <a:rPr lang="en-IN" dirty="0" smtClean="0"/>
              <a:t>5. It serves in other important functions like </a:t>
            </a:r>
            <a:r>
              <a:rPr lang="en-IN" dirty="0" err="1" smtClean="0"/>
              <a:t>esthetics</a:t>
            </a:r>
            <a:r>
              <a:rPr lang="en-IN" dirty="0" smtClean="0"/>
              <a:t>, phonation and mastication.</a:t>
            </a:r>
          </a:p>
          <a:p>
            <a:pPr>
              <a:buNone/>
            </a:pPr>
            <a:endParaRPr lang="en-IN" dirty="0" smtClean="0"/>
          </a:p>
          <a:p>
            <a:pPr>
              <a:buNone/>
            </a:pPr>
            <a:r>
              <a:rPr lang="en-IN" dirty="0" smtClean="0"/>
              <a:t>6. It helps keeping the tongue in bounds.</a:t>
            </a:r>
          </a:p>
          <a:p>
            <a:endParaRPr lang="en-IN" dirty="0" smtClean="0"/>
          </a:p>
          <a:p>
            <a:pPr>
              <a:buNone/>
            </a:pPr>
            <a:r>
              <a:rPr lang="en-IN" dirty="0" smtClean="0"/>
              <a:t>7. Band construction is not necessary.</a:t>
            </a:r>
          </a:p>
          <a:p>
            <a:endParaRPr lang="en-IN" dirty="0" smtClean="0"/>
          </a:p>
          <a:p>
            <a:pPr>
              <a:buNone/>
            </a:pPr>
            <a:r>
              <a:rPr lang="en-IN" dirty="0" smtClean="0"/>
              <a:t>8. Dental check ups for caries detection can be made easily.</a:t>
            </a:r>
          </a:p>
          <a:p>
            <a:endParaRPr lang="en-IN" dirty="0" smtClean="0"/>
          </a:p>
          <a:p>
            <a:pPr>
              <a:buNone/>
            </a:pPr>
            <a:r>
              <a:rPr lang="en-IN" dirty="0" smtClean="0"/>
              <a:t>9. Room can be made for the permanent teeth to erupt without changing the appliance. </a:t>
            </a:r>
            <a:endParaRPr lang="en-IN"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a:buNone/>
            </a:pPr>
            <a:r>
              <a:rPr lang="en-IN" dirty="0" smtClean="0"/>
              <a:t>DISADVANTAGE;</a:t>
            </a:r>
          </a:p>
          <a:p>
            <a:endParaRPr lang="en-IN" dirty="0" smtClean="0"/>
          </a:p>
          <a:p>
            <a:pPr>
              <a:buNone/>
            </a:pPr>
            <a:r>
              <a:rPr lang="en-IN" dirty="0" smtClean="0"/>
              <a:t>1. It  may be lost or can be broken by the patient.</a:t>
            </a:r>
          </a:p>
          <a:p>
            <a:endParaRPr lang="en-IN" dirty="0" smtClean="0"/>
          </a:p>
          <a:p>
            <a:pPr>
              <a:buNone/>
            </a:pPr>
            <a:r>
              <a:rPr lang="en-IN" dirty="0" smtClean="0"/>
              <a:t>2. The patient may not wear it</a:t>
            </a:r>
          </a:p>
          <a:p>
            <a:pPr>
              <a:buNone/>
            </a:pPr>
            <a:endParaRPr lang="en-IN" dirty="0" smtClean="0"/>
          </a:p>
          <a:p>
            <a:pPr>
              <a:buNone/>
            </a:pPr>
            <a:r>
              <a:rPr lang="en-IN" dirty="0" smtClean="0"/>
              <a:t>3. The lateral jaw growth may be restricted, if claps are incorporated.</a:t>
            </a:r>
          </a:p>
          <a:p>
            <a:endParaRPr lang="en-IN" dirty="0" smtClean="0"/>
          </a:p>
          <a:p>
            <a:pPr>
              <a:buNone/>
            </a:pPr>
            <a:r>
              <a:rPr lang="en-IN" dirty="0" smtClean="0"/>
              <a:t>4. It may irritate the underlying soft tissue.</a:t>
            </a:r>
          </a:p>
          <a:p>
            <a:pPr>
              <a:buNone/>
            </a:pPr>
            <a:endParaRPr lang="en-IN"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SPACE REGAINERS</a:t>
            </a:r>
            <a:endParaRPr lang="en-IN" dirty="0"/>
          </a:p>
        </p:txBody>
      </p:sp>
      <p:sp>
        <p:nvSpPr>
          <p:cNvPr id="3" name="Content Placeholder 2"/>
          <p:cNvSpPr>
            <a:spLocks noGrp="1"/>
          </p:cNvSpPr>
          <p:nvPr>
            <p:ph idx="1"/>
          </p:nvPr>
        </p:nvSpPr>
        <p:spPr/>
        <p:txBody>
          <a:bodyPr/>
          <a:lstStyle/>
          <a:p>
            <a:pPr>
              <a:buNone/>
            </a:pPr>
            <a:r>
              <a:rPr lang="en-IN" dirty="0" smtClean="0"/>
              <a:t>It is used to regain the lost space. Earlier the </a:t>
            </a:r>
            <a:r>
              <a:rPr lang="en-IN" dirty="0" err="1" smtClean="0"/>
              <a:t>distalization</a:t>
            </a:r>
            <a:r>
              <a:rPr lang="en-IN" dirty="0" smtClean="0"/>
              <a:t> better is the result.</a:t>
            </a:r>
          </a:p>
          <a:p>
            <a:pPr>
              <a:buNone/>
            </a:pPr>
            <a:endParaRPr lang="en-IN" dirty="0" smtClean="0"/>
          </a:p>
          <a:p>
            <a:pPr>
              <a:buNone/>
            </a:pPr>
            <a:r>
              <a:rPr lang="en-IN" dirty="0" smtClean="0"/>
              <a:t>Broadly divided into two group</a:t>
            </a:r>
          </a:p>
          <a:p>
            <a:pPr>
              <a:buNone/>
            </a:pPr>
            <a:r>
              <a:rPr lang="en-IN" dirty="0" smtClean="0"/>
              <a:t>1. Fixed space </a:t>
            </a:r>
            <a:r>
              <a:rPr lang="en-IN" dirty="0" err="1" smtClean="0"/>
              <a:t>regainers</a:t>
            </a:r>
            <a:r>
              <a:rPr lang="en-IN" dirty="0" smtClean="0"/>
              <a:t>.</a:t>
            </a:r>
          </a:p>
          <a:p>
            <a:pPr>
              <a:buNone/>
            </a:pPr>
            <a:r>
              <a:rPr lang="en-IN" dirty="0" smtClean="0"/>
              <a:t>2 Removable space </a:t>
            </a:r>
            <a:r>
              <a:rPr lang="en-IN" dirty="0" err="1" smtClean="0"/>
              <a:t>regainers</a:t>
            </a:r>
            <a:endParaRPr lang="en-IN"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t>CONTRAINDICATION</a:t>
            </a:r>
            <a:endParaRPr lang="en-IN" sz="2800" dirty="0"/>
          </a:p>
        </p:txBody>
      </p:sp>
      <p:sp>
        <p:nvSpPr>
          <p:cNvPr id="3" name="Content Placeholder 2"/>
          <p:cNvSpPr>
            <a:spLocks noGrp="1"/>
          </p:cNvSpPr>
          <p:nvPr>
            <p:ph idx="1"/>
          </p:nvPr>
        </p:nvSpPr>
        <p:spPr/>
        <p:txBody>
          <a:bodyPr>
            <a:normAutofit fontScale="70000" lnSpcReduction="20000"/>
          </a:bodyPr>
          <a:lstStyle/>
          <a:p>
            <a:pPr>
              <a:buNone/>
            </a:pPr>
            <a:r>
              <a:rPr lang="en-IN" dirty="0" smtClean="0"/>
              <a:t>1]  If the radiograph of extraction region shows that the </a:t>
            </a:r>
            <a:r>
              <a:rPr lang="en-IN" dirty="0" err="1" smtClean="0"/>
              <a:t>succedaneous</a:t>
            </a:r>
            <a:r>
              <a:rPr lang="en-IN" dirty="0" smtClean="0"/>
              <a:t> tooth will erupt soon.[ NO BONE COVERING]</a:t>
            </a:r>
          </a:p>
          <a:p>
            <a:endParaRPr lang="en-IN" dirty="0" smtClean="0"/>
          </a:p>
          <a:p>
            <a:pPr>
              <a:buNone/>
            </a:pPr>
            <a:r>
              <a:rPr lang="en-IN" dirty="0" smtClean="0"/>
              <a:t>2]  If the radiograph of extraction region shows three-fourth of the root formation  or one-third of root calcification of the </a:t>
            </a:r>
            <a:r>
              <a:rPr lang="en-IN" dirty="0" err="1" smtClean="0"/>
              <a:t>succedaneous</a:t>
            </a:r>
            <a:r>
              <a:rPr lang="en-IN" dirty="0" smtClean="0"/>
              <a:t> tooth.</a:t>
            </a:r>
          </a:p>
          <a:p>
            <a:endParaRPr lang="en-IN" dirty="0" smtClean="0"/>
          </a:p>
          <a:p>
            <a:pPr>
              <a:buNone/>
            </a:pPr>
            <a:r>
              <a:rPr lang="en-IN" dirty="0" smtClean="0"/>
              <a:t>3]  When the space left by the prematurely lost primary tooth is greater than the space needed for the permanent successor as indicated </a:t>
            </a:r>
            <a:r>
              <a:rPr lang="en-IN" dirty="0" err="1" smtClean="0"/>
              <a:t>radiographically</a:t>
            </a:r>
            <a:r>
              <a:rPr lang="en-IN" dirty="0" smtClean="0"/>
              <a:t>.</a:t>
            </a:r>
          </a:p>
          <a:p>
            <a:endParaRPr lang="en-IN" dirty="0" smtClean="0"/>
          </a:p>
          <a:p>
            <a:pPr>
              <a:buNone/>
            </a:pPr>
            <a:r>
              <a:rPr lang="en-IN" dirty="0" smtClean="0"/>
              <a:t>4]  If the space shows no signs of closing.</a:t>
            </a:r>
          </a:p>
          <a:p>
            <a:endParaRPr lang="en-IN" dirty="0" smtClean="0"/>
          </a:p>
          <a:p>
            <a:pPr>
              <a:buNone/>
            </a:pPr>
            <a:r>
              <a:rPr lang="en-IN" smtClean="0"/>
              <a:t>5]  When </a:t>
            </a:r>
            <a:r>
              <a:rPr lang="en-IN" dirty="0" err="1" smtClean="0"/>
              <a:t>succedaneous</a:t>
            </a:r>
            <a:r>
              <a:rPr lang="en-IN" dirty="0" smtClean="0"/>
              <a:t> tooth is absent.</a:t>
            </a:r>
            <a:endParaRPr lang="en-IN"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FIXED SPACE REGAINERS</a:t>
            </a:r>
            <a:endParaRPr lang="en-IN" dirty="0"/>
          </a:p>
        </p:txBody>
      </p:sp>
      <p:sp>
        <p:nvSpPr>
          <p:cNvPr id="3" name="Content Placeholder 2"/>
          <p:cNvSpPr>
            <a:spLocks noGrp="1"/>
          </p:cNvSpPr>
          <p:nvPr>
            <p:ph idx="1"/>
          </p:nvPr>
        </p:nvSpPr>
        <p:spPr/>
        <p:txBody>
          <a:bodyPr>
            <a:normAutofit fontScale="47500" lnSpcReduction="20000"/>
          </a:bodyPr>
          <a:lstStyle/>
          <a:p>
            <a:pPr>
              <a:buNone/>
            </a:pPr>
            <a:r>
              <a:rPr lang="en-IN" b="1" dirty="0" smtClean="0"/>
              <a:t>OPEN COIL SPACE REGAINER [ HERBST SPACE REGAINER];</a:t>
            </a:r>
          </a:p>
          <a:p>
            <a:pPr marL="514350" indent="-514350">
              <a:buAutoNum type="arabicPeriod"/>
            </a:pPr>
            <a:r>
              <a:rPr lang="en-IN" dirty="0" smtClean="0"/>
              <a:t>Band is adapted on the tooth to be </a:t>
            </a:r>
            <a:r>
              <a:rPr lang="en-IN" dirty="0" err="1" smtClean="0"/>
              <a:t>distalized</a:t>
            </a:r>
            <a:r>
              <a:rPr lang="en-IN" dirty="0" smtClean="0"/>
              <a:t>, generally permanent molar.</a:t>
            </a:r>
          </a:p>
          <a:p>
            <a:pPr marL="514350" indent="-514350">
              <a:buAutoNum type="arabicPeriod"/>
            </a:pPr>
            <a:r>
              <a:rPr lang="en-IN" dirty="0" err="1" smtClean="0"/>
              <a:t>Buccal</a:t>
            </a:r>
            <a:r>
              <a:rPr lang="en-IN" dirty="0" smtClean="0"/>
              <a:t> and lingual tubes[0.25 long flanges] are spot welded to the band.</a:t>
            </a:r>
          </a:p>
          <a:p>
            <a:pPr marL="514350" indent="-514350">
              <a:buAutoNum type="arabicPeriod"/>
            </a:pPr>
            <a:r>
              <a:rPr lang="en-IN" dirty="0" smtClean="0"/>
              <a:t>The tubes should be parallel.</a:t>
            </a:r>
          </a:p>
          <a:p>
            <a:pPr marL="514350" indent="-514350">
              <a:buAutoNum type="arabicPeriod"/>
            </a:pPr>
            <a:r>
              <a:rPr lang="en-IN" dirty="0" smtClean="0"/>
              <a:t>Impression of band and tube is taken.[The holes in the tube are plugged with wax to prevent them from getting blocked by dental plaster].</a:t>
            </a:r>
          </a:p>
          <a:p>
            <a:pPr marL="514350" indent="-514350">
              <a:buAutoNum type="arabicPeriod"/>
            </a:pPr>
            <a:r>
              <a:rPr lang="en-IN" dirty="0" smtClean="0"/>
              <a:t>Dental plaster is poured to prepare working cast.</a:t>
            </a:r>
          </a:p>
          <a:p>
            <a:pPr marL="514350" indent="-514350">
              <a:buAutoNum type="arabicPeriod"/>
            </a:pPr>
            <a:r>
              <a:rPr lang="en-IN" dirty="0" smtClean="0"/>
              <a:t>A 0.7mm SS wire is bent to a U shape, which will fit passively in both the </a:t>
            </a:r>
            <a:r>
              <a:rPr lang="en-IN" dirty="0" err="1" smtClean="0"/>
              <a:t>buccal</a:t>
            </a:r>
            <a:r>
              <a:rPr lang="en-IN" dirty="0" smtClean="0"/>
              <a:t> and lingual tubes.</a:t>
            </a:r>
          </a:p>
          <a:p>
            <a:pPr marL="514350" indent="-514350">
              <a:buAutoNum type="arabicPeriod"/>
            </a:pPr>
            <a:r>
              <a:rPr lang="en-IN" dirty="0" smtClean="0"/>
              <a:t>The anterior part of the U shaped wire should have a reverse bend where it contacts the distal outline of the supporting tooth[1</a:t>
            </a:r>
            <a:r>
              <a:rPr lang="en-IN" baseline="30000" dirty="0" smtClean="0"/>
              <a:t>st</a:t>
            </a:r>
            <a:r>
              <a:rPr lang="en-IN" dirty="0" smtClean="0"/>
              <a:t> premolar].</a:t>
            </a:r>
          </a:p>
          <a:p>
            <a:pPr marL="514350" indent="-514350">
              <a:buAutoNum type="arabicPeriod"/>
            </a:pPr>
            <a:r>
              <a:rPr lang="en-IN" dirty="0" smtClean="0"/>
              <a:t>A t the junction of the straight part and the curved part of the wire, both </a:t>
            </a:r>
            <a:r>
              <a:rPr lang="en-IN" dirty="0" err="1" smtClean="0"/>
              <a:t>buccally</a:t>
            </a:r>
            <a:r>
              <a:rPr lang="en-IN" dirty="0" smtClean="0"/>
              <a:t> and </a:t>
            </a:r>
            <a:r>
              <a:rPr lang="en-IN" dirty="0" err="1" smtClean="0"/>
              <a:t>lingually</a:t>
            </a:r>
            <a:r>
              <a:rPr lang="en-IN" dirty="0" smtClean="0"/>
              <a:t> , flow enough solder to make a stop.</a:t>
            </a:r>
          </a:p>
          <a:p>
            <a:pPr marL="514350" indent="-514350">
              <a:buAutoNum type="arabicPeriod"/>
            </a:pPr>
            <a:r>
              <a:rPr lang="en-IN" dirty="0" smtClean="0"/>
              <a:t>Then cut open coil spring so as to extend from the stop to a point about 2mm distal to the anterior limit of the tube.</a:t>
            </a:r>
          </a:p>
          <a:p>
            <a:pPr marL="514350" indent="-514350">
              <a:buAutoNum type="arabicPeriod"/>
            </a:pPr>
            <a:r>
              <a:rPr lang="en-IN" dirty="0" smtClean="0"/>
              <a:t>The band with tube is trimmed, polished and cemented on the abutment tooth.</a:t>
            </a:r>
          </a:p>
          <a:p>
            <a:pPr marL="514350" indent="-514350">
              <a:buAutoNum type="arabicPeriod"/>
            </a:pPr>
            <a:r>
              <a:rPr lang="en-IN" dirty="0" smtClean="0"/>
              <a:t>The coil spring is slipped on the wire .</a:t>
            </a:r>
          </a:p>
          <a:p>
            <a:pPr marL="514350" indent="-514350">
              <a:buAutoNum type="arabicPeriod"/>
            </a:pPr>
            <a:r>
              <a:rPr lang="en-IN" dirty="0" smtClean="0"/>
              <a:t>The wire is then put in the tubes and the distal end is bent downwards so that it will not lacerate the tissue.</a:t>
            </a:r>
          </a:p>
          <a:p>
            <a:pPr marL="514350" indent="-514350">
              <a:buAutoNum type="arabicPeriod"/>
            </a:pPr>
            <a:r>
              <a:rPr lang="en-IN" dirty="0" smtClean="0"/>
              <a:t>The compressed spring will exert reciprocal pressure </a:t>
            </a:r>
            <a:r>
              <a:rPr lang="en-IN" dirty="0" err="1" smtClean="0"/>
              <a:t>mesially</a:t>
            </a:r>
            <a:r>
              <a:rPr lang="en-IN" dirty="0" smtClean="0"/>
              <a:t> to the premolar and distally to the permanent molar.</a:t>
            </a:r>
          </a:p>
          <a:p>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Sathyajith naik\Documents\IMG_20200427_100837.jpg"/>
          <p:cNvPicPr>
            <a:picLocks noGrp="1" noChangeAspect="1" noChangeArrowheads="1"/>
          </p:cNvPicPr>
          <p:nvPr>
            <p:ph idx="1"/>
          </p:nvPr>
        </p:nvPicPr>
        <p:blipFill>
          <a:blip r:embed="rId2" cstate="print"/>
          <a:srcRect/>
          <a:stretch>
            <a:fillRect/>
          </a:stretch>
        </p:blipFill>
        <p:spPr bwMode="auto">
          <a:xfrm>
            <a:off x="457200" y="1600200"/>
            <a:ext cx="2018283" cy="1447800"/>
          </a:xfrm>
          <a:prstGeom prst="rect">
            <a:avLst/>
          </a:prstGeom>
          <a:noFill/>
        </p:spPr>
      </p:pic>
      <p:pic>
        <p:nvPicPr>
          <p:cNvPr id="1027" name="Picture 3" descr="C:\Users\Sathyajith naik\Documents\IMG_20200427_101018.jpg"/>
          <p:cNvPicPr>
            <a:picLocks noChangeAspect="1" noChangeArrowheads="1"/>
          </p:cNvPicPr>
          <p:nvPr/>
        </p:nvPicPr>
        <p:blipFill>
          <a:blip r:embed="rId3" cstate="print"/>
          <a:srcRect/>
          <a:stretch>
            <a:fillRect/>
          </a:stretch>
        </p:blipFill>
        <p:spPr bwMode="auto">
          <a:xfrm>
            <a:off x="2743200" y="2286000"/>
            <a:ext cx="3440247" cy="4390555"/>
          </a:xfrm>
          <a:prstGeom prst="rect">
            <a:avLst/>
          </a:prstGeom>
          <a:noFill/>
        </p:spPr>
      </p:pic>
      <p:pic>
        <p:nvPicPr>
          <p:cNvPr id="1028" name="Picture 4" descr="C:\Users\Sathyajith naik\Documents\IMG_20200427_101149.jpg"/>
          <p:cNvPicPr>
            <a:picLocks noChangeAspect="1" noChangeArrowheads="1"/>
          </p:cNvPicPr>
          <p:nvPr/>
        </p:nvPicPr>
        <p:blipFill>
          <a:blip r:embed="rId4" cstate="print"/>
          <a:srcRect/>
          <a:stretch>
            <a:fillRect/>
          </a:stretch>
        </p:blipFill>
        <p:spPr bwMode="auto">
          <a:xfrm>
            <a:off x="6934200" y="5181600"/>
            <a:ext cx="1942117" cy="149426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t>PREREQUISITES FOR SPACE MAINTAINERS</a:t>
            </a:r>
            <a:endParaRPr lang="en-IN" sz="2800" dirty="0"/>
          </a:p>
        </p:txBody>
      </p:sp>
      <p:sp>
        <p:nvSpPr>
          <p:cNvPr id="3" name="Content Placeholder 2"/>
          <p:cNvSpPr>
            <a:spLocks noGrp="1"/>
          </p:cNvSpPr>
          <p:nvPr>
            <p:ph idx="1"/>
          </p:nvPr>
        </p:nvSpPr>
        <p:spPr/>
        <p:txBody>
          <a:bodyPr>
            <a:normAutofit fontScale="47500" lnSpcReduction="20000"/>
          </a:bodyPr>
          <a:lstStyle/>
          <a:p>
            <a:pPr>
              <a:buNone/>
            </a:pPr>
            <a:r>
              <a:rPr lang="en-IN" dirty="0" smtClean="0"/>
              <a:t>1. They should maintain the </a:t>
            </a:r>
            <a:r>
              <a:rPr lang="en-IN" dirty="0" err="1" smtClean="0"/>
              <a:t>mesiodistal</a:t>
            </a:r>
            <a:r>
              <a:rPr lang="en-IN" dirty="0" smtClean="0"/>
              <a:t> dimension of the space created by the lost tooth.</a:t>
            </a:r>
          </a:p>
          <a:p>
            <a:endParaRPr lang="en-IN" dirty="0" smtClean="0"/>
          </a:p>
          <a:p>
            <a:pPr>
              <a:buNone/>
            </a:pPr>
            <a:r>
              <a:rPr lang="en-IN" dirty="0" smtClean="0"/>
              <a:t>2. They should be function if possible, at least to the extent of preventing the over eruption of the opposing tooth or teeth.</a:t>
            </a:r>
          </a:p>
          <a:p>
            <a:endParaRPr lang="en-IN" dirty="0" smtClean="0"/>
          </a:p>
          <a:p>
            <a:pPr>
              <a:buNone/>
            </a:pPr>
            <a:r>
              <a:rPr lang="en-IN" dirty="0" smtClean="0"/>
              <a:t>3. They should be simple and as strong as possible.</a:t>
            </a:r>
          </a:p>
          <a:p>
            <a:endParaRPr lang="en-IN" dirty="0" smtClean="0"/>
          </a:p>
          <a:p>
            <a:pPr>
              <a:buNone/>
            </a:pPr>
            <a:r>
              <a:rPr lang="en-IN" dirty="0" smtClean="0"/>
              <a:t>4. They should not interfere with normal occlusion adjustments</a:t>
            </a:r>
          </a:p>
          <a:p>
            <a:pPr>
              <a:buNone/>
            </a:pPr>
            <a:r>
              <a:rPr lang="en-IN" dirty="0" smtClean="0"/>
              <a:t>.</a:t>
            </a:r>
          </a:p>
          <a:p>
            <a:pPr>
              <a:buNone/>
            </a:pPr>
            <a:r>
              <a:rPr lang="en-IN" dirty="0" smtClean="0"/>
              <a:t>5. They must not endanger the remaining teeth by imposing excessive stress on them.</a:t>
            </a:r>
          </a:p>
          <a:p>
            <a:endParaRPr lang="en-IN" dirty="0" smtClean="0"/>
          </a:p>
          <a:p>
            <a:pPr>
              <a:buNone/>
            </a:pPr>
            <a:r>
              <a:rPr lang="en-IN" dirty="0" smtClean="0"/>
              <a:t>6. They should not interfere with the erupting teeth.</a:t>
            </a:r>
          </a:p>
          <a:p>
            <a:endParaRPr lang="en-IN" dirty="0" smtClean="0"/>
          </a:p>
          <a:p>
            <a:pPr>
              <a:buNone/>
            </a:pPr>
            <a:r>
              <a:rPr lang="en-IN" dirty="0" smtClean="0"/>
              <a:t>7. They should maintain the individual functional movement of the teeth.</a:t>
            </a:r>
          </a:p>
          <a:p>
            <a:endParaRPr lang="en-IN" dirty="0" smtClean="0"/>
          </a:p>
          <a:p>
            <a:pPr>
              <a:buNone/>
            </a:pPr>
            <a:r>
              <a:rPr lang="en-IN" dirty="0" smtClean="0"/>
              <a:t>8. They should not interfere with the normal vertical eruption of the adjacent teeth.</a:t>
            </a:r>
          </a:p>
          <a:p>
            <a:endParaRPr lang="en-IN" dirty="0" smtClean="0"/>
          </a:p>
          <a:p>
            <a:pPr>
              <a:buNone/>
            </a:pPr>
            <a:r>
              <a:rPr lang="en-IN" dirty="0" smtClean="0"/>
              <a:t>9. They should provide </a:t>
            </a:r>
            <a:r>
              <a:rPr lang="en-IN" dirty="0" err="1" smtClean="0"/>
              <a:t>mesiodistal</a:t>
            </a:r>
            <a:r>
              <a:rPr lang="en-IN" dirty="0" smtClean="0"/>
              <a:t>  space  opening if required.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normAutofit fontScale="47500" lnSpcReduction="20000"/>
          </a:bodyPr>
          <a:lstStyle/>
          <a:p>
            <a:pPr>
              <a:buNone/>
            </a:pPr>
            <a:r>
              <a:rPr lang="en-IN" dirty="0" smtClean="0"/>
              <a:t>10. They should have a simple design permitting easy construction and placement.</a:t>
            </a:r>
          </a:p>
          <a:p>
            <a:endParaRPr lang="en-IN" dirty="0" smtClean="0"/>
          </a:p>
          <a:p>
            <a:pPr>
              <a:buNone/>
            </a:pPr>
            <a:r>
              <a:rPr lang="en-IN" dirty="0" smtClean="0"/>
              <a:t>11. They should be easily adjustable.</a:t>
            </a:r>
          </a:p>
          <a:p>
            <a:endParaRPr lang="en-IN" dirty="0" smtClean="0"/>
          </a:p>
          <a:p>
            <a:pPr>
              <a:buNone/>
            </a:pPr>
            <a:r>
              <a:rPr lang="en-IN" dirty="0" smtClean="0"/>
              <a:t>12. Their construction must be such that they do no restrict normal growth and development processes.</a:t>
            </a:r>
          </a:p>
          <a:p>
            <a:endParaRPr lang="en-IN" dirty="0" smtClean="0"/>
          </a:p>
          <a:p>
            <a:pPr>
              <a:buNone/>
            </a:pPr>
            <a:r>
              <a:rPr lang="en-IN" dirty="0" smtClean="0"/>
              <a:t>13. They should not interfere with such functions as </a:t>
            </a:r>
            <a:r>
              <a:rPr lang="en-IN" dirty="0" err="1" smtClean="0"/>
              <a:t>mastrication</a:t>
            </a:r>
            <a:r>
              <a:rPr lang="en-IN" dirty="0" smtClean="0"/>
              <a:t>, speech or deglutition.</a:t>
            </a:r>
          </a:p>
          <a:p>
            <a:endParaRPr lang="en-IN" dirty="0" smtClean="0"/>
          </a:p>
          <a:p>
            <a:pPr>
              <a:buNone/>
            </a:pPr>
            <a:r>
              <a:rPr lang="en-IN" dirty="0" smtClean="0"/>
              <a:t>14. They must be cleaned and not serve as traps for food debris etc. which enhances dental caries and soft tissue pathology.</a:t>
            </a:r>
          </a:p>
          <a:p>
            <a:endParaRPr lang="en-IN" dirty="0" smtClean="0"/>
          </a:p>
          <a:p>
            <a:pPr>
              <a:buNone/>
            </a:pPr>
            <a:r>
              <a:rPr lang="en-IN" dirty="0" smtClean="0"/>
              <a:t>15. They should be durable and corrosion resistant.</a:t>
            </a:r>
          </a:p>
          <a:p>
            <a:pPr>
              <a:buNone/>
            </a:pPr>
            <a:endParaRPr lang="en-IN" dirty="0" smtClean="0"/>
          </a:p>
          <a:p>
            <a:pPr>
              <a:buNone/>
            </a:pPr>
            <a:r>
              <a:rPr lang="en-IN" dirty="0" smtClean="0"/>
              <a:t>16. They should be reasonable in cost.</a:t>
            </a:r>
          </a:p>
          <a:p>
            <a:endParaRPr lang="en-IN" dirty="0" smtClean="0"/>
          </a:p>
          <a:p>
            <a:pPr>
              <a:buNone/>
            </a:pPr>
            <a:r>
              <a:rPr lang="en-IN" dirty="0" smtClean="0"/>
              <a:t>17. They should have universal application.</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t>CLASSIFACTION OF SPACE MAINTAINERS</a:t>
            </a:r>
            <a:endParaRPr lang="en-IN" sz="3200" dirty="0"/>
          </a:p>
        </p:txBody>
      </p:sp>
      <p:sp>
        <p:nvSpPr>
          <p:cNvPr id="3" name="Content Placeholder 2"/>
          <p:cNvSpPr>
            <a:spLocks noGrp="1"/>
          </p:cNvSpPr>
          <p:nvPr>
            <p:ph idx="1"/>
          </p:nvPr>
        </p:nvSpPr>
        <p:spPr/>
        <p:txBody>
          <a:bodyPr/>
          <a:lstStyle/>
          <a:p>
            <a:pPr>
              <a:buNone/>
            </a:pPr>
            <a:r>
              <a:rPr lang="en-IN" dirty="0" smtClean="0"/>
              <a:t>ACCORDING TO HITCHCOCK.</a:t>
            </a:r>
          </a:p>
          <a:p>
            <a:pPr>
              <a:buNone/>
            </a:pPr>
            <a:r>
              <a:rPr lang="en-IN" dirty="0" smtClean="0"/>
              <a:t>     1. Removable or fixed or semi fixed.</a:t>
            </a:r>
          </a:p>
          <a:p>
            <a:pPr>
              <a:buNone/>
            </a:pPr>
            <a:r>
              <a:rPr lang="en-IN" dirty="0" smtClean="0"/>
              <a:t>     2. With bands or without bands.</a:t>
            </a:r>
          </a:p>
          <a:p>
            <a:pPr>
              <a:buNone/>
            </a:pPr>
            <a:r>
              <a:rPr lang="en-IN" dirty="0" smtClean="0"/>
              <a:t>     3. Functional or </a:t>
            </a:r>
            <a:r>
              <a:rPr lang="en-IN" dirty="0" err="1" smtClean="0"/>
              <a:t>nonfunctional</a:t>
            </a:r>
            <a:r>
              <a:rPr lang="en-IN" dirty="0" smtClean="0"/>
              <a:t>.</a:t>
            </a:r>
          </a:p>
          <a:p>
            <a:pPr>
              <a:buNone/>
            </a:pPr>
            <a:r>
              <a:rPr lang="en-IN" dirty="0" smtClean="0"/>
              <a:t>     4. Active or passive.</a:t>
            </a:r>
          </a:p>
          <a:p>
            <a:pPr>
              <a:buNone/>
            </a:pPr>
            <a:r>
              <a:rPr lang="en-IN" dirty="0" smtClean="0"/>
              <a:t>     5. Certain combination of the above.</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3361</TotalTime>
  <Words>4665</Words>
  <Application>Microsoft Office PowerPoint</Application>
  <PresentationFormat>On-screen Show (4:3)</PresentationFormat>
  <Paragraphs>585</Paragraphs>
  <Slides>62</Slides>
  <Notes>5</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PEDIATRIC SPACE MANAGEMENT</vt:lpstr>
      <vt:lpstr>INTRODUCTION</vt:lpstr>
      <vt:lpstr>DEFINITIONS</vt:lpstr>
      <vt:lpstr>OBJECTIVES OF SPACE MAINTENANCE</vt:lpstr>
      <vt:lpstr>INDICATIONS OF SPACE MAINTAINER</vt:lpstr>
      <vt:lpstr>CONTRAINDICATION</vt:lpstr>
      <vt:lpstr>PREREQUISITES FOR SPACE MAINTAINERS</vt:lpstr>
      <vt:lpstr>Slide 8</vt:lpstr>
      <vt:lpstr>CLASSIFACTION OF SPACE MAINTAINERS</vt:lpstr>
      <vt:lpstr>ACCORDING TO RAYMOND C THUROW </vt:lpstr>
      <vt:lpstr>According to HINRICHSEN </vt:lpstr>
      <vt:lpstr>FACTORS AFFECTING PLANNING FOR SPACE MAINTAINER</vt:lpstr>
      <vt:lpstr>ADVANTAGES AND DISADVANTAGES OF SPACE MAINTAINERS</vt:lpstr>
      <vt:lpstr>Slide 14</vt:lpstr>
      <vt:lpstr>FABRICATION OF FIXED SPACE MAINTAINER</vt:lpstr>
      <vt:lpstr>Slide 16</vt:lpstr>
      <vt:lpstr>STEP BY STEP PROCEDURE</vt:lpstr>
      <vt:lpstr>Slide 18</vt:lpstr>
      <vt:lpstr>Slide 19</vt:lpstr>
      <vt:lpstr>Slide 20</vt:lpstr>
      <vt:lpstr>Slide 21</vt:lpstr>
      <vt:lpstr>Slide 22</vt:lpstr>
      <vt:lpstr>Slide 23</vt:lpstr>
      <vt:lpstr>Slide 24</vt:lpstr>
      <vt:lpstr>BAND AND LOOP SPACE MAINTAINER</vt:lpstr>
      <vt:lpstr>Slide 26</vt:lpstr>
      <vt:lpstr>Slide 27</vt:lpstr>
      <vt:lpstr>MODIFICATIONS OF BAND AND LOOP SPACE MAINTAINER</vt:lpstr>
      <vt:lpstr>CROWN AND LOOP SPACE MAINTAINER</vt:lpstr>
      <vt:lpstr>CROWN- BAND AND LOOP SPACE MAINTAINER</vt:lpstr>
      <vt:lpstr>BAND AND BAR SPACE MAINTAINER</vt:lpstr>
      <vt:lpstr>Slide 32</vt:lpstr>
      <vt:lpstr>REVERSE BAND AND LOOP SPACE MAINTAINER</vt:lpstr>
      <vt:lpstr>MEYNE’S SPACE MAINTAINER</vt:lpstr>
      <vt:lpstr>LONG BAND AND LOOP SM</vt:lpstr>
      <vt:lpstr>BAND AND LOOP WITH OCCLUSAL REST</vt:lpstr>
      <vt:lpstr>BONDED SPACE MAINTAINER</vt:lpstr>
      <vt:lpstr>LINGUAL HOLDING ARCH</vt:lpstr>
      <vt:lpstr>Slide 39</vt:lpstr>
      <vt:lpstr>Slide 40</vt:lpstr>
      <vt:lpstr>Slide 41</vt:lpstr>
      <vt:lpstr>NANCE PALATAL ARCH SPACE MAINTAINER</vt:lpstr>
      <vt:lpstr>Slide 43</vt:lpstr>
      <vt:lpstr>Slide 44</vt:lpstr>
      <vt:lpstr>TRANSPALATAL ARCH</vt:lpstr>
      <vt:lpstr>DISTAL SHOE SPACE MAINTAINER</vt:lpstr>
      <vt:lpstr>Slide 47</vt:lpstr>
      <vt:lpstr>Slide 48</vt:lpstr>
      <vt:lpstr>Slide 49</vt:lpstr>
      <vt:lpstr> </vt:lpstr>
      <vt:lpstr>FUNCTIONAL SPACE MAINTAINER FOR MISSING POSTERIOR TOOTH</vt:lpstr>
      <vt:lpstr>ANTERIOR ESTHETIC FUNCTIONAL SPACE MAINTAINER</vt:lpstr>
      <vt:lpstr>Slide 53</vt:lpstr>
      <vt:lpstr> FIXED FUNCTIONAL ANTERIOR SPACE MAINTAINER;</vt:lpstr>
      <vt:lpstr>REMOVABLE SPACE MAINTAINERS</vt:lpstr>
      <vt:lpstr>Slide 56</vt:lpstr>
      <vt:lpstr>Slide 57</vt:lpstr>
      <vt:lpstr>Slide 58</vt:lpstr>
      <vt:lpstr>SPACE REGAINERS</vt:lpstr>
      <vt:lpstr>FIXED SPACE REGAINERS</vt:lpstr>
      <vt:lpstr>Slide 61</vt:lpstr>
      <vt:lpstr>Slide 62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Sathyajith naik</dc:creator>
  <cp:lastModifiedBy>Sathyajith naik</cp:lastModifiedBy>
  <cp:revision>263</cp:revision>
  <dcterms:created xsi:type="dcterms:W3CDTF">2006-08-16T00:00:00Z</dcterms:created>
  <dcterms:modified xsi:type="dcterms:W3CDTF">2020-04-27T07:26:50Z</dcterms:modified>
</cp:coreProperties>
</file>