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20"/>
  </p:notesMasterIdLst>
  <p:sldIdLst>
    <p:sldId id="341" r:id="rId2"/>
    <p:sldId id="256" r:id="rId3"/>
    <p:sldId id="257" r:id="rId4"/>
    <p:sldId id="258" r:id="rId5"/>
    <p:sldId id="259" r:id="rId6"/>
    <p:sldId id="344"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301" r:id="rId32"/>
    <p:sldId id="300" r:id="rId33"/>
    <p:sldId id="299" r:id="rId34"/>
    <p:sldId id="298" r:id="rId35"/>
    <p:sldId id="297" r:id="rId36"/>
    <p:sldId id="296" r:id="rId37"/>
    <p:sldId id="295" r:id="rId38"/>
    <p:sldId id="294" r:id="rId39"/>
    <p:sldId id="293" r:id="rId40"/>
    <p:sldId id="292" r:id="rId41"/>
    <p:sldId id="291" r:id="rId42"/>
    <p:sldId id="290" r:id="rId43"/>
    <p:sldId id="289" r:id="rId44"/>
    <p:sldId id="288" r:id="rId45"/>
    <p:sldId id="309" r:id="rId46"/>
    <p:sldId id="308" r:id="rId47"/>
    <p:sldId id="307" r:id="rId48"/>
    <p:sldId id="306" r:id="rId49"/>
    <p:sldId id="305" r:id="rId50"/>
    <p:sldId id="304" r:id="rId51"/>
    <p:sldId id="303" r:id="rId52"/>
    <p:sldId id="302" r:id="rId53"/>
    <p:sldId id="311" r:id="rId54"/>
    <p:sldId id="331" r:id="rId55"/>
    <p:sldId id="330" r:id="rId56"/>
    <p:sldId id="329" r:id="rId57"/>
    <p:sldId id="328" r:id="rId58"/>
    <p:sldId id="327" r:id="rId59"/>
    <p:sldId id="326" r:id="rId60"/>
    <p:sldId id="325" r:id="rId61"/>
    <p:sldId id="324" r:id="rId62"/>
    <p:sldId id="323" r:id="rId63"/>
    <p:sldId id="345" r:id="rId64"/>
    <p:sldId id="352" r:id="rId65"/>
    <p:sldId id="351" r:id="rId66"/>
    <p:sldId id="364" r:id="rId67"/>
    <p:sldId id="363" r:id="rId68"/>
    <p:sldId id="365" r:id="rId69"/>
    <p:sldId id="350" r:id="rId70"/>
    <p:sldId id="349" r:id="rId71"/>
    <p:sldId id="347" r:id="rId72"/>
    <p:sldId id="359" r:id="rId73"/>
    <p:sldId id="358" r:id="rId74"/>
    <p:sldId id="357" r:id="rId75"/>
    <p:sldId id="356" r:id="rId76"/>
    <p:sldId id="355" r:id="rId77"/>
    <p:sldId id="322" r:id="rId78"/>
    <p:sldId id="321" r:id="rId79"/>
    <p:sldId id="320" r:id="rId80"/>
    <p:sldId id="319" r:id="rId81"/>
    <p:sldId id="318" r:id="rId82"/>
    <p:sldId id="317" r:id="rId83"/>
    <p:sldId id="316" r:id="rId84"/>
    <p:sldId id="315" r:id="rId85"/>
    <p:sldId id="314" r:id="rId86"/>
    <p:sldId id="313" r:id="rId87"/>
    <p:sldId id="312" r:id="rId88"/>
    <p:sldId id="332" r:id="rId89"/>
    <p:sldId id="286" r:id="rId90"/>
    <p:sldId id="287" r:id="rId91"/>
    <p:sldId id="310" r:id="rId92"/>
    <p:sldId id="366" r:id="rId93"/>
    <p:sldId id="367" r:id="rId94"/>
    <p:sldId id="368" r:id="rId95"/>
    <p:sldId id="369" r:id="rId96"/>
    <p:sldId id="370" r:id="rId97"/>
    <p:sldId id="371" r:id="rId98"/>
    <p:sldId id="372" r:id="rId99"/>
    <p:sldId id="373" r:id="rId100"/>
    <p:sldId id="374" r:id="rId101"/>
    <p:sldId id="375" r:id="rId102"/>
    <p:sldId id="376" r:id="rId103"/>
    <p:sldId id="377" r:id="rId104"/>
    <p:sldId id="378" r:id="rId105"/>
    <p:sldId id="379" r:id="rId106"/>
    <p:sldId id="380" r:id="rId107"/>
    <p:sldId id="381" r:id="rId108"/>
    <p:sldId id="382" r:id="rId109"/>
    <p:sldId id="383" r:id="rId110"/>
    <p:sldId id="384" r:id="rId111"/>
    <p:sldId id="385" r:id="rId112"/>
    <p:sldId id="386" r:id="rId113"/>
    <p:sldId id="387" r:id="rId114"/>
    <p:sldId id="388" r:id="rId115"/>
    <p:sldId id="389" r:id="rId116"/>
    <p:sldId id="390" r:id="rId117"/>
    <p:sldId id="391" r:id="rId118"/>
    <p:sldId id="403" r:id="rId1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4194" autoAdjust="0"/>
  </p:normalViewPr>
  <p:slideViewPr>
    <p:cSldViewPr>
      <p:cViewPr varScale="1">
        <p:scale>
          <a:sx n="63" d="100"/>
          <a:sy n="63" d="100"/>
        </p:scale>
        <p:origin x="-169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9B3109-C4EA-492A-A619-920B5A5EF2D8}" type="datetimeFigureOut">
              <a:rPr lang="en-US" smtClean="0"/>
              <a:pPr/>
              <a:t>09-May-20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FB481C-2871-47E7-A1E5-A81B8B1BDB5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jidonline.com/article.asp?issn=2229-5194;year=2015;volume=5;issue=1;spage=46;epage=53;aulast=John"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bg1"/>
                </a:solidFill>
                <a:latin typeface="Times New Roman" pitchFamily="18" charset="0"/>
                <a:cs typeface="Times New Roman" pitchFamily="18" charset="0"/>
              </a:rPr>
              <a:t>are common</a:t>
            </a:r>
            <a:r>
              <a:rPr lang="en-US" baseline="0" dirty="0" smtClean="0">
                <a:solidFill>
                  <a:schemeClr val="bg1"/>
                </a:solidFill>
                <a:latin typeface="Times New Roman" pitchFamily="18" charset="0"/>
                <a:cs typeface="Times New Roman" pitchFamily="18" charset="0"/>
              </a:rPr>
              <a:t> </a:t>
            </a:r>
            <a:r>
              <a:rPr lang="en-US" dirty="0" smtClean="0">
                <a:solidFill>
                  <a:schemeClr val="bg1"/>
                </a:solidFill>
                <a:latin typeface="Times New Roman" pitchFamily="18" charset="0"/>
                <a:cs typeface="Times New Roman" pitchFamily="18" charset="0"/>
              </a:rPr>
              <a:t>depending upon epithelial thickness and </a:t>
            </a:r>
            <a:r>
              <a:rPr lang="en-US" dirty="0" err="1" smtClean="0">
                <a:solidFill>
                  <a:schemeClr val="bg1"/>
                </a:solidFill>
                <a:latin typeface="Times New Roman" pitchFamily="18" charset="0"/>
                <a:cs typeface="Times New Roman" pitchFamily="18" charset="0"/>
              </a:rPr>
              <a:t>keratinization</a:t>
            </a:r>
            <a:r>
              <a:rPr lang="en-US" dirty="0" smtClean="0">
                <a:solidFill>
                  <a:schemeClr val="bg1"/>
                </a:solidFill>
                <a:latin typeface="Times New Roman" pitchFamily="18" charset="0"/>
                <a:cs typeface="Times New Roman" pitchFamily="18" charset="0"/>
              </a:rPr>
              <a:t>, </a:t>
            </a:r>
            <a:r>
              <a:rPr lang="en-US" dirty="0" err="1" smtClean="0">
                <a:solidFill>
                  <a:schemeClr val="bg1"/>
                </a:solidFill>
                <a:latin typeface="Times New Roman" pitchFamily="18" charset="0"/>
                <a:cs typeface="Times New Roman" pitchFamily="18" charset="0"/>
              </a:rPr>
              <a:t>vascularity</a:t>
            </a:r>
            <a:r>
              <a:rPr lang="en-US" dirty="0" smtClean="0">
                <a:solidFill>
                  <a:schemeClr val="bg1"/>
                </a:solidFill>
                <a:latin typeface="Times New Roman" pitchFamily="18" charset="0"/>
                <a:cs typeface="Times New Roman" pitchFamily="18" charset="0"/>
              </a:rPr>
              <a:t> and pigmentation</a:t>
            </a:r>
          </a:p>
          <a:p>
            <a:endParaRPr lang="en-US" dirty="0" smtClean="0">
              <a:solidFill>
                <a:schemeClr val="bg1"/>
              </a:solidFill>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47FB481C-2871-47E7-A1E5-A81B8B1BDB52}" type="slidenum">
              <a:rPr lang="en-US" smtClean="0"/>
              <a:pPr/>
              <a:t>8</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2-3-mm distance remains constant in health and disease biologic width </a:t>
            </a:r>
            <a:endParaRPr lang="en-US" dirty="0"/>
          </a:p>
        </p:txBody>
      </p:sp>
      <p:sp>
        <p:nvSpPr>
          <p:cNvPr id="4" name="Slide Number Placeholder 3"/>
          <p:cNvSpPr>
            <a:spLocks noGrp="1"/>
          </p:cNvSpPr>
          <p:nvPr>
            <p:ph type="sldNum" sz="quarter" idx="10"/>
          </p:nvPr>
        </p:nvSpPr>
        <p:spPr/>
        <p:txBody>
          <a:bodyPr/>
          <a:lstStyle/>
          <a:p>
            <a:fld id="{47FB481C-2871-47E7-A1E5-A81B8B1BDB52}" type="slidenum">
              <a:rPr lang="en-US" smtClean="0"/>
              <a:pPr/>
              <a:t>37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err="1" smtClean="0">
                <a:solidFill>
                  <a:schemeClr val="tx1"/>
                </a:solidFill>
                <a:latin typeface="+mn-lt"/>
                <a:ea typeface="+mn-ea"/>
                <a:cs typeface="+mn-cs"/>
              </a:rPr>
              <a:t>Kois</a:t>
            </a:r>
            <a:r>
              <a:rPr lang="en-US" sz="1200" b="0" i="0" u="none" strike="noStrike" kern="1200" dirty="0" smtClean="0">
                <a:solidFill>
                  <a:schemeClr val="tx1"/>
                </a:solidFill>
                <a:latin typeface="+mn-lt"/>
                <a:ea typeface="+mn-ea"/>
                <a:cs typeface="+mn-cs"/>
              </a:rPr>
              <a:t> suggested that the restorative dentist must determine the total distance from the gingival crest to the alveolar crest. </a:t>
            </a:r>
            <a:r>
              <a:rPr lang="en-US" sz="1200" b="0" i="0" u="none" strike="noStrike" kern="1200" baseline="30000" dirty="0" smtClean="0">
                <a:solidFill>
                  <a:schemeClr val="tx1"/>
                </a:solidFill>
                <a:latin typeface="+mn-lt"/>
                <a:ea typeface="+mn-ea"/>
                <a:cs typeface="+mn-cs"/>
                <a:hlinkClick r:id="rId3"/>
              </a:rPr>
              <a:t>[4]</a:t>
            </a:r>
            <a:r>
              <a:rPr lang="en-US" sz="1200" b="0" i="0" u="none" strike="noStrike" kern="1200" dirty="0" smtClean="0">
                <a:solidFill>
                  <a:schemeClr val="tx1"/>
                </a:solidFill>
                <a:latin typeface="+mn-lt"/>
                <a:ea typeface="+mn-ea"/>
                <a:cs typeface="+mn-cs"/>
              </a:rPr>
              <a:t> This procedure is termed bone sounding</a:t>
            </a:r>
            <a:endParaRPr lang="en-US" dirty="0"/>
          </a:p>
        </p:txBody>
      </p:sp>
      <p:sp>
        <p:nvSpPr>
          <p:cNvPr id="4" name="Slide Number Placeholder 3"/>
          <p:cNvSpPr>
            <a:spLocks noGrp="1"/>
          </p:cNvSpPr>
          <p:nvPr>
            <p:ph type="sldNum" sz="quarter" idx="10"/>
          </p:nvPr>
        </p:nvSpPr>
        <p:spPr/>
        <p:txBody>
          <a:bodyPr/>
          <a:lstStyle/>
          <a:p>
            <a:fld id="{47FB481C-2871-47E7-A1E5-A81B8B1BDB52}" type="slidenum">
              <a:rPr lang="en-US" smtClean="0"/>
              <a:pPr/>
              <a:t>38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A biologic width of 3 mm on the labial aspect allows for a crown margin that is placed 0.5 mm </a:t>
            </a:r>
            <a:r>
              <a:rPr lang="en-US" sz="1200" b="0" i="0" u="none" strike="noStrike" kern="1200" dirty="0" err="1" smtClean="0">
                <a:solidFill>
                  <a:schemeClr val="tx1"/>
                </a:solidFill>
                <a:latin typeface="+mn-lt"/>
                <a:ea typeface="+mn-ea"/>
                <a:cs typeface="+mn-cs"/>
              </a:rPr>
              <a:t>subgingivally</a:t>
            </a:r>
            <a:endParaRPr lang="en-US" dirty="0"/>
          </a:p>
        </p:txBody>
      </p:sp>
      <p:sp>
        <p:nvSpPr>
          <p:cNvPr id="4" name="Slide Number Placeholder 3"/>
          <p:cNvSpPr>
            <a:spLocks noGrp="1"/>
          </p:cNvSpPr>
          <p:nvPr>
            <p:ph type="sldNum" sz="quarter" idx="10"/>
          </p:nvPr>
        </p:nvSpPr>
        <p:spPr/>
        <p:txBody>
          <a:bodyPr/>
          <a:lstStyle/>
          <a:p>
            <a:fld id="{47FB481C-2871-47E7-A1E5-A81B8B1BDB52}" type="slidenum">
              <a:rPr lang="en-US" smtClean="0"/>
              <a:pPr/>
              <a:t>39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places the margin enough below tissue so that it is still covered if the patient is at higher risk of recession</a:t>
            </a:r>
          </a:p>
          <a:p>
            <a:endParaRPr lang="en-US" dirty="0"/>
          </a:p>
        </p:txBody>
      </p:sp>
      <p:sp>
        <p:nvSpPr>
          <p:cNvPr id="4" name="Slide Number Placeholder 3"/>
          <p:cNvSpPr>
            <a:spLocks noGrp="1"/>
          </p:cNvSpPr>
          <p:nvPr>
            <p:ph type="sldNum" sz="quarter" idx="10"/>
          </p:nvPr>
        </p:nvSpPr>
        <p:spPr/>
        <p:txBody>
          <a:bodyPr/>
          <a:lstStyle/>
          <a:p>
            <a:fld id="{47FB481C-2871-47E7-A1E5-A81B8B1BDB52}" type="slidenum">
              <a:rPr lang="en-US" smtClean="0"/>
              <a:pPr/>
              <a:t>41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is normally employed when the </a:t>
            </a:r>
            <a:r>
              <a:rPr lang="en-US" sz="1200" b="0" i="0" u="none" strike="noStrike" kern="1200" dirty="0" err="1" smtClean="0">
                <a:solidFill>
                  <a:schemeClr val="tx1"/>
                </a:solidFill>
                <a:latin typeface="+mn-lt"/>
                <a:ea typeface="+mn-ea"/>
                <a:cs typeface="+mn-cs"/>
              </a:rPr>
              <a:t>sulcus</a:t>
            </a:r>
            <a:r>
              <a:rPr lang="en-US" sz="1200" b="0" i="0" u="none" strike="noStrike" kern="1200" dirty="0" smtClean="0">
                <a:solidFill>
                  <a:schemeClr val="tx1"/>
                </a:solidFill>
                <a:latin typeface="+mn-lt"/>
                <a:ea typeface="+mn-ea"/>
                <a:cs typeface="+mn-cs"/>
              </a:rPr>
              <a:t>, is shallow, and the margin is placed only minimally in the crevice in areas of root proximity.</a:t>
            </a:r>
            <a:endParaRPr lang="en-US" dirty="0"/>
          </a:p>
        </p:txBody>
      </p:sp>
      <p:sp>
        <p:nvSpPr>
          <p:cNvPr id="4" name="Slide Number Placeholder 3"/>
          <p:cNvSpPr>
            <a:spLocks noGrp="1"/>
          </p:cNvSpPr>
          <p:nvPr>
            <p:ph type="sldNum" sz="quarter" idx="10"/>
          </p:nvPr>
        </p:nvSpPr>
        <p:spPr/>
        <p:txBody>
          <a:bodyPr/>
          <a:lstStyle/>
          <a:p>
            <a:fld id="{47FB481C-2871-47E7-A1E5-A81B8B1BDB52}" type="slidenum">
              <a:rPr lang="en-US" smtClean="0"/>
              <a:pPr/>
              <a:t>43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It is mainly composed of micronized kaolin, aluminum chloride and water. </a:t>
            </a:r>
            <a:endParaRPr lang="en-US" dirty="0"/>
          </a:p>
        </p:txBody>
      </p:sp>
      <p:sp>
        <p:nvSpPr>
          <p:cNvPr id="4" name="Slide Number Placeholder 3"/>
          <p:cNvSpPr>
            <a:spLocks noGrp="1"/>
          </p:cNvSpPr>
          <p:nvPr>
            <p:ph type="sldNum" sz="quarter" idx="10"/>
          </p:nvPr>
        </p:nvSpPr>
        <p:spPr/>
        <p:txBody>
          <a:bodyPr/>
          <a:lstStyle/>
          <a:p>
            <a:fld id="{47FB481C-2871-47E7-A1E5-A81B8B1BDB52}" type="slidenum">
              <a:rPr lang="en-US" smtClean="0"/>
              <a:pPr/>
              <a:t>44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FB481C-2871-47E7-A1E5-A81B8B1BDB52}" type="slidenum">
              <a:rPr lang="en-US" smtClean="0"/>
              <a:pPr/>
              <a:t>66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ü"/>
            </a:pPr>
            <a:r>
              <a:rPr lang="en-US" sz="1200" dirty="0" smtClean="0">
                <a:solidFill>
                  <a:schemeClr val="bg1"/>
                </a:solidFill>
                <a:latin typeface="Times New Roman" pitchFamily="18" charset="0"/>
                <a:cs typeface="Times New Roman" pitchFamily="18" charset="0"/>
              </a:rPr>
              <a:t>Condition of remaining teeth</a:t>
            </a:r>
          </a:p>
          <a:p>
            <a:pPr>
              <a:buFont typeface="Wingdings" pitchFamily="2" charset="2"/>
              <a:buChar char="ü"/>
            </a:pPr>
            <a:r>
              <a:rPr lang="en-US" sz="1200" dirty="0" smtClean="0">
                <a:solidFill>
                  <a:schemeClr val="bg1"/>
                </a:solidFill>
                <a:latin typeface="Times New Roman" pitchFamily="18" charset="0"/>
                <a:cs typeface="Times New Roman" pitchFamily="18" charset="0"/>
              </a:rPr>
              <a:t>Pocket depth</a:t>
            </a:r>
          </a:p>
          <a:p>
            <a:pPr>
              <a:buFont typeface="Wingdings" pitchFamily="2" charset="2"/>
              <a:buChar char="ü"/>
            </a:pPr>
            <a:r>
              <a:rPr lang="en-US" sz="1200" dirty="0" smtClean="0">
                <a:solidFill>
                  <a:schemeClr val="bg1"/>
                </a:solidFill>
                <a:latin typeface="Times New Roman" pitchFamily="18" charset="0"/>
                <a:cs typeface="Times New Roman" pitchFamily="18" charset="0"/>
              </a:rPr>
              <a:t>Radiographs</a:t>
            </a:r>
          </a:p>
          <a:p>
            <a:pPr>
              <a:buFont typeface="Wingdings" pitchFamily="2" charset="2"/>
              <a:buChar char="ü"/>
            </a:pPr>
            <a:r>
              <a:rPr lang="en-US" sz="1200" dirty="0" smtClean="0">
                <a:solidFill>
                  <a:schemeClr val="bg1"/>
                </a:solidFill>
                <a:latin typeface="Times New Roman" pitchFamily="18" charset="0"/>
                <a:cs typeface="Times New Roman" pitchFamily="18" charset="0"/>
              </a:rPr>
              <a:t>Attached gingival tissue</a:t>
            </a:r>
          </a:p>
          <a:p>
            <a:pPr>
              <a:buFont typeface="Wingdings" pitchFamily="2" charset="2"/>
              <a:buChar char="ü"/>
            </a:pPr>
            <a:r>
              <a:rPr lang="en-US" sz="1200" dirty="0" smtClean="0">
                <a:solidFill>
                  <a:schemeClr val="bg1"/>
                </a:solidFill>
                <a:latin typeface="Times New Roman" pitchFamily="18" charset="0"/>
                <a:cs typeface="Times New Roman" pitchFamily="18" charset="0"/>
              </a:rPr>
              <a:t>Tooth mobility and crown root ratio</a:t>
            </a:r>
          </a:p>
          <a:p>
            <a:pPr>
              <a:buFont typeface="Wingdings" pitchFamily="2" charset="2"/>
              <a:buChar char="ü"/>
            </a:pPr>
            <a:r>
              <a:rPr lang="en-US" sz="1200" dirty="0" smtClean="0">
                <a:solidFill>
                  <a:schemeClr val="bg1"/>
                </a:solidFill>
                <a:latin typeface="Times New Roman" pitchFamily="18" charset="0"/>
                <a:cs typeface="Times New Roman" pitchFamily="18" charset="0"/>
              </a:rPr>
              <a:t>Periodontal defect</a:t>
            </a:r>
          </a:p>
          <a:p>
            <a:endParaRPr lang="en-US" dirty="0"/>
          </a:p>
        </p:txBody>
      </p:sp>
      <p:sp>
        <p:nvSpPr>
          <p:cNvPr id="4" name="Slide Number Placeholder 3"/>
          <p:cNvSpPr>
            <a:spLocks noGrp="1"/>
          </p:cNvSpPr>
          <p:nvPr>
            <p:ph type="sldNum" sz="quarter" idx="10"/>
          </p:nvPr>
        </p:nvSpPr>
        <p:spPr/>
        <p:txBody>
          <a:bodyPr/>
          <a:lstStyle/>
          <a:p>
            <a:fld id="{47FB481C-2871-47E7-A1E5-A81B8B1BDB52}" type="slidenum">
              <a:rPr lang="en-US" smtClean="0"/>
              <a:pPr/>
              <a:t>88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200" dirty="0" smtClean="0">
                <a:solidFill>
                  <a:schemeClr val="bg1"/>
                </a:solidFill>
                <a:latin typeface="Times New Roman" pitchFamily="18" charset="0"/>
                <a:cs typeface="Times New Roman" pitchFamily="18" charset="0"/>
              </a:rPr>
              <a:t>between the gingival epithelium and the tooth.</a:t>
            </a:r>
          </a:p>
          <a:p>
            <a:endParaRPr lang="en-US" dirty="0"/>
          </a:p>
        </p:txBody>
      </p:sp>
      <p:sp>
        <p:nvSpPr>
          <p:cNvPr id="4" name="Slide Number Placeholder 3"/>
          <p:cNvSpPr>
            <a:spLocks noGrp="1"/>
          </p:cNvSpPr>
          <p:nvPr>
            <p:ph type="sldNum" sz="quarter" idx="10"/>
          </p:nvPr>
        </p:nvSpPr>
        <p:spPr/>
        <p:txBody>
          <a:bodyPr/>
          <a:lstStyle/>
          <a:p>
            <a:fld id="{47FB481C-2871-47E7-A1E5-A81B8B1BDB52}"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white"/>
                </a:solidFill>
                <a:latin typeface="Times New Roman" pitchFamily="18" charset="0"/>
                <a:cs typeface="Times New Roman" pitchFamily="18" charset="0"/>
              </a:rPr>
              <a:t>Check for bleeding and exudation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white"/>
                </a:solidFill>
                <a:latin typeface="Times New Roman" pitchFamily="18" charset="0"/>
                <a:cs typeface="Times New Roman" pitchFamily="18" charset="0"/>
              </a:rPr>
              <a:t>Bleeding is the result of ulceration of </a:t>
            </a:r>
            <a:r>
              <a:rPr lang="en-US" sz="1200" dirty="0" err="1" smtClean="0">
                <a:solidFill>
                  <a:prstClr val="white"/>
                </a:solidFill>
                <a:latin typeface="Times New Roman" pitchFamily="18" charset="0"/>
                <a:cs typeface="Times New Roman" pitchFamily="18" charset="0"/>
              </a:rPr>
              <a:t>sulcular</a:t>
            </a:r>
            <a:r>
              <a:rPr lang="en-US" sz="1200" dirty="0" smtClean="0">
                <a:solidFill>
                  <a:prstClr val="white"/>
                </a:solidFill>
                <a:latin typeface="Times New Roman" pitchFamily="18" charset="0"/>
                <a:cs typeface="Times New Roman" pitchFamily="18" charset="0"/>
              </a:rPr>
              <a:t> ulceration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white"/>
                </a:solidFill>
                <a:latin typeface="Times New Roman" pitchFamily="18" charset="0"/>
                <a:cs typeface="Times New Roman" pitchFamily="18" charset="0"/>
              </a:rPr>
              <a:t>Local anesthesia is recommended when the bony contours are probed to establish whether surgery is necessary. This procedure is called </a:t>
            </a:r>
            <a:r>
              <a:rPr lang="en-US" sz="1200" i="1" dirty="0" smtClean="0">
                <a:solidFill>
                  <a:srgbClr val="FFC000"/>
                </a:solidFill>
                <a:latin typeface="Times New Roman" pitchFamily="18" charset="0"/>
                <a:cs typeface="Times New Roman" pitchFamily="18" charset="0"/>
              </a:rPr>
              <a:t>Bone Sounding</a:t>
            </a:r>
            <a:r>
              <a:rPr lang="en-US" sz="1200" dirty="0" smtClean="0">
                <a:solidFill>
                  <a:prstClr val="white"/>
                </a:solidFill>
                <a:latin typeface="Times New Roman" pitchFamily="18" charset="0"/>
                <a:cs typeface="Times New Roman" pitchFamily="18" charset="0"/>
              </a:rPr>
              <a:t>.</a:t>
            </a:r>
          </a:p>
          <a:p>
            <a:endParaRPr lang="en-US" dirty="0"/>
          </a:p>
        </p:txBody>
      </p:sp>
      <p:sp>
        <p:nvSpPr>
          <p:cNvPr id="4" name="Slide Number Placeholder 3"/>
          <p:cNvSpPr>
            <a:spLocks noGrp="1"/>
          </p:cNvSpPr>
          <p:nvPr>
            <p:ph type="sldNum" sz="quarter" idx="10"/>
          </p:nvPr>
        </p:nvSpPr>
        <p:spPr/>
        <p:txBody>
          <a:bodyPr/>
          <a:lstStyle/>
          <a:p>
            <a:fld id="{47FB481C-2871-47E7-A1E5-A81B8B1BDB52}" type="slidenum">
              <a:rPr lang="en-US" smtClean="0"/>
              <a:pPr/>
              <a:t>16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FB481C-2871-47E7-A1E5-A81B8B1BDB52}" type="slidenum">
              <a:rPr lang="en-US" smtClean="0"/>
              <a:pPr/>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effectLst/>
                <a:latin typeface="+mn-lt"/>
                <a:ea typeface="+mn-ea"/>
                <a:cs typeface="+mn-cs"/>
              </a:rPr>
              <a:t>The requirements of </a:t>
            </a:r>
          </a:p>
          <a:p>
            <a:r>
              <a:rPr lang="en-US" sz="1200" b="0" i="0" u="none" strike="noStrike" kern="1200" dirty="0" smtClean="0">
                <a:solidFill>
                  <a:schemeClr val="tx1"/>
                </a:solidFill>
                <a:effectLst/>
                <a:latin typeface="+mn-lt"/>
                <a:ea typeface="+mn-ea"/>
                <a:cs typeface="+mn-cs"/>
              </a:rPr>
              <a:t>the </a:t>
            </a:r>
            <a:r>
              <a:rPr lang="en-US" sz="1200" b="0" i="0" u="none" strike="noStrike" kern="1200" dirty="0" err="1" smtClean="0">
                <a:solidFill>
                  <a:schemeClr val="tx1"/>
                </a:solidFill>
                <a:effectLst/>
                <a:latin typeface="+mn-lt"/>
                <a:ea typeface="+mn-ea"/>
                <a:cs typeface="+mn-cs"/>
              </a:rPr>
              <a:t>pontic</a:t>
            </a:r>
            <a:r>
              <a:rPr lang="en-US" sz="1200" b="0" i="0" u="none" strike="noStrike" kern="1200" dirty="0" smtClean="0">
                <a:solidFill>
                  <a:schemeClr val="tx1"/>
                </a:solidFill>
                <a:effectLst/>
                <a:latin typeface="+mn-lt"/>
                <a:ea typeface="+mn-ea"/>
                <a:cs typeface="+mn-cs"/>
              </a:rPr>
              <a:t> design include esthetics, biocompatibility, </a:t>
            </a:r>
          </a:p>
          <a:p>
            <a:r>
              <a:rPr lang="en-US" sz="1200" b="0" i="0" u="none" strike="noStrike" kern="1200" dirty="0" smtClean="0">
                <a:solidFill>
                  <a:schemeClr val="tx1"/>
                </a:solidFill>
                <a:effectLst/>
                <a:latin typeface="+mn-lt"/>
                <a:ea typeface="+mn-ea"/>
                <a:cs typeface="+mn-cs"/>
              </a:rPr>
              <a:t>function, phonetics, patient comfort, and maintenance </a:t>
            </a:r>
          </a:p>
          <a:p>
            <a:r>
              <a:rPr lang="en-US" sz="1200" b="0" i="0" u="none" strike="noStrike" kern="1200" dirty="0" smtClean="0">
                <a:solidFill>
                  <a:schemeClr val="tx1"/>
                </a:solidFill>
                <a:effectLst/>
                <a:latin typeface="+mn-lt"/>
                <a:ea typeface="+mn-ea"/>
                <a:cs typeface="+mn-cs"/>
              </a:rPr>
              <a:t>of healthy tissue on the edentulous </a:t>
            </a:r>
            <a:r>
              <a:rPr lang="en-US" sz="1200" b="0" i="0" u="none" strike="noStrike" kern="1200" dirty="0" err="1" smtClean="0">
                <a:solidFill>
                  <a:schemeClr val="tx1"/>
                </a:solidFill>
                <a:effectLst/>
                <a:latin typeface="+mn-lt"/>
                <a:ea typeface="+mn-ea"/>
                <a:cs typeface="+mn-cs"/>
              </a:rPr>
              <a:t>ridg</a:t>
            </a:r>
            <a:endParaRPr lang="en-US" sz="1200" b="0"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7FB481C-2871-47E7-A1E5-A81B8B1BDB52}" type="slidenum">
              <a:rPr lang="en-US" smtClean="0"/>
              <a:pPr/>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bg1"/>
                </a:solidFill>
              </a:rPr>
              <a:t>like augmenting attached </a:t>
            </a:r>
            <a:r>
              <a:rPr lang="en-US" dirty="0" err="1" smtClean="0">
                <a:solidFill>
                  <a:schemeClr val="bg1"/>
                </a:solidFill>
              </a:rPr>
              <a:t>gingiva</a:t>
            </a:r>
            <a:r>
              <a:rPr lang="en-US" dirty="0" smtClean="0">
                <a:solidFill>
                  <a:schemeClr val="bg1"/>
                </a:solidFill>
              </a:rPr>
              <a:t> and esthetic crown lengthening prior to restorative procedures when indicated.</a:t>
            </a:r>
            <a:endParaRPr lang="en-US" dirty="0"/>
          </a:p>
        </p:txBody>
      </p:sp>
      <p:sp>
        <p:nvSpPr>
          <p:cNvPr id="4" name="Slide Number Placeholder 3"/>
          <p:cNvSpPr>
            <a:spLocks noGrp="1"/>
          </p:cNvSpPr>
          <p:nvPr>
            <p:ph type="sldNum" sz="quarter" idx="10"/>
          </p:nvPr>
        </p:nvSpPr>
        <p:spPr/>
        <p:txBody>
          <a:bodyPr/>
          <a:lstStyle/>
          <a:p>
            <a:fld id="{47FB481C-2871-47E7-A1E5-A81B8B1BDB52}" type="slidenum">
              <a:rPr lang="en-US" smtClean="0"/>
              <a:pPr/>
              <a:t>21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The emergence profile is the shape of the restoration in relation to the gingival tissues. Stein and </a:t>
            </a:r>
            <a:r>
              <a:rPr lang="en-US" sz="1200" b="0" i="0" u="none" strike="noStrike" kern="1200" dirty="0" err="1" smtClean="0">
                <a:solidFill>
                  <a:schemeClr val="tx1"/>
                </a:solidFill>
                <a:latin typeface="+mn-lt"/>
                <a:ea typeface="+mn-ea"/>
                <a:cs typeface="+mn-cs"/>
              </a:rPr>
              <a:t>Kuwata</a:t>
            </a:r>
            <a:r>
              <a:rPr lang="en-US" sz="1200" b="0" i="0" u="none" strike="noStrike" kern="1200" dirty="0" smtClean="0">
                <a:solidFill>
                  <a:schemeClr val="tx1"/>
                </a:solidFill>
                <a:latin typeface="+mn-lt"/>
                <a:ea typeface="+mn-ea"/>
                <a:cs typeface="+mn-cs"/>
              </a:rPr>
              <a:t> described the part of the axial contour that extends from the base of the gingival </a:t>
            </a:r>
            <a:r>
              <a:rPr lang="en-US" sz="1200" b="0" i="0" u="none" strike="noStrike" kern="1200" dirty="0" err="1" smtClean="0">
                <a:solidFill>
                  <a:schemeClr val="tx1"/>
                </a:solidFill>
                <a:latin typeface="+mn-lt"/>
                <a:ea typeface="+mn-ea"/>
                <a:cs typeface="+mn-cs"/>
              </a:rPr>
              <a:t>sulcus</a:t>
            </a:r>
            <a:r>
              <a:rPr lang="en-US" sz="1200" b="0" i="0" u="none" strike="noStrike" kern="1200" dirty="0" smtClean="0">
                <a:solidFill>
                  <a:schemeClr val="tx1"/>
                </a:solidFill>
                <a:latin typeface="+mn-lt"/>
                <a:ea typeface="+mn-ea"/>
                <a:cs typeface="+mn-cs"/>
              </a:rPr>
              <a:t> past the free margin of the </a:t>
            </a:r>
            <a:r>
              <a:rPr lang="en-US" sz="1200" b="0" i="0" u="none" strike="noStrike" kern="1200" dirty="0" err="1" smtClean="0">
                <a:solidFill>
                  <a:schemeClr val="tx1"/>
                </a:solidFill>
                <a:latin typeface="+mn-lt"/>
                <a:ea typeface="+mn-ea"/>
                <a:cs typeface="+mn-cs"/>
              </a:rPr>
              <a:t>gingiva</a:t>
            </a:r>
            <a:r>
              <a:rPr lang="en-US" sz="1200" b="0" i="0" u="none" strike="noStrike" kern="1200" dirty="0" smtClean="0">
                <a:solidFill>
                  <a:schemeClr val="tx1"/>
                </a:solidFill>
                <a:latin typeface="+mn-lt"/>
                <a:ea typeface="+mn-ea"/>
                <a:cs typeface="+mn-cs"/>
              </a:rPr>
              <a:t> as the emergence profile that was straight in the gingival third.</a:t>
            </a:r>
            <a:endParaRPr lang="en-US" dirty="0"/>
          </a:p>
        </p:txBody>
      </p:sp>
      <p:sp>
        <p:nvSpPr>
          <p:cNvPr id="4" name="Slide Number Placeholder 3"/>
          <p:cNvSpPr>
            <a:spLocks noGrp="1"/>
          </p:cNvSpPr>
          <p:nvPr>
            <p:ph type="sldNum" sz="quarter" idx="10"/>
          </p:nvPr>
        </p:nvSpPr>
        <p:spPr/>
        <p:txBody>
          <a:bodyPr/>
          <a:lstStyle/>
          <a:p>
            <a:fld id="{47FB481C-2871-47E7-A1E5-A81B8B1BDB52}" type="slidenum">
              <a:rPr lang="en-US" smtClean="0"/>
              <a:pPr/>
              <a:t>26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Lower fixed partial dentures usually collect more food than upper dentures, particularly in the molar region</a:t>
            </a:r>
            <a:endParaRPr lang="en-US" dirty="0"/>
          </a:p>
        </p:txBody>
      </p:sp>
      <p:sp>
        <p:nvSpPr>
          <p:cNvPr id="4" name="Slide Number Placeholder 3"/>
          <p:cNvSpPr>
            <a:spLocks noGrp="1"/>
          </p:cNvSpPr>
          <p:nvPr>
            <p:ph type="sldNum" sz="quarter" idx="10"/>
          </p:nvPr>
        </p:nvSpPr>
        <p:spPr/>
        <p:txBody>
          <a:bodyPr/>
          <a:lstStyle/>
          <a:p>
            <a:fld id="{47FB481C-2871-47E7-A1E5-A81B8B1BDB52}" type="slidenum">
              <a:rPr lang="en-US" smtClean="0"/>
              <a:pPr/>
              <a:t>28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Sharp edges or corners in the preparation not reproduced accurately on the stone die can create marginal discrepancies. Dentists must ensure that the crowns completely seat on the tooth.</a:t>
            </a:r>
            <a:endParaRPr lang="en-US" dirty="0"/>
          </a:p>
        </p:txBody>
      </p:sp>
      <p:sp>
        <p:nvSpPr>
          <p:cNvPr id="4" name="Slide Number Placeholder 3"/>
          <p:cNvSpPr>
            <a:spLocks noGrp="1"/>
          </p:cNvSpPr>
          <p:nvPr>
            <p:ph type="sldNum" sz="quarter" idx="10"/>
          </p:nvPr>
        </p:nvSpPr>
        <p:spPr/>
        <p:txBody>
          <a:bodyPr/>
          <a:lstStyle/>
          <a:p>
            <a:fld id="{47FB481C-2871-47E7-A1E5-A81B8B1BDB52}"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6391169-CA41-4F64-AC2A-1F0246E169FF}" type="datetimeFigureOut">
              <a:rPr lang="en-US" smtClean="0"/>
              <a:pPr/>
              <a:t>09-May-20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783BEA15-01D9-48C7-B2CD-E1B6339B7EB0}"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391169-CA41-4F64-AC2A-1F0246E169FF}" type="datetimeFigureOut">
              <a:rPr lang="en-US" smtClean="0"/>
              <a:pPr/>
              <a:t>09-May-20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BEA15-01D9-48C7-B2CD-E1B6339B7EB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391169-CA41-4F64-AC2A-1F0246E169FF}" type="datetimeFigureOut">
              <a:rPr lang="en-US" smtClean="0"/>
              <a:pPr/>
              <a:t>09-May-20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BEA15-01D9-48C7-B2CD-E1B6339B7EB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391169-CA41-4F64-AC2A-1F0246E169FF}" type="datetimeFigureOut">
              <a:rPr lang="en-US" smtClean="0"/>
              <a:pPr/>
              <a:t>09-May-20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BEA15-01D9-48C7-B2CD-E1B6339B7EB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6391169-CA41-4F64-AC2A-1F0246E169FF}" type="datetimeFigureOut">
              <a:rPr lang="en-US" smtClean="0"/>
              <a:pPr/>
              <a:t>09-May-20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783BEA15-01D9-48C7-B2CD-E1B6339B7EB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6391169-CA41-4F64-AC2A-1F0246E169FF}" type="datetimeFigureOut">
              <a:rPr lang="en-US" smtClean="0"/>
              <a:pPr/>
              <a:t>09-May-20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3BEA15-01D9-48C7-B2CD-E1B6339B7EB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6391169-CA41-4F64-AC2A-1F0246E169FF}" type="datetimeFigureOut">
              <a:rPr lang="en-US" smtClean="0"/>
              <a:pPr/>
              <a:t>09-May-20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3BEA15-01D9-48C7-B2CD-E1B6339B7EB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6391169-CA41-4F64-AC2A-1F0246E169FF}" type="datetimeFigureOut">
              <a:rPr lang="en-US" smtClean="0"/>
              <a:pPr/>
              <a:t>09-May-20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3BEA15-01D9-48C7-B2CD-E1B6339B7EB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91169-CA41-4F64-AC2A-1F0246E169FF}" type="datetimeFigureOut">
              <a:rPr lang="en-US" smtClean="0"/>
              <a:pPr/>
              <a:t>09-May-20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3BEA15-01D9-48C7-B2CD-E1B6339B7EB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6391169-CA41-4F64-AC2A-1F0246E169FF}" type="datetimeFigureOut">
              <a:rPr lang="en-US" smtClean="0"/>
              <a:pPr/>
              <a:t>09-May-20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3BEA15-01D9-48C7-B2CD-E1B6339B7EB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6391169-CA41-4F64-AC2A-1F0246E169FF}" type="datetimeFigureOut">
              <a:rPr lang="en-US" smtClean="0"/>
              <a:pPr/>
              <a:t>09-May-20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3BEA15-01D9-48C7-B2CD-E1B6339B7EB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6391169-CA41-4F64-AC2A-1F0246E169FF}" type="datetimeFigureOut">
              <a:rPr lang="en-US" smtClean="0"/>
              <a:pPr/>
              <a:t>09-May-20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83BEA15-01D9-48C7-B2CD-E1B6339B7EB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6386" name="Picture 2" descr="C:\Users\HEMENDRA\Desktop\Captur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329642" cy="5737880"/>
          </a:xfrm>
        </p:spPr>
        <p:txBody>
          <a:bodyPr/>
          <a:lstStyle/>
          <a:p>
            <a:r>
              <a:rPr lang="en-US" dirty="0" err="1" smtClean="0">
                <a:solidFill>
                  <a:schemeClr val="bg1"/>
                </a:solidFill>
                <a:latin typeface="Times New Roman" pitchFamily="18" charset="0"/>
                <a:cs typeface="Times New Roman" pitchFamily="18" charset="0"/>
              </a:rPr>
              <a:t>Dentogingival</a:t>
            </a:r>
            <a:r>
              <a:rPr lang="en-US" dirty="0" smtClean="0">
                <a:solidFill>
                  <a:schemeClr val="bg1"/>
                </a:solidFill>
                <a:latin typeface="Times New Roman" pitchFamily="18" charset="0"/>
                <a:cs typeface="Times New Roman" pitchFamily="18" charset="0"/>
              </a:rPr>
              <a:t> Complex</a:t>
            </a:r>
          </a:p>
          <a:p>
            <a:r>
              <a:rPr lang="en-US" dirty="0" smtClean="0">
                <a:solidFill>
                  <a:schemeClr val="bg1"/>
                </a:solidFill>
                <a:latin typeface="Times New Roman" pitchFamily="18" charset="0"/>
                <a:cs typeface="Times New Roman" pitchFamily="18" charset="0"/>
              </a:rPr>
              <a:t>The </a:t>
            </a:r>
            <a:r>
              <a:rPr lang="en-US" dirty="0" err="1" smtClean="0">
                <a:solidFill>
                  <a:schemeClr val="bg1"/>
                </a:solidFill>
                <a:latin typeface="Times New Roman" pitchFamily="18" charset="0"/>
                <a:cs typeface="Times New Roman" pitchFamily="18" charset="0"/>
              </a:rPr>
              <a:t>dentogingival</a:t>
            </a:r>
            <a:r>
              <a:rPr lang="en-US" dirty="0" smtClean="0">
                <a:solidFill>
                  <a:schemeClr val="bg1"/>
                </a:solidFill>
                <a:latin typeface="Times New Roman" pitchFamily="18" charset="0"/>
                <a:cs typeface="Times New Roman" pitchFamily="18" charset="0"/>
              </a:rPr>
              <a:t> complex is composed of three </a:t>
            </a:r>
            <a:r>
              <a:rPr lang="en-US" dirty="0" err="1" smtClean="0">
                <a:solidFill>
                  <a:schemeClr val="bg1"/>
                </a:solidFill>
                <a:latin typeface="Times New Roman" pitchFamily="18" charset="0"/>
                <a:cs typeface="Times New Roman" pitchFamily="18" charset="0"/>
              </a:rPr>
              <a:t>entitie</a:t>
            </a:r>
            <a:r>
              <a:rPr lang="en-US" dirty="0" smtClean="0">
                <a:solidFill>
                  <a:schemeClr val="bg1"/>
                </a:solidFill>
                <a:latin typeface="Times New Roman" pitchFamily="18" charset="0"/>
                <a:cs typeface="Times New Roman" pitchFamily="18" charset="0"/>
              </a:rPr>
              <a:t>.</a:t>
            </a:r>
          </a:p>
          <a:p>
            <a:r>
              <a:rPr lang="en-IN" dirty="0" err="1" smtClean="0">
                <a:solidFill>
                  <a:schemeClr val="bg1"/>
                </a:solidFill>
                <a:latin typeface="Times New Roman" pitchFamily="18" charset="0"/>
                <a:cs typeface="Times New Roman" pitchFamily="18" charset="0"/>
              </a:rPr>
              <a:t>Supracrestal</a:t>
            </a:r>
            <a:r>
              <a:rPr lang="en-IN" dirty="0" smtClean="0">
                <a:solidFill>
                  <a:schemeClr val="bg1"/>
                </a:solidFill>
                <a:latin typeface="Times New Roman" pitchFamily="18" charset="0"/>
                <a:cs typeface="Times New Roman" pitchFamily="18" charset="0"/>
              </a:rPr>
              <a:t> </a:t>
            </a:r>
            <a:r>
              <a:rPr lang="en-IN" dirty="0" err="1" smtClean="0">
                <a:solidFill>
                  <a:schemeClr val="bg1"/>
                </a:solidFill>
                <a:latin typeface="Times New Roman" pitchFamily="18" charset="0"/>
                <a:cs typeface="Times New Roman" pitchFamily="18" charset="0"/>
              </a:rPr>
              <a:t>coonnective</a:t>
            </a:r>
            <a:endParaRPr lang="en-IN" dirty="0" smtClean="0">
              <a:solidFill>
                <a:schemeClr val="bg1"/>
              </a:solidFill>
              <a:latin typeface="Times New Roman" pitchFamily="18" charset="0"/>
              <a:cs typeface="Times New Roman" pitchFamily="18" charset="0"/>
            </a:endParaRPr>
          </a:p>
          <a:p>
            <a:pPr>
              <a:buNone/>
            </a:pPr>
            <a:r>
              <a:rPr lang="en-IN" dirty="0" smtClean="0">
                <a:solidFill>
                  <a:schemeClr val="bg1"/>
                </a:solidFill>
                <a:latin typeface="Times New Roman" pitchFamily="18" charset="0"/>
                <a:cs typeface="Times New Roman" pitchFamily="18" charset="0"/>
              </a:rPr>
              <a:t>Tissue attachment </a:t>
            </a:r>
          </a:p>
          <a:p>
            <a:pPr>
              <a:buFont typeface="Wingdings" pitchFamily="2" charset="2"/>
              <a:buChar char="q"/>
            </a:pPr>
            <a:r>
              <a:rPr lang="en-IN" dirty="0" err="1" smtClean="0">
                <a:solidFill>
                  <a:schemeClr val="bg1"/>
                </a:solidFill>
                <a:latin typeface="Times New Roman" pitchFamily="18" charset="0"/>
                <a:cs typeface="Times New Roman" pitchFamily="18" charset="0"/>
              </a:rPr>
              <a:t>Junctional</a:t>
            </a:r>
            <a:r>
              <a:rPr lang="en-IN" dirty="0" smtClean="0">
                <a:solidFill>
                  <a:schemeClr val="bg1"/>
                </a:solidFill>
                <a:latin typeface="Times New Roman" pitchFamily="18" charset="0"/>
                <a:cs typeface="Times New Roman" pitchFamily="18" charset="0"/>
              </a:rPr>
              <a:t> epithelium</a:t>
            </a:r>
          </a:p>
          <a:p>
            <a:pPr>
              <a:buNone/>
            </a:pPr>
            <a:r>
              <a:rPr lang="en-IN" dirty="0" smtClean="0">
                <a:solidFill>
                  <a:schemeClr val="bg1"/>
                </a:solidFill>
                <a:latin typeface="Times New Roman" pitchFamily="18" charset="0"/>
                <a:cs typeface="Times New Roman" pitchFamily="18" charset="0"/>
              </a:rPr>
              <a:t>Attachment </a:t>
            </a:r>
          </a:p>
          <a:p>
            <a:pPr>
              <a:buFont typeface="Wingdings" pitchFamily="2" charset="2"/>
              <a:buChar char="q"/>
            </a:pPr>
            <a:r>
              <a:rPr lang="en-IN" dirty="0" smtClean="0">
                <a:solidFill>
                  <a:schemeClr val="bg1"/>
                </a:solidFill>
                <a:latin typeface="Times New Roman" pitchFamily="18" charset="0"/>
                <a:cs typeface="Times New Roman" pitchFamily="18" charset="0"/>
              </a:rPr>
              <a:t>The </a:t>
            </a:r>
            <a:r>
              <a:rPr lang="en-IN" dirty="0" err="1" smtClean="0">
                <a:solidFill>
                  <a:schemeClr val="bg1"/>
                </a:solidFill>
                <a:latin typeface="Times New Roman" pitchFamily="18" charset="0"/>
                <a:cs typeface="Times New Roman" pitchFamily="18" charset="0"/>
              </a:rPr>
              <a:t>sulus</a:t>
            </a:r>
            <a:r>
              <a:rPr lang="en-IN" dirty="0" smtClean="0">
                <a:solidFill>
                  <a:schemeClr val="bg1"/>
                </a:solidFill>
                <a:latin typeface="Times New Roman" pitchFamily="18" charset="0"/>
                <a:cs typeface="Times New Roman" pitchFamily="18" charset="0"/>
              </a:rPr>
              <a:t>- coronal </a:t>
            </a:r>
          </a:p>
          <a:p>
            <a:pPr>
              <a:buNone/>
            </a:pPr>
            <a:r>
              <a:rPr lang="en-IN" dirty="0" smtClean="0">
                <a:solidFill>
                  <a:schemeClr val="bg1"/>
                </a:solidFill>
                <a:latin typeface="Times New Roman" pitchFamily="18" charset="0"/>
                <a:cs typeface="Times New Roman" pitchFamily="18" charset="0"/>
              </a:rPr>
              <a:t>To the </a:t>
            </a:r>
            <a:r>
              <a:rPr lang="en-IN" dirty="0" err="1" smtClean="0">
                <a:solidFill>
                  <a:schemeClr val="bg1"/>
                </a:solidFill>
                <a:latin typeface="Times New Roman" pitchFamily="18" charset="0"/>
                <a:cs typeface="Times New Roman" pitchFamily="18" charset="0"/>
              </a:rPr>
              <a:t>juctional</a:t>
            </a:r>
            <a:r>
              <a:rPr lang="en-IN" dirty="0" smtClean="0">
                <a:solidFill>
                  <a:schemeClr val="bg1"/>
                </a:solidFill>
                <a:latin typeface="Times New Roman" pitchFamily="18" charset="0"/>
                <a:cs typeface="Times New Roman" pitchFamily="18" charset="0"/>
              </a:rPr>
              <a:t> epithelium </a:t>
            </a:r>
            <a:r>
              <a:rPr lang="en-IN" dirty="0" err="1" smtClean="0">
                <a:solidFill>
                  <a:schemeClr val="bg1"/>
                </a:solidFill>
                <a:latin typeface="Times New Roman" pitchFamily="18" charset="0"/>
                <a:cs typeface="Times New Roman" pitchFamily="18" charset="0"/>
              </a:rPr>
              <a:t>i.e</a:t>
            </a:r>
            <a:r>
              <a:rPr lang="en-IN" dirty="0" smtClean="0">
                <a:solidFill>
                  <a:schemeClr val="bg1"/>
                </a:solidFill>
                <a:latin typeface="Times New Roman" pitchFamily="18" charset="0"/>
                <a:cs typeface="Times New Roman" pitchFamily="18" charset="0"/>
              </a:rPr>
              <a:t> gingival </a:t>
            </a:r>
            <a:r>
              <a:rPr lang="en-IN" dirty="0" err="1" smtClean="0">
                <a:solidFill>
                  <a:schemeClr val="bg1"/>
                </a:solidFill>
                <a:latin typeface="Times New Roman" pitchFamily="18" charset="0"/>
                <a:cs typeface="Times New Roman" pitchFamily="18" charset="0"/>
              </a:rPr>
              <a:t>sulcus</a:t>
            </a:r>
            <a:endParaRPr lang="en-IN" dirty="0" smtClean="0">
              <a:solidFill>
                <a:schemeClr val="bg1"/>
              </a:solidFill>
              <a:latin typeface="Times New Roman" pitchFamily="18" charset="0"/>
              <a:cs typeface="Times New Roman" pitchFamily="18" charset="0"/>
            </a:endParaRPr>
          </a:p>
          <a:p>
            <a:endParaRPr lang="en-US" dirty="0" smtClean="0">
              <a:solidFill>
                <a:schemeClr val="bg1"/>
              </a:solidFill>
              <a:latin typeface="Times New Roman" pitchFamily="18" charset="0"/>
              <a:cs typeface="Times New Roman" pitchFamily="18" charset="0"/>
            </a:endParaRPr>
          </a:p>
          <a:p>
            <a:endParaRPr lang="en-US" dirty="0" smtClean="0">
              <a:solidFill>
                <a:schemeClr val="bg1"/>
              </a:solidFill>
              <a:latin typeface="Times New Roman" pitchFamily="18" charset="0"/>
              <a:cs typeface="Times New Roman" pitchFamily="18" charset="0"/>
            </a:endParaRPr>
          </a:p>
          <a:p>
            <a:endParaRPr lang="en-US" dirty="0">
              <a:solidFill>
                <a:schemeClr val="bg1"/>
              </a:solidFill>
              <a:latin typeface="Times New Roman" pitchFamily="18" charset="0"/>
              <a:cs typeface="Times New Roman" pitchFamily="18" charset="0"/>
            </a:endParaRPr>
          </a:p>
        </p:txBody>
      </p:sp>
      <p:pic>
        <p:nvPicPr>
          <p:cNvPr id="2050" name="Picture 2" descr="C:\Users\HEMENDRA\Desktop\Capture.JPG"/>
          <p:cNvPicPr>
            <a:picLocks noChangeAspect="1" noChangeArrowheads="1"/>
          </p:cNvPicPr>
          <p:nvPr/>
        </p:nvPicPr>
        <p:blipFill>
          <a:blip r:embed="rId2"/>
          <a:srcRect/>
          <a:stretch>
            <a:fillRect/>
          </a:stretch>
        </p:blipFill>
        <p:spPr bwMode="auto">
          <a:xfrm>
            <a:off x="5000628" y="1785926"/>
            <a:ext cx="3705846" cy="2500330"/>
          </a:xfrm>
          <a:prstGeom prst="rect">
            <a:avLst/>
          </a:prstGeom>
          <a:noFill/>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chemeClr val="bg1"/>
                </a:solidFill>
              </a:rPr>
              <a:t>Neither does mastication have any effect on the progress of gingivitis. </a:t>
            </a:r>
          </a:p>
          <a:p>
            <a:endParaRPr lang="en-US" dirty="0" smtClean="0">
              <a:solidFill>
                <a:schemeClr val="bg1"/>
              </a:solidFill>
            </a:endParaRPr>
          </a:p>
          <a:p>
            <a:r>
              <a:rPr lang="en-US" dirty="0" smtClean="0">
                <a:solidFill>
                  <a:schemeClr val="bg1"/>
                </a:solidFill>
              </a:rPr>
              <a:t>Thus, self-cleansing crown contours apparently are nonexistent at the gingival margins of the teeth</a:t>
            </a:r>
            <a:endParaRPr lang="en-IN" dirty="0" smtClean="0">
              <a:solidFill>
                <a:schemeClr val="bg1"/>
              </a:solidFill>
            </a:endParaRPr>
          </a:p>
          <a:p>
            <a:endParaRPr lang="en-US" dirty="0">
              <a:solidFill>
                <a:schemeClr val="bg1"/>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Times New Roman" pitchFamily="18" charset="0"/>
                <a:cs typeface="Times New Roman" pitchFamily="18" charset="0"/>
              </a:rPr>
              <a:t>Muscle action theory</a:t>
            </a:r>
            <a:endParaRPr lang="en-US"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err="1" smtClean="0">
                <a:solidFill>
                  <a:schemeClr val="bg1"/>
                </a:solidFill>
                <a:latin typeface="Times New Roman" pitchFamily="18" charset="0"/>
                <a:cs typeface="Times New Roman" pitchFamily="18" charset="0"/>
              </a:rPr>
              <a:t>Morris,was</a:t>
            </a:r>
            <a:r>
              <a:rPr lang="en-US" dirty="0" smtClean="0">
                <a:solidFill>
                  <a:schemeClr val="bg1"/>
                </a:solidFill>
                <a:latin typeface="Times New Roman" pitchFamily="18" charset="0"/>
                <a:cs typeface="Times New Roman" pitchFamily="18" charset="0"/>
              </a:rPr>
              <a:t> one of the first to question the rationale of the gingival protection theory</a:t>
            </a:r>
          </a:p>
          <a:p>
            <a:endParaRPr lang="en-US"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He and suggested that </a:t>
            </a:r>
            <a:r>
              <a:rPr lang="en-US" dirty="0" err="1" smtClean="0">
                <a:solidFill>
                  <a:schemeClr val="bg1"/>
                </a:solidFill>
                <a:latin typeface="Times New Roman" pitchFamily="18" charset="0"/>
                <a:cs typeface="Times New Roman" pitchFamily="18" charset="0"/>
              </a:rPr>
              <a:t>overcontouring</a:t>
            </a:r>
            <a:r>
              <a:rPr lang="en-US" dirty="0" smtClean="0">
                <a:solidFill>
                  <a:schemeClr val="bg1"/>
                </a:solidFill>
                <a:latin typeface="Times New Roman" pitchFamily="18" charset="0"/>
                <a:cs typeface="Times New Roman" pitchFamily="18" charset="0"/>
              </a:rPr>
              <a:t> prevents the normal cleansing action of the musculature and allows food to stagnate in the overprotected </a:t>
            </a:r>
            <a:r>
              <a:rPr lang="en-US" dirty="0" err="1" smtClean="0">
                <a:solidFill>
                  <a:schemeClr val="bg1"/>
                </a:solidFill>
                <a:latin typeface="Times New Roman" pitchFamily="18" charset="0"/>
                <a:cs typeface="Times New Roman" pitchFamily="18" charset="0"/>
              </a:rPr>
              <a:t>sulcus</a:t>
            </a:r>
            <a:r>
              <a:rPr lang="en-US" dirty="0" smtClean="0">
                <a:solidFill>
                  <a:schemeClr val="bg1"/>
                </a:solidFill>
                <a:latin typeface="Times New Roman" pitchFamily="18" charset="0"/>
                <a:cs typeface="Times New Roman" pitchFamily="18" charset="0"/>
              </a:rPr>
              <a:t>.</a:t>
            </a:r>
            <a:endParaRPr lang="en-US" dirty="0">
              <a:solidFill>
                <a:schemeClr val="bg1"/>
              </a:solidFill>
              <a:latin typeface="Times New Roman" pitchFamily="18" charset="0"/>
              <a:cs typeface="Times New Roman"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IN" dirty="0" smtClean="0">
                <a:solidFill>
                  <a:schemeClr val="bg1"/>
                </a:solidFill>
              </a:rPr>
              <a:t>Some authors stated that </a:t>
            </a:r>
            <a:r>
              <a:rPr lang="en-IN" dirty="0" err="1" smtClean="0">
                <a:solidFill>
                  <a:schemeClr val="bg1"/>
                </a:solidFill>
              </a:rPr>
              <a:t>evenif</a:t>
            </a:r>
            <a:r>
              <a:rPr lang="en-US" dirty="0" smtClean="0">
                <a:solidFill>
                  <a:schemeClr val="bg1"/>
                </a:solidFill>
              </a:rPr>
              <a:t> there were some cleansing of the buccal and lingual surfaces from muscle action, </a:t>
            </a:r>
            <a:r>
              <a:rPr lang="en-US" dirty="0" err="1" smtClean="0">
                <a:solidFill>
                  <a:schemeClr val="bg1"/>
                </a:solidFill>
              </a:rPr>
              <a:t>interpoximal</a:t>
            </a:r>
            <a:r>
              <a:rPr lang="en-US" dirty="0" smtClean="0">
                <a:solidFill>
                  <a:schemeClr val="bg1"/>
                </a:solidFill>
              </a:rPr>
              <a:t> cleansing still would be impossible.</a:t>
            </a:r>
            <a:endParaRPr lang="en-US" dirty="0">
              <a:solidFill>
                <a:schemeClr val="bg1"/>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latin typeface="Times New Roman" pitchFamily="18" charset="0"/>
                <a:cs typeface="Times New Roman" pitchFamily="18" charset="0"/>
              </a:rPr>
              <a:t>Theory of access for oral hygiene</a:t>
            </a:r>
            <a:endParaRPr lang="en-US"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r>
              <a:rPr lang="en-US" dirty="0" smtClean="0">
                <a:solidFill>
                  <a:schemeClr val="bg1"/>
                </a:solidFill>
              </a:rPr>
              <a:t>This theory is based on the concept that plaque is the prime etiologic factor in caries and gingivitis.</a:t>
            </a:r>
          </a:p>
          <a:p>
            <a:endParaRPr lang="en-IN" dirty="0" smtClean="0">
              <a:solidFill>
                <a:schemeClr val="bg1"/>
              </a:solidFill>
            </a:endParaRPr>
          </a:p>
          <a:p>
            <a:r>
              <a:rPr lang="en-US" dirty="0" smtClean="0">
                <a:solidFill>
                  <a:schemeClr val="bg1"/>
                </a:solidFill>
              </a:rPr>
              <a:t>Thus crown contour should facilitate plaque removal, not hinder it.</a:t>
            </a:r>
          </a:p>
          <a:p>
            <a:endParaRPr lang="en-IN" dirty="0" smtClean="0">
              <a:solidFill>
                <a:schemeClr val="bg1"/>
              </a:solidFill>
            </a:endParaRPr>
          </a:p>
          <a:p>
            <a:r>
              <a:rPr lang="en-US" dirty="0" smtClean="0">
                <a:solidFill>
                  <a:schemeClr val="bg1"/>
                </a:solidFill>
              </a:rPr>
              <a:t>When crowns were </a:t>
            </a:r>
            <a:r>
              <a:rPr lang="en-US" dirty="0" err="1" smtClean="0">
                <a:solidFill>
                  <a:schemeClr val="bg1"/>
                </a:solidFill>
              </a:rPr>
              <a:t>overcontoured</a:t>
            </a:r>
            <a:r>
              <a:rPr lang="en-US" dirty="0" smtClean="0">
                <a:solidFill>
                  <a:schemeClr val="bg1"/>
                </a:solidFill>
              </a:rPr>
              <a:t> experimentally, 64.3% of the test sites demonstrated an increase in periodontal inflammation.</a:t>
            </a:r>
            <a:endParaRPr lang="en-US" dirty="0">
              <a:solidFill>
                <a:schemeClr val="bg1"/>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chemeClr val="bg1"/>
                </a:solidFill>
                <a:latin typeface="Times New Roman" pitchFamily="18" charset="0"/>
                <a:cs typeface="Times New Roman" pitchFamily="18" charset="0"/>
              </a:rPr>
              <a:t>This was attributed to decreased access for oral hygiene.</a:t>
            </a:r>
            <a:endParaRPr lang="en-IN"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4 guidelines to contouring crowns that emphasis access for oral hygiene was described </a:t>
            </a:r>
          </a:p>
          <a:p>
            <a:r>
              <a:rPr lang="en-US" dirty="0" smtClean="0">
                <a:solidFill>
                  <a:schemeClr val="bg1"/>
                </a:solidFill>
                <a:latin typeface="Times New Roman" pitchFamily="18" charset="0"/>
                <a:cs typeface="Times New Roman" pitchFamily="18" charset="0"/>
              </a:rPr>
              <a:t>Buccal and lingual contours–flat, not fat!</a:t>
            </a:r>
          </a:p>
          <a:p>
            <a:r>
              <a:rPr lang="en-US" dirty="0" smtClean="0">
                <a:solidFill>
                  <a:schemeClr val="bg1"/>
                </a:solidFill>
                <a:latin typeface="Times New Roman" pitchFamily="18" charset="0"/>
                <a:cs typeface="Times New Roman" pitchFamily="18" charset="0"/>
              </a:rPr>
              <a:t>Open embrasures</a:t>
            </a:r>
          </a:p>
          <a:p>
            <a:r>
              <a:rPr lang="en-US" dirty="0" smtClean="0">
                <a:solidFill>
                  <a:schemeClr val="bg1"/>
                </a:solidFill>
                <a:latin typeface="Times New Roman" pitchFamily="18" charset="0"/>
                <a:cs typeface="Times New Roman" pitchFamily="18" charset="0"/>
              </a:rPr>
              <a:t>Location of contact areas</a:t>
            </a:r>
          </a:p>
          <a:p>
            <a:r>
              <a:rPr lang="en-US" dirty="0" err="1" smtClean="0">
                <a:solidFill>
                  <a:schemeClr val="bg1"/>
                </a:solidFill>
                <a:latin typeface="Times New Roman" pitchFamily="18" charset="0"/>
                <a:cs typeface="Times New Roman" pitchFamily="18" charset="0"/>
              </a:rPr>
              <a:t>Furcations</a:t>
            </a:r>
            <a:r>
              <a:rPr lang="en-US" dirty="0" smtClean="0">
                <a:solidFill>
                  <a:schemeClr val="bg1"/>
                </a:solidFill>
                <a:latin typeface="Times New Roman" pitchFamily="18" charset="0"/>
                <a:cs typeface="Times New Roman" pitchFamily="18" charset="0"/>
              </a:rPr>
              <a:t> involvement.</a:t>
            </a:r>
          </a:p>
          <a:p>
            <a:endParaRPr lang="en-US" dirty="0">
              <a:solidFill>
                <a:schemeClr val="bg1"/>
              </a:solidFill>
              <a:latin typeface="Times New Roman" pitchFamily="18" charset="0"/>
              <a:cs typeface="Times New Roman" pitchFamily="18"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4757742" cy="4709160"/>
          </a:xfrm>
        </p:spPr>
        <p:txBody>
          <a:bodyPr/>
          <a:lstStyle/>
          <a:p>
            <a:r>
              <a:rPr lang="en-US" u="sng" dirty="0" smtClean="0">
                <a:solidFill>
                  <a:schemeClr val="bg1"/>
                </a:solidFill>
                <a:latin typeface="Times New Roman" pitchFamily="18" charset="0"/>
                <a:cs typeface="Times New Roman" pitchFamily="18" charset="0"/>
              </a:rPr>
              <a:t>Buccal and lingual contours:</a:t>
            </a:r>
          </a:p>
          <a:p>
            <a:r>
              <a:rPr lang="en-US" dirty="0" smtClean="0">
                <a:solidFill>
                  <a:schemeClr val="bg1"/>
                </a:solidFill>
                <a:latin typeface="Times New Roman" pitchFamily="18" charset="0"/>
                <a:cs typeface="Times New Roman" pitchFamily="18" charset="0"/>
              </a:rPr>
              <a:t>Plaque retention on the buccal and lingual surfaces occurs primarily at the </a:t>
            </a:r>
            <a:r>
              <a:rPr lang="en-US" dirty="0" err="1" smtClean="0">
                <a:solidFill>
                  <a:schemeClr val="bg1"/>
                </a:solidFill>
                <a:latin typeface="Times New Roman" pitchFamily="18" charset="0"/>
                <a:cs typeface="Times New Roman" pitchFamily="18" charset="0"/>
              </a:rPr>
              <a:t>infrabulge</a:t>
            </a:r>
            <a:r>
              <a:rPr lang="en-US" dirty="0" smtClean="0">
                <a:solidFill>
                  <a:schemeClr val="bg1"/>
                </a:solidFill>
                <a:latin typeface="Times New Roman" pitchFamily="18" charset="0"/>
                <a:cs typeface="Times New Roman" pitchFamily="18" charset="0"/>
              </a:rPr>
              <a:t> of the tooth</a:t>
            </a:r>
          </a:p>
          <a:p>
            <a:endParaRPr lang="en-IN" dirty="0" smtClean="0">
              <a:solidFill>
                <a:schemeClr val="bg1"/>
              </a:solidFill>
              <a:latin typeface="Times New Roman" pitchFamily="18" charset="0"/>
              <a:cs typeface="Times New Roman" pitchFamily="18" charset="0"/>
            </a:endParaRPr>
          </a:p>
          <a:p>
            <a:r>
              <a:rPr lang="en-US" dirty="0" smtClean="0">
                <a:solidFill>
                  <a:schemeClr val="bg1"/>
                </a:solidFill>
              </a:rPr>
              <a:t>Reduction or elimination of the </a:t>
            </a:r>
            <a:r>
              <a:rPr lang="en-US" dirty="0" err="1" smtClean="0">
                <a:solidFill>
                  <a:schemeClr val="bg1"/>
                </a:solidFill>
              </a:rPr>
              <a:t>infrabulge</a:t>
            </a:r>
            <a:r>
              <a:rPr lang="en-US" dirty="0" smtClean="0">
                <a:solidFill>
                  <a:schemeClr val="bg1"/>
                </a:solidFill>
              </a:rPr>
              <a:t> would reduce plaque retention</a:t>
            </a:r>
            <a:endParaRPr lang="en-US" dirty="0" smtClean="0">
              <a:solidFill>
                <a:schemeClr val="bg1"/>
              </a:solidFill>
              <a:latin typeface="Times New Roman" pitchFamily="18" charset="0"/>
              <a:cs typeface="Times New Roman" pitchFamily="18" charset="0"/>
            </a:endParaRPr>
          </a:p>
          <a:p>
            <a:endParaRPr lang="en-IN" dirty="0" smtClean="0">
              <a:solidFill>
                <a:schemeClr val="bg1"/>
              </a:solidFill>
              <a:latin typeface="Times New Roman" pitchFamily="18" charset="0"/>
              <a:cs typeface="Times New Roman" pitchFamily="18" charset="0"/>
            </a:endParaRPr>
          </a:p>
          <a:p>
            <a:endParaRPr lang="en-US" dirty="0">
              <a:solidFill>
                <a:schemeClr val="bg1"/>
              </a:solidFill>
              <a:latin typeface="Times New Roman" pitchFamily="18" charset="0"/>
              <a:cs typeface="Times New Roman" pitchFamily="18" charset="0"/>
            </a:endParaRPr>
          </a:p>
        </p:txBody>
      </p:sp>
      <p:pic>
        <p:nvPicPr>
          <p:cNvPr id="18434" name="Picture 2" descr="C:\Users\HEMENDRA\Desktop\Capture.JPG"/>
          <p:cNvPicPr>
            <a:picLocks noChangeAspect="1" noChangeArrowheads="1"/>
          </p:cNvPicPr>
          <p:nvPr/>
        </p:nvPicPr>
        <p:blipFill>
          <a:blip r:embed="rId2"/>
          <a:srcRect/>
          <a:stretch>
            <a:fillRect/>
          </a:stretch>
        </p:blipFill>
        <p:spPr bwMode="auto">
          <a:xfrm>
            <a:off x="5572132" y="2571744"/>
            <a:ext cx="3133725" cy="2928958"/>
          </a:xfrm>
          <a:prstGeom prst="rect">
            <a:avLst/>
          </a:prstGeom>
          <a:noFill/>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chemeClr val="bg1"/>
                </a:solidFill>
                <a:latin typeface="Times New Roman" pitchFamily="18" charset="0"/>
                <a:cs typeface="Times New Roman" pitchFamily="18" charset="0"/>
              </a:rPr>
              <a:t>Thus, a normal tooth at the </a:t>
            </a:r>
            <a:r>
              <a:rPr lang="en-US" dirty="0" err="1" smtClean="0">
                <a:solidFill>
                  <a:schemeClr val="bg1"/>
                </a:solidFill>
                <a:latin typeface="Times New Roman" pitchFamily="18" charset="0"/>
                <a:cs typeface="Times New Roman" pitchFamily="18" charset="0"/>
              </a:rPr>
              <a:t>buccocervical</a:t>
            </a:r>
            <a:r>
              <a:rPr lang="en-US" dirty="0" smtClean="0">
                <a:solidFill>
                  <a:schemeClr val="bg1"/>
                </a:solidFill>
                <a:latin typeface="Times New Roman" pitchFamily="18" charset="0"/>
                <a:cs typeface="Times New Roman" pitchFamily="18" charset="0"/>
              </a:rPr>
              <a:t> bulge is usually  &lt;0.5 mm wider than the CEJ.</a:t>
            </a:r>
          </a:p>
          <a:p>
            <a:endParaRPr lang="en-IN" dirty="0" smtClean="0">
              <a:solidFill>
                <a:schemeClr val="bg1"/>
              </a:solidFill>
              <a:latin typeface="Times New Roman" pitchFamily="18" charset="0"/>
              <a:cs typeface="Times New Roman" pitchFamily="18"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500042"/>
            <a:ext cx="5043494" cy="5809318"/>
          </a:xfrm>
        </p:spPr>
        <p:txBody>
          <a:bodyPr>
            <a:normAutofit/>
          </a:bodyPr>
          <a:lstStyle/>
          <a:p>
            <a:r>
              <a:rPr lang="en-US" u="sng" dirty="0" smtClean="0">
                <a:solidFill>
                  <a:schemeClr val="bg1"/>
                </a:solidFill>
                <a:latin typeface="Times New Roman" pitchFamily="18" charset="0"/>
                <a:cs typeface="Times New Roman" pitchFamily="18" charset="0"/>
              </a:rPr>
              <a:t>Open embrasure:</a:t>
            </a:r>
          </a:p>
          <a:p>
            <a:pPr>
              <a:buNone/>
            </a:pPr>
            <a:endParaRPr lang="en-US" u="sng"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If plaque is a primary etiologic factor in </a:t>
            </a:r>
            <a:r>
              <a:rPr lang="en-US" dirty="0" err="1" smtClean="0">
                <a:solidFill>
                  <a:schemeClr val="bg1"/>
                </a:solidFill>
                <a:latin typeface="Times New Roman" pitchFamily="18" charset="0"/>
                <a:cs typeface="Times New Roman" pitchFamily="18" charset="0"/>
              </a:rPr>
              <a:t>gingivitis,then</a:t>
            </a:r>
            <a:r>
              <a:rPr lang="en-US" dirty="0" smtClean="0">
                <a:solidFill>
                  <a:schemeClr val="bg1"/>
                </a:solidFill>
                <a:latin typeface="Times New Roman" pitchFamily="18" charset="0"/>
                <a:cs typeface="Times New Roman" pitchFamily="18" charset="0"/>
              </a:rPr>
              <a:t> every effort should be made to allow easy access to the </a:t>
            </a:r>
            <a:r>
              <a:rPr lang="en-US" dirty="0" err="1" smtClean="0">
                <a:solidFill>
                  <a:schemeClr val="bg1"/>
                </a:solidFill>
                <a:latin typeface="Times New Roman" pitchFamily="18" charset="0"/>
                <a:cs typeface="Times New Roman" pitchFamily="18" charset="0"/>
              </a:rPr>
              <a:t>interproximal</a:t>
            </a:r>
            <a:r>
              <a:rPr lang="en-US" dirty="0" smtClean="0">
                <a:solidFill>
                  <a:schemeClr val="bg1"/>
                </a:solidFill>
                <a:latin typeface="Times New Roman" pitchFamily="18" charset="0"/>
                <a:cs typeface="Times New Roman" pitchFamily="18" charset="0"/>
              </a:rPr>
              <a:t> area for plaque control.</a:t>
            </a:r>
          </a:p>
          <a:p>
            <a:endParaRPr lang="en-IN"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Open embrasure spaces will allow for this easy access </a:t>
            </a:r>
            <a:endParaRPr lang="en-US" dirty="0">
              <a:solidFill>
                <a:schemeClr val="bg1"/>
              </a:solidFill>
              <a:latin typeface="Times New Roman" pitchFamily="18" charset="0"/>
              <a:cs typeface="Times New Roman" pitchFamily="18" charset="0"/>
            </a:endParaRPr>
          </a:p>
        </p:txBody>
      </p:sp>
      <p:pic>
        <p:nvPicPr>
          <p:cNvPr id="19458" name="Picture 2" descr="C:\Users\HEMENDRA\Desktop\Capture.JPG"/>
          <p:cNvPicPr>
            <a:picLocks noChangeAspect="1" noChangeArrowheads="1"/>
          </p:cNvPicPr>
          <p:nvPr/>
        </p:nvPicPr>
        <p:blipFill>
          <a:blip r:embed="rId2"/>
          <a:srcRect/>
          <a:stretch>
            <a:fillRect/>
          </a:stretch>
        </p:blipFill>
        <p:spPr bwMode="auto">
          <a:xfrm>
            <a:off x="5357818" y="1643050"/>
            <a:ext cx="3529015" cy="3714776"/>
          </a:xfrm>
          <a:prstGeom prst="rect">
            <a:avLst/>
          </a:prstGeom>
          <a:noFill/>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chemeClr val="bg1"/>
                </a:solidFill>
                <a:latin typeface="Times New Roman" pitchFamily="18" charset="0"/>
                <a:cs typeface="Times New Roman" pitchFamily="18" charset="0"/>
              </a:rPr>
              <a:t>An </a:t>
            </a:r>
            <a:r>
              <a:rPr lang="en-US" dirty="0" err="1" smtClean="0">
                <a:solidFill>
                  <a:schemeClr val="bg1"/>
                </a:solidFill>
                <a:latin typeface="Times New Roman" pitchFamily="18" charset="0"/>
                <a:cs typeface="Times New Roman" pitchFamily="18" charset="0"/>
              </a:rPr>
              <a:t>overcontoured</a:t>
            </a:r>
            <a:r>
              <a:rPr lang="en-US" dirty="0" smtClean="0">
                <a:solidFill>
                  <a:schemeClr val="bg1"/>
                </a:solidFill>
                <a:latin typeface="Times New Roman" pitchFamily="18" charset="0"/>
                <a:cs typeface="Times New Roman" pitchFamily="18" charset="0"/>
              </a:rPr>
              <a:t> embrasure will reduce the space intended for the gingival papilla.</a:t>
            </a:r>
          </a:p>
          <a:p>
            <a:pPr>
              <a:buNone/>
            </a:pPr>
            <a:endParaRPr lang="en-US"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Result is a broadening of the </a:t>
            </a:r>
            <a:r>
              <a:rPr lang="en-US" dirty="0" err="1" smtClean="0">
                <a:solidFill>
                  <a:schemeClr val="bg1"/>
                </a:solidFill>
                <a:latin typeface="Times New Roman" pitchFamily="18" charset="0"/>
                <a:cs typeface="Times New Roman" pitchFamily="18" charset="0"/>
              </a:rPr>
              <a:t>col</a:t>
            </a:r>
            <a:r>
              <a:rPr lang="en-US" dirty="0" smtClean="0">
                <a:solidFill>
                  <a:schemeClr val="bg1"/>
                </a:solidFill>
                <a:latin typeface="Times New Roman" pitchFamily="18" charset="0"/>
                <a:cs typeface="Times New Roman" pitchFamily="18" charset="0"/>
              </a:rPr>
              <a:t> area, causing pressure and irritation on the papilla.</a:t>
            </a:r>
          </a:p>
          <a:p>
            <a:endParaRPr lang="en-IN" dirty="0" smtClean="0">
              <a:solidFill>
                <a:schemeClr val="bg1"/>
              </a:solidFill>
              <a:latin typeface="Times New Roman" pitchFamily="18" charset="0"/>
              <a:cs typeface="Times New Roman" pitchFamily="18" charset="0"/>
            </a:endParaRPr>
          </a:p>
          <a:p>
            <a:endParaRPr lang="en-IN"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Also inhibits effective oral hygiene</a:t>
            </a:r>
            <a:endParaRPr lang="en-US" dirty="0">
              <a:solidFill>
                <a:schemeClr val="bg1"/>
              </a:solidFill>
              <a:latin typeface="Times New Roman" pitchFamily="18" charset="0"/>
              <a:cs typeface="Times New Roman"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chemeClr val="bg1"/>
                </a:solidFill>
                <a:latin typeface="Times New Roman" pitchFamily="18" charset="0"/>
                <a:cs typeface="Times New Roman" pitchFamily="18" charset="0"/>
              </a:rPr>
              <a:t>Several authors have suggested that an </a:t>
            </a:r>
            <a:r>
              <a:rPr lang="en-US" dirty="0" err="1" smtClean="0">
                <a:solidFill>
                  <a:schemeClr val="bg1"/>
                </a:solidFill>
                <a:latin typeface="Times New Roman" pitchFamily="18" charset="0"/>
                <a:cs typeface="Times New Roman" pitchFamily="18" charset="0"/>
              </a:rPr>
              <a:t>interproximal</a:t>
            </a:r>
            <a:r>
              <a:rPr lang="en-US" dirty="0" smtClean="0">
                <a:solidFill>
                  <a:schemeClr val="bg1"/>
                </a:solidFill>
                <a:latin typeface="Times New Roman" pitchFamily="18" charset="0"/>
                <a:cs typeface="Times New Roman" pitchFamily="18" charset="0"/>
              </a:rPr>
              <a:t> space that is slightly larger than normal may be desirable since it provides adequate room for the gingival papilla and is a more accessible area to clean</a:t>
            </a:r>
          </a:p>
          <a:p>
            <a:endParaRPr lang="en-IN"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Some authors have reported the fear of creating an environment which promotes ‘‘lateral food impaction’’ when open embrasures are employed.</a:t>
            </a:r>
            <a:endParaRPr lang="en-US" dirty="0">
              <a:solidFill>
                <a:schemeClr val="bg1"/>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chemeClr val="bg1"/>
                </a:solidFill>
                <a:latin typeface="Times New Roman" pitchFamily="18" charset="0"/>
                <a:cs typeface="Times New Roman" pitchFamily="18" charset="0"/>
              </a:rPr>
              <a:t>Most often Periodontal  disease starts by plaque accumulation and therefore it is utmost important all the restoration should have smooth surfaces that do not hinder plaque removal by physiologic and artificial means.</a:t>
            </a:r>
          </a:p>
          <a:p>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chemeClr val="bg1"/>
                </a:solidFill>
                <a:latin typeface="Times New Roman" pitchFamily="18" charset="0"/>
                <a:cs typeface="Times New Roman" pitchFamily="18" charset="0"/>
              </a:rPr>
              <a:t>Townsend has observed that, even with grossly </a:t>
            </a:r>
            <a:r>
              <a:rPr lang="en-US" dirty="0" err="1" smtClean="0">
                <a:solidFill>
                  <a:schemeClr val="bg1"/>
                </a:solidFill>
                <a:latin typeface="Times New Roman" pitchFamily="18" charset="0"/>
                <a:cs typeface="Times New Roman" pitchFamily="18" charset="0"/>
              </a:rPr>
              <a:t>undercontoured</a:t>
            </a:r>
            <a:r>
              <a:rPr lang="en-US" dirty="0" smtClean="0">
                <a:solidFill>
                  <a:schemeClr val="bg1"/>
                </a:solidFill>
                <a:latin typeface="Times New Roman" pitchFamily="18" charset="0"/>
                <a:cs typeface="Times New Roman" pitchFamily="18" charset="0"/>
              </a:rPr>
              <a:t>, open embrasure spaces, lateral food impaction rarely occurs as long as </a:t>
            </a:r>
            <a:r>
              <a:rPr lang="en-US" dirty="0" err="1" smtClean="0">
                <a:solidFill>
                  <a:schemeClr val="bg1"/>
                </a:solidFill>
                <a:latin typeface="Times New Roman" pitchFamily="18" charset="0"/>
                <a:cs typeface="Times New Roman" pitchFamily="18" charset="0"/>
              </a:rPr>
              <a:t>interproximal</a:t>
            </a:r>
            <a:r>
              <a:rPr lang="en-US" dirty="0" smtClean="0">
                <a:solidFill>
                  <a:schemeClr val="bg1"/>
                </a:solidFill>
                <a:latin typeface="Times New Roman" pitchFamily="18" charset="0"/>
                <a:cs typeface="Times New Roman" pitchFamily="18" charset="0"/>
              </a:rPr>
              <a:t> tooth contacts are properly maintained.</a:t>
            </a:r>
          </a:p>
          <a:p>
            <a:endParaRPr lang="en-IN"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The </a:t>
            </a:r>
            <a:r>
              <a:rPr lang="en-US" dirty="0" err="1" smtClean="0">
                <a:solidFill>
                  <a:schemeClr val="bg1"/>
                </a:solidFill>
                <a:latin typeface="Times New Roman" pitchFamily="18" charset="0"/>
                <a:cs typeface="Times New Roman" pitchFamily="18" charset="0"/>
              </a:rPr>
              <a:t>interproximal</a:t>
            </a:r>
            <a:r>
              <a:rPr lang="en-US" dirty="0" smtClean="0">
                <a:solidFill>
                  <a:schemeClr val="bg1"/>
                </a:solidFill>
                <a:latin typeface="Times New Roman" pitchFamily="18" charset="0"/>
                <a:cs typeface="Times New Roman" pitchFamily="18" charset="0"/>
              </a:rPr>
              <a:t> brush is used, the space between two adjacent proximal surfaces must be wide enough to allow it to pass through</a:t>
            </a:r>
            <a:endParaRPr lang="en-US" dirty="0">
              <a:solidFill>
                <a:schemeClr val="bg1"/>
              </a:solidFill>
              <a:latin typeface="Times New Roman" pitchFamily="18" charset="0"/>
              <a:cs typeface="Times New Roman" pitchFamily="18"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4114800" cy="4709160"/>
          </a:xfrm>
        </p:spPr>
        <p:txBody>
          <a:bodyPr>
            <a:normAutofit lnSpcReduction="10000"/>
          </a:bodyPr>
          <a:lstStyle/>
          <a:p>
            <a:r>
              <a:rPr lang="en-US" u="sng" dirty="0" smtClean="0">
                <a:solidFill>
                  <a:schemeClr val="bg1"/>
                </a:solidFill>
                <a:latin typeface="Times New Roman" pitchFamily="18" charset="0"/>
                <a:cs typeface="Times New Roman" pitchFamily="18" charset="0"/>
              </a:rPr>
              <a:t>Location of contact areas. </a:t>
            </a:r>
          </a:p>
          <a:p>
            <a:pPr>
              <a:buNone/>
            </a:pPr>
            <a:endParaRPr lang="en-US" u="sng"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Contacts should be high (directed </a:t>
            </a:r>
            <a:r>
              <a:rPr lang="en-US" dirty="0" err="1" smtClean="0">
                <a:solidFill>
                  <a:schemeClr val="bg1"/>
                </a:solidFill>
                <a:latin typeface="Times New Roman" pitchFamily="18" charset="0"/>
                <a:cs typeface="Times New Roman" pitchFamily="18" charset="0"/>
              </a:rPr>
              <a:t>incisally</a:t>
            </a:r>
            <a:r>
              <a:rPr lang="en-US" dirty="0" smtClean="0">
                <a:solidFill>
                  <a:schemeClr val="bg1"/>
                </a:solidFill>
                <a:latin typeface="Times New Roman" pitchFamily="18" charset="0"/>
                <a:cs typeface="Times New Roman" pitchFamily="18" charset="0"/>
              </a:rPr>
              <a:t>) and buccal in relation to the central </a:t>
            </a:r>
            <a:r>
              <a:rPr lang="en-US" dirty="0" err="1" smtClean="0">
                <a:solidFill>
                  <a:schemeClr val="bg1"/>
                </a:solidFill>
                <a:latin typeface="Times New Roman" pitchFamily="18" charset="0"/>
                <a:cs typeface="Times New Roman" pitchFamily="18" charset="0"/>
              </a:rPr>
              <a:t>fossa</a:t>
            </a:r>
            <a:r>
              <a:rPr lang="en-US" dirty="0" smtClean="0">
                <a:solidFill>
                  <a:schemeClr val="bg1"/>
                </a:solidFill>
                <a:latin typeface="Times New Roman" pitchFamily="18" charset="0"/>
                <a:cs typeface="Times New Roman" pitchFamily="18" charset="0"/>
              </a:rPr>
              <a:t>.</a:t>
            </a:r>
          </a:p>
          <a:p>
            <a:endParaRPr lang="en-US" u="sng" dirty="0" smtClean="0">
              <a:solidFill>
                <a:schemeClr val="bg1"/>
              </a:solidFill>
              <a:latin typeface="Times New Roman" pitchFamily="18" charset="0"/>
              <a:cs typeface="Times New Roman" pitchFamily="18" charset="0"/>
            </a:endParaRPr>
          </a:p>
          <a:p>
            <a:pPr>
              <a:buNone/>
            </a:pPr>
            <a:r>
              <a:rPr lang="en-US" u="sng" dirty="0" smtClean="0">
                <a:solidFill>
                  <a:schemeClr val="bg1"/>
                </a:solidFill>
                <a:latin typeface="Times New Roman" pitchFamily="18" charset="0"/>
                <a:cs typeface="Times New Roman" pitchFamily="18" charset="0"/>
              </a:rPr>
              <a:t/>
            </a:r>
            <a:br>
              <a:rPr lang="en-US" u="sng" dirty="0" smtClean="0">
                <a:solidFill>
                  <a:schemeClr val="bg1"/>
                </a:solidFill>
                <a:latin typeface="Times New Roman" pitchFamily="18" charset="0"/>
                <a:cs typeface="Times New Roman" pitchFamily="18" charset="0"/>
              </a:rPr>
            </a:br>
            <a:endParaRPr lang="en-US" u="sng" dirty="0">
              <a:solidFill>
                <a:schemeClr val="bg1"/>
              </a:solidFill>
              <a:latin typeface="Times New Roman" pitchFamily="18" charset="0"/>
              <a:cs typeface="Times New Roman" pitchFamily="18" charset="0"/>
            </a:endParaRPr>
          </a:p>
        </p:txBody>
      </p:sp>
      <p:pic>
        <p:nvPicPr>
          <p:cNvPr id="20482" name="Picture 2" descr="C:\Users\HEMENDRA\Desktop\Capture.JPG"/>
          <p:cNvPicPr>
            <a:picLocks noChangeAspect="1" noChangeArrowheads="1"/>
          </p:cNvPicPr>
          <p:nvPr/>
        </p:nvPicPr>
        <p:blipFill>
          <a:blip r:embed="rId2"/>
          <a:srcRect/>
          <a:stretch>
            <a:fillRect/>
          </a:stretch>
        </p:blipFill>
        <p:spPr bwMode="auto">
          <a:xfrm>
            <a:off x="5000628" y="357166"/>
            <a:ext cx="3786214" cy="3071834"/>
          </a:xfrm>
          <a:prstGeom prst="rect">
            <a:avLst/>
          </a:prstGeom>
          <a:noFill/>
        </p:spPr>
      </p:pic>
      <p:pic>
        <p:nvPicPr>
          <p:cNvPr id="20483" name="Picture 3" descr="C:\Users\HEMENDRA\Desktop\Capture.JPG"/>
          <p:cNvPicPr>
            <a:picLocks noChangeAspect="1" noChangeArrowheads="1"/>
          </p:cNvPicPr>
          <p:nvPr/>
        </p:nvPicPr>
        <p:blipFill>
          <a:blip r:embed="rId3"/>
          <a:srcRect/>
          <a:stretch>
            <a:fillRect/>
          </a:stretch>
        </p:blipFill>
        <p:spPr bwMode="auto">
          <a:xfrm>
            <a:off x="5000628" y="3643314"/>
            <a:ext cx="3786214" cy="2843213"/>
          </a:xfrm>
          <a:prstGeom prst="rect">
            <a:avLst/>
          </a:prstGeom>
          <a:noFill/>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chemeClr val="bg1"/>
                </a:solidFill>
                <a:latin typeface="Times New Roman" pitchFamily="18" charset="0"/>
                <a:cs typeface="Times New Roman" pitchFamily="18" charset="0"/>
              </a:rPr>
              <a:t>contact area of all teeth, except between the maxillary first and second molars, should be buccal to the central </a:t>
            </a:r>
            <a:r>
              <a:rPr lang="en-US" dirty="0" err="1" smtClean="0">
                <a:solidFill>
                  <a:schemeClr val="bg1"/>
                </a:solidFill>
                <a:latin typeface="Times New Roman" pitchFamily="18" charset="0"/>
                <a:cs typeface="Times New Roman" pitchFamily="18" charset="0"/>
              </a:rPr>
              <a:t>fossa</a:t>
            </a:r>
            <a:endParaRPr lang="en-US" dirty="0" smtClean="0">
              <a:solidFill>
                <a:schemeClr val="bg1"/>
              </a:solidFill>
              <a:latin typeface="Times New Roman" pitchFamily="18" charset="0"/>
              <a:cs typeface="Times New Roman" pitchFamily="18" charset="0"/>
            </a:endParaRPr>
          </a:p>
          <a:p>
            <a:endParaRPr lang="en-IN"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This creates a large lingual embrasure for optimum health of the lingual papilla</a:t>
            </a:r>
          </a:p>
          <a:p>
            <a:endParaRPr lang="en-IN"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Placement of contact areas as far </a:t>
            </a:r>
            <a:r>
              <a:rPr lang="en-US" dirty="0" err="1" smtClean="0">
                <a:solidFill>
                  <a:schemeClr val="bg1"/>
                </a:solidFill>
                <a:latin typeface="Times New Roman" pitchFamily="18" charset="0"/>
                <a:cs typeface="Times New Roman" pitchFamily="18" charset="0"/>
              </a:rPr>
              <a:t>occlusally</a:t>
            </a:r>
            <a:r>
              <a:rPr lang="en-US" dirty="0" smtClean="0">
                <a:solidFill>
                  <a:schemeClr val="bg1"/>
                </a:solidFill>
                <a:latin typeface="Times New Roman" pitchFamily="18" charset="0"/>
                <a:cs typeface="Times New Roman" pitchFamily="18" charset="0"/>
              </a:rPr>
              <a:t> as possible to facilitate access for </a:t>
            </a:r>
            <a:r>
              <a:rPr lang="en-US" dirty="0" err="1" smtClean="0">
                <a:solidFill>
                  <a:schemeClr val="bg1"/>
                </a:solidFill>
                <a:latin typeface="Times New Roman" pitchFamily="18" charset="0"/>
                <a:cs typeface="Times New Roman" pitchFamily="18" charset="0"/>
              </a:rPr>
              <a:t>interproximal</a:t>
            </a:r>
            <a:r>
              <a:rPr lang="en-US" dirty="0" smtClean="0">
                <a:solidFill>
                  <a:schemeClr val="bg1"/>
                </a:solidFill>
                <a:latin typeface="Times New Roman" pitchFamily="18" charset="0"/>
                <a:cs typeface="Times New Roman" pitchFamily="18" charset="0"/>
              </a:rPr>
              <a:t> plaque control.</a:t>
            </a:r>
            <a:endParaRPr lang="en-US" dirty="0">
              <a:solidFill>
                <a:schemeClr val="bg1"/>
              </a:solidFill>
              <a:latin typeface="Times New Roman" pitchFamily="18" charset="0"/>
              <a:cs typeface="Times New Roman" pitchFamily="18"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85860"/>
            <a:ext cx="4400552" cy="4786346"/>
          </a:xfrm>
        </p:spPr>
        <p:txBody>
          <a:bodyPr>
            <a:normAutofit/>
          </a:bodyPr>
          <a:lstStyle/>
          <a:p>
            <a:r>
              <a:rPr lang="en-US" u="sng" dirty="0" err="1" smtClean="0">
                <a:solidFill>
                  <a:schemeClr val="bg1"/>
                </a:solidFill>
                <a:latin typeface="Times New Roman" pitchFamily="18" charset="0"/>
                <a:cs typeface="Times New Roman" pitchFamily="18" charset="0"/>
              </a:rPr>
              <a:t>Furcations</a:t>
            </a:r>
            <a:r>
              <a:rPr lang="en-US" u="sng" dirty="0" smtClean="0">
                <a:solidFill>
                  <a:schemeClr val="bg1"/>
                </a:solidFill>
                <a:latin typeface="Times New Roman" pitchFamily="18" charset="0"/>
                <a:cs typeface="Times New Roman" pitchFamily="18" charset="0"/>
              </a:rPr>
              <a:t> involvement </a:t>
            </a:r>
          </a:p>
          <a:p>
            <a:pPr>
              <a:buNone/>
            </a:pPr>
            <a:endParaRPr lang="en-US" u="sng" dirty="0" smtClean="0">
              <a:solidFill>
                <a:schemeClr val="bg1"/>
              </a:solidFill>
              <a:latin typeface="Times New Roman" pitchFamily="18" charset="0"/>
              <a:cs typeface="Times New Roman" pitchFamily="18" charset="0"/>
            </a:endParaRPr>
          </a:p>
          <a:p>
            <a:r>
              <a:rPr lang="en-US" dirty="0" err="1" smtClean="0">
                <a:solidFill>
                  <a:schemeClr val="bg1"/>
                </a:solidFill>
                <a:latin typeface="Times New Roman" pitchFamily="18" charset="0"/>
                <a:cs typeface="Times New Roman" pitchFamily="18" charset="0"/>
              </a:rPr>
              <a:t>Furcations</a:t>
            </a:r>
            <a:r>
              <a:rPr lang="en-US" dirty="0" smtClean="0">
                <a:solidFill>
                  <a:schemeClr val="bg1"/>
                </a:solidFill>
                <a:latin typeface="Times New Roman" pitchFamily="18" charset="0"/>
                <a:cs typeface="Times New Roman" pitchFamily="18" charset="0"/>
              </a:rPr>
              <a:t> that have been exposed owing to loss of periodontal attachment should be ‘‘fluted’’ or ‘‘barreled out’’ </a:t>
            </a:r>
          </a:p>
          <a:p>
            <a:endParaRPr lang="en-IN" dirty="0" smtClean="0">
              <a:solidFill>
                <a:schemeClr val="bg1"/>
              </a:solidFill>
              <a:latin typeface="Times New Roman" pitchFamily="18" charset="0"/>
              <a:cs typeface="Times New Roman" pitchFamily="18" charset="0"/>
            </a:endParaRPr>
          </a:p>
          <a:p>
            <a:endParaRPr lang="en-IN" u="sng" dirty="0" smtClean="0">
              <a:solidFill>
                <a:schemeClr val="bg1"/>
              </a:solidFill>
              <a:latin typeface="Times New Roman" pitchFamily="18" charset="0"/>
              <a:cs typeface="Times New Roman" pitchFamily="18" charset="0"/>
            </a:endParaRPr>
          </a:p>
          <a:p>
            <a:endParaRPr lang="en-US" u="sng" dirty="0">
              <a:solidFill>
                <a:schemeClr val="bg1"/>
              </a:solidFill>
              <a:latin typeface="Times New Roman" pitchFamily="18" charset="0"/>
              <a:cs typeface="Times New Roman" pitchFamily="18" charset="0"/>
            </a:endParaRPr>
          </a:p>
        </p:txBody>
      </p:sp>
      <p:pic>
        <p:nvPicPr>
          <p:cNvPr id="21506" name="Picture 2" descr="C:\Users\HEMENDRA\Desktop\Capture.JPG"/>
          <p:cNvPicPr>
            <a:picLocks noChangeAspect="1" noChangeArrowheads="1"/>
          </p:cNvPicPr>
          <p:nvPr/>
        </p:nvPicPr>
        <p:blipFill>
          <a:blip r:embed="rId2"/>
          <a:srcRect/>
          <a:stretch>
            <a:fillRect/>
          </a:stretch>
        </p:blipFill>
        <p:spPr bwMode="auto">
          <a:xfrm>
            <a:off x="5072066" y="357166"/>
            <a:ext cx="3786214" cy="6215106"/>
          </a:xfrm>
          <a:prstGeom prst="rect">
            <a:avLst/>
          </a:prstGeom>
          <a:noFill/>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500174"/>
            <a:ext cx="8329642" cy="4809186"/>
          </a:xfrm>
        </p:spPr>
        <p:txBody>
          <a:bodyPr>
            <a:noAutofit/>
          </a:bodyPr>
          <a:lstStyle/>
          <a:p>
            <a:r>
              <a:rPr lang="en-US" dirty="0" smtClean="0">
                <a:solidFill>
                  <a:schemeClr val="bg1"/>
                </a:solidFill>
                <a:latin typeface="Times New Roman" pitchFamily="18" charset="0"/>
                <a:cs typeface="Times New Roman" pitchFamily="18" charset="0"/>
              </a:rPr>
              <a:t>The concept of fluting into molar </a:t>
            </a:r>
            <a:r>
              <a:rPr lang="en-US" dirty="0" err="1" smtClean="0">
                <a:solidFill>
                  <a:schemeClr val="bg1"/>
                </a:solidFill>
                <a:latin typeface="Times New Roman" pitchFamily="18" charset="0"/>
                <a:cs typeface="Times New Roman" pitchFamily="18" charset="0"/>
              </a:rPr>
              <a:t>furcations</a:t>
            </a:r>
            <a:r>
              <a:rPr lang="en-US" dirty="0" smtClean="0">
                <a:solidFill>
                  <a:schemeClr val="bg1"/>
                </a:solidFill>
                <a:latin typeface="Times New Roman" pitchFamily="18" charset="0"/>
                <a:cs typeface="Times New Roman" pitchFamily="18" charset="0"/>
              </a:rPr>
              <a:t> is based on the desire to eliminate ‘‘plaque traps’’ and facilitate plaque control</a:t>
            </a:r>
          </a:p>
          <a:p>
            <a:pPr>
              <a:buNone/>
            </a:pPr>
            <a:endParaRPr lang="en-US" dirty="0" smtClean="0">
              <a:solidFill>
                <a:schemeClr val="bg1"/>
              </a:solidFill>
              <a:latin typeface="Times New Roman" pitchFamily="18" charset="0"/>
              <a:cs typeface="Times New Roman" pitchFamily="18" charset="0"/>
            </a:endParaRPr>
          </a:p>
          <a:p>
            <a:r>
              <a:rPr lang="en-US" dirty="0" err="1" smtClean="0">
                <a:solidFill>
                  <a:schemeClr val="bg1"/>
                </a:solidFill>
                <a:latin typeface="Times New Roman" pitchFamily="18" charset="0"/>
                <a:cs typeface="Times New Roman" pitchFamily="18" charset="0"/>
              </a:rPr>
              <a:t>Yuodelis</a:t>
            </a:r>
            <a:r>
              <a:rPr lang="en-US" dirty="0" smtClean="0">
                <a:solidFill>
                  <a:schemeClr val="bg1"/>
                </a:solidFill>
                <a:latin typeface="Times New Roman" pitchFamily="18" charset="0"/>
                <a:cs typeface="Times New Roman" pitchFamily="18" charset="0"/>
              </a:rPr>
              <a:t> et al, stated molar </a:t>
            </a:r>
            <a:r>
              <a:rPr lang="en-US" dirty="0" err="1" smtClean="0">
                <a:solidFill>
                  <a:schemeClr val="bg1"/>
                </a:solidFill>
                <a:latin typeface="Times New Roman" pitchFamily="18" charset="0"/>
                <a:cs typeface="Times New Roman" pitchFamily="18" charset="0"/>
              </a:rPr>
              <a:t>furcations</a:t>
            </a:r>
            <a:r>
              <a:rPr lang="en-US" dirty="0" smtClean="0">
                <a:solidFill>
                  <a:schemeClr val="bg1"/>
                </a:solidFill>
                <a:latin typeface="Times New Roman" pitchFamily="18" charset="0"/>
                <a:cs typeface="Times New Roman" pitchFamily="18" charset="0"/>
              </a:rPr>
              <a:t>, warn that the final restoration should not follow the anatomy of the original clinical crown but should be an extension of the contours of the </a:t>
            </a:r>
            <a:r>
              <a:rPr lang="en-US" dirty="0" err="1" smtClean="0">
                <a:solidFill>
                  <a:schemeClr val="bg1"/>
                </a:solidFill>
                <a:latin typeface="Times New Roman" pitchFamily="18" charset="0"/>
                <a:cs typeface="Times New Roman" pitchFamily="18" charset="0"/>
              </a:rPr>
              <a:t>periodontally</a:t>
            </a:r>
            <a:r>
              <a:rPr lang="en-US" dirty="0" smtClean="0">
                <a:solidFill>
                  <a:schemeClr val="bg1"/>
                </a:solidFill>
                <a:latin typeface="Times New Roman" pitchFamily="18" charset="0"/>
                <a:cs typeface="Times New Roman" pitchFamily="18" charset="0"/>
              </a:rPr>
              <a:t> exposed roots.</a:t>
            </a:r>
            <a:endParaRPr lang="en-IN" dirty="0" smtClean="0">
              <a:solidFill>
                <a:schemeClr val="bg1"/>
              </a:solidFill>
              <a:latin typeface="Times New Roman" pitchFamily="18" charset="0"/>
              <a:cs typeface="Times New Roman" pitchFamily="18" charset="0"/>
            </a:endParaRPr>
          </a:p>
          <a:p>
            <a:endParaRPr lang="en-US" dirty="0">
              <a:solidFill>
                <a:schemeClr val="bg1"/>
              </a:solidFill>
              <a:latin typeface="Times New Roman" pitchFamily="18" charset="0"/>
              <a:cs typeface="Times New Roman" pitchFamily="18"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solidFill>
                <a:schemeClr val="bg1"/>
              </a:solidFill>
              <a:latin typeface="Times New Roman" pitchFamily="18" charset="0"/>
              <a:cs typeface="Times New Roman" pitchFamily="18" charset="0"/>
            </a:endParaRPr>
          </a:p>
          <a:p>
            <a:endParaRPr lang="en-US" dirty="0" smtClean="0">
              <a:solidFill>
                <a:schemeClr val="bg1"/>
              </a:solidFill>
              <a:latin typeface="Times New Roman" pitchFamily="18" charset="0"/>
              <a:cs typeface="Times New Roman" pitchFamily="18" charset="0"/>
            </a:endParaRPr>
          </a:p>
          <a:p>
            <a:endParaRPr lang="en-US" dirty="0" smtClean="0">
              <a:solidFill>
                <a:schemeClr val="bg1"/>
              </a:solidFill>
              <a:latin typeface="Times New Roman" pitchFamily="18" charset="0"/>
              <a:cs typeface="Times New Roman" pitchFamily="18" charset="0"/>
            </a:endParaRPr>
          </a:p>
          <a:p>
            <a:endParaRPr lang="en-US" dirty="0" smtClean="0">
              <a:solidFill>
                <a:schemeClr val="bg1"/>
              </a:solidFill>
              <a:latin typeface="Times New Roman" pitchFamily="18" charset="0"/>
              <a:cs typeface="Times New Roman" pitchFamily="18" charset="0"/>
            </a:endParaRPr>
          </a:p>
          <a:p>
            <a:endParaRPr lang="en-US"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When this approach is properly executed, the triangular region that is created by the roots and the </a:t>
            </a:r>
            <a:r>
              <a:rPr lang="en-US" dirty="0" err="1" smtClean="0">
                <a:solidFill>
                  <a:schemeClr val="bg1"/>
                </a:solidFill>
                <a:latin typeface="Times New Roman" pitchFamily="18" charset="0"/>
                <a:cs typeface="Times New Roman" pitchFamily="18" charset="0"/>
              </a:rPr>
              <a:t>cervicular</a:t>
            </a:r>
            <a:r>
              <a:rPr lang="en-US" dirty="0" smtClean="0">
                <a:solidFill>
                  <a:schemeClr val="bg1"/>
                </a:solidFill>
                <a:latin typeface="Times New Roman" pitchFamily="18" charset="0"/>
                <a:cs typeface="Times New Roman" pitchFamily="18" charset="0"/>
              </a:rPr>
              <a:t> bulge is eliminated .</a:t>
            </a:r>
          </a:p>
          <a:p>
            <a:endParaRPr lang="en-IN" dirty="0" smtClean="0">
              <a:solidFill>
                <a:schemeClr val="bg1"/>
              </a:solidFill>
              <a:latin typeface="Times New Roman" pitchFamily="18" charset="0"/>
              <a:cs typeface="Times New Roman" pitchFamily="18" charset="0"/>
            </a:endParaRPr>
          </a:p>
          <a:p>
            <a:endParaRPr lang="en-IN" dirty="0" smtClean="0">
              <a:solidFill>
                <a:schemeClr val="bg1"/>
              </a:solidFill>
              <a:latin typeface="Times New Roman" pitchFamily="18" charset="0"/>
              <a:cs typeface="Times New Roman" pitchFamily="18" charset="0"/>
            </a:endParaRPr>
          </a:p>
          <a:p>
            <a:endParaRPr lang="en-US" dirty="0">
              <a:solidFill>
                <a:schemeClr val="bg1"/>
              </a:solidFill>
            </a:endParaRPr>
          </a:p>
        </p:txBody>
      </p:sp>
      <p:pic>
        <p:nvPicPr>
          <p:cNvPr id="22530" name="Picture 2" descr="C:\Users\HEMENDRA\Desktop\Capture.JPG"/>
          <p:cNvPicPr>
            <a:picLocks noChangeAspect="1" noChangeArrowheads="1"/>
          </p:cNvPicPr>
          <p:nvPr/>
        </p:nvPicPr>
        <p:blipFill>
          <a:blip r:embed="rId2"/>
          <a:srcRect/>
          <a:stretch>
            <a:fillRect/>
          </a:stretch>
        </p:blipFill>
        <p:spPr bwMode="auto">
          <a:xfrm>
            <a:off x="2357422" y="428604"/>
            <a:ext cx="4000528" cy="3657600"/>
          </a:xfrm>
          <a:prstGeom prst="rect">
            <a:avLst/>
          </a:prstGeom>
          <a:noFill/>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chemeClr val="bg1"/>
                </a:solidFill>
                <a:latin typeface="Times New Roman" pitchFamily="18" charset="0"/>
                <a:cs typeface="Times New Roman" pitchFamily="18" charset="0"/>
              </a:rPr>
              <a:t>This triangular region is the most difficult area to maintain in a plaque-free condition with conventional brushing techniques.</a:t>
            </a:r>
          </a:p>
          <a:p>
            <a:endParaRPr lang="en-IN" dirty="0" smtClean="0">
              <a:solidFill>
                <a:schemeClr val="bg1"/>
              </a:solidFill>
              <a:latin typeface="Times New Roman" pitchFamily="18" charset="0"/>
              <a:cs typeface="Times New Roman" pitchFamily="18" charset="0"/>
            </a:endParaRPr>
          </a:p>
          <a:p>
            <a:r>
              <a:rPr lang="en-US" dirty="0" err="1" smtClean="0">
                <a:solidFill>
                  <a:schemeClr val="bg1"/>
                </a:solidFill>
                <a:latin typeface="Times New Roman" pitchFamily="18" charset="0"/>
                <a:cs typeface="Times New Roman" pitchFamily="18" charset="0"/>
              </a:rPr>
              <a:t>Recontouring</a:t>
            </a:r>
            <a:r>
              <a:rPr lang="en-US" dirty="0" smtClean="0">
                <a:solidFill>
                  <a:schemeClr val="bg1"/>
                </a:solidFill>
                <a:latin typeface="Times New Roman" pitchFamily="18" charset="0"/>
                <a:cs typeface="Times New Roman" pitchFamily="18" charset="0"/>
              </a:rPr>
              <a:t> the </a:t>
            </a:r>
            <a:r>
              <a:rPr lang="en-US" dirty="0" err="1" smtClean="0">
                <a:solidFill>
                  <a:schemeClr val="bg1"/>
                </a:solidFill>
                <a:latin typeface="Times New Roman" pitchFamily="18" charset="0"/>
                <a:cs typeface="Times New Roman" pitchFamily="18" charset="0"/>
              </a:rPr>
              <a:t>furcation</a:t>
            </a:r>
            <a:r>
              <a:rPr lang="en-US" dirty="0" smtClean="0">
                <a:solidFill>
                  <a:schemeClr val="bg1"/>
                </a:solidFill>
                <a:latin typeface="Times New Roman" pitchFamily="18" charset="0"/>
                <a:cs typeface="Times New Roman" pitchFamily="18" charset="0"/>
              </a:rPr>
              <a:t> to eliminate the triangle, plaque control with normal brushing is greatly facilitated</a:t>
            </a:r>
            <a:endParaRPr lang="en-US" dirty="0">
              <a:solidFill>
                <a:schemeClr val="bg1"/>
              </a:solidFill>
              <a:latin typeface="Times New Roman" pitchFamily="18" charset="0"/>
              <a:cs typeface="Times New Roman" pitchFamily="18"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chemeClr val="bg1"/>
                </a:solidFill>
              </a:rPr>
              <a:t>SUMMARY</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solidFill>
                  <a:schemeClr val="bg1"/>
                </a:solidFill>
                <a:latin typeface="Times New Roman" pitchFamily="18" charset="0"/>
                <a:cs typeface="Times New Roman" pitchFamily="18" charset="0"/>
              </a:rPr>
              <a:t>Crown contours which promote favorable tissue response follow these guidelines: </a:t>
            </a:r>
          </a:p>
          <a:p>
            <a:r>
              <a:rPr lang="en-US" dirty="0" smtClean="0">
                <a:solidFill>
                  <a:schemeClr val="bg1"/>
                </a:solidFill>
                <a:latin typeface="Times New Roman" pitchFamily="18" charset="0"/>
                <a:cs typeface="Times New Roman" pitchFamily="18" charset="0"/>
              </a:rPr>
              <a:t>(1) Buccal and lingual contours are flat</a:t>
            </a:r>
          </a:p>
          <a:p>
            <a:r>
              <a:rPr lang="en-US" dirty="0" smtClean="0">
                <a:solidFill>
                  <a:schemeClr val="bg1"/>
                </a:solidFill>
                <a:latin typeface="Times New Roman" pitchFamily="18" charset="0"/>
                <a:cs typeface="Times New Roman" pitchFamily="18" charset="0"/>
              </a:rPr>
              <a:t>(2) Embrasure spaces should be open</a:t>
            </a:r>
          </a:p>
          <a:p>
            <a:r>
              <a:rPr lang="en-US" dirty="0" smtClean="0">
                <a:solidFill>
                  <a:schemeClr val="bg1"/>
                </a:solidFill>
                <a:latin typeface="Times New Roman" pitchFamily="18" charset="0"/>
                <a:cs typeface="Times New Roman" pitchFamily="18" charset="0"/>
              </a:rPr>
              <a:t>(3) Contacts should be high (incisal one third) and buccal to the central </a:t>
            </a:r>
            <a:r>
              <a:rPr lang="en-US" dirty="0" err="1" smtClean="0">
                <a:solidFill>
                  <a:schemeClr val="bg1"/>
                </a:solidFill>
                <a:latin typeface="Times New Roman" pitchFamily="18" charset="0"/>
                <a:cs typeface="Times New Roman" pitchFamily="18" charset="0"/>
              </a:rPr>
              <a:t>fossa</a:t>
            </a:r>
            <a:r>
              <a:rPr lang="en-US" dirty="0" smtClean="0">
                <a:solidFill>
                  <a:schemeClr val="bg1"/>
                </a:solidFill>
                <a:latin typeface="Times New Roman" pitchFamily="18" charset="0"/>
                <a:cs typeface="Times New Roman" pitchFamily="18" charset="0"/>
              </a:rPr>
              <a:t> (except between first and second molars)</a:t>
            </a:r>
          </a:p>
          <a:p>
            <a:r>
              <a:rPr lang="en-US" dirty="0" smtClean="0">
                <a:solidFill>
                  <a:schemeClr val="bg1"/>
                </a:solidFill>
                <a:latin typeface="Times New Roman" pitchFamily="18" charset="0"/>
                <a:cs typeface="Times New Roman" pitchFamily="18" charset="0"/>
              </a:rPr>
              <a:t>(4) </a:t>
            </a:r>
            <a:r>
              <a:rPr lang="en-US" dirty="0" err="1" smtClean="0">
                <a:solidFill>
                  <a:schemeClr val="bg1"/>
                </a:solidFill>
                <a:latin typeface="Times New Roman" pitchFamily="18" charset="0"/>
                <a:cs typeface="Times New Roman" pitchFamily="18" charset="0"/>
              </a:rPr>
              <a:t>Furcations</a:t>
            </a:r>
            <a:r>
              <a:rPr lang="en-US" dirty="0" smtClean="0">
                <a:solidFill>
                  <a:schemeClr val="bg1"/>
                </a:solidFill>
                <a:latin typeface="Times New Roman" pitchFamily="18" charset="0"/>
                <a:cs typeface="Times New Roman" pitchFamily="18" charset="0"/>
              </a:rPr>
              <a:t> should be ‘‘fluted’’ or ‘‘barreled out.’’</a:t>
            </a:r>
            <a:endParaRPr lang="en-US" dirty="0">
              <a:solidFill>
                <a:schemeClr val="bg1"/>
              </a:solidFill>
              <a:latin typeface="Times New Roman" pitchFamily="18" charset="0"/>
              <a:cs typeface="Times New Roman" pitchFamily="18"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descr="C:\Users\HEMENDRA\Desktop\Captur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4500594" cy="6357982"/>
          </a:xfrm>
        </p:spPr>
        <p:txBody>
          <a:bodyPr>
            <a:noAutofit/>
          </a:bodyPr>
          <a:lstStyle/>
          <a:p>
            <a:r>
              <a:rPr lang="en-US" dirty="0" smtClean="0">
                <a:solidFill>
                  <a:schemeClr val="bg1"/>
                </a:solidFill>
                <a:latin typeface="Times New Roman" pitchFamily="18" charset="0"/>
                <a:cs typeface="Times New Roman" pitchFamily="18" charset="0"/>
              </a:rPr>
              <a:t>Biologic width:</a:t>
            </a:r>
          </a:p>
          <a:p>
            <a:pPr>
              <a:buNone/>
            </a:pPr>
            <a:endParaRPr lang="en-US" dirty="0" smtClean="0">
              <a:solidFill>
                <a:schemeClr val="bg1"/>
              </a:solidFill>
              <a:latin typeface="Times New Roman" pitchFamily="18" charset="0"/>
              <a:cs typeface="Times New Roman" pitchFamily="18" charset="0"/>
            </a:endParaRPr>
          </a:p>
          <a:p>
            <a:r>
              <a:rPr lang="en-US" dirty="0" err="1" smtClean="0">
                <a:latin typeface="Times New Roman" pitchFamily="18" charset="0"/>
                <a:cs typeface="Times New Roman" pitchFamily="18" charset="0"/>
              </a:rPr>
              <a:t>Garguilo</a:t>
            </a:r>
            <a:r>
              <a:rPr lang="en-US" dirty="0" smtClean="0">
                <a:latin typeface="Times New Roman" pitchFamily="18" charset="0"/>
                <a:cs typeface="Times New Roman" pitchFamily="18" charset="0"/>
              </a:rPr>
              <a:t> </a:t>
            </a:r>
            <a:r>
              <a:rPr lang="en-US" dirty="0" smtClean="0">
                <a:solidFill>
                  <a:schemeClr val="bg1"/>
                </a:solidFill>
                <a:latin typeface="Times New Roman" pitchFamily="18" charset="0"/>
                <a:cs typeface="Times New Roman" pitchFamily="18" charset="0"/>
              </a:rPr>
              <a:t>described the dimensions and relations of the </a:t>
            </a:r>
            <a:r>
              <a:rPr lang="en-US" dirty="0" err="1" smtClean="0">
                <a:solidFill>
                  <a:schemeClr val="bg1"/>
                </a:solidFill>
                <a:latin typeface="Times New Roman" pitchFamily="18" charset="0"/>
                <a:cs typeface="Times New Roman" pitchFamily="18" charset="0"/>
              </a:rPr>
              <a:t>dentogingival</a:t>
            </a:r>
            <a:r>
              <a:rPr lang="en-US" dirty="0" smtClean="0">
                <a:solidFill>
                  <a:schemeClr val="bg1"/>
                </a:solidFill>
                <a:latin typeface="Times New Roman" pitchFamily="18" charset="0"/>
                <a:cs typeface="Times New Roman" pitchFamily="18" charset="0"/>
              </a:rPr>
              <a:t> junction in humans</a:t>
            </a:r>
          </a:p>
          <a:p>
            <a:pPr>
              <a:buNone/>
            </a:pPr>
            <a:endParaRPr lang="en-US"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The combined dimension of the connective tissue and epithelium attachment  averages  2.04mm and was described  by </a:t>
            </a:r>
            <a:r>
              <a:rPr lang="en-US" dirty="0" smtClean="0">
                <a:latin typeface="Times New Roman" pitchFamily="18" charset="0"/>
                <a:cs typeface="Times New Roman" pitchFamily="18" charset="0"/>
              </a:rPr>
              <a:t>Walter Cohen as “biologic width”.</a:t>
            </a:r>
          </a:p>
          <a:p>
            <a:endParaRPr lang="en-US" dirty="0">
              <a:solidFill>
                <a:schemeClr val="bg1"/>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srcRect/>
          <a:stretch>
            <a:fillRect/>
          </a:stretch>
        </p:blipFill>
        <p:spPr bwMode="auto">
          <a:xfrm>
            <a:off x="4714876" y="928670"/>
            <a:ext cx="4214842" cy="52149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7232"/>
            <a:ext cx="8229600" cy="5452128"/>
          </a:xfrm>
        </p:spPr>
        <p:txBody>
          <a:bodyPr/>
          <a:lstStyle/>
          <a:p>
            <a:r>
              <a:rPr lang="en-US" dirty="0" smtClean="0">
                <a:solidFill>
                  <a:schemeClr val="bg1"/>
                </a:solidFill>
                <a:latin typeface="Times New Roman" pitchFamily="18" charset="0"/>
                <a:cs typeface="Times New Roman" pitchFamily="18" charset="0"/>
              </a:rPr>
              <a:t>Placement of restoration that violate the biologic width will result in chronic progressive inflammation leading to </a:t>
            </a:r>
            <a:r>
              <a:rPr lang="en-US" dirty="0" err="1" smtClean="0">
                <a:solidFill>
                  <a:schemeClr val="bg1"/>
                </a:solidFill>
                <a:latin typeface="Times New Roman" pitchFamily="18" charset="0"/>
                <a:cs typeface="Times New Roman" pitchFamily="18" charset="0"/>
              </a:rPr>
              <a:t>periodontitis</a:t>
            </a:r>
            <a:r>
              <a:rPr lang="en-US" dirty="0" smtClean="0">
                <a:solidFill>
                  <a:schemeClr val="bg1"/>
                </a:solidFill>
                <a:latin typeface="Times New Roman" pitchFamily="18" charset="0"/>
                <a:cs typeface="Times New Roman" pitchFamily="18" charset="0"/>
              </a:rPr>
              <a:t> and possible tooth loss.</a:t>
            </a:r>
          </a:p>
          <a:p>
            <a:endParaRPr lang="en-US" dirty="0" smtClean="0">
              <a:solidFill>
                <a:schemeClr val="bg1"/>
              </a:solidFill>
              <a:latin typeface="Times New Roman" pitchFamily="18" charset="0"/>
              <a:cs typeface="Times New Roman" pitchFamily="18" charset="0"/>
            </a:endParaRPr>
          </a:p>
          <a:p>
            <a:endParaRPr lang="en-US" dirty="0"/>
          </a:p>
        </p:txBody>
      </p:sp>
      <p:pic>
        <p:nvPicPr>
          <p:cNvPr id="4" name="Picture 4" descr="DSC00450"/>
          <p:cNvPicPr>
            <a:picLocks noChangeAspect="1" noChangeArrowheads="1"/>
          </p:cNvPicPr>
          <p:nvPr/>
        </p:nvPicPr>
        <p:blipFill>
          <a:blip r:embed="rId2" cstate="print">
            <a:lum bright="24000" contrast="36000"/>
          </a:blip>
          <a:srcRect l="30000" t="26666" r="32001" b="33333"/>
          <a:stretch>
            <a:fillRect/>
          </a:stretch>
        </p:blipFill>
        <p:spPr bwMode="auto">
          <a:xfrm>
            <a:off x="2357422" y="2786058"/>
            <a:ext cx="4572032" cy="3286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chemeClr val="bg1"/>
                </a:solidFill>
                <a:latin typeface="Times New Roman" pitchFamily="18" charset="0"/>
                <a:cs typeface="Times New Roman" pitchFamily="18" charset="0"/>
              </a:rPr>
              <a:t>Current standers of care dictate that the </a:t>
            </a:r>
            <a:r>
              <a:rPr lang="en-US" dirty="0" err="1" smtClean="0">
                <a:solidFill>
                  <a:schemeClr val="bg1"/>
                </a:solidFill>
                <a:latin typeface="Times New Roman" pitchFamily="18" charset="0"/>
                <a:cs typeface="Times New Roman" pitchFamily="18" charset="0"/>
              </a:rPr>
              <a:t>gingiva</a:t>
            </a:r>
            <a:r>
              <a:rPr lang="en-US" dirty="0" smtClean="0">
                <a:solidFill>
                  <a:schemeClr val="bg1"/>
                </a:solidFill>
                <a:latin typeface="Times New Roman" pitchFamily="18" charset="0"/>
                <a:cs typeface="Times New Roman" pitchFamily="18" charset="0"/>
              </a:rPr>
              <a:t> should return to health before any restorative procedure is initiated.</a:t>
            </a:r>
          </a:p>
          <a:p>
            <a:endParaRPr lang="en-IN"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Rule is to place margin 0.5 mm beneath gingival margin.</a:t>
            </a:r>
          </a:p>
          <a:p>
            <a:endParaRPr lang="en-US" dirty="0" smtClean="0">
              <a:solidFill>
                <a:schemeClr val="bg1"/>
              </a:solidFill>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solidFill>
                  <a:schemeClr val="bg1"/>
                </a:solidFill>
                <a:latin typeface="Times New Roman" pitchFamily="18" charset="0"/>
                <a:cs typeface="Times New Roman" pitchFamily="18" charset="0"/>
              </a:rPr>
              <a:t>Examination</a:t>
            </a:r>
            <a:br>
              <a:rPr lang="en-US" sz="4400" dirty="0" smtClean="0">
                <a:solidFill>
                  <a:schemeClr val="bg1"/>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lstStyle/>
          <a:p>
            <a:r>
              <a:rPr lang="en-US" u="sng" dirty="0" smtClean="0">
                <a:solidFill>
                  <a:schemeClr val="bg1"/>
                </a:solidFill>
                <a:latin typeface="Times New Roman" pitchFamily="18" charset="0"/>
                <a:cs typeface="Times New Roman" pitchFamily="18" charset="0"/>
              </a:rPr>
              <a:t>Visual examination</a:t>
            </a:r>
            <a:r>
              <a:rPr lang="en-US" dirty="0" smtClean="0">
                <a:solidFill>
                  <a:schemeClr val="bg1"/>
                </a:solidFill>
                <a:latin typeface="Times New Roman" pitchFamily="18" charset="0"/>
                <a:cs typeface="Times New Roman" pitchFamily="18" charset="0"/>
              </a:rPr>
              <a:t>: </a:t>
            </a:r>
          </a:p>
          <a:p>
            <a:r>
              <a:rPr lang="en-US" dirty="0" smtClean="0">
                <a:solidFill>
                  <a:schemeClr val="bg1"/>
                </a:solidFill>
                <a:latin typeface="Times New Roman" pitchFamily="18" charset="0"/>
                <a:cs typeface="Times New Roman" pitchFamily="18" charset="0"/>
              </a:rPr>
              <a:t>         Examine hard and soft tissue present</a:t>
            </a:r>
          </a:p>
          <a:p>
            <a:endParaRPr lang="en-US" dirty="0"/>
          </a:p>
        </p:txBody>
      </p:sp>
      <p:cxnSp>
        <p:nvCxnSpPr>
          <p:cNvPr id="5" name="Straight Arrow Connector 4"/>
          <p:cNvCxnSpPr/>
          <p:nvPr/>
        </p:nvCxnSpPr>
        <p:spPr>
          <a:xfrm rot="10800000" flipV="1">
            <a:off x="2000232" y="2571744"/>
            <a:ext cx="1071570" cy="7858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a:off x="6000760" y="2571744"/>
            <a:ext cx="857256" cy="7143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214282" y="3357562"/>
            <a:ext cx="2778325" cy="2308324"/>
          </a:xfrm>
          <a:prstGeom prst="rect">
            <a:avLst/>
          </a:prstGeom>
          <a:noFill/>
        </p:spPr>
        <p:txBody>
          <a:bodyPr wrap="none" rtlCol="0">
            <a:spAutoFit/>
          </a:bodyPr>
          <a:lstStyle/>
          <a:p>
            <a:pPr>
              <a:buFont typeface="Wingdings" pitchFamily="2" charset="2"/>
              <a:buChar char="Ø"/>
            </a:pPr>
            <a:r>
              <a:rPr lang="en-US" sz="2400" dirty="0" smtClean="0">
                <a:solidFill>
                  <a:schemeClr val="bg1"/>
                </a:solidFill>
                <a:latin typeface="Times New Roman" pitchFamily="18" charset="0"/>
                <a:cs typeface="Times New Roman" pitchFamily="18" charset="0"/>
              </a:rPr>
              <a:t>No of teeth present</a:t>
            </a:r>
          </a:p>
          <a:p>
            <a:pPr>
              <a:buFont typeface="Wingdings" pitchFamily="2" charset="2"/>
              <a:buChar char="Ø"/>
            </a:pPr>
            <a:r>
              <a:rPr lang="en-US" sz="2400" dirty="0" smtClean="0">
                <a:solidFill>
                  <a:schemeClr val="bg1"/>
                </a:solidFill>
                <a:latin typeface="Times New Roman" pitchFamily="18" charset="0"/>
                <a:cs typeface="Times New Roman" pitchFamily="18" charset="0"/>
              </a:rPr>
              <a:t>Amount of stains</a:t>
            </a:r>
          </a:p>
          <a:p>
            <a:pPr>
              <a:buFont typeface="Wingdings" pitchFamily="2" charset="2"/>
              <a:buChar char="Ø"/>
            </a:pPr>
            <a:r>
              <a:rPr lang="en-US" sz="2400" dirty="0" smtClean="0">
                <a:solidFill>
                  <a:schemeClr val="bg1"/>
                </a:solidFill>
                <a:latin typeface="Times New Roman" pitchFamily="18" charset="0"/>
                <a:cs typeface="Times New Roman" pitchFamily="18" charset="0"/>
              </a:rPr>
              <a:t>Calculus</a:t>
            </a:r>
          </a:p>
          <a:p>
            <a:pPr>
              <a:buFont typeface="Wingdings" pitchFamily="2" charset="2"/>
              <a:buChar char="Ø"/>
            </a:pPr>
            <a:r>
              <a:rPr lang="en-US" sz="2400" dirty="0" smtClean="0">
                <a:solidFill>
                  <a:schemeClr val="bg1"/>
                </a:solidFill>
                <a:latin typeface="Times New Roman" pitchFamily="18" charset="0"/>
                <a:cs typeface="Times New Roman" pitchFamily="18" charset="0"/>
              </a:rPr>
              <a:t>Malocclusion</a:t>
            </a:r>
          </a:p>
          <a:p>
            <a:pPr>
              <a:buFont typeface="Wingdings" pitchFamily="2" charset="2"/>
              <a:buChar char="Ø"/>
            </a:pPr>
            <a:r>
              <a:rPr lang="en-US" sz="2400" dirty="0" smtClean="0">
                <a:solidFill>
                  <a:schemeClr val="bg1"/>
                </a:solidFill>
                <a:latin typeface="Times New Roman" pitchFamily="18" charset="0"/>
                <a:cs typeface="Times New Roman" pitchFamily="18" charset="0"/>
              </a:rPr>
              <a:t>Amount of bone </a:t>
            </a:r>
          </a:p>
          <a:p>
            <a:r>
              <a:rPr lang="en-US" sz="2400" dirty="0" smtClean="0">
                <a:solidFill>
                  <a:schemeClr val="bg1"/>
                </a:solidFill>
                <a:latin typeface="Times New Roman" pitchFamily="18" charset="0"/>
                <a:cs typeface="Times New Roman" pitchFamily="18" charset="0"/>
              </a:rPr>
              <a:t>   resorbed</a:t>
            </a:r>
            <a:endParaRPr lang="en-US" sz="2400" dirty="0">
              <a:solidFill>
                <a:schemeClr val="bg1"/>
              </a:solidFill>
              <a:latin typeface="Times New Roman" pitchFamily="18" charset="0"/>
              <a:cs typeface="Times New Roman" pitchFamily="18" charset="0"/>
            </a:endParaRPr>
          </a:p>
        </p:txBody>
      </p:sp>
      <p:sp>
        <p:nvSpPr>
          <p:cNvPr id="10" name="TextBox 9"/>
          <p:cNvSpPr txBox="1"/>
          <p:nvPr/>
        </p:nvSpPr>
        <p:spPr>
          <a:xfrm>
            <a:off x="6500826" y="3286124"/>
            <a:ext cx="2357454" cy="3046988"/>
          </a:xfrm>
          <a:prstGeom prst="rect">
            <a:avLst/>
          </a:prstGeom>
          <a:noFill/>
        </p:spPr>
        <p:txBody>
          <a:bodyPr wrap="square" rtlCol="0">
            <a:spAutoFit/>
          </a:bodyPr>
          <a:lstStyle/>
          <a:p>
            <a:pPr>
              <a:buFont typeface="Wingdings" pitchFamily="2" charset="2"/>
              <a:buChar char="Ø"/>
            </a:pPr>
            <a:r>
              <a:rPr lang="en-US" sz="2400" dirty="0" smtClean="0">
                <a:solidFill>
                  <a:schemeClr val="bg1"/>
                </a:solidFill>
                <a:latin typeface="Times New Roman" pitchFamily="18" charset="0"/>
                <a:cs typeface="Times New Roman" pitchFamily="18" charset="0"/>
              </a:rPr>
              <a:t>Color </a:t>
            </a:r>
          </a:p>
          <a:p>
            <a:pPr>
              <a:buFont typeface="Wingdings" pitchFamily="2" charset="2"/>
              <a:buChar char="Ø"/>
            </a:pPr>
            <a:r>
              <a:rPr lang="en-US" sz="2400" dirty="0" smtClean="0">
                <a:solidFill>
                  <a:schemeClr val="bg1"/>
                </a:solidFill>
                <a:latin typeface="Times New Roman" pitchFamily="18" charset="0"/>
                <a:cs typeface="Times New Roman" pitchFamily="18" charset="0"/>
              </a:rPr>
              <a:t>Pigmentation</a:t>
            </a:r>
          </a:p>
          <a:p>
            <a:pPr>
              <a:buFont typeface="Wingdings" pitchFamily="2" charset="2"/>
              <a:buChar char="Ø"/>
            </a:pPr>
            <a:r>
              <a:rPr lang="en-US" sz="2400" dirty="0" smtClean="0">
                <a:solidFill>
                  <a:schemeClr val="bg1"/>
                </a:solidFill>
                <a:latin typeface="Times New Roman" pitchFamily="18" charset="0"/>
                <a:cs typeface="Times New Roman" pitchFamily="18" charset="0"/>
              </a:rPr>
              <a:t>Size </a:t>
            </a:r>
          </a:p>
          <a:p>
            <a:pPr>
              <a:buFont typeface="Wingdings" pitchFamily="2" charset="2"/>
              <a:buChar char="Ø"/>
            </a:pPr>
            <a:r>
              <a:rPr lang="en-US" sz="2400" dirty="0" smtClean="0">
                <a:solidFill>
                  <a:schemeClr val="bg1"/>
                </a:solidFill>
                <a:latin typeface="Times New Roman" pitchFamily="18" charset="0"/>
                <a:cs typeface="Times New Roman" pitchFamily="18" charset="0"/>
              </a:rPr>
              <a:t>Contour</a:t>
            </a:r>
          </a:p>
          <a:p>
            <a:pPr>
              <a:buFont typeface="Wingdings" pitchFamily="2" charset="2"/>
              <a:buChar char="Ø"/>
            </a:pPr>
            <a:r>
              <a:rPr lang="en-US" sz="2400" dirty="0" smtClean="0">
                <a:solidFill>
                  <a:schemeClr val="bg1"/>
                </a:solidFill>
                <a:latin typeface="Times New Roman" pitchFamily="18" charset="0"/>
                <a:cs typeface="Times New Roman" pitchFamily="18" charset="0"/>
              </a:rPr>
              <a:t>Consistency</a:t>
            </a:r>
          </a:p>
          <a:p>
            <a:pPr>
              <a:buFont typeface="Wingdings" pitchFamily="2" charset="2"/>
              <a:buChar char="Ø"/>
            </a:pPr>
            <a:r>
              <a:rPr lang="en-US" sz="2400" dirty="0" smtClean="0">
                <a:solidFill>
                  <a:schemeClr val="bg1"/>
                </a:solidFill>
                <a:latin typeface="Times New Roman" pitchFamily="18" charset="0"/>
                <a:cs typeface="Times New Roman" pitchFamily="18" charset="0"/>
              </a:rPr>
              <a:t>Texture</a:t>
            </a:r>
          </a:p>
          <a:p>
            <a:pPr>
              <a:buFont typeface="Wingdings" pitchFamily="2" charset="2"/>
              <a:buChar char="Ø"/>
            </a:pPr>
            <a:r>
              <a:rPr lang="en-US" sz="2400" dirty="0" smtClean="0">
                <a:solidFill>
                  <a:schemeClr val="bg1"/>
                </a:solidFill>
                <a:latin typeface="Times New Roman" pitchFamily="18" charset="0"/>
                <a:cs typeface="Times New Roman" pitchFamily="18" charset="0"/>
              </a:rPr>
              <a:t>Shape</a:t>
            </a:r>
          </a:p>
          <a:p>
            <a:pPr>
              <a:buFont typeface="Wingdings" pitchFamily="2" charset="2"/>
              <a:buChar char="Ø"/>
            </a:pPr>
            <a:r>
              <a:rPr lang="en-US" sz="2400" dirty="0" smtClean="0">
                <a:solidFill>
                  <a:schemeClr val="bg1"/>
                </a:solidFill>
                <a:latin typeface="Times New Roman" pitchFamily="18" charset="0"/>
                <a:cs typeface="Times New Roman" pitchFamily="18" charset="0"/>
              </a:rPr>
              <a:t>position</a:t>
            </a:r>
            <a:endParaRPr lang="en-US" sz="2400" dirty="0">
              <a:solidFill>
                <a:schemeClr val="bg1"/>
              </a:solidFill>
              <a:latin typeface="Times New Roman" pitchFamily="18" charset="0"/>
              <a:cs typeface="Times New Roman" pitchFamily="18" charset="0"/>
            </a:endParaRPr>
          </a:p>
        </p:txBody>
      </p:sp>
      <p:pic>
        <p:nvPicPr>
          <p:cNvPr id="11" name="Picture 2"/>
          <p:cNvPicPr>
            <a:picLocks noChangeAspect="1" noChangeArrowheads="1"/>
          </p:cNvPicPr>
          <p:nvPr/>
        </p:nvPicPr>
        <p:blipFill>
          <a:blip r:embed="rId2"/>
          <a:srcRect/>
          <a:stretch>
            <a:fillRect/>
          </a:stretch>
        </p:blipFill>
        <p:spPr bwMode="auto">
          <a:xfrm>
            <a:off x="2714612" y="3786190"/>
            <a:ext cx="3706707"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28596" y="285728"/>
            <a:ext cx="8229600" cy="5715040"/>
          </a:xfrm>
        </p:spPr>
        <p:txBody>
          <a:bodyPr>
            <a:normAutofit fontScale="92500" lnSpcReduction="20000"/>
          </a:bodyPr>
          <a:lstStyle/>
          <a:p>
            <a:r>
              <a:rPr lang="en-US" dirty="0" smtClean="0">
                <a:solidFill>
                  <a:schemeClr val="bg1"/>
                </a:solidFill>
                <a:latin typeface="Times New Roman" pitchFamily="18" charset="0"/>
                <a:cs typeface="Times New Roman" pitchFamily="18" charset="0"/>
              </a:rPr>
              <a:t>Probing:</a:t>
            </a:r>
          </a:p>
          <a:p>
            <a:endParaRPr lang="en-IN" dirty="0" smtClean="0">
              <a:solidFill>
                <a:schemeClr val="bg1"/>
              </a:solidFill>
              <a:latin typeface="Times New Roman" pitchFamily="18" charset="0"/>
              <a:cs typeface="Times New Roman" pitchFamily="18" charset="0"/>
            </a:endParaRPr>
          </a:p>
          <a:p>
            <a:endParaRPr lang="en-US" dirty="0" smtClean="0">
              <a:solidFill>
                <a:schemeClr val="bg1"/>
              </a:solidFill>
              <a:latin typeface="Times New Roman" pitchFamily="18" charset="0"/>
              <a:cs typeface="Times New Roman" pitchFamily="18" charset="0"/>
            </a:endParaRPr>
          </a:p>
          <a:p>
            <a:endParaRPr lang="en-IN" dirty="0" smtClean="0">
              <a:solidFill>
                <a:schemeClr val="bg1"/>
              </a:solidFill>
              <a:latin typeface="Times New Roman" pitchFamily="18" charset="0"/>
              <a:cs typeface="Times New Roman" pitchFamily="18" charset="0"/>
            </a:endParaRPr>
          </a:p>
          <a:p>
            <a:endParaRPr lang="en-IN" dirty="0" smtClean="0">
              <a:solidFill>
                <a:schemeClr val="bg1"/>
              </a:solidFill>
              <a:latin typeface="Times New Roman" pitchFamily="18" charset="0"/>
              <a:cs typeface="Times New Roman" pitchFamily="18" charset="0"/>
            </a:endParaRPr>
          </a:p>
          <a:p>
            <a:endParaRPr lang="en-IN" dirty="0" smtClean="0">
              <a:solidFill>
                <a:schemeClr val="bg1"/>
              </a:solidFill>
              <a:latin typeface="Times New Roman" pitchFamily="18" charset="0"/>
              <a:cs typeface="Times New Roman" pitchFamily="18" charset="0"/>
            </a:endParaRPr>
          </a:p>
          <a:p>
            <a:endParaRPr lang="en-IN" dirty="0" smtClean="0">
              <a:solidFill>
                <a:schemeClr val="bg1"/>
              </a:solidFill>
              <a:latin typeface="Times New Roman" pitchFamily="18" charset="0"/>
              <a:cs typeface="Times New Roman" pitchFamily="18" charset="0"/>
            </a:endParaRPr>
          </a:p>
          <a:p>
            <a:endParaRPr lang="en-IN" dirty="0" smtClean="0">
              <a:solidFill>
                <a:schemeClr val="bg1"/>
              </a:solidFill>
              <a:latin typeface="Times New Roman" pitchFamily="18" charset="0"/>
              <a:cs typeface="Times New Roman" pitchFamily="18" charset="0"/>
            </a:endParaRPr>
          </a:p>
          <a:p>
            <a:endParaRPr lang="en-IN" dirty="0" smtClean="0">
              <a:solidFill>
                <a:schemeClr val="bg1"/>
              </a:solidFill>
              <a:latin typeface="Times New Roman" pitchFamily="18" charset="0"/>
              <a:cs typeface="Times New Roman" pitchFamily="18" charset="0"/>
            </a:endParaRPr>
          </a:p>
          <a:p>
            <a:endParaRPr lang="en-IN"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 Technique – insert the probe parallel to the vertical axis of the tooth and walked circumferentially around each surface of each tooth to detect the areas of deepest penetration with 0.75N force. </a:t>
            </a:r>
          </a:p>
          <a:p>
            <a:endParaRPr lang="en-US" dirty="0" smtClean="0">
              <a:solidFill>
                <a:schemeClr val="bg1"/>
              </a:solidFill>
              <a:latin typeface="Times New Roman" pitchFamily="18" charset="0"/>
              <a:cs typeface="Times New Roman" pitchFamily="18" charset="0"/>
            </a:endParaRPr>
          </a:p>
          <a:p>
            <a:endParaRPr lang="en-US" dirty="0"/>
          </a:p>
        </p:txBody>
      </p:sp>
      <p:pic>
        <p:nvPicPr>
          <p:cNvPr id="4" name="Picture 2"/>
          <p:cNvPicPr>
            <a:picLocks noChangeAspect="1" noChangeArrowheads="1"/>
          </p:cNvPicPr>
          <p:nvPr/>
        </p:nvPicPr>
        <p:blipFill>
          <a:blip r:embed="rId3"/>
          <a:srcRect/>
          <a:stretch>
            <a:fillRect/>
          </a:stretch>
        </p:blipFill>
        <p:spPr bwMode="auto">
          <a:xfrm>
            <a:off x="1071538" y="857232"/>
            <a:ext cx="7228394" cy="27670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952194"/>
          </a:xfrm>
        </p:spPr>
        <p:txBody>
          <a:bodyPr>
            <a:normAutofit/>
          </a:bodyPr>
          <a:lstStyle/>
          <a:p>
            <a:pPr>
              <a:buNone/>
            </a:pPr>
            <a:r>
              <a:rPr lang="en-US" dirty="0" smtClean="0">
                <a:solidFill>
                  <a:schemeClr val="bg1"/>
                </a:solidFill>
                <a:latin typeface="Times New Roman" pitchFamily="18" charset="0"/>
                <a:cs typeface="Times New Roman" pitchFamily="18" charset="0"/>
              </a:rPr>
              <a:t>Radiographs:</a:t>
            </a:r>
          </a:p>
          <a:p>
            <a:endParaRPr lang="en-US"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valuable aid in the diagnosis, prognosis and evaluation of the treatment outcome of periodontal disease.</a:t>
            </a:r>
          </a:p>
          <a:p>
            <a:endParaRPr lang="en-US" dirty="0"/>
          </a:p>
        </p:txBody>
      </p:sp>
      <p:pic>
        <p:nvPicPr>
          <p:cNvPr id="4" name="Picture 3"/>
          <p:cNvPicPr>
            <a:picLocks noChangeAspect="1" noChangeArrowheads="1"/>
          </p:cNvPicPr>
          <p:nvPr/>
        </p:nvPicPr>
        <p:blipFill>
          <a:blip r:embed="rId3"/>
          <a:srcRect/>
          <a:stretch>
            <a:fillRect/>
          </a:stretch>
        </p:blipFill>
        <p:spPr bwMode="auto">
          <a:xfrm>
            <a:off x="1928794" y="3214686"/>
            <a:ext cx="2209800" cy="19873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p:cNvPicPr>
            <a:picLocks noChangeAspect="1" noChangeArrowheads="1"/>
          </p:cNvPicPr>
          <p:nvPr/>
        </p:nvPicPr>
        <p:blipFill>
          <a:blip r:embed="rId4"/>
          <a:srcRect l="51713" t="2432" r="4604" b="4595"/>
          <a:stretch>
            <a:fillRect/>
          </a:stretch>
        </p:blipFill>
        <p:spPr bwMode="auto">
          <a:xfrm>
            <a:off x="5214942" y="3286124"/>
            <a:ext cx="2362200" cy="19916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00034" y="642918"/>
            <a:ext cx="8229600" cy="4709160"/>
          </a:xfrm>
        </p:spPr>
        <p:txBody>
          <a:bodyPr/>
          <a:lstStyle/>
          <a:p>
            <a:r>
              <a:rPr lang="en-US" dirty="0" smtClean="0">
                <a:solidFill>
                  <a:schemeClr val="bg1"/>
                </a:solidFill>
                <a:latin typeface="Times New Roman" pitchFamily="18" charset="0"/>
                <a:cs typeface="Times New Roman" pitchFamily="18" charset="0"/>
              </a:rPr>
              <a:t>The areas to be reviewed on the radiographs are:</a:t>
            </a:r>
          </a:p>
          <a:p>
            <a:pPr>
              <a:buNone/>
            </a:pPr>
            <a:r>
              <a:rPr lang="en-US" dirty="0" smtClean="0">
                <a:solidFill>
                  <a:schemeClr val="bg1"/>
                </a:solidFill>
                <a:latin typeface="Times New Roman" pitchFamily="18" charset="0"/>
                <a:cs typeface="Times New Roman" pitchFamily="18" charset="0"/>
              </a:rPr>
              <a:t>		-Alveolar crest </a:t>
            </a:r>
            <a:r>
              <a:rPr lang="en-US" dirty="0" err="1" smtClean="0">
                <a:solidFill>
                  <a:schemeClr val="bg1"/>
                </a:solidFill>
                <a:latin typeface="Times New Roman" pitchFamily="18" charset="0"/>
                <a:cs typeface="Times New Roman" pitchFamily="18" charset="0"/>
              </a:rPr>
              <a:t>resorption</a:t>
            </a:r>
            <a:r>
              <a:rPr lang="en-US" dirty="0" smtClean="0">
                <a:solidFill>
                  <a:schemeClr val="bg1"/>
                </a:solidFill>
                <a:latin typeface="Times New Roman" pitchFamily="18" charset="0"/>
                <a:cs typeface="Times New Roman" pitchFamily="18" charset="0"/>
              </a:rPr>
              <a:t>.</a:t>
            </a:r>
          </a:p>
          <a:p>
            <a:pPr>
              <a:buNone/>
            </a:pPr>
            <a:r>
              <a:rPr lang="en-US" dirty="0" smtClean="0">
                <a:solidFill>
                  <a:schemeClr val="bg1"/>
                </a:solidFill>
                <a:latin typeface="Times New Roman" pitchFamily="18" charset="0"/>
                <a:cs typeface="Times New Roman" pitchFamily="18" charset="0"/>
              </a:rPr>
              <a:t>		-Integrity and thickness of lamina </a:t>
            </a:r>
            <a:r>
              <a:rPr lang="en-US" dirty="0" err="1" smtClean="0">
                <a:solidFill>
                  <a:schemeClr val="bg1"/>
                </a:solidFill>
                <a:latin typeface="Times New Roman" pitchFamily="18" charset="0"/>
                <a:cs typeface="Times New Roman" pitchFamily="18" charset="0"/>
              </a:rPr>
              <a:t>dura</a:t>
            </a:r>
            <a:r>
              <a:rPr lang="en-US" dirty="0" smtClean="0">
                <a:solidFill>
                  <a:schemeClr val="bg1"/>
                </a:solidFill>
                <a:latin typeface="Times New Roman" pitchFamily="18" charset="0"/>
                <a:cs typeface="Times New Roman" pitchFamily="18" charset="0"/>
              </a:rPr>
              <a:t>.</a:t>
            </a:r>
          </a:p>
          <a:p>
            <a:pPr>
              <a:buNone/>
            </a:pPr>
            <a:r>
              <a:rPr lang="en-US" dirty="0" smtClean="0">
                <a:solidFill>
                  <a:schemeClr val="bg1"/>
                </a:solidFill>
                <a:latin typeface="Times New Roman" pitchFamily="18" charset="0"/>
                <a:cs typeface="Times New Roman" pitchFamily="18" charset="0"/>
              </a:rPr>
              <a:t>		-Evidence of generalized horizontal bone loss.</a:t>
            </a:r>
          </a:p>
          <a:p>
            <a:pPr>
              <a:buNone/>
            </a:pPr>
            <a:r>
              <a:rPr lang="en-US" dirty="0" smtClean="0">
                <a:solidFill>
                  <a:schemeClr val="bg1"/>
                </a:solidFill>
                <a:latin typeface="Times New Roman" pitchFamily="18" charset="0"/>
                <a:cs typeface="Times New Roman" pitchFamily="18" charset="0"/>
              </a:rPr>
              <a:t>		-Evidence of vertical bone loss.</a:t>
            </a:r>
          </a:p>
          <a:p>
            <a:pPr>
              <a:buNone/>
            </a:pPr>
            <a:r>
              <a:rPr lang="en-US" dirty="0" smtClean="0">
                <a:solidFill>
                  <a:schemeClr val="bg1"/>
                </a:solidFill>
                <a:latin typeface="Times New Roman" pitchFamily="18" charset="0"/>
                <a:cs typeface="Times New Roman" pitchFamily="18" charset="0"/>
              </a:rPr>
              <a:t>		-Widened periodontal ligament space.</a:t>
            </a:r>
          </a:p>
          <a:p>
            <a:pPr>
              <a:buNone/>
            </a:pPr>
            <a:r>
              <a:rPr lang="en-US" dirty="0" smtClean="0">
                <a:solidFill>
                  <a:schemeClr val="bg1"/>
                </a:solidFill>
                <a:latin typeface="Times New Roman" pitchFamily="18" charset="0"/>
                <a:cs typeface="Times New Roman" pitchFamily="18" charset="0"/>
              </a:rPr>
              <a:t>		-Density of the </a:t>
            </a:r>
            <a:r>
              <a:rPr lang="en-US" dirty="0" err="1" smtClean="0">
                <a:solidFill>
                  <a:schemeClr val="bg1"/>
                </a:solidFill>
                <a:latin typeface="Times New Roman" pitchFamily="18" charset="0"/>
                <a:cs typeface="Times New Roman" pitchFamily="18" charset="0"/>
              </a:rPr>
              <a:t>trabecullae</a:t>
            </a:r>
            <a:r>
              <a:rPr lang="en-US" dirty="0" smtClean="0">
                <a:solidFill>
                  <a:schemeClr val="bg1"/>
                </a:solidFill>
                <a:latin typeface="Times New Roman" pitchFamily="18" charset="0"/>
                <a:cs typeface="Times New Roman" pitchFamily="18" charset="0"/>
              </a:rPr>
              <a:t> of both the arches.</a:t>
            </a:r>
          </a:p>
          <a:p>
            <a:pPr>
              <a:buNone/>
            </a:pPr>
            <a:r>
              <a:rPr lang="en-US" dirty="0" smtClean="0">
                <a:solidFill>
                  <a:schemeClr val="bg1"/>
                </a:solidFill>
                <a:latin typeface="Times New Roman" pitchFamily="18" charset="0"/>
                <a:cs typeface="Times New Roman" pitchFamily="18" charset="0"/>
              </a:rPr>
              <a:t>		-Size and shape of the roots compared to crown, to determine crown 	root ratio.</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chemeClr val="bg1"/>
                </a:solidFill>
                <a:latin typeface="Times New Roman" pitchFamily="18" charset="0"/>
                <a:cs typeface="Times New Roman" pitchFamily="18" charset="0"/>
              </a:rPr>
              <a:t>Habits</a:t>
            </a:r>
          </a:p>
          <a:p>
            <a:r>
              <a:rPr lang="en-US" dirty="0" err="1" smtClean="0">
                <a:solidFill>
                  <a:schemeClr val="bg1"/>
                </a:solidFill>
                <a:latin typeface="Times New Roman" pitchFamily="18" charset="0"/>
                <a:cs typeface="Times New Roman" pitchFamily="18" charset="0"/>
              </a:rPr>
              <a:t>Bruxism</a:t>
            </a:r>
            <a:r>
              <a:rPr lang="en-US" dirty="0" smtClean="0">
                <a:solidFill>
                  <a:schemeClr val="bg1"/>
                </a:solidFill>
                <a:latin typeface="Times New Roman" pitchFamily="18" charset="0"/>
                <a:cs typeface="Times New Roman" pitchFamily="18" charset="0"/>
              </a:rPr>
              <a:t> : wear facets on visual examination and x-ray shows thickened lamina </a:t>
            </a:r>
            <a:r>
              <a:rPr lang="en-US" dirty="0" err="1" smtClean="0">
                <a:solidFill>
                  <a:schemeClr val="bg1"/>
                </a:solidFill>
                <a:latin typeface="Times New Roman" pitchFamily="18" charset="0"/>
                <a:cs typeface="Times New Roman" pitchFamily="18" charset="0"/>
              </a:rPr>
              <a:t>dura</a:t>
            </a:r>
            <a:r>
              <a:rPr lang="en-US" dirty="0" smtClean="0">
                <a:solidFill>
                  <a:schemeClr val="bg1"/>
                </a:solidFill>
                <a:latin typeface="Times New Roman" pitchFamily="18" charset="0"/>
                <a:cs typeface="Times New Roman" pitchFamily="18" charset="0"/>
              </a:rPr>
              <a:t> and widened periodontal ligament</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2928934"/>
            <a:ext cx="8229600" cy="1828800"/>
          </a:xfrm>
        </p:spPr>
        <p:txBody>
          <a:bodyPr/>
          <a:lstStyle/>
          <a:p>
            <a:r>
              <a:rPr lang="en-IN" dirty="0" err="1" smtClean="0">
                <a:solidFill>
                  <a:schemeClr val="accent1">
                    <a:lumMod val="60000"/>
                    <a:lumOff val="40000"/>
                  </a:schemeClr>
                </a:solidFill>
                <a:latin typeface="Times New Roman" pitchFamily="18" charset="0"/>
                <a:cs typeface="Times New Roman" pitchFamily="18" charset="0"/>
              </a:rPr>
              <a:t>Prostho</a:t>
            </a:r>
            <a:r>
              <a:rPr lang="en-IN" dirty="0" smtClean="0">
                <a:latin typeface="Times New Roman" pitchFamily="18" charset="0"/>
                <a:cs typeface="Times New Roman" pitchFamily="18" charset="0"/>
              </a:rPr>
              <a:t> &amp; </a:t>
            </a:r>
            <a:r>
              <a:rPr lang="en-IN" dirty="0" err="1" smtClean="0">
                <a:latin typeface="Times New Roman" pitchFamily="18" charset="0"/>
                <a:cs typeface="Times New Roman" pitchFamily="18" charset="0"/>
              </a:rPr>
              <a:t>perio</a:t>
            </a:r>
            <a:r>
              <a:rPr lang="en-IN" dirty="0" smtClean="0">
                <a:latin typeface="Times New Roman" pitchFamily="18" charset="0"/>
                <a:cs typeface="Times New Roman" pitchFamily="18" charset="0"/>
              </a:rPr>
              <a:t> interrelationship</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3857620" y="5072074"/>
            <a:ext cx="4186222" cy="1285860"/>
          </a:xfrm>
        </p:spPr>
        <p:txBody>
          <a:bodyPr>
            <a:normAutofit fontScale="70000" lnSpcReduction="20000"/>
          </a:bodyPr>
          <a:lstStyle/>
          <a:p>
            <a:r>
              <a:rPr lang="en-IN" dirty="0" smtClean="0">
                <a:solidFill>
                  <a:schemeClr val="bg1"/>
                </a:solidFill>
                <a:latin typeface="Times New Roman" pitchFamily="18" charset="0"/>
                <a:cs typeface="Times New Roman" pitchFamily="18" charset="0"/>
              </a:rPr>
              <a:t>DR.HEMENDRA PRATAP</a:t>
            </a:r>
          </a:p>
          <a:p>
            <a:r>
              <a:rPr lang="en-IN" dirty="0" smtClean="0">
                <a:solidFill>
                  <a:schemeClr val="bg1"/>
                </a:solidFill>
                <a:latin typeface="Times New Roman" pitchFamily="18" charset="0"/>
                <a:cs typeface="Times New Roman" pitchFamily="18" charset="0"/>
              </a:rPr>
              <a:t>M.D.S III</a:t>
            </a:r>
            <a:r>
              <a:rPr lang="en-IN" sz="1400" dirty="0" smtClean="0">
                <a:solidFill>
                  <a:schemeClr val="bg1"/>
                </a:solidFill>
                <a:latin typeface="Times New Roman" pitchFamily="18" charset="0"/>
                <a:cs typeface="Times New Roman" pitchFamily="18" charset="0"/>
              </a:rPr>
              <a:t>RD</a:t>
            </a:r>
            <a:r>
              <a:rPr lang="en-IN" dirty="0" smtClean="0">
                <a:solidFill>
                  <a:schemeClr val="bg1"/>
                </a:solidFill>
                <a:latin typeface="Times New Roman" pitchFamily="18" charset="0"/>
                <a:cs typeface="Times New Roman" pitchFamily="18" charset="0"/>
              </a:rPr>
              <a:t> YEAR  </a:t>
            </a:r>
          </a:p>
          <a:p>
            <a:r>
              <a:rPr lang="en-IN" dirty="0" smtClean="0">
                <a:solidFill>
                  <a:schemeClr val="bg1"/>
                </a:solidFill>
                <a:latin typeface="Times New Roman" pitchFamily="18" charset="0"/>
                <a:cs typeface="Times New Roman" pitchFamily="18" charset="0"/>
              </a:rPr>
              <a:t>(PROMOTED STUDENT)</a:t>
            </a:r>
          </a:p>
          <a:p>
            <a:r>
              <a:rPr lang="en-IN" dirty="0" smtClean="0">
                <a:solidFill>
                  <a:schemeClr val="bg1"/>
                </a:solidFill>
                <a:latin typeface="Times New Roman" pitchFamily="18" charset="0"/>
                <a:cs typeface="Times New Roman" pitchFamily="18" charset="0"/>
              </a:rPr>
              <a:t>DEPT.OF PROSTHODONTIC</a:t>
            </a:r>
            <a:endParaRPr lang="en-US" dirty="0">
              <a:solidFill>
                <a:schemeClr val="bg1"/>
              </a:solidFill>
              <a:latin typeface="Times New Roman" pitchFamily="18" charset="0"/>
              <a:cs typeface="Times New Roman" pitchFamily="18" charset="0"/>
            </a:endParaRPr>
          </a:p>
        </p:txBody>
      </p:sp>
      <p:graphicFrame>
        <p:nvGraphicFramePr>
          <p:cNvPr id="205827" name="Object 3"/>
          <p:cNvGraphicFramePr>
            <a:graphicFrameLocks noChangeAspect="1"/>
          </p:cNvGraphicFramePr>
          <p:nvPr/>
        </p:nvGraphicFramePr>
        <p:xfrm>
          <a:off x="2500298" y="428604"/>
          <a:ext cx="4200525" cy="2714628"/>
        </p:xfrm>
        <a:graphic>
          <a:graphicData uri="http://schemas.openxmlformats.org/presentationml/2006/ole">
            <p:oleObj spid="_x0000_s1026" name="Clip" r:id="rId3" imgW="5349600" imgH="2911320" progId="">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Clinical Relevance to Interdisciplinary Dentistry</a:t>
            </a:r>
            <a:br>
              <a:rPr lang="en-US" dirty="0" smtClean="0">
                <a:solidFill>
                  <a:schemeClr val="bg1"/>
                </a:solidFill>
              </a:rPr>
            </a:br>
            <a:endParaRPr lang="en-US" dirty="0"/>
          </a:p>
        </p:txBody>
      </p:sp>
      <p:sp>
        <p:nvSpPr>
          <p:cNvPr id="3" name="Content Placeholder 2"/>
          <p:cNvSpPr>
            <a:spLocks noGrp="1"/>
          </p:cNvSpPr>
          <p:nvPr>
            <p:ph idx="1"/>
          </p:nvPr>
        </p:nvSpPr>
        <p:spPr>
          <a:xfrm>
            <a:off x="457200" y="1600200"/>
            <a:ext cx="5043494" cy="4709160"/>
          </a:xfrm>
        </p:spPr>
        <p:txBody>
          <a:bodyPr>
            <a:normAutofit/>
          </a:bodyPr>
          <a:lstStyle/>
          <a:p>
            <a:r>
              <a:rPr lang="en-US" dirty="0" smtClean="0">
                <a:solidFill>
                  <a:schemeClr val="bg1"/>
                </a:solidFill>
              </a:rPr>
              <a:t>To promote restoration and </a:t>
            </a:r>
            <a:r>
              <a:rPr lang="en-US" dirty="0" err="1" smtClean="0">
                <a:solidFill>
                  <a:schemeClr val="bg1"/>
                </a:solidFill>
              </a:rPr>
              <a:t>pontic</a:t>
            </a:r>
            <a:r>
              <a:rPr lang="en-US" dirty="0" smtClean="0">
                <a:solidFill>
                  <a:schemeClr val="bg1"/>
                </a:solidFill>
              </a:rPr>
              <a:t> designs that promote favorable tissue response.</a:t>
            </a:r>
          </a:p>
          <a:p>
            <a:pPr>
              <a:buNone/>
            </a:pPr>
            <a:endParaRPr lang="en-US" dirty="0" smtClean="0">
              <a:solidFill>
                <a:schemeClr val="bg1"/>
              </a:solidFill>
            </a:endParaRPr>
          </a:p>
          <a:p>
            <a:endParaRPr lang="en-US" dirty="0" smtClean="0">
              <a:solidFill>
                <a:schemeClr val="bg1"/>
              </a:solidFill>
            </a:endParaRPr>
          </a:p>
          <a:p>
            <a:r>
              <a:rPr lang="en-US" dirty="0" smtClean="0">
                <a:solidFill>
                  <a:schemeClr val="bg1"/>
                </a:solidFill>
              </a:rPr>
              <a:t>To stress the importance of preserving biologic width to all dental practitioners</a:t>
            </a:r>
          </a:p>
          <a:p>
            <a:pPr>
              <a:buNone/>
            </a:pPr>
            <a:endParaRPr lang="en-US" dirty="0" smtClean="0">
              <a:solidFill>
                <a:schemeClr val="bg1"/>
              </a:solidFill>
            </a:endParaRPr>
          </a:p>
          <a:p>
            <a:endParaRPr lang="en-US" dirty="0">
              <a:solidFill>
                <a:schemeClr val="bg1"/>
              </a:solidFill>
            </a:endParaRPr>
          </a:p>
        </p:txBody>
      </p:sp>
      <p:pic>
        <p:nvPicPr>
          <p:cNvPr id="3074" name="Picture 2" descr="C:\Users\HEMENDRA\Desktop\Capture.JPG"/>
          <p:cNvPicPr>
            <a:picLocks noChangeAspect="1" noChangeArrowheads="1"/>
          </p:cNvPicPr>
          <p:nvPr/>
        </p:nvPicPr>
        <p:blipFill>
          <a:blip r:embed="rId3"/>
          <a:srcRect/>
          <a:stretch>
            <a:fillRect/>
          </a:stretch>
        </p:blipFill>
        <p:spPr bwMode="auto">
          <a:xfrm>
            <a:off x="5500694" y="1428736"/>
            <a:ext cx="3357586" cy="2331407"/>
          </a:xfrm>
          <a:prstGeom prst="rect">
            <a:avLst/>
          </a:prstGeom>
          <a:noFill/>
        </p:spPr>
      </p:pic>
      <p:sp>
        <p:nvSpPr>
          <p:cNvPr id="5" name="TextBox 4"/>
          <p:cNvSpPr txBox="1"/>
          <p:nvPr/>
        </p:nvSpPr>
        <p:spPr>
          <a:xfrm>
            <a:off x="500034" y="5965448"/>
            <a:ext cx="8358246" cy="892552"/>
          </a:xfrm>
          <a:prstGeom prst="rect">
            <a:avLst/>
          </a:prstGeom>
          <a:noFill/>
        </p:spPr>
        <p:txBody>
          <a:bodyPr wrap="square" rtlCol="0">
            <a:spAutoFit/>
          </a:bodyPr>
          <a:lstStyle/>
          <a:p>
            <a:r>
              <a:rPr lang="en-US" b="1" dirty="0" smtClean="0"/>
              <a:t> </a:t>
            </a:r>
            <a:r>
              <a:rPr lang="en-US" sz="1600" b="1" dirty="0" err="1"/>
              <a:t>perio</a:t>
            </a:r>
            <a:r>
              <a:rPr lang="en-US" sz="1600" b="1" dirty="0"/>
              <a:t>-restorative interrelationship-expanding the horizons in esthetic </a:t>
            </a:r>
            <a:r>
              <a:rPr lang="en-US" sz="1600" b="1" dirty="0" smtClean="0"/>
              <a:t>dentistry</a:t>
            </a:r>
          </a:p>
          <a:p>
            <a:r>
              <a:rPr lang="en-IN" sz="1600" b="1" dirty="0" err="1" smtClean="0"/>
              <a:t>Jid</a:t>
            </a:r>
            <a:r>
              <a:rPr lang="en-IN" sz="1600" b="1" dirty="0" smtClean="0"/>
              <a:t>:</a:t>
            </a:r>
            <a:r>
              <a:rPr lang="en-US" sz="1600" b="1" dirty="0"/>
              <a:t>Year </a:t>
            </a:r>
            <a:r>
              <a:rPr lang="en-US" sz="1600" dirty="0"/>
              <a:t>: 2015  |  </a:t>
            </a:r>
            <a:r>
              <a:rPr lang="en-US" sz="1600" b="1" dirty="0"/>
              <a:t>Volume</a:t>
            </a:r>
            <a:r>
              <a:rPr lang="en-US" sz="1600" dirty="0"/>
              <a:t> : 5  |  </a:t>
            </a:r>
            <a:r>
              <a:rPr lang="en-US" sz="1600" b="1" dirty="0"/>
              <a:t>Issue</a:t>
            </a:r>
            <a:r>
              <a:rPr lang="en-US" sz="1600" dirty="0"/>
              <a:t> : 1  |  </a:t>
            </a:r>
            <a:r>
              <a:rPr lang="en-US" sz="1600" b="1" dirty="0"/>
              <a:t>Page</a:t>
            </a:r>
            <a:r>
              <a:rPr lang="en-US" sz="1600" dirty="0"/>
              <a:t> : 46-53</a:t>
            </a:r>
            <a:endParaRPr lang="en-US" sz="1600" b="1"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28596" y="285728"/>
            <a:ext cx="4857784" cy="5857916"/>
          </a:xfrm>
        </p:spPr>
        <p:txBody>
          <a:bodyPr>
            <a:normAutofit/>
          </a:bodyPr>
          <a:lstStyle/>
          <a:p>
            <a:endParaRPr lang="en-US" dirty="0" smtClean="0">
              <a:solidFill>
                <a:schemeClr val="bg1"/>
              </a:solidFill>
            </a:endParaRPr>
          </a:p>
          <a:p>
            <a:r>
              <a:rPr lang="en-US" dirty="0" smtClean="0">
                <a:solidFill>
                  <a:schemeClr val="bg1"/>
                </a:solidFill>
              </a:rPr>
              <a:t>To shed light on iatrogenic damage to the </a:t>
            </a:r>
            <a:r>
              <a:rPr lang="en-US" dirty="0" err="1" smtClean="0">
                <a:solidFill>
                  <a:schemeClr val="bg1"/>
                </a:solidFill>
              </a:rPr>
              <a:t>periodontium</a:t>
            </a:r>
            <a:r>
              <a:rPr lang="en-US" dirty="0" smtClean="0">
                <a:solidFill>
                  <a:schemeClr val="bg1"/>
                </a:solidFill>
              </a:rPr>
              <a:t> from certain materials and procedures.</a:t>
            </a:r>
          </a:p>
          <a:p>
            <a:endParaRPr lang="en-US" dirty="0" smtClean="0">
              <a:solidFill>
                <a:schemeClr val="bg1"/>
              </a:solidFill>
            </a:endParaRPr>
          </a:p>
          <a:p>
            <a:pPr>
              <a:buNone/>
            </a:pPr>
            <a:endParaRPr lang="en-US" dirty="0" smtClean="0">
              <a:solidFill>
                <a:schemeClr val="bg1"/>
              </a:solidFill>
            </a:endParaRPr>
          </a:p>
          <a:p>
            <a:pPr>
              <a:buFont typeface="Wingdings" pitchFamily="2" charset="2"/>
              <a:buChar char="q"/>
            </a:pPr>
            <a:r>
              <a:rPr lang="en-US" dirty="0" smtClean="0">
                <a:solidFill>
                  <a:schemeClr val="bg1"/>
                </a:solidFill>
              </a:rPr>
              <a:t>To unveil the potential of periodontal plastic surgery techniques.</a:t>
            </a:r>
          </a:p>
          <a:p>
            <a:pPr>
              <a:buNone/>
            </a:pPr>
            <a:endParaRPr lang="en-US" dirty="0" smtClean="0">
              <a:solidFill>
                <a:schemeClr val="bg1"/>
              </a:solidFill>
            </a:endParaRPr>
          </a:p>
        </p:txBody>
      </p:sp>
      <p:pic>
        <p:nvPicPr>
          <p:cNvPr id="4098" name="Picture 2" descr="C:\Users\HEMENDRA\Desktop\0252ba7830422af2e6d015ec30e687ed.jpg"/>
          <p:cNvPicPr>
            <a:picLocks noChangeAspect="1" noChangeArrowheads="1"/>
          </p:cNvPicPr>
          <p:nvPr/>
        </p:nvPicPr>
        <p:blipFill>
          <a:blip r:embed="rId3"/>
          <a:srcRect/>
          <a:stretch>
            <a:fillRect/>
          </a:stretch>
        </p:blipFill>
        <p:spPr bwMode="auto">
          <a:xfrm>
            <a:off x="5500694" y="3500438"/>
            <a:ext cx="3232157" cy="2803529"/>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chemeClr val="bg1"/>
                </a:solidFill>
              </a:rPr>
              <a:t>To emphasize the need for recall and maintenance therapy</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0" dirty="0" smtClean="0">
                <a:solidFill>
                  <a:schemeClr val="bg1"/>
                </a:solidFill>
                <a:effectLst/>
                <a:latin typeface="Times New Roman" pitchFamily="18" charset="0"/>
                <a:cs typeface="Times New Roman" pitchFamily="18" charset="0"/>
              </a:rPr>
              <a:t>Restorative considerations that impact the </a:t>
            </a:r>
            <a:r>
              <a:rPr lang="en-US" sz="4000" b="0" dirty="0" err="1" smtClean="0">
                <a:solidFill>
                  <a:schemeClr val="bg1"/>
                </a:solidFill>
                <a:effectLst/>
                <a:latin typeface="Times New Roman" pitchFamily="18" charset="0"/>
                <a:cs typeface="Times New Roman" pitchFamily="18" charset="0"/>
              </a:rPr>
              <a:t>periodontium</a:t>
            </a:r>
            <a:endParaRPr lang="en-US" sz="4000" b="0" dirty="0">
              <a:effectLst/>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r>
              <a:rPr lang="en-US" dirty="0" smtClean="0">
                <a:solidFill>
                  <a:schemeClr val="bg1"/>
                </a:solidFill>
                <a:latin typeface="Times New Roman" pitchFamily="18" charset="0"/>
                <a:cs typeface="Times New Roman" pitchFamily="18" charset="0"/>
              </a:rPr>
              <a:t>Restoration contour and contact areas</a:t>
            </a:r>
          </a:p>
          <a:p>
            <a:r>
              <a:rPr lang="en-US" dirty="0" smtClean="0">
                <a:solidFill>
                  <a:schemeClr val="bg1"/>
                </a:solidFill>
                <a:latin typeface="Times New Roman" pitchFamily="18" charset="0"/>
                <a:cs typeface="Times New Roman" pitchFamily="18" charset="0"/>
              </a:rPr>
              <a:t>Margin adaptation and defects</a:t>
            </a:r>
          </a:p>
          <a:p>
            <a:r>
              <a:rPr lang="en-US" dirty="0" smtClean="0">
                <a:solidFill>
                  <a:schemeClr val="bg1"/>
                </a:solidFill>
                <a:latin typeface="Times New Roman" pitchFamily="18" charset="0"/>
                <a:cs typeface="Times New Roman" pitchFamily="18" charset="0"/>
              </a:rPr>
              <a:t>Location of margin</a:t>
            </a:r>
          </a:p>
          <a:p>
            <a:r>
              <a:rPr lang="en-US" dirty="0" smtClean="0">
                <a:solidFill>
                  <a:schemeClr val="bg1"/>
                </a:solidFill>
                <a:latin typeface="Times New Roman" pitchFamily="18" charset="0"/>
                <a:cs typeface="Times New Roman" pitchFamily="18" charset="0"/>
              </a:rPr>
              <a:t>Role of provisional restorations</a:t>
            </a:r>
          </a:p>
          <a:p>
            <a:r>
              <a:rPr lang="en-US" dirty="0" smtClean="0">
                <a:solidFill>
                  <a:schemeClr val="bg1"/>
                </a:solidFill>
                <a:latin typeface="Times New Roman" pitchFamily="18" charset="0"/>
                <a:cs typeface="Times New Roman" pitchFamily="18" charset="0"/>
              </a:rPr>
              <a:t>Design of fixed and removable partial dentures (RPDs)</a:t>
            </a:r>
          </a:p>
          <a:p>
            <a:r>
              <a:rPr lang="en-US" dirty="0" smtClean="0">
                <a:solidFill>
                  <a:schemeClr val="bg1"/>
                </a:solidFill>
                <a:latin typeface="Times New Roman" pitchFamily="18" charset="0"/>
                <a:cs typeface="Times New Roman" pitchFamily="18" charset="0"/>
              </a:rPr>
              <a:t>Occlusal function</a:t>
            </a:r>
          </a:p>
          <a:p>
            <a:r>
              <a:rPr lang="en-US" dirty="0" smtClean="0">
                <a:solidFill>
                  <a:schemeClr val="bg1"/>
                </a:solidFill>
                <a:latin typeface="Times New Roman" pitchFamily="18" charset="0"/>
                <a:cs typeface="Times New Roman" pitchFamily="18" charset="0"/>
              </a:rPr>
              <a:t>Prosthetic and restorative materials and alloy hypersensitivity</a:t>
            </a:r>
          </a:p>
          <a:p>
            <a:r>
              <a:rPr lang="en-US" dirty="0" smtClean="0">
                <a:solidFill>
                  <a:schemeClr val="bg1"/>
                </a:solidFill>
                <a:latin typeface="Times New Roman" pitchFamily="18" charset="0"/>
                <a:cs typeface="Times New Roman" pitchFamily="18" charset="0"/>
              </a:rPr>
              <a:t>Iatrogenic damage from restorative procedures.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023632"/>
          </a:xfrm>
        </p:spPr>
        <p:txBody>
          <a:bodyPr/>
          <a:lstStyle/>
          <a:p>
            <a:r>
              <a:rPr lang="en-US" u="sng" dirty="0" smtClean="0">
                <a:solidFill>
                  <a:schemeClr val="bg1"/>
                </a:solidFill>
                <a:latin typeface="Times New Roman" pitchFamily="18" charset="0"/>
                <a:cs typeface="Times New Roman" pitchFamily="18" charset="0"/>
              </a:rPr>
              <a:t>Restoration contour and contact areas</a:t>
            </a:r>
            <a:r>
              <a:rPr lang="en-US" dirty="0" smtClean="0">
                <a:solidFill>
                  <a:schemeClr val="bg1"/>
                </a:solidFill>
                <a:latin typeface="Times New Roman" pitchFamily="18" charset="0"/>
                <a:cs typeface="Times New Roman" pitchFamily="18" charset="0"/>
              </a:rPr>
              <a:t>:</a:t>
            </a:r>
          </a:p>
          <a:p>
            <a:pPr>
              <a:buNone/>
            </a:pPr>
            <a:endParaRPr lang="en-US" dirty="0" smtClean="0">
              <a:solidFill>
                <a:schemeClr val="bg1"/>
              </a:solidFill>
              <a:latin typeface="Times New Roman" pitchFamily="18" charset="0"/>
              <a:cs typeface="Times New Roman" pitchFamily="18" charset="0"/>
            </a:endParaRPr>
          </a:p>
          <a:p>
            <a:r>
              <a:rPr lang="en-US" dirty="0" smtClean="0">
                <a:solidFill>
                  <a:schemeClr val="bg1"/>
                </a:solidFill>
              </a:rPr>
              <a:t>Clinical longevity of any prosthesis is directly related to achieving proper restorative contours.</a:t>
            </a:r>
          </a:p>
          <a:p>
            <a:pPr>
              <a:buNone/>
            </a:pPr>
            <a:endParaRPr lang="en-US" dirty="0" smtClean="0">
              <a:solidFill>
                <a:schemeClr val="bg1"/>
              </a:solidFill>
            </a:endParaRPr>
          </a:p>
          <a:p>
            <a:r>
              <a:rPr lang="en-US" dirty="0" smtClean="0">
                <a:solidFill>
                  <a:schemeClr val="bg1"/>
                </a:solidFill>
              </a:rPr>
              <a:t>It is the function of the axial form of teeth to afford protection and stimulation to the marginal </a:t>
            </a:r>
            <a:r>
              <a:rPr lang="en-US" dirty="0" err="1" smtClean="0">
                <a:solidFill>
                  <a:schemeClr val="bg1"/>
                </a:solidFill>
              </a:rPr>
              <a:t>periodontium</a:t>
            </a:r>
            <a:endParaRPr lang="en-US" dirty="0" smtClean="0">
              <a:solidFill>
                <a:schemeClr val="bg1"/>
              </a:solidFill>
            </a:endParaRPr>
          </a:p>
          <a:p>
            <a:endParaRPr lang="en-US" dirty="0" smtClean="0">
              <a:solidFill>
                <a:schemeClr val="bg1"/>
              </a:solidFill>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880756"/>
          </a:xfrm>
        </p:spPr>
        <p:txBody>
          <a:bodyPr>
            <a:normAutofit lnSpcReduction="10000"/>
          </a:bodyPr>
          <a:lstStyle/>
          <a:p>
            <a:r>
              <a:rPr lang="en-US" u="sng" dirty="0" smtClean="0">
                <a:solidFill>
                  <a:schemeClr val="bg1"/>
                </a:solidFill>
              </a:rPr>
              <a:t>Physiologic tooth contouring</a:t>
            </a:r>
          </a:p>
          <a:p>
            <a:r>
              <a:rPr lang="en-US" dirty="0" smtClean="0">
                <a:solidFill>
                  <a:schemeClr val="bg1"/>
                </a:solidFill>
              </a:rPr>
              <a:t>Allows for self-cleansing mechanisms of cheek, tongue, etc</a:t>
            </a:r>
          </a:p>
          <a:p>
            <a:pPr>
              <a:buNone/>
            </a:pPr>
            <a:endParaRPr lang="en-US" dirty="0" smtClean="0">
              <a:solidFill>
                <a:schemeClr val="bg1"/>
              </a:solidFill>
            </a:endParaRPr>
          </a:p>
          <a:p>
            <a:r>
              <a:rPr lang="en-US" dirty="0" err="1" smtClean="0">
                <a:solidFill>
                  <a:schemeClr val="bg1"/>
                </a:solidFill>
              </a:rPr>
              <a:t>Cervically</a:t>
            </a:r>
            <a:r>
              <a:rPr lang="en-US" dirty="0" smtClean="0">
                <a:solidFill>
                  <a:schemeClr val="bg1"/>
                </a:solidFill>
              </a:rPr>
              <a:t> -create the correct contour that facilitates plaque removal, </a:t>
            </a:r>
          </a:p>
          <a:p>
            <a:pPr>
              <a:buNone/>
            </a:pPr>
            <a:endParaRPr lang="en-US" dirty="0" smtClean="0">
              <a:solidFill>
                <a:schemeClr val="bg1"/>
              </a:solidFill>
            </a:endParaRPr>
          </a:p>
          <a:p>
            <a:r>
              <a:rPr lang="en-US" dirty="0" err="1" smtClean="0">
                <a:solidFill>
                  <a:schemeClr val="bg1"/>
                </a:solidFill>
              </a:rPr>
              <a:t>occlusally</a:t>
            </a:r>
            <a:r>
              <a:rPr lang="en-US" dirty="0" smtClean="0">
                <a:solidFill>
                  <a:schemeClr val="bg1"/>
                </a:solidFill>
              </a:rPr>
              <a:t> -allow the restoration of a proper occlusion, </a:t>
            </a:r>
          </a:p>
          <a:p>
            <a:pPr>
              <a:buNone/>
            </a:pPr>
            <a:endParaRPr lang="en-US" dirty="0" smtClean="0">
              <a:solidFill>
                <a:schemeClr val="bg1"/>
              </a:solidFill>
            </a:endParaRPr>
          </a:p>
          <a:p>
            <a:r>
              <a:rPr lang="en-US" dirty="0" smtClean="0">
                <a:solidFill>
                  <a:schemeClr val="bg1"/>
                </a:solidFill>
              </a:rPr>
              <a:t>and axially to provide a proper thickness of veneering material to achieve an esthetically acceptable prosthesis.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023632"/>
          </a:xfrm>
        </p:spPr>
        <p:txBody>
          <a:bodyPr>
            <a:normAutofit fontScale="92500" lnSpcReduction="10000"/>
          </a:bodyPr>
          <a:lstStyle/>
          <a:p>
            <a:r>
              <a:rPr lang="en-US" u="sng" dirty="0" smtClean="0">
                <a:solidFill>
                  <a:schemeClr val="bg1"/>
                </a:solidFill>
                <a:latin typeface="Times New Roman" pitchFamily="18" charset="0"/>
                <a:cs typeface="Times New Roman" pitchFamily="18" charset="0"/>
              </a:rPr>
              <a:t>Problems with over contouring</a:t>
            </a:r>
            <a:r>
              <a:rPr lang="en-US" dirty="0" smtClean="0">
                <a:solidFill>
                  <a:schemeClr val="bg1"/>
                </a:solidFill>
                <a:latin typeface="Times New Roman" pitchFamily="18" charset="0"/>
                <a:cs typeface="Times New Roman" pitchFamily="18" charset="0"/>
              </a:rPr>
              <a:t>:</a:t>
            </a:r>
          </a:p>
          <a:p>
            <a:pPr>
              <a:buNone/>
            </a:pPr>
            <a:endParaRPr lang="en-US"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Food traps" from open contacts, overhangs, or plunger cusps may occur</a:t>
            </a:r>
          </a:p>
          <a:p>
            <a:pPr>
              <a:buNone/>
            </a:pPr>
            <a:endParaRPr lang="en-US"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Poor </a:t>
            </a:r>
            <a:r>
              <a:rPr lang="en-US" dirty="0" err="1" smtClean="0">
                <a:solidFill>
                  <a:schemeClr val="bg1"/>
                </a:solidFill>
                <a:latin typeface="Times New Roman" pitchFamily="18" charset="0"/>
                <a:cs typeface="Times New Roman" pitchFamily="18" charset="0"/>
              </a:rPr>
              <a:t>occlusal</a:t>
            </a:r>
            <a:r>
              <a:rPr lang="en-US" dirty="0" smtClean="0">
                <a:solidFill>
                  <a:schemeClr val="bg1"/>
                </a:solidFill>
                <a:latin typeface="Times New Roman" pitchFamily="18" charset="0"/>
                <a:cs typeface="Times New Roman" pitchFamily="18" charset="0"/>
              </a:rPr>
              <a:t> design, and poor esthetics</a:t>
            </a:r>
          </a:p>
          <a:p>
            <a:endParaRPr lang="en-US" dirty="0" smtClean="0">
              <a:solidFill>
                <a:schemeClr val="bg1"/>
              </a:solidFill>
              <a:latin typeface="Times New Roman" pitchFamily="18" charset="0"/>
              <a:cs typeface="Times New Roman" pitchFamily="18" charset="0"/>
            </a:endParaRPr>
          </a:p>
          <a:p>
            <a:endParaRPr lang="en-US"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Plaque accumulation, inflammation, bleeding, and potential bone loss. Plaque is the primary factor in gingivitis</a:t>
            </a:r>
          </a:p>
          <a:p>
            <a:pPr>
              <a:buNone/>
            </a:pPr>
            <a:endParaRPr lang="en-US"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An </a:t>
            </a:r>
            <a:r>
              <a:rPr lang="en-US" dirty="0" err="1" smtClean="0">
                <a:solidFill>
                  <a:schemeClr val="bg1"/>
                </a:solidFill>
                <a:latin typeface="Times New Roman" pitchFamily="18" charset="0"/>
                <a:cs typeface="Times New Roman" pitchFamily="18" charset="0"/>
              </a:rPr>
              <a:t>unesthetic</a:t>
            </a:r>
            <a:r>
              <a:rPr lang="en-US" dirty="0" smtClean="0">
                <a:solidFill>
                  <a:schemeClr val="bg1"/>
                </a:solidFill>
                <a:latin typeface="Times New Roman" pitchFamily="18" charset="0"/>
                <a:cs typeface="Times New Roman" pitchFamily="18" charset="0"/>
              </a:rPr>
              <a:t> emergence profile of a restoration is created.</a:t>
            </a:r>
          </a:p>
          <a:p>
            <a:endParaRPr lang="en-US"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880756"/>
          </a:xfrm>
        </p:spPr>
        <p:txBody>
          <a:bodyPr/>
          <a:lstStyle/>
          <a:p>
            <a:r>
              <a:rPr lang="en-US" u="sng" dirty="0" smtClean="0">
                <a:solidFill>
                  <a:schemeClr val="bg1"/>
                </a:solidFill>
                <a:latin typeface="Times New Roman" pitchFamily="18" charset="0"/>
                <a:cs typeface="Times New Roman" pitchFamily="18" charset="0"/>
              </a:rPr>
              <a:t>Contact areas</a:t>
            </a:r>
            <a:r>
              <a:rPr lang="en-US" i="1" dirty="0" smtClean="0">
                <a:solidFill>
                  <a:schemeClr val="bg1"/>
                </a:solidFill>
              </a:rPr>
              <a:t>:</a:t>
            </a:r>
          </a:p>
          <a:p>
            <a:pPr>
              <a:buNone/>
            </a:pPr>
            <a:endParaRPr lang="en-US" i="1" dirty="0" smtClean="0">
              <a:solidFill>
                <a:schemeClr val="bg1"/>
              </a:solidFill>
            </a:endParaRPr>
          </a:p>
          <a:p>
            <a:r>
              <a:rPr lang="en-US" dirty="0" smtClean="0">
                <a:solidFill>
                  <a:schemeClr val="bg1"/>
                </a:solidFill>
              </a:rPr>
              <a:t>Should be in the coronal third of the crown and buccal in relation to the central </a:t>
            </a:r>
            <a:r>
              <a:rPr lang="en-US" dirty="0" err="1" smtClean="0">
                <a:solidFill>
                  <a:schemeClr val="bg1"/>
                </a:solidFill>
              </a:rPr>
              <a:t>fossa</a:t>
            </a:r>
            <a:endParaRPr lang="en-US" dirty="0" smtClean="0">
              <a:solidFill>
                <a:schemeClr val="bg1"/>
              </a:solidFill>
            </a:endParaRPr>
          </a:p>
          <a:p>
            <a:pPr>
              <a:buNone/>
            </a:pPr>
            <a:endParaRPr lang="en-US" dirty="0" smtClean="0">
              <a:solidFill>
                <a:schemeClr val="bg1"/>
              </a:solidFill>
            </a:endParaRPr>
          </a:p>
          <a:p>
            <a:r>
              <a:rPr lang="en-US" dirty="0" smtClean="0">
                <a:solidFill>
                  <a:schemeClr val="bg1"/>
                </a:solidFill>
              </a:rPr>
              <a:t>Proximal contact points are buccal to the central </a:t>
            </a:r>
            <a:r>
              <a:rPr lang="en-US" dirty="0" err="1" smtClean="0">
                <a:solidFill>
                  <a:schemeClr val="bg1"/>
                </a:solidFill>
              </a:rPr>
              <a:t>fossa</a:t>
            </a:r>
            <a:r>
              <a:rPr lang="en-US" dirty="0" smtClean="0">
                <a:solidFill>
                  <a:schemeClr val="bg1"/>
                </a:solidFill>
              </a:rPr>
              <a:t> line, except for maxillary molars founds at the middle third. This creates a large lingual embrasure for optimum health of the lingual papilla.</a:t>
            </a:r>
          </a:p>
          <a:p>
            <a:endParaRPr lang="en-US" i="1" dirty="0" smtClean="0">
              <a:solidFill>
                <a:schemeClr val="bg1"/>
              </a:solidFill>
            </a:endParaRPr>
          </a:p>
          <a:p>
            <a:endParaRPr lang="en-US" i="1" dirty="0" smtClean="0">
              <a:solidFill>
                <a:schemeClr val="bg1"/>
              </a:solidFill>
            </a:endParaRPr>
          </a:p>
          <a:p>
            <a:endParaRPr lang="en-US"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6000792"/>
          </a:xfrm>
        </p:spPr>
        <p:txBody>
          <a:bodyPr/>
          <a:lstStyle/>
          <a:p>
            <a:r>
              <a:rPr lang="en-US" u="sng" dirty="0" smtClean="0">
                <a:solidFill>
                  <a:schemeClr val="bg1"/>
                </a:solidFill>
              </a:rPr>
              <a:t>Problems with misplaced contacts</a:t>
            </a:r>
          </a:p>
          <a:p>
            <a:pPr>
              <a:buNone/>
            </a:pPr>
            <a:endParaRPr lang="en-US" i="1" dirty="0" smtClean="0">
              <a:solidFill>
                <a:schemeClr val="bg1"/>
              </a:solidFill>
            </a:endParaRPr>
          </a:p>
          <a:p>
            <a:r>
              <a:rPr lang="en-US" dirty="0" smtClean="0">
                <a:solidFill>
                  <a:schemeClr val="bg1"/>
                </a:solidFill>
              </a:rPr>
              <a:t>Horizontal food impaction is produced by the action of the tongue, lips, cheeks and results from poorly contoured </a:t>
            </a:r>
            <a:r>
              <a:rPr lang="en-US" dirty="0" err="1" smtClean="0">
                <a:solidFill>
                  <a:schemeClr val="bg1"/>
                </a:solidFill>
              </a:rPr>
              <a:t>interproximal</a:t>
            </a:r>
            <a:r>
              <a:rPr lang="en-US" dirty="0" smtClean="0">
                <a:solidFill>
                  <a:schemeClr val="bg1"/>
                </a:solidFill>
              </a:rPr>
              <a:t> surfaces. </a:t>
            </a:r>
          </a:p>
          <a:p>
            <a:pPr>
              <a:buNone/>
            </a:pPr>
            <a:endParaRPr lang="en-US" dirty="0" smtClean="0">
              <a:solidFill>
                <a:schemeClr val="bg1"/>
              </a:solidFill>
            </a:endParaRPr>
          </a:p>
          <a:p>
            <a:r>
              <a:rPr lang="en-US" dirty="0" smtClean="0">
                <a:solidFill>
                  <a:schemeClr val="bg1"/>
                </a:solidFill>
              </a:rPr>
              <a:t>Lifting and rotating forces on dentures</a:t>
            </a:r>
          </a:p>
          <a:p>
            <a:pPr>
              <a:buNone/>
            </a:pPr>
            <a:endParaRPr lang="en-US" dirty="0" smtClean="0">
              <a:solidFill>
                <a:schemeClr val="bg1"/>
              </a:solidFill>
            </a:endParaRPr>
          </a:p>
          <a:p>
            <a:r>
              <a:rPr lang="en-US" dirty="0" smtClean="0">
                <a:solidFill>
                  <a:schemeClr val="bg1"/>
                </a:solidFill>
              </a:rPr>
              <a:t>Deflective </a:t>
            </a:r>
            <a:r>
              <a:rPr lang="en-US" dirty="0" err="1" smtClean="0">
                <a:solidFill>
                  <a:schemeClr val="bg1"/>
                </a:solidFill>
              </a:rPr>
              <a:t>occlusal</a:t>
            </a:r>
            <a:r>
              <a:rPr lang="en-US" dirty="0" smtClean="0">
                <a:solidFill>
                  <a:schemeClr val="bg1"/>
                </a:solidFill>
              </a:rPr>
              <a:t> contacts</a:t>
            </a:r>
          </a:p>
          <a:p>
            <a:endParaRPr lang="en-US"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solidFill>
                  <a:schemeClr val="bg1"/>
                </a:solidFill>
                <a:effectLst/>
                <a:latin typeface="Times New Roman" pitchFamily="18" charset="0"/>
                <a:cs typeface="Times New Roman" pitchFamily="18" charset="0"/>
              </a:rPr>
              <a:t>Marginal adaptation and defects</a:t>
            </a:r>
            <a:endParaRPr lang="en-US" b="0" dirty="0">
              <a:solidFill>
                <a:schemeClr val="bg1"/>
              </a:solidFill>
              <a:effectLst/>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dirty="0" smtClean="0">
                <a:solidFill>
                  <a:schemeClr val="bg1"/>
                </a:solidFill>
                <a:latin typeface="Times New Roman" pitchFamily="18" charset="0"/>
                <a:cs typeface="Times New Roman" pitchFamily="18" charset="0"/>
              </a:rPr>
              <a:t>Average opening is about 100 nm, which tends to harbor bacterial plaque even around the best fitting margins of a restoration causing inflammation</a:t>
            </a:r>
          </a:p>
          <a:p>
            <a:endParaRPr lang="en-IN"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Inadequate marginal fit of the restoration, dissolution and disintegration of the </a:t>
            </a:r>
            <a:r>
              <a:rPr lang="en-US" dirty="0" err="1" smtClean="0">
                <a:solidFill>
                  <a:schemeClr val="bg1"/>
                </a:solidFill>
                <a:latin typeface="Times New Roman" pitchFamily="18" charset="0"/>
                <a:cs typeface="Times New Roman" pitchFamily="18" charset="0"/>
              </a:rPr>
              <a:t>luting</a:t>
            </a:r>
            <a:r>
              <a:rPr lang="en-US" dirty="0" smtClean="0">
                <a:solidFill>
                  <a:schemeClr val="bg1"/>
                </a:solidFill>
                <a:latin typeface="Times New Roman" pitchFamily="18" charset="0"/>
                <a:cs typeface="Times New Roman" pitchFamily="18" charset="0"/>
              </a:rPr>
              <a:t> material causing crater formation between the preparation and the restoration and inflammation of </a:t>
            </a:r>
            <a:r>
              <a:rPr lang="en-US" dirty="0" err="1" smtClean="0">
                <a:solidFill>
                  <a:schemeClr val="bg1"/>
                </a:solidFill>
                <a:latin typeface="Times New Roman" pitchFamily="18" charset="0"/>
                <a:cs typeface="Times New Roman" pitchFamily="18" charset="0"/>
              </a:rPr>
              <a:t>gingiva</a:t>
            </a:r>
            <a:endParaRPr lang="en-US" dirty="0">
              <a:solidFill>
                <a:schemeClr val="bg1"/>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Times New Roman" pitchFamily="18" charset="0"/>
                <a:cs typeface="Times New Roman" pitchFamily="18" charset="0"/>
              </a:rPr>
              <a:t>CONTENT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en-IN" dirty="0" smtClean="0">
                <a:solidFill>
                  <a:schemeClr val="bg1"/>
                </a:solidFill>
                <a:latin typeface="Times New Roman" pitchFamily="18" charset="0"/>
                <a:cs typeface="Times New Roman" pitchFamily="18" charset="0"/>
              </a:rPr>
              <a:t>Introduction </a:t>
            </a:r>
          </a:p>
          <a:p>
            <a:pPr algn="just"/>
            <a:r>
              <a:rPr lang="en-US" dirty="0" smtClean="0">
                <a:solidFill>
                  <a:schemeClr val="bg1"/>
                </a:solidFill>
                <a:latin typeface="Times New Roman" pitchFamily="18" charset="0"/>
                <a:cs typeface="Times New Roman" pitchFamily="18" charset="0"/>
              </a:rPr>
              <a:t>Applied anatomy, physiology and examination</a:t>
            </a:r>
          </a:p>
          <a:p>
            <a:pPr algn="just"/>
            <a:r>
              <a:rPr lang="en-US" dirty="0" smtClean="0">
                <a:solidFill>
                  <a:schemeClr val="bg1"/>
                </a:solidFill>
                <a:latin typeface="Times New Roman" pitchFamily="18" charset="0"/>
                <a:cs typeface="Times New Roman" pitchFamily="18" charset="0"/>
              </a:rPr>
              <a:t>Clinical Relevance to Interdisciplinary Dentistry</a:t>
            </a:r>
          </a:p>
          <a:p>
            <a:pPr algn="just"/>
            <a:r>
              <a:rPr lang="en-US" dirty="0" smtClean="0">
                <a:solidFill>
                  <a:schemeClr val="bg1"/>
                </a:solidFill>
                <a:latin typeface="Times New Roman" pitchFamily="18" charset="0"/>
                <a:cs typeface="Times New Roman" pitchFamily="18" charset="0"/>
              </a:rPr>
              <a:t>Restorative considerations that impact the </a:t>
            </a:r>
            <a:r>
              <a:rPr lang="en-US" dirty="0" err="1" smtClean="0">
                <a:solidFill>
                  <a:schemeClr val="bg1"/>
                </a:solidFill>
                <a:latin typeface="Times New Roman" pitchFamily="18" charset="0"/>
                <a:cs typeface="Times New Roman" pitchFamily="18" charset="0"/>
              </a:rPr>
              <a:t>periodontium</a:t>
            </a:r>
            <a:r>
              <a:rPr lang="en-US" dirty="0" smtClean="0">
                <a:solidFill>
                  <a:schemeClr val="bg1"/>
                </a:solidFill>
                <a:latin typeface="Times New Roman" pitchFamily="18" charset="0"/>
                <a:cs typeface="Times New Roman" pitchFamily="18" charset="0"/>
              </a:rPr>
              <a:t>.</a:t>
            </a:r>
            <a:endParaRPr lang="en-IN" dirty="0" smtClean="0">
              <a:solidFill>
                <a:schemeClr val="bg1"/>
              </a:solidFill>
              <a:latin typeface="Times New Roman" pitchFamily="18" charset="0"/>
              <a:cs typeface="Times New Roman" pitchFamily="18" charset="0"/>
            </a:endParaRPr>
          </a:p>
          <a:p>
            <a:pPr algn="just"/>
            <a:r>
              <a:rPr lang="en-US" dirty="0" smtClean="0">
                <a:solidFill>
                  <a:schemeClr val="bg1"/>
                </a:solidFill>
                <a:latin typeface="Times New Roman" pitchFamily="18" charset="0"/>
                <a:cs typeface="Times New Roman" pitchFamily="18" charset="0"/>
              </a:rPr>
              <a:t>Current trends in periodontal aspects of restorative dentistry</a:t>
            </a:r>
          </a:p>
          <a:p>
            <a:pPr algn="just"/>
            <a:r>
              <a:rPr lang="en-US" dirty="0" smtClean="0">
                <a:solidFill>
                  <a:schemeClr val="bg1"/>
                </a:solidFill>
                <a:latin typeface="Times New Roman" pitchFamily="18" charset="0"/>
                <a:cs typeface="Times New Roman" pitchFamily="18" charset="0"/>
              </a:rPr>
              <a:t>Periodontal considerations</a:t>
            </a:r>
            <a:endParaRPr lang="en-US"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880756"/>
          </a:xfrm>
        </p:spPr>
        <p:txBody>
          <a:bodyPr>
            <a:normAutofit/>
          </a:bodyPr>
          <a:lstStyle/>
          <a:p>
            <a:r>
              <a:rPr lang="en-US" i="1" u="sng" dirty="0" smtClean="0">
                <a:solidFill>
                  <a:schemeClr val="bg1"/>
                </a:solidFill>
                <a:latin typeface="Times New Roman" pitchFamily="18" charset="0"/>
                <a:cs typeface="Times New Roman" pitchFamily="18" charset="0"/>
              </a:rPr>
              <a:t>Preparation margin designs for metal ceramic crowns</a:t>
            </a:r>
          </a:p>
          <a:p>
            <a:endParaRPr lang="en-US"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The chamfer: The thin metal collar may distort during the firing of porcelain, thus producing inaccurate margins</a:t>
            </a:r>
          </a:p>
          <a:p>
            <a:endParaRPr lang="en-IN" dirty="0" smtClean="0">
              <a:solidFill>
                <a:schemeClr val="bg1"/>
              </a:solidFill>
              <a:latin typeface="Times New Roman" pitchFamily="18" charset="0"/>
              <a:cs typeface="Times New Roman" pitchFamily="18" charset="0"/>
            </a:endParaRPr>
          </a:p>
          <a:p>
            <a:pPr>
              <a:buNone/>
            </a:pPr>
            <a:endParaRPr lang="en-US"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Feather-edge margin: Used for cast crowns and veneers. But finish line is hard to read and not amenable to thorough finishing and polishing</a:t>
            </a:r>
          </a:p>
          <a:p>
            <a:endParaRPr lang="en-US" u="sng" dirty="0">
              <a:solidFill>
                <a:schemeClr val="bg1"/>
              </a:solidFill>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chemeClr val="bg1"/>
                </a:solidFill>
                <a:latin typeface="Times New Roman" pitchFamily="18" charset="0"/>
                <a:cs typeface="Times New Roman" pitchFamily="18" charset="0"/>
              </a:rPr>
              <a:t>A shoulder with bevel is more conservative than a full shoulder preparation, but the presence of the metal collar necessitates an intra-</a:t>
            </a:r>
            <a:r>
              <a:rPr lang="en-US" dirty="0" err="1" smtClean="0">
                <a:solidFill>
                  <a:schemeClr val="bg1"/>
                </a:solidFill>
                <a:latin typeface="Times New Roman" pitchFamily="18" charset="0"/>
                <a:cs typeface="Times New Roman" pitchFamily="18" charset="0"/>
              </a:rPr>
              <a:t>crevicular</a:t>
            </a:r>
            <a:r>
              <a:rPr lang="en-US" dirty="0" smtClean="0">
                <a:solidFill>
                  <a:schemeClr val="bg1"/>
                </a:solidFill>
                <a:latin typeface="Times New Roman" pitchFamily="18" charset="0"/>
                <a:cs typeface="Times New Roman" pitchFamily="18" charset="0"/>
              </a:rPr>
              <a:t> preparation in esthetic areas</a:t>
            </a:r>
          </a:p>
          <a:p>
            <a:pPr>
              <a:buNone/>
            </a:pPr>
            <a:endParaRPr lang="en-US"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A shoulder preparation allows for sufficient bulk for porcelain to produce esthetically pleasing restorations.</a:t>
            </a:r>
          </a:p>
          <a:p>
            <a:endParaRPr lang="en-US" dirty="0">
              <a:solidFill>
                <a:schemeClr val="bg1"/>
              </a:solidFill>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solidFill>
                  <a:schemeClr val="bg1"/>
                </a:solidFill>
                <a:effectLst/>
                <a:latin typeface="Times New Roman" pitchFamily="18" charset="0"/>
                <a:cs typeface="Times New Roman" pitchFamily="18" charset="0"/>
              </a:rPr>
              <a:t>Location of margin: The clinical significance of margin placement</a:t>
            </a:r>
            <a:endParaRPr lang="en-US" b="0" dirty="0">
              <a:solidFill>
                <a:schemeClr val="bg1"/>
              </a:solidFill>
              <a:effectLs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err="1" smtClean="0">
                <a:solidFill>
                  <a:schemeClr val="bg1"/>
                </a:solidFill>
                <a:latin typeface="Times New Roman" pitchFamily="18" charset="0"/>
                <a:cs typeface="Times New Roman" pitchFamily="18" charset="0"/>
              </a:rPr>
              <a:t>Eissman</a:t>
            </a:r>
            <a:r>
              <a:rPr lang="en-US" dirty="0" smtClean="0">
                <a:solidFill>
                  <a:schemeClr val="bg1"/>
                </a:solidFill>
                <a:latin typeface="Times New Roman" pitchFamily="18" charset="0"/>
                <a:cs typeface="Times New Roman" pitchFamily="18" charset="0"/>
              </a:rPr>
              <a:t> </a:t>
            </a:r>
            <a:r>
              <a:rPr lang="en-US" i="1" dirty="0" smtClean="0">
                <a:solidFill>
                  <a:schemeClr val="bg1"/>
                </a:solidFill>
                <a:latin typeface="Times New Roman" pitchFamily="18" charset="0"/>
                <a:cs typeface="Times New Roman" pitchFamily="18" charset="0"/>
              </a:rPr>
              <a:t>et al</a:t>
            </a:r>
            <a:r>
              <a:rPr lang="en-US" dirty="0" smtClean="0">
                <a:solidFill>
                  <a:schemeClr val="bg1"/>
                </a:solidFill>
                <a:latin typeface="Times New Roman" pitchFamily="18" charset="0"/>
                <a:cs typeface="Times New Roman" pitchFamily="18" charset="0"/>
              </a:rPr>
              <a:t>.'s design criteria for fixed partial dentures state that crown margins should be placed on tooth surfaces that are fully exposed to cleansing action, preferably </a:t>
            </a:r>
            <a:r>
              <a:rPr lang="en-US" dirty="0" err="1" smtClean="0">
                <a:solidFill>
                  <a:schemeClr val="bg1"/>
                </a:solidFill>
                <a:latin typeface="Times New Roman" pitchFamily="18" charset="0"/>
                <a:cs typeface="Times New Roman" pitchFamily="18" charset="0"/>
              </a:rPr>
              <a:t>supragingival</a:t>
            </a:r>
            <a:r>
              <a:rPr lang="en-US" dirty="0" smtClean="0">
                <a:solidFill>
                  <a:schemeClr val="bg1"/>
                </a:solidFill>
                <a:latin typeface="Times New Roman" pitchFamily="18" charset="0"/>
                <a:cs typeface="Times New Roman" pitchFamily="18" charset="0"/>
              </a:rPr>
              <a:t> or slightly into the </a:t>
            </a:r>
            <a:r>
              <a:rPr lang="en-US" dirty="0" err="1" smtClean="0">
                <a:solidFill>
                  <a:schemeClr val="bg1"/>
                </a:solidFill>
                <a:latin typeface="Times New Roman" pitchFamily="18" charset="0"/>
                <a:cs typeface="Times New Roman" pitchFamily="18" charset="0"/>
              </a:rPr>
              <a:t>sulcus</a:t>
            </a:r>
            <a:r>
              <a:rPr lang="en-US" dirty="0" smtClean="0">
                <a:solidFill>
                  <a:schemeClr val="bg1"/>
                </a:solidFill>
                <a:latin typeface="Times New Roman" pitchFamily="18" charset="0"/>
                <a:cs typeface="Times New Roman" pitchFamily="18" charset="0"/>
              </a:rPr>
              <a:t>.</a:t>
            </a:r>
          </a:p>
          <a:p>
            <a:endParaRPr lang="en-IN"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Vigorous tooth brushing was effective up to 0.7 mm below the gingival margin, suggesting that the </a:t>
            </a:r>
            <a:r>
              <a:rPr lang="en-US" dirty="0" err="1" smtClean="0">
                <a:solidFill>
                  <a:schemeClr val="bg1"/>
                </a:solidFill>
                <a:latin typeface="Times New Roman" pitchFamily="18" charset="0"/>
                <a:cs typeface="Times New Roman" pitchFamily="18" charset="0"/>
              </a:rPr>
              <a:t>submarginal</a:t>
            </a:r>
            <a:r>
              <a:rPr lang="en-US" dirty="0" smtClean="0">
                <a:solidFill>
                  <a:schemeClr val="bg1"/>
                </a:solidFill>
                <a:latin typeface="Times New Roman" pitchFamily="18" charset="0"/>
                <a:cs typeface="Times New Roman" pitchFamily="18" charset="0"/>
              </a:rPr>
              <a:t> extension of restorations should be limited to no more than this distance</a:t>
            </a:r>
            <a:endParaRPr lang="en-US" dirty="0">
              <a:solidFill>
                <a:schemeClr val="bg1"/>
              </a:solidFill>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chemeClr val="bg1"/>
                </a:solidFill>
                <a:latin typeface="Times New Roman" pitchFamily="18" charset="0"/>
                <a:cs typeface="Times New Roman" pitchFamily="18" charset="0"/>
              </a:rPr>
              <a:t>Restorative requirements frequently necessitate </a:t>
            </a:r>
            <a:r>
              <a:rPr lang="en-US" dirty="0" err="1" smtClean="0">
                <a:solidFill>
                  <a:schemeClr val="bg1"/>
                </a:solidFill>
                <a:latin typeface="Times New Roman" pitchFamily="18" charset="0"/>
                <a:cs typeface="Times New Roman" pitchFamily="18" charset="0"/>
              </a:rPr>
              <a:t>subgingival</a:t>
            </a:r>
            <a:r>
              <a:rPr lang="en-US" dirty="0" smtClean="0">
                <a:solidFill>
                  <a:schemeClr val="bg1"/>
                </a:solidFill>
                <a:latin typeface="Times New Roman" pitchFamily="18" charset="0"/>
                <a:cs typeface="Times New Roman" pitchFamily="18" charset="0"/>
              </a:rPr>
              <a:t> margin placement in order to</a:t>
            </a:r>
          </a:p>
          <a:p>
            <a:pPr>
              <a:buNone/>
            </a:pPr>
            <a:r>
              <a:rPr lang="en-US" dirty="0" smtClean="0">
                <a:solidFill>
                  <a:schemeClr val="bg1"/>
                </a:solidFill>
                <a:latin typeface="Times New Roman" pitchFamily="18" charset="0"/>
                <a:cs typeface="Times New Roman" pitchFamily="18" charset="0"/>
              </a:rPr>
              <a:t> </a:t>
            </a:r>
          </a:p>
          <a:p>
            <a:r>
              <a:rPr lang="en-US" dirty="0" smtClean="0">
                <a:solidFill>
                  <a:schemeClr val="bg1"/>
                </a:solidFill>
                <a:latin typeface="Times New Roman" pitchFamily="18" charset="0"/>
                <a:cs typeface="Times New Roman" pitchFamily="18" charset="0"/>
              </a:rPr>
              <a:t>gain resistance or retention form to alter tooth contour, </a:t>
            </a:r>
          </a:p>
          <a:p>
            <a:pPr>
              <a:buNone/>
            </a:pPr>
            <a:endParaRPr lang="en-US"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for caries for </a:t>
            </a:r>
            <a:r>
              <a:rPr lang="en-US" dirty="0" err="1" smtClean="0">
                <a:solidFill>
                  <a:schemeClr val="bg1"/>
                </a:solidFill>
                <a:latin typeface="Times New Roman" pitchFamily="18" charset="0"/>
                <a:cs typeface="Times New Roman" pitchFamily="18" charset="0"/>
              </a:rPr>
              <a:t>subgingival</a:t>
            </a:r>
            <a:r>
              <a:rPr lang="en-US" dirty="0" smtClean="0">
                <a:solidFill>
                  <a:schemeClr val="bg1"/>
                </a:solidFill>
                <a:latin typeface="Times New Roman" pitchFamily="18" charset="0"/>
                <a:cs typeface="Times New Roman" pitchFamily="18" charset="0"/>
              </a:rPr>
              <a:t> tooth fracture removal, in </a:t>
            </a:r>
            <a:r>
              <a:rPr lang="en-US" dirty="0" err="1" smtClean="0">
                <a:solidFill>
                  <a:schemeClr val="bg1"/>
                </a:solidFill>
                <a:latin typeface="Times New Roman" pitchFamily="18" charset="0"/>
                <a:cs typeface="Times New Roman" pitchFamily="18" charset="0"/>
              </a:rPr>
              <a:t>furcation</a:t>
            </a:r>
            <a:r>
              <a:rPr lang="en-US" dirty="0" smtClean="0">
                <a:solidFill>
                  <a:schemeClr val="bg1"/>
                </a:solidFill>
                <a:latin typeface="Times New Roman" pitchFamily="18" charset="0"/>
                <a:cs typeface="Times New Roman" pitchFamily="18" charset="0"/>
              </a:rPr>
              <a:t> involvement and to hide the tooth-restorative interface</a:t>
            </a:r>
            <a:endParaRPr lang="en-US" dirty="0">
              <a:solidFill>
                <a:schemeClr val="bg1"/>
              </a:solidFill>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chemeClr val="bg1"/>
                </a:solidFill>
                <a:latin typeface="Times New Roman" pitchFamily="18" charset="0"/>
                <a:cs typeface="Times New Roman" pitchFamily="18" charset="0"/>
              </a:rPr>
              <a:t>In such cases, </a:t>
            </a:r>
            <a:r>
              <a:rPr lang="en-US" dirty="0" err="1" smtClean="0">
                <a:solidFill>
                  <a:schemeClr val="bg1"/>
                </a:solidFill>
                <a:latin typeface="Times New Roman" pitchFamily="18" charset="0"/>
                <a:cs typeface="Times New Roman" pitchFamily="18" charset="0"/>
              </a:rPr>
              <a:t>subgingival</a:t>
            </a:r>
            <a:r>
              <a:rPr lang="en-US" dirty="0" smtClean="0">
                <a:solidFill>
                  <a:schemeClr val="bg1"/>
                </a:solidFill>
                <a:latin typeface="Times New Roman" pitchFamily="18" charset="0"/>
                <a:cs typeface="Times New Roman" pitchFamily="18" charset="0"/>
              </a:rPr>
              <a:t> margin placement is necessary, marginal fit should be optimal because rough restorations or grossly open margins lead to an accumulation of bacterial plaque</a:t>
            </a:r>
            <a:endParaRPr lang="en-US" dirty="0">
              <a:solidFill>
                <a:schemeClr val="bg1"/>
              </a:solidFill>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solidFill>
                  <a:schemeClr val="bg1"/>
                </a:solidFill>
                <a:effectLst/>
                <a:latin typeface="Times New Roman" pitchFamily="18" charset="0"/>
                <a:cs typeface="Times New Roman" pitchFamily="18" charset="0"/>
              </a:rPr>
              <a:t>Advantages of </a:t>
            </a:r>
            <a:r>
              <a:rPr lang="en-US" b="0" dirty="0" err="1" smtClean="0">
                <a:solidFill>
                  <a:schemeClr val="bg1"/>
                </a:solidFill>
                <a:effectLst/>
                <a:latin typeface="Times New Roman" pitchFamily="18" charset="0"/>
                <a:cs typeface="Times New Roman" pitchFamily="18" charset="0"/>
              </a:rPr>
              <a:t>supragingival</a:t>
            </a:r>
            <a:r>
              <a:rPr lang="en-US" b="0" dirty="0" smtClean="0">
                <a:solidFill>
                  <a:schemeClr val="bg1"/>
                </a:solidFill>
                <a:effectLst/>
                <a:latin typeface="Times New Roman" pitchFamily="18" charset="0"/>
                <a:cs typeface="Times New Roman" pitchFamily="18" charset="0"/>
              </a:rPr>
              <a:t> margins over </a:t>
            </a:r>
            <a:r>
              <a:rPr lang="en-US" b="0" dirty="0" err="1" smtClean="0">
                <a:solidFill>
                  <a:schemeClr val="bg1"/>
                </a:solidFill>
                <a:effectLst/>
                <a:latin typeface="Times New Roman" pitchFamily="18" charset="0"/>
                <a:cs typeface="Times New Roman" pitchFamily="18" charset="0"/>
              </a:rPr>
              <a:t>subgingival</a:t>
            </a:r>
            <a:r>
              <a:rPr lang="en-US" b="0" dirty="0" smtClean="0">
                <a:solidFill>
                  <a:schemeClr val="bg1"/>
                </a:solidFill>
                <a:effectLst/>
                <a:latin typeface="Times New Roman" pitchFamily="18" charset="0"/>
                <a:cs typeface="Times New Roman" pitchFamily="18" charset="0"/>
              </a:rPr>
              <a:t> margins</a:t>
            </a:r>
            <a:endParaRPr lang="en-US" b="0" dirty="0">
              <a:solidFill>
                <a:schemeClr val="bg1"/>
              </a:solidFill>
              <a:effectLst/>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Font typeface="Wingdings" pitchFamily="2" charset="2"/>
              <a:buChar char="q"/>
            </a:pPr>
            <a:r>
              <a:rPr lang="en-US" dirty="0" smtClean="0">
                <a:solidFill>
                  <a:schemeClr val="bg1"/>
                </a:solidFill>
                <a:latin typeface="Times New Roman" pitchFamily="18" charset="0"/>
                <a:cs typeface="Times New Roman" pitchFamily="18" charset="0"/>
              </a:rPr>
              <a:t> </a:t>
            </a:r>
            <a:r>
              <a:rPr lang="en-US" dirty="0" err="1" smtClean="0">
                <a:solidFill>
                  <a:schemeClr val="bg1"/>
                </a:solidFill>
                <a:latin typeface="Times New Roman" pitchFamily="18" charset="0"/>
                <a:cs typeface="Times New Roman" pitchFamily="18" charset="0"/>
              </a:rPr>
              <a:t>Supragingival</a:t>
            </a:r>
            <a:r>
              <a:rPr lang="en-US" dirty="0" smtClean="0">
                <a:solidFill>
                  <a:schemeClr val="bg1"/>
                </a:solidFill>
                <a:latin typeface="Times New Roman" pitchFamily="18" charset="0"/>
                <a:cs typeface="Times New Roman" pitchFamily="18" charset="0"/>
              </a:rPr>
              <a:t> margins improved periodontal health</a:t>
            </a:r>
          </a:p>
          <a:p>
            <a:pPr>
              <a:buNone/>
            </a:pPr>
            <a:endParaRPr lang="en-US" dirty="0" smtClean="0">
              <a:solidFill>
                <a:schemeClr val="bg1"/>
              </a:solidFill>
              <a:latin typeface="Times New Roman" pitchFamily="18" charset="0"/>
              <a:cs typeface="Times New Roman" pitchFamily="18" charset="0"/>
            </a:endParaRPr>
          </a:p>
          <a:p>
            <a:r>
              <a:rPr lang="en-US" dirty="0" err="1" smtClean="0">
                <a:solidFill>
                  <a:schemeClr val="bg1"/>
                </a:solidFill>
                <a:latin typeface="Times New Roman" pitchFamily="18" charset="0"/>
                <a:cs typeface="Times New Roman" pitchFamily="18" charset="0"/>
              </a:rPr>
              <a:t>Subgingival</a:t>
            </a:r>
            <a:r>
              <a:rPr lang="en-US" dirty="0" smtClean="0">
                <a:solidFill>
                  <a:schemeClr val="bg1"/>
                </a:solidFill>
                <a:latin typeface="Times New Roman" pitchFamily="18" charset="0"/>
                <a:cs typeface="Times New Roman" pitchFamily="18" charset="0"/>
              </a:rPr>
              <a:t> margins demonstrated increased plaque, gingival index score, and probing depths</a:t>
            </a:r>
          </a:p>
          <a:p>
            <a:pPr>
              <a:buNone/>
            </a:pPr>
            <a:endParaRPr lang="en-US"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Furthermore, more spirochetes, </a:t>
            </a:r>
            <a:r>
              <a:rPr lang="en-US" dirty="0" err="1" smtClean="0">
                <a:solidFill>
                  <a:schemeClr val="bg1"/>
                </a:solidFill>
                <a:latin typeface="Times New Roman" pitchFamily="18" charset="0"/>
                <a:cs typeface="Times New Roman" pitchFamily="18" charset="0"/>
              </a:rPr>
              <a:t>fusiforms</a:t>
            </a:r>
            <a:r>
              <a:rPr lang="en-US" dirty="0" smtClean="0">
                <a:solidFill>
                  <a:schemeClr val="bg1"/>
                </a:solidFill>
                <a:latin typeface="Times New Roman" pitchFamily="18" charset="0"/>
                <a:cs typeface="Times New Roman" pitchFamily="18" charset="0"/>
              </a:rPr>
              <a:t>, rods and filamentous bacteria were found to be associated with </a:t>
            </a:r>
            <a:r>
              <a:rPr lang="en-US" dirty="0" err="1" smtClean="0">
                <a:solidFill>
                  <a:schemeClr val="bg1"/>
                </a:solidFill>
                <a:latin typeface="Times New Roman" pitchFamily="18" charset="0"/>
                <a:cs typeface="Times New Roman" pitchFamily="18" charset="0"/>
              </a:rPr>
              <a:t>subgingival</a:t>
            </a:r>
            <a:r>
              <a:rPr lang="en-US" dirty="0" smtClean="0">
                <a:solidFill>
                  <a:schemeClr val="bg1"/>
                </a:solidFill>
                <a:latin typeface="Times New Roman" pitchFamily="18" charset="0"/>
                <a:cs typeface="Times New Roman" pitchFamily="18" charset="0"/>
              </a:rPr>
              <a:t> margins</a:t>
            </a:r>
          </a:p>
          <a:p>
            <a:endParaRPr lang="en-US" dirty="0">
              <a:solidFill>
                <a:schemeClr val="bg1"/>
              </a:solidFill>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chemeClr val="bg1"/>
                </a:solidFill>
              </a:rPr>
              <a:t>Violation of the connective tissue attachment; and greater </a:t>
            </a:r>
            <a:r>
              <a:rPr lang="en-US" dirty="0" err="1" smtClean="0">
                <a:solidFill>
                  <a:schemeClr val="bg1"/>
                </a:solidFill>
              </a:rPr>
              <a:t>pathogenicity</a:t>
            </a:r>
            <a:r>
              <a:rPr lang="en-US" dirty="0" smtClean="0">
                <a:solidFill>
                  <a:schemeClr val="bg1"/>
                </a:solidFill>
              </a:rPr>
              <a:t> of the </a:t>
            </a:r>
            <a:r>
              <a:rPr lang="en-US" dirty="0" err="1" smtClean="0">
                <a:solidFill>
                  <a:schemeClr val="bg1"/>
                </a:solidFill>
              </a:rPr>
              <a:t>subgingival</a:t>
            </a:r>
            <a:r>
              <a:rPr lang="en-US" dirty="0" smtClean="0">
                <a:solidFill>
                  <a:schemeClr val="bg1"/>
                </a:solidFill>
              </a:rPr>
              <a:t> plaque are documented with </a:t>
            </a:r>
            <a:r>
              <a:rPr lang="en-US" dirty="0" err="1" smtClean="0">
                <a:solidFill>
                  <a:schemeClr val="bg1"/>
                </a:solidFill>
              </a:rPr>
              <a:t>subgingival</a:t>
            </a:r>
            <a:r>
              <a:rPr lang="en-US" dirty="0" smtClean="0">
                <a:solidFill>
                  <a:schemeClr val="bg1"/>
                </a:solidFill>
              </a:rPr>
              <a:t> margins </a:t>
            </a:r>
            <a:endParaRPr lang="en-US" baseline="30000" dirty="0" smtClean="0">
              <a:solidFill>
                <a:schemeClr val="bg1"/>
              </a:solidFill>
            </a:endParaRPr>
          </a:p>
          <a:p>
            <a:pPr>
              <a:buNone/>
            </a:pPr>
            <a:endParaRPr lang="en-US" dirty="0" smtClean="0">
              <a:solidFill>
                <a:schemeClr val="bg1"/>
              </a:solidFill>
            </a:endParaRPr>
          </a:p>
          <a:p>
            <a:r>
              <a:rPr lang="en-US" dirty="0" err="1" smtClean="0">
                <a:solidFill>
                  <a:schemeClr val="bg1"/>
                </a:solidFill>
              </a:rPr>
              <a:t>Supragingival</a:t>
            </a:r>
            <a:r>
              <a:rPr lang="en-US" dirty="0" smtClean="0">
                <a:solidFill>
                  <a:schemeClr val="bg1"/>
                </a:solidFill>
              </a:rPr>
              <a:t> margins stay away from the periodontal tissues, and thus, they are easier to prepare, record and maintain.</a:t>
            </a:r>
          </a:p>
          <a:p>
            <a:endParaRPr lang="en-IN" dirty="0" smtClean="0">
              <a:solidFill>
                <a:schemeClr val="bg1"/>
              </a:solidFill>
            </a:endParaRPr>
          </a:p>
          <a:p>
            <a:endParaRPr lang="en-US" dirty="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chemeClr val="bg1"/>
                </a:solidFill>
                <a:latin typeface="Times New Roman" pitchFamily="18" charset="0"/>
                <a:cs typeface="Times New Roman" pitchFamily="18" charset="0"/>
              </a:rPr>
              <a:t>Current trends favor </a:t>
            </a:r>
            <a:r>
              <a:rPr lang="en-US" dirty="0" err="1" smtClean="0">
                <a:solidFill>
                  <a:schemeClr val="bg1"/>
                </a:solidFill>
                <a:latin typeface="Times New Roman" pitchFamily="18" charset="0"/>
                <a:cs typeface="Times New Roman" pitchFamily="18" charset="0"/>
              </a:rPr>
              <a:t>equigingival</a:t>
            </a:r>
            <a:r>
              <a:rPr lang="en-US" dirty="0" smtClean="0">
                <a:solidFill>
                  <a:schemeClr val="bg1"/>
                </a:solidFill>
                <a:latin typeface="Times New Roman" pitchFamily="18" charset="0"/>
                <a:cs typeface="Times New Roman" pitchFamily="18" charset="0"/>
              </a:rPr>
              <a:t> margins over older concepts of </a:t>
            </a:r>
            <a:r>
              <a:rPr lang="en-US" dirty="0" err="1" smtClean="0">
                <a:solidFill>
                  <a:schemeClr val="bg1"/>
                </a:solidFill>
                <a:latin typeface="Times New Roman" pitchFamily="18" charset="0"/>
                <a:cs typeface="Times New Roman" pitchFamily="18" charset="0"/>
              </a:rPr>
              <a:t>subgingival</a:t>
            </a:r>
            <a:r>
              <a:rPr lang="en-US" dirty="0" smtClean="0">
                <a:solidFill>
                  <a:schemeClr val="bg1"/>
                </a:solidFill>
                <a:latin typeface="Times New Roman" pitchFamily="18" charset="0"/>
                <a:cs typeface="Times New Roman" pitchFamily="18" charset="0"/>
              </a:rPr>
              <a:t> margins for crowns.</a:t>
            </a:r>
          </a:p>
          <a:p>
            <a:endParaRPr lang="en-IN"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Furthermore, advances with emerging translucent restorative materials adhesive dentistry, and resin cements, promote polished margins that esthetically blend with the tooth for a healthy tooth-restorative interface even when placed </a:t>
            </a:r>
            <a:r>
              <a:rPr lang="en-US" dirty="0" err="1" smtClean="0">
                <a:solidFill>
                  <a:schemeClr val="bg1"/>
                </a:solidFill>
                <a:latin typeface="Times New Roman" pitchFamily="18" charset="0"/>
                <a:cs typeface="Times New Roman" pitchFamily="18" charset="0"/>
              </a:rPr>
              <a:t>equigingival</a:t>
            </a:r>
            <a:endParaRPr lang="en-US" dirty="0">
              <a:solidFill>
                <a:schemeClr val="bg1"/>
              </a:solidFill>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solidFill>
                  <a:schemeClr val="bg1"/>
                </a:solidFill>
                <a:effectLst/>
                <a:latin typeface="Times New Roman" pitchFamily="18" charset="0"/>
                <a:cs typeface="Times New Roman" pitchFamily="18" charset="0"/>
              </a:rPr>
              <a:t>Assessment of biologic width</a:t>
            </a:r>
            <a:br>
              <a:rPr lang="en-US" b="0" dirty="0" smtClean="0">
                <a:solidFill>
                  <a:schemeClr val="bg1"/>
                </a:solidFill>
                <a:effectLst/>
                <a:latin typeface="Times New Roman" pitchFamily="18" charset="0"/>
                <a:cs typeface="Times New Roman" pitchFamily="18" charset="0"/>
              </a:rPr>
            </a:br>
            <a:endParaRPr lang="en-US" b="0" dirty="0">
              <a:solidFill>
                <a:schemeClr val="bg1"/>
              </a:solidFill>
              <a:effectLs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err="1" smtClean="0">
                <a:solidFill>
                  <a:schemeClr val="bg1"/>
                </a:solidFill>
                <a:latin typeface="Times New Roman" pitchFamily="18" charset="0"/>
                <a:cs typeface="Times New Roman" pitchFamily="18" charset="0"/>
              </a:rPr>
              <a:t>Kois</a:t>
            </a:r>
            <a:r>
              <a:rPr lang="en-US" dirty="0" smtClean="0">
                <a:solidFill>
                  <a:schemeClr val="bg1"/>
                </a:solidFill>
                <a:latin typeface="Times New Roman" pitchFamily="18" charset="0"/>
                <a:cs typeface="Times New Roman" pitchFamily="18" charset="0"/>
              </a:rPr>
              <a:t> suggested that the restorative dentist must determine the total distance from the gingival crest to the alveolar crest.</a:t>
            </a:r>
          </a:p>
          <a:p>
            <a:pPr>
              <a:buNone/>
            </a:pPr>
            <a:endParaRPr lang="en-US"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 Procedure is termed bone sounding.</a:t>
            </a:r>
          </a:p>
          <a:p>
            <a:pPr>
              <a:buNone/>
            </a:pPr>
            <a:endParaRPr lang="en-US"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 The tissues are anesthetized, and the periodontal probe is placed in the </a:t>
            </a:r>
            <a:r>
              <a:rPr lang="en-US" dirty="0" err="1" smtClean="0">
                <a:solidFill>
                  <a:schemeClr val="bg1"/>
                </a:solidFill>
                <a:latin typeface="Times New Roman" pitchFamily="18" charset="0"/>
                <a:cs typeface="Times New Roman" pitchFamily="18" charset="0"/>
              </a:rPr>
              <a:t>sulcus</a:t>
            </a:r>
            <a:r>
              <a:rPr lang="en-US" dirty="0" smtClean="0">
                <a:solidFill>
                  <a:schemeClr val="bg1"/>
                </a:solidFill>
                <a:latin typeface="Times New Roman" pitchFamily="18" charset="0"/>
                <a:cs typeface="Times New Roman" pitchFamily="18" charset="0"/>
              </a:rPr>
              <a:t> and pushed through the attachment apparatus until the tip of the probe engages alveolar bone. </a:t>
            </a:r>
            <a:endParaRPr lang="en-US" dirty="0">
              <a:solidFill>
                <a:schemeClr val="bg1"/>
              </a:solidFill>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85728"/>
            <a:ext cx="8229600" cy="6023632"/>
          </a:xfrm>
        </p:spPr>
        <p:txBody>
          <a:bodyPr/>
          <a:lstStyle/>
          <a:p>
            <a:r>
              <a:rPr lang="en-US" dirty="0" smtClean="0">
                <a:solidFill>
                  <a:schemeClr val="bg1"/>
                </a:solidFill>
                <a:latin typeface="Times New Roman" pitchFamily="18" charset="0"/>
                <a:cs typeface="Times New Roman" pitchFamily="18" charset="0"/>
              </a:rPr>
              <a:t>Based on this measurement, the three categories of biologic width described are:</a:t>
            </a:r>
          </a:p>
          <a:p>
            <a:pPr>
              <a:buNone/>
            </a:pPr>
            <a:endParaRPr lang="en-US"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Normal crest </a:t>
            </a:r>
            <a:r>
              <a:rPr lang="en-US" dirty="0" smtClean="0"/>
              <a:t>A biologic width of 3 mm allows for a crown margin that is placed 0.5 mm </a:t>
            </a:r>
            <a:r>
              <a:rPr lang="en-US" dirty="0" err="1" smtClean="0"/>
              <a:t>subgingivally</a:t>
            </a:r>
            <a:endParaRPr lang="en-US" dirty="0" smtClean="0">
              <a:solidFill>
                <a:schemeClr val="bg1"/>
              </a:solidFill>
              <a:latin typeface="Times New Roman" pitchFamily="18" charset="0"/>
              <a:cs typeface="Times New Roman" pitchFamily="18" charset="0"/>
            </a:endParaRPr>
          </a:p>
          <a:p>
            <a:pPr>
              <a:buNone/>
            </a:pPr>
            <a:endParaRPr lang="en-US"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High crest </a:t>
            </a:r>
            <a:r>
              <a:rPr lang="en-US" dirty="0" smtClean="0"/>
              <a:t>Measurement lesser than 3 mm does not allow for </a:t>
            </a:r>
            <a:r>
              <a:rPr lang="en-US" dirty="0" err="1" smtClean="0"/>
              <a:t>subgingival</a:t>
            </a:r>
            <a:r>
              <a:rPr lang="en-US" dirty="0" smtClean="0"/>
              <a:t> margins</a:t>
            </a:r>
            <a:endParaRPr lang="en-US" dirty="0" smtClean="0">
              <a:solidFill>
                <a:schemeClr val="bg1"/>
              </a:solidFill>
              <a:latin typeface="Times New Roman" pitchFamily="18" charset="0"/>
              <a:cs typeface="Times New Roman" pitchFamily="18" charset="0"/>
            </a:endParaRPr>
          </a:p>
          <a:p>
            <a:pPr>
              <a:buNone/>
            </a:pPr>
            <a:endParaRPr lang="en-US"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Low crest </a:t>
            </a:r>
            <a:r>
              <a:rPr lang="en-US" dirty="0" smtClean="0"/>
              <a:t>Measurement of more than 3.0 mm</a:t>
            </a:r>
          </a:p>
          <a:p>
            <a:pPr>
              <a:buNone/>
            </a:pPr>
            <a:r>
              <a:rPr lang="en-US" dirty="0" smtClean="0"/>
              <a:t>     most susceptible to recession</a:t>
            </a:r>
            <a:endParaRPr lang="en-US"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err="1" smtClean="0">
                <a:solidFill>
                  <a:schemeClr val="bg1"/>
                </a:solidFill>
                <a:latin typeface="Times New Roman" pitchFamily="18" charset="0"/>
                <a:cs typeface="Times New Roman" pitchFamily="18" charset="0"/>
              </a:rPr>
              <a:t>Perio</a:t>
            </a:r>
            <a:r>
              <a:rPr lang="en-US" dirty="0" smtClean="0">
                <a:solidFill>
                  <a:schemeClr val="bg1"/>
                </a:solidFill>
                <a:latin typeface="Times New Roman" pitchFamily="18" charset="0"/>
                <a:cs typeface="Times New Roman" pitchFamily="18" charset="0"/>
              </a:rPr>
              <a:t> consideration during tooth preparation</a:t>
            </a:r>
          </a:p>
          <a:p>
            <a:pPr algn="just"/>
            <a:r>
              <a:rPr lang="en-US" dirty="0" err="1" smtClean="0">
                <a:solidFill>
                  <a:schemeClr val="bg1"/>
                </a:solidFill>
                <a:latin typeface="Times New Roman" pitchFamily="18" charset="0"/>
                <a:cs typeface="Times New Roman" pitchFamily="18" charset="0"/>
              </a:rPr>
              <a:t>Pontic</a:t>
            </a:r>
            <a:r>
              <a:rPr lang="en-US" dirty="0" smtClean="0">
                <a:solidFill>
                  <a:schemeClr val="bg1"/>
                </a:solidFill>
                <a:latin typeface="Times New Roman" pitchFamily="18" charset="0"/>
                <a:cs typeface="Times New Roman" pitchFamily="18" charset="0"/>
              </a:rPr>
              <a:t> residual ridge relationship</a:t>
            </a:r>
          </a:p>
          <a:p>
            <a:pPr algn="just"/>
            <a:r>
              <a:rPr lang="en-US" dirty="0" err="1" smtClean="0">
                <a:solidFill>
                  <a:schemeClr val="bg1"/>
                </a:solidFill>
                <a:latin typeface="Times New Roman" pitchFamily="18" charset="0"/>
                <a:cs typeface="Times New Roman" pitchFamily="18" charset="0"/>
              </a:rPr>
              <a:t>Overdentures</a:t>
            </a:r>
            <a:endParaRPr lang="en-US" dirty="0" smtClean="0">
              <a:solidFill>
                <a:schemeClr val="bg1"/>
              </a:solidFill>
              <a:latin typeface="Times New Roman" pitchFamily="18" charset="0"/>
              <a:cs typeface="Times New Roman" pitchFamily="18" charset="0"/>
            </a:endParaRPr>
          </a:p>
          <a:p>
            <a:pPr algn="just"/>
            <a:r>
              <a:rPr lang="en-US" dirty="0" smtClean="0">
                <a:solidFill>
                  <a:schemeClr val="bg1"/>
                </a:solidFill>
                <a:latin typeface="Times New Roman" pitchFamily="18" charset="0"/>
                <a:cs typeface="Times New Roman" pitchFamily="18" charset="0"/>
              </a:rPr>
              <a:t>Summary and conclusion</a:t>
            </a:r>
          </a:p>
          <a:p>
            <a:pPr algn="just"/>
            <a:r>
              <a:rPr lang="en-US" dirty="0" smtClean="0">
                <a:solidFill>
                  <a:schemeClr val="bg1"/>
                </a:solidFill>
                <a:latin typeface="Times New Roman" pitchFamily="18" charset="0"/>
                <a:cs typeface="Times New Roman" pitchFamily="18" charset="0"/>
              </a:rPr>
              <a:t>References </a:t>
            </a:r>
          </a:p>
          <a:p>
            <a:pPr algn="just"/>
            <a:r>
              <a:rPr lang="en-IN" dirty="0" smtClean="0">
                <a:solidFill>
                  <a:schemeClr val="bg1"/>
                </a:solidFill>
                <a:latin typeface="Times New Roman" pitchFamily="18" charset="0"/>
                <a:cs typeface="Times New Roman" pitchFamily="18" charset="0"/>
              </a:rPr>
              <a:t>Theories of connectors </a:t>
            </a:r>
          </a:p>
          <a:p>
            <a:pPr algn="just"/>
            <a:r>
              <a:rPr lang="en-IN" dirty="0" err="1" smtClean="0">
                <a:solidFill>
                  <a:schemeClr val="bg1"/>
                </a:solidFill>
                <a:latin typeface="Times New Roman" pitchFamily="18" charset="0"/>
                <a:cs typeface="Times New Roman" pitchFamily="18" charset="0"/>
              </a:rPr>
              <a:t>Tunneling</a:t>
            </a:r>
            <a:r>
              <a:rPr lang="en-IN" smtClean="0">
                <a:solidFill>
                  <a:schemeClr val="bg1"/>
                </a:solidFill>
                <a:latin typeface="Times New Roman" pitchFamily="18" charset="0"/>
                <a:cs typeface="Times New Roman" pitchFamily="18" charset="0"/>
              </a:rPr>
              <a:t> technique</a:t>
            </a:r>
            <a:endParaRPr lang="en-US" dirty="0" smtClean="0">
              <a:solidFill>
                <a:schemeClr val="bg1"/>
              </a:solidFill>
              <a:latin typeface="Times New Roman" pitchFamily="18" charset="0"/>
              <a:cs typeface="Times New Roman" pitchFamily="18" charset="0"/>
            </a:endParaRPr>
          </a:p>
          <a:p>
            <a:pPr algn="just">
              <a:buNone/>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solidFill>
                  <a:schemeClr val="bg1"/>
                </a:solidFill>
                <a:latin typeface="Times New Roman" pitchFamily="18" charset="0"/>
                <a:cs typeface="Times New Roman" pitchFamily="18" charset="0"/>
              </a:rPr>
              <a:t>Correction of violation of biologic width</a:t>
            </a:r>
            <a:endParaRPr lang="en-US"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solidFill>
                  <a:schemeClr val="bg1"/>
                </a:solidFill>
              </a:rPr>
              <a:t>To restore gingival health, it is necessary to reestablish the space clinically between alveolar bone and the gingival margin. </a:t>
            </a:r>
          </a:p>
          <a:p>
            <a:endParaRPr lang="en-US" dirty="0" smtClean="0">
              <a:solidFill>
                <a:schemeClr val="bg1"/>
              </a:solidFill>
            </a:endParaRPr>
          </a:p>
          <a:p>
            <a:r>
              <a:rPr lang="en-US" dirty="0" smtClean="0">
                <a:solidFill>
                  <a:schemeClr val="bg1"/>
                </a:solidFill>
              </a:rPr>
              <a:t>For this purpose, either surgery to alter bone level or orthodontic extrusion of the tooth to move the restoration margin away from the bone level</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chemeClr val="bg1"/>
                </a:solidFill>
                <a:latin typeface="Times New Roman" pitchFamily="18" charset="0"/>
                <a:cs typeface="Times New Roman" pitchFamily="18" charset="0"/>
              </a:rPr>
              <a:t>Margin placement guidelines</a:t>
            </a:r>
            <a:endParaRPr lang="en-US"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500034" y="1285860"/>
            <a:ext cx="8229600" cy="4572032"/>
          </a:xfrm>
        </p:spPr>
        <p:txBody>
          <a:bodyPr>
            <a:normAutofit/>
          </a:bodyPr>
          <a:lstStyle/>
          <a:p>
            <a:r>
              <a:rPr lang="en-US" dirty="0" smtClean="0">
                <a:solidFill>
                  <a:schemeClr val="bg1"/>
                </a:solidFill>
              </a:rPr>
              <a:t>Rule I: If the </a:t>
            </a:r>
            <a:r>
              <a:rPr lang="en-US" dirty="0" err="1" smtClean="0">
                <a:solidFill>
                  <a:schemeClr val="bg1"/>
                </a:solidFill>
              </a:rPr>
              <a:t>sulcus</a:t>
            </a:r>
            <a:r>
              <a:rPr lang="en-US" dirty="0" smtClean="0">
                <a:solidFill>
                  <a:schemeClr val="bg1"/>
                </a:solidFill>
              </a:rPr>
              <a:t> probes 1.5 mm or less, place the restoration margin 0.5 mm below the gingival tissue crest</a:t>
            </a:r>
          </a:p>
          <a:p>
            <a:pPr>
              <a:buNone/>
            </a:pPr>
            <a:endParaRPr lang="en-US" dirty="0" smtClean="0">
              <a:solidFill>
                <a:schemeClr val="bg1"/>
              </a:solidFill>
            </a:endParaRPr>
          </a:p>
          <a:p>
            <a:endParaRPr lang="en-IN" dirty="0" smtClean="0">
              <a:solidFill>
                <a:schemeClr val="bg1"/>
              </a:solidFill>
            </a:endParaRPr>
          </a:p>
          <a:p>
            <a:r>
              <a:rPr lang="en-US" dirty="0" smtClean="0">
                <a:solidFill>
                  <a:schemeClr val="bg1"/>
                </a:solidFill>
              </a:rPr>
              <a:t>Rule II: If the </a:t>
            </a:r>
            <a:r>
              <a:rPr lang="en-US" dirty="0" err="1" smtClean="0">
                <a:solidFill>
                  <a:schemeClr val="bg1"/>
                </a:solidFill>
              </a:rPr>
              <a:t>sulcus</a:t>
            </a:r>
            <a:r>
              <a:rPr lang="en-US" dirty="0" smtClean="0">
                <a:solidFill>
                  <a:schemeClr val="bg1"/>
                </a:solidFill>
              </a:rPr>
              <a:t> probes more than 1.5 mm, place the margin one-half the depth of the </a:t>
            </a:r>
            <a:r>
              <a:rPr lang="en-US" dirty="0" err="1" smtClean="0">
                <a:solidFill>
                  <a:schemeClr val="bg1"/>
                </a:solidFill>
              </a:rPr>
              <a:t>sulcus</a:t>
            </a:r>
            <a:r>
              <a:rPr lang="en-US" dirty="0" smtClean="0">
                <a:solidFill>
                  <a:schemeClr val="bg1"/>
                </a:solidFill>
              </a:rPr>
              <a:t> below the tissue crest.</a:t>
            </a:r>
          </a:p>
          <a:p>
            <a:pPr>
              <a:buNone/>
            </a:pPr>
            <a:endParaRPr lang="en-IN" dirty="0" smtClean="0">
              <a:solidFill>
                <a:schemeClr val="bg1"/>
              </a:solidFill>
            </a:endParaRPr>
          </a:p>
        </p:txBody>
      </p:sp>
      <p:sp>
        <p:nvSpPr>
          <p:cNvPr id="4" name="TextBox 3"/>
          <p:cNvSpPr txBox="1"/>
          <p:nvPr/>
        </p:nvSpPr>
        <p:spPr>
          <a:xfrm>
            <a:off x="500034" y="5934670"/>
            <a:ext cx="8001056" cy="646331"/>
          </a:xfrm>
          <a:prstGeom prst="rect">
            <a:avLst/>
          </a:prstGeom>
          <a:noFill/>
        </p:spPr>
        <p:txBody>
          <a:bodyPr wrap="square" rtlCol="0">
            <a:spAutoFit/>
          </a:bodyPr>
          <a:lstStyle/>
          <a:p>
            <a:r>
              <a:rPr lang="en-US" dirty="0" err="1" smtClean="0">
                <a:solidFill>
                  <a:schemeClr val="bg1"/>
                </a:solidFill>
                <a:latin typeface="Times New Roman" pitchFamily="18" charset="0"/>
                <a:cs typeface="Times New Roman" pitchFamily="18" charset="0"/>
              </a:rPr>
              <a:t>Melnick</a:t>
            </a:r>
            <a:r>
              <a:rPr lang="en-US" dirty="0" smtClean="0">
                <a:solidFill>
                  <a:schemeClr val="bg1"/>
                </a:solidFill>
                <a:latin typeface="Times New Roman" pitchFamily="18" charset="0"/>
                <a:cs typeface="Times New Roman" pitchFamily="18" charset="0"/>
              </a:rPr>
              <a:t> PR. Preparation of the </a:t>
            </a:r>
            <a:r>
              <a:rPr lang="en-US" dirty="0" err="1" smtClean="0">
                <a:solidFill>
                  <a:schemeClr val="bg1"/>
                </a:solidFill>
                <a:latin typeface="Times New Roman" pitchFamily="18" charset="0"/>
                <a:cs typeface="Times New Roman" pitchFamily="18" charset="0"/>
              </a:rPr>
              <a:t>periodontium</a:t>
            </a:r>
            <a:r>
              <a:rPr lang="en-US" dirty="0" smtClean="0">
                <a:solidFill>
                  <a:schemeClr val="bg1"/>
                </a:solidFill>
                <a:latin typeface="Times New Roman" pitchFamily="18" charset="0"/>
                <a:cs typeface="Times New Roman" pitchFamily="18" charset="0"/>
              </a:rPr>
              <a:t> for restorative dentistry. In: Carranza's Clinical </a:t>
            </a:r>
            <a:r>
              <a:rPr lang="en-US" dirty="0" err="1" smtClean="0">
                <a:solidFill>
                  <a:schemeClr val="bg1"/>
                </a:solidFill>
                <a:latin typeface="Times New Roman" pitchFamily="18" charset="0"/>
                <a:cs typeface="Times New Roman" pitchFamily="18" charset="0"/>
              </a:rPr>
              <a:t>Periodontology</a:t>
            </a:r>
            <a:r>
              <a:rPr lang="en-US" dirty="0" smtClean="0">
                <a:solidFill>
                  <a:schemeClr val="bg1"/>
                </a:solidFill>
                <a:latin typeface="Times New Roman" pitchFamily="18" charset="0"/>
                <a:cs typeface="Times New Roman" pitchFamily="18" charset="0"/>
              </a:rPr>
              <a:t>. 10 </a:t>
            </a:r>
            <a:r>
              <a:rPr lang="en-US" baseline="30000" dirty="0" err="1" smtClean="0">
                <a:solidFill>
                  <a:schemeClr val="bg1"/>
                </a:solidFill>
                <a:latin typeface="Times New Roman" pitchFamily="18" charset="0"/>
                <a:cs typeface="Times New Roman" pitchFamily="18" charset="0"/>
              </a:rPr>
              <a:t>th</a:t>
            </a:r>
            <a:r>
              <a:rPr lang="en-US" dirty="0" smtClean="0">
                <a:solidFill>
                  <a:schemeClr val="bg1"/>
                </a:solidFill>
                <a:latin typeface="Times New Roman" pitchFamily="18" charset="0"/>
                <a:cs typeface="Times New Roman" pitchFamily="18" charset="0"/>
              </a:rPr>
              <a:t> ed. Philadelphia: WB Saunders Co.; 2006. p. 1039-48. </a:t>
            </a:r>
            <a:endParaRPr lang="en-US" dirty="0">
              <a:solidFill>
                <a:schemeClr val="bg1"/>
              </a:solidFill>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chemeClr val="bg1"/>
                </a:solidFill>
                <a:latin typeface="Times New Roman" pitchFamily="18" charset="0"/>
                <a:cs typeface="Times New Roman" pitchFamily="18" charset="0"/>
              </a:rPr>
              <a:t>Rule III: If the </a:t>
            </a:r>
            <a:r>
              <a:rPr lang="en-US" dirty="0" err="1" smtClean="0">
                <a:solidFill>
                  <a:schemeClr val="bg1"/>
                </a:solidFill>
                <a:latin typeface="Times New Roman" pitchFamily="18" charset="0"/>
                <a:cs typeface="Times New Roman" pitchFamily="18" charset="0"/>
              </a:rPr>
              <a:t>sulcus</a:t>
            </a:r>
            <a:r>
              <a:rPr lang="en-US" dirty="0" smtClean="0">
                <a:solidFill>
                  <a:schemeClr val="bg1"/>
                </a:solidFill>
                <a:latin typeface="Times New Roman" pitchFamily="18" charset="0"/>
                <a:cs typeface="Times New Roman" pitchFamily="18" charset="0"/>
              </a:rPr>
              <a:t> &gt;2 mm is found, especially on the facial aspect of the tooth, then evaluate to see whether a </a:t>
            </a:r>
            <a:r>
              <a:rPr lang="en-US" dirty="0" err="1" smtClean="0">
                <a:solidFill>
                  <a:schemeClr val="bg1"/>
                </a:solidFill>
                <a:latin typeface="Times New Roman" pitchFamily="18" charset="0"/>
                <a:cs typeface="Times New Roman" pitchFamily="18" charset="0"/>
              </a:rPr>
              <a:t>gingivectomy</a:t>
            </a:r>
            <a:r>
              <a:rPr lang="en-US" dirty="0" smtClean="0">
                <a:solidFill>
                  <a:schemeClr val="bg1"/>
                </a:solidFill>
                <a:latin typeface="Times New Roman" pitchFamily="18" charset="0"/>
                <a:cs typeface="Times New Roman" pitchFamily="18" charset="0"/>
              </a:rPr>
              <a:t> could be performed to lengthen the teeth and create a 1.5 mm </a:t>
            </a:r>
            <a:r>
              <a:rPr lang="en-US" dirty="0" err="1" smtClean="0">
                <a:solidFill>
                  <a:schemeClr val="bg1"/>
                </a:solidFill>
                <a:latin typeface="Times New Roman" pitchFamily="18" charset="0"/>
                <a:cs typeface="Times New Roman" pitchFamily="18" charset="0"/>
              </a:rPr>
              <a:t>sulcus</a:t>
            </a:r>
            <a:r>
              <a:rPr lang="en-US" dirty="0" smtClean="0">
                <a:solidFill>
                  <a:schemeClr val="bg1"/>
                </a:solidFill>
                <a:latin typeface="Times New Roman" pitchFamily="18" charset="0"/>
                <a:cs typeface="Times New Roman" pitchFamily="18" charset="0"/>
              </a:rPr>
              <a:t>.</a:t>
            </a:r>
          </a:p>
          <a:p>
            <a:endParaRPr lang="en-IN" dirty="0" smtClean="0">
              <a:solidFill>
                <a:schemeClr val="bg1"/>
              </a:solidFill>
              <a:latin typeface="Times New Roman" pitchFamily="18" charset="0"/>
              <a:cs typeface="Times New Roman" pitchFamily="18" charset="0"/>
            </a:endParaRPr>
          </a:p>
          <a:p>
            <a:pPr>
              <a:buNone/>
            </a:pPr>
            <a:r>
              <a:rPr lang="en-US" dirty="0" smtClean="0">
                <a:solidFill>
                  <a:schemeClr val="bg1"/>
                </a:solidFill>
                <a:latin typeface="Times New Roman" pitchFamily="18" charset="0"/>
                <a:cs typeface="Times New Roman" pitchFamily="18" charset="0"/>
              </a:rPr>
              <a:t>Then the patient can be treated as mentioned in rule I</a:t>
            </a:r>
            <a:endParaRPr lang="en-US" dirty="0">
              <a:solidFill>
                <a:schemeClr val="bg1"/>
              </a:solidFill>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chemeClr val="bg1"/>
                </a:solidFill>
                <a:effectLst/>
                <a:latin typeface="Times New Roman" pitchFamily="18" charset="0"/>
                <a:cs typeface="Times New Roman" pitchFamily="18" charset="0"/>
              </a:rPr>
              <a:t>Gingival retraction</a:t>
            </a:r>
            <a:endParaRPr lang="en-US" dirty="0">
              <a:solidFill>
                <a:schemeClr val="bg1"/>
              </a:solidFill>
              <a:effectLs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solidFill>
                  <a:schemeClr val="bg1"/>
                </a:solidFill>
                <a:latin typeface="Times New Roman" pitchFamily="18" charset="0"/>
                <a:cs typeface="Times New Roman" pitchFamily="18" charset="0"/>
              </a:rPr>
              <a:t>It can be achieved mechanically using retraction cords, copper bands or cords.</a:t>
            </a:r>
          </a:p>
          <a:p>
            <a:endParaRPr lang="en-IN"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A single-cord technique is the least traumatic option than two cord technique</a:t>
            </a:r>
          </a:p>
          <a:p>
            <a:endParaRPr lang="en-IN"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Chemicals used for the treatment help to control seepage of blood or gingival fluid </a:t>
            </a:r>
            <a:endParaRPr lang="en-US" dirty="0">
              <a:solidFill>
                <a:schemeClr val="bg1"/>
              </a:solidFill>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chemeClr val="bg1"/>
                </a:solidFill>
                <a:latin typeface="Times New Roman" pitchFamily="18" charset="0"/>
                <a:cs typeface="Times New Roman" pitchFamily="18" charset="0"/>
              </a:rPr>
              <a:t>Newer and safer materials like biocompatible polymer-</a:t>
            </a:r>
          </a:p>
          <a:p>
            <a:r>
              <a:rPr lang="en-US" dirty="0" err="1" smtClean="0">
                <a:solidFill>
                  <a:schemeClr val="bg1"/>
                </a:solidFill>
              </a:rPr>
              <a:t>hydroxylate</a:t>
            </a:r>
            <a:r>
              <a:rPr lang="en-US" dirty="0" smtClean="0">
                <a:solidFill>
                  <a:schemeClr val="bg1"/>
                </a:solidFill>
              </a:rPr>
              <a:t> polyvinyl acetate (</a:t>
            </a:r>
            <a:r>
              <a:rPr lang="en-US" dirty="0" err="1" smtClean="0">
                <a:solidFill>
                  <a:schemeClr val="bg1"/>
                </a:solidFill>
              </a:rPr>
              <a:t>Merocel</a:t>
            </a:r>
            <a:r>
              <a:rPr lang="en-US" dirty="0" smtClean="0">
                <a:solidFill>
                  <a:schemeClr val="bg1"/>
                </a:solidFill>
              </a:rPr>
              <a:t>) absorbs intraoral fluids</a:t>
            </a:r>
          </a:p>
          <a:p>
            <a:endParaRPr lang="en-IN" dirty="0" smtClean="0">
              <a:solidFill>
                <a:schemeClr val="bg1"/>
              </a:solidFill>
            </a:endParaRPr>
          </a:p>
          <a:p>
            <a:pPr>
              <a:buNone/>
            </a:pPr>
            <a:endParaRPr lang="en-US" dirty="0" smtClean="0">
              <a:solidFill>
                <a:schemeClr val="bg1"/>
              </a:solidFill>
            </a:endParaRPr>
          </a:p>
          <a:p>
            <a:r>
              <a:rPr lang="en-US" dirty="0" err="1" smtClean="0">
                <a:solidFill>
                  <a:schemeClr val="bg1"/>
                </a:solidFill>
              </a:rPr>
              <a:t>Expasyl</a:t>
            </a:r>
            <a:r>
              <a:rPr lang="en-US" dirty="0" smtClean="0">
                <a:solidFill>
                  <a:schemeClr val="bg1"/>
                </a:solidFill>
              </a:rPr>
              <a:t> is a paste that not only opens the </a:t>
            </a:r>
            <a:r>
              <a:rPr lang="en-US" dirty="0" err="1" smtClean="0">
                <a:solidFill>
                  <a:schemeClr val="bg1"/>
                </a:solidFill>
              </a:rPr>
              <a:t>sulcus</a:t>
            </a:r>
            <a:r>
              <a:rPr lang="en-US" dirty="0" smtClean="0">
                <a:solidFill>
                  <a:schemeClr val="bg1"/>
                </a:solidFill>
              </a:rPr>
              <a:t> but also leaves the field dry.</a:t>
            </a:r>
            <a:endParaRPr lang="en-US" dirty="0">
              <a:solidFill>
                <a:schemeClr val="bg1"/>
              </a:solidFill>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solidFill>
                  <a:schemeClr val="bg1"/>
                </a:solidFill>
                <a:effectLst/>
                <a:latin typeface="Times New Roman" pitchFamily="18" charset="0"/>
                <a:cs typeface="Times New Roman" pitchFamily="18" charset="0"/>
              </a:rPr>
              <a:t>Role of provisional restorations</a:t>
            </a:r>
            <a:endParaRPr lang="en-US" b="0" dirty="0">
              <a:solidFill>
                <a:schemeClr val="bg1"/>
              </a:solidFill>
              <a:effectLs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solidFill>
                  <a:schemeClr val="bg1"/>
                </a:solidFill>
                <a:latin typeface="Times New Roman" pitchFamily="18" charset="0"/>
                <a:cs typeface="Times New Roman" pitchFamily="18" charset="0"/>
              </a:rPr>
              <a:t>Provisional restorations are needed to protect the prepared teeth, to reduce the sensitivity of the vital abutments, and to prevent tooth migration</a:t>
            </a:r>
          </a:p>
          <a:p>
            <a:pPr>
              <a:buNone/>
            </a:pPr>
            <a:endParaRPr lang="en-US" dirty="0" smtClean="0">
              <a:solidFill>
                <a:schemeClr val="bg1"/>
              </a:solidFill>
              <a:latin typeface="Times New Roman" pitchFamily="18" charset="0"/>
              <a:cs typeface="Times New Roman" pitchFamily="18" charset="0"/>
            </a:endParaRPr>
          </a:p>
          <a:p>
            <a:r>
              <a:rPr lang="en-US" dirty="0" err="1" smtClean="0">
                <a:solidFill>
                  <a:schemeClr val="bg1"/>
                </a:solidFill>
                <a:latin typeface="Times New Roman" pitchFamily="18" charset="0"/>
                <a:cs typeface="Times New Roman" pitchFamily="18" charset="0"/>
              </a:rPr>
              <a:t>Provisionals</a:t>
            </a:r>
            <a:r>
              <a:rPr lang="en-US" dirty="0" smtClean="0">
                <a:solidFill>
                  <a:schemeClr val="bg1"/>
                </a:solidFill>
                <a:latin typeface="Times New Roman" pitchFamily="18" charset="0"/>
                <a:cs typeface="Times New Roman" pitchFamily="18" charset="0"/>
              </a:rPr>
              <a:t> should have good marginal fit and polish</a:t>
            </a:r>
          </a:p>
          <a:p>
            <a:pPr>
              <a:buNone/>
            </a:pPr>
            <a:endParaRPr lang="en-US"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This prevents plaque accumulation and related inflammatory gingival overgrowth or recession.</a:t>
            </a:r>
            <a:br>
              <a:rPr lang="en-US" dirty="0" smtClean="0">
                <a:solidFill>
                  <a:schemeClr val="bg1"/>
                </a:solidFill>
                <a:latin typeface="Times New Roman" pitchFamily="18" charset="0"/>
                <a:cs typeface="Times New Roman" pitchFamily="18" charset="0"/>
              </a:rPr>
            </a:br>
            <a:endParaRPr lang="en-US" dirty="0">
              <a:solidFill>
                <a:schemeClr val="bg1"/>
              </a:solidFill>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0" dirty="0" smtClean="0">
                <a:solidFill>
                  <a:schemeClr val="bg1"/>
                </a:solidFill>
                <a:effectLst/>
                <a:latin typeface="Times New Roman" pitchFamily="18" charset="0"/>
                <a:cs typeface="Times New Roman" pitchFamily="18" charset="0"/>
              </a:rPr>
              <a:t>Occlusion</a:t>
            </a:r>
            <a:br>
              <a:rPr lang="en-US" sz="4000" b="0" dirty="0" smtClean="0">
                <a:solidFill>
                  <a:schemeClr val="bg1"/>
                </a:solidFill>
                <a:effectLst/>
                <a:latin typeface="Times New Roman" pitchFamily="18" charset="0"/>
                <a:cs typeface="Times New Roman" pitchFamily="18" charset="0"/>
              </a:rPr>
            </a:br>
            <a:endParaRPr lang="en-US" sz="4000" b="0" dirty="0">
              <a:solidFill>
                <a:schemeClr val="bg1"/>
              </a:solidFill>
              <a:effectLs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solidFill>
                  <a:schemeClr val="bg1"/>
                </a:solidFill>
                <a:latin typeface="Times New Roman" pitchFamily="18" charset="0"/>
                <a:cs typeface="Times New Roman" pitchFamily="18" charset="0"/>
              </a:rPr>
              <a:t>Occlusal discrepancies in a restoration appear to be a significant risk factor that contributes to more rapid periodontal destruction</a:t>
            </a:r>
          </a:p>
          <a:p>
            <a:endParaRPr lang="en-IN" dirty="0" smtClean="0">
              <a:solidFill>
                <a:schemeClr val="bg1"/>
              </a:solidFill>
              <a:latin typeface="Times New Roman" pitchFamily="18" charset="0"/>
              <a:cs typeface="Times New Roman" pitchFamily="18" charset="0"/>
            </a:endParaRPr>
          </a:p>
          <a:p>
            <a:pPr>
              <a:buNone/>
            </a:pPr>
            <a:endParaRPr lang="en-US"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Cantilever designs often result in fractures of casting and roots and periodontal inflammation around abutment tooth.</a:t>
            </a:r>
            <a:endParaRPr lang="en-US" dirty="0">
              <a:solidFill>
                <a:schemeClr val="bg1"/>
              </a:solidFill>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0" dirty="0" smtClean="0">
                <a:solidFill>
                  <a:schemeClr val="bg1"/>
                </a:solidFill>
                <a:effectLst/>
                <a:latin typeface="Times New Roman" pitchFamily="18" charset="0"/>
                <a:cs typeface="Times New Roman" pitchFamily="18" charset="0"/>
              </a:rPr>
              <a:t>Restorative materials and alloy sensitivity</a:t>
            </a:r>
            <a:br>
              <a:rPr lang="en-US" sz="4000" b="0" dirty="0" smtClean="0">
                <a:solidFill>
                  <a:schemeClr val="bg1"/>
                </a:solidFill>
                <a:effectLst/>
                <a:latin typeface="Times New Roman" pitchFamily="18" charset="0"/>
                <a:cs typeface="Times New Roman" pitchFamily="18" charset="0"/>
              </a:rPr>
            </a:br>
            <a:endParaRPr lang="en-US" sz="4000" b="0" dirty="0">
              <a:solidFill>
                <a:schemeClr val="bg1"/>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285720" y="1071546"/>
            <a:ext cx="8401080" cy="5237814"/>
          </a:xfrm>
        </p:spPr>
        <p:txBody>
          <a:bodyPr>
            <a:noAutofit/>
          </a:bodyPr>
          <a:lstStyle/>
          <a:p>
            <a:r>
              <a:rPr lang="en-US" dirty="0" smtClean="0">
                <a:solidFill>
                  <a:schemeClr val="bg1"/>
                </a:solidFill>
                <a:latin typeface="Times New Roman" pitchFamily="18" charset="0"/>
                <a:cs typeface="Times New Roman" pitchFamily="18" charset="0"/>
              </a:rPr>
              <a:t>Self-curing acrylics are less tissue friendly.</a:t>
            </a:r>
          </a:p>
          <a:p>
            <a:endParaRPr lang="en-US"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 Improperly finished composites may become rough. </a:t>
            </a:r>
          </a:p>
          <a:p>
            <a:endParaRPr lang="en-US"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Phosphate cements and silicates are irritant.</a:t>
            </a:r>
          </a:p>
          <a:p>
            <a:endParaRPr lang="en-US"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 Lab cast and high polish of restorations is important in preventing plaque accumulation</a:t>
            </a:r>
          </a:p>
          <a:p>
            <a:endParaRPr lang="en-IN"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The fine marginal fit of glass ceramics and porcelain veneers have least gingival irritation.</a:t>
            </a:r>
            <a:br>
              <a:rPr lang="en-US" dirty="0" smtClean="0">
                <a:solidFill>
                  <a:schemeClr val="bg1"/>
                </a:solidFill>
                <a:latin typeface="Times New Roman" pitchFamily="18" charset="0"/>
                <a:cs typeface="Times New Roman" pitchFamily="18" charset="0"/>
              </a:rPr>
            </a:br>
            <a:endParaRPr lang="en-US" dirty="0">
              <a:solidFill>
                <a:schemeClr val="bg1"/>
              </a:solidFill>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0" dirty="0" smtClean="0">
                <a:solidFill>
                  <a:schemeClr val="bg1"/>
                </a:solidFill>
                <a:effectLst/>
                <a:latin typeface="Times New Roman" pitchFamily="18" charset="0"/>
                <a:cs typeface="Times New Roman" pitchFamily="18" charset="0"/>
              </a:rPr>
              <a:t>Iatrogenic damage from procedures</a:t>
            </a:r>
            <a:endParaRPr lang="en-US" sz="4000" b="0" dirty="0">
              <a:solidFill>
                <a:schemeClr val="bg1"/>
              </a:solidFill>
              <a:effectLs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solidFill>
                  <a:schemeClr val="bg1"/>
                </a:solidFill>
                <a:latin typeface="Times New Roman" pitchFamily="18" charset="0"/>
                <a:cs typeface="Times New Roman" pitchFamily="18" charset="0"/>
              </a:rPr>
              <a:t>The residual material of retraction cords left in the crevice can lead to periodontal abscess later</a:t>
            </a:r>
          </a:p>
          <a:p>
            <a:endParaRPr lang="en-IN"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Injury from rubber dam clamp and disks can lead to gingival inflammation.</a:t>
            </a:r>
          </a:p>
          <a:p>
            <a:endParaRPr lang="en-IN"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Injudicious use of </a:t>
            </a:r>
            <a:r>
              <a:rPr lang="en-US" dirty="0" err="1" smtClean="0">
                <a:solidFill>
                  <a:schemeClr val="bg1"/>
                </a:solidFill>
                <a:latin typeface="Times New Roman" pitchFamily="18" charset="0"/>
                <a:cs typeface="Times New Roman" pitchFamily="18" charset="0"/>
              </a:rPr>
              <a:t>electrosurgery</a:t>
            </a:r>
            <a:r>
              <a:rPr lang="en-US" dirty="0" smtClean="0">
                <a:solidFill>
                  <a:schemeClr val="bg1"/>
                </a:solidFill>
                <a:latin typeface="Times New Roman" pitchFamily="18" charset="0"/>
                <a:cs typeface="Times New Roman" pitchFamily="18" charset="0"/>
              </a:rPr>
              <a:t>, cryosurgery and laser can cause excessive necrosis of the </a:t>
            </a:r>
            <a:r>
              <a:rPr lang="en-US" dirty="0" err="1" smtClean="0">
                <a:solidFill>
                  <a:schemeClr val="bg1"/>
                </a:solidFill>
                <a:latin typeface="Times New Roman" pitchFamily="18" charset="0"/>
                <a:cs typeface="Times New Roman" pitchFamily="18" charset="0"/>
              </a:rPr>
              <a:t>gingiva</a:t>
            </a:r>
            <a:endParaRPr lang="en-US" dirty="0">
              <a:solidFill>
                <a:schemeClr val="bg1"/>
              </a:solidFill>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solidFill>
                  <a:schemeClr val="bg1"/>
                </a:solidFill>
                <a:effectLst/>
                <a:latin typeface="Times New Roman" pitchFamily="18" charset="0"/>
                <a:cs typeface="Times New Roman" pitchFamily="18" charset="0"/>
              </a:rPr>
              <a:t>CURRENT TRENDS IN PERIODONTAL ASPECTS OF RESTORATIVE DENTISTRY</a:t>
            </a:r>
            <a:endParaRPr lang="en-US" b="0" dirty="0">
              <a:solidFill>
                <a:schemeClr val="bg1"/>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643050"/>
            <a:ext cx="8229600" cy="4666310"/>
          </a:xfrm>
        </p:spPr>
        <p:txBody>
          <a:bodyPr>
            <a:normAutofit/>
          </a:bodyPr>
          <a:lstStyle/>
          <a:p>
            <a:r>
              <a:rPr lang="en-US" dirty="0" err="1" smtClean="0">
                <a:solidFill>
                  <a:schemeClr val="bg1"/>
                </a:solidFill>
                <a:latin typeface="Times New Roman" pitchFamily="18" charset="0"/>
                <a:cs typeface="Times New Roman" pitchFamily="18" charset="0"/>
              </a:rPr>
              <a:t>Supragingival</a:t>
            </a:r>
            <a:r>
              <a:rPr lang="en-US" dirty="0" smtClean="0">
                <a:solidFill>
                  <a:schemeClr val="bg1"/>
                </a:solidFill>
                <a:latin typeface="Times New Roman" pitchFamily="18" charset="0"/>
                <a:cs typeface="Times New Roman" pitchFamily="18" charset="0"/>
              </a:rPr>
              <a:t> placement of margins of restorations</a:t>
            </a:r>
          </a:p>
          <a:p>
            <a:pPr>
              <a:buNone/>
            </a:pPr>
            <a:endParaRPr lang="en-US"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Avoidance of over contoured restoration, and minimal concern with lack of contour</a:t>
            </a:r>
          </a:p>
          <a:p>
            <a:pPr>
              <a:buNone/>
            </a:pPr>
            <a:endParaRPr lang="en-US"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Occlusal stability through precise </a:t>
            </a:r>
            <a:r>
              <a:rPr lang="en-US" dirty="0" err="1" smtClean="0">
                <a:solidFill>
                  <a:schemeClr val="bg1"/>
                </a:solidFill>
                <a:latin typeface="Times New Roman" pitchFamily="18" charset="0"/>
                <a:cs typeface="Times New Roman" pitchFamily="18" charset="0"/>
              </a:rPr>
              <a:t>occlusal</a:t>
            </a:r>
            <a:r>
              <a:rPr lang="en-US" dirty="0" smtClean="0">
                <a:solidFill>
                  <a:schemeClr val="bg1"/>
                </a:solidFill>
                <a:latin typeface="Times New Roman" pitchFamily="18" charset="0"/>
                <a:cs typeface="Times New Roman" pitchFamily="18" charset="0"/>
              </a:rPr>
              <a:t> adjustment and accurate reconstruction of </a:t>
            </a:r>
            <a:r>
              <a:rPr lang="en-US" dirty="0" err="1" smtClean="0">
                <a:solidFill>
                  <a:schemeClr val="bg1"/>
                </a:solidFill>
                <a:latin typeface="Times New Roman" pitchFamily="18" charset="0"/>
                <a:cs typeface="Times New Roman" pitchFamily="18" charset="0"/>
              </a:rPr>
              <a:t>occlusal</a:t>
            </a:r>
            <a:r>
              <a:rPr lang="en-US" dirty="0" smtClean="0">
                <a:solidFill>
                  <a:schemeClr val="bg1"/>
                </a:solidFill>
                <a:latin typeface="Times New Roman" pitchFamily="18" charset="0"/>
                <a:cs typeface="Times New Roman" pitchFamily="18" charset="0"/>
              </a:rPr>
              <a:t> anatomy in single restorations</a:t>
            </a:r>
          </a:p>
          <a:p>
            <a:endParaRPr lang="en-US" dirty="0">
              <a:solidFill>
                <a:schemeClr val="bg1"/>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0" dirty="0" smtClean="0">
                <a:solidFill>
                  <a:schemeClr val="bg1"/>
                </a:solidFill>
                <a:effectLst/>
                <a:latin typeface="Times New Roman" pitchFamily="18" charset="0"/>
                <a:cs typeface="Times New Roman" pitchFamily="18" charset="0"/>
              </a:rPr>
              <a:t>INTRODUCTION</a:t>
            </a:r>
            <a:endParaRPr lang="en-US" b="0" dirty="0">
              <a:solidFill>
                <a:schemeClr val="bg1"/>
              </a:solidFill>
              <a:effectLst/>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dirty="0" smtClean="0">
                <a:solidFill>
                  <a:schemeClr val="bg1"/>
                </a:solidFill>
              </a:rPr>
              <a:t>The relationship between periodontal health and the restoration of teeth is intimate and inseparable.</a:t>
            </a:r>
          </a:p>
          <a:p>
            <a:pPr>
              <a:buNone/>
            </a:pPr>
            <a:endParaRPr lang="en-US" dirty="0" smtClean="0">
              <a:solidFill>
                <a:schemeClr val="bg1"/>
              </a:solidFill>
            </a:endParaRPr>
          </a:p>
          <a:p>
            <a:r>
              <a:rPr lang="en-US" dirty="0" smtClean="0">
                <a:solidFill>
                  <a:schemeClr val="bg1"/>
                </a:solidFill>
              </a:rPr>
              <a:t>For restorations to survive long </a:t>
            </a:r>
            <a:r>
              <a:rPr lang="en-US" dirty="0" err="1" smtClean="0">
                <a:solidFill>
                  <a:schemeClr val="bg1"/>
                </a:solidFill>
              </a:rPr>
              <a:t>term,the</a:t>
            </a:r>
            <a:r>
              <a:rPr lang="en-US" dirty="0" smtClean="0">
                <a:solidFill>
                  <a:schemeClr val="bg1"/>
                </a:solidFill>
              </a:rPr>
              <a:t> </a:t>
            </a:r>
            <a:r>
              <a:rPr lang="en-US" dirty="0" err="1" smtClean="0">
                <a:solidFill>
                  <a:schemeClr val="bg1"/>
                </a:solidFill>
              </a:rPr>
              <a:t>periodontium</a:t>
            </a:r>
            <a:r>
              <a:rPr lang="en-US" dirty="0" smtClean="0">
                <a:solidFill>
                  <a:schemeClr val="bg1"/>
                </a:solidFill>
              </a:rPr>
              <a:t> must remain healthy so that the teeth are maintained.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chemeClr val="bg1"/>
                </a:solidFill>
              </a:rPr>
              <a:t>Restricted indications for splinting of mobile teeth</a:t>
            </a:r>
          </a:p>
          <a:p>
            <a:pPr>
              <a:buNone/>
            </a:pPr>
            <a:endParaRPr lang="en-US" dirty="0" smtClean="0">
              <a:solidFill>
                <a:schemeClr val="bg1"/>
              </a:solidFill>
            </a:endParaRPr>
          </a:p>
          <a:p>
            <a:r>
              <a:rPr lang="en-US" dirty="0" err="1" smtClean="0">
                <a:solidFill>
                  <a:schemeClr val="bg1"/>
                </a:solidFill>
              </a:rPr>
              <a:t>Hemisection</a:t>
            </a:r>
            <a:r>
              <a:rPr lang="en-US" dirty="0" smtClean="0">
                <a:solidFill>
                  <a:schemeClr val="bg1"/>
                </a:solidFill>
              </a:rPr>
              <a:t> with fixed bridges in cases of extensive bifurcation involvement.</a:t>
            </a:r>
          </a:p>
          <a:p>
            <a:endParaRPr lang="en-US" dirty="0">
              <a:solidFill>
                <a:schemeClr val="bg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Times New Roman" pitchFamily="18" charset="0"/>
                <a:cs typeface="Times New Roman" pitchFamily="18" charset="0"/>
              </a:rPr>
              <a:t>Periodontal considerations</a:t>
            </a:r>
            <a:endParaRPr lang="en-US"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r>
              <a:rPr lang="en-US" dirty="0" smtClean="0">
                <a:solidFill>
                  <a:schemeClr val="bg1"/>
                </a:solidFill>
                <a:latin typeface="Times New Roman" pitchFamily="18" charset="0"/>
                <a:cs typeface="Times New Roman" pitchFamily="18" charset="0"/>
              </a:rPr>
              <a:t>Periodontal therapy to resolve inflammation must be completed before prosthetic treatment.</a:t>
            </a:r>
          </a:p>
          <a:p>
            <a:endParaRPr lang="en-IN" dirty="0" smtClean="0">
              <a:solidFill>
                <a:schemeClr val="bg1"/>
              </a:solidFill>
              <a:latin typeface="Times New Roman" pitchFamily="18" charset="0"/>
              <a:cs typeface="Times New Roman" pitchFamily="18" charset="0"/>
            </a:endParaRPr>
          </a:p>
          <a:p>
            <a:r>
              <a:rPr lang="en-US" b="1" dirty="0" smtClean="0">
                <a:solidFill>
                  <a:schemeClr val="bg1"/>
                </a:solidFill>
                <a:latin typeface="Times New Roman" pitchFamily="18" charset="0"/>
                <a:cs typeface="Times New Roman" pitchFamily="18" charset="0"/>
              </a:rPr>
              <a:t>Importance of a healthy </a:t>
            </a:r>
            <a:r>
              <a:rPr lang="en-US" b="1" dirty="0" err="1" smtClean="0">
                <a:solidFill>
                  <a:schemeClr val="bg1"/>
                </a:solidFill>
                <a:latin typeface="Times New Roman" pitchFamily="18" charset="0"/>
                <a:cs typeface="Times New Roman" pitchFamily="18" charset="0"/>
              </a:rPr>
              <a:t>periodontium</a:t>
            </a:r>
            <a:r>
              <a:rPr lang="en-US" b="1" dirty="0" smtClean="0">
                <a:solidFill>
                  <a:schemeClr val="bg1"/>
                </a:solidFill>
                <a:latin typeface="Times New Roman" pitchFamily="18" charset="0"/>
                <a:cs typeface="Times New Roman" pitchFamily="18" charset="0"/>
              </a:rPr>
              <a:t>:</a:t>
            </a:r>
          </a:p>
          <a:p>
            <a:pPr>
              <a:buNone/>
            </a:pPr>
            <a:endParaRPr lang="en-US" b="1"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Healthy gingival margins do not shrink after tooth preparation and enable accurate impressions</a:t>
            </a:r>
          </a:p>
          <a:p>
            <a:pPr>
              <a:buNone/>
            </a:pPr>
            <a:endParaRPr lang="en-US"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There are less chances of bleeding after preparation, which aids visibility and making impressions</a:t>
            </a:r>
          </a:p>
          <a:p>
            <a:endParaRPr lang="en-US" dirty="0">
              <a:solidFill>
                <a:schemeClr val="bg1"/>
              </a:solidFill>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chemeClr val="bg1"/>
                </a:solidFill>
                <a:latin typeface="Times New Roman" pitchFamily="18" charset="0"/>
                <a:cs typeface="Times New Roman" pitchFamily="18" charset="0"/>
              </a:rPr>
              <a:t>Stable tissues, free of inflammation ensures predictable restorations</a:t>
            </a:r>
          </a:p>
          <a:p>
            <a:pPr>
              <a:buNone/>
            </a:pPr>
            <a:endParaRPr lang="en-US"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Trauma from occlusion on teeth with untreated </a:t>
            </a:r>
            <a:r>
              <a:rPr lang="en-US" dirty="0" err="1" smtClean="0">
                <a:solidFill>
                  <a:schemeClr val="bg1"/>
                </a:solidFill>
                <a:latin typeface="Times New Roman" pitchFamily="18" charset="0"/>
                <a:cs typeface="Times New Roman" pitchFamily="18" charset="0"/>
              </a:rPr>
              <a:t>periodontitis</a:t>
            </a:r>
            <a:r>
              <a:rPr lang="en-US" dirty="0" smtClean="0">
                <a:solidFill>
                  <a:schemeClr val="bg1"/>
                </a:solidFill>
                <a:latin typeface="Times New Roman" pitchFamily="18" charset="0"/>
                <a:cs typeface="Times New Roman" pitchFamily="18" charset="0"/>
              </a:rPr>
              <a:t> may increase tooth mobility and rate of attachment loss </a:t>
            </a:r>
          </a:p>
          <a:p>
            <a:endParaRPr lang="en-US" dirty="0">
              <a:solidFill>
                <a:schemeClr val="bg1"/>
              </a:solidFill>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chemeClr val="bg1"/>
                </a:solidFill>
                <a:latin typeface="Times New Roman" pitchFamily="18" charset="0"/>
                <a:cs typeface="Times New Roman" pitchFamily="18" charset="0"/>
              </a:rPr>
              <a:t>Quality and topography of the </a:t>
            </a:r>
            <a:r>
              <a:rPr lang="en-US" dirty="0" err="1" smtClean="0">
                <a:solidFill>
                  <a:schemeClr val="bg1"/>
                </a:solidFill>
                <a:latin typeface="Times New Roman" pitchFamily="18" charset="0"/>
                <a:cs typeface="Times New Roman" pitchFamily="18" charset="0"/>
              </a:rPr>
              <a:t>periodontium</a:t>
            </a:r>
            <a:r>
              <a:rPr lang="en-US" dirty="0" smtClean="0">
                <a:solidFill>
                  <a:schemeClr val="bg1"/>
                </a:solidFill>
                <a:latin typeface="Times New Roman" pitchFamily="18" charset="0"/>
                <a:cs typeface="Times New Roman" pitchFamily="18" charset="0"/>
              </a:rPr>
              <a:t> should be improved to prevent negative changes once the restorations have been placed.</a:t>
            </a:r>
          </a:p>
          <a:p>
            <a:pPr>
              <a:buNone/>
            </a:pPr>
            <a:endParaRPr lang="en-US" baseline="30000"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 Wider zone of attached </a:t>
            </a:r>
            <a:r>
              <a:rPr lang="en-US" dirty="0" err="1" smtClean="0">
                <a:solidFill>
                  <a:schemeClr val="bg1"/>
                </a:solidFill>
                <a:latin typeface="Times New Roman" pitchFamily="18" charset="0"/>
                <a:cs typeface="Times New Roman" pitchFamily="18" charset="0"/>
              </a:rPr>
              <a:t>gingiva</a:t>
            </a:r>
            <a:r>
              <a:rPr lang="en-US" dirty="0" smtClean="0">
                <a:solidFill>
                  <a:schemeClr val="bg1"/>
                </a:solidFill>
                <a:latin typeface="Times New Roman" pitchFamily="18" charset="0"/>
                <a:cs typeface="Times New Roman" pitchFamily="18" charset="0"/>
              </a:rPr>
              <a:t> is needed around abutment teeth and in those with </a:t>
            </a:r>
            <a:r>
              <a:rPr lang="en-US" dirty="0" err="1" smtClean="0">
                <a:solidFill>
                  <a:schemeClr val="bg1"/>
                </a:solidFill>
                <a:latin typeface="Times New Roman" pitchFamily="18" charset="0"/>
                <a:cs typeface="Times New Roman" pitchFamily="18" charset="0"/>
              </a:rPr>
              <a:t>subgingival</a:t>
            </a:r>
            <a:r>
              <a:rPr lang="en-US" dirty="0" smtClean="0">
                <a:solidFill>
                  <a:schemeClr val="bg1"/>
                </a:solidFill>
                <a:latin typeface="Times New Roman" pitchFamily="18" charset="0"/>
                <a:cs typeface="Times New Roman" pitchFamily="18" charset="0"/>
              </a:rPr>
              <a:t> restorations as less inflammation is reported than in teeth with narrow zones</a:t>
            </a:r>
            <a:endParaRPr lang="en-US" dirty="0">
              <a:solidFill>
                <a:schemeClr val="bg1"/>
              </a:solidFill>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chemeClr val="bg1"/>
                </a:solidFill>
                <a:latin typeface="Times New Roman" pitchFamily="18" charset="0"/>
                <a:cs typeface="Times New Roman" pitchFamily="18" charset="0"/>
              </a:rPr>
              <a:t>Periodontal therapy</a:t>
            </a:r>
            <a:br>
              <a:rPr lang="en-US" sz="4000" dirty="0" smtClean="0">
                <a:solidFill>
                  <a:schemeClr val="bg1"/>
                </a:solidFill>
                <a:latin typeface="Times New Roman" pitchFamily="18" charset="0"/>
                <a:cs typeface="Times New Roman" pitchFamily="18" charset="0"/>
              </a:rPr>
            </a:br>
            <a:endParaRPr lang="en-US" sz="4000"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dirty="0" smtClean="0">
                <a:solidFill>
                  <a:schemeClr val="bg1"/>
                </a:solidFill>
              </a:rPr>
              <a:t>A thorough periodontal evaluation is indicated in the planning stages prior to fabrication of the prosthesis.</a:t>
            </a:r>
          </a:p>
          <a:p>
            <a:pPr>
              <a:buNone/>
            </a:pPr>
            <a:endParaRPr lang="en-US" dirty="0" smtClean="0">
              <a:solidFill>
                <a:schemeClr val="bg1"/>
              </a:solidFill>
            </a:endParaRPr>
          </a:p>
          <a:p>
            <a:r>
              <a:rPr lang="en-US" dirty="0" smtClean="0">
                <a:solidFill>
                  <a:schemeClr val="bg1"/>
                </a:solidFill>
              </a:rPr>
              <a:t> Selection of abutment teeth is based on </a:t>
            </a:r>
            <a:r>
              <a:rPr lang="en-US" dirty="0" err="1" smtClean="0">
                <a:solidFill>
                  <a:schemeClr val="bg1"/>
                </a:solidFill>
              </a:rPr>
              <a:t>prosthodontic</a:t>
            </a:r>
            <a:r>
              <a:rPr lang="en-US" dirty="0" smtClean="0">
                <a:solidFill>
                  <a:schemeClr val="bg1"/>
                </a:solidFill>
              </a:rPr>
              <a:t> and periodontal considerations, including bone support and architecture, width of attached </a:t>
            </a:r>
            <a:r>
              <a:rPr lang="en-US" dirty="0" err="1" smtClean="0">
                <a:solidFill>
                  <a:schemeClr val="bg1"/>
                </a:solidFill>
              </a:rPr>
              <a:t>gingiva</a:t>
            </a:r>
            <a:r>
              <a:rPr lang="en-US" dirty="0" smtClean="0">
                <a:solidFill>
                  <a:schemeClr val="bg1"/>
                </a:solidFill>
              </a:rPr>
              <a:t>, tooth mobility, root anatomy, and tooth position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chemeClr val="bg1"/>
                </a:solidFill>
              </a:rPr>
              <a:t>Correction of the gingival architecture that may favor disease, impair esthetics, or impede placement of prosthesis with </a:t>
            </a:r>
            <a:r>
              <a:rPr lang="en-US" dirty="0" err="1" smtClean="0">
                <a:solidFill>
                  <a:schemeClr val="bg1"/>
                </a:solidFill>
              </a:rPr>
              <a:t>preprosthetic</a:t>
            </a:r>
            <a:r>
              <a:rPr lang="en-US" dirty="0" smtClean="0">
                <a:solidFill>
                  <a:schemeClr val="bg1"/>
                </a:solidFill>
              </a:rPr>
              <a:t> surgery</a:t>
            </a:r>
          </a:p>
          <a:p>
            <a:pPr>
              <a:buNone/>
            </a:pPr>
            <a:endParaRPr lang="en-US" dirty="0" smtClean="0">
              <a:solidFill>
                <a:schemeClr val="bg1"/>
              </a:solidFill>
            </a:endParaRPr>
          </a:p>
          <a:p>
            <a:r>
              <a:rPr lang="en-US" dirty="0" smtClean="0">
                <a:solidFill>
                  <a:schemeClr val="bg1"/>
                </a:solidFill>
              </a:rPr>
              <a:t>Periodontal maintenance and motivation for oral hygiene should be given during treatment and interim periods.</a:t>
            </a:r>
          </a:p>
          <a:p>
            <a:endParaRPr lang="en-US" dirty="0">
              <a:solidFill>
                <a:schemeClr val="bg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chemeClr val="bg1"/>
                </a:solidFill>
                <a:effectLst/>
                <a:latin typeface="Times New Roman" pitchFamily="18" charset="0"/>
                <a:cs typeface="Times New Roman" pitchFamily="18" charset="0"/>
              </a:rPr>
              <a:t>Cause-related therapy</a:t>
            </a:r>
            <a:endParaRPr lang="en-US" b="0" dirty="0">
              <a:solidFill>
                <a:schemeClr val="bg1"/>
              </a:solidFill>
              <a:effectLs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solidFill>
                  <a:schemeClr val="bg1"/>
                </a:solidFill>
                <a:latin typeface="Times New Roman" pitchFamily="18" charset="0"/>
                <a:cs typeface="Times New Roman" pitchFamily="18" charset="0"/>
              </a:rPr>
              <a:t>Plaque control</a:t>
            </a:r>
          </a:p>
          <a:p>
            <a:r>
              <a:rPr lang="en-US" dirty="0" smtClean="0">
                <a:solidFill>
                  <a:schemeClr val="bg1"/>
                </a:solidFill>
                <a:latin typeface="Times New Roman" pitchFamily="18" charset="0"/>
                <a:cs typeface="Times New Roman" pitchFamily="18" charset="0"/>
              </a:rPr>
              <a:t>Calculus removal</a:t>
            </a:r>
          </a:p>
          <a:p>
            <a:r>
              <a:rPr lang="en-US" dirty="0" smtClean="0">
                <a:solidFill>
                  <a:schemeClr val="bg1"/>
                </a:solidFill>
                <a:latin typeface="Times New Roman" pitchFamily="18" charset="0"/>
                <a:cs typeface="Times New Roman" pitchFamily="18" charset="0"/>
              </a:rPr>
              <a:t> and the removal of any inadequate dental restorations in the gingival environment, treatment of food impaction</a:t>
            </a:r>
          </a:p>
          <a:p>
            <a:r>
              <a:rPr lang="en-US" dirty="0" smtClean="0">
                <a:solidFill>
                  <a:schemeClr val="bg1"/>
                </a:solidFill>
                <a:latin typeface="Times New Roman" pitchFamily="18" charset="0"/>
                <a:cs typeface="Times New Roman" pitchFamily="18" charset="0"/>
              </a:rPr>
              <a:t>Correction of trauma from occlusion, and orthodontic tooth movement</a:t>
            </a:r>
          </a:p>
          <a:p>
            <a:r>
              <a:rPr lang="en-US" dirty="0" smtClean="0">
                <a:solidFill>
                  <a:schemeClr val="bg1"/>
                </a:solidFill>
                <a:latin typeface="Times New Roman" pitchFamily="18" charset="0"/>
                <a:cs typeface="Times New Roman" pitchFamily="18" charset="0"/>
              </a:rPr>
              <a:t> Motivation for oral hygiene, as well as extraction of hopeless teeth can be done.</a:t>
            </a:r>
            <a:endParaRPr lang="en-US" dirty="0">
              <a:solidFill>
                <a:schemeClr val="bg1"/>
              </a:solidFill>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0" dirty="0" smtClean="0">
                <a:solidFill>
                  <a:schemeClr val="bg1"/>
                </a:solidFill>
                <a:effectLst/>
                <a:latin typeface="Times New Roman" pitchFamily="18" charset="0"/>
                <a:cs typeface="Times New Roman" pitchFamily="18" charset="0"/>
              </a:rPr>
              <a:t>Surgical therapy</a:t>
            </a:r>
            <a:br>
              <a:rPr lang="en-US" sz="4000" b="0" dirty="0" smtClean="0">
                <a:solidFill>
                  <a:schemeClr val="bg1"/>
                </a:solidFill>
                <a:effectLst/>
                <a:latin typeface="Times New Roman" pitchFamily="18" charset="0"/>
                <a:cs typeface="Times New Roman" pitchFamily="18" charset="0"/>
              </a:rPr>
            </a:br>
            <a:endParaRPr lang="en-US" sz="4000" b="0" dirty="0">
              <a:solidFill>
                <a:schemeClr val="bg1"/>
              </a:solidFill>
              <a:effectLst/>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r>
              <a:rPr lang="en-US" dirty="0" smtClean="0">
                <a:solidFill>
                  <a:schemeClr val="bg1"/>
                </a:solidFill>
                <a:latin typeface="Times New Roman" pitchFamily="18" charset="0"/>
                <a:cs typeface="Times New Roman" pitchFamily="18" charset="0"/>
              </a:rPr>
              <a:t>Periodontal flap surgery</a:t>
            </a:r>
          </a:p>
          <a:p>
            <a:endParaRPr lang="en-IN" dirty="0" smtClean="0">
              <a:solidFill>
                <a:schemeClr val="bg1"/>
              </a:solidFill>
              <a:latin typeface="Times New Roman" pitchFamily="18" charset="0"/>
              <a:cs typeface="Times New Roman" pitchFamily="18" charset="0"/>
            </a:endParaRPr>
          </a:p>
          <a:p>
            <a:endParaRPr lang="en-IN" dirty="0" smtClean="0">
              <a:solidFill>
                <a:schemeClr val="bg1"/>
              </a:solidFill>
              <a:latin typeface="Times New Roman" pitchFamily="18" charset="0"/>
              <a:cs typeface="Times New Roman" pitchFamily="18" charset="0"/>
            </a:endParaRPr>
          </a:p>
          <a:p>
            <a:endParaRPr lang="en-IN" dirty="0" smtClean="0">
              <a:solidFill>
                <a:schemeClr val="bg1"/>
              </a:solidFill>
              <a:latin typeface="Times New Roman" pitchFamily="18" charset="0"/>
              <a:cs typeface="Times New Roman" pitchFamily="18" charset="0"/>
            </a:endParaRPr>
          </a:p>
          <a:p>
            <a:endParaRPr lang="en-IN" dirty="0" smtClean="0">
              <a:solidFill>
                <a:schemeClr val="bg1"/>
              </a:solidFill>
              <a:latin typeface="Times New Roman" pitchFamily="18" charset="0"/>
              <a:cs typeface="Times New Roman" pitchFamily="18" charset="0"/>
            </a:endParaRPr>
          </a:p>
          <a:p>
            <a:endParaRPr lang="en-IN" dirty="0" smtClean="0">
              <a:solidFill>
                <a:schemeClr val="bg1"/>
              </a:solidFill>
              <a:latin typeface="Times New Roman" pitchFamily="18" charset="0"/>
              <a:cs typeface="Times New Roman" pitchFamily="18" charset="0"/>
            </a:endParaRPr>
          </a:p>
          <a:p>
            <a:endParaRPr lang="en-IN"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Gain access for debridement, to reduce pockets and for periodontal regenerative therapy with bone grafts.</a:t>
            </a:r>
            <a:endParaRPr lang="en-US" dirty="0">
              <a:solidFill>
                <a:schemeClr val="bg1"/>
              </a:solidFill>
              <a:latin typeface="Times New Roman" pitchFamily="18" charset="0"/>
              <a:cs typeface="Times New Roman" pitchFamily="18" charset="0"/>
            </a:endParaRPr>
          </a:p>
        </p:txBody>
      </p:sp>
      <p:pic>
        <p:nvPicPr>
          <p:cNvPr id="16386" name="Picture 2" descr="C:\Users\HEMENDRA\Desktop\SDADADA.JPG"/>
          <p:cNvPicPr>
            <a:picLocks noChangeAspect="1" noChangeArrowheads="1"/>
          </p:cNvPicPr>
          <p:nvPr/>
        </p:nvPicPr>
        <p:blipFill>
          <a:blip r:embed="rId2"/>
          <a:srcRect/>
          <a:stretch>
            <a:fillRect/>
          </a:stretch>
        </p:blipFill>
        <p:spPr bwMode="auto">
          <a:xfrm>
            <a:off x="2500298" y="2143116"/>
            <a:ext cx="4429156" cy="2669628"/>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solidFill>
                  <a:schemeClr val="bg1"/>
                </a:solidFill>
              </a:rPr>
              <a:t>Preprosthetic</a:t>
            </a:r>
            <a:r>
              <a:rPr lang="en-US" dirty="0" smtClean="0">
                <a:solidFill>
                  <a:schemeClr val="bg1"/>
                </a:solidFill>
              </a:rPr>
              <a:t> surgery: Gingival augmentation</a:t>
            </a:r>
          </a:p>
          <a:p>
            <a:pPr>
              <a:buNone/>
            </a:pPr>
            <a:endParaRPr lang="en-US" dirty="0" smtClean="0">
              <a:solidFill>
                <a:schemeClr val="bg1"/>
              </a:solidFill>
            </a:endParaRPr>
          </a:p>
          <a:p>
            <a:pPr>
              <a:buNone/>
            </a:pPr>
            <a:endParaRPr lang="en-US" dirty="0" smtClean="0">
              <a:solidFill>
                <a:schemeClr val="bg1"/>
              </a:solidFill>
            </a:endParaRPr>
          </a:p>
          <a:p>
            <a:r>
              <a:rPr lang="en-US" dirty="0" err="1" smtClean="0">
                <a:solidFill>
                  <a:schemeClr val="bg1"/>
                </a:solidFill>
              </a:rPr>
              <a:t>Vestibuloplasty</a:t>
            </a:r>
            <a:r>
              <a:rPr lang="en-US" dirty="0" smtClean="0">
                <a:solidFill>
                  <a:schemeClr val="bg1"/>
                </a:solidFill>
              </a:rPr>
              <a:t> may be required in areas where a shallow vestibule complicates oral hygiene.</a:t>
            </a:r>
          </a:p>
          <a:p>
            <a:endParaRPr lang="en-IN" dirty="0" smtClean="0">
              <a:solidFill>
                <a:schemeClr val="bg1"/>
              </a:solidFill>
            </a:endParaRPr>
          </a:p>
          <a:p>
            <a:pPr>
              <a:buNone/>
            </a:pPr>
            <a:endParaRPr lang="en-US" dirty="0">
              <a:solidFill>
                <a:schemeClr val="bg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HEMENDRA\Desktop\DHHGHGH.JPG"/>
          <p:cNvPicPr>
            <a:picLocks noGrp="1" noChangeAspect="1" noChangeArrowheads="1"/>
          </p:cNvPicPr>
          <p:nvPr>
            <p:ph idx="1"/>
          </p:nvPr>
        </p:nvPicPr>
        <p:blipFill>
          <a:blip r:embed="rId2"/>
          <a:srcRect/>
          <a:stretch>
            <a:fillRect/>
          </a:stretch>
        </p:blipFill>
        <p:spPr bwMode="auto">
          <a:xfrm>
            <a:off x="2857488" y="1000108"/>
            <a:ext cx="3786214" cy="521497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chemeClr val="bg1"/>
                </a:solidFill>
              </a:rPr>
              <a:t>For the </a:t>
            </a:r>
            <a:r>
              <a:rPr lang="en-US" dirty="0" err="1" smtClean="0">
                <a:solidFill>
                  <a:schemeClr val="bg1"/>
                </a:solidFill>
              </a:rPr>
              <a:t>periodontium</a:t>
            </a:r>
            <a:r>
              <a:rPr lang="en-US" dirty="0" smtClean="0">
                <a:solidFill>
                  <a:schemeClr val="bg1"/>
                </a:solidFill>
              </a:rPr>
              <a:t> to remain </a:t>
            </a:r>
            <a:r>
              <a:rPr lang="en-US" dirty="0" err="1" smtClean="0">
                <a:solidFill>
                  <a:schemeClr val="bg1"/>
                </a:solidFill>
              </a:rPr>
              <a:t>healthy,restorations</a:t>
            </a:r>
            <a:r>
              <a:rPr lang="en-US" dirty="0" smtClean="0">
                <a:solidFill>
                  <a:schemeClr val="bg1"/>
                </a:solidFill>
              </a:rPr>
              <a:t> must be critically managed in several areas so that they are in harmony with their surrounding periodontal tissues.</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357298"/>
            <a:ext cx="8229600" cy="4952062"/>
          </a:xfrm>
        </p:spPr>
        <p:txBody>
          <a:bodyPr>
            <a:normAutofit lnSpcReduction="10000"/>
          </a:bodyPr>
          <a:lstStyle/>
          <a:p>
            <a:r>
              <a:rPr lang="en-US" dirty="0" smtClean="0">
                <a:solidFill>
                  <a:schemeClr val="bg1"/>
                </a:solidFill>
                <a:latin typeface="Times New Roman" pitchFamily="18" charset="0"/>
                <a:cs typeface="Times New Roman" pitchFamily="18" charset="0"/>
              </a:rPr>
              <a:t>Crown lengthening:</a:t>
            </a:r>
          </a:p>
          <a:p>
            <a:endParaRPr lang="en-US"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Removal of gingival excess and maintaining biologic width</a:t>
            </a:r>
          </a:p>
          <a:p>
            <a:pPr>
              <a:buNone/>
            </a:pPr>
            <a:endParaRPr lang="en-US"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In situations in which a tooth has a short clinical crown deemed inadequate for retention of a required cast restoration</a:t>
            </a:r>
          </a:p>
          <a:p>
            <a:pPr>
              <a:buNone/>
            </a:pPr>
            <a:endParaRPr lang="en-US"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Esthetic crown lengthening can be done using flap surgery with bone removal using a surgical guide</a:t>
            </a:r>
          </a:p>
          <a:p>
            <a:endParaRPr lang="en-US" dirty="0">
              <a:solidFill>
                <a:schemeClr val="bg1"/>
              </a:solidFill>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HEMENDRA\Desktop\CaptureDDSDSDDDDDD.JPG"/>
          <p:cNvPicPr>
            <a:picLocks noGrp="1" noChangeAspect="1" noChangeArrowheads="1"/>
          </p:cNvPicPr>
          <p:nvPr>
            <p:ph idx="1"/>
          </p:nvPr>
        </p:nvPicPr>
        <p:blipFill>
          <a:blip r:embed="rId2"/>
          <a:srcRect/>
          <a:stretch>
            <a:fillRect/>
          </a:stretch>
        </p:blipFill>
        <p:spPr bwMode="auto">
          <a:xfrm>
            <a:off x="457200" y="928670"/>
            <a:ext cx="8229600" cy="4958941"/>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smtClean="0">
                <a:solidFill>
                  <a:schemeClr val="bg1"/>
                </a:solidFill>
                <a:effectLst/>
                <a:latin typeface="Times New Roman" pitchFamily="18" charset="0"/>
                <a:cs typeface="Times New Roman" pitchFamily="18" charset="0"/>
              </a:rPr>
              <a:t> Supportive periodontal therapy</a:t>
            </a:r>
            <a:endParaRPr lang="en-US" sz="4000" b="0" dirty="0">
              <a:solidFill>
                <a:schemeClr val="bg1"/>
              </a:solidFill>
              <a:effectLs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solidFill>
                  <a:schemeClr val="bg1"/>
                </a:solidFill>
              </a:rPr>
              <a:t>Maintenance recalls are essential to the long-term success of fixed and removable prosthesis especially </a:t>
            </a:r>
            <a:r>
              <a:rPr lang="en-US" dirty="0" err="1" smtClean="0">
                <a:solidFill>
                  <a:schemeClr val="bg1"/>
                </a:solidFill>
              </a:rPr>
              <a:t>overdenture</a:t>
            </a:r>
            <a:r>
              <a:rPr lang="en-US" dirty="0" smtClean="0">
                <a:solidFill>
                  <a:schemeClr val="bg1"/>
                </a:solidFill>
              </a:rPr>
              <a:t> abutments.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000" dirty="0" smtClean="0">
                <a:ln>
                  <a:noFill/>
                </a:ln>
                <a:solidFill>
                  <a:schemeClr val="bg1"/>
                </a:solidFill>
                <a:effectLst/>
                <a:latin typeface="Times New Roman" pitchFamily="18" charset="0"/>
                <a:cs typeface="Times New Roman" pitchFamily="18" charset="0"/>
              </a:rPr>
              <a:t>Pre-prosthetic consideration</a:t>
            </a:r>
            <a:br>
              <a:rPr lang="en-US" sz="4000" dirty="0" smtClean="0">
                <a:ln>
                  <a:noFill/>
                </a:ln>
                <a:solidFill>
                  <a:schemeClr val="bg1"/>
                </a:solidFill>
                <a:effectLst/>
                <a:latin typeface="Times New Roman" pitchFamily="18" charset="0"/>
                <a:cs typeface="Times New Roman" pitchFamily="18" charset="0"/>
              </a:rPr>
            </a:br>
            <a:endParaRPr lang="en-US" sz="4000"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457200" indent="-457200">
              <a:buFontTx/>
              <a:buAutoNum type="arabicPeriod"/>
            </a:pPr>
            <a:r>
              <a:rPr lang="en-US" dirty="0" smtClean="0">
                <a:solidFill>
                  <a:schemeClr val="bg1"/>
                </a:solidFill>
                <a:latin typeface="Times New Roman" pitchFamily="18" charset="0"/>
                <a:cs typeface="Times New Roman" pitchFamily="18" charset="0"/>
              </a:rPr>
              <a:t>Tooth mobility and pain interfere with mastication and function of restored teeth.</a:t>
            </a:r>
          </a:p>
          <a:p>
            <a:pPr marL="457200" indent="-457200">
              <a:buFontTx/>
              <a:buAutoNum type="arabicPeriod"/>
            </a:pPr>
            <a:endParaRPr lang="en-US" dirty="0" smtClean="0">
              <a:solidFill>
                <a:schemeClr val="bg1"/>
              </a:solidFill>
              <a:latin typeface="Times New Roman" pitchFamily="18" charset="0"/>
              <a:cs typeface="Times New Roman" pitchFamily="18" charset="0"/>
            </a:endParaRPr>
          </a:p>
          <a:p>
            <a:pPr>
              <a:buFontTx/>
              <a:buNone/>
            </a:pPr>
            <a:r>
              <a:rPr lang="en-US" dirty="0" smtClean="0">
                <a:solidFill>
                  <a:schemeClr val="bg1"/>
                </a:solidFill>
                <a:latin typeface="Times New Roman" pitchFamily="18" charset="0"/>
                <a:cs typeface="Times New Roman" pitchFamily="18" charset="0"/>
              </a:rPr>
              <a:t>2. 	Restorations constructed  to provide beneficial functional stimulation to a healthy </a:t>
            </a:r>
            <a:r>
              <a:rPr lang="en-US" dirty="0" err="1" smtClean="0">
                <a:solidFill>
                  <a:schemeClr val="bg1"/>
                </a:solidFill>
                <a:latin typeface="Times New Roman" pitchFamily="18" charset="0"/>
                <a:cs typeface="Times New Roman" pitchFamily="18" charset="0"/>
              </a:rPr>
              <a:t>periodontium</a:t>
            </a:r>
            <a:r>
              <a:rPr lang="en-US" dirty="0" smtClean="0">
                <a:solidFill>
                  <a:schemeClr val="bg1"/>
                </a:solidFill>
                <a:latin typeface="Times New Roman" pitchFamily="18" charset="0"/>
                <a:cs typeface="Times New Roman" pitchFamily="18" charset="0"/>
              </a:rPr>
              <a:t> become a destructive influence when superimposed on existing periodontal disease, shortening the life of the teeth and the restoration.</a:t>
            </a:r>
          </a:p>
          <a:p>
            <a:endParaRPr lang="en-US" dirty="0" smtClean="0">
              <a:solidFill>
                <a:schemeClr val="bg1"/>
              </a:solidFill>
              <a:latin typeface="Times New Roman" pitchFamily="18" charset="0"/>
              <a:cs typeface="Times New Roman" pitchFamily="18" charset="0"/>
            </a:endParaRPr>
          </a:p>
          <a:p>
            <a:pPr>
              <a:buNone/>
            </a:pP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FontTx/>
              <a:buNone/>
            </a:pPr>
            <a:r>
              <a:rPr lang="en-US" dirty="0" smtClean="0">
                <a:solidFill>
                  <a:schemeClr val="bg1"/>
                </a:solidFill>
                <a:latin typeface="Times New Roman" pitchFamily="18" charset="0"/>
                <a:cs typeface="Times New Roman" pitchFamily="18" charset="0"/>
              </a:rPr>
              <a:t>3. The position of teeth is frequently altered in periodontal disease. </a:t>
            </a:r>
          </a:p>
          <a:p>
            <a:pPr>
              <a:buFontTx/>
              <a:buNone/>
            </a:pPr>
            <a:endParaRPr lang="en-US" dirty="0" smtClean="0">
              <a:solidFill>
                <a:schemeClr val="bg1"/>
              </a:solidFill>
              <a:latin typeface="Times New Roman" pitchFamily="18" charset="0"/>
              <a:cs typeface="Times New Roman" pitchFamily="18" charset="0"/>
            </a:endParaRPr>
          </a:p>
          <a:p>
            <a:pPr>
              <a:buFontTx/>
              <a:buNone/>
            </a:pPr>
            <a:r>
              <a:rPr lang="en-US" dirty="0" smtClean="0">
                <a:solidFill>
                  <a:schemeClr val="bg1"/>
                </a:solidFill>
                <a:latin typeface="Times New Roman" pitchFamily="18" charset="0"/>
                <a:cs typeface="Times New Roman" pitchFamily="18" charset="0"/>
              </a:rPr>
              <a:t>4. Partial prostheses constructed  on  casts made from impressions of diseased </a:t>
            </a:r>
            <a:r>
              <a:rPr lang="en-US" dirty="0" err="1" smtClean="0">
                <a:solidFill>
                  <a:schemeClr val="bg1"/>
                </a:solidFill>
                <a:latin typeface="Times New Roman" pitchFamily="18" charset="0"/>
                <a:cs typeface="Times New Roman" pitchFamily="18" charset="0"/>
              </a:rPr>
              <a:t>gingiva</a:t>
            </a:r>
            <a:r>
              <a:rPr lang="en-US" dirty="0" smtClean="0">
                <a:solidFill>
                  <a:schemeClr val="bg1"/>
                </a:solidFill>
                <a:latin typeface="Times New Roman" pitchFamily="18" charset="0"/>
                <a:cs typeface="Times New Roman" pitchFamily="18" charset="0"/>
              </a:rPr>
              <a:t> and edentulous mucosa do not fit properly when periodontal health is restored.</a:t>
            </a:r>
          </a:p>
          <a:p>
            <a:pPr>
              <a:buFontTx/>
              <a:buNone/>
            </a:pPr>
            <a:endParaRPr lang="en-US" dirty="0" smtClean="0">
              <a:solidFill>
                <a:schemeClr val="bg1"/>
              </a:solidFill>
              <a:latin typeface="Times New Roman" pitchFamily="18" charset="0"/>
              <a:cs typeface="Times New Roman" pitchFamily="18" charset="0"/>
            </a:endParaRPr>
          </a:p>
          <a:p>
            <a:pPr>
              <a:buFontTx/>
              <a:buNone/>
            </a:pPr>
            <a:r>
              <a:rPr lang="en-US" dirty="0" smtClean="0">
                <a:solidFill>
                  <a:schemeClr val="bg1"/>
                </a:solidFill>
                <a:latin typeface="Times New Roman" pitchFamily="18" charset="0"/>
                <a:cs typeface="Times New Roman" pitchFamily="18" charset="0"/>
              </a:rPr>
              <a:t>5. Margins of restorations hidden behind diseased </a:t>
            </a:r>
            <a:r>
              <a:rPr lang="en-US" dirty="0" err="1" smtClean="0">
                <a:solidFill>
                  <a:schemeClr val="bg1"/>
                </a:solidFill>
                <a:latin typeface="Times New Roman" pitchFamily="18" charset="0"/>
                <a:cs typeface="Times New Roman" pitchFamily="18" charset="0"/>
              </a:rPr>
              <a:t>gingiva</a:t>
            </a:r>
            <a:r>
              <a:rPr lang="en-US" dirty="0" smtClean="0">
                <a:solidFill>
                  <a:schemeClr val="bg1"/>
                </a:solidFill>
                <a:latin typeface="Times New Roman" pitchFamily="18" charset="0"/>
                <a:cs typeface="Times New Roman" pitchFamily="18" charset="0"/>
              </a:rPr>
              <a:t> are exposed when the inflamed </a:t>
            </a:r>
            <a:r>
              <a:rPr lang="en-US" dirty="0" err="1" smtClean="0">
                <a:solidFill>
                  <a:schemeClr val="bg1"/>
                </a:solidFill>
                <a:latin typeface="Times New Roman" pitchFamily="18" charset="0"/>
                <a:cs typeface="Times New Roman" pitchFamily="18" charset="0"/>
              </a:rPr>
              <a:t>gingiva</a:t>
            </a:r>
            <a:r>
              <a:rPr lang="en-US" dirty="0" smtClean="0">
                <a:solidFill>
                  <a:schemeClr val="bg1"/>
                </a:solidFill>
                <a:latin typeface="Times New Roman" pitchFamily="18" charset="0"/>
                <a:cs typeface="Times New Roman" pitchFamily="18" charset="0"/>
              </a:rPr>
              <a:t> shrinks following periodontal treatment.</a:t>
            </a:r>
          </a:p>
          <a:p>
            <a:endParaRPr lang="en-US" dirty="0" smtClean="0">
              <a:solidFill>
                <a:schemeClr val="bg1"/>
              </a:solidFill>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90000"/>
              </a:lnSpc>
            </a:pPr>
            <a:r>
              <a:rPr lang="en-US" dirty="0" smtClean="0">
                <a:solidFill>
                  <a:schemeClr val="bg1"/>
                </a:solidFill>
                <a:latin typeface="Times New Roman" pitchFamily="18" charset="0"/>
                <a:cs typeface="Times New Roman" pitchFamily="18" charset="0"/>
              </a:rPr>
              <a:t>Furthermore, the aims of periodontal treatment are not limited to the elimination of periodontal pockets and the restoration of gingival health. </a:t>
            </a:r>
          </a:p>
          <a:p>
            <a:pPr>
              <a:lnSpc>
                <a:spcPct val="90000"/>
              </a:lnSpc>
            </a:pPr>
            <a:endParaRPr lang="en-US" dirty="0" smtClean="0">
              <a:solidFill>
                <a:schemeClr val="bg1"/>
              </a:solidFill>
              <a:latin typeface="Times New Roman" pitchFamily="18" charset="0"/>
              <a:cs typeface="Times New Roman" pitchFamily="18" charset="0"/>
            </a:endParaRPr>
          </a:p>
          <a:p>
            <a:pPr>
              <a:lnSpc>
                <a:spcPct val="90000"/>
              </a:lnSpc>
            </a:pPr>
            <a:endParaRPr lang="en-US" dirty="0" smtClean="0">
              <a:solidFill>
                <a:schemeClr val="bg1"/>
              </a:solidFill>
              <a:latin typeface="Times New Roman" pitchFamily="18" charset="0"/>
              <a:cs typeface="Times New Roman" pitchFamily="18" charset="0"/>
            </a:endParaRPr>
          </a:p>
          <a:p>
            <a:pPr>
              <a:lnSpc>
                <a:spcPct val="90000"/>
              </a:lnSpc>
            </a:pPr>
            <a:r>
              <a:rPr lang="en-US" dirty="0" smtClean="0">
                <a:solidFill>
                  <a:schemeClr val="bg1"/>
                </a:solidFill>
                <a:latin typeface="Times New Roman" pitchFamily="18" charset="0"/>
                <a:cs typeface="Times New Roman" pitchFamily="18" charset="0"/>
              </a:rPr>
              <a:t>Treatment should also create the </a:t>
            </a:r>
            <a:r>
              <a:rPr lang="en-US" dirty="0" err="1" smtClean="0">
                <a:solidFill>
                  <a:schemeClr val="bg1"/>
                </a:solidFill>
                <a:latin typeface="Times New Roman" pitchFamily="18" charset="0"/>
                <a:cs typeface="Times New Roman" pitchFamily="18" charset="0"/>
              </a:rPr>
              <a:t>gingivomucosal</a:t>
            </a:r>
            <a:r>
              <a:rPr lang="en-US" dirty="0" smtClean="0">
                <a:solidFill>
                  <a:schemeClr val="bg1"/>
                </a:solidFill>
                <a:latin typeface="Times New Roman" pitchFamily="18" charset="0"/>
                <a:cs typeface="Times New Roman" pitchFamily="18" charset="0"/>
              </a:rPr>
              <a:t> environment and the osseous topography necessary for the proper function of single-tooth restorations and fixed and removable partial prostheses</a:t>
            </a:r>
          </a:p>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HEMENDRA\Desktop\3rd year seminar\IMG-20200507-WA0026.jpg"/>
          <p:cNvPicPr>
            <a:picLocks noGrp="1" noChangeAspect="1" noChangeArrowheads="1"/>
          </p:cNvPicPr>
          <p:nvPr>
            <p:ph idx="1"/>
          </p:nvPr>
        </p:nvPicPr>
        <p:blipFill>
          <a:blip r:embed="rId3"/>
          <a:srcRect/>
          <a:stretch>
            <a:fillRect/>
          </a:stretch>
        </p:blipFill>
        <p:spPr bwMode="auto">
          <a:xfrm>
            <a:off x="214282" y="357166"/>
            <a:ext cx="8715436" cy="6500834"/>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214554"/>
            <a:ext cx="8229600" cy="1143000"/>
          </a:xfrm>
        </p:spPr>
        <p:txBody>
          <a:bodyPr>
            <a:normAutofit fontScale="90000"/>
          </a:bodyPr>
          <a:lstStyle/>
          <a:p>
            <a:r>
              <a:rPr lang="en-IN" dirty="0" smtClean="0">
                <a:solidFill>
                  <a:schemeClr val="bg1"/>
                </a:solidFill>
                <a:effectLst/>
              </a:rPr>
              <a:t>Treatment planning in </a:t>
            </a:r>
            <a:r>
              <a:rPr lang="en-IN" dirty="0" err="1" smtClean="0">
                <a:solidFill>
                  <a:schemeClr val="bg1"/>
                </a:solidFill>
                <a:effectLst/>
              </a:rPr>
              <a:t>periodontally</a:t>
            </a:r>
            <a:r>
              <a:rPr lang="en-IN" dirty="0" smtClean="0">
                <a:solidFill>
                  <a:schemeClr val="bg1"/>
                </a:solidFill>
                <a:effectLst/>
              </a:rPr>
              <a:t> compromised tooth</a:t>
            </a:r>
            <a:endParaRPr lang="en-US" dirty="0">
              <a:solidFill>
                <a:schemeClr val="bg1"/>
              </a:solidFill>
              <a:effectLst/>
            </a:endParaRPr>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HEMENDRA\Desktop\Captureafadfddhgfhfgj.JPG"/>
          <p:cNvPicPr>
            <a:picLocks noGrp="1" noChangeAspect="1" noChangeArrowheads="1"/>
          </p:cNvPicPr>
          <p:nvPr>
            <p:ph idx="1"/>
          </p:nvPr>
        </p:nvPicPr>
        <p:blipFill>
          <a:blip r:embed="rId2"/>
          <a:srcRect/>
          <a:stretch>
            <a:fillRect/>
          </a:stretch>
        </p:blipFill>
        <p:spPr bwMode="auto">
          <a:xfrm>
            <a:off x="357158" y="285728"/>
            <a:ext cx="8572560" cy="6357982"/>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1000100" y="571480"/>
          <a:ext cx="7358114" cy="5760720"/>
        </p:xfrm>
        <a:graphic>
          <a:graphicData uri="http://schemas.openxmlformats.org/drawingml/2006/table">
            <a:tbl>
              <a:tblPr firstRow="1" bandRow="1">
                <a:tableStyleId>{5C22544A-7EE6-4342-B048-85BDC9FD1C3A}</a:tableStyleId>
              </a:tblPr>
              <a:tblGrid>
                <a:gridCol w="3679057"/>
                <a:gridCol w="3679057"/>
              </a:tblGrid>
              <a:tr h="9372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Times New Roman" pitchFamily="18" charset="0"/>
                          <a:cs typeface="Times New Roman" pitchFamily="18" charset="0"/>
                        </a:rPr>
                        <a:t>Preliminary phase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Times New Roman" pitchFamily="18" charset="0"/>
                          <a:cs typeface="Times New Roman" pitchFamily="18" charset="0"/>
                        </a:rPr>
                        <a:t>(emergency treatment)</a:t>
                      </a:r>
                    </a:p>
                    <a:p>
                      <a:endParaRPr lang="en-US" dirty="0">
                        <a:solidFill>
                          <a:schemeClr val="bg1"/>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err="1" smtClean="0">
                          <a:solidFill>
                            <a:schemeClr val="bg1"/>
                          </a:solidFill>
                          <a:latin typeface="Times New Roman" pitchFamily="18" charset="0"/>
                          <a:cs typeface="Times New Roman" pitchFamily="18" charset="0"/>
                        </a:rPr>
                        <a:t>Etiotropic</a:t>
                      </a:r>
                      <a:r>
                        <a:rPr lang="en-US" sz="2400" dirty="0" smtClean="0">
                          <a:solidFill>
                            <a:schemeClr val="bg1"/>
                          </a:solidFill>
                          <a:latin typeface="Times New Roman" pitchFamily="18" charset="0"/>
                          <a:cs typeface="Times New Roman" pitchFamily="18" charset="0"/>
                        </a:rPr>
                        <a:t> phase (Phase I)</a:t>
                      </a:r>
                    </a:p>
                    <a:p>
                      <a:endParaRPr lang="en-US" dirty="0">
                        <a:solidFill>
                          <a:schemeClr val="bg1"/>
                        </a:solidFill>
                      </a:endParaRPr>
                    </a:p>
                  </a:txBody>
                  <a:tcPr/>
                </a:tc>
              </a:tr>
              <a:tr h="3983366">
                <a:tc>
                  <a:txBody>
                    <a:bodyPr/>
                    <a:lstStyle/>
                    <a:p>
                      <a:pPr lvl="1" algn="just">
                        <a:buFont typeface="Arial" pitchFamily="34" charset="0"/>
                        <a:buChar char="•"/>
                      </a:pPr>
                      <a:r>
                        <a:rPr lang="en-US" sz="2400" dirty="0" smtClean="0">
                          <a:solidFill>
                            <a:schemeClr val="bg1"/>
                          </a:solidFill>
                          <a:latin typeface="Times New Roman" pitchFamily="18" charset="0"/>
                          <a:cs typeface="Times New Roman" pitchFamily="18" charset="0"/>
                        </a:rPr>
                        <a:t>Dental and </a:t>
                      </a:r>
                      <a:r>
                        <a:rPr lang="en-US" sz="2400" dirty="0" err="1" smtClean="0">
                          <a:solidFill>
                            <a:schemeClr val="bg1"/>
                          </a:solidFill>
                          <a:latin typeface="Times New Roman" pitchFamily="18" charset="0"/>
                          <a:cs typeface="Times New Roman" pitchFamily="18" charset="0"/>
                        </a:rPr>
                        <a:t>periapical</a:t>
                      </a:r>
                      <a:endParaRPr lang="en-US" sz="2400" dirty="0" smtClean="0">
                        <a:solidFill>
                          <a:schemeClr val="bg1"/>
                        </a:solidFill>
                        <a:latin typeface="Times New Roman" pitchFamily="18" charset="0"/>
                        <a:cs typeface="Times New Roman" pitchFamily="18" charset="0"/>
                      </a:endParaRPr>
                    </a:p>
                    <a:p>
                      <a:pPr lvl="1" algn="l">
                        <a:buFont typeface="Arial" pitchFamily="34" charset="0"/>
                        <a:buChar char="•"/>
                      </a:pPr>
                      <a:r>
                        <a:rPr lang="en-US" sz="2400" dirty="0" smtClean="0">
                          <a:solidFill>
                            <a:schemeClr val="bg1"/>
                          </a:solidFill>
                          <a:latin typeface="Times New Roman" pitchFamily="18" charset="0"/>
                          <a:cs typeface="Times New Roman" pitchFamily="18" charset="0"/>
                        </a:rPr>
                        <a:t>Periodontal</a:t>
                      </a:r>
                    </a:p>
                    <a:p>
                      <a:pPr lvl="1" algn="l">
                        <a:buFont typeface="Arial" pitchFamily="34" charset="0"/>
                        <a:buChar char="•"/>
                      </a:pPr>
                      <a:r>
                        <a:rPr lang="en-US" sz="2400" dirty="0" smtClean="0">
                          <a:solidFill>
                            <a:schemeClr val="bg1"/>
                          </a:solidFill>
                          <a:latin typeface="Times New Roman" pitchFamily="18" charset="0"/>
                          <a:cs typeface="Times New Roman" pitchFamily="18" charset="0"/>
                        </a:rPr>
                        <a:t>Extraction of hopeless teeth</a:t>
                      </a:r>
                    </a:p>
                    <a:p>
                      <a:pPr lvl="1" algn="l">
                        <a:buFont typeface="Arial" pitchFamily="34" charset="0"/>
                        <a:buChar char="•"/>
                      </a:pPr>
                      <a:r>
                        <a:rPr lang="en-US" sz="2400" dirty="0" smtClean="0">
                          <a:solidFill>
                            <a:schemeClr val="bg1"/>
                          </a:solidFill>
                          <a:latin typeface="Times New Roman" pitchFamily="18" charset="0"/>
                          <a:cs typeface="Times New Roman" pitchFamily="18" charset="0"/>
                        </a:rPr>
                        <a:t>Provisional replacement if needed</a:t>
                      </a:r>
                    </a:p>
                    <a:p>
                      <a:endParaRPr lang="en-US" dirty="0">
                        <a:solidFill>
                          <a:schemeClr val="bg1"/>
                        </a:solidFill>
                      </a:endParaRPr>
                    </a:p>
                  </a:txBody>
                  <a:tcPr/>
                </a:tc>
                <a:tc>
                  <a:txBody>
                    <a:bodyPr/>
                    <a:lstStyle/>
                    <a:p>
                      <a:pPr lvl="1">
                        <a:buFont typeface="Arial" pitchFamily="34" charset="0"/>
                        <a:buChar char="•"/>
                      </a:pPr>
                      <a:r>
                        <a:rPr lang="en-US" sz="2400" dirty="0" smtClean="0">
                          <a:solidFill>
                            <a:schemeClr val="bg1"/>
                          </a:solidFill>
                          <a:latin typeface="Times New Roman" pitchFamily="18" charset="0"/>
                          <a:cs typeface="Times New Roman" pitchFamily="18" charset="0"/>
                        </a:rPr>
                        <a:t>Scaling and root planning</a:t>
                      </a:r>
                    </a:p>
                    <a:p>
                      <a:pPr lvl="1">
                        <a:buFont typeface="Arial" pitchFamily="34" charset="0"/>
                        <a:buChar char="•"/>
                      </a:pPr>
                      <a:r>
                        <a:rPr lang="en-US" sz="2400" dirty="0" smtClean="0">
                          <a:solidFill>
                            <a:schemeClr val="bg1"/>
                          </a:solidFill>
                          <a:latin typeface="Times New Roman" pitchFamily="18" charset="0"/>
                          <a:cs typeface="Times New Roman" pitchFamily="18" charset="0"/>
                        </a:rPr>
                        <a:t>Correction of </a:t>
                      </a:r>
                      <a:r>
                        <a:rPr lang="en-US" sz="2400" dirty="0" err="1" smtClean="0">
                          <a:solidFill>
                            <a:schemeClr val="bg1"/>
                          </a:solidFill>
                          <a:latin typeface="Times New Roman" pitchFamily="18" charset="0"/>
                          <a:cs typeface="Times New Roman" pitchFamily="18" charset="0"/>
                        </a:rPr>
                        <a:t>Prostho</a:t>
                      </a:r>
                      <a:r>
                        <a:rPr lang="en-US" sz="2400" dirty="0" smtClean="0">
                          <a:solidFill>
                            <a:schemeClr val="bg1"/>
                          </a:solidFill>
                          <a:latin typeface="Times New Roman" pitchFamily="18" charset="0"/>
                          <a:cs typeface="Times New Roman" pitchFamily="18" charset="0"/>
                        </a:rPr>
                        <a:t> and restorative </a:t>
                      </a:r>
                      <a:r>
                        <a:rPr lang="en-US" sz="2400" dirty="0" err="1" smtClean="0">
                          <a:solidFill>
                            <a:schemeClr val="bg1"/>
                          </a:solidFill>
                          <a:latin typeface="Times New Roman" pitchFamily="18" charset="0"/>
                          <a:cs typeface="Times New Roman" pitchFamily="18" charset="0"/>
                        </a:rPr>
                        <a:t>irritational</a:t>
                      </a:r>
                      <a:r>
                        <a:rPr lang="en-US" sz="2400" dirty="0" smtClean="0">
                          <a:solidFill>
                            <a:schemeClr val="bg1"/>
                          </a:solidFill>
                          <a:latin typeface="Times New Roman" pitchFamily="18" charset="0"/>
                          <a:cs typeface="Times New Roman" pitchFamily="18" charset="0"/>
                        </a:rPr>
                        <a:t> factor</a:t>
                      </a:r>
                    </a:p>
                    <a:p>
                      <a:pPr lvl="1">
                        <a:buFont typeface="Arial" pitchFamily="34" charset="0"/>
                        <a:buChar char="•"/>
                      </a:pPr>
                      <a:r>
                        <a:rPr lang="en-US" sz="2400" dirty="0" smtClean="0">
                          <a:solidFill>
                            <a:schemeClr val="bg1"/>
                          </a:solidFill>
                          <a:latin typeface="Times New Roman" pitchFamily="18" charset="0"/>
                          <a:cs typeface="Times New Roman" pitchFamily="18" charset="0"/>
                        </a:rPr>
                        <a:t>Excavation of caries and restoration</a:t>
                      </a:r>
                    </a:p>
                    <a:p>
                      <a:pPr lvl="1">
                        <a:buFont typeface="Arial" pitchFamily="34" charset="0"/>
                        <a:buChar char="•"/>
                      </a:pPr>
                      <a:r>
                        <a:rPr lang="en-US" sz="2400" dirty="0" smtClean="0">
                          <a:solidFill>
                            <a:schemeClr val="bg1"/>
                          </a:solidFill>
                          <a:latin typeface="Times New Roman" pitchFamily="18" charset="0"/>
                          <a:cs typeface="Times New Roman" pitchFamily="18" charset="0"/>
                        </a:rPr>
                        <a:t>Antimicrobial therapy</a:t>
                      </a:r>
                    </a:p>
                    <a:p>
                      <a:pPr lvl="1">
                        <a:buFont typeface="Arial" pitchFamily="34" charset="0"/>
                        <a:buChar char="•"/>
                      </a:pPr>
                      <a:r>
                        <a:rPr lang="en-US" sz="2400" dirty="0" smtClean="0">
                          <a:solidFill>
                            <a:schemeClr val="bg1"/>
                          </a:solidFill>
                          <a:latin typeface="Times New Roman" pitchFamily="18" charset="0"/>
                          <a:cs typeface="Times New Roman" pitchFamily="18" charset="0"/>
                        </a:rPr>
                        <a:t>Occlusal therapy</a:t>
                      </a:r>
                    </a:p>
                    <a:p>
                      <a:pPr lvl="1">
                        <a:buFont typeface="Arial" pitchFamily="34" charset="0"/>
                        <a:buChar char="•"/>
                      </a:pPr>
                      <a:r>
                        <a:rPr lang="en-US" sz="2400" dirty="0" smtClean="0">
                          <a:solidFill>
                            <a:schemeClr val="bg1"/>
                          </a:solidFill>
                          <a:latin typeface="Times New Roman" pitchFamily="18" charset="0"/>
                          <a:cs typeface="Times New Roman" pitchFamily="18" charset="0"/>
                        </a:rPr>
                        <a:t>Minor Ortho correction</a:t>
                      </a:r>
                    </a:p>
                    <a:p>
                      <a:pPr lvl="1">
                        <a:buFont typeface="Arial" pitchFamily="34" charset="0"/>
                        <a:buChar char="•"/>
                      </a:pPr>
                      <a:r>
                        <a:rPr lang="en-US" sz="2400" dirty="0" smtClean="0">
                          <a:solidFill>
                            <a:schemeClr val="bg1"/>
                          </a:solidFill>
                          <a:latin typeface="Times New Roman" pitchFamily="18" charset="0"/>
                          <a:cs typeface="Times New Roman" pitchFamily="18" charset="0"/>
                        </a:rPr>
                        <a:t>Provisional splinting</a:t>
                      </a:r>
                    </a:p>
                    <a:p>
                      <a:pPr>
                        <a:buFont typeface="Arial" pitchFamily="34" charset="0"/>
                        <a:buChar char="•"/>
                      </a:pPr>
                      <a:endParaRPr lang="en-US" dirty="0" smtClean="0">
                        <a:solidFill>
                          <a:schemeClr val="bg1"/>
                        </a:solidFill>
                      </a:endParaRPr>
                    </a:p>
                    <a:p>
                      <a:endParaRPr lang="en-US" dirty="0">
                        <a:solidFill>
                          <a:schemeClr val="bg1"/>
                        </a:solidFill>
                      </a:endParaRP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29600" cy="1143000"/>
          </a:xfrm>
        </p:spPr>
        <p:txBody>
          <a:bodyPr>
            <a:normAutofit fontScale="90000"/>
          </a:bodyPr>
          <a:lstStyle/>
          <a:p>
            <a:r>
              <a:rPr lang="en-US" dirty="0" smtClean="0">
                <a:solidFill>
                  <a:schemeClr val="bg1"/>
                </a:solidFill>
                <a:latin typeface="Times New Roman" pitchFamily="18" charset="0"/>
                <a:cs typeface="Times New Roman" pitchFamily="18" charset="0"/>
              </a:rPr>
              <a:t>Applied anatomy, physiology and examination</a:t>
            </a:r>
            <a:br>
              <a:rPr lang="en-US" dirty="0" smtClean="0">
                <a:solidFill>
                  <a:schemeClr val="bg1"/>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lstStyle/>
          <a:p>
            <a:r>
              <a:rPr lang="en-US" dirty="0" smtClean="0">
                <a:solidFill>
                  <a:schemeClr val="bg1"/>
                </a:solidFill>
                <a:latin typeface="Times New Roman" pitchFamily="18" charset="0"/>
                <a:cs typeface="Times New Roman" pitchFamily="18" charset="0"/>
              </a:rPr>
              <a:t>The </a:t>
            </a:r>
            <a:r>
              <a:rPr lang="en-US" dirty="0" err="1" smtClean="0">
                <a:solidFill>
                  <a:schemeClr val="bg1"/>
                </a:solidFill>
                <a:latin typeface="Times New Roman" pitchFamily="18" charset="0"/>
                <a:cs typeface="Times New Roman" pitchFamily="18" charset="0"/>
              </a:rPr>
              <a:t>periodontium</a:t>
            </a:r>
            <a:r>
              <a:rPr lang="en-US" dirty="0" smtClean="0">
                <a:solidFill>
                  <a:schemeClr val="bg1"/>
                </a:solidFill>
                <a:latin typeface="Times New Roman" pitchFamily="18" charset="0"/>
                <a:cs typeface="Times New Roman" pitchFamily="18" charset="0"/>
              </a:rPr>
              <a:t> is the attachment apparatus of the teeth</a:t>
            </a:r>
          </a:p>
          <a:p>
            <a:endParaRPr lang="en-IN" dirty="0" smtClean="0"/>
          </a:p>
          <a:p>
            <a:r>
              <a:rPr lang="en-US" dirty="0" smtClean="0">
                <a:solidFill>
                  <a:schemeClr val="bg1"/>
                </a:solidFill>
                <a:latin typeface="Times New Roman" pitchFamily="18" charset="0"/>
                <a:cs typeface="Times New Roman" pitchFamily="18" charset="0"/>
              </a:rPr>
              <a:t>Consists –</a:t>
            </a:r>
          </a:p>
          <a:p>
            <a:pPr>
              <a:buNone/>
            </a:pPr>
            <a:r>
              <a:rPr lang="en-US" dirty="0" smtClean="0">
                <a:solidFill>
                  <a:schemeClr val="bg1"/>
                </a:solidFill>
                <a:latin typeface="Times New Roman" pitchFamily="18" charset="0"/>
                <a:cs typeface="Times New Roman" pitchFamily="18" charset="0"/>
              </a:rPr>
              <a:t>		 </a:t>
            </a:r>
            <a:r>
              <a:rPr lang="en-US" dirty="0" err="1" smtClean="0">
                <a:solidFill>
                  <a:schemeClr val="bg1"/>
                </a:solidFill>
                <a:latin typeface="Times New Roman" pitchFamily="18" charset="0"/>
                <a:cs typeface="Times New Roman" pitchFamily="18" charset="0"/>
              </a:rPr>
              <a:t>cementum</a:t>
            </a:r>
            <a:r>
              <a:rPr lang="en-US" dirty="0" smtClean="0">
                <a:solidFill>
                  <a:schemeClr val="bg1"/>
                </a:solidFill>
                <a:latin typeface="Times New Roman" pitchFamily="18" charset="0"/>
                <a:cs typeface="Times New Roman" pitchFamily="18" charset="0"/>
              </a:rPr>
              <a:t>, </a:t>
            </a:r>
          </a:p>
          <a:p>
            <a:pPr>
              <a:buNone/>
            </a:pPr>
            <a:r>
              <a:rPr lang="en-US" dirty="0" smtClean="0">
                <a:solidFill>
                  <a:schemeClr val="bg1"/>
                </a:solidFill>
                <a:latin typeface="Times New Roman" pitchFamily="18" charset="0"/>
                <a:cs typeface="Times New Roman" pitchFamily="18" charset="0"/>
              </a:rPr>
              <a:t>		 periodontal ligament, </a:t>
            </a:r>
          </a:p>
          <a:p>
            <a:pPr>
              <a:buNone/>
            </a:pPr>
            <a:r>
              <a:rPr lang="en-US" dirty="0" smtClean="0">
                <a:solidFill>
                  <a:schemeClr val="bg1"/>
                </a:solidFill>
                <a:latin typeface="Times New Roman" pitchFamily="18" charset="0"/>
                <a:cs typeface="Times New Roman" pitchFamily="18" charset="0"/>
              </a:rPr>
              <a:t>		 alveolar bone and </a:t>
            </a:r>
          </a:p>
          <a:p>
            <a:pPr>
              <a:buNone/>
            </a:pPr>
            <a:r>
              <a:rPr lang="en-US" dirty="0" smtClean="0">
                <a:solidFill>
                  <a:schemeClr val="bg1"/>
                </a:solidFill>
                <a:latin typeface="Times New Roman" pitchFamily="18" charset="0"/>
                <a:cs typeface="Times New Roman" pitchFamily="18" charset="0"/>
              </a:rPr>
              <a:t>		 </a:t>
            </a:r>
            <a:r>
              <a:rPr lang="en-US" dirty="0" err="1" smtClean="0">
                <a:solidFill>
                  <a:schemeClr val="bg1"/>
                </a:solidFill>
                <a:latin typeface="Times New Roman" pitchFamily="18" charset="0"/>
                <a:cs typeface="Times New Roman" pitchFamily="18" charset="0"/>
              </a:rPr>
              <a:t>gingiva</a:t>
            </a:r>
            <a:r>
              <a:rPr lang="en-US" dirty="0" smtClean="0">
                <a:solidFill>
                  <a:schemeClr val="bg1"/>
                </a:solidFill>
                <a:latin typeface="Times New Roman" pitchFamily="18" charset="0"/>
                <a:cs typeface="Times New Roman" pitchFamily="18" charset="0"/>
              </a:rPr>
              <a:t>.</a:t>
            </a:r>
          </a:p>
          <a:p>
            <a:endParaRPr lang="en-US" dirty="0"/>
          </a:p>
        </p:txBody>
      </p:sp>
      <p:pic>
        <p:nvPicPr>
          <p:cNvPr id="4" name="Picture 2"/>
          <p:cNvPicPr>
            <a:picLocks noChangeAspect="1" noChangeArrowheads="1"/>
          </p:cNvPicPr>
          <p:nvPr/>
        </p:nvPicPr>
        <p:blipFill>
          <a:blip r:embed="rId2"/>
          <a:srcRect/>
          <a:stretch>
            <a:fillRect/>
          </a:stretch>
        </p:blipFill>
        <p:spPr bwMode="auto">
          <a:xfrm>
            <a:off x="4786314" y="2357430"/>
            <a:ext cx="4071966" cy="40719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357158" y="285728"/>
          <a:ext cx="8229600" cy="292608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Times New Roman" pitchFamily="18" charset="0"/>
                          <a:cs typeface="Times New Roman" pitchFamily="18" charset="0"/>
                        </a:rPr>
                        <a:t>Evaluation of response of phase I therapy</a:t>
                      </a:r>
                    </a:p>
                    <a:p>
                      <a:endParaRPr lang="en-US"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Times New Roman" pitchFamily="18" charset="0"/>
                          <a:cs typeface="Times New Roman" pitchFamily="18" charset="0"/>
                        </a:rPr>
                        <a:t>Surgical phase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Times New Roman" pitchFamily="18" charset="0"/>
                          <a:cs typeface="Times New Roman" pitchFamily="18" charset="0"/>
                        </a:rPr>
                        <a:t>( Phase II therapy)</a:t>
                      </a:r>
                    </a:p>
                    <a:p>
                      <a:endParaRPr lang="en-US" dirty="0">
                        <a:solidFill>
                          <a:schemeClr val="bg1"/>
                        </a:solidFill>
                      </a:endParaRPr>
                    </a:p>
                  </a:txBody>
                  <a:tcPr/>
                </a:tc>
              </a:tr>
              <a:tr h="370840">
                <a:tc>
                  <a:txBody>
                    <a:bodyPr/>
                    <a:lstStyle/>
                    <a:p>
                      <a:pPr>
                        <a:buFont typeface="Arial" pitchFamily="34" charset="0"/>
                        <a:buChar char="•"/>
                      </a:pPr>
                      <a:r>
                        <a:rPr lang="en-US" sz="2400" dirty="0" smtClean="0">
                          <a:solidFill>
                            <a:schemeClr val="bg1"/>
                          </a:solidFill>
                          <a:latin typeface="Times New Roman" pitchFamily="18" charset="0"/>
                          <a:cs typeface="Times New Roman" pitchFamily="18" charset="0"/>
                        </a:rPr>
                        <a:t>Pocket depth and gingival inflammation</a:t>
                      </a:r>
                    </a:p>
                    <a:p>
                      <a:pPr>
                        <a:buFont typeface="Arial" pitchFamily="34" charset="0"/>
                        <a:buChar char="•"/>
                      </a:pPr>
                      <a:r>
                        <a:rPr lang="en-US" sz="2400" dirty="0" smtClean="0">
                          <a:solidFill>
                            <a:schemeClr val="bg1"/>
                          </a:solidFill>
                          <a:latin typeface="Times New Roman" pitchFamily="18" charset="0"/>
                          <a:cs typeface="Times New Roman" pitchFamily="18" charset="0"/>
                        </a:rPr>
                        <a:t>Plaque and calculus</a:t>
                      </a:r>
                    </a:p>
                    <a:p>
                      <a:pPr>
                        <a:buFont typeface="Arial" pitchFamily="34" charset="0"/>
                        <a:buChar char="•"/>
                      </a:pPr>
                      <a:r>
                        <a:rPr lang="en-US" sz="2400" dirty="0" smtClean="0">
                          <a:solidFill>
                            <a:schemeClr val="bg1"/>
                          </a:solidFill>
                          <a:latin typeface="Times New Roman" pitchFamily="18" charset="0"/>
                          <a:cs typeface="Times New Roman" pitchFamily="18" charset="0"/>
                        </a:rPr>
                        <a:t>Caries</a:t>
                      </a:r>
                    </a:p>
                    <a:p>
                      <a:endParaRPr lang="en-US" dirty="0">
                        <a:solidFill>
                          <a:schemeClr val="bg1"/>
                        </a:solidFill>
                      </a:endParaRPr>
                    </a:p>
                  </a:txBody>
                  <a:tcPr/>
                </a:tc>
                <a:tc>
                  <a:txBody>
                    <a:bodyPr/>
                    <a:lstStyle/>
                    <a:p>
                      <a:pPr>
                        <a:buFont typeface="Arial" pitchFamily="34" charset="0"/>
                        <a:buChar char="•"/>
                      </a:pPr>
                      <a:r>
                        <a:rPr lang="en-US" sz="2400" dirty="0" smtClean="0">
                          <a:solidFill>
                            <a:schemeClr val="bg1"/>
                          </a:solidFill>
                          <a:latin typeface="Times New Roman" pitchFamily="18" charset="0"/>
                          <a:cs typeface="Times New Roman" pitchFamily="18" charset="0"/>
                        </a:rPr>
                        <a:t>Periodontal surgery</a:t>
                      </a:r>
                    </a:p>
                    <a:p>
                      <a:pPr>
                        <a:buFont typeface="Arial" pitchFamily="34" charset="0"/>
                        <a:buChar char="•"/>
                      </a:pPr>
                      <a:r>
                        <a:rPr lang="en-US" sz="2400" dirty="0" smtClean="0">
                          <a:solidFill>
                            <a:schemeClr val="bg1"/>
                          </a:solidFill>
                          <a:latin typeface="Times New Roman" pitchFamily="18" charset="0"/>
                          <a:cs typeface="Times New Roman" pitchFamily="18" charset="0"/>
                        </a:rPr>
                        <a:t>RCT</a:t>
                      </a:r>
                    </a:p>
                    <a:p>
                      <a:endParaRPr lang="en-US" dirty="0">
                        <a:solidFill>
                          <a:schemeClr val="bg1"/>
                        </a:solidFill>
                      </a:endParaRPr>
                    </a:p>
                  </a:txBody>
                  <a:tcPr/>
                </a:tc>
              </a:tr>
            </a:tbl>
          </a:graphicData>
        </a:graphic>
      </p:graphicFrame>
      <p:graphicFrame>
        <p:nvGraphicFramePr>
          <p:cNvPr id="5" name="Table 4"/>
          <p:cNvGraphicFramePr>
            <a:graphicFrameLocks noGrp="1"/>
          </p:cNvGraphicFramePr>
          <p:nvPr/>
        </p:nvGraphicFramePr>
        <p:xfrm>
          <a:off x="428596" y="3429000"/>
          <a:ext cx="8143932" cy="3200400"/>
        </p:xfrm>
        <a:graphic>
          <a:graphicData uri="http://schemas.openxmlformats.org/drawingml/2006/table">
            <a:tbl>
              <a:tblPr firstRow="1" bandRow="1">
                <a:tableStyleId>{5C22544A-7EE6-4342-B048-85BDC9FD1C3A}</a:tableStyleId>
              </a:tblPr>
              <a:tblGrid>
                <a:gridCol w="4071966"/>
                <a:gridCol w="4071966"/>
              </a:tblGrid>
              <a:tr h="12501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Times New Roman" pitchFamily="18" charset="0"/>
                          <a:cs typeface="Times New Roman" pitchFamily="18" charset="0"/>
                        </a:rPr>
                        <a:t>Restorative phase</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Times New Roman" pitchFamily="18" charset="0"/>
                          <a:cs typeface="Times New Roman" pitchFamily="18" charset="0"/>
                        </a:rPr>
                        <a:t> ( Phase III therapy)</a:t>
                      </a:r>
                    </a:p>
                    <a:p>
                      <a:endParaRPr lang="en-US" dirty="0">
                        <a:solidFill>
                          <a:schemeClr val="bg1"/>
                        </a:solidFill>
                      </a:endParaRPr>
                    </a:p>
                  </a:txBody>
                  <a:tcPr/>
                </a:tc>
                <a:tc>
                  <a:txBody>
                    <a:bodyPr/>
                    <a:lstStyle/>
                    <a:p>
                      <a:pPr algn="ctr"/>
                      <a:r>
                        <a:rPr lang="en-US" sz="2400" dirty="0" smtClean="0">
                          <a:solidFill>
                            <a:schemeClr val="bg1"/>
                          </a:solidFill>
                          <a:latin typeface="Times New Roman" pitchFamily="18" charset="0"/>
                          <a:cs typeface="Times New Roman" pitchFamily="18" charset="0"/>
                        </a:rPr>
                        <a:t>Maintenance phase </a:t>
                      </a:r>
                    </a:p>
                    <a:p>
                      <a:pPr algn="ctr"/>
                      <a:r>
                        <a:rPr lang="en-US" sz="2400" dirty="0" smtClean="0">
                          <a:solidFill>
                            <a:schemeClr val="bg1"/>
                          </a:solidFill>
                          <a:latin typeface="Times New Roman" pitchFamily="18" charset="0"/>
                          <a:cs typeface="Times New Roman" pitchFamily="18" charset="0"/>
                        </a:rPr>
                        <a:t>( Phase IV therapy) </a:t>
                      </a:r>
                    </a:p>
                    <a:p>
                      <a:endParaRPr lang="en-US" dirty="0" smtClean="0">
                        <a:solidFill>
                          <a:schemeClr val="bg1"/>
                        </a:solidFill>
                      </a:endParaRPr>
                    </a:p>
                    <a:p>
                      <a:endParaRPr lang="en-US" dirty="0">
                        <a:solidFill>
                          <a:schemeClr val="bg1"/>
                        </a:solidFill>
                      </a:endParaRPr>
                    </a:p>
                  </a:txBody>
                  <a:tcPr/>
                </a:tc>
              </a:tr>
              <a:tr h="1250165">
                <a:tc>
                  <a:txBody>
                    <a:bodyPr/>
                    <a:lstStyle/>
                    <a:p>
                      <a:pPr>
                        <a:buFont typeface="Arial" pitchFamily="34" charset="0"/>
                        <a:buChar char="•"/>
                      </a:pPr>
                      <a:r>
                        <a:rPr lang="en-US" sz="2400" dirty="0" smtClean="0">
                          <a:solidFill>
                            <a:schemeClr val="bg1"/>
                          </a:solidFill>
                          <a:latin typeface="Times New Roman" pitchFamily="18" charset="0"/>
                          <a:cs typeface="Times New Roman" pitchFamily="18" charset="0"/>
                        </a:rPr>
                        <a:t> Final restoration</a:t>
                      </a:r>
                    </a:p>
                    <a:p>
                      <a:pPr>
                        <a:buFont typeface="Arial" pitchFamily="34" charset="0"/>
                        <a:buChar char="•"/>
                      </a:pPr>
                      <a:r>
                        <a:rPr lang="en-US" sz="2400" dirty="0" smtClean="0">
                          <a:solidFill>
                            <a:schemeClr val="bg1"/>
                          </a:solidFill>
                          <a:latin typeface="Times New Roman" pitchFamily="18" charset="0"/>
                          <a:cs typeface="Times New Roman" pitchFamily="18" charset="0"/>
                        </a:rPr>
                        <a:t> FPD or RPD</a:t>
                      </a:r>
                    </a:p>
                    <a:p>
                      <a:endParaRPr lang="en-US" dirty="0">
                        <a:solidFill>
                          <a:schemeClr val="bg1"/>
                        </a:solidFill>
                      </a:endParaRPr>
                    </a:p>
                  </a:txBody>
                  <a:tcPr/>
                </a:tc>
                <a:tc>
                  <a:txBody>
                    <a:bodyPr/>
                    <a:lstStyle/>
                    <a:p>
                      <a:r>
                        <a:rPr lang="en-US" sz="2400" dirty="0" smtClean="0">
                          <a:solidFill>
                            <a:schemeClr val="bg1"/>
                          </a:solidFill>
                          <a:latin typeface="Times New Roman" pitchFamily="18" charset="0"/>
                          <a:cs typeface="Times New Roman" pitchFamily="18" charset="0"/>
                        </a:rPr>
                        <a:t>- periodical recall visit</a:t>
                      </a:r>
                    </a:p>
                    <a:p>
                      <a:pPr>
                        <a:buNone/>
                      </a:pPr>
                      <a:r>
                        <a:rPr lang="en-US" sz="2400" dirty="0" smtClean="0">
                          <a:solidFill>
                            <a:schemeClr val="bg1"/>
                          </a:solidFill>
                          <a:latin typeface="Times New Roman" pitchFamily="18" charset="0"/>
                          <a:cs typeface="Times New Roman" pitchFamily="18" charset="0"/>
                        </a:rPr>
                        <a:t> - checking plaque and calculus</a:t>
                      </a:r>
                    </a:p>
                    <a:p>
                      <a:pPr>
                        <a:buNone/>
                      </a:pPr>
                      <a:r>
                        <a:rPr lang="en-US" sz="2400" dirty="0" smtClean="0">
                          <a:solidFill>
                            <a:schemeClr val="bg1"/>
                          </a:solidFill>
                          <a:latin typeface="Times New Roman" pitchFamily="18" charset="0"/>
                          <a:cs typeface="Times New Roman" pitchFamily="18" charset="0"/>
                        </a:rPr>
                        <a:t> - gingival condition</a:t>
                      </a:r>
                    </a:p>
                    <a:p>
                      <a:pPr>
                        <a:buNone/>
                      </a:pPr>
                      <a:r>
                        <a:rPr lang="en-US" sz="2400" dirty="0" smtClean="0">
                          <a:solidFill>
                            <a:schemeClr val="bg1"/>
                          </a:solidFill>
                          <a:latin typeface="Times New Roman" pitchFamily="18" charset="0"/>
                          <a:cs typeface="Times New Roman" pitchFamily="18" charset="0"/>
                        </a:rPr>
                        <a:t> - occlusion and tooth mobility</a:t>
                      </a:r>
                    </a:p>
                    <a:p>
                      <a:endParaRPr lang="en-US" dirty="0">
                        <a:solidFill>
                          <a:schemeClr val="bg1"/>
                        </a:solidFill>
                      </a:endParaRPr>
                    </a:p>
                  </a:txBody>
                  <a:tcPr/>
                </a:tc>
              </a:tr>
            </a:tbl>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err="1" smtClean="0">
                <a:solidFill>
                  <a:schemeClr val="bg1"/>
                </a:solidFill>
                <a:latin typeface="Times New Roman" pitchFamily="18" charset="0"/>
                <a:cs typeface="Times New Roman" pitchFamily="18" charset="0"/>
              </a:rPr>
              <a:t>Prostho</a:t>
            </a:r>
            <a:r>
              <a:rPr lang="en-US" dirty="0" smtClean="0">
                <a:solidFill>
                  <a:schemeClr val="bg1"/>
                </a:solidFill>
                <a:latin typeface="Times New Roman" pitchFamily="18" charset="0"/>
                <a:cs typeface="Times New Roman" pitchFamily="18" charset="0"/>
              </a:rPr>
              <a:t> management should provide:</a:t>
            </a:r>
          </a:p>
          <a:p>
            <a:pPr>
              <a:buFontTx/>
              <a:buChar char="-"/>
            </a:pPr>
            <a:r>
              <a:rPr lang="en-US" dirty="0" smtClean="0">
                <a:solidFill>
                  <a:schemeClr val="bg1"/>
                </a:solidFill>
                <a:latin typeface="Times New Roman" pitchFamily="18" charset="0"/>
                <a:cs typeface="Times New Roman" pitchFamily="18" charset="0"/>
              </a:rPr>
              <a:t>Stable occlusion</a:t>
            </a:r>
          </a:p>
          <a:p>
            <a:pPr>
              <a:buFontTx/>
              <a:buChar char="-"/>
            </a:pPr>
            <a:r>
              <a:rPr lang="en-US" dirty="0" smtClean="0">
                <a:solidFill>
                  <a:schemeClr val="bg1"/>
                </a:solidFill>
                <a:latin typeface="Times New Roman" pitchFamily="18" charset="0"/>
                <a:cs typeface="Times New Roman" pitchFamily="18" charset="0"/>
              </a:rPr>
              <a:t>Favorable </a:t>
            </a:r>
            <a:r>
              <a:rPr lang="en-US" dirty="0" err="1" smtClean="0">
                <a:solidFill>
                  <a:schemeClr val="bg1"/>
                </a:solidFill>
                <a:latin typeface="Times New Roman" pitchFamily="18" charset="0"/>
                <a:cs typeface="Times New Roman" pitchFamily="18" charset="0"/>
              </a:rPr>
              <a:t>occlusal</a:t>
            </a:r>
            <a:r>
              <a:rPr lang="en-US" dirty="0" smtClean="0">
                <a:solidFill>
                  <a:schemeClr val="bg1"/>
                </a:solidFill>
                <a:latin typeface="Times New Roman" pitchFamily="18" charset="0"/>
                <a:cs typeface="Times New Roman" pitchFamily="18" charset="0"/>
              </a:rPr>
              <a:t> plane</a:t>
            </a:r>
          </a:p>
          <a:p>
            <a:pPr>
              <a:buFontTx/>
              <a:buChar char="-"/>
            </a:pPr>
            <a:r>
              <a:rPr lang="en-US" dirty="0" smtClean="0">
                <a:solidFill>
                  <a:schemeClr val="bg1"/>
                </a:solidFill>
                <a:latin typeface="Times New Roman" pitchFamily="18" charset="0"/>
                <a:cs typeface="Times New Roman" pitchFamily="18" charset="0"/>
              </a:rPr>
              <a:t>Incisal path, esthetic and phonetics</a:t>
            </a:r>
          </a:p>
          <a:p>
            <a:pPr>
              <a:buFontTx/>
              <a:buChar char="-"/>
            </a:pPr>
            <a:r>
              <a:rPr lang="en-US" dirty="0" smtClean="0">
                <a:solidFill>
                  <a:schemeClr val="bg1"/>
                </a:solidFill>
                <a:latin typeface="Times New Roman" pitchFamily="18" charset="0"/>
                <a:cs typeface="Times New Roman" pitchFamily="18" charset="0"/>
              </a:rPr>
              <a:t>Physiologic contour retainers</a:t>
            </a:r>
          </a:p>
          <a:p>
            <a:pPr>
              <a:buFontTx/>
              <a:buChar char="-"/>
            </a:pPr>
            <a:r>
              <a:rPr lang="en-US" dirty="0" smtClean="0">
                <a:solidFill>
                  <a:schemeClr val="bg1"/>
                </a:solidFill>
                <a:latin typeface="Times New Roman" pitchFamily="18" charset="0"/>
                <a:cs typeface="Times New Roman" pitchFamily="18" charset="0"/>
              </a:rPr>
              <a:t>Establishing  splinting of mobile teeth</a:t>
            </a: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solidFill>
                  <a:schemeClr val="bg1"/>
                </a:solidFill>
              </a:rPr>
              <a:t>Periodontal consideration for designing RPD</a:t>
            </a:r>
            <a:endParaRPr lang="en-US" dirty="0">
              <a:solidFill>
                <a:schemeClr val="bg1"/>
              </a:solidFill>
            </a:endParaRPr>
          </a:p>
        </p:txBody>
      </p:sp>
      <p:sp>
        <p:nvSpPr>
          <p:cNvPr id="3" name="Content Placeholder 2"/>
          <p:cNvSpPr>
            <a:spLocks noGrp="1"/>
          </p:cNvSpPr>
          <p:nvPr>
            <p:ph idx="1"/>
          </p:nvPr>
        </p:nvSpPr>
        <p:spPr>
          <a:xfrm>
            <a:off x="428596" y="1500174"/>
            <a:ext cx="8229600" cy="4709160"/>
          </a:xfrm>
        </p:spPr>
        <p:txBody>
          <a:bodyPr/>
          <a:lstStyle/>
          <a:p>
            <a:r>
              <a:rPr lang="en-US" dirty="0" smtClean="0">
                <a:solidFill>
                  <a:schemeClr val="bg1"/>
                </a:solidFill>
              </a:rPr>
              <a:t>There are situations, however, when financial, systemic, or local conditions preclude the use of dental implants.</a:t>
            </a:r>
          </a:p>
          <a:p>
            <a:endParaRPr lang="en-IN" dirty="0" smtClean="0">
              <a:solidFill>
                <a:schemeClr val="bg1"/>
              </a:solidFill>
            </a:endParaRPr>
          </a:p>
          <a:p>
            <a:r>
              <a:rPr lang="en-US" dirty="0" smtClean="0">
                <a:solidFill>
                  <a:schemeClr val="bg1"/>
                </a:solidFill>
              </a:rPr>
              <a:t>A well-constructed removable partial denture (RPD) can be an excellent treatment alternative.</a:t>
            </a:r>
            <a:endParaRPr lang="en-US" dirty="0">
              <a:solidFill>
                <a:schemeClr val="bg1"/>
              </a:solidFill>
            </a:endParaRPr>
          </a:p>
        </p:txBody>
      </p:sp>
      <p:sp>
        <p:nvSpPr>
          <p:cNvPr id="4" name="TextBox 3"/>
          <p:cNvSpPr txBox="1"/>
          <p:nvPr/>
        </p:nvSpPr>
        <p:spPr>
          <a:xfrm>
            <a:off x="357158" y="5929330"/>
            <a:ext cx="8501122" cy="646331"/>
          </a:xfrm>
          <a:prstGeom prst="rect">
            <a:avLst/>
          </a:prstGeom>
          <a:noFill/>
        </p:spPr>
        <p:txBody>
          <a:bodyPr wrap="square" rtlCol="0">
            <a:spAutoFit/>
          </a:bodyPr>
          <a:lstStyle/>
          <a:p>
            <a:r>
              <a:rPr lang="en-US" b="1" dirty="0" err="1" smtClean="0">
                <a:solidFill>
                  <a:schemeClr val="bg1"/>
                </a:solidFill>
              </a:rPr>
              <a:t>Int</a:t>
            </a:r>
            <a:r>
              <a:rPr lang="en-US" b="1" dirty="0" smtClean="0">
                <a:solidFill>
                  <a:schemeClr val="bg1"/>
                </a:solidFill>
              </a:rPr>
              <a:t> J </a:t>
            </a:r>
            <a:r>
              <a:rPr lang="en-US" b="1" dirty="0" err="1" smtClean="0">
                <a:solidFill>
                  <a:schemeClr val="bg1"/>
                </a:solidFill>
              </a:rPr>
              <a:t>Prosthodont</a:t>
            </a:r>
            <a:r>
              <a:rPr lang="en-US" b="1" dirty="0" smtClean="0">
                <a:solidFill>
                  <a:schemeClr val="bg1"/>
                </a:solidFill>
              </a:rPr>
              <a:t> 2001;14:164–172. Periodontal Considerations in Removable Partial Denture Treatment: A Review of the Literature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chemeClr val="bg1"/>
                </a:solidFill>
              </a:rPr>
              <a:t>Strategic extractions of severely weakened teeth should be performed, especially in cases when the treatment plan does not change</a:t>
            </a:r>
          </a:p>
          <a:p>
            <a:endParaRPr lang="en-IN" dirty="0" smtClean="0">
              <a:solidFill>
                <a:schemeClr val="bg1"/>
              </a:solidFill>
            </a:endParaRPr>
          </a:p>
          <a:p>
            <a:r>
              <a:rPr lang="en-US" dirty="0" smtClean="0">
                <a:solidFill>
                  <a:schemeClr val="bg1"/>
                </a:solidFill>
              </a:rPr>
              <a:t>For example, a compromised maxillary second premolar could be extracted if the first premolar is healthy. The new RPD will have the same design for retention with an additional denture tooth.</a:t>
            </a:r>
            <a:endParaRPr lang="en-US" dirty="0">
              <a:solidFill>
                <a:schemeClr val="bg1"/>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chemeClr val="bg1"/>
                </a:solidFill>
              </a:rPr>
              <a:t>The use of RPDs leads to detrimental changes in the quality and quantity of plaque. Implementing meticulous hygiene of both the oral cavity and dentures can offset these changes.</a:t>
            </a:r>
          </a:p>
          <a:p>
            <a:endParaRPr lang="en-IN" dirty="0" smtClean="0">
              <a:solidFill>
                <a:schemeClr val="bg1"/>
              </a:solidFill>
            </a:endParaRPr>
          </a:p>
          <a:p>
            <a:r>
              <a:rPr lang="en-US" dirty="0" smtClean="0">
                <a:solidFill>
                  <a:schemeClr val="bg1"/>
                </a:solidFill>
              </a:rPr>
              <a:t>Factors that affect force distribution from the RPD to the abutment teeth and edentulous ridge include denture design, denture base adaptation, and residual ridge inclination</a:t>
            </a:r>
            <a:endParaRPr lang="en-US" dirty="0">
              <a:solidFill>
                <a:schemeClr val="bg1"/>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chemeClr val="bg1"/>
                </a:solidFill>
              </a:rPr>
              <a:t>The wearing of a new RPD is followed by a "settling" period that lasts about 1 to 1.5 months and leads to a reduction of the initial torque exerted on the abutment teeth.</a:t>
            </a:r>
          </a:p>
          <a:p>
            <a:endParaRPr lang="en-IN" dirty="0" smtClean="0">
              <a:solidFill>
                <a:schemeClr val="bg1"/>
              </a:solidFill>
            </a:endParaRPr>
          </a:p>
          <a:p>
            <a:r>
              <a:rPr lang="en-US" dirty="0" smtClean="0">
                <a:solidFill>
                  <a:schemeClr val="bg1"/>
                </a:solidFill>
              </a:rPr>
              <a:t>Splinting of abutment teeth is indicated when the periodontal support has been reduced or when increased stresses are expected, as in the use of </a:t>
            </a:r>
            <a:r>
              <a:rPr lang="en-US" dirty="0" err="1" smtClean="0">
                <a:solidFill>
                  <a:schemeClr val="bg1"/>
                </a:solidFill>
              </a:rPr>
              <a:t>intracoronal</a:t>
            </a:r>
            <a:r>
              <a:rPr lang="en-US" dirty="0" smtClean="0">
                <a:solidFill>
                  <a:schemeClr val="bg1"/>
                </a:solidFill>
              </a:rPr>
              <a:t> attachments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chemeClr val="bg1"/>
                </a:solidFill>
              </a:rPr>
              <a:t>Properly designed and maintained RPDs can provide long-term clinical service without any detrimental effects on the periodontal condition of the remaining dentition.</a:t>
            </a:r>
            <a:endParaRPr lang="en-US" dirty="0">
              <a:solidFill>
                <a:schemeClr val="bg1"/>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0" dirty="0" err="1" smtClean="0">
                <a:solidFill>
                  <a:schemeClr val="bg1"/>
                </a:solidFill>
                <a:effectLst/>
                <a:latin typeface="Times New Roman" pitchFamily="18" charset="0"/>
                <a:cs typeface="Times New Roman" pitchFamily="18" charset="0"/>
              </a:rPr>
              <a:t>Perio</a:t>
            </a:r>
            <a:r>
              <a:rPr lang="en-US" sz="4000" b="0" dirty="0" smtClean="0">
                <a:solidFill>
                  <a:schemeClr val="bg1"/>
                </a:solidFill>
                <a:effectLst/>
                <a:latin typeface="Times New Roman" pitchFamily="18" charset="0"/>
                <a:cs typeface="Times New Roman" pitchFamily="18" charset="0"/>
              </a:rPr>
              <a:t> consideration during tooth preparation</a:t>
            </a:r>
            <a:br>
              <a:rPr lang="en-US" sz="4000" b="0" dirty="0" smtClean="0">
                <a:solidFill>
                  <a:schemeClr val="bg1"/>
                </a:solidFill>
                <a:effectLst/>
                <a:latin typeface="Times New Roman" pitchFamily="18" charset="0"/>
                <a:cs typeface="Times New Roman" pitchFamily="18" charset="0"/>
              </a:rPr>
            </a:br>
            <a:endParaRPr lang="en-US" sz="4000" b="0" dirty="0">
              <a:effectLs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solidFill>
                  <a:schemeClr val="bg1"/>
                </a:solidFill>
                <a:latin typeface="Times New Roman" pitchFamily="18" charset="0"/>
                <a:cs typeface="Times New Roman" pitchFamily="18" charset="0"/>
              </a:rPr>
              <a:t>Presence of sufficient tooth structure coronal to bone crest is essential to satisfy the following criteria</a:t>
            </a:r>
          </a:p>
          <a:p>
            <a:pPr>
              <a:buNone/>
            </a:pPr>
            <a:endParaRPr lang="en-US" dirty="0" smtClean="0">
              <a:solidFill>
                <a:schemeClr val="bg1"/>
              </a:solidFill>
              <a:latin typeface="Times New Roman" pitchFamily="18" charset="0"/>
              <a:cs typeface="Times New Roman" pitchFamily="18" charset="0"/>
            </a:endParaRPr>
          </a:p>
          <a:p>
            <a:pPr marL="457200" indent="-457200">
              <a:buFont typeface="+mj-lt"/>
              <a:buAutoNum type="arabicPeriod"/>
            </a:pPr>
            <a:r>
              <a:rPr lang="en-US" dirty="0" smtClean="0">
                <a:solidFill>
                  <a:schemeClr val="bg1"/>
                </a:solidFill>
                <a:latin typeface="Times New Roman" pitchFamily="18" charset="0"/>
                <a:cs typeface="Times New Roman" pitchFamily="18" charset="0"/>
              </a:rPr>
              <a:t>Placement of margin on sound tooth structure</a:t>
            </a:r>
          </a:p>
          <a:p>
            <a:pPr marL="457200" indent="-457200">
              <a:buFont typeface="+mj-lt"/>
              <a:buAutoNum type="arabicPeriod"/>
            </a:pPr>
            <a:r>
              <a:rPr lang="en-US" dirty="0" smtClean="0">
                <a:solidFill>
                  <a:schemeClr val="bg1"/>
                </a:solidFill>
                <a:latin typeface="Times New Roman" pitchFamily="18" charset="0"/>
                <a:cs typeface="Times New Roman" pitchFamily="18" charset="0"/>
              </a:rPr>
              <a:t>Preservation of the biologic width</a:t>
            </a:r>
          </a:p>
          <a:p>
            <a:pPr marL="457200" indent="-457200">
              <a:buFont typeface="+mj-lt"/>
              <a:buAutoNum type="arabicPeriod"/>
            </a:pPr>
            <a:r>
              <a:rPr lang="en-US" dirty="0" smtClean="0">
                <a:solidFill>
                  <a:schemeClr val="bg1"/>
                </a:solidFill>
                <a:latin typeface="Times New Roman" pitchFamily="18" charset="0"/>
                <a:cs typeface="Times New Roman" pitchFamily="18" charset="0"/>
              </a:rPr>
              <a:t>Ability to make an impression of prepared </a:t>
            </a:r>
          </a:p>
          <a:p>
            <a:pPr marL="457200" indent="-457200">
              <a:buFont typeface="+mj-lt"/>
              <a:buAutoNum type="arabicPeriod"/>
            </a:pPr>
            <a:r>
              <a:rPr lang="en-US" dirty="0" smtClean="0">
                <a:solidFill>
                  <a:schemeClr val="bg1"/>
                </a:solidFill>
                <a:latin typeface="Times New Roman" pitchFamily="18" charset="0"/>
                <a:cs typeface="Times New Roman" pitchFamily="18" charset="0"/>
              </a:rPr>
              <a:t>Esthetic </a:t>
            </a:r>
          </a:p>
          <a:p>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457200" indent="-457200"/>
            <a:r>
              <a:rPr lang="en-US" dirty="0" smtClean="0">
                <a:solidFill>
                  <a:schemeClr val="bg1"/>
                </a:solidFill>
                <a:latin typeface="Times New Roman" pitchFamily="18" charset="0"/>
                <a:cs typeface="Times New Roman" pitchFamily="18" charset="0"/>
              </a:rPr>
              <a:t>Margins are the most important and weakest link in success of cast restoration. </a:t>
            </a:r>
          </a:p>
          <a:p>
            <a:pPr marL="457200" indent="-457200"/>
            <a:endParaRPr lang="en-US" dirty="0" smtClean="0">
              <a:solidFill>
                <a:schemeClr val="bg1"/>
              </a:solidFill>
              <a:latin typeface="Times New Roman" pitchFamily="18" charset="0"/>
              <a:cs typeface="Times New Roman" pitchFamily="18" charset="0"/>
            </a:endParaRPr>
          </a:p>
          <a:p>
            <a:pPr marL="457200" indent="-457200"/>
            <a:r>
              <a:rPr lang="en-US" dirty="0" smtClean="0">
                <a:solidFill>
                  <a:schemeClr val="bg1"/>
                </a:solidFill>
                <a:latin typeface="Times New Roman" pitchFamily="18" charset="0"/>
                <a:cs typeface="Times New Roman" pitchFamily="18" charset="0"/>
              </a:rPr>
              <a:t>Margins are the component of restoration which are most susceptible to failure both biologically and mechanically  </a:t>
            </a:r>
          </a:p>
          <a:p>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solidFill>
                  <a:schemeClr val="bg1"/>
                </a:solidFill>
                <a:latin typeface="Times New Roman" pitchFamily="18" charset="0"/>
                <a:cs typeface="Times New Roman" pitchFamily="18" charset="0"/>
              </a:rPr>
              <a:t>Four fundamental criteria for successful margins:</a:t>
            </a:r>
          </a:p>
          <a:p>
            <a:pPr marL="457200" indent="-457200">
              <a:buFont typeface="+mj-lt"/>
              <a:buAutoNum type="arabicPeriod"/>
            </a:pPr>
            <a:r>
              <a:rPr lang="en-US" dirty="0" smtClean="0">
                <a:solidFill>
                  <a:schemeClr val="bg1"/>
                </a:solidFill>
                <a:latin typeface="Times New Roman" pitchFamily="18" charset="0"/>
                <a:cs typeface="Times New Roman" pitchFamily="18" charset="0"/>
              </a:rPr>
              <a:t>Acceptable margin adaptation</a:t>
            </a:r>
          </a:p>
          <a:p>
            <a:pPr marL="457200" indent="-457200">
              <a:buFont typeface="+mj-lt"/>
              <a:buAutoNum type="arabicPeriod"/>
            </a:pPr>
            <a:r>
              <a:rPr lang="en-US" dirty="0" smtClean="0">
                <a:solidFill>
                  <a:schemeClr val="bg1"/>
                </a:solidFill>
                <a:latin typeface="Times New Roman" pitchFamily="18" charset="0"/>
                <a:cs typeface="Times New Roman" pitchFamily="18" charset="0"/>
              </a:rPr>
              <a:t>Tissue tolerant surface</a:t>
            </a:r>
          </a:p>
          <a:p>
            <a:pPr marL="457200" indent="-457200">
              <a:buFont typeface="+mj-lt"/>
              <a:buAutoNum type="arabicPeriod"/>
            </a:pPr>
            <a:r>
              <a:rPr lang="en-US" dirty="0" smtClean="0">
                <a:solidFill>
                  <a:schemeClr val="bg1"/>
                </a:solidFill>
                <a:latin typeface="Times New Roman" pitchFamily="18" charset="0"/>
                <a:cs typeface="Times New Roman" pitchFamily="18" charset="0"/>
              </a:rPr>
              <a:t>Adequate contour</a:t>
            </a:r>
          </a:p>
          <a:p>
            <a:pPr marL="457200" indent="-457200">
              <a:buFont typeface="+mj-lt"/>
              <a:buAutoNum type="arabicPeriod"/>
            </a:pPr>
            <a:r>
              <a:rPr lang="en-US" dirty="0" smtClean="0">
                <a:solidFill>
                  <a:schemeClr val="bg1"/>
                </a:solidFill>
                <a:latin typeface="Times New Roman" pitchFamily="18" charset="0"/>
                <a:cs typeface="Times New Roman" pitchFamily="18" charset="0"/>
              </a:rPr>
              <a:t>Sufficient strength</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14282" y="1714488"/>
            <a:ext cx="4357718" cy="4709160"/>
          </a:xfrm>
        </p:spPr>
        <p:txBody>
          <a:bodyPr/>
          <a:lstStyle/>
          <a:p>
            <a:r>
              <a:rPr lang="en-US" dirty="0" err="1" smtClean="0">
                <a:solidFill>
                  <a:schemeClr val="bg1"/>
                </a:solidFill>
                <a:latin typeface="Times New Roman" pitchFamily="18" charset="0"/>
                <a:cs typeface="Times New Roman" pitchFamily="18" charset="0"/>
              </a:rPr>
              <a:t>Gingiva</a:t>
            </a:r>
            <a:r>
              <a:rPr lang="en-US" dirty="0" smtClean="0">
                <a:solidFill>
                  <a:schemeClr val="bg1"/>
                </a:solidFill>
                <a:latin typeface="Times New Roman" pitchFamily="18" charset="0"/>
                <a:cs typeface="Times New Roman" pitchFamily="18" charset="0"/>
              </a:rPr>
              <a:t> : coral or salmon pink</a:t>
            </a:r>
          </a:p>
          <a:p>
            <a:endParaRPr lang="en-IN" dirty="0" smtClean="0">
              <a:solidFill>
                <a:schemeClr val="bg1"/>
              </a:solidFill>
              <a:latin typeface="Times New Roman" pitchFamily="18" charset="0"/>
              <a:cs typeface="Times New Roman" pitchFamily="18" charset="0"/>
            </a:endParaRPr>
          </a:p>
          <a:p>
            <a:endParaRPr lang="en-IN" dirty="0" smtClean="0">
              <a:solidFill>
                <a:schemeClr val="bg1"/>
              </a:solidFill>
              <a:latin typeface="Times New Roman" pitchFamily="18" charset="0"/>
              <a:cs typeface="Times New Roman" pitchFamily="18" charset="0"/>
            </a:endParaRPr>
          </a:p>
          <a:p>
            <a:endParaRPr lang="en-IN"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Anatomically 3 parts: </a:t>
            </a:r>
          </a:p>
          <a:p>
            <a:pPr>
              <a:buNone/>
            </a:pPr>
            <a:r>
              <a:rPr lang="en-US" dirty="0" smtClean="0">
                <a:solidFill>
                  <a:schemeClr val="bg1"/>
                </a:solidFill>
                <a:latin typeface="Times New Roman" pitchFamily="18" charset="0"/>
                <a:cs typeface="Times New Roman" pitchFamily="18" charset="0"/>
              </a:rPr>
              <a:t>     -marginal </a:t>
            </a:r>
          </a:p>
          <a:p>
            <a:pPr>
              <a:buNone/>
            </a:pPr>
            <a:r>
              <a:rPr lang="en-US" dirty="0" smtClean="0">
                <a:solidFill>
                  <a:schemeClr val="bg1"/>
                </a:solidFill>
                <a:latin typeface="Times New Roman" pitchFamily="18" charset="0"/>
                <a:cs typeface="Times New Roman" pitchFamily="18" charset="0"/>
              </a:rPr>
              <a:t>  	-attached</a:t>
            </a:r>
          </a:p>
          <a:p>
            <a:pPr>
              <a:buNone/>
            </a:pPr>
            <a:r>
              <a:rPr lang="en-US" dirty="0" smtClean="0">
                <a:solidFill>
                  <a:schemeClr val="bg1"/>
                </a:solidFill>
                <a:latin typeface="Times New Roman" pitchFamily="18" charset="0"/>
                <a:cs typeface="Times New Roman" pitchFamily="18" charset="0"/>
              </a:rPr>
              <a:t>	-interdental </a:t>
            </a:r>
          </a:p>
          <a:p>
            <a:endParaRPr lang="en-US" dirty="0"/>
          </a:p>
        </p:txBody>
      </p:sp>
      <p:pic>
        <p:nvPicPr>
          <p:cNvPr id="4" name="Picture 4" descr="DSCN5732"/>
          <p:cNvPicPr>
            <a:picLocks noChangeAspect="1" noChangeArrowheads="1"/>
          </p:cNvPicPr>
          <p:nvPr/>
        </p:nvPicPr>
        <p:blipFill>
          <a:blip r:embed="rId3" cstate="print">
            <a:lum bright="10000" contrast="40000"/>
          </a:blip>
          <a:srcRect l="11364" t="6061" r="15909" b="18182"/>
          <a:stretch>
            <a:fillRect/>
          </a:stretch>
        </p:blipFill>
        <p:spPr bwMode="auto">
          <a:xfrm>
            <a:off x="4429124" y="1643050"/>
            <a:ext cx="4286280" cy="47863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buNone/>
            </a:pPr>
            <a:r>
              <a:rPr lang="en-US" dirty="0" smtClean="0">
                <a:solidFill>
                  <a:schemeClr val="bg1"/>
                </a:solidFill>
                <a:latin typeface="Times New Roman" pitchFamily="18" charset="0"/>
                <a:cs typeface="Times New Roman" pitchFamily="18" charset="0"/>
              </a:rPr>
              <a:t>Requirements for the successful restorative margins:</a:t>
            </a:r>
          </a:p>
          <a:p>
            <a:pPr>
              <a:buNone/>
            </a:pPr>
            <a:endParaRPr lang="en-US" dirty="0" smtClean="0">
              <a:solidFill>
                <a:schemeClr val="bg1"/>
              </a:solidFill>
              <a:latin typeface="Times New Roman" pitchFamily="18" charset="0"/>
              <a:cs typeface="Times New Roman" pitchFamily="18" charset="0"/>
            </a:endParaRPr>
          </a:p>
          <a:p>
            <a:pPr marL="457200" indent="-457200">
              <a:buFont typeface="+mj-lt"/>
              <a:buAutoNum type="arabicPeriod"/>
            </a:pPr>
            <a:r>
              <a:rPr lang="en-US" dirty="0" smtClean="0">
                <a:solidFill>
                  <a:schemeClr val="bg1"/>
                </a:solidFill>
                <a:latin typeface="Times New Roman" pitchFamily="18" charset="0"/>
                <a:cs typeface="Times New Roman" pitchFamily="18" charset="0"/>
              </a:rPr>
              <a:t>Margins must fit as closely as possible against the finish line of the preparation to minimize the width of exposed cement.</a:t>
            </a:r>
          </a:p>
          <a:p>
            <a:pPr marL="457200" indent="-457200">
              <a:buFont typeface="+mj-lt"/>
              <a:buAutoNum type="arabicPeriod"/>
            </a:pPr>
            <a:endParaRPr lang="en-US" dirty="0" smtClean="0">
              <a:solidFill>
                <a:schemeClr val="bg1"/>
              </a:solidFill>
              <a:latin typeface="Times New Roman" pitchFamily="18" charset="0"/>
              <a:cs typeface="Times New Roman" pitchFamily="18" charset="0"/>
            </a:endParaRPr>
          </a:p>
          <a:p>
            <a:pPr marL="457200" indent="-457200">
              <a:buFont typeface="+mj-lt"/>
              <a:buAutoNum type="arabicPeriod"/>
            </a:pPr>
            <a:r>
              <a:rPr lang="en-US" dirty="0" smtClean="0">
                <a:solidFill>
                  <a:schemeClr val="bg1"/>
                </a:solidFill>
                <a:latin typeface="Times New Roman" pitchFamily="18" charset="0"/>
                <a:cs typeface="Times New Roman" pitchFamily="18" charset="0"/>
              </a:rPr>
              <a:t>They must have sufficient strength to withstand the forces of mastication.</a:t>
            </a:r>
          </a:p>
          <a:p>
            <a:pPr marL="457200" indent="-457200">
              <a:buFont typeface="+mj-lt"/>
              <a:buAutoNum type="arabicPeriod"/>
            </a:pPr>
            <a:endParaRPr lang="en-US" dirty="0" smtClean="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solidFill>
                  <a:schemeClr val="bg1"/>
                </a:solidFill>
                <a:latin typeface="Times New Roman" pitchFamily="18" charset="0"/>
                <a:cs typeface="Times New Roman" pitchFamily="18" charset="0"/>
              </a:rPr>
              <a:t>Whenever possible they should be located in the areas where the dentist can finish and inspect them and the patient can clean them.</a:t>
            </a:r>
          </a:p>
          <a:p>
            <a:pPr marL="457200" indent="-457200">
              <a:buNone/>
            </a:pPr>
            <a:endParaRPr lang="en-US" dirty="0" smtClean="0">
              <a:solidFill>
                <a:schemeClr val="bg1"/>
              </a:solidFill>
              <a:latin typeface="Times New Roman" pitchFamily="18" charset="0"/>
              <a:cs typeface="Times New Roman" pitchFamily="18" charset="0"/>
            </a:endParaRPr>
          </a:p>
          <a:p>
            <a:pPr marL="457200" indent="-457200">
              <a:buNone/>
            </a:pPr>
            <a:r>
              <a:rPr lang="en-US" dirty="0" smtClean="0">
                <a:solidFill>
                  <a:srgbClr val="FF0000"/>
                </a:solidFill>
                <a:latin typeface="Times New Roman" pitchFamily="18" charset="0"/>
                <a:cs typeface="Times New Roman" pitchFamily="18" charset="0"/>
              </a:rPr>
              <a:t>“</a:t>
            </a:r>
            <a:r>
              <a:rPr lang="en-US" dirty="0" smtClean="0">
                <a:latin typeface="Times New Roman" pitchFamily="18" charset="0"/>
                <a:cs typeface="Times New Roman" pitchFamily="18" charset="0"/>
              </a:rPr>
              <a:t>The key to successful margin placement is to minimize the plaque retention.”</a:t>
            </a:r>
          </a:p>
          <a:p>
            <a:endParaRPr lang="en-US"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0" dirty="0" err="1" smtClean="0">
                <a:solidFill>
                  <a:schemeClr val="bg1"/>
                </a:solidFill>
                <a:effectLst/>
                <a:latin typeface="Times New Roman" pitchFamily="18" charset="0"/>
                <a:cs typeface="Times New Roman" pitchFamily="18" charset="0"/>
              </a:rPr>
              <a:t>Perio</a:t>
            </a:r>
            <a:r>
              <a:rPr lang="en-US" sz="4400" b="0" dirty="0" smtClean="0">
                <a:solidFill>
                  <a:schemeClr val="bg1"/>
                </a:solidFill>
                <a:effectLst/>
                <a:latin typeface="Times New Roman" pitchFamily="18" charset="0"/>
                <a:cs typeface="Times New Roman" pitchFamily="18" charset="0"/>
              </a:rPr>
              <a:t> consideration during cementation</a:t>
            </a:r>
            <a:endParaRPr lang="en-US" b="0" dirty="0">
              <a:solidFill>
                <a:schemeClr val="bg1"/>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500034" y="1428736"/>
            <a:ext cx="8229600" cy="5094938"/>
          </a:xfrm>
        </p:spPr>
        <p:txBody>
          <a:bodyPr>
            <a:normAutofit fontScale="92500" lnSpcReduction="20000"/>
          </a:bodyPr>
          <a:lstStyle/>
          <a:p>
            <a:pPr algn="ctr">
              <a:buNone/>
            </a:pPr>
            <a:r>
              <a:rPr lang="en-US" dirty="0" smtClean="0">
                <a:solidFill>
                  <a:schemeClr val="bg1"/>
                </a:solidFill>
                <a:latin typeface="Times New Roman" pitchFamily="18" charset="0"/>
                <a:cs typeface="Times New Roman" pitchFamily="18" charset="0"/>
              </a:rPr>
              <a:t>Excess of cements used for  provisional/final cementation should be removed carefully</a:t>
            </a:r>
          </a:p>
          <a:p>
            <a:pPr algn="ctr">
              <a:buNone/>
            </a:pPr>
            <a:endParaRPr lang="en-US" dirty="0" smtClean="0">
              <a:solidFill>
                <a:schemeClr val="bg1"/>
              </a:solidFill>
              <a:latin typeface="Times New Roman" pitchFamily="18" charset="0"/>
              <a:cs typeface="Times New Roman" pitchFamily="18" charset="0"/>
            </a:endParaRPr>
          </a:p>
          <a:p>
            <a:pPr algn="ctr">
              <a:buNone/>
            </a:pPr>
            <a:endParaRPr lang="en-US" dirty="0" smtClean="0">
              <a:solidFill>
                <a:schemeClr val="bg1"/>
              </a:solidFill>
              <a:latin typeface="Times New Roman" pitchFamily="18" charset="0"/>
              <a:cs typeface="Times New Roman" pitchFamily="18" charset="0"/>
            </a:endParaRPr>
          </a:p>
          <a:p>
            <a:pPr algn="ctr">
              <a:buNone/>
            </a:pPr>
            <a:r>
              <a:rPr lang="en-US" dirty="0" smtClean="0">
                <a:solidFill>
                  <a:schemeClr val="bg1"/>
                </a:solidFill>
                <a:latin typeface="Times New Roman" pitchFamily="18" charset="0"/>
                <a:cs typeface="Times New Roman" pitchFamily="18" charset="0"/>
              </a:rPr>
              <a:t>Failure to do so will result in gingival irritation</a:t>
            </a:r>
          </a:p>
          <a:p>
            <a:pPr algn="ctr">
              <a:buNone/>
            </a:pPr>
            <a:endParaRPr lang="en-US" dirty="0" smtClean="0">
              <a:solidFill>
                <a:schemeClr val="bg1"/>
              </a:solidFill>
              <a:latin typeface="Times New Roman" pitchFamily="18" charset="0"/>
              <a:cs typeface="Times New Roman" pitchFamily="18" charset="0"/>
            </a:endParaRPr>
          </a:p>
          <a:p>
            <a:pPr algn="ctr">
              <a:buNone/>
            </a:pPr>
            <a:endParaRPr lang="en-US" dirty="0" smtClean="0">
              <a:solidFill>
                <a:schemeClr val="bg1"/>
              </a:solidFill>
              <a:latin typeface="Times New Roman" pitchFamily="18" charset="0"/>
              <a:cs typeface="Times New Roman" pitchFamily="18" charset="0"/>
            </a:endParaRPr>
          </a:p>
          <a:p>
            <a:pPr algn="ctr">
              <a:buNone/>
            </a:pPr>
            <a:r>
              <a:rPr lang="en-US" dirty="0" smtClean="0">
                <a:solidFill>
                  <a:schemeClr val="bg1"/>
                </a:solidFill>
                <a:latin typeface="Times New Roman" pitchFamily="18" charset="0"/>
                <a:cs typeface="Times New Roman" pitchFamily="18" charset="0"/>
              </a:rPr>
              <a:t>May lead to periodontal inflammation with possible bone loss</a:t>
            </a:r>
          </a:p>
          <a:p>
            <a:pPr algn="ctr">
              <a:buNone/>
            </a:pPr>
            <a:endParaRPr lang="en-US" dirty="0" smtClean="0">
              <a:solidFill>
                <a:schemeClr val="bg1"/>
              </a:solidFill>
              <a:latin typeface="Times New Roman" pitchFamily="18" charset="0"/>
              <a:cs typeface="Times New Roman" pitchFamily="18" charset="0"/>
            </a:endParaRPr>
          </a:p>
          <a:p>
            <a:pPr algn="ctr">
              <a:buNone/>
            </a:pPr>
            <a:endParaRPr lang="en-US" dirty="0" smtClean="0">
              <a:solidFill>
                <a:schemeClr val="bg1"/>
              </a:solidFill>
              <a:latin typeface="Times New Roman" pitchFamily="18" charset="0"/>
              <a:cs typeface="Times New Roman" pitchFamily="18" charset="0"/>
            </a:endParaRPr>
          </a:p>
          <a:p>
            <a:pPr algn="ctr">
              <a:buNone/>
            </a:pPr>
            <a:r>
              <a:rPr lang="en-US" dirty="0" err="1" smtClean="0">
                <a:solidFill>
                  <a:schemeClr val="bg1"/>
                </a:solidFill>
                <a:latin typeface="Times New Roman" pitchFamily="18" charset="0"/>
                <a:cs typeface="Times New Roman" pitchFamily="18" charset="0"/>
              </a:rPr>
              <a:t>Sulcus</a:t>
            </a:r>
            <a:r>
              <a:rPr lang="en-US" dirty="0" smtClean="0">
                <a:solidFill>
                  <a:schemeClr val="bg1"/>
                </a:solidFill>
                <a:latin typeface="Times New Roman" pitchFamily="18" charset="0"/>
                <a:cs typeface="Times New Roman" pitchFamily="18" charset="0"/>
              </a:rPr>
              <a:t> must be carefully checked and irrigated with air-water syringe    </a:t>
            </a:r>
          </a:p>
          <a:p>
            <a:endParaRPr lang="en-US" dirty="0"/>
          </a:p>
        </p:txBody>
      </p:sp>
      <p:sp>
        <p:nvSpPr>
          <p:cNvPr id="4" name="Down Arrow 3"/>
          <p:cNvSpPr/>
          <p:nvPr/>
        </p:nvSpPr>
        <p:spPr>
          <a:xfrm>
            <a:off x="4357686" y="2214554"/>
            <a:ext cx="642942" cy="64294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Down Arrow 4"/>
          <p:cNvSpPr/>
          <p:nvPr/>
        </p:nvSpPr>
        <p:spPr>
          <a:xfrm>
            <a:off x="4429124" y="3429000"/>
            <a:ext cx="714380" cy="71438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Down Arrow 5"/>
          <p:cNvSpPr/>
          <p:nvPr/>
        </p:nvSpPr>
        <p:spPr>
          <a:xfrm>
            <a:off x="4714876" y="4929198"/>
            <a:ext cx="571504" cy="57150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buNone/>
            </a:pPr>
            <a:r>
              <a:rPr lang="en-US" dirty="0" smtClean="0">
                <a:solidFill>
                  <a:schemeClr val="bg1"/>
                </a:solidFill>
                <a:latin typeface="Times New Roman" pitchFamily="18" charset="0"/>
                <a:cs typeface="Times New Roman" pitchFamily="18" charset="0"/>
              </a:rPr>
              <a:t>ZINC PHOSPHATE:</a:t>
            </a:r>
          </a:p>
          <a:p>
            <a:pPr>
              <a:buFont typeface="Wingdings" pitchFamily="2" charset="2"/>
              <a:buChar char="Ø"/>
            </a:pPr>
            <a:r>
              <a:rPr lang="en-US" dirty="0" smtClean="0">
                <a:solidFill>
                  <a:schemeClr val="bg1"/>
                </a:solidFill>
                <a:latin typeface="Times New Roman" pitchFamily="18" charset="0"/>
                <a:cs typeface="Times New Roman" pitchFamily="18" charset="0"/>
              </a:rPr>
              <a:t>Even tiny </a:t>
            </a:r>
            <a:r>
              <a:rPr lang="en-US" dirty="0" err="1" smtClean="0">
                <a:solidFill>
                  <a:schemeClr val="bg1"/>
                </a:solidFill>
                <a:latin typeface="Times New Roman" pitchFamily="18" charset="0"/>
                <a:cs typeface="Times New Roman" pitchFamily="18" charset="0"/>
              </a:rPr>
              <a:t>spicule</a:t>
            </a:r>
            <a:r>
              <a:rPr lang="en-US" dirty="0" smtClean="0">
                <a:solidFill>
                  <a:schemeClr val="bg1"/>
                </a:solidFill>
                <a:latin typeface="Times New Roman" pitchFamily="18" charset="0"/>
                <a:cs typeface="Times New Roman" pitchFamily="18" charset="0"/>
              </a:rPr>
              <a:t> will cause gingival irritation and harbor debris and plaque.</a:t>
            </a:r>
          </a:p>
          <a:p>
            <a:pPr>
              <a:buNone/>
            </a:pPr>
            <a:endParaRPr lang="en-US" dirty="0" smtClean="0">
              <a:solidFill>
                <a:schemeClr val="bg1"/>
              </a:solidFill>
              <a:latin typeface="Times New Roman" pitchFamily="18" charset="0"/>
              <a:cs typeface="Times New Roman" pitchFamily="18" charset="0"/>
            </a:endParaRPr>
          </a:p>
          <a:p>
            <a:pPr>
              <a:buFont typeface="Wingdings" pitchFamily="2" charset="2"/>
              <a:buChar char="Ø"/>
            </a:pPr>
            <a:r>
              <a:rPr lang="en-US" dirty="0" smtClean="0">
                <a:solidFill>
                  <a:schemeClr val="bg1"/>
                </a:solidFill>
                <a:latin typeface="Times New Roman" pitchFamily="18" charset="0"/>
                <a:cs typeface="Times New Roman" pitchFamily="18" charset="0"/>
              </a:rPr>
              <a:t>Every speck must be removed without scratching the restoration.</a:t>
            </a:r>
          </a:p>
          <a:p>
            <a:pPr>
              <a:buFont typeface="Wingdings" pitchFamily="2" charset="2"/>
              <a:buChar char="Ø"/>
            </a:pPr>
            <a:endParaRPr lang="en-US" dirty="0" smtClean="0">
              <a:solidFill>
                <a:schemeClr val="bg1"/>
              </a:solidFill>
              <a:latin typeface="Times New Roman" pitchFamily="18" charset="0"/>
              <a:cs typeface="Times New Roman" pitchFamily="18" charset="0"/>
            </a:endParaRPr>
          </a:p>
          <a:p>
            <a:pPr>
              <a:buFont typeface="Wingdings" pitchFamily="2" charset="2"/>
              <a:buChar char="Ø"/>
            </a:pPr>
            <a:endParaRPr lang="en-US" dirty="0" smtClean="0">
              <a:solidFill>
                <a:schemeClr val="bg1"/>
              </a:solidFill>
              <a:latin typeface="Times New Roman" pitchFamily="18" charset="0"/>
              <a:cs typeface="Times New Roman" pitchFamily="18" charset="0"/>
            </a:endParaRPr>
          </a:p>
          <a:p>
            <a:pPr>
              <a:buNone/>
            </a:pPr>
            <a:r>
              <a:rPr lang="en-US" dirty="0" smtClean="0">
                <a:solidFill>
                  <a:schemeClr val="bg1"/>
                </a:solidFill>
                <a:latin typeface="Times New Roman" pitchFamily="18" charset="0"/>
                <a:cs typeface="Times New Roman" pitchFamily="18" charset="0"/>
              </a:rPr>
              <a:t>ALUMINA EBA:</a:t>
            </a:r>
          </a:p>
          <a:p>
            <a:pPr>
              <a:buFont typeface="Wingdings" pitchFamily="2" charset="2"/>
              <a:buChar char="Ø"/>
            </a:pPr>
            <a:r>
              <a:rPr lang="en-US" dirty="0" smtClean="0">
                <a:solidFill>
                  <a:schemeClr val="bg1"/>
                </a:solidFill>
                <a:latin typeface="Times New Roman" pitchFamily="18" charset="0"/>
                <a:cs typeface="Times New Roman" pitchFamily="18" charset="0"/>
              </a:rPr>
              <a:t>Does not require meticulous removal because films or smears of this cement</a:t>
            </a:r>
          </a:p>
          <a:p>
            <a:pPr>
              <a:buFont typeface="Wingdings" pitchFamily="2" charset="2"/>
              <a:buChar char="Ø"/>
            </a:pPr>
            <a:endParaRPr lang="en-US" dirty="0" smtClean="0">
              <a:solidFill>
                <a:schemeClr val="bg1"/>
              </a:solidFill>
              <a:latin typeface="Times New Roman" pitchFamily="18" charset="0"/>
              <a:cs typeface="Times New Roman" pitchFamily="18" charset="0"/>
            </a:endParaRPr>
          </a:p>
          <a:p>
            <a:pPr>
              <a:buFont typeface="Wingdings" pitchFamily="2" charset="2"/>
              <a:buChar char="Ø"/>
            </a:pPr>
            <a:r>
              <a:rPr lang="en-US" dirty="0" smtClean="0">
                <a:solidFill>
                  <a:schemeClr val="bg1"/>
                </a:solidFill>
                <a:latin typeface="Times New Roman" pitchFamily="18" charset="0"/>
                <a:cs typeface="Times New Roman" pitchFamily="18" charset="0"/>
              </a:rPr>
              <a:t> if left alone will be self destructed in a day or 2 through food abrasion thermal changes and possible enzymatic changes or </a:t>
            </a:r>
            <a:r>
              <a:rPr lang="en-US" dirty="0" err="1" smtClean="0">
                <a:solidFill>
                  <a:schemeClr val="bg1"/>
                </a:solidFill>
                <a:latin typeface="Times New Roman" pitchFamily="18" charset="0"/>
                <a:cs typeface="Times New Roman" pitchFamily="18" charset="0"/>
              </a:rPr>
              <a:t>microleakage</a:t>
            </a:r>
            <a:r>
              <a:rPr lang="en-US" dirty="0" smtClean="0">
                <a:solidFill>
                  <a:schemeClr val="bg1"/>
                </a:solidFill>
                <a:latin typeface="Times New Roman" pitchFamily="18" charset="0"/>
                <a:cs typeface="Times New Roman" pitchFamily="18" charset="0"/>
              </a:rPr>
              <a:t> activity</a:t>
            </a:r>
          </a:p>
          <a:p>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dirty="0" smtClean="0">
                <a:solidFill>
                  <a:schemeClr val="bg1"/>
                </a:solidFill>
                <a:latin typeface="Times New Roman" pitchFamily="18" charset="0"/>
                <a:cs typeface="Times New Roman" pitchFamily="18" charset="0"/>
              </a:rPr>
              <a:t>POLYCARBOXYLATE/ RESIN CEMENT:</a:t>
            </a:r>
          </a:p>
          <a:p>
            <a:pPr>
              <a:buFont typeface="Wingdings" pitchFamily="2" charset="2"/>
              <a:buChar char="Ø"/>
            </a:pPr>
            <a:r>
              <a:rPr lang="en-US" dirty="0" smtClean="0">
                <a:solidFill>
                  <a:schemeClr val="bg1"/>
                </a:solidFill>
                <a:latin typeface="Times New Roman" pitchFamily="18" charset="0"/>
                <a:cs typeface="Times New Roman" pitchFamily="18" charset="0"/>
              </a:rPr>
              <a:t>Require special consideration.</a:t>
            </a:r>
          </a:p>
          <a:p>
            <a:pPr>
              <a:buFont typeface="Wingdings" pitchFamily="2" charset="2"/>
              <a:buChar char="Ø"/>
            </a:pPr>
            <a:r>
              <a:rPr lang="en-US" dirty="0" smtClean="0">
                <a:solidFill>
                  <a:schemeClr val="bg1"/>
                </a:solidFill>
                <a:latin typeface="Times New Roman" pitchFamily="18" charset="0"/>
                <a:cs typeface="Times New Roman" pitchFamily="18" charset="0"/>
              </a:rPr>
              <a:t>Excess should be  removed when cement reaches rubbery stage of partial polymerization.</a:t>
            </a:r>
          </a:p>
          <a:p>
            <a:pPr>
              <a:buFont typeface="Wingdings" pitchFamily="2" charset="2"/>
              <a:buChar char="Ø"/>
            </a:pPr>
            <a:r>
              <a:rPr lang="en-US" dirty="0" smtClean="0">
                <a:solidFill>
                  <a:schemeClr val="bg1"/>
                </a:solidFill>
                <a:latin typeface="Times New Roman" pitchFamily="18" charset="0"/>
                <a:cs typeface="Times New Roman" pitchFamily="18" charset="0"/>
              </a:rPr>
              <a:t>After complete polymerization cement have to be ground away this is difficult especially </a:t>
            </a:r>
            <a:r>
              <a:rPr lang="en-US" dirty="0" err="1" smtClean="0">
                <a:solidFill>
                  <a:schemeClr val="bg1"/>
                </a:solidFill>
                <a:latin typeface="Times New Roman" pitchFamily="18" charset="0"/>
                <a:cs typeface="Times New Roman" pitchFamily="18" charset="0"/>
              </a:rPr>
              <a:t>interproximal</a:t>
            </a:r>
            <a:r>
              <a:rPr lang="en-US" dirty="0" smtClean="0">
                <a:solidFill>
                  <a:schemeClr val="bg1"/>
                </a:solidFill>
                <a:latin typeface="Times New Roman" pitchFamily="18" charset="0"/>
                <a:cs typeface="Times New Roman" pitchFamily="18" charset="0"/>
              </a:rPr>
              <a:t> area.</a:t>
            </a:r>
          </a:p>
          <a:p>
            <a:pPr>
              <a:buFont typeface="Wingdings" pitchFamily="2" charset="2"/>
              <a:buChar char="Ø"/>
            </a:pPr>
            <a:r>
              <a:rPr lang="en-US" dirty="0" smtClean="0">
                <a:solidFill>
                  <a:schemeClr val="bg1"/>
                </a:solidFill>
                <a:latin typeface="Times New Roman" pitchFamily="18" charset="0"/>
                <a:cs typeface="Times New Roman" pitchFamily="18" charset="0"/>
              </a:rPr>
              <a:t>Pressure should be maintained for 3-4 min and after 15 sec excess cement should be wiped away.</a:t>
            </a:r>
          </a:p>
          <a:p>
            <a:pPr>
              <a:buFont typeface="Wingdings" pitchFamily="2" charset="2"/>
              <a:buChar char="Ø"/>
            </a:pPr>
            <a:r>
              <a:rPr lang="en-US" dirty="0" smtClean="0">
                <a:solidFill>
                  <a:schemeClr val="bg1"/>
                </a:solidFill>
                <a:latin typeface="Times New Roman" pitchFamily="18" charset="0"/>
                <a:cs typeface="Times New Roman" pitchFamily="18" charset="0"/>
              </a:rPr>
              <a:t>Dental floss should be passed through </a:t>
            </a:r>
            <a:r>
              <a:rPr lang="en-US" dirty="0" err="1" smtClean="0">
                <a:solidFill>
                  <a:schemeClr val="bg1"/>
                </a:solidFill>
                <a:latin typeface="Times New Roman" pitchFamily="18" charset="0"/>
                <a:cs typeface="Times New Roman" pitchFamily="18" charset="0"/>
              </a:rPr>
              <a:t>interproximal</a:t>
            </a:r>
            <a:r>
              <a:rPr lang="en-US" dirty="0" smtClean="0">
                <a:solidFill>
                  <a:schemeClr val="bg1"/>
                </a:solidFill>
                <a:latin typeface="Times New Roman" pitchFamily="18" charset="0"/>
                <a:cs typeface="Times New Roman" pitchFamily="18" charset="0"/>
              </a:rPr>
              <a:t> area before 30 sec has elapsed.  </a:t>
            </a:r>
          </a:p>
          <a:p>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n-US" dirty="0" smtClean="0">
                <a:solidFill>
                  <a:schemeClr val="bg1"/>
                </a:solidFill>
                <a:latin typeface="Times New Roman" pitchFamily="18" charset="0"/>
                <a:cs typeface="Times New Roman" pitchFamily="18" charset="0"/>
              </a:rPr>
              <a:t>Silicone grease, petroleum jelly, carding wax and other agents can be used to facilitate cement removal.</a:t>
            </a:r>
          </a:p>
          <a:p>
            <a:pPr>
              <a:buFont typeface="Wingdings" pitchFamily="2" charset="2"/>
              <a:buChar char="Ø"/>
            </a:pPr>
            <a:endParaRPr lang="en-US" dirty="0" smtClean="0">
              <a:solidFill>
                <a:schemeClr val="bg1"/>
              </a:solidFill>
              <a:latin typeface="Times New Roman" pitchFamily="18" charset="0"/>
              <a:cs typeface="Times New Roman" pitchFamily="18" charset="0"/>
            </a:endParaRPr>
          </a:p>
          <a:p>
            <a:pPr>
              <a:buNone/>
            </a:pPr>
            <a:r>
              <a:rPr lang="en-US" dirty="0" smtClean="0">
                <a:solidFill>
                  <a:schemeClr val="bg1"/>
                </a:solidFill>
                <a:latin typeface="Times New Roman" pitchFamily="18" charset="0"/>
                <a:cs typeface="Times New Roman" pitchFamily="18" charset="0"/>
              </a:rPr>
              <a:t>Problems due to improper cementation:</a:t>
            </a:r>
          </a:p>
          <a:p>
            <a:pPr>
              <a:buFont typeface="Wingdings" pitchFamily="2" charset="2"/>
              <a:buChar char="Ø"/>
            </a:pPr>
            <a:r>
              <a:rPr lang="en-US" dirty="0" smtClean="0">
                <a:solidFill>
                  <a:schemeClr val="bg1"/>
                </a:solidFill>
                <a:latin typeface="Times New Roman" pitchFamily="18" charset="0"/>
                <a:cs typeface="Times New Roman" pitchFamily="18" charset="0"/>
              </a:rPr>
              <a:t>Premature occlusion</a:t>
            </a:r>
          </a:p>
          <a:p>
            <a:pPr>
              <a:buFont typeface="Wingdings" pitchFamily="2" charset="2"/>
              <a:buChar char="Ø"/>
            </a:pPr>
            <a:r>
              <a:rPr lang="en-US" dirty="0" err="1" smtClean="0">
                <a:solidFill>
                  <a:schemeClr val="bg1"/>
                </a:solidFill>
                <a:latin typeface="Times New Roman" pitchFamily="18" charset="0"/>
                <a:cs typeface="Times New Roman" pitchFamily="18" charset="0"/>
              </a:rPr>
              <a:t>Pulpitis</a:t>
            </a:r>
            <a:r>
              <a:rPr lang="en-US" dirty="0" smtClean="0">
                <a:solidFill>
                  <a:schemeClr val="bg1"/>
                </a:solidFill>
                <a:latin typeface="Times New Roman" pitchFamily="18" charset="0"/>
                <a:cs typeface="Times New Roman" pitchFamily="18" charset="0"/>
              </a:rPr>
              <a:t>  </a:t>
            </a:r>
          </a:p>
          <a:p>
            <a:pPr>
              <a:buFont typeface="Wingdings" pitchFamily="2" charset="2"/>
              <a:buChar char="Ø"/>
            </a:pPr>
            <a:r>
              <a:rPr lang="en-US" dirty="0" smtClean="0">
                <a:solidFill>
                  <a:schemeClr val="bg1"/>
                </a:solidFill>
                <a:latin typeface="Times New Roman" pitchFamily="18" charset="0"/>
                <a:cs typeface="Times New Roman" pitchFamily="18" charset="0"/>
              </a:rPr>
              <a:t>Loosing of restoration</a:t>
            </a:r>
          </a:p>
          <a:p>
            <a:pPr>
              <a:buFont typeface="Wingdings" pitchFamily="2" charset="2"/>
              <a:buChar char="Ø"/>
            </a:pPr>
            <a:r>
              <a:rPr lang="en-US" dirty="0" smtClean="0">
                <a:solidFill>
                  <a:schemeClr val="bg1"/>
                </a:solidFill>
                <a:latin typeface="Times New Roman" pitchFamily="18" charset="0"/>
                <a:cs typeface="Times New Roman" pitchFamily="18" charset="0"/>
              </a:rPr>
              <a:t>Recurrent caries</a:t>
            </a:r>
          </a:p>
          <a:p>
            <a:pPr>
              <a:buFont typeface="Wingdings" pitchFamily="2" charset="2"/>
              <a:buChar char="Ø"/>
            </a:pPr>
            <a:r>
              <a:rPr lang="en-US" dirty="0" smtClean="0">
                <a:solidFill>
                  <a:schemeClr val="bg1"/>
                </a:solidFill>
                <a:latin typeface="Times New Roman" pitchFamily="18" charset="0"/>
                <a:cs typeface="Times New Roman" pitchFamily="18" charset="0"/>
              </a:rPr>
              <a:t>Incomplete seating.</a:t>
            </a:r>
          </a:p>
          <a:p>
            <a:pPr>
              <a:buFont typeface="Wingdings" pitchFamily="2" charset="2"/>
              <a:buChar char="Ø"/>
            </a:pPr>
            <a:endParaRPr lang="en-US" dirty="0" smtClean="0">
              <a:solidFill>
                <a:schemeClr val="bg1"/>
              </a:solidFill>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smtClean="0">
                <a:solidFill>
                  <a:schemeClr val="bg1"/>
                </a:solidFill>
                <a:effectLst/>
                <a:latin typeface="Times New Roman" pitchFamily="18" charset="0"/>
                <a:cs typeface="Times New Roman" pitchFamily="18" charset="0"/>
              </a:rPr>
              <a:t>Multiple abutments</a:t>
            </a:r>
            <a:endParaRPr lang="en-US" sz="4000" b="0" dirty="0">
              <a:solidFill>
                <a:schemeClr val="bg1"/>
              </a:solidFill>
              <a:effectLs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solidFill>
                  <a:schemeClr val="bg1"/>
                </a:solidFill>
                <a:latin typeface="Times New Roman" pitchFamily="18" charset="0"/>
                <a:cs typeface="Times New Roman" pitchFamily="18" charset="0"/>
              </a:rPr>
              <a:t>Multiple abutments reduce the lateral and </a:t>
            </a:r>
            <a:r>
              <a:rPr lang="en-US" dirty="0" err="1" smtClean="0">
                <a:solidFill>
                  <a:schemeClr val="bg1"/>
                </a:solidFill>
                <a:latin typeface="Times New Roman" pitchFamily="18" charset="0"/>
                <a:cs typeface="Times New Roman" pitchFamily="18" charset="0"/>
              </a:rPr>
              <a:t>torsional</a:t>
            </a:r>
            <a:r>
              <a:rPr lang="en-US" dirty="0" smtClean="0">
                <a:solidFill>
                  <a:schemeClr val="bg1"/>
                </a:solidFill>
                <a:latin typeface="Times New Roman" pitchFamily="18" charset="0"/>
                <a:cs typeface="Times New Roman" pitchFamily="18" charset="0"/>
              </a:rPr>
              <a:t> stresses on the abutment teeth and should be standard  procedure in patients with reduced periodontal support.</a:t>
            </a:r>
          </a:p>
          <a:p>
            <a:endParaRPr lang="en-US"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This objective can be achieved by:</a:t>
            </a:r>
          </a:p>
          <a:p>
            <a:pPr marL="457200" indent="-457200">
              <a:buFont typeface="+mj-lt"/>
              <a:buAutoNum type="alphaLcPeriod"/>
            </a:pPr>
            <a:r>
              <a:rPr lang="en-US" dirty="0" smtClean="0">
                <a:solidFill>
                  <a:schemeClr val="bg1"/>
                </a:solidFill>
                <a:latin typeface="Times New Roman" pitchFamily="18" charset="0"/>
                <a:cs typeface="Times New Roman" pitchFamily="18" charset="0"/>
              </a:rPr>
              <a:t>connecting inlays or crowns </a:t>
            </a:r>
          </a:p>
          <a:p>
            <a:pPr marL="457200" indent="-457200">
              <a:buFont typeface="+mj-lt"/>
              <a:buAutoNum type="alphaLcPeriod"/>
            </a:pPr>
            <a:r>
              <a:rPr lang="en-US" dirty="0" smtClean="0">
                <a:solidFill>
                  <a:schemeClr val="bg1"/>
                </a:solidFill>
                <a:latin typeface="Times New Roman" pitchFamily="18" charset="0"/>
                <a:cs typeface="Times New Roman" pitchFamily="18" charset="0"/>
              </a:rPr>
              <a:t>clasping abutment teeth in a sequence</a:t>
            </a:r>
          </a:p>
          <a:p>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err="1" smtClean="0">
                <a:solidFill>
                  <a:schemeClr val="bg1"/>
                </a:solidFill>
                <a:effectLst/>
                <a:latin typeface="Times New Roman" pitchFamily="18" charset="0"/>
                <a:cs typeface="Times New Roman" pitchFamily="18" charset="0"/>
              </a:rPr>
              <a:t>Overdentures</a:t>
            </a:r>
            <a:endParaRPr lang="en-US" sz="4000" b="0" dirty="0">
              <a:solidFill>
                <a:schemeClr val="bg1"/>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428596" y="1071546"/>
            <a:ext cx="4114800" cy="5357850"/>
          </a:xfrm>
        </p:spPr>
        <p:txBody>
          <a:bodyPr>
            <a:noAutofit/>
          </a:bodyPr>
          <a:lstStyle/>
          <a:p>
            <a:pPr marL="514350" indent="-514350">
              <a:lnSpc>
                <a:spcPct val="160000"/>
              </a:lnSpc>
              <a:buNone/>
            </a:pPr>
            <a:r>
              <a:rPr lang="en-US" u="sng" dirty="0" smtClean="0">
                <a:solidFill>
                  <a:schemeClr val="bg1"/>
                </a:solidFill>
                <a:latin typeface="Times New Roman" pitchFamily="18" charset="0"/>
                <a:cs typeface="Times New Roman" pitchFamily="18" charset="0"/>
              </a:rPr>
              <a:t>SYNONYMS</a:t>
            </a:r>
            <a:r>
              <a:rPr lang="en-US" dirty="0" smtClean="0">
                <a:solidFill>
                  <a:schemeClr val="bg1"/>
                </a:solidFill>
                <a:latin typeface="Times New Roman" pitchFamily="18" charset="0"/>
                <a:cs typeface="Times New Roman" pitchFamily="18" charset="0"/>
              </a:rPr>
              <a:t>:</a:t>
            </a:r>
          </a:p>
          <a:p>
            <a:pPr marL="514350" indent="-514350">
              <a:lnSpc>
                <a:spcPct val="160000"/>
              </a:lnSpc>
              <a:buNone/>
            </a:pPr>
            <a:r>
              <a:rPr lang="en-US" dirty="0" smtClean="0">
                <a:solidFill>
                  <a:schemeClr val="bg1"/>
                </a:solidFill>
                <a:latin typeface="Times New Roman" pitchFamily="18" charset="0"/>
                <a:cs typeface="Times New Roman" pitchFamily="18" charset="0"/>
              </a:rPr>
              <a:t>Biologic denture</a:t>
            </a:r>
          </a:p>
          <a:p>
            <a:pPr marL="514350" indent="-514350">
              <a:lnSpc>
                <a:spcPct val="160000"/>
              </a:lnSpc>
              <a:buNone/>
            </a:pPr>
            <a:r>
              <a:rPr lang="en-US" dirty="0" smtClean="0">
                <a:solidFill>
                  <a:schemeClr val="bg1"/>
                </a:solidFill>
                <a:latin typeface="Times New Roman" pitchFamily="18" charset="0"/>
                <a:cs typeface="Times New Roman" pitchFamily="18" charset="0"/>
              </a:rPr>
              <a:t>Hybrid denture</a:t>
            </a:r>
          </a:p>
          <a:p>
            <a:pPr marL="514350" indent="-514350">
              <a:lnSpc>
                <a:spcPct val="140000"/>
              </a:lnSpc>
              <a:buNone/>
            </a:pPr>
            <a:r>
              <a:rPr lang="en-US" dirty="0" smtClean="0">
                <a:solidFill>
                  <a:schemeClr val="bg1"/>
                </a:solidFill>
                <a:latin typeface="Times New Roman" pitchFamily="18" charset="0"/>
                <a:cs typeface="Times New Roman" pitchFamily="18" charset="0"/>
              </a:rPr>
              <a:t>Telescopic denture</a:t>
            </a:r>
          </a:p>
          <a:p>
            <a:pPr marL="514350" indent="-514350">
              <a:lnSpc>
                <a:spcPct val="140000"/>
              </a:lnSpc>
              <a:buNone/>
            </a:pPr>
            <a:r>
              <a:rPr lang="en-US" dirty="0" smtClean="0">
                <a:solidFill>
                  <a:schemeClr val="bg1"/>
                </a:solidFill>
                <a:latin typeface="Times New Roman" pitchFamily="18" charset="0"/>
                <a:cs typeface="Times New Roman" pitchFamily="18" charset="0"/>
              </a:rPr>
              <a:t>Overlay denture</a:t>
            </a:r>
          </a:p>
          <a:p>
            <a:pPr marL="514350" indent="-514350">
              <a:lnSpc>
                <a:spcPct val="140000"/>
              </a:lnSpc>
              <a:buNone/>
            </a:pPr>
            <a:r>
              <a:rPr lang="en-US" dirty="0" err="1" smtClean="0">
                <a:solidFill>
                  <a:schemeClr val="bg1"/>
                </a:solidFill>
                <a:latin typeface="Times New Roman" pitchFamily="18" charset="0"/>
                <a:cs typeface="Times New Roman" pitchFamily="18" charset="0"/>
              </a:rPr>
              <a:t>Onlay</a:t>
            </a:r>
            <a:r>
              <a:rPr lang="en-US" dirty="0" smtClean="0">
                <a:solidFill>
                  <a:schemeClr val="bg1"/>
                </a:solidFill>
                <a:latin typeface="Times New Roman" pitchFamily="18" charset="0"/>
                <a:cs typeface="Times New Roman" pitchFamily="18" charset="0"/>
              </a:rPr>
              <a:t> denture</a:t>
            </a:r>
          </a:p>
          <a:p>
            <a:pPr marL="514350" indent="-514350">
              <a:lnSpc>
                <a:spcPct val="140000"/>
              </a:lnSpc>
              <a:buNone/>
            </a:pPr>
            <a:r>
              <a:rPr lang="en-US" dirty="0" smtClean="0">
                <a:solidFill>
                  <a:schemeClr val="bg1"/>
                </a:solidFill>
                <a:latin typeface="Times New Roman" pitchFamily="18" charset="0"/>
                <a:cs typeface="Times New Roman" pitchFamily="18" charset="0"/>
              </a:rPr>
              <a:t>Tooth supported dentures</a:t>
            </a:r>
          </a:p>
          <a:p>
            <a:pPr marL="514350" indent="-514350">
              <a:lnSpc>
                <a:spcPct val="140000"/>
              </a:lnSpc>
              <a:buNone/>
            </a:pPr>
            <a:r>
              <a:rPr lang="en-US" dirty="0" smtClean="0">
                <a:solidFill>
                  <a:schemeClr val="bg1"/>
                </a:solidFill>
                <a:latin typeface="Times New Roman" pitchFamily="18" charset="0"/>
                <a:cs typeface="Times New Roman" pitchFamily="18" charset="0"/>
              </a:rPr>
              <a:t>Superimposed denture</a:t>
            </a:r>
            <a:endParaRPr lang="en-US" dirty="0"/>
          </a:p>
        </p:txBody>
      </p:sp>
      <p:sp>
        <p:nvSpPr>
          <p:cNvPr id="4" name="TextBox 3"/>
          <p:cNvSpPr txBox="1"/>
          <p:nvPr/>
        </p:nvSpPr>
        <p:spPr>
          <a:xfrm>
            <a:off x="4643438" y="1142984"/>
            <a:ext cx="4286280" cy="5115246"/>
          </a:xfrm>
          <a:prstGeom prst="rect">
            <a:avLst/>
          </a:prstGeom>
          <a:noFill/>
        </p:spPr>
        <p:txBody>
          <a:bodyPr wrap="square" rtlCol="0">
            <a:spAutoFit/>
          </a:bodyPr>
          <a:lstStyle/>
          <a:p>
            <a:pPr marL="228600" lvl="1" indent="342900">
              <a:lnSpc>
                <a:spcPct val="90000"/>
              </a:lnSpc>
              <a:buFontTx/>
              <a:buNone/>
            </a:pPr>
            <a:r>
              <a:rPr lang="en-US" sz="2400" u="sng" dirty="0" smtClean="0">
                <a:solidFill>
                  <a:schemeClr val="bg1"/>
                </a:solidFill>
                <a:latin typeface="Times New Roman" pitchFamily="18" charset="0"/>
                <a:cs typeface="Times New Roman" pitchFamily="18" charset="0"/>
              </a:rPr>
              <a:t>ADVANTAGES</a:t>
            </a:r>
          </a:p>
          <a:p>
            <a:pPr marL="228600" lvl="1" indent="342900">
              <a:lnSpc>
                <a:spcPct val="90000"/>
              </a:lnSpc>
              <a:buFont typeface="+mj-lt"/>
              <a:buAutoNum type="arabicPeriod"/>
            </a:pPr>
            <a:r>
              <a:rPr lang="en-US" sz="2400" dirty="0" smtClean="0">
                <a:solidFill>
                  <a:schemeClr val="bg1"/>
                </a:solidFill>
                <a:latin typeface="Times New Roman" pitchFamily="18" charset="0"/>
                <a:cs typeface="Times New Roman" pitchFamily="18" charset="0"/>
              </a:rPr>
              <a:t>Preservation of alveolar bone</a:t>
            </a:r>
          </a:p>
          <a:p>
            <a:pPr marL="228600" lvl="1" indent="342900">
              <a:lnSpc>
                <a:spcPct val="90000"/>
              </a:lnSpc>
              <a:buFont typeface="+mj-lt"/>
              <a:buAutoNum type="arabicPeriod"/>
            </a:pPr>
            <a:r>
              <a:rPr lang="en-US" sz="2400" dirty="0" smtClean="0">
                <a:solidFill>
                  <a:schemeClr val="bg1"/>
                </a:solidFill>
                <a:latin typeface="Times New Roman" pitchFamily="18" charset="0"/>
                <a:cs typeface="Times New Roman" pitchFamily="18" charset="0"/>
              </a:rPr>
              <a:t>Improved denture retention, stability and support </a:t>
            </a:r>
          </a:p>
          <a:p>
            <a:pPr marL="228600" lvl="1" indent="342900">
              <a:lnSpc>
                <a:spcPct val="90000"/>
              </a:lnSpc>
              <a:buFont typeface="+mj-lt"/>
              <a:buAutoNum type="arabicPeriod"/>
            </a:pPr>
            <a:r>
              <a:rPr lang="en-US" sz="2400" dirty="0" smtClean="0">
                <a:solidFill>
                  <a:schemeClr val="bg1"/>
                </a:solidFill>
                <a:latin typeface="Times New Roman" pitchFamily="18" charset="0"/>
                <a:cs typeface="Times New Roman" pitchFamily="18" charset="0"/>
              </a:rPr>
              <a:t>Provides a vertical definite stop </a:t>
            </a:r>
          </a:p>
          <a:p>
            <a:pPr marL="228600" lvl="1" indent="342900">
              <a:lnSpc>
                <a:spcPct val="90000"/>
              </a:lnSpc>
              <a:buFont typeface="+mj-lt"/>
              <a:buAutoNum type="arabicPeriod"/>
            </a:pPr>
            <a:r>
              <a:rPr lang="en-US" sz="2400" dirty="0" smtClean="0">
                <a:solidFill>
                  <a:schemeClr val="bg1"/>
                </a:solidFill>
                <a:latin typeface="Times New Roman" pitchFamily="18" charset="0"/>
                <a:cs typeface="Times New Roman" pitchFamily="18" charset="0"/>
              </a:rPr>
              <a:t>Psychological acceptance hence better patient           	cooperation.</a:t>
            </a:r>
          </a:p>
          <a:p>
            <a:pPr marL="228600" lvl="1" indent="342900">
              <a:lnSpc>
                <a:spcPct val="90000"/>
              </a:lnSpc>
              <a:buFont typeface="+mj-lt"/>
              <a:buAutoNum type="arabicPeriod"/>
            </a:pPr>
            <a:r>
              <a:rPr lang="en-US" sz="2400" dirty="0" smtClean="0">
                <a:solidFill>
                  <a:schemeClr val="bg1"/>
                </a:solidFill>
                <a:latin typeface="Times New Roman" pitchFamily="18" charset="0"/>
                <a:cs typeface="Times New Roman" pitchFamily="18" charset="0"/>
              </a:rPr>
              <a:t>Preservation of </a:t>
            </a:r>
            <a:r>
              <a:rPr lang="en-US" sz="2400" dirty="0" err="1" smtClean="0">
                <a:solidFill>
                  <a:schemeClr val="bg1"/>
                </a:solidFill>
                <a:latin typeface="Times New Roman" pitchFamily="18" charset="0"/>
                <a:cs typeface="Times New Roman" pitchFamily="18" charset="0"/>
              </a:rPr>
              <a:t>masticatory</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proprioception</a:t>
            </a:r>
            <a:endParaRPr lang="en-US" sz="2400" dirty="0" smtClean="0">
              <a:solidFill>
                <a:schemeClr val="bg1"/>
              </a:solidFill>
              <a:latin typeface="Times New Roman" pitchFamily="18" charset="0"/>
              <a:cs typeface="Times New Roman" pitchFamily="18" charset="0"/>
            </a:endParaRPr>
          </a:p>
          <a:p>
            <a:pPr marL="228600" lvl="1" indent="342900">
              <a:lnSpc>
                <a:spcPct val="90000"/>
              </a:lnSpc>
              <a:buFont typeface="+mj-lt"/>
              <a:buAutoNum type="arabicPeriod"/>
            </a:pPr>
            <a:r>
              <a:rPr lang="en-US" sz="2400" dirty="0" smtClean="0">
                <a:solidFill>
                  <a:schemeClr val="bg1"/>
                </a:solidFill>
                <a:latin typeface="Times New Roman" pitchFamily="18" charset="0"/>
                <a:cs typeface="Times New Roman" pitchFamily="18" charset="0"/>
              </a:rPr>
              <a:t>Fewer post insertion problems</a:t>
            </a:r>
          </a:p>
          <a:p>
            <a:pPr marL="457200" indent="-457200">
              <a:buFont typeface="+mj-lt"/>
              <a:buAutoNum type="arabicPeriod"/>
            </a:pPr>
            <a:endParaRPr lang="en-US" sz="2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chemeClr val="bg1"/>
                </a:solidFill>
                <a:latin typeface="Times New Roman" pitchFamily="18" charset="0"/>
                <a:cs typeface="Times New Roman" pitchFamily="18" charset="0"/>
              </a:rPr>
              <a:t>Factors to be consider while planning for </a:t>
            </a:r>
            <a:r>
              <a:rPr lang="en-US" dirty="0" err="1" smtClean="0">
                <a:solidFill>
                  <a:schemeClr val="bg1"/>
                </a:solidFill>
                <a:latin typeface="Times New Roman" pitchFamily="18" charset="0"/>
                <a:cs typeface="Times New Roman" pitchFamily="18" charset="0"/>
              </a:rPr>
              <a:t>overdenture</a:t>
            </a:r>
            <a:endParaRPr lang="en-US" dirty="0" smtClean="0">
              <a:solidFill>
                <a:schemeClr val="bg1"/>
              </a:solidFill>
              <a:latin typeface="Times New Roman" pitchFamily="18" charset="0"/>
              <a:cs typeface="Times New Roman" pitchFamily="18" charset="0"/>
            </a:endParaRPr>
          </a:p>
          <a:p>
            <a:pPr>
              <a:buFont typeface="Arial" pitchFamily="34" charset="0"/>
              <a:buChar char="•"/>
            </a:pPr>
            <a:r>
              <a:rPr lang="en-US" dirty="0" smtClean="0">
                <a:solidFill>
                  <a:schemeClr val="bg1"/>
                </a:solidFill>
                <a:latin typeface="Times New Roman" pitchFamily="18" charset="0"/>
                <a:cs typeface="Times New Roman" pitchFamily="18" charset="0"/>
              </a:rPr>
              <a:t>    Periodontal considerations</a:t>
            </a:r>
          </a:p>
          <a:p>
            <a:pPr marL="742950" lvl="1" indent="-285750">
              <a:lnSpc>
                <a:spcPct val="90000"/>
              </a:lnSpc>
              <a:buFont typeface="Arial" pitchFamily="34" charset="0"/>
              <a:buChar char="•"/>
            </a:pPr>
            <a:r>
              <a:rPr lang="en-US" sz="2800" dirty="0" smtClean="0">
                <a:solidFill>
                  <a:prstClr val="white"/>
                </a:solidFill>
                <a:latin typeface="Times New Roman" pitchFamily="18" charset="0"/>
                <a:cs typeface="Times New Roman" pitchFamily="18" charset="0"/>
              </a:rPr>
              <a:t>  </a:t>
            </a:r>
            <a:r>
              <a:rPr lang="en-US" sz="2800" dirty="0" smtClean="0">
                <a:solidFill>
                  <a:schemeClr val="bg1"/>
                </a:solidFill>
                <a:latin typeface="Times New Roman" pitchFamily="18" charset="0"/>
                <a:cs typeface="Times New Roman" pitchFamily="18" charset="0"/>
              </a:rPr>
              <a:t>Endodontic treatment</a:t>
            </a:r>
          </a:p>
          <a:p>
            <a:pPr marL="742950" lvl="1" indent="-285750">
              <a:lnSpc>
                <a:spcPct val="90000"/>
              </a:lnSpc>
              <a:buFont typeface="Arial" pitchFamily="34" charset="0"/>
              <a:buChar char="•"/>
            </a:pPr>
            <a:r>
              <a:rPr lang="en-US" sz="2800" dirty="0" smtClean="0">
                <a:solidFill>
                  <a:schemeClr val="bg1"/>
                </a:solidFill>
                <a:latin typeface="Times New Roman" pitchFamily="18" charset="0"/>
                <a:cs typeface="Times New Roman" pitchFamily="18" charset="0"/>
              </a:rPr>
              <a:t> Caries Management</a:t>
            </a:r>
          </a:p>
          <a:p>
            <a:pPr marL="742950" lvl="1" indent="-285750">
              <a:lnSpc>
                <a:spcPct val="90000"/>
              </a:lnSpc>
              <a:buFont typeface="Arial" pitchFamily="34" charset="0"/>
              <a:buChar char="•"/>
            </a:pPr>
            <a:r>
              <a:rPr lang="en-US" sz="2800" dirty="0" smtClean="0">
                <a:solidFill>
                  <a:schemeClr val="bg1"/>
                </a:solidFill>
                <a:latin typeface="Times New Roman" pitchFamily="18" charset="0"/>
                <a:cs typeface="Times New Roman" pitchFamily="18" charset="0"/>
              </a:rPr>
              <a:t>  Location and Distribution of forces</a:t>
            </a:r>
          </a:p>
          <a:p>
            <a:pPr marL="742950" lvl="1" indent="-285750">
              <a:lnSpc>
                <a:spcPct val="90000"/>
              </a:lnSpc>
              <a:buFont typeface="Arial" pitchFamily="34" charset="0"/>
              <a:buChar char="•"/>
            </a:pPr>
            <a:r>
              <a:rPr lang="en-US" sz="2800" dirty="0" smtClean="0">
                <a:solidFill>
                  <a:schemeClr val="bg1"/>
                </a:solidFill>
                <a:latin typeface="Times New Roman" pitchFamily="18" charset="0"/>
                <a:cs typeface="Times New Roman" pitchFamily="18" charset="0"/>
              </a:rPr>
              <a:t>  Economics</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0" dirty="0" smtClean="0">
                <a:solidFill>
                  <a:schemeClr val="bg1"/>
                </a:solidFill>
                <a:effectLst/>
                <a:latin typeface="Times New Roman" pitchFamily="18" charset="0"/>
                <a:cs typeface="Times New Roman" pitchFamily="18" charset="0"/>
              </a:rPr>
              <a:t>CONCLUSION</a:t>
            </a:r>
            <a:endParaRPr lang="en-US" b="0" dirty="0">
              <a:solidFill>
                <a:schemeClr val="bg1"/>
              </a:solidFill>
              <a:effectLst/>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dirty="0" smtClean="0">
                <a:solidFill>
                  <a:schemeClr val="bg1"/>
                </a:solidFill>
              </a:rPr>
              <a:t>An interdisciplinary approach requiring coordinated efforts by the restorative dentist and </a:t>
            </a:r>
            <a:r>
              <a:rPr lang="en-US" dirty="0" err="1" smtClean="0">
                <a:solidFill>
                  <a:schemeClr val="bg1"/>
                </a:solidFill>
              </a:rPr>
              <a:t>periodontist</a:t>
            </a:r>
            <a:r>
              <a:rPr lang="en-US" dirty="0" smtClean="0">
                <a:solidFill>
                  <a:schemeClr val="bg1"/>
                </a:solidFill>
              </a:rPr>
              <a:t> is the need of the hour.</a:t>
            </a:r>
          </a:p>
          <a:p>
            <a:endParaRPr lang="en-US" dirty="0" smtClean="0">
              <a:solidFill>
                <a:schemeClr val="bg1"/>
              </a:solidFill>
            </a:endParaRPr>
          </a:p>
          <a:p>
            <a:r>
              <a:rPr lang="en-US" dirty="0" smtClean="0">
                <a:solidFill>
                  <a:schemeClr val="bg1"/>
                </a:solidFill>
              </a:rPr>
              <a:t> Close attention paid to both soft and hard tissues around teeth and implants before, during, and after restorative produces a successful outcome.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endParaRPr lang="en-US" dirty="0"/>
          </a:p>
        </p:txBody>
      </p:sp>
      <p:sp>
        <p:nvSpPr>
          <p:cNvPr id="3" name="Content Placeholder 2"/>
          <p:cNvSpPr>
            <a:spLocks noGrp="1"/>
          </p:cNvSpPr>
          <p:nvPr>
            <p:ph idx="1"/>
          </p:nvPr>
        </p:nvSpPr>
        <p:spPr>
          <a:xfrm>
            <a:off x="500034" y="1285860"/>
            <a:ext cx="5329246" cy="4972072"/>
          </a:xfrm>
        </p:spPr>
        <p:txBody>
          <a:bodyPr>
            <a:normAutofit fontScale="92500" lnSpcReduction="20000"/>
          </a:bodyPr>
          <a:lstStyle/>
          <a:p>
            <a:r>
              <a:rPr lang="en-US" u="sng" dirty="0" smtClean="0">
                <a:solidFill>
                  <a:schemeClr val="bg1"/>
                </a:solidFill>
                <a:latin typeface="Times New Roman" pitchFamily="18" charset="0"/>
                <a:cs typeface="Times New Roman" pitchFamily="18" charset="0"/>
              </a:rPr>
              <a:t>Physiology of gingival </a:t>
            </a:r>
            <a:r>
              <a:rPr lang="en-US" u="sng" dirty="0" err="1" smtClean="0">
                <a:solidFill>
                  <a:schemeClr val="bg1"/>
                </a:solidFill>
                <a:latin typeface="Times New Roman" pitchFamily="18" charset="0"/>
                <a:cs typeface="Times New Roman" pitchFamily="18" charset="0"/>
              </a:rPr>
              <a:t>sulcus</a:t>
            </a:r>
            <a:endParaRPr lang="en-US" u="sng" dirty="0" smtClean="0">
              <a:solidFill>
                <a:schemeClr val="bg1"/>
              </a:solidFill>
              <a:latin typeface="Times New Roman" pitchFamily="18" charset="0"/>
              <a:cs typeface="Times New Roman" pitchFamily="18" charset="0"/>
            </a:endParaRPr>
          </a:p>
          <a:p>
            <a:pPr>
              <a:buNone/>
            </a:pPr>
            <a:endParaRPr lang="en-US"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Most vulnerable part of the </a:t>
            </a:r>
            <a:r>
              <a:rPr lang="en-US" dirty="0" err="1" smtClean="0">
                <a:solidFill>
                  <a:schemeClr val="bg1"/>
                </a:solidFill>
                <a:latin typeface="Times New Roman" pitchFamily="18" charset="0"/>
                <a:cs typeface="Times New Roman" pitchFamily="18" charset="0"/>
              </a:rPr>
              <a:t>periodontium</a:t>
            </a:r>
            <a:endParaRPr lang="en-US" dirty="0" smtClean="0">
              <a:solidFill>
                <a:schemeClr val="bg1"/>
              </a:solidFill>
              <a:latin typeface="Times New Roman" pitchFamily="18" charset="0"/>
              <a:cs typeface="Times New Roman" pitchFamily="18" charset="0"/>
            </a:endParaRPr>
          </a:p>
          <a:p>
            <a:pPr>
              <a:buNone/>
            </a:pPr>
            <a:r>
              <a:rPr lang="en-US" dirty="0" smtClean="0">
                <a:solidFill>
                  <a:schemeClr val="bg1"/>
                </a:solidFill>
                <a:latin typeface="Times New Roman" pitchFamily="18" charset="0"/>
                <a:cs typeface="Times New Roman" pitchFamily="18" charset="0"/>
              </a:rPr>
              <a:t>	</a:t>
            </a:r>
          </a:p>
          <a:p>
            <a:r>
              <a:rPr lang="en-US" dirty="0" smtClean="0">
                <a:latin typeface="Times New Roman" pitchFamily="18" charset="0"/>
                <a:cs typeface="Times New Roman" pitchFamily="18" charset="0"/>
              </a:rPr>
              <a:t>V shaped shallow crevice </a:t>
            </a:r>
            <a:r>
              <a:rPr lang="en-US" dirty="0" smtClean="0">
                <a:solidFill>
                  <a:schemeClr val="bg1"/>
                </a:solidFill>
                <a:latin typeface="Times New Roman" pitchFamily="18" charset="0"/>
                <a:cs typeface="Times New Roman" pitchFamily="18" charset="0"/>
              </a:rPr>
              <a:t>or</a:t>
            </a:r>
          </a:p>
          <a:p>
            <a:pPr>
              <a:buNone/>
            </a:pPr>
            <a:r>
              <a:rPr lang="en-US" dirty="0" smtClean="0">
                <a:solidFill>
                  <a:schemeClr val="bg1"/>
                </a:solidFill>
                <a:latin typeface="Times New Roman" pitchFamily="18" charset="0"/>
                <a:cs typeface="Times New Roman" pitchFamily="18" charset="0"/>
              </a:rPr>
              <a:t>	 space around the tooth bounded by  the surface of the tooth on one side and the epithelium lining the free margin of the </a:t>
            </a:r>
            <a:r>
              <a:rPr lang="en-US" dirty="0" err="1" smtClean="0">
                <a:solidFill>
                  <a:schemeClr val="bg1"/>
                </a:solidFill>
                <a:latin typeface="Times New Roman" pitchFamily="18" charset="0"/>
                <a:cs typeface="Times New Roman" pitchFamily="18" charset="0"/>
              </a:rPr>
              <a:t>gingiva</a:t>
            </a:r>
            <a:r>
              <a:rPr lang="en-US" dirty="0" smtClean="0">
                <a:solidFill>
                  <a:schemeClr val="bg1"/>
                </a:solidFill>
                <a:latin typeface="Times New Roman" pitchFamily="18" charset="0"/>
                <a:cs typeface="Times New Roman" pitchFamily="18" charset="0"/>
              </a:rPr>
              <a:t> on the other side.</a:t>
            </a:r>
          </a:p>
          <a:p>
            <a:pPr>
              <a:buNone/>
            </a:pPr>
            <a:endParaRPr lang="en-US" dirty="0" smtClean="0">
              <a:solidFill>
                <a:schemeClr val="bg1"/>
              </a:solidFill>
              <a:latin typeface="Times New Roman" pitchFamily="18" charset="0"/>
              <a:cs typeface="Times New Roman" pitchFamily="18" charset="0"/>
            </a:endParaRPr>
          </a:p>
          <a:p>
            <a:pPr>
              <a:buNone/>
            </a:pPr>
            <a:r>
              <a:rPr lang="en-US" dirty="0" smtClean="0">
                <a:solidFill>
                  <a:schemeClr val="bg1"/>
                </a:solidFill>
                <a:latin typeface="Times New Roman" pitchFamily="18" charset="0"/>
                <a:cs typeface="Times New Roman" pitchFamily="18" charset="0"/>
              </a:rPr>
              <a:t>Normal clinical depth: </a:t>
            </a:r>
            <a:r>
              <a:rPr lang="en-US" dirty="0" smtClean="0">
                <a:latin typeface="Times New Roman" pitchFamily="18" charset="0"/>
                <a:cs typeface="Times New Roman" pitchFamily="18" charset="0"/>
              </a:rPr>
              <a:t>2-3mm.</a:t>
            </a:r>
          </a:p>
          <a:p>
            <a:pPr>
              <a:buNone/>
            </a:pPr>
            <a:endParaRPr lang="en-US" dirty="0" smtClean="0">
              <a:solidFill>
                <a:schemeClr val="bg1"/>
              </a:solidFill>
              <a:latin typeface="Times New Roman" pitchFamily="18" charset="0"/>
              <a:cs typeface="Times New Roman" pitchFamily="18" charset="0"/>
            </a:endParaRPr>
          </a:p>
          <a:p>
            <a:pPr>
              <a:buNone/>
            </a:pPr>
            <a:endParaRPr lang="en-US" dirty="0"/>
          </a:p>
        </p:txBody>
      </p:sp>
      <p:pic>
        <p:nvPicPr>
          <p:cNvPr id="4" name="Picture 2" descr="IMG_1558"/>
          <p:cNvPicPr>
            <a:picLocks noChangeAspect="1" noChangeArrowheads="1"/>
          </p:cNvPicPr>
          <p:nvPr/>
        </p:nvPicPr>
        <p:blipFill>
          <a:blip r:embed="rId3" cstate="print">
            <a:lum bright="10000" contrast="20000"/>
          </a:blip>
          <a:srcRect l="6329" t="7541" r="3690" b="15301"/>
          <a:stretch>
            <a:fillRect/>
          </a:stretch>
        </p:blipFill>
        <p:spPr>
          <a:xfrm>
            <a:off x="5857852" y="1500174"/>
            <a:ext cx="3286148" cy="4248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chemeClr val="bg1"/>
                </a:solidFill>
                <a:latin typeface="Times New Roman" pitchFamily="18" charset="0"/>
                <a:cs typeface="Times New Roman" pitchFamily="18" charset="0"/>
              </a:rPr>
              <a:t>It also gives the patient the benefit of comprehensive treatment with precise and lasting and restorations.</a:t>
            </a:r>
            <a:br>
              <a:rPr lang="en-US" dirty="0" smtClean="0">
                <a:solidFill>
                  <a:schemeClr val="bg1"/>
                </a:solidFill>
                <a:latin typeface="Times New Roman" pitchFamily="18" charset="0"/>
                <a:cs typeface="Times New Roman" pitchFamily="18" charset="0"/>
              </a:rPr>
            </a:br>
            <a:endParaRPr lang="en-US"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0" dirty="0" smtClean="0">
                <a:solidFill>
                  <a:schemeClr val="bg1"/>
                </a:solidFill>
                <a:effectLst/>
                <a:latin typeface="Times New Roman" pitchFamily="18" charset="0"/>
                <a:cs typeface="Times New Roman" pitchFamily="18" charset="0"/>
              </a:rPr>
              <a:t>REFRENCES</a:t>
            </a:r>
            <a:endParaRPr lang="en-US" b="0" dirty="0">
              <a:solidFill>
                <a:schemeClr val="bg1"/>
              </a:solidFill>
              <a:effectLst/>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solidFill>
                  <a:schemeClr val="bg1"/>
                </a:solidFill>
                <a:latin typeface="Times New Roman" pitchFamily="18" charset="0"/>
                <a:cs typeface="Times New Roman" pitchFamily="18" charset="0"/>
              </a:rPr>
              <a:t>References:</a:t>
            </a:r>
          </a:p>
          <a:p>
            <a:r>
              <a:rPr lang="en-US" dirty="0" smtClean="0">
                <a:solidFill>
                  <a:schemeClr val="bg1"/>
                </a:solidFill>
                <a:latin typeface="Times New Roman" pitchFamily="18" charset="0"/>
                <a:cs typeface="Times New Roman" pitchFamily="18" charset="0"/>
              </a:rPr>
              <a:t>1.Tylman’s theory and practice of fixed </a:t>
            </a:r>
            <a:r>
              <a:rPr lang="en-US" dirty="0" err="1" smtClean="0">
                <a:solidFill>
                  <a:schemeClr val="bg1"/>
                </a:solidFill>
                <a:latin typeface="Times New Roman" pitchFamily="18" charset="0"/>
                <a:cs typeface="Times New Roman" pitchFamily="18" charset="0"/>
              </a:rPr>
              <a:t>prosthodontics</a:t>
            </a:r>
            <a:r>
              <a:rPr lang="en-US" dirty="0" smtClean="0">
                <a:solidFill>
                  <a:schemeClr val="bg1"/>
                </a:solidFill>
                <a:latin typeface="Times New Roman" pitchFamily="18" charset="0"/>
                <a:cs typeface="Times New Roman" pitchFamily="18" charset="0"/>
              </a:rPr>
              <a:t>: W.F.P Malone, D.L. </a:t>
            </a:r>
            <a:r>
              <a:rPr lang="en-US" dirty="0" err="1" smtClean="0">
                <a:solidFill>
                  <a:schemeClr val="bg1"/>
                </a:solidFill>
                <a:latin typeface="Times New Roman" pitchFamily="18" charset="0"/>
                <a:cs typeface="Times New Roman" pitchFamily="18" charset="0"/>
              </a:rPr>
              <a:t>Koth</a:t>
            </a:r>
            <a:r>
              <a:rPr lang="en-US" dirty="0" smtClean="0">
                <a:solidFill>
                  <a:schemeClr val="bg1"/>
                </a:solidFill>
                <a:latin typeface="Times New Roman" pitchFamily="18" charset="0"/>
                <a:cs typeface="Times New Roman" pitchFamily="18" charset="0"/>
              </a:rPr>
              <a:t>, E. Cavazos, </a:t>
            </a:r>
            <a:r>
              <a:rPr lang="en-US" dirty="0" err="1" smtClean="0">
                <a:solidFill>
                  <a:schemeClr val="bg1"/>
                </a:solidFill>
                <a:latin typeface="Times New Roman" pitchFamily="18" charset="0"/>
                <a:cs typeface="Times New Roman" pitchFamily="18" charset="0"/>
              </a:rPr>
              <a:t>Jr</a:t>
            </a:r>
            <a:r>
              <a:rPr lang="en-US" dirty="0" smtClean="0">
                <a:solidFill>
                  <a:schemeClr val="bg1"/>
                </a:solidFill>
                <a:latin typeface="Times New Roman" pitchFamily="18" charset="0"/>
                <a:cs typeface="Times New Roman" pitchFamily="18" charset="0"/>
              </a:rPr>
              <a:t>, D.A Kaiser, S.M </a:t>
            </a:r>
            <a:r>
              <a:rPr lang="en-US" dirty="0" err="1" smtClean="0">
                <a:solidFill>
                  <a:schemeClr val="bg1"/>
                </a:solidFill>
                <a:latin typeface="Times New Roman" pitchFamily="18" charset="0"/>
                <a:cs typeface="Times New Roman" pitchFamily="18" charset="0"/>
              </a:rPr>
              <a:t>Morgano</a:t>
            </a:r>
            <a:r>
              <a:rPr lang="en-US" dirty="0" smtClean="0">
                <a:solidFill>
                  <a:schemeClr val="bg1"/>
                </a:solidFill>
                <a:latin typeface="Times New Roman" pitchFamily="18" charset="0"/>
                <a:cs typeface="Times New Roman" pitchFamily="18" charset="0"/>
              </a:rPr>
              <a:t>, 8</a:t>
            </a:r>
            <a:r>
              <a:rPr lang="en-US" baseline="30000" dirty="0" smtClean="0">
                <a:solidFill>
                  <a:schemeClr val="bg1"/>
                </a:solidFill>
                <a:latin typeface="Times New Roman" pitchFamily="18" charset="0"/>
                <a:cs typeface="Times New Roman" pitchFamily="18" charset="0"/>
              </a:rPr>
              <a:t>th</a:t>
            </a:r>
            <a:r>
              <a:rPr lang="en-US" dirty="0" smtClean="0">
                <a:solidFill>
                  <a:schemeClr val="bg1"/>
                </a:solidFill>
                <a:latin typeface="Times New Roman" pitchFamily="18" charset="0"/>
                <a:cs typeface="Times New Roman" pitchFamily="18" charset="0"/>
              </a:rPr>
              <a:t> edition.</a:t>
            </a:r>
          </a:p>
          <a:p>
            <a:r>
              <a:rPr lang="en-US" dirty="0" smtClean="0">
                <a:solidFill>
                  <a:schemeClr val="bg1"/>
                </a:solidFill>
                <a:latin typeface="Times New Roman" pitchFamily="18" charset="0"/>
                <a:cs typeface="Times New Roman" pitchFamily="18" charset="0"/>
              </a:rPr>
              <a:t>2.Contemporary fixed </a:t>
            </a:r>
            <a:r>
              <a:rPr lang="en-US" dirty="0" err="1" smtClean="0">
                <a:solidFill>
                  <a:schemeClr val="bg1"/>
                </a:solidFill>
                <a:latin typeface="Times New Roman" pitchFamily="18" charset="0"/>
                <a:cs typeface="Times New Roman" pitchFamily="18" charset="0"/>
              </a:rPr>
              <a:t>prosthodontics</a:t>
            </a:r>
            <a:r>
              <a:rPr lang="en-US" dirty="0" smtClean="0">
                <a:solidFill>
                  <a:schemeClr val="bg1"/>
                </a:solidFill>
                <a:latin typeface="Times New Roman" pitchFamily="18" charset="0"/>
                <a:cs typeface="Times New Roman" pitchFamily="18" charset="0"/>
              </a:rPr>
              <a:t>: </a:t>
            </a:r>
            <a:r>
              <a:rPr lang="en-US" dirty="0" err="1" smtClean="0">
                <a:solidFill>
                  <a:schemeClr val="bg1"/>
                </a:solidFill>
                <a:latin typeface="Times New Roman" pitchFamily="18" charset="0"/>
                <a:cs typeface="Times New Roman" pitchFamily="18" charset="0"/>
              </a:rPr>
              <a:t>Rosenstiel</a:t>
            </a:r>
            <a:r>
              <a:rPr lang="en-US" dirty="0" smtClean="0">
                <a:solidFill>
                  <a:schemeClr val="bg1"/>
                </a:solidFill>
                <a:latin typeface="Times New Roman" pitchFamily="18" charset="0"/>
                <a:cs typeface="Times New Roman" pitchFamily="18" charset="0"/>
              </a:rPr>
              <a:t>, Land, Fujimoto, 3</a:t>
            </a:r>
            <a:r>
              <a:rPr lang="en-US" baseline="30000" dirty="0" smtClean="0">
                <a:solidFill>
                  <a:schemeClr val="bg1"/>
                </a:solidFill>
                <a:latin typeface="Times New Roman" pitchFamily="18" charset="0"/>
                <a:cs typeface="Times New Roman" pitchFamily="18" charset="0"/>
              </a:rPr>
              <a:t>rd</a:t>
            </a:r>
            <a:r>
              <a:rPr lang="en-US" dirty="0" smtClean="0">
                <a:solidFill>
                  <a:schemeClr val="bg1"/>
                </a:solidFill>
                <a:latin typeface="Times New Roman" pitchFamily="18" charset="0"/>
                <a:cs typeface="Times New Roman" pitchFamily="18" charset="0"/>
              </a:rPr>
              <a:t> edition.</a:t>
            </a:r>
          </a:p>
          <a:p>
            <a:r>
              <a:rPr lang="en-US" dirty="0" smtClean="0">
                <a:solidFill>
                  <a:schemeClr val="bg1"/>
                </a:solidFill>
                <a:latin typeface="Times New Roman" pitchFamily="18" charset="0"/>
                <a:cs typeface="Times New Roman" pitchFamily="18" charset="0"/>
              </a:rPr>
              <a:t>3. Fundamentals of fixed </a:t>
            </a:r>
            <a:r>
              <a:rPr lang="en-US" dirty="0" err="1" smtClean="0">
                <a:solidFill>
                  <a:schemeClr val="bg1"/>
                </a:solidFill>
                <a:latin typeface="Times New Roman" pitchFamily="18" charset="0"/>
                <a:cs typeface="Times New Roman" pitchFamily="18" charset="0"/>
              </a:rPr>
              <a:t>prosthodontics</a:t>
            </a:r>
            <a:r>
              <a:rPr lang="en-US" dirty="0" smtClean="0">
                <a:solidFill>
                  <a:schemeClr val="bg1"/>
                </a:solidFill>
                <a:latin typeface="Times New Roman" pitchFamily="18" charset="0"/>
                <a:cs typeface="Times New Roman" pitchFamily="18" charset="0"/>
              </a:rPr>
              <a:t>: Herbert T. </a:t>
            </a:r>
            <a:r>
              <a:rPr lang="en-US" dirty="0" err="1" smtClean="0">
                <a:solidFill>
                  <a:schemeClr val="bg1"/>
                </a:solidFill>
                <a:latin typeface="Times New Roman" pitchFamily="18" charset="0"/>
                <a:cs typeface="Times New Roman" pitchFamily="18" charset="0"/>
              </a:rPr>
              <a:t>Shilingberg</a:t>
            </a:r>
            <a:r>
              <a:rPr lang="en-US" dirty="0" smtClean="0">
                <a:solidFill>
                  <a:schemeClr val="bg1"/>
                </a:solidFill>
                <a:latin typeface="Times New Roman" pitchFamily="18" charset="0"/>
                <a:cs typeface="Times New Roman" pitchFamily="18" charset="0"/>
              </a:rPr>
              <a:t>, </a:t>
            </a:r>
            <a:r>
              <a:rPr lang="en-US" dirty="0" err="1" smtClean="0">
                <a:solidFill>
                  <a:schemeClr val="bg1"/>
                </a:solidFill>
                <a:latin typeface="Times New Roman" pitchFamily="18" charset="0"/>
                <a:cs typeface="Times New Roman" pitchFamily="18" charset="0"/>
              </a:rPr>
              <a:t>Sumiya</a:t>
            </a:r>
            <a:r>
              <a:rPr lang="en-US" dirty="0" smtClean="0">
                <a:solidFill>
                  <a:schemeClr val="bg1"/>
                </a:solidFill>
                <a:latin typeface="Times New Roman" pitchFamily="18" charset="0"/>
                <a:cs typeface="Times New Roman" pitchFamily="18" charset="0"/>
              </a:rPr>
              <a:t> Hobo, Lowell D. </a:t>
            </a:r>
            <a:r>
              <a:rPr lang="en-US" dirty="0" err="1" smtClean="0">
                <a:solidFill>
                  <a:schemeClr val="bg1"/>
                </a:solidFill>
                <a:latin typeface="Times New Roman" pitchFamily="18" charset="0"/>
                <a:cs typeface="Times New Roman" pitchFamily="18" charset="0"/>
              </a:rPr>
              <a:t>Whitsett</a:t>
            </a:r>
            <a:r>
              <a:rPr lang="en-US" dirty="0" smtClean="0">
                <a:solidFill>
                  <a:schemeClr val="bg1"/>
                </a:solidFill>
                <a:latin typeface="Times New Roman" pitchFamily="18" charset="0"/>
                <a:cs typeface="Times New Roman" pitchFamily="18" charset="0"/>
              </a:rPr>
              <a:t>, Richard </a:t>
            </a:r>
            <a:r>
              <a:rPr lang="en-US" dirty="0" err="1" smtClean="0">
                <a:solidFill>
                  <a:schemeClr val="bg1"/>
                </a:solidFill>
                <a:latin typeface="Times New Roman" pitchFamily="18" charset="0"/>
                <a:cs typeface="Times New Roman" pitchFamily="18" charset="0"/>
              </a:rPr>
              <a:t>Joacobi</a:t>
            </a:r>
            <a:r>
              <a:rPr lang="en-US" dirty="0" smtClean="0">
                <a:solidFill>
                  <a:schemeClr val="bg1"/>
                </a:solidFill>
                <a:latin typeface="Times New Roman" pitchFamily="18" charset="0"/>
                <a:cs typeface="Times New Roman" pitchFamily="18" charset="0"/>
              </a:rPr>
              <a:t>, Susan E. Brackett, 3</a:t>
            </a:r>
            <a:r>
              <a:rPr lang="en-US" baseline="30000" dirty="0" smtClean="0">
                <a:solidFill>
                  <a:schemeClr val="bg1"/>
                </a:solidFill>
                <a:latin typeface="Times New Roman" pitchFamily="18" charset="0"/>
                <a:cs typeface="Times New Roman" pitchFamily="18" charset="0"/>
              </a:rPr>
              <a:t>rd</a:t>
            </a:r>
            <a:r>
              <a:rPr lang="en-US" dirty="0" smtClean="0">
                <a:solidFill>
                  <a:schemeClr val="bg1"/>
                </a:solidFill>
                <a:latin typeface="Times New Roman" pitchFamily="18" charset="0"/>
                <a:cs typeface="Times New Roman" pitchFamily="18" charset="0"/>
              </a:rPr>
              <a:t> edition.</a:t>
            </a:r>
          </a:p>
          <a:p>
            <a:r>
              <a:rPr lang="en-US" dirty="0" smtClean="0">
                <a:solidFill>
                  <a:schemeClr val="bg1"/>
                </a:solidFill>
                <a:latin typeface="Times New Roman" pitchFamily="18" charset="0"/>
                <a:cs typeface="Times New Roman" pitchFamily="18" charset="0"/>
              </a:rPr>
              <a:t>4.Clinical </a:t>
            </a:r>
            <a:r>
              <a:rPr lang="en-US" dirty="0" err="1" smtClean="0">
                <a:solidFill>
                  <a:schemeClr val="bg1"/>
                </a:solidFill>
                <a:latin typeface="Times New Roman" pitchFamily="18" charset="0"/>
                <a:cs typeface="Times New Roman" pitchFamily="18" charset="0"/>
              </a:rPr>
              <a:t>periodontology</a:t>
            </a:r>
            <a:r>
              <a:rPr lang="en-US" dirty="0" smtClean="0">
                <a:solidFill>
                  <a:schemeClr val="bg1"/>
                </a:solidFill>
                <a:latin typeface="Times New Roman" pitchFamily="18" charset="0"/>
                <a:cs typeface="Times New Roman" pitchFamily="18" charset="0"/>
              </a:rPr>
              <a:t>: Carranza, Newman, 8</a:t>
            </a:r>
            <a:r>
              <a:rPr lang="en-US" baseline="30000" dirty="0" smtClean="0">
                <a:solidFill>
                  <a:schemeClr val="bg1"/>
                </a:solidFill>
                <a:latin typeface="Times New Roman" pitchFamily="18" charset="0"/>
                <a:cs typeface="Times New Roman" pitchFamily="18" charset="0"/>
              </a:rPr>
              <a:t>th</a:t>
            </a:r>
            <a:r>
              <a:rPr lang="en-US" dirty="0" smtClean="0">
                <a:solidFill>
                  <a:schemeClr val="bg1"/>
                </a:solidFill>
                <a:latin typeface="Times New Roman" pitchFamily="18" charset="0"/>
                <a:cs typeface="Times New Roman" pitchFamily="18" charset="0"/>
              </a:rPr>
              <a:t> edition.</a:t>
            </a:r>
          </a:p>
          <a:p>
            <a:r>
              <a:rPr lang="en-US" dirty="0" smtClean="0">
                <a:solidFill>
                  <a:schemeClr val="bg1"/>
                </a:solidFill>
                <a:latin typeface="Times New Roman" pitchFamily="18" charset="0"/>
                <a:cs typeface="Times New Roman" pitchFamily="18" charset="0"/>
              </a:rPr>
              <a:t>5.Textbook of clinical </a:t>
            </a:r>
            <a:r>
              <a:rPr lang="en-US" dirty="0" err="1" smtClean="0">
                <a:solidFill>
                  <a:schemeClr val="bg1"/>
                </a:solidFill>
                <a:latin typeface="Times New Roman" pitchFamily="18" charset="0"/>
                <a:cs typeface="Times New Roman" pitchFamily="18" charset="0"/>
              </a:rPr>
              <a:t>periodontology</a:t>
            </a:r>
            <a:r>
              <a:rPr lang="en-US" dirty="0" smtClean="0">
                <a:solidFill>
                  <a:schemeClr val="bg1"/>
                </a:solidFill>
                <a:latin typeface="Times New Roman" pitchFamily="18" charset="0"/>
                <a:cs typeface="Times New Roman" pitchFamily="18" charset="0"/>
              </a:rPr>
              <a:t>: Jan </a:t>
            </a:r>
            <a:r>
              <a:rPr lang="en-US" dirty="0" err="1" smtClean="0">
                <a:solidFill>
                  <a:schemeClr val="bg1"/>
                </a:solidFill>
                <a:latin typeface="Times New Roman" pitchFamily="18" charset="0"/>
                <a:cs typeface="Times New Roman" pitchFamily="18" charset="0"/>
              </a:rPr>
              <a:t>Lindhe</a:t>
            </a:r>
            <a:r>
              <a:rPr lang="en-US" dirty="0" smtClean="0">
                <a:solidFill>
                  <a:schemeClr val="bg1"/>
                </a:solidFill>
                <a:latin typeface="Times New Roman" pitchFamily="18" charset="0"/>
                <a:cs typeface="Times New Roman" pitchFamily="18" charset="0"/>
              </a:rPr>
              <a:t>, 2</a:t>
            </a:r>
            <a:r>
              <a:rPr lang="en-US" baseline="30000" dirty="0" smtClean="0">
                <a:solidFill>
                  <a:schemeClr val="bg1"/>
                </a:solidFill>
                <a:latin typeface="Times New Roman" pitchFamily="18" charset="0"/>
                <a:cs typeface="Times New Roman" pitchFamily="18" charset="0"/>
              </a:rPr>
              <a:t>nd</a:t>
            </a:r>
            <a:r>
              <a:rPr lang="en-US" dirty="0" smtClean="0">
                <a:solidFill>
                  <a:schemeClr val="bg1"/>
                </a:solidFill>
                <a:latin typeface="Times New Roman" pitchFamily="18" charset="0"/>
                <a:cs typeface="Times New Roman" pitchFamily="18" charset="0"/>
              </a:rPr>
              <a:t> edition.</a:t>
            </a:r>
          </a:p>
          <a:p>
            <a:endParaRPr lang="en-US"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CURRENT THEORIES OF CROWN CONTOUR</a:t>
            </a:r>
            <a:endParaRPr lang="en-US" dirty="0">
              <a:solidFill>
                <a:schemeClr val="bg1"/>
              </a:solidFill>
            </a:endParaRPr>
          </a:p>
        </p:txBody>
      </p:sp>
      <p:sp>
        <p:nvSpPr>
          <p:cNvPr id="3" name="Content Placeholder 2"/>
          <p:cNvSpPr>
            <a:spLocks noGrp="1"/>
          </p:cNvSpPr>
          <p:nvPr>
            <p:ph idx="1"/>
          </p:nvPr>
        </p:nvSpPr>
        <p:spPr>
          <a:xfrm>
            <a:off x="457200" y="1928802"/>
            <a:ext cx="8229600" cy="4000528"/>
          </a:xfrm>
        </p:spPr>
        <p:txBody>
          <a:bodyPr/>
          <a:lstStyle/>
          <a:p>
            <a:r>
              <a:rPr lang="en-US" dirty="0" smtClean="0">
                <a:solidFill>
                  <a:schemeClr val="bg1"/>
                </a:solidFill>
                <a:latin typeface="Times New Roman" pitchFamily="18" charset="0"/>
                <a:cs typeface="Times New Roman" pitchFamily="18" charset="0"/>
              </a:rPr>
              <a:t>One of the prime goals of restorative therapy is to establish a physiologic periodontal climate and facilitate the maintenance of periodontal health</a:t>
            </a:r>
          </a:p>
          <a:p>
            <a:endParaRPr lang="en-IN"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Crown contour, margin placement, and </a:t>
            </a:r>
            <a:r>
              <a:rPr lang="en-US" dirty="0" err="1" smtClean="0">
                <a:solidFill>
                  <a:schemeClr val="bg1"/>
                </a:solidFill>
                <a:latin typeface="Times New Roman" pitchFamily="18" charset="0"/>
                <a:cs typeface="Times New Roman" pitchFamily="18" charset="0"/>
              </a:rPr>
              <a:t>pontic</a:t>
            </a:r>
            <a:r>
              <a:rPr lang="en-US" dirty="0" smtClean="0">
                <a:solidFill>
                  <a:schemeClr val="bg1"/>
                </a:solidFill>
                <a:latin typeface="Times New Roman" pitchFamily="18" charset="0"/>
                <a:cs typeface="Times New Roman" pitchFamily="18" charset="0"/>
              </a:rPr>
              <a:t> design all affect periodontal health.</a:t>
            </a:r>
            <a:endParaRPr lang="en-US" dirty="0">
              <a:solidFill>
                <a:schemeClr val="bg1"/>
              </a:solidFill>
              <a:latin typeface="Times New Roman" pitchFamily="18" charset="0"/>
              <a:cs typeface="Times New Roman" pitchFamily="18" charset="0"/>
            </a:endParaRPr>
          </a:p>
        </p:txBody>
      </p:sp>
      <p:sp>
        <p:nvSpPr>
          <p:cNvPr id="4" name="TextBox 3"/>
          <p:cNvSpPr txBox="1"/>
          <p:nvPr/>
        </p:nvSpPr>
        <p:spPr>
          <a:xfrm>
            <a:off x="785786" y="5934670"/>
            <a:ext cx="7643866" cy="923330"/>
          </a:xfrm>
          <a:prstGeom prst="rect">
            <a:avLst/>
          </a:prstGeom>
          <a:noFill/>
        </p:spPr>
        <p:txBody>
          <a:bodyPr wrap="square" rtlCol="0">
            <a:spAutoFit/>
          </a:bodyPr>
          <a:lstStyle/>
          <a:p>
            <a:r>
              <a:rPr lang="nb-NO" dirty="0" smtClean="0"/>
              <a:t> J Prosthet Dent 1981;45:268-77. J Prosthet Dent 2005;93:107-15.</a:t>
            </a:r>
            <a:r>
              <a:rPr lang="en-US" dirty="0" smtClean="0">
                <a:solidFill>
                  <a:schemeClr val="bg1"/>
                </a:solidFill>
              </a:rPr>
              <a:t> CURRENT THEORIES OF CROWN CONTOUR, MARGIN PLACEMENT, AND PONTIC DESIGN</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CROWN CONTOUR</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The contours for full and partial coverage restorations play a supportive role in establishing a favorable periodontal climate.</a:t>
            </a:r>
          </a:p>
          <a:p>
            <a:endParaRPr lang="en-IN" dirty="0" smtClean="0">
              <a:solidFill>
                <a:schemeClr val="bg1"/>
              </a:solidFill>
            </a:endParaRPr>
          </a:p>
          <a:p>
            <a:r>
              <a:rPr lang="en-US" dirty="0" smtClean="0">
                <a:solidFill>
                  <a:schemeClr val="bg1"/>
                </a:solidFill>
              </a:rPr>
              <a:t>Three prominent theories of crown contour have evolved: </a:t>
            </a:r>
          </a:p>
          <a:p>
            <a:r>
              <a:rPr lang="en-US" dirty="0" smtClean="0">
                <a:solidFill>
                  <a:schemeClr val="bg1"/>
                </a:solidFill>
              </a:rPr>
              <a:t>(1) </a:t>
            </a:r>
            <a:r>
              <a:rPr lang="en-US" dirty="0" err="1" smtClean="0">
                <a:solidFill>
                  <a:schemeClr val="bg1"/>
                </a:solidFill>
              </a:rPr>
              <a:t>Ginvial</a:t>
            </a:r>
            <a:r>
              <a:rPr lang="en-US" dirty="0" smtClean="0">
                <a:solidFill>
                  <a:schemeClr val="bg1"/>
                </a:solidFill>
              </a:rPr>
              <a:t> protection</a:t>
            </a:r>
          </a:p>
          <a:p>
            <a:r>
              <a:rPr lang="en-US" dirty="0" smtClean="0">
                <a:solidFill>
                  <a:schemeClr val="bg1"/>
                </a:solidFill>
              </a:rPr>
              <a:t>(2) Muscle actions</a:t>
            </a:r>
          </a:p>
          <a:p>
            <a:r>
              <a:rPr lang="en-US" dirty="0" smtClean="0">
                <a:solidFill>
                  <a:schemeClr val="bg1"/>
                </a:solidFill>
              </a:rPr>
              <a:t>(3) Access for oral hygiene</a:t>
            </a:r>
            <a:endParaRPr lang="en-US" dirty="0">
              <a:solidFill>
                <a:schemeClr val="bg1"/>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Gingival protection theory</a:t>
            </a:r>
            <a:endParaRPr lang="en-US" dirty="0">
              <a:solidFill>
                <a:schemeClr val="bg1"/>
              </a:solidFill>
            </a:endParaRPr>
          </a:p>
        </p:txBody>
      </p:sp>
      <p:sp>
        <p:nvSpPr>
          <p:cNvPr id="3" name="Content Placeholder 2"/>
          <p:cNvSpPr>
            <a:spLocks noGrp="1"/>
          </p:cNvSpPr>
          <p:nvPr>
            <p:ph idx="1"/>
          </p:nvPr>
        </p:nvSpPr>
        <p:spPr>
          <a:xfrm>
            <a:off x="457200" y="1600200"/>
            <a:ext cx="4471990" cy="4709160"/>
          </a:xfrm>
        </p:spPr>
        <p:txBody>
          <a:bodyPr/>
          <a:lstStyle/>
          <a:p>
            <a:r>
              <a:rPr lang="en-US" dirty="0" smtClean="0">
                <a:solidFill>
                  <a:schemeClr val="bg1"/>
                </a:solidFill>
                <a:latin typeface="Times New Roman" pitchFamily="18" charset="0"/>
                <a:cs typeface="Times New Roman" pitchFamily="18" charset="0"/>
              </a:rPr>
              <a:t>The gingival protection theory advocates that contours of cast restorations be designed to protect the marginal </a:t>
            </a:r>
            <a:r>
              <a:rPr lang="en-US" dirty="0" err="1" smtClean="0">
                <a:solidFill>
                  <a:schemeClr val="bg1"/>
                </a:solidFill>
                <a:latin typeface="Times New Roman" pitchFamily="18" charset="0"/>
                <a:cs typeface="Times New Roman" pitchFamily="18" charset="0"/>
              </a:rPr>
              <a:t>gingiva</a:t>
            </a:r>
            <a:r>
              <a:rPr lang="en-US" dirty="0" smtClean="0">
                <a:solidFill>
                  <a:schemeClr val="bg1"/>
                </a:solidFill>
                <a:latin typeface="Times New Roman" pitchFamily="18" charset="0"/>
                <a:cs typeface="Times New Roman" pitchFamily="18" charset="0"/>
              </a:rPr>
              <a:t> from mechanical injury</a:t>
            </a:r>
          </a:p>
          <a:p>
            <a:endParaRPr lang="en-IN" dirty="0" smtClean="0">
              <a:solidFill>
                <a:schemeClr val="bg1"/>
              </a:solidFill>
              <a:latin typeface="Times New Roman" pitchFamily="18" charset="0"/>
              <a:cs typeface="Times New Roman" pitchFamily="18" charset="0"/>
            </a:endParaRPr>
          </a:p>
          <a:p>
            <a:endParaRPr lang="en-US" dirty="0" smtClean="0">
              <a:solidFill>
                <a:schemeClr val="bg1"/>
              </a:solidFill>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16387" name="Picture 3" descr="C:\Users\HEMENDRA\Desktop\Capture.JPG"/>
          <p:cNvPicPr>
            <a:picLocks noChangeAspect="1" noChangeArrowheads="1"/>
          </p:cNvPicPr>
          <p:nvPr/>
        </p:nvPicPr>
        <p:blipFill>
          <a:blip r:embed="rId2"/>
          <a:srcRect/>
          <a:stretch>
            <a:fillRect/>
          </a:stretch>
        </p:blipFill>
        <p:spPr bwMode="auto">
          <a:xfrm>
            <a:off x="5429256" y="1500174"/>
            <a:ext cx="3343277" cy="4495800"/>
          </a:xfrm>
          <a:prstGeom prst="rect">
            <a:avLst/>
          </a:prstGeom>
          <a:noFill/>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chemeClr val="bg1"/>
                </a:solidFill>
                <a:latin typeface="Times New Roman" pitchFamily="18" charset="0"/>
                <a:cs typeface="Times New Roman" pitchFamily="18" charset="0"/>
              </a:rPr>
              <a:t>The gingival protection theory has been defended primarily on the basis of three elements:</a:t>
            </a:r>
          </a:p>
          <a:p>
            <a:r>
              <a:rPr lang="en-US" dirty="0" smtClean="0">
                <a:solidFill>
                  <a:schemeClr val="bg1"/>
                </a:solidFill>
                <a:latin typeface="Times New Roman" pitchFamily="18" charset="0"/>
                <a:cs typeface="Times New Roman" pitchFamily="18" charset="0"/>
              </a:rPr>
              <a:t> Protection of gingival margins,</a:t>
            </a:r>
          </a:p>
          <a:p>
            <a:r>
              <a:rPr lang="en-US" dirty="0" smtClean="0">
                <a:solidFill>
                  <a:schemeClr val="bg1"/>
                </a:solidFill>
                <a:latin typeface="Times New Roman" pitchFamily="18" charset="0"/>
                <a:cs typeface="Times New Roman" pitchFamily="18" charset="0"/>
              </a:rPr>
              <a:t> Gingival stimulation and</a:t>
            </a:r>
          </a:p>
          <a:p>
            <a:r>
              <a:rPr lang="en-US" dirty="0" smtClean="0">
                <a:solidFill>
                  <a:schemeClr val="bg1"/>
                </a:solidFill>
                <a:latin typeface="Times New Roman" pitchFamily="18" charset="0"/>
                <a:cs typeface="Times New Roman" pitchFamily="18" charset="0"/>
              </a:rPr>
              <a:t> Self-cleansing contours.</a:t>
            </a:r>
            <a:endParaRPr lang="en-US" dirty="0">
              <a:solidFill>
                <a:schemeClr val="bg1"/>
              </a:solidFill>
              <a:latin typeface="Times New Roman" pitchFamily="18" charset="0"/>
              <a:cs typeface="Times New Roman"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u="sng" dirty="0" smtClean="0">
                <a:solidFill>
                  <a:schemeClr val="bg1"/>
                </a:solidFill>
                <a:latin typeface="Times New Roman" pitchFamily="18" charset="0"/>
                <a:cs typeface="Times New Roman" pitchFamily="18" charset="0"/>
              </a:rPr>
              <a:t>Protection of gingival margins</a:t>
            </a:r>
          </a:p>
          <a:p>
            <a:r>
              <a:rPr lang="en-US" dirty="0" smtClean="0">
                <a:solidFill>
                  <a:schemeClr val="bg1"/>
                </a:solidFill>
                <a:latin typeface="Times New Roman" pitchFamily="18" charset="0"/>
                <a:cs typeface="Times New Roman" pitchFamily="18" charset="0"/>
              </a:rPr>
              <a:t>This concept implies that </a:t>
            </a:r>
            <a:r>
              <a:rPr lang="en-US" dirty="0" err="1" smtClean="0">
                <a:solidFill>
                  <a:schemeClr val="bg1"/>
                </a:solidFill>
                <a:latin typeface="Times New Roman" pitchFamily="18" charset="0"/>
                <a:cs typeface="Times New Roman" pitchFamily="18" charset="0"/>
              </a:rPr>
              <a:t>undercontouring</a:t>
            </a:r>
            <a:r>
              <a:rPr lang="en-US" dirty="0" smtClean="0">
                <a:solidFill>
                  <a:schemeClr val="bg1"/>
                </a:solidFill>
                <a:latin typeface="Times New Roman" pitchFamily="18" charset="0"/>
                <a:cs typeface="Times New Roman" pitchFamily="18" charset="0"/>
              </a:rPr>
              <a:t> of the clinical crown will cause deflection of masticated food onto the gingival margin, forcing it into the </a:t>
            </a:r>
            <a:r>
              <a:rPr lang="en-US" dirty="0" err="1" smtClean="0">
                <a:solidFill>
                  <a:schemeClr val="bg1"/>
                </a:solidFill>
                <a:latin typeface="Times New Roman" pitchFamily="18" charset="0"/>
                <a:cs typeface="Times New Roman" pitchFamily="18" charset="0"/>
              </a:rPr>
              <a:t>sulcus</a:t>
            </a:r>
            <a:r>
              <a:rPr lang="en-US" dirty="0" smtClean="0">
                <a:solidFill>
                  <a:schemeClr val="bg1"/>
                </a:solidFill>
                <a:latin typeface="Times New Roman" pitchFamily="18" charset="0"/>
                <a:cs typeface="Times New Roman" pitchFamily="18" charset="0"/>
              </a:rPr>
              <a:t>, thus initiating gingivitis.</a:t>
            </a:r>
          </a:p>
          <a:p>
            <a:pPr>
              <a:buNone/>
            </a:pPr>
            <a:endParaRPr lang="en-US" dirty="0" smtClean="0">
              <a:solidFill>
                <a:schemeClr val="bg1"/>
              </a:solidFill>
              <a:latin typeface="Times New Roman" pitchFamily="18" charset="0"/>
              <a:cs typeface="Times New Roman" pitchFamily="18" charset="0"/>
            </a:endParaRPr>
          </a:p>
          <a:p>
            <a:r>
              <a:rPr lang="en-US" dirty="0" err="1" smtClean="0">
                <a:solidFill>
                  <a:schemeClr val="bg1"/>
                </a:solidFill>
                <a:latin typeface="Times New Roman" pitchFamily="18" charset="0"/>
                <a:cs typeface="Times New Roman" pitchFamily="18" charset="0"/>
              </a:rPr>
              <a:t>Koivumaa</a:t>
            </a:r>
            <a:r>
              <a:rPr lang="en-US" dirty="0" smtClean="0">
                <a:solidFill>
                  <a:schemeClr val="bg1"/>
                </a:solidFill>
                <a:latin typeface="Times New Roman" pitchFamily="18" charset="0"/>
                <a:cs typeface="Times New Roman" pitchFamily="18" charset="0"/>
              </a:rPr>
              <a:t> and Wennstrom19 studied the </a:t>
            </a:r>
            <a:r>
              <a:rPr lang="en-US" dirty="0" err="1" smtClean="0">
                <a:solidFill>
                  <a:schemeClr val="bg1"/>
                </a:solidFill>
                <a:latin typeface="Times New Roman" pitchFamily="18" charset="0"/>
                <a:cs typeface="Times New Roman" pitchFamily="18" charset="0"/>
              </a:rPr>
              <a:t>histologic</a:t>
            </a:r>
            <a:r>
              <a:rPr lang="en-US" dirty="0" smtClean="0">
                <a:solidFill>
                  <a:schemeClr val="bg1"/>
                </a:solidFill>
                <a:latin typeface="Times New Roman" pitchFamily="18" charset="0"/>
                <a:cs typeface="Times New Roman" pitchFamily="18" charset="0"/>
              </a:rPr>
              <a:t> effects of crown contour on human </a:t>
            </a:r>
            <a:r>
              <a:rPr lang="en-US" dirty="0" err="1" smtClean="0">
                <a:solidFill>
                  <a:schemeClr val="bg1"/>
                </a:solidFill>
                <a:latin typeface="Times New Roman" pitchFamily="18" charset="0"/>
                <a:cs typeface="Times New Roman" pitchFamily="18" charset="0"/>
              </a:rPr>
              <a:t>gingiva</a:t>
            </a:r>
            <a:r>
              <a:rPr lang="en-US" dirty="0" smtClean="0">
                <a:solidFill>
                  <a:schemeClr val="bg1"/>
                </a:solidFill>
                <a:latin typeface="Times New Roman" pitchFamily="18" charset="0"/>
                <a:cs typeface="Times New Roman" pitchFamily="18" charset="0"/>
              </a:rPr>
              <a:t>.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chemeClr val="bg1"/>
                </a:solidFill>
                <a:latin typeface="Times New Roman" pitchFamily="18" charset="0"/>
                <a:cs typeface="Times New Roman" pitchFamily="18" charset="0"/>
              </a:rPr>
              <a:t>They found that there was an increase in inflammation adjacent to bulbous artificial crowns but that properly contoured artificial crowns exhibited no such increase at the adjacent </a:t>
            </a:r>
            <a:r>
              <a:rPr lang="en-US" dirty="0" err="1" smtClean="0">
                <a:solidFill>
                  <a:schemeClr val="bg1"/>
                </a:solidFill>
                <a:latin typeface="Times New Roman" pitchFamily="18" charset="0"/>
                <a:cs typeface="Times New Roman" pitchFamily="18" charset="0"/>
              </a:rPr>
              <a:t>gingiva</a:t>
            </a:r>
            <a:r>
              <a:rPr lang="en-US" dirty="0" smtClean="0">
                <a:solidFill>
                  <a:schemeClr val="bg1"/>
                </a:solidFill>
                <a:latin typeface="Times New Roman" pitchFamily="18" charset="0"/>
                <a:cs typeface="Times New Roman" pitchFamily="18" charset="0"/>
              </a:rPr>
              <a:t>.</a:t>
            </a:r>
            <a:endParaRPr lang="en-IN" dirty="0" smtClean="0">
              <a:solidFill>
                <a:schemeClr val="bg1"/>
              </a:solidFill>
              <a:latin typeface="Times New Roman" pitchFamily="18" charset="0"/>
              <a:cs typeface="Times New Roman" pitchFamily="18" charset="0"/>
            </a:endParaRPr>
          </a:p>
          <a:p>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u="sng" dirty="0" smtClean="0">
                <a:solidFill>
                  <a:schemeClr val="bg1"/>
                </a:solidFill>
                <a:latin typeface="Times New Roman" pitchFamily="18" charset="0"/>
                <a:cs typeface="Times New Roman" pitchFamily="18" charset="0"/>
              </a:rPr>
              <a:t>Gingival stimulation:</a:t>
            </a:r>
          </a:p>
          <a:p>
            <a:pPr>
              <a:buNone/>
            </a:pPr>
            <a:endParaRPr lang="en-US" u="sng"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This concept reasons that, as food is masticated, it will pass over the </a:t>
            </a:r>
            <a:r>
              <a:rPr lang="en-US" dirty="0" err="1" smtClean="0">
                <a:solidFill>
                  <a:schemeClr val="bg1"/>
                </a:solidFill>
                <a:latin typeface="Times New Roman" pitchFamily="18" charset="0"/>
                <a:cs typeface="Times New Roman" pitchFamily="18" charset="0"/>
              </a:rPr>
              <a:t>gingiva</a:t>
            </a:r>
            <a:r>
              <a:rPr lang="en-US" dirty="0" smtClean="0">
                <a:solidFill>
                  <a:schemeClr val="bg1"/>
                </a:solidFill>
                <a:latin typeface="Times New Roman" pitchFamily="18" charset="0"/>
                <a:cs typeface="Times New Roman" pitchFamily="18" charset="0"/>
              </a:rPr>
              <a:t>, stimulating it and causing increased </a:t>
            </a:r>
            <a:r>
              <a:rPr lang="en-US" dirty="0" err="1" smtClean="0">
                <a:solidFill>
                  <a:schemeClr val="bg1"/>
                </a:solidFill>
                <a:latin typeface="Times New Roman" pitchFamily="18" charset="0"/>
                <a:cs typeface="Times New Roman" pitchFamily="18" charset="0"/>
              </a:rPr>
              <a:t>keratinization</a:t>
            </a:r>
            <a:r>
              <a:rPr lang="en-US" dirty="0" smtClean="0">
                <a:solidFill>
                  <a:schemeClr val="bg1"/>
                </a:solidFill>
                <a:latin typeface="Times New Roman" pitchFamily="18" charset="0"/>
                <a:cs typeface="Times New Roman" pitchFamily="18" charset="0"/>
              </a:rPr>
              <a:t> of the epithelium.</a:t>
            </a:r>
          </a:p>
          <a:p>
            <a:endParaRPr lang="en-IN"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Resistant to periodontal breakdown.</a:t>
            </a:r>
          </a:p>
          <a:p>
            <a:endParaRPr lang="en-US" dirty="0">
              <a:solidFill>
                <a:schemeClr val="bg1"/>
              </a:solidFill>
              <a:latin typeface="Times New Roman" pitchFamily="18" charset="0"/>
              <a:cs typeface="Times New Roman"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28670"/>
            <a:ext cx="4900618" cy="5380690"/>
          </a:xfrm>
        </p:spPr>
        <p:txBody>
          <a:bodyPr>
            <a:normAutofit/>
          </a:bodyPr>
          <a:lstStyle/>
          <a:p>
            <a:r>
              <a:rPr lang="en-US" u="sng" dirty="0" smtClean="0">
                <a:solidFill>
                  <a:schemeClr val="bg1"/>
                </a:solidFill>
                <a:latin typeface="Times New Roman" pitchFamily="18" charset="0"/>
                <a:cs typeface="Times New Roman" pitchFamily="18" charset="0"/>
              </a:rPr>
              <a:t>Self-cleansing contou</a:t>
            </a:r>
            <a:r>
              <a:rPr lang="en-US" dirty="0" smtClean="0">
                <a:solidFill>
                  <a:schemeClr val="bg1"/>
                </a:solidFill>
                <a:latin typeface="Times New Roman" pitchFamily="18" charset="0"/>
                <a:cs typeface="Times New Roman" pitchFamily="18" charset="0"/>
              </a:rPr>
              <a:t>rs</a:t>
            </a:r>
          </a:p>
          <a:p>
            <a:r>
              <a:rPr lang="en-US" dirty="0" smtClean="0">
                <a:solidFill>
                  <a:schemeClr val="bg1"/>
                </a:solidFill>
                <a:latin typeface="Times New Roman" pitchFamily="18" charset="0"/>
                <a:cs typeface="Times New Roman" pitchFamily="18" charset="0"/>
              </a:rPr>
              <a:t>This concept asserts that, as food passes over the tooth during mastication, the tooth will be cleansed. </a:t>
            </a:r>
          </a:p>
          <a:p>
            <a:endParaRPr lang="en-IN"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Numerous authors have shown that mastication does not remove plaque at the gingival margins of teeth. </a:t>
            </a:r>
          </a:p>
          <a:p>
            <a:pPr>
              <a:buNone/>
            </a:pPr>
            <a:endParaRPr lang="en-US" dirty="0" smtClean="0">
              <a:solidFill>
                <a:schemeClr val="bg1"/>
              </a:solidFill>
              <a:latin typeface="Times New Roman" pitchFamily="18" charset="0"/>
              <a:cs typeface="Times New Roman" pitchFamily="18" charset="0"/>
            </a:endParaRPr>
          </a:p>
          <a:p>
            <a:endParaRPr lang="en-US" dirty="0">
              <a:solidFill>
                <a:schemeClr val="bg1"/>
              </a:solidFill>
              <a:latin typeface="Times New Roman" pitchFamily="18" charset="0"/>
              <a:cs typeface="Times New Roman" pitchFamily="18" charset="0"/>
            </a:endParaRPr>
          </a:p>
        </p:txBody>
      </p:sp>
      <p:pic>
        <p:nvPicPr>
          <p:cNvPr id="17410" name="Picture 2" descr="C:\Users\HEMENDRA\Desktop\Capture.JPG"/>
          <p:cNvPicPr>
            <a:picLocks noChangeAspect="1" noChangeArrowheads="1"/>
          </p:cNvPicPr>
          <p:nvPr/>
        </p:nvPicPr>
        <p:blipFill>
          <a:blip r:embed="rId2"/>
          <a:srcRect/>
          <a:stretch>
            <a:fillRect/>
          </a:stretch>
        </p:blipFill>
        <p:spPr bwMode="auto">
          <a:xfrm>
            <a:off x="5286380" y="2571744"/>
            <a:ext cx="3857620" cy="385765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2894</TotalTime>
  <Words>4771</Words>
  <Application>Microsoft Office PowerPoint</Application>
  <PresentationFormat>On-screen Show (4:3)</PresentationFormat>
  <Paragraphs>639</Paragraphs>
  <Slides>118</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118</vt:i4>
      </vt:variant>
    </vt:vector>
  </HeadingPairs>
  <TitlesOfParts>
    <vt:vector size="120" baseType="lpstr">
      <vt:lpstr>Apex</vt:lpstr>
      <vt:lpstr>Clip</vt:lpstr>
      <vt:lpstr>Slide 1</vt:lpstr>
      <vt:lpstr>Prostho &amp; perio interrelationship</vt:lpstr>
      <vt:lpstr>CONTENT </vt:lpstr>
      <vt:lpstr>Slide 4</vt:lpstr>
      <vt:lpstr>INTRODUCTION</vt:lpstr>
      <vt:lpstr>Slide 6</vt:lpstr>
      <vt:lpstr>Applied anatomy, physiology and examination </vt:lpstr>
      <vt:lpstr>Slide 8</vt:lpstr>
      <vt:lpstr>Slide 9</vt:lpstr>
      <vt:lpstr>Slide 10</vt:lpstr>
      <vt:lpstr>Slide 11</vt:lpstr>
      <vt:lpstr>Slide 12</vt:lpstr>
      <vt:lpstr>Slide 13</vt:lpstr>
      <vt:lpstr>Slide 14</vt:lpstr>
      <vt:lpstr>Examination </vt:lpstr>
      <vt:lpstr>Slide 16</vt:lpstr>
      <vt:lpstr>Slide 17</vt:lpstr>
      <vt:lpstr>Slide 18</vt:lpstr>
      <vt:lpstr>Slide 19</vt:lpstr>
      <vt:lpstr>Clinical Relevance to Interdisciplinary Dentistry </vt:lpstr>
      <vt:lpstr>Slide 21</vt:lpstr>
      <vt:lpstr>Slide 22</vt:lpstr>
      <vt:lpstr>Restorative considerations that impact the periodontium</vt:lpstr>
      <vt:lpstr>Slide 24</vt:lpstr>
      <vt:lpstr>Slide 25</vt:lpstr>
      <vt:lpstr>Slide 26</vt:lpstr>
      <vt:lpstr>Slide 27</vt:lpstr>
      <vt:lpstr>Slide 28</vt:lpstr>
      <vt:lpstr>Marginal adaptation and defects</vt:lpstr>
      <vt:lpstr>Slide 30</vt:lpstr>
      <vt:lpstr>Slide 31</vt:lpstr>
      <vt:lpstr>Location of margin: The clinical significance of margin placement</vt:lpstr>
      <vt:lpstr>Slide 33</vt:lpstr>
      <vt:lpstr>Slide 34</vt:lpstr>
      <vt:lpstr>Advantages of supragingival margins over subgingival margins</vt:lpstr>
      <vt:lpstr>Slide 36</vt:lpstr>
      <vt:lpstr>Slide 37</vt:lpstr>
      <vt:lpstr>Assessment of biologic width </vt:lpstr>
      <vt:lpstr>Slide 39</vt:lpstr>
      <vt:lpstr>Correction of violation of biologic width</vt:lpstr>
      <vt:lpstr>Margin placement guidelines</vt:lpstr>
      <vt:lpstr>Slide 42</vt:lpstr>
      <vt:lpstr>Gingival retraction</vt:lpstr>
      <vt:lpstr>Slide 44</vt:lpstr>
      <vt:lpstr>Role of provisional restorations</vt:lpstr>
      <vt:lpstr>Occlusion </vt:lpstr>
      <vt:lpstr>Restorative materials and alloy sensitivity </vt:lpstr>
      <vt:lpstr>Iatrogenic damage from procedures</vt:lpstr>
      <vt:lpstr>CURRENT TRENDS IN PERIODONTAL ASPECTS OF RESTORATIVE DENTISTRY</vt:lpstr>
      <vt:lpstr>Slide 50</vt:lpstr>
      <vt:lpstr>Periodontal considerations</vt:lpstr>
      <vt:lpstr>Slide 52</vt:lpstr>
      <vt:lpstr>Slide 53</vt:lpstr>
      <vt:lpstr>Periodontal therapy </vt:lpstr>
      <vt:lpstr>Slide 55</vt:lpstr>
      <vt:lpstr>Cause-related therapy</vt:lpstr>
      <vt:lpstr>Surgical therapy </vt:lpstr>
      <vt:lpstr>Slide 58</vt:lpstr>
      <vt:lpstr>Slide 59</vt:lpstr>
      <vt:lpstr>Slide 60</vt:lpstr>
      <vt:lpstr>Slide 61</vt:lpstr>
      <vt:lpstr> Supportive periodontal therapy</vt:lpstr>
      <vt:lpstr>Pre-prosthetic consideration </vt:lpstr>
      <vt:lpstr>Slide 64</vt:lpstr>
      <vt:lpstr>Slide 65</vt:lpstr>
      <vt:lpstr>Slide 66</vt:lpstr>
      <vt:lpstr>Treatment planning in periodontally compromised tooth</vt:lpstr>
      <vt:lpstr>Slide 68</vt:lpstr>
      <vt:lpstr>Slide 69</vt:lpstr>
      <vt:lpstr>Slide 70</vt:lpstr>
      <vt:lpstr>Slide 71</vt:lpstr>
      <vt:lpstr>Periodontal consideration for designing RPD</vt:lpstr>
      <vt:lpstr>Slide 73</vt:lpstr>
      <vt:lpstr>Slide 74</vt:lpstr>
      <vt:lpstr>Slide 75</vt:lpstr>
      <vt:lpstr>Slide 76</vt:lpstr>
      <vt:lpstr>Perio consideration during tooth preparation </vt:lpstr>
      <vt:lpstr>Slide 78</vt:lpstr>
      <vt:lpstr>Slide 79</vt:lpstr>
      <vt:lpstr>Slide 80</vt:lpstr>
      <vt:lpstr>Slide 81</vt:lpstr>
      <vt:lpstr>Perio consideration during cementation</vt:lpstr>
      <vt:lpstr>Slide 83</vt:lpstr>
      <vt:lpstr>Slide 84</vt:lpstr>
      <vt:lpstr>Slide 85</vt:lpstr>
      <vt:lpstr>Multiple abutments</vt:lpstr>
      <vt:lpstr>Overdentures</vt:lpstr>
      <vt:lpstr>Slide 88</vt:lpstr>
      <vt:lpstr>CONCLUSION</vt:lpstr>
      <vt:lpstr>Slide 90</vt:lpstr>
      <vt:lpstr>REFRENCES</vt:lpstr>
      <vt:lpstr>CURRENT THEORIES OF CROWN CONTOUR</vt:lpstr>
      <vt:lpstr>CROWN CONTOUR</vt:lpstr>
      <vt:lpstr>Gingival protection theory</vt:lpstr>
      <vt:lpstr>Slide 95</vt:lpstr>
      <vt:lpstr>Slide 96</vt:lpstr>
      <vt:lpstr>Slide 97</vt:lpstr>
      <vt:lpstr>Slide 98</vt:lpstr>
      <vt:lpstr>Slide 99</vt:lpstr>
      <vt:lpstr>Slide 100</vt:lpstr>
      <vt:lpstr>Muscle action theory</vt:lpstr>
      <vt:lpstr>Slide 102</vt:lpstr>
      <vt:lpstr>Theory of access for oral hygiene</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SUMMARY</vt:lpstr>
      <vt:lpstr>Slide 118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Prostho &amp; perio interrelationship</dc:title>
  <dc:creator>Windows User</dc:creator>
  <cp:lastModifiedBy>Dr_Mukesh</cp:lastModifiedBy>
  <cp:revision>36</cp:revision>
  <dcterms:created xsi:type="dcterms:W3CDTF">2020-05-03T17:43:05Z</dcterms:created>
  <dcterms:modified xsi:type="dcterms:W3CDTF">2020-05-09T07:36:35Z</dcterms:modified>
</cp:coreProperties>
</file>