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Override PartName="/ppt/diagrams/data13.xml" ContentType="application/vnd.openxmlformats-officedocument.drawingml.diagramData+xml"/>
  <Override PartName="/ppt/notesSlides/notesSlide74.xml" ContentType="application/vnd.openxmlformats-officedocument.presentationml.notesSlide+xml"/>
  <Override PartName="/ppt/diagrams/drawing29.xml" ContentType="application/vnd.ms-office.drawingml.diagramDrawing+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diagrams/layout17.xml" ContentType="application/vnd.openxmlformats-officedocument.drawingml.diagramLayout+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quickStyle20.xml" ContentType="application/vnd.openxmlformats-officedocument.drawingml.diagramStyle+xml"/>
  <Override PartName="/ppt/diagrams/drawing21.xml" ContentType="application/vnd.ms-office.drawingml.diagramDrawing+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layout20.xml" ContentType="application/vnd.openxmlformats-officedocument.drawingml.diagram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notesSlides/notesSlide24.xml" ContentType="application/vnd.openxmlformats-officedocument.presentationml.notesSlide+xml"/>
  <Override PartName="/ppt/diagrams/data10.xml" ContentType="application/vnd.openxmlformats-officedocument.drawingml.diagramData+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notesSlides/notesSlide60.xml" ContentType="application/vnd.openxmlformats-officedocument.presentationml.notesSlide+xml"/>
  <Override PartName="/ppt/diagrams/drawing26.xml" ContentType="application/vnd.ms-office.drawingml.diagramDrawing+xml"/>
  <Override PartName="/ppt/diagrams/drawing15.xml" ContentType="application/vnd.ms-office.drawingml.diagramDrawing+xml"/>
  <Override PartName="/ppt/slideLayouts/slideLayout10.xml" ContentType="application/vnd.openxmlformats-officedocument.presentationml.slideLayout+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diagrams/data15.xml" ContentType="application/vnd.openxmlformats-officedocument.drawingml.diagramData+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diagrams/quickStyle19.xml" ContentType="application/vnd.openxmlformats-officedocument.drawingml.diagramStyl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diagrams/layout19.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quickStyle22.xml" ContentType="application/vnd.openxmlformats-officedocument.drawingml.diagramStyle+xml"/>
  <Override PartName="/ppt/diagrams/drawing23.xml" ContentType="application/vnd.ms-office.drawingml.diagramDrawing+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diagrams/colors14.xml" ContentType="application/vnd.openxmlformats-officedocument.drawingml.diagramColors+xml"/>
  <Override PartName="/ppt/diagrams/layout22.xml" ContentType="application/vnd.openxmlformats-officedocument.drawingml.diagram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colors10.xml" ContentType="application/vnd.openxmlformats-officedocument.drawingml.diagramColor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diagrams/colors21.xml" ContentType="application/vnd.openxmlformats-officedocument.drawingml.diagramColors+xml"/>
  <Override PartName="/ppt/notesSlides/notesSlide77.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diagrams/quickStyle16.xml" ContentType="application/vnd.openxmlformats-officedocument.drawingml.diagramStyl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diagrams/drawing28.xml" ContentType="application/vnd.ms-office.drawingml.diagramDrawing+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diagrams/quickStyle12.xml" ContentType="application/vnd.openxmlformats-officedocument.drawingml.diagramStyle+xml"/>
  <Override PartName="/ppt/notesSlides/notesSlide40.xml" ContentType="application/vnd.openxmlformats-officedocument.presentationml.notesSlide+xml"/>
  <Override PartName="/ppt/diagrams/layout16.xml" ContentType="application/vnd.openxmlformats-officedocument.drawingml.diagramLayout+xml"/>
  <Override PartName="/ppt/diagrams/colors19.xml" ContentType="application/vnd.openxmlformats-officedocument.drawingml.diagramColors+xml"/>
  <Override PartName="/ppt/diagrams/drawing24.xml" ContentType="application/vnd.ms-office.drawingml.diagramDrawing+xml"/>
  <Override PartName="/ppt/slides/slide9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diagrams/drawing20.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ata17.xml" ContentType="application/vnd.openxmlformats-officedocument.drawingml.diagramData+xml"/>
  <Override PartName="/ppt/notesSlides/notesSlide78.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drawing25.xml" ContentType="application/vnd.ms-office.drawingml.diagramDrawing+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diagrams/drawing19.xml" ContentType="application/vnd.ms-office.drawingml.diagramDrawing+xml"/>
  <Override PartName="/ppt/slides/slide51.xml" ContentType="application/vnd.openxmlformats-officedocument.presentationml.slide+xml"/>
  <Override PartName="/ppt/notesSlides/notesSlide53.xml" ContentType="application/vnd.openxmlformats-officedocument.presentationml.notesSlide+xml"/>
  <Override PartName="/ppt/diagrams/quickStyle18.xml" ContentType="application/vnd.openxmlformats-officedocument.drawingml.diagramStyle+xml"/>
  <Override PartName="/ppt/slides/slide40.xml" ContentType="application/vnd.openxmlformats-officedocument.presentationml.slide+xml"/>
  <Override PartName="/ppt/notesSlides/notesSlide42.xml" ContentType="application/vnd.openxmlformats-officedocument.presentationml.notesSlide+xml"/>
  <Override PartName="/ppt/diagrams/layout18.xml" ContentType="application/vnd.openxmlformats-officedocument.drawingml.diagram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colors17.xml" ContentType="application/vnd.openxmlformats-officedocument.drawingml.diagramColors+xml"/>
  <Override PartName="/ppt/diagrams/quickStyle21.xml" ContentType="application/vnd.openxmlformats-officedocument.drawingml.diagramStyle+xml"/>
  <Override PartName="/ppt/slides/slide78.xml" ContentType="application/vnd.openxmlformats-officedocument.presentationml.slide+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diagrams/colors20.xml" ContentType="application/vnd.openxmlformats-officedocument.drawingml.diagramColors+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notesSlides/notesSlide36.xml" ContentType="application/vnd.openxmlformats-officedocument.presentationml.notesSlid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notesSlides/notesSlide61.xml" ContentType="application/vnd.openxmlformats-officedocument.presentationml.notesSlide+xml"/>
  <Override PartName="/ppt/diagrams/drawing16.xml" ContentType="application/vnd.ms-office.drawingml.diagramDrawing+xml"/>
  <Override PartName="/ppt/diagrams/layout15.xml" ContentType="application/vnd.openxmlformats-officedocument.drawingml.diagramLayout+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108"/>
  </p:notesMasterIdLst>
  <p:sldIdLst>
    <p:sldId id="266" r:id="rId2"/>
    <p:sldId id="256" r:id="rId3"/>
    <p:sldId id="261" r:id="rId4"/>
    <p:sldId id="262" r:id="rId5"/>
    <p:sldId id="263" r:id="rId6"/>
    <p:sldId id="299" r:id="rId7"/>
    <p:sldId id="298" r:id="rId8"/>
    <p:sldId id="289" r:id="rId9"/>
    <p:sldId id="264" r:id="rId10"/>
    <p:sldId id="321" r:id="rId11"/>
    <p:sldId id="284" r:id="rId12"/>
    <p:sldId id="326" r:id="rId13"/>
    <p:sldId id="267" r:id="rId14"/>
    <p:sldId id="458" r:id="rId15"/>
    <p:sldId id="459" r:id="rId16"/>
    <p:sldId id="294" r:id="rId17"/>
    <p:sldId id="295" r:id="rId18"/>
    <p:sldId id="316" r:id="rId19"/>
    <p:sldId id="315" r:id="rId20"/>
    <p:sldId id="460" r:id="rId21"/>
    <p:sldId id="461" r:id="rId22"/>
    <p:sldId id="462" r:id="rId23"/>
    <p:sldId id="463" r:id="rId24"/>
    <p:sldId id="464" r:id="rId25"/>
    <p:sldId id="466" r:id="rId26"/>
    <p:sldId id="278" r:id="rId27"/>
    <p:sldId id="318" r:id="rId28"/>
    <p:sldId id="467" r:id="rId29"/>
    <p:sldId id="269" r:id="rId30"/>
    <p:sldId id="270" r:id="rId31"/>
    <p:sldId id="319" r:id="rId32"/>
    <p:sldId id="320" r:id="rId33"/>
    <p:sldId id="304" r:id="rId34"/>
    <p:sldId id="343" r:id="rId35"/>
    <p:sldId id="345" r:id="rId36"/>
    <p:sldId id="491" r:id="rId37"/>
    <p:sldId id="327" r:id="rId38"/>
    <p:sldId id="468" r:id="rId39"/>
    <p:sldId id="469" r:id="rId40"/>
    <p:sldId id="470" r:id="rId41"/>
    <p:sldId id="471" r:id="rId42"/>
    <p:sldId id="474" r:id="rId43"/>
    <p:sldId id="475" r:id="rId44"/>
    <p:sldId id="476" r:id="rId45"/>
    <p:sldId id="477" r:id="rId46"/>
    <p:sldId id="478" r:id="rId47"/>
    <p:sldId id="479" r:id="rId48"/>
    <p:sldId id="480" r:id="rId49"/>
    <p:sldId id="483" r:id="rId50"/>
    <p:sldId id="484" r:id="rId51"/>
    <p:sldId id="486" r:id="rId52"/>
    <p:sldId id="487" r:id="rId53"/>
    <p:sldId id="488" r:id="rId54"/>
    <p:sldId id="273" r:id="rId55"/>
    <p:sldId id="279" r:id="rId56"/>
    <p:sldId id="296" r:id="rId57"/>
    <p:sldId id="280" r:id="rId58"/>
    <p:sldId id="353" r:id="rId59"/>
    <p:sldId id="292" r:id="rId60"/>
    <p:sldId id="293" r:id="rId61"/>
    <p:sldId id="282" r:id="rId62"/>
    <p:sldId id="283" r:id="rId63"/>
    <p:sldId id="489" r:id="rId64"/>
    <p:sldId id="354" r:id="rId65"/>
    <p:sldId id="356" r:id="rId66"/>
    <p:sldId id="274" r:id="rId67"/>
    <p:sldId id="337" r:id="rId68"/>
    <p:sldId id="339" r:id="rId69"/>
    <p:sldId id="275" r:id="rId70"/>
    <p:sldId id="341" r:id="rId71"/>
    <p:sldId id="371" r:id="rId72"/>
    <p:sldId id="276" r:id="rId73"/>
    <p:sldId id="281" r:id="rId74"/>
    <p:sldId id="372" r:id="rId75"/>
    <p:sldId id="378" r:id="rId76"/>
    <p:sldId id="373" r:id="rId77"/>
    <p:sldId id="302" r:id="rId78"/>
    <p:sldId id="376" r:id="rId79"/>
    <p:sldId id="303" r:id="rId80"/>
    <p:sldId id="335" r:id="rId81"/>
    <p:sldId id="490" r:id="rId82"/>
    <p:sldId id="370" r:id="rId83"/>
    <p:sldId id="307" r:id="rId84"/>
    <p:sldId id="306" r:id="rId85"/>
    <p:sldId id="375" r:id="rId86"/>
    <p:sldId id="380" r:id="rId87"/>
    <p:sldId id="381" r:id="rId88"/>
    <p:sldId id="286" r:id="rId89"/>
    <p:sldId id="403" r:id="rId90"/>
    <p:sldId id="308" r:id="rId91"/>
    <p:sldId id="309" r:id="rId92"/>
    <p:sldId id="310" r:id="rId93"/>
    <p:sldId id="387" r:id="rId94"/>
    <p:sldId id="389" r:id="rId95"/>
    <p:sldId id="390" r:id="rId96"/>
    <p:sldId id="391" r:id="rId97"/>
    <p:sldId id="311" r:id="rId98"/>
    <p:sldId id="393" r:id="rId99"/>
    <p:sldId id="395" r:id="rId100"/>
    <p:sldId id="396" r:id="rId101"/>
    <p:sldId id="312" r:id="rId102"/>
    <p:sldId id="305" r:id="rId103"/>
    <p:sldId id="404" r:id="rId104"/>
    <p:sldId id="382" r:id="rId105"/>
    <p:sldId id="408" r:id="rId106"/>
    <p:sldId id="265"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ACE6DF"/>
    <a:srgbClr val="D890EC"/>
    <a:srgbClr val="6EE0BA"/>
    <a:srgbClr val="000000"/>
    <a:srgbClr val="0E6258"/>
    <a:srgbClr val="3C33B7"/>
    <a:srgbClr val="F58D1B"/>
    <a:srgbClr val="E87E0A"/>
    <a:srgbClr val="A55A07"/>
  </p:clrMru>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088" autoAdjust="0"/>
    <p:restoredTop sz="87791" autoAdjust="0"/>
  </p:normalViewPr>
  <p:slideViewPr>
    <p:cSldViewPr>
      <p:cViewPr>
        <p:scale>
          <a:sx n="70" d="100"/>
          <a:sy n="70" d="100"/>
        </p:scale>
        <p:origin x="-1266"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2DD1BD-6F97-451D-8E3E-DA3FC3794981}" type="doc">
      <dgm:prSet loTypeId="urn:microsoft.com/office/officeart/2005/8/layout/hierarchy1" loCatId="hierarchy" qsTypeId="urn:microsoft.com/office/officeart/2005/8/quickstyle/simple3" qsCatId="simple" csTypeId="urn:microsoft.com/office/officeart/2005/8/colors/accent1_4" csCatId="accent1" phldr="1"/>
      <dgm:spPr/>
      <dgm:t>
        <a:bodyPr/>
        <a:lstStyle/>
        <a:p>
          <a:endParaRPr lang="en-US"/>
        </a:p>
      </dgm:t>
    </dgm:pt>
    <dgm:pt modelId="{D3C0A84D-C063-47D7-BF98-A393F2E17DB3}">
      <dgm:prSet phldrT="[Text]" custT="1"/>
      <dgm:spPr/>
      <dgm:t>
        <a:bodyPr/>
        <a:lstStyle/>
        <a:p>
          <a:pPr>
            <a:lnSpc>
              <a:spcPct val="150000"/>
            </a:lnSpc>
          </a:pPr>
          <a:r>
            <a:rPr lang="en-US" sz="2000" b="1" dirty="0" smtClean="0">
              <a:solidFill>
                <a:srgbClr val="FF0000"/>
              </a:solidFill>
              <a:latin typeface="Arial" pitchFamily="34" charset="0"/>
              <a:cs typeface="Arial" pitchFamily="34" charset="0"/>
            </a:rPr>
            <a:t>3 TYPES</a:t>
          </a:r>
          <a:endParaRPr lang="en-US" sz="2000" b="1" dirty="0">
            <a:solidFill>
              <a:srgbClr val="FF0000"/>
            </a:solidFill>
            <a:latin typeface="Arial" pitchFamily="34" charset="0"/>
            <a:cs typeface="Arial" pitchFamily="34" charset="0"/>
          </a:endParaRPr>
        </a:p>
      </dgm:t>
    </dgm:pt>
    <dgm:pt modelId="{59A5A7C4-9039-415C-842B-3EF442C84076}" type="parTrans" cxnId="{139B4F53-2EA7-4CD6-BE65-0F18CDA77DEB}">
      <dgm:prSet/>
      <dgm:spPr/>
      <dgm:t>
        <a:bodyPr/>
        <a:lstStyle/>
        <a:p>
          <a:endParaRPr lang="en-US" sz="1400"/>
        </a:p>
      </dgm:t>
    </dgm:pt>
    <dgm:pt modelId="{0AE88B2C-EDF2-4E36-B40F-DE4ACC602DA6}" type="sibTrans" cxnId="{139B4F53-2EA7-4CD6-BE65-0F18CDA77DEB}">
      <dgm:prSet/>
      <dgm:spPr/>
      <dgm:t>
        <a:bodyPr/>
        <a:lstStyle/>
        <a:p>
          <a:endParaRPr lang="en-US" sz="1400"/>
        </a:p>
      </dgm:t>
    </dgm:pt>
    <dgm:pt modelId="{DD017D7F-9B90-4017-ACB7-763A3F195EDB}">
      <dgm:prSet phldrT="[Text]" custT="1"/>
      <dgm:spPr/>
      <dgm:t>
        <a:bodyPr/>
        <a:lstStyle/>
        <a:p>
          <a:r>
            <a:rPr lang="en-US" sz="1800" b="1" dirty="0" smtClean="0">
              <a:solidFill>
                <a:srgbClr val="FF0000"/>
              </a:solidFill>
              <a:latin typeface="Baskerville Old Face" pitchFamily="18" charset="0"/>
            </a:rPr>
            <a:t>Cysts of the jaws</a:t>
          </a:r>
          <a:endParaRPr lang="en-US" sz="1800" b="1" dirty="0">
            <a:solidFill>
              <a:srgbClr val="FF0000"/>
            </a:solidFill>
          </a:endParaRPr>
        </a:p>
      </dgm:t>
    </dgm:pt>
    <dgm:pt modelId="{8253634D-1BEC-4D24-806A-2D7CA7948540}" type="parTrans" cxnId="{0B921848-F993-4E69-8318-133E9944425C}">
      <dgm:prSet/>
      <dgm:spPr/>
      <dgm:t>
        <a:bodyPr/>
        <a:lstStyle/>
        <a:p>
          <a:endParaRPr lang="en-US" sz="1400"/>
        </a:p>
      </dgm:t>
    </dgm:pt>
    <dgm:pt modelId="{B1BC32EC-7B21-4B6F-9ED4-70998257F41B}" type="sibTrans" cxnId="{0B921848-F993-4E69-8318-133E9944425C}">
      <dgm:prSet/>
      <dgm:spPr/>
      <dgm:t>
        <a:bodyPr/>
        <a:lstStyle/>
        <a:p>
          <a:endParaRPr lang="en-US" sz="1400"/>
        </a:p>
      </dgm:t>
    </dgm:pt>
    <dgm:pt modelId="{E945AB2F-8EDF-4C94-9D29-61AC5B2366D0}">
      <dgm:prSet phldrT="[Text]" custT="1"/>
      <dgm:spPr/>
      <dgm:t>
        <a:bodyPr/>
        <a:lstStyle/>
        <a:p>
          <a:r>
            <a:rPr lang="en-US" sz="1400" b="1" dirty="0" smtClean="0">
              <a:solidFill>
                <a:schemeClr val="accent3"/>
              </a:solidFill>
              <a:latin typeface="Arial" pitchFamily="34" charset="0"/>
              <a:cs typeface="Arial" pitchFamily="34" charset="0"/>
            </a:rPr>
            <a:t>Epithelial lined </a:t>
          </a:r>
          <a:endParaRPr lang="en-US" sz="1400" dirty="0">
            <a:solidFill>
              <a:schemeClr val="accent3"/>
            </a:solidFill>
            <a:latin typeface="Arial" pitchFamily="34" charset="0"/>
            <a:cs typeface="Arial" pitchFamily="34" charset="0"/>
          </a:endParaRPr>
        </a:p>
      </dgm:t>
    </dgm:pt>
    <dgm:pt modelId="{C0694786-7FEA-4877-B1A1-A17A8D245DAD}" type="parTrans" cxnId="{5492C961-0DCE-477A-9161-B4791DFE38B1}">
      <dgm:prSet/>
      <dgm:spPr/>
      <dgm:t>
        <a:bodyPr/>
        <a:lstStyle/>
        <a:p>
          <a:endParaRPr lang="en-US" sz="1400"/>
        </a:p>
      </dgm:t>
    </dgm:pt>
    <dgm:pt modelId="{A85FD152-F02A-406A-AC92-FB7A1EBDDD90}" type="sibTrans" cxnId="{5492C961-0DCE-477A-9161-B4791DFE38B1}">
      <dgm:prSet/>
      <dgm:spPr/>
      <dgm:t>
        <a:bodyPr/>
        <a:lstStyle/>
        <a:p>
          <a:endParaRPr lang="en-US" sz="1400"/>
        </a:p>
      </dgm:t>
    </dgm:pt>
    <dgm:pt modelId="{11CD9FA7-4C4E-4738-ABC1-D377EF240D82}">
      <dgm:prSet phldrT="[Text]" custT="1"/>
      <dgm:spPr/>
      <dgm:t>
        <a:bodyPr/>
        <a:lstStyle/>
        <a:p>
          <a:r>
            <a:rPr lang="en-US" sz="1400" b="1" dirty="0" smtClean="0">
              <a:solidFill>
                <a:schemeClr val="accent3"/>
              </a:solidFill>
              <a:latin typeface="Arial" pitchFamily="34" charset="0"/>
              <a:cs typeface="Arial" pitchFamily="34" charset="0"/>
            </a:rPr>
            <a:t>Non epithelial lined </a:t>
          </a:r>
          <a:endParaRPr lang="en-US" sz="1400" dirty="0">
            <a:solidFill>
              <a:schemeClr val="accent3"/>
            </a:solidFill>
            <a:latin typeface="Arial" pitchFamily="34" charset="0"/>
            <a:cs typeface="Arial" pitchFamily="34" charset="0"/>
          </a:endParaRPr>
        </a:p>
      </dgm:t>
    </dgm:pt>
    <dgm:pt modelId="{69A6E8F8-8CE9-4D94-946D-8DA863A9A2AA}" type="parTrans" cxnId="{DB9FE732-1E01-479D-9C7E-9D135AC3C0EC}">
      <dgm:prSet/>
      <dgm:spPr/>
      <dgm:t>
        <a:bodyPr/>
        <a:lstStyle/>
        <a:p>
          <a:endParaRPr lang="en-US" sz="1400"/>
        </a:p>
      </dgm:t>
    </dgm:pt>
    <dgm:pt modelId="{02A070E5-52C8-4CE2-B0ED-B9346F8675E0}" type="sibTrans" cxnId="{DB9FE732-1E01-479D-9C7E-9D135AC3C0EC}">
      <dgm:prSet/>
      <dgm:spPr/>
      <dgm:t>
        <a:bodyPr/>
        <a:lstStyle/>
        <a:p>
          <a:endParaRPr lang="en-US" sz="1400"/>
        </a:p>
      </dgm:t>
    </dgm:pt>
    <dgm:pt modelId="{C537D9BE-5185-4CE5-B626-4914D391BD6B}">
      <dgm:prSet phldrT="[Text]" custT="1"/>
      <dgm:spPr/>
      <dgm:t>
        <a:bodyPr/>
        <a:lstStyle/>
        <a:p>
          <a:r>
            <a:rPr lang="en-US" sz="1400" dirty="0" smtClean="0">
              <a:latin typeface="Baskerville Old Face" pitchFamily="18" charset="0"/>
            </a:rPr>
            <a:t>Cysts associated with </a:t>
          </a:r>
          <a:r>
            <a:rPr lang="en-US" sz="1600" b="1" dirty="0" smtClean="0">
              <a:solidFill>
                <a:srgbClr val="FF0000"/>
              </a:solidFill>
              <a:latin typeface="Baskerville Old Face" pitchFamily="18" charset="0"/>
            </a:rPr>
            <a:t>Maxillary </a:t>
          </a:r>
          <a:r>
            <a:rPr lang="en-US" sz="1600" b="1" dirty="0" err="1" smtClean="0">
              <a:solidFill>
                <a:srgbClr val="FF0000"/>
              </a:solidFill>
              <a:latin typeface="Baskerville Old Face" pitchFamily="18" charset="0"/>
            </a:rPr>
            <a:t>Antrum</a:t>
          </a:r>
          <a:endParaRPr lang="en-US" sz="1400" b="1" dirty="0">
            <a:solidFill>
              <a:srgbClr val="FF0000"/>
            </a:solidFill>
          </a:endParaRPr>
        </a:p>
      </dgm:t>
    </dgm:pt>
    <dgm:pt modelId="{FD20BAE7-3C33-47DF-8742-081C11C45993}" type="parTrans" cxnId="{E9FD2BA2-0F3D-48A7-850D-6A99E3E7B955}">
      <dgm:prSet/>
      <dgm:spPr/>
      <dgm:t>
        <a:bodyPr/>
        <a:lstStyle/>
        <a:p>
          <a:endParaRPr lang="en-US" sz="1400"/>
        </a:p>
      </dgm:t>
    </dgm:pt>
    <dgm:pt modelId="{24F937FD-F51A-4334-BC97-355B868B1098}" type="sibTrans" cxnId="{E9FD2BA2-0F3D-48A7-850D-6A99E3E7B955}">
      <dgm:prSet/>
      <dgm:spPr/>
      <dgm:t>
        <a:bodyPr/>
        <a:lstStyle/>
        <a:p>
          <a:endParaRPr lang="en-US" sz="1400"/>
        </a:p>
      </dgm:t>
    </dgm:pt>
    <dgm:pt modelId="{23368142-4F50-40E3-8B0A-DFDC5CB29004}">
      <dgm:prSet custT="1"/>
      <dgm:spPr/>
      <dgm:t>
        <a:bodyPr/>
        <a:lstStyle/>
        <a:p>
          <a:r>
            <a:rPr lang="en-US" sz="1400" b="0" dirty="0" smtClean="0">
              <a:effectLst/>
              <a:latin typeface="Baskerville Old Face" pitchFamily="18" charset="0"/>
            </a:rPr>
            <a:t>Cysts of the soft tissues of the mouth, face neck and salivary glands</a:t>
          </a:r>
          <a:endParaRPr lang="en-US" sz="1400" b="0" dirty="0">
            <a:effectLst/>
          </a:endParaRPr>
        </a:p>
      </dgm:t>
    </dgm:pt>
    <dgm:pt modelId="{8C214C6B-2CF9-4C57-AD3C-A8439864AD24}" type="parTrans" cxnId="{060BD832-E52A-4B48-8937-11AFF0E24C8A}">
      <dgm:prSet/>
      <dgm:spPr/>
      <dgm:t>
        <a:bodyPr/>
        <a:lstStyle/>
        <a:p>
          <a:endParaRPr lang="en-US" sz="1400"/>
        </a:p>
      </dgm:t>
    </dgm:pt>
    <dgm:pt modelId="{A9F1ED8B-F5AA-4670-96FB-3053B4AE95E0}" type="sibTrans" cxnId="{060BD832-E52A-4B48-8937-11AFF0E24C8A}">
      <dgm:prSet/>
      <dgm:spPr/>
      <dgm:t>
        <a:bodyPr/>
        <a:lstStyle/>
        <a:p>
          <a:endParaRPr lang="en-US" sz="1400"/>
        </a:p>
      </dgm:t>
    </dgm:pt>
    <dgm:pt modelId="{77772091-98D9-4D0E-9200-612A7BDA673E}">
      <dgm:prSet phldrT="[Text]" custT="1"/>
      <dgm:spPr/>
      <dgm:t>
        <a:bodyPr/>
        <a:lstStyle/>
        <a:p>
          <a:r>
            <a:rPr lang="en-US" sz="1400" b="1" u="none" dirty="0" smtClean="0">
              <a:solidFill>
                <a:srgbClr val="C00000"/>
              </a:solidFill>
              <a:latin typeface="Arial" pitchFamily="34" charset="0"/>
              <a:cs typeface="Arial" pitchFamily="34" charset="0"/>
            </a:rPr>
            <a:t>Developmental origin</a:t>
          </a:r>
          <a:endParaRPr lang="en-US" sz="1400" u="none" dirty="0">
            <a:solidFill>
              <a:srgbClr val="C00000"/>
            </a:solidFill>
            <a:latin typeface="Arial" pitchFamily="34" charset="0"/>
            <a:cs typeface="Arial" pitchFamily="34" charset="0"/>
          </a:endParaRPr>
        </a:p>
      </dgm:t>
    </dgm:pt>
    <dgm:pt modelId="{B60C3E1D-6B61-4FA9-B68B-8DF9A946682E}" type="parTrans" cxnId="{232FF163-E782-4784-88E3-649F2728AEE6}">
      <dgm:prSet/>
      <dgm:spPr/>
      <dgm:t>
        <a:bodyPr/>
        <a:lstStyle/>
        <a:p>
          <a:endParaRPr lang="en-US" sz="1400"/>
        </a:p>
      </dgm:t>
    </dgm:pt>
    <dgm:pt modelId="{ABB9E3BE-25AD-45FD-8A43-E9BBF6AF4A54}" type="sibTrans" cxnId="{232FF163-E782-4784-88E3-649F2728AEE6}">
      <dgm:prSet/>
      <dgm:spPr/>
      <dgm:t>
        <a:bodyPr/>
        <a:lstStyle/>
        <a:p>
          <a:endParaRPr lang="en-US" sz="1400"/>
        </a:p>
      </dgm:t>
    </dgm:pt>
    <dgm:pt modelId="{974A7007-028C-4E5B-89EC-7935F7F25EA0}">
      <dgm:prSet phldrT="[Text]" custT="1"/>
      <dgm:spPr/>
      <dgm:t>
        <a:bodyPr/>
        <a:lstStyle/>
        <a:p>
          <a:r>
            <a:rPr lang="en-US" sz="1400" b="1" u="none" dirty="0" smtClean="0">
              <a:solidFill>
                <a:srgbClr val="C00000"/>
              </a:solidFill>
              <a:latin typeface="Arial" pitchFamily="34" charset="0"/>
              <a:cs typeface="Arial" pitchFamily="34" charset="0"/>
            </a:rPr>
            <a:t>Inflammatory origin</a:t>
          </a:r>
          <a:endParaRPr lang="en-US" sz="1400" u="none" dirty="0">
            <a:solidFill>
              <a:srgbClr val="C00000"/>
            </a:solidFill>
            <a:latin typeface="Arial" pitchFamily="34" charset="0"/>
            <a:cs typeface="Arial" pitchFamily="34" charset="0"/>
          </a:endParaRPr>
        </a:p>
      </dgm:t>
    </dgm:pt>
    <dgm:pt modelId="{73FED240-0D26-4359-9F85-1EC8642E20D3}" type="parTrans" cxnId="{6DD4E437-955B-41EA-8F70-B7F4D468A949}">
      <dgm:prSet/>
      <dgm:spPr/>
      <dgm:t>
        <a:bodyPr/>
        <a:lstStyle/>
        <a:p>
          <a:endParaRPr lang="en-US" sz="1400"/>
        </a:p>
      </dgm:t>
    </dgm:pt>
    <dgm:pt modelId="{5BB9D920-012E-443F-BAA3-B44CFE188697}" type="sibTrans" cxnId="{6DD4E437-955B-41EA-8F70-B7F4D468A949}">
      <dgm:prSet/>
      <dgm:spPr/>
      <dgm:t>
        <a:bodyPr/>
        <a:lstStyle/>
        <a:p>
          <a:endParaRPr lang="en-US" sz="1400"/>
        </a:p>
      </dgm:t>
    </dgm:pt>
    <dgm:pt modelId="{A27CCE67-7F2B-44E1-A29C-8E622B50D48E}">
      <dgm:prSet phldrT="[Text]" custT="1"/>
      <dgm:spPr/>
      <dgm:t>
        <a:bodyPr/>
        <a:lstStyle/>
        <a:p>
          <a:r>
            <a:rPr lang="en-US" sz="1200" b="1" u="none" smtClean="0">
              <a:latin typeface="Arial" pitchFamily="34" charset="0"/>
              <a:cs typeface="Arial" pitchFamily="34" charset="0"/>
            </a:rPr>
            <a:t>ODONTOGENIC</a:t>
          </a:r>
          <a:endParaRPr lang="en-US" sz="1200" b="1" u="none" dirty="0">
            <a:latin typeface="Arial" pitchFamily="34" charset="0"/>
            <a:cs typeface="Arial" pitchFamily="34" charset="0"/>
          </a:endParaRPr>
        </a:p>
      </dgm:t>
    </dgm:pt>
    <dgm:pt modelId="{9774C6B2-4AC6-4E3B-A04C-B89C60976A8B}" type="parTrans" cxnId="{4646E3E1-D0C3-4912-BEA7-EE49C58814C9}">
      <dgm:prSet/>
      <dgm:spPr/>
      <dgm:t>
        <a:bodyPr/>
        <a:lstStyle/>
        <a:p>
          <a:endParaRPr lang="en-US" sz="1400"/>
        </a:p>
      </dgm:t>
    </dgm:pt>
    <dgm:pt modelId="{410B2BCB-171B-429D-A981-5ACFA676661F}" type="sibTrans" cxnId="{4646E3E1-D0C3-4912-BEA7-EE49C58814C9}">
      <dgm:prSet/>
      <dgm:spPr/>
      <dgm:t>
        <a:bodyPr/>
        <a:lstStyle/>
        <a:p>
          <a:endParaRPr lang="en-US" sz="1400"/>
        </a:p>
      </dgm:t>
    </dgm:pt>
    <dgm:pt modelId="{B79A92F6-E0E9-41F0-ABE5-6251E7AB9D90}">
      <dgm:prSet phldrT="[Text]" custT="1"/>
      <dgm:spPr/>
      <dgm:t>
        <a:bodyPr/>
        <a:lstStyle/>
        <a:p>
          <a:r>
            <a:rPr lang="en-US" sz="1200" b="1" u="none" dirty="0" smtClean="0">
              <a:latin typeface="Arial" pitchFamily="34" charset="0"/>
              <a:cs typeface="Arial" pitchFamily="34" charset="0"/>
            </a:rPr>
            <a:t>NON ODONTOGENIC</a:t>
          </a:r>
          <a:endParaRPr lang="en-US" sz="1200" b="1" u="none" dirty="0">
            <a:latin typeface="Arial" pitchFamily="34" charset="0"/>
            <a:cs typeface="Arial" pitchFamily="34" charset="0"/>
          </a:endParaRPr>
        </a:p>
      </dgm:t>
    </dgm:pt>
    <dgm:pt modelId="{BB13AF97-83E9-4457-8EF3-5A6C2AB2048C}" type="parTrans" cxnId="{087B62A8-177D-4C45-B30A-110896A1A641}">
      <dgm:prSet/>
      <dgm:spPr/>
      <dgm:t>
        <a:bodyPr/>
        <a:lstStyle/>
        <a:p>
          <a:endParaRPr lang="en-US" sz="1400"/>
        </a:p>
      </dgm:t>
    </dgm:pt>
    <dgm:pt modelId="{D7C3F21F-122E-43A7-9337-87A7255A7274}" type="sibTrans" cxnId="{087B62A8-177D-4C45-B30A-110896A1A641}">
      <dgm:prSet/>
      <dgm:spPr/>
      <dgm:t>
        <a:bodyPr/>
        <a:lstStyle/>
        <a:p>
          <a:endParaRPr lang="en-US" sz="1400"/>
        </a:p>
      </dgm:t>
    </dgm:pt>
    <dgm:pt modelId="{EF15DBF6-BCFB-4EEF-BC55-5B41C7BC4500}">
      <dgm:prSet phldrT="[Text]" custT="1"/>
      <dgm:spPr/>
      <dgm:t>
        <a:bodyPr/>
        <a:lstStyle/>
        <a:p>
          <a:r>
            <a:rPr lang="en-US" sz="1400" dirty="0" err="1" smtClean="0">
              <a:latin typeface="Arial" pitchFamily="34" charset="0"/>
              <a:cs typeface="Arial" pitchFamily="34" charset="0"/>
            </a:rPr>
            <a:t>Radicular</a:t>
          </a:r>
          <a:r>
            <a:rPr lang="en-US" sz="1400" dirty="0" smtClean="0">
              <a:latin typeface="Arial" pitchFamily="34" charset="0"/>
              <a:cs typeface="Arial" pitchFamily="34" charset="0"/>
            </a:rPr>
            <a:t> cyst</a:t>
          </a:r>
          <a:endParaRPr lang="en-US" sz="1400" u="none" dirty="0">
            <a:latin typeface="Arial" pitchFamily="34" charset="0"/>
            <a:cs typeface="Arial" pitchFamily="34" charset="0"/>
          </a:endParaRPr>
        </a:p>
      </dgm:t>
    </dgm:pt>
    <dgm:pt modelId="{0C178D97-325D-470F-A899-2B5F52ADDFE9}" type="parTrans" cxnId="{19DD363F-F977-4B05-969F-545124492CC6}">
      <dgm:prSet/>
      <dgm:spPr/>
      <dgm:t>
        <a:bodyPr/>
        <a:lstStyle/>
        <a:p>
          <a:endParaRPr lang="en-US" sz="1400"/>
        </a:p>
      </dgm:t>
    </dgm:pt>
    <dgm:pt modelId="{31561D03-5BE2-4158-AA18-0B042DF748A9}" type="sibTrans" cxnId="{19DD363F-F977-4B05-969F-545124492CC6}">
      <dgm:prSet/>
      <dgm:spPr/>
      <dgm:t>
        <a:bodyPr/>
        <a:lstStyle/>
        <a:p>
          <a:endParaRPr lang="en-US" sz="1400"/>
        </a:p>
      </dgm:t>
    </dgm:pt>
    <dgm:pt modelId="{F662C76D-9E0B-4F50-AA8D-C365C2E5DD75}">
      <dgm:prSet phldrT="[Text]" custT="1"/>
      <dgm:spPr/>
      <dgm:t>
        <a:bodyPr/>
        <a:lstStyle/>
        <a:p>
          <a:r>
            <a:rPr lang="en-US" sz="1400" dirty="0" smtClean="0">
              <a:latin typeface="Arial" pitchFamily="34" charset="0"/>
              <a:cs typeface="Arial" pitchFamily="34" charset="0"/>
            </a:rPr>
            <a:t>Residual cyst</a:t>
          </a:r>
          <a:endParaRPr lang="en-US" sz="1400" u="none" dirty="0">
            <a:latin typeface="Arial" pitchFamily="34" charset="0"/>
            <a:cs typeface="Arial" pitchFamily="34" charset="0"/>
          </a:endParaRPr>
        </a:p>
      </dgm:t>
    </dgm:pt>
    <dgm:pt modelId="{2A48D310-46D5-4948-A47A-D472D4BFE450}" type="parTrans" cxnId="{776CCC39-9452-46EF-88D6-4FA2405D2AAC}">
      <dgm:prSet/>
      <dgm:spPr/>
      <dgm:t>
        <a:bodyPr/>
        <a:lstStyle/>
        <a:p>
          <a:endParaRPr lang="en-US" sz="1400"/>
        </a:p>
      </dgm:t>
    </dgm:pt>
    <dgm:pt modelId="{1E06963E-AF39-4CD8-BD92-5B9D875A2E63}" type="sibTrans" cxnId="{776CCC39-9452-46EF-88D6-4FA2405D2AAC}">
      <dgm:prSet/>
      <dgm:spPr/>
      <dgm:t>
        <a:bodyPr/>
        <a:lstStyle/>
        <a:p>
          <a:endParaRPr lang="en-US" sz="1400"/>
        </a:p>
      </dgm:t>
    </dgm:pt>
    <dgm:pt modelId="{0DAFAEAC-EC9D-4D2B-BD36-6365970E237C}">
      <dgm:prSet phldrT="[Text]" custT="1"/>
      <dgm:spPr/>
      <dgm:t>
        <a:bodyPr/>
        <a:lstStyle/>
        <a:p>
          <a:r>
            <a:rPr lang="en-US" sz="1400" dirty="0" smtClean="0">
              <a:latin typeface="Arial" pitchFamily="34" charset="0"/>
              <a:cs typeface="Arial" pitchFamily="34" charset="0"/>
            </a:rPr>
            <a:t>Inflammatory collateral cyst</a:t>
          </a:r>
          <a:endParaRPr lang="en-US" sz="1400" u="none" dirty="0">
            <a:latin typeface="Arial" pitchFamily="34" charset="0"/>
            <a:cs typeface="Arial" pitchFamily="34" charset="0"/>
          </a:endParaRPr>
        </a:p>
      </dgm:t>
    </dgm:pt>
    <dgm:pt modelId="{17BD3524-7C3E-408E-9CD6-99C4590C666E}" type="parTrans" cxnId="{CEF880D3-2AE0-4840-8046-02CD54D7B943}">
      <dgm:prSet/>
      <dgm:spPr/>
      <dgm:t>
        <a:bodyPr/>
        <a:lstStyle/>
        <a:p>
          <a:endParaRPr lang="en-US" sz="1400"/>
        </a:p>
      </dgm:t>
    </dgm:pt>
    <dgm:pt modelId="{E8A03A9F-0948-4B9E-BCAD-CF591F1A5E0A}" type="sibTrans" cxnId="{CEF880D3-2AE0-4840-8046-02CD54D7B943}">
      <dgm:prSet/>
      <dgm:spPr/>
      <dgm:t>
        <a:bodyPr/>
        <a:lstStyle/>
        <a:p>
          <a:endParaRPr lang="en-US" sz="1400"/>
        </a:p>
      </dgm:t>
    </dgm:pt>
    <dgm:pt modelId="{5D20B526-8B58-480D-8FCE-578B7E07F6DE}">
      <dgm:prSet phldrT="[Text]" custT="1"/>
      <dgm:spPr/>
      <dgm:t>
        <a:bodyPr/>
        <a:lstStyle/>
        <a:p>
          <a:r>
            <a:rPr lang="en-US" sz="1400" dirty="0" err="1" smtClean="0">
              <a:latin typeface="Arial" pitchFamily="34" charset="0"/>
              <a:cs typeface="Arial" pitchFamily="34" charset="0"/>
            </a:rPr>
            <a:t>Paradental</a:t>
          </a:r>
          <a:r>
            <a:rPr lang="en-US" sz="1400" dirty="0" smtClean="0">
              <a:latin typeface="Arial" pitchFamily="34" charset="0"/>
              <a:cs typeface="Arial" pitchFamily="34" charset="0"/>
            </a:rPr>
            <a:t> cyst</a:t>
          </a:r>
          <a:endParaRPr lang="en-US" sz="1400" u="none" dirty="0">
            <a:latin typeface="Arial" pitchFamily="34" charset="0"/>
            <a:cs typeface="Arial" pitchFamily="34" charset="0"/>
          </a:endParaRPr>
        </a:p>
      </dgm:t>
    </dgm:pt>
    <dgm:pt modelId="{98739C89-42AE-4B09-8685-22D4C2221117}" type="parTrans" cxnId="{633D5C4E-3AB0-446E-B99C-D2D468213D0F}">
      <dgm:prSet/>
      <dgm:spPr/>
      <dgm:t>
        <a:bodyPr/>
        <a:lstStyle/>
        <a:p>
          <a:endParaRPr lang="en-US" sz="1400"/>
        </a:p>
      </dgm:t>
    </dgm:pt>
    <dgm:pt modelId="{09AF55EF-8916-4C9F-980F-D22CE6A79352}" type="sibTrans" cxnId="{633D5C4E-3AB0-446E-B99C-D2D468213D0F}">
      <dgm:prSet/>
      <dgm:spPr/>
      <dgm:t>
        <a:bodyPr/>
        <a:lstStyle/>
        <a:p>
          <a:endParaRPr lang="en-US" sz="1400"/>
        </a:p>
      </dgm:t>
    </dgm:pt>
    <dgm:pt modelId="{67DAF56C-700E-4B1F-A09F-AE5694E3E5A7}">
      <dgm:prSet phldrT="[Text]" custT="1"/>
      <dgm:spPr/>
      <dgm:t>
        <a:bodyPr/>
        <a:lstStyle/>
        <a:p>
          <a:r>
            <a:rPr lang="en-US" sz="1400" dirty="0" smtClean="0">
              <a:latin typeface="Arial" pitchFamily="34" charset="0"/>
              <a:cs typeface="Arial" pitchFamily="34" charset="0"/>
            </a:rPr>
            <a:t>Solitary bone cyst</a:t>
          </a:r>
          <a:endParaRPr lang="en-US" sz="1400" dirty="0">
            <a:latin typeface="Arial" pitchFamily="34" charset="0"/>
            <a:cs typeface="Arial" pitchFamily="34" charset="0"/>
          </a:endParaRPr>
        </a:p>
      </dgm:t>
    </dgm:pt>
    <dgm:pt modelId="{ACD4EB85-878E-4F99-BABC-6BC923262934}" type="parTrans" cxnId="{3332FC76-18D4-43E2-A218-EEE2AA3F64B2}">
      <dgm:prSet/>
      <dgm:spPr/>
      <dgm:t>
        <a:bodyPr/>
        <a:lstStyle/>
        <a:p>
          <a:endParaRPr lang="en-US" sz="1400"/>
        </a:p>
      </dgm:t>
    </dgm:pt>
    <dgm:pt modelId="{00CC8CE5-E1B2-4D1A-AFAD-F9BA3B37594A}" type="sibTrans" cxnId="{3332FC76-18D4-43E2-A218-EEE2AA3F64B2}">
      <dgm:prSet/>
      <dgm:spPr/>
      <dgm:t>
        <a:bodyPr/>
        <a:lstStyle/>
        <a:p>
          <a:endParaRPr lang="en-US" sz="1400"/>
        </a:p>
      </dgm:t>
    </dgm:pt>
    <dgm:pt modelId="{546A80FA-1935-42C3-8460-C3D319709F3F}">
      <dgm:prSet phldrT="[Text]" custT="1"/>
      <dgm:spPr/>
      <dgm:t>
        <a:bodyPr/>
        <a:lstStyle/>
        <a:p>
          <a:r>
            <a:rPr lang="en-US" sz="1400" dirty="0" err="1" smtClean="0">
              <a:latin typeface="Arial" pitchFamily="34" charset="0"/>
              <a:cs typeface="Arial" pitchFamily="34" charset="0"/>
            </a:rPr>
            <a:t>Aneurysmal</a:t>
          </a:r>
          <a:r>
            <a:rPr lang="en-US" sz="1400" dirty="0" smtClean="0">
              <a:latin typeface="Arial" pitchFamily="34" charset="0"/>
              <a:cs typeface="Arial" pitchFamily="34" charset="0"/>
            </a:rPr>
            <a:t> bone cyst</a:t>
          </a:r>
          <a:endParaRPr lang="en-US" sz="1400" dirty="0">
            <a:latin typeface="Arial" pitchFamily="34" charset="0"/>
            <a:cs typeface="Arial" pitchFamily="34" charset="0"/>
          </a:endParaRPr>
        </a:p>
      </dgm:t>
    </dgm:pt>
    <dgm:pt modelId="{9419AAC1-02D8-4253-82BF-3CB0FF69E092}" type="parTrans" cxnId="{2E31606E-DD05-44DB-9FB4-CDCCCDAA88A6}">
      <dgm:prSet/>
      <dgm:spPr/>
      <dgm:t>
        <a:bodyPr/>
        <a:lstStyle/>
        <a:p>
          <a:endParaRPr lang="en-US" sz="1400"/>
        </a:p>
      </dgm:t>
    </dgm:pt>
    <dgm:pt modelId="{FD4A6726-6244-48D1-B68C-D655ED9F849B}" type="sibTrans" cxnId="{2E31606E-DD05-44DB-9FB4-CDCCCDAA88A6}">
      <dgm:prSet/>
      <dgm:spPr/>
      <dgm:t>
        <a:bodyPr/>
        <a:lstStyle/>
        <a:p>
          <a:endParaRPr lang="en-US" sz="1400"/>
        </a:p>
      </dgm:t>
    </dgm:pt>
    <dgm:pt modelId="{E26F9088-5A9E-4FF0-B935-F73BC5E0675D}" type="pres">
      <dgm:prSet presAssocID="{E82DD1BD-6F97-451D-8E3E-DA3FC3794981}" presName="hierChild1" presStyleCnt="0">
        <dgm:presLayoutVars>
          <dgm:chPref val="1"/>
          <dgm:dir/>
          <dgm:animOne val="branch"/>
          <dgm:animLvl val="lvl"/>
          <dgm:resizeHandles/>
        </dgm:presLayoutVars>
      </dgm:prSet>
      <dgm:spPr/>
      <dgm:t>
        <a:bodyPr/>
        <a:lstStyle/>
        <a:p>
          <a:endParaRPr lang="en-US"/>
        </a:p>
      </dgm:t>
    </dgm:pt>
    <dgm:pt modelId="{DE07E8AF-3A61-4EE1-B4EB-E0783EB8D801}" type="pres">
      <dgm:prSet presAssocID="{D3C0A84D-C063-47D7-BF98-A393F2E17DB3}" presName="hierRoot1" presStyleCnt="0"/>
      <dgm:spPr/>
      <dgm:t>
        <a:bodyPr/>
        <a:lstStyle/>
        <a:p>
          <a:endParaRPr lang="en-US"/>
        </a:p>
      </dgm:t>
    </dgm:pt>
    <dgm:pt modelId="{8262A562-D6CF-4944-980B-51728591A7B0}" type="pres">
      <dgm:prSet presAssocID="{D3C0A84D-C063-47D7-BF98-A393F2E17DB3}" presName="composite" presStyleCnt="0"/>
      <dgm:spPr/>
      <dgm:t>
        <a:bodyPr/>
        <a:lstStyle/>
        <a:p>
          <a:endParaRPr lang="en-US"/>
        </a:p>
      </dgm:t>
    </dgm:pt>
    <dgm:pt modelId="{778F7F98-52AE-4075-9A58-B4478BA5ECA5}" type="pres">
      <dgm:prSet presAssocID="{D3C0A84D-C063-47D7-BF98-A393F2E17DB3}" presName="background" presStyleLbl="node0" presStyleIdx="0" presStyleCnt="1"/>
      <dgm:spPr/>
      <dgm:t>
        <a:bodyPr/>
        <a:lstStyle/>
        <a:p>
          <a:endParaRPr lang="en-US"/>
        </a:p>
      </dgm:t>
    </dgm:pt>
    <dgm:pt modelId="{23748B1E-AB31-41D4-B914-1BB8C9AF0577}" type="pres">
      <dgm:prSet presAssocID="{D3C0A84D-C063-47D7-BF98-A393F2E17DB3}" presName="text" presStyleLbl="fgAcc0" presStyleIdx="0" presStyleCnt="1" custScaleX="284667" custScaleY="318878" custLinFactNeighborX="-22390" custLinFactNeighborY="-10137">
        <dgm:presLayoutVars>
          <dgm:chPref val="3"/>
        </dgm:presLayoutVars>
      </dgm:prSet>
      <dgm:spPr/>
      <dgm:t>
        <a:bodyPr/>
        <a:lstStyle/>
        <a:p>
          <a:endParaRPr lang="en-US"/>
        </a:p>
      </dgm:t>
    </dgm:pt>
    <dgm:pt modelId="{180169D1-A019-42BB-8128-9C1CC2114F2B}" type="pres">
      <dgm:prSet presAssocID="{D3C0A84D-C063-47D7-BF98-A393F2E17DB3}" presName="hierChild2" presStyleCnt="0"/>
      <dgm:spPr/>
      <dgm:t>
        <a:bodyPr/>
        <a:lstStyle/>
        <a:p>
          <a:endParaRPr lang="en-US"/>
        </a:p>
      </dgm:t>
    </dgm:pt>
    <dgm:pt modelId="{FB1AAA50-19EA-448E-B5FD-89F10A8F147C}" type="pres">
      <dgm:prSet presAssocID="{8253634D-1BEC-4D24-806A-2D7CA7948540}" presName="Name10" presStyleLbl="parChTrans1D2" presStyleIdx="0" presStyleCnt="3"/>
      <dgm:spPr/>
      <dgm:t>
        <a:bodyPr/>
        <a:lstStyle/>
        <a:p>
          <a:endParaRPr lang="en-US"/>
        </a:p>
      </dgm:t>
    </dgm:pt>
    <dgm:pt modelId="{79F76155-6D93-4367-899A-BE53EF2AEAF1}" type="pres">
      <dgm:prSet presAssocID="{DD017D7F-9B90-4017-ACB7-763A3F195EDB}" presName="hierRoot2" presStyleCnt="0"/>
      <dgm:spPr/>
      <dgm:t>
        <a:bodyPr/>
        <a:lstStyle/>
        <a:p>
          <a:endParaRPr lang="en-US"/>
        </a:p>
      </dgm:t>
    </dgm:pt>
    <dgm:pt modelId="{570AE806-24CB-4A29-88A6-5EAB144E379F}" type="pres">
      <dgm:prSet presAssocID="{DD017D7F-9B90-4017-ACB7-763A3F195EDB}" presName="composite2" presStyleCnt="0"/>
      <dgm:spPr/>
      <dgm:t>
        <a:bodyPr/>
        <a:lstStyle/>
        <a:p>
          <a:endParaRPr lang="en-US"/>
        </a:p>
      </dgm:t>
    </dgm:pt>
    <dgm:pt modelId="{F809ABAB-176F-4D59-8A2B-C9E688E6C852}" type="pres">
      <dgm:prSet presAssocID="{DD017D7F-9B90-4017-ACB7-763A3F195EDB}" presName="background2" presStyleLbl="node2" presStyleIdx="0" presStyleCnt="3"/>
      <dgm:spPr/>
      <dgm:t>
        <a:bodyPr/>
        <a:lstStyle/>
        <a:p>
          <a:endParaRPr lang="en-US"/>
        </a:p>
      </dgm:t>
    </dgm:pt>
    <dgm:pt modelId="{C5D1AA83-BFF6-470D-BB79-4CB7113E104E}" type="pres">
      <dgm:prSet presAssocID="{DD017D7F-9B90-4017-ACB7-763A3F195EDB}" presName="text2" presStyleLbl="fgAcc2" presStyleIdx="0" presStyleCnt="3" custScaleX="284667" custScaleY="318878" custLinFactNeighborX="-22390" custLinFactNeighborY="-10137">
        <dgm:presLayoutVars>
          <dgm:chPref val="3"/>
        </dgm:presLayoutVars>
      </dgm:prSet>
      <dgm:spPr/>
      <dgm:t>
        <a:bodyPr/>
        <a:lstStyle/>
        <a:p>
          <a:endParaRPr lang="en-US"/>
        </a:p>
      </dgm:t>
    </dgm:pt>
    <dgm:pt modelId="{4477B5AB-8626-4C2A-911E-DB0BE6651C31}" type="pres">
      <dgm:prSet presAssocID="{DD017D7F-9B90-4017-ACB7-763A3F195EDB}" presName="hierChild3" presStyleCnt="0"/>
      <dgm:spPr/>
      <dgm:t>
        <a:bodyPr/>
        <a:lstStyle/>
        <a:p>
          <a:endParaRPr lang="en-US"/>
        </a:p>
      </dgm:t>
    </dgm:pt>
    <dgm:pt modelId="{7A0A03D0-C138-4874-AE5A-C1EC065F6B86}" type="pres">
      <dgm:prSet presAssocID="{C0694786-7FEA-4877-B1A1-A17A8D245DAD}" presName="Name17" presStyleLbl="parChTrans1D3" presStyleIdx="0" presStyleCnt="2"/>
      <dgm:spPr/>
      <dgm:t>
        <a:bodyPr/>
        <a:lstStyle/>
        <a:p>
          <a:endParaRPr lang="en-US"/>
        </a:p>
      </dgm:t>
    </dgm:pt>
    <dgm:pt modelId="{B2EFB4E7-D81D-4594-BE59-A3E5F3E5D4C3}" type="pres">
      <dgm:prSet presAssocID="{E945AB2F-8EDF-4C94-9D29-61AC5B2366D0}" presName="hierRoot3" presStyleCnt="0"/>
      <dgm:spPr/>
      <dgm:t>
        <a:bodyPr/>
        <a:lstStyle/>
        <a:p>
          <a:endParaRPr lang="en-US"/>
        </a:p>
      </dgm:t>
    </dgm:pt>
    <dgm:pt modelId="{8C5BBF0D-8E5B-4531-AB01-3397F4C7355E}" type="pres">
      <dgm:prSet presAssocID="{E945AB2F-8EDF-4C94-9D29-61AC5B2366D0}" presName="composite3" presStyleCnt="0"/>
      <dgm:spPr/>
      <dgm:t>
        <a:bodyPr/>
        <a:lstStyle/>
        <a:p>
          <a:endParaRPr lang="en-US"/>
        </a:p>
      </dgm:t>
    </dgm:pt>
    <dgm:pt modelId="{24B88591-CAF1-479C-9D48-B71CE7186CB3}" type="pres">
      <dgm:prSet presAssocID="{E945AB2F-8EDF-4C94-9D29-61AC5B2366D0}" presName="background3" presStyleLbl="node3" presStyleIdx="0" presStyleCnt="2"/>
      <dgm:spPr/>
      <dgm:t>
        <a:bodyPr/>
        <a:lstStyle/>
        <a:p>
          <a:endParaRPr lang="en-US"/>
        </a:p>
      </dgm:t>
    </dgm:pt>
    <dgm:pt modelId="{435D662A-88AD-43B6-BFB0-7E73442C90E8}" type="pres">
      <dgm:prSet presAssocID="{E945AB2F-8EDF-4C94-9D29-61AC5B2366D0}" presName="text3" presStyleLbl="fgAcc3" presStyleIdx="0" presStyleCnt="2" custScaleX="284667" custScaleY="318878">
        <dgm:presLayoutVars>
          <dgm:chPref val="3"/>
        </dgm:presLayoutVars>
      </dgm:prSet>
      <dgm:spPr/>
      <dgm:t>
        <a:bodyPr/>
        <a:lstStyle/>
        <a:p>
          <a:endParaRPr lang="en-US"/>
        </a:p>
      </dgm:t>
    </dgm:pt>
    <dgm:pt modelId="{486ECD55-4D14-4205-AC58-75B87ECEF01F}" type="pres">
      <dgm:prSet presAssocID="{E945AB2F-8EDF-4C94-9D29-61AC5B2366D0}" presName="hierChild4" presStyleCnt="0"/>
      <dgm:spPr/>
      <dgm:t>
        <a:bodyPr/>
        <a:lstStyle/>
        <a:p>
          <a:endParaRPr lang="en-US"/>
        </a:p>
      </dgm:t>
    </dgm:pt>
    <dgm:pt modelId="{7894E318-1F16-4C03-BCC4-36591730D163}" type="pres">
      <dgm:prSet presAssocID="{B60C3E1D-6B61-4FA9-B68B-8DF9A946682E}" presName="Name23" presStyleLbl="parChTrans1D4" presStyleIdx="0" presStyleCnt="10"/>
      <dgm:spPr/>
      <dgm:t>
        <a:bodyPr/>
        <a:lstStyle/>
        <a:p>
          <a:endParaRPr lang="en-US"/>
        </a:p>
      </dgm:t>
    </dgm:pt>
    <dgm:pt modelId="{869DF307-40D3-458E-BA58-0DFD0E856C05}" type="pres">
      <dgm:prSet presAssocID="{77772091-98D9-4D0E-9200-612A7BDA673E}" presName="hierRoot4" presStyleCnt="0"/>
      <dgm:spPr/>
      <dgm:t>
        <a:bodyPr/>
        <a:lstStyle/>
        <a:p>
          <a:endParaRPr lang="en-US"/>
        </a:p>
      </dgm:t>
    </dgm:pt>
    <dgm:pt modelId="{1732E995-D2A3-407E-B8EA-0AAFC68DE39B}" type="pres">
      <dgm:prSet presAssocID="{77772091-98D9-4D0E-9200-612A7BDA673E}" presName="composite4" presStyleCnt="0"/>
      <dgm:spPr/>
      <dgm:t>
        <a:bodyPr/>
        <a:lstStyle/>
        <a:p>
          <a:endParaRPr lang="en-US"/>
        </a:p>
      </dgm:t>
    </dgm:pt>
    <dgm:pt modelId="{9917C152-0163-4D76-96CF-A218BEF64213}" type="pres">
      <dgm:prSet presAssocID="{77772091-98D9-4D0E-9200-612A7BDA673E}" presName="background4" presStyleLbl="node4" presStyleIdx="0" presStyleCnt="10"/>
      <dgm:spPr/>
      <dgm:t>
        <a:bodyPr/>
        <a:lstStyle/>
        <a:p>
          <a:endParaRPr lang="en-US"/>
        </a:p>
      </dgm:t>
    </dgm:pt>
    <dgm:pt modelId="{E9AE05EA-AA25-4A8C-861E-145DBB3BD43D}" type="pres">
      <dgm:prSet presAssocID="{77772091-98D9-4D0E-9200-612A7BDA673E}" presName="text4" presStyleLbl="fgAcc4" presStyleIdx="0" presStyleCnt="10" custScaleX="377282" custScaleY="318878">
        <dgm:presLayoutVars>
          <dgm:chPref val="3"/>
        </dgm:presLayoutVars>
      </dgm:prSet>
      <dgm:spPr/>
      <dgm:t>
        <a:bodyPr/>
        <a:lstStyle/>
        <a:p>
          <a:endParaRPr lang="en-US"/>
        </a:p>
      </dgm:t>
    </dgm:pt>
    <dgm:pt modelId="{B72EE853-5968-4581-8A61-21BBE932D3E1}" type="pres">
      <dgm:prSet presAssocID="{77772091-98D9-4D0E-9200-612A7BDA673E}" presName="hierChild5" presStyleCnt="0"/>
      <dgm:spPr/>
      <dgm:t>
        <a:bodyPr/>
        <a:lstStyle/>
        <a:p>
          <a:endParaRPr lang="en-US"/>
        </a:p>
      </dgm:t>
    </dgm:pt>
    <dgm:pt modelId="{AD527E06-1EB4-4B79-A58A-54BEF86080A7}" type="pres">
      <dgm:prSet presAssocID="{9774C6B2-4AC6-4E3B-A04C-B89C60976A8B}" presName="Name23" presStyleLbl="parChTrans1D4" presStyleIdx="1" presStyleCnt="10"/>
      <dgm:spPr/>
      <dgm:t>
        <a:bodyPr/>
        <a:lstStyle/>
        <a:p>
          <a:endParaRPr lang="en-US"/>
        </a:p>
      </dgm:t>
    </dgm:pt>
    <dgm:pt modelId="{79BD5720-850E-4328-945F-F0EFC5C994E4}" type="pres">
      <dgm:prSet presAssocID="{A27CCE67-7F2B-44E1-A29C-8E622B50D48E}" presName="hierRoot4" presStyleCnt="0"/>
      <dgm:spPr/>
      <dgm:t>
        <a:bodyPr/>
        <a:lstStyle/>
        <a:p>
          <a:endParaRPr lang="en-US"/>
        </a:p>
      </dgm:t>
    </dgm:pt>
    <dgm:pt modelId="{048F248C-4F33-4000-ADD9-D5059AE8051A}" type="pres">
      <dgm:prSet presAssocID="{A27CCE67-7F2B-44E1-A29C-8E622B50D48E}" presName="composite4" presStyleCnt="0"/>
      <dgm:spPr/>
      <dgm:t>
        <a:bodyPr/>
        <a:lstStyle/>
        <a:p>
          <a:endParaRPr lang="en-US"/>
        </a:p>
      </dgm:t>
    </dgm:pt>
    <dgm:pt modelId="{66BCFC95-CF1E-49FE-89DD-FBE50DFE4789}" type="pres">
      <dgm:prSet presAssocID="{A27CCE67-7F2B-44E1-A29C-8E622B50D48E}" presName="background4" presStyleLbl="node4" presStyleIdx="1" presStyleCnt="10"/>
      <dgm:spPr/>
      <dgm:t>
        <a:bodyPr/>
        <a:lstStyle/>
        <a:p>
          <a:endParaRPr lang="en-US"/>
        </a:p>
      </dgm:t>
    </dgm:pt>
    <dgm:pt modelId="{A0D03474-98C4-402A-9420-0C3217D35644}" type="pres">
      <dgm:prSet presAssocID="{A27CCE67-7F2B-44E1-A29C-8E622B50D48E}" presName="text4" presStyleLbl="fgAcc4" presStyleIdx="1" presStyleCnt="10" custScaleX="320703" custScaleY="318878">
        <dgm:presLayoutVars>
          <dgm:chPref val="3"/>
        </dgm:presLayoutVars>
      </dgm:prSet>
      <dgm:spPr/>
      <dgm:t>
        <a:bodyPr/>
        <a:lstStyle/>
        <a:p>
          <a:endParaRPr lang="en-US"/>
        </a:p>
      </dgm:t>
    </dgm:pt>
    <dgm:pt modelId="{B15B8D5B-247D-4EF6-87E7-6A7E1EF8AD7B}" type="pres">
      <dgm:prSet presAssocID="{A27CCE67-7F2B-44E1-A29C-8E622B50D48E}" presName="hierChild5" presStyleCnt="0"/>
      <dgm:spPr/>
      <dgm:t>
        <a:bodyPr/>
        <a:lstStyle/>
        <a:p>
          <a:endParaRPr lang="en-US"/>
        </a:p>
      </dgm:t>
    </dgm:pt>
    <dgm:pt modelId="{E995D014-E9D9-47A0-BF9A-C6500A58D6A4}" type="pres">
      <dgm:prSet presAssocID="{BB13AF97-83E9-4457-8EF3-5A6C2AB2048C}" presName="Name23" presStyleLbl="parChTrans1D4" presStyleIdx="2" presStyleCnt="10"/>
      <dgm:spPr/>
      <dgm:t>
        <a:bodyPr/>
        <a:lstStyle/>
        <a:p>
          <a:endParaRPr lang="en-US"/>
        </a:p>
      </dgm:t>
    </dgm:pt>
    <dgm:pt modelId="{7CF2A1E2-0A4F-47E3-BED4-70AB4FA5B61E}" type="pres">
      <dgm:prSet presAssocID="{B79A92F6-E0E9-41F0-ABE5-6251E7AB9D90}" presName="hierRoot4" presStyleCnt="0"/>
      <dgm:spPr/>
      <dgm:t>
        <a:bodyPr/>
        <a:lstStyle/>
        <a:p>
          <a:endParaRPr lang="en-US"/>
        </a:p>
      </dgm:t>
    </dgm:pt>
    <dgm:pt modelId="{1E693AE8-3B02-4D2B-8206-55B9F144FBD2}" type="pres">
      <dgm:prSet presAssocID="{B79A92F6-E0E9-41F0-ABE5-6251E7AB9D90}" presName="composite4" presStyleCnt="0"/>
      <dgm:spPr/>
      <dgm:t>
        <a:bodyPr/>
        <a:lstStyle/>
        <a:p>
          <a:endParaRPr lang="en-US"/>
        </a:p>
      </dgm:t>
    </dgm:pt>
    <dgm:pt modelId="{A6E8591F-DAAF-40FB-91B4-E144B361CDAF}" type="pres">
      <dgm:prSet presAssocID="{B79A92F6-E0E9-41F0-ABE5-6251E7AB9D90}" presName="background4" presStyleLbl="node4" presStyleIdx="2" presStyleCnt="10"/>
      <dgm:spPr/>
      <dgm:t>
        <a:bodyPr/>
        <a:lstStyle/>
        <a:p>
          <a:endParaRPr lang="en-US"/>
        </a:p>
      </dgm:t>
    </dgm:pt>
    <dgm:pt modelId="{CE362BE3-D787-468D-962F-ECF689A6180B}" type="pres">
      <dgm:prSet presAssocID="{B79A92F6-E0E9-41F0-ABE5-6251E7AB9D90}" presName="text4" presStyleLbl="fgAcc4" presStyleIdx="2" presStyleCnt="10" custScaleX="320703" custScaleY="318878">
        <dgm:presLayoutVars>
          <dgm:chPref val="3"/>
        </dgm:presLayoutVars>
      </dgm:prSet>
      <dgm:spPr/>
      <dgm:t>
        <a:bodyPr/>
        <a:lstStyle/>
        <a:p>
          <a:endParaRPr lang="en-US"/>
        </a:p>
      </dgm:t>
    </dgm:pt>
    <dgm:pt modelId="{62F135E5-D3AA-46A6-8CAE-CB2AD0BDC9BF}" type="pres">
      <dgm:prSet presAssocID="{B79A92F6-E0E9-41F0-ABE5-6251E7AB9D90}" presName="hierChild5" presStyleCnt="0"/>
      <dgm:spPr/>
      <dgm:t>
        <a:bodyPr/>
        <a:lstStyle/>
        <a:p>
          <a:endParaRPr lang="en-US"/>
        </a:p>
      </dgm:t>
    </dgm:pt>
    <dgm:pt modelId="{79E3A2BB-DAE0-4343-B07C-FE76681FBD97}" type="pres">
      <dgm:prSet presAssocID="{73FED240-0D26-4359-9F85-1EC8642E20D3}" presName="Name23" presStyleLbl="parChTrans1D4" presStyleIdx="3" presStyleCnt="10"/>
      <dgm:spPr/>
      <dgm:t>
        <a:bodyPr/>
        <a:lstStyle/>
        <a:p>
          <a:endParaRPr lang="en-US"/>
        </a:p>
      </dgm:t>
    </dgm:pt>
    <dgm:pt modelId="{C65DE77C-41D7-4C54-AD3F-69D4CF403270}" type="pres">
      <dgm:prSet presAssocID="{974A7007-028C-4E5B-89EC-7935F7F25EA0}" presName="hierRoot4" presStyleCnt="0"/>
      <dgm:spPr/>
      <dgm:t>
        <a:bodyPr/>
        <a:lstStyle/>
        <a:p>
          <a:endParaRPr lang="en-US"/>
        </a:p>
      </dgm:t>
    </dgm:pt>
    <dgm:pt modelId="{B851182E-207C-440E-88F0-2935948A1201}" type="pres">
      <dgm:prSet presAssocID="{974A7007-028C-4E5B-89EC-7935F7F25EA0}" presName="composite4" presStyleCnt="0"/>
      <dgm:spPr/>
      <dgm:t>
        <a:bodyPr/>
        <a:lstStyle/>
        <a:p>
          <a:endParaRPr lang="en-US"/>
        </a:p>
      </dgm:t>
    </dgm:pt>
    <dgm:pt modelId="{FD2DC944-D62B-4D1B-AEA4-3CA3541C2EA8}" type="pres">
      <dgm:prSet presAssocID="{974A7007-028C-4E5B-89EC-7935F7F25EA0}" presName="background4" presStyleLbl="node4" presStyleIdx="3" presStyleCnt="10"/>
      <dgm:spPr/>
      <dgm:t>
        <a:bodyPr/>
        <a:lstStyle/>
        <a:p>
          <a:endParaRPr lang="en-US"/>
        </a:p>
      </dgm:t>
    </dgm:pt>
    <dgm:pt modelId="{EE7B1BA3-F4B5-46E2-A2AD-78EE9D52B9D6}" type="pres">
      <dgm:prSet presAssocID="{974A7007-028C-4E5B-89EC-7935F7F25EA0}" presName="text4" presStyleLbl="fgAcc4" presStyleIdx="3" presStyleCnt="10" custScaleX="346760" custScaleY="318878">
        <dgm:presLayoutVars>
          <dgm:chPref val="3"/>
        </dgm:presLayoutVars>
      </dgm:prSet>
      <dgm:spPr/>
      <dgm:t>
        <a:bodyPr/>
        <a:lstStyle/>
        <a:p>
          <a:endParaRPr lang="en-US"/>
        </a:p>
      </dgm:t>
    </dgm:pt>
    <dgm:pt modelId="{ADC81500-1557-44A0-803D-5672ED2F91D5}" type="pres">
      <dgm:prSet presAssocID="{974A7007-028C-4E5B-89EC-7935F7F25EA0}" presName="hierChild5" presStyleCnt="0"/>
      <dgm:spPr/>
      <dgm:t>
        <a:bodyPr/>
        <a:lstStyle/>
        <a:p>
          <a:endParaRPr lang="en-US"/>
        </a:p>
      </dgm:t>
    </dgm:pt>
    <dgm:pt modelId="{085E7C77-788E-4E32-84A5-F86ACBBD88DA}" type="pres">
      <dgm:prSet presAssocID="{0C178D97-325D-470F-A899-2B5F52ADDFE9}" presName="Name23" presStyleLbl="parChTrans1D4" presStyleIdx="4" presStyleCnt="10"/>
      <dgm:spPr/>
      <dgm:t>
        <a:bodyPr/>
        <a:lstStyle/>
        <a:p>
          <a:endParaRPr lang="en-US"/>
        </a:p>
      </dgm:t>
    </dgm:pt>
    <dgm:pt modelId="{174D9EB5-207C-4E15-B5CA-65D48BB75B64}" type="pres">
      <dgm:prSet presAssocID="{EF15DBF6-BCFB-4EEF-BC55-5B41C7BC4500}" presName="hierRoot4" presStyleCnt="0"/>
      <dgm:spPr/>
      <dgm:t>
        <a:bodyPr/>
        <a:lstStyle/>
        <a:p>
          <a:endParaRPr lang="en-US"/>
        </a:p>
      </dgm:t>
    </dgm:pt>
    <dgm:pt modelId="{9CE87718-612C-4CBE-BA81-8327F692C368}" type="pres">
      <dgm:prSet presAssocID="{EF15DBF6-BCFB-4EEF-BC55-5B41C7BC4500}" presName="composite4" presStyleCnt="0"/>
      <dgm:spPr/>
      <dgm:t>
        <a:bodyPr/>
        <a:lstStyle/>
        <a:p>
          <a:endParaRPr lang="en-US"/>
        </a:p>
      </dgm:t>
    </dgm:pt>
    <dgm:pt modelId="{874B4133-F58B-49AD-A8CE-FB7B71E87F6D}" type="pres">
      <dgm:prSet presAssocID="{EF15DBF6-BCFB-4EEF-BC55-5B41C7BC4500}" presName="background4" presStyleLbl="node4" presStyleIdx="4" presStyleCnt="10"/>
      <dgm:spPr/>
      <dgm:t>
        <a:bodyPr/>
        <a:lstStyle/>
        <a:p>
          <a:endParaRPr lang="en-US"/>
        </a:p>
      </dgm:t>
    </dgm:pt>
    <dgm:pt modelId="{7A66E36C-FAC8-4695-B2B2-9B13E8FB0488}" type="pres">
      <dgm:prSet presAssocID="{EF15DBF6-BCFB-4EEF-BC55-5B41C7BC4500}" presName="text4" presStyleLbl="fgAcc4" presStyleIdx="4" presStyleCnt="10" custScaleX="284667" custScaleY="318878">
        <dgm:presLayoutVars>
          <dgm:chPref val="3"/>
        </dgm:presLayoutVars>
      </dgm:prSet>
      <dgm:spPr/>
      <dgm:t>
        <a:bodyPr/>
        <a:lstStyle/>
        <a:p>
          <a:endParaRPr lang="en-US"/>
        </a:p>
      </dgm:t>
    </dgm:pt>
    <dgm:pt modelId="{8C9F7E2B-47DF-4FF4-8E84-3F3FD7366B98}" type="pres">
      <dgm:prSet presAssocID="{EF15DBF6-BCFB-4EEF-BC55-5B41C7BC4500}" presName="hierChild5" presStyleCnt="0"/>
      <dgm:spPr/>
      <dgm:t>
        <a:bodyPr/>
        <a:lstStyle/>
        <a:p>
          <a:endParaRPr lang="en-US"/>
        </a:p>
      </dgm:t>
    </dgm:pt>
    <dgm:pt modelId="{164A88C5-2B9C-4A0F-8C2A-CED9B544CDD5}" type="pres">
      <dgm:prSet presAssocID="{2A48D310-46D5-4948-A47A-D472D4BFE450}" presName="Name23" presStyleLbl="parChTrans1D4" presStyleIdx="5" presStyleCnt="10"/>
      <dgm:spPr/>
      <dgm:t>
        <a:bodyPr/>
        <a:lstStyle/>
        <a:p>
          <a:endParaRPr lang="en-US"/>
        </a:p>
      </dgm:t>
    </dgm:pt>
    <dgm:pt modelId="{FEFF2E49-D7EE-430D-80D4-ED19EDC729C1}" type="pres">
      <dgm:prSet presAssocID="{F662C76D-9E0B-4F50-AA8D-C365C2E5DD75}" presName="hierRoot4" presStyleCnt="0"/>
      <dgm:spPr/>
      <dgm:t>
        <a:bodyPr/>
        <a:lstStyle/>
        <a:p>
          <a:endParaRPr lang="en-US"/>
        </a:p>
      </dgm:t>
    </dgm:pt>
    <dgm:pt modelId="{1EF6F036-6CFB-4DCC-86D6-0710AD5B3392}" type="pres">
      <dgm:prSet presAssocID="{F662C76D-9E0B-4F50-AA8D-C365C2E5DD75}" presName="composite4" presStyleCnt="0"/>
      <dgm:spPr/>
      <dgm:t>
        <a:bodyPr/>
        <a:lstStyle/>
        <a:p>
          <a:endParaRPr lang="en-US"/>
        </a:p>
      </dgm:t>
    </dgm:pt>
    <dgm:pt modelId="{2FB5EFF6-718F-4D3E-9A0C-0B5B19E082C9}" type="pres">
      <dgm:prSet presAssocID="{F662C76D-9E0B-4F50-AA8D-C365C2E5DD75}" presName="background4" presStyleLbl="node4" presStyleIdx="5" presStyleCnt="10"/>
      <dgm:spPr/>
      <dgm:t>
        <a:bodyPr/>
        <a:lstStyle/>
        <a:p>
          <a:endParaRPr lang="en-US"/>
        </a:p>
      </dgm:t>
    </dgm:pt>
    <dgm:pt modelId="{11FC39BA-A188-489F-BBD9-91869CB8BA37}" type="pres">
      <dgm:prSet presAssocID="{F662C76D-9E0B-4F50-AA8D-C365C2E5DD75}" presName="text4" presStyleLbl="fgAcc4" presStyleIdx="5" presStyleCnt="10" custScaleX="284667" custScaleY="318878">
        <dgm:presLayoutVars>
          <dgm:chPref val="3"/>
        </dgm:presLayoutVars>
      </dgm:prSet>
      <dgm:spPr/>
      <dgm:t>
        <a:bodyPr/>
        <a:lstStyle/>
        <a:p>
          <a:endParaRPr lang="en-US"/>
        </a:p>
      </dgm:t>
    </dgm:pt>
    <dgm:pt modelId="{8F3E472E-7C1E-4C25-9C98-0B0B2B797645}" type="pres">
      <dgm:prSet presAssocID="{F662C76D-9E0B-4F50-AA8D-C365C2E5DD75}" presName="hierChild5" presStyleCnt="0"/>
      <dgm:spPr/>
      <dgm:t>
        <a:bodyPr/>
        <a:lstStyle/>
        <a:p>
          <a:endParaRPr lang="en-US"/>
        </a:p>
      </dgm:t>
    </dgm:pt>
    <dgm:pt modelId="{8BEAE4B5-5083-453A-A590-E65FBCF80CC7}" type="pres">
      <dgm:prSet presAssocID="{98739C89-42AE-4B09-8685-22D4C2221117}" presName="Name23" presStyleLbl="parChTrans1D4" presStyleIdx="6" presStyleCnt="10"/>
      <dgm:spPr/>
      <dgm:t>
        <a:bodyPr/>
        <a:lstStyle/>
        <a:p>
          <a:endParaRPr lang="en-US"/>
        </a:p>
      </dgm:t>
    </dgm:pt>
    <dgm:pt modelId="{6EA0208B-6C13-477B-97EB-15C40ED8402D}" type="pres">
      <dgm:prSet presAssocID="{5D20B526-8B58-480D-8FCE-578B7E07F6DE}" presName="hierRoot4" presStyleCnt="0"/>
      <dgm:spPr/>
      <dgm:t>
        <a:bodyPr/>
        <a:lstStyle/>
        <a:p>
          <a:endParaRPr lang="en-US"/>
        </a:p>
      </dgm:t>
    </dgm:pt>
    <dgm:pt modelId="{A0A6FB73-9443-4244-AB38-8FA2F12C3658}" type="pres">
      <dgm:prSet presAssocID="{5D20B526-8B58-480D-8FCE-578B7E07F6DE}" presName="composite4" presStyleCnt="0"/>
      <dgm:spPr/>
      <dgm:t>
        <a:bodyPr/>
        <a:lstStyle/>
        <a:p>
          <a:endParaRPr lang="en-US"/>
        </a:p>
      </dgm:t>
    </dgm:pt>
    <dgm:pt modelId="{EFE00FC2-7E57-4323-9A56-CC2BE4493B65}" type="pres">
      <dgm:prSet presAssocID="{5D20B526-8B58-480D-8FCE-578B7E07F6DE}" presName="background4" presStyleLbl="node4" presStyleIdx="6" presStyleCnt="10"/>
      <dgm:spPr/>
      <dgm:t>
        <a:bodyPr/>
        <a:lstStyle/>
        <a:p>
          <a:endParaRPr lang="en-US"/>
        </a:p>
      </dgm:t>
    </dgm:pt>
    <dgm:pt modelId="{7A63F7B0-5175-40A9-ADD2-D4877DDE6B8C}" type="pres">
      <dgm:prSet presAssocID="{5D20B526-8B58-480D-8FCE-578B7E07F6DE}" presName="text4" presStyleLbl="fgAcc4" presStyleIdx="6" presStyleCnt="10" custScaleX="284667" custScaleY="318878">
        <dgm:presLayoutVars>
          <dgm:chPref val="3"/>
        </dgm:presLayoutVars>
      </dgm:prSet>
      <dgm:spPr/>
      <dgm:t>
        <a:bodyPr/>
        <a:lstStyle/>
        <a:p>
          <a:endParaRPr lang="en-US"/>
        </a:p>
      </dgm:t>
    </dgm:pt>
    <dgm:pt modelId="{0C6A7B45-1B49-4AFC-87E8-0FAE9373D844}" type="pres">
      <dgm:prSet presAssocID="{5D20B526-8B58-480D-8FCE-578B7E07F6DE}" presName="hierChild5" presStyleCnt="0"/>
      <dgm:spPr/>
      <dgm:t>
        <a:bodyPr/>
        <a:lstStyle/>
        <a:p>
          <a:endParaRPr lang="en-US"/>
        </a:p>
      </dgm:t>
    </dgm:pt>
    <dgm:pt modelId="{410A5C64-CC72-4B00-BB96-CC34A867D91D}" type="pres">
      <dgm:prSet presAssocID="{17BD3524-7C3E-408E-9CD6-99C4590C666E}" presName="Name23" presStyleLbl="parChTrans1D4" presStyleIdx="7" presStyleCnt="10"/>
      <dgm:spPr/>
      <dgm:t>
        <a:bodyPr/>
        <a:lstStyle/>
        <a:p>
          <a:endParaRPr lang="en-US"/>
        </a:p>
      </dgm:t>
    </dgm:pt>
    <dgm:pt modelId="{77B2241E-6BBB-453A-B1A9-96CD9E1ECD64}" type="pres">
      <dgm:prSet presAssocID="{0DAFAEAC-EC9D-4D2B-BD36-6365970E237C}" presName="hierRoot4" presStyleCnt="0"/>
      <dgm:spPr/>
      <dgm:t>
        <a:bodyPr/>
        <a:lstStyle/>
        <a:p>
          <a:endParaRPr lang="en-US"/>
        </a:p>
      </dgm:t>
    </dgm:pt>
    <dgm:pt modelId="{30E2C433-1477-47DB-8359-09EABB6182B0}" type="pres">
      <dgm:prSet presAssocID="{0DAFAEAC-EC9D-4D2B-BD36-6365970E237C}" presName="composite4" presStyleCnt="0"/>
      <dgm:spPr/>
      <dgm:t>
        <a:bodyPr/>
        <a:lstStyle/>
        <a:p>
          <a:endParaRPr lang="en-US"/>
        </a:p>
      </dgm:t>
    </dgm:pt>
    <dgm:pt modelId="{4A10AE4F-ACFA-47F0-8A6B-C253BE25B2F7}" type="pres">
      <dgm:prSet presAssocID="{0DAFAEAC-EC9D-4D2B-BD36-6365970E237C}" presName="background4" presStyleLbl="node4" presStyleIdx="7" presStyleCnt="10"/>
      <dgm:spPr/>
      <dgm:t>
        <a:bodyPr/>
        <a:lstStyle/>
        <a:p>
          <a:endParaRPr lang="en-US"/>
        </a:p>
      </dgm:t>
    </dgm:pt>
    <dgm:pt modelId="{B376225B-B4D9-459B-83A7-9D5FF868057B}" type="pres">
      <dgm:prSet presAssocID="{0DAFAEAC-EC9D-4D2B-BD36-6365970E237C}" presName="text4" presStyleLbl="fgAcc4" presStyleIdx="7" presStyleCnt="10" custScaleX="284667" custScaleY="318878">
        <dgm:presLayoutVars>
          <dgm:chPref val="3"/>
        </dgm:presLayoutVars>
      </dgm:prSet>
      <dgm:spPr/>
      <dgm:t>
        <a:bodyPr/>
        <a:lstStyle/>
        <a:p>
          <a:endParaRPr lang="en-US"/>
        </a:p>
      </dgm:t>
    </dgm:pt>
    <dgm:pt modelId="{5097D9D7-2D2E-4EFC-9D0A-A62F54C90C33}" type="pres">
      <dgm:prSet presAssocID="{0DAFAEAC-EC9D-4D2B-BD36-6365970E237C}" presName="hierChild5" presStyleCnt="0"/>
      <dgm:spPr/>
      <dgm:t>
        <a:bodyPr/>
        <a:lstStyle/>
        <a:p>
          <a:endParaRPr lang="en-US"/>
        </a:p>
      </dgm:t>
    </dgm:pt>
    <dgm:pt modelId="{028444CE-941B-424A-9CD5-455D6C0A9FB6}" type="pres">
      <dgm:prSet presAssocID="{69A6E8F8-8CE9-4D94-946D-8DA863A9A2AA}" presName="Name17" presStyleLbl="parChTrans1D3" presStyleIdx="1" presStyleCnt="2"/>
      <dgm:spPr/>
      <dgm:t>
        <a:bodyPr/>
        <a:lstStyle/>
        <a:p>
          <a:endParaRPr lang="en-US"/>
        </a:p>
      </dgm:t>
    </dgm:pt>
    <dgm:pt modelId="{04F7D3A6-C049-45A0-8587-97FAA02D3EA2}" type="pres">
      <dgm:prSet presAssocID="{11CD9FA7-4C4E-4738-ABC1-D377EF240D82}" presName="hierRoot3" presStyleCnt="0"/>
      <dgm:spPr/>
      <dgm:t>
        <a:bodyPr/>
        <a:lstStyle/>
        <a:p>
          <a:endParaRPr lang="en-US"/>
        </a:p>
      </dgm:t>
    </dgm:pt>
    <dgm:pt modelId="{79512253-F703-457B-BBFC-3268659BA290}" type="pres">
      <dgm:prSet presAssocID="{11CD9FA7-4C4E-4738-ABC1-D377EF240D82}" presName="composite3" presStyleCnt="0"/>
      <dgm:spPr/>
      <dgm:t>
        <a:bodyPr/>
        <a:lstStyle/>
        <a:p>
          <a:endParaRPr lang="en-US"/>
        </a:p>
      </dgm:t>
    </dgm:pt>
    <dgm:pt modelId="{95EFD400-9B62-42CB-AC07-F0F058278C1F}" type="pres">
      <dgm:prSet presAssocID="{11CD9FA7-4C4E-4738-ABC1-D377EF240D82}" presName="background3" presStyleLbl="node3" presStyleIdx="1" presStyleCnt="2"/>
      <dgm:spPr/>
      <dgm:t>
        <a:bodyPr/>
        <a:lstStyle/>
        <a:p>
          <a:endParaRPr lang="en-US"/>
        </a:p>
      </dgm:t>
    </dgm:pt>
    <dgm:pt modelId="{5BDB4026-08D8-4B95-904B-EA8B58877244}" type="pres">
      <dgm:prSet presAssocID="{11CD9FA7-4C4E-4738-ABC1-D377EF240D82}" presName="text3" presStyleLbl="fgAcc3" presStyleIdx="1" presStyleCnt="2" custScaleX="284667" custScaleY="318878">
        <dgm:presLayoutVars>
          <dgm:chPref val="3"/>
        </dgm:presLayoutVars>
      </dgm:prSet>
      <dgm:spPr/>
      <dgm:t>
        <a:bodyPr/>
        <a:lstStyle/>
        <a:p>
          <a:endParaRPr lang="en-US"/>
        </a:p>
      </dgm:t>
    </dgm:pt>
    <dgm:pt modelId="{5339EF46-5076-45A8-B11A-14361FACCE1B}" type="pres">
      <dgm:prSet presAssocID="{11CD9FA7-4C4E-4738-ABC1-D377EF240D82}" presName="hierChild4" presStyleCnt="0"/>
      <dgm:spPr/>
      <dgm:t>
        <a:bodyPr/>
        <a:lstStyle/>
        <a:p>
          <a:endParaRPr lang="en-US"/>
        </a:p>
      </dgm:t>
    </dgm:pt>
    <dgm:pt modelId="{846DF8BF-AF05-4905-94BA-8B41F1EC0CC7}" type="pres">
      <dgm:prSet presAssocID="{ACD4EB85-878E-4F99-BABC-6BC923262934}" presName="Name23" presStyleLbl="parChTrans1D4" presStyleIdx="8" presStyleCnt="10"/>
      <dgm:spPr/>
      <dgm:t>
        <a:bodyPr/>
        <a:lstStyle/>
        <a:p>
          <a:endParaRPr lang="en-US"/>
        </a:p>
      </dgm:t>
    </dgm:pt>
    <dgm:pt modelId="{2C65D755-97CE-4F21-99A9-4CB4CB17DA27}" type="pres">
      <dgm:prSet presAssocID="{67DAF56C-700E-4B1F-A09F-AE5694E3E5A7}" presName="hierRoot4" presStyleCnt="0"/>
      <dgm:spPr/>
      <dgm:t>
        <a:bodyPr/>
        <a:lstStyle/>
        <a:p>
          <a:endParaRPr lang="en-US"/>
        </a:p>
      </dgm:t>
    </dgm:pt>
    <dgm:pt modelId="{37F6A8D9-5AA2-47BE-A09C-14594E2BA4EE}" type="pres">
      <dgm:prSet presAssocID="{67DAF56C-700E-4B1F-A09F-AE5694E3E5A7}" presName="composite4" presStyleCnt="0"/>
      <dgm:spPr/>
      <dgm:t>
        <a:bodyPr/>
        <a:lstStyle/>
        <a:p>
          <a:endParaRPr lang="en-US"/>
        </a:p>
      </dgm:t>
    </dgm:pt>
    <dgm:pt modelId="{81B0A16F-66FA-4C3F-9193-B4ABEAF1E2B9}" type="pres">
      <dgm:prSet presAssocID="{67DAF56C-700E-4B1F-A09F-AE5694E3E5A7}" presName="background4" presStyleLbl="node4" presStyleIdx="8" presStyleCnt="10"/>
      <dgm:spPr/>
      <dgm:t>
        <a:bodyPr/>
        <a:lstStyle/>
        <a:p>
          <a:endParaRPr lang="en-US"/>
        </a:p>
      </dgm:t>
    </dgm:pt>
    <dgm:pt modelId="{6081BD70-C383-4824-9545-816E8C86BE35}" type="pres">
      <dgm:prSet presAssocID="{67DAF56C-700E-4B1F-A09F-AE5694E3E5A7}" presName="text4" presStyleLbl="fgAcc4" presStyleIdx="8" presStyleCnt="10" custScaleX="284667" custScaleY="318878">
        <dgm:presLayoutVars>
          <dgm:chPref val="3"/>
        </dgm:presLayoutVars>
      </dgm:prSet>
      <dgm:spPr/>
      <dgm:t>
        <a:bodyPr/>
        <a:lstStyle/>
        <a:p>
          <a:endParaRPr lang="en-US"/>
        </a:p>
      </dgm:t>
    </dgm:pt>
    <dgm:pt modelId="{87A26711-D8E1-4EF7-940E-481E31A0847C}" type="pres">
      <dgm:prSet presAssocID="{67DAF56C-700E-4B1F-A09F-AE5694E3E5A7}" presName="hierChild5" presStyleCnt="0"/>
      <dgm:spPr/>
      <dgm:t>
        <a:bodyPr/>
        <a:lstStyle/>
        <a:p>
          <a:endParaRPr lang="en-US"/>
        </a:p>
      </dgm:t>
    </dgm:pt>
    <dgm:pt modelId="{4A6612E8-E39A-4095-8489-938A26A8D4A3}" type="pres">
      <dgm:prSet presAssocID="{9419AAC1-02D8-4253-82BF-3CB0FF69E092}" presName="Name23" presStyleLbl="parChTrans1D4" presStyleIdx="9" presStyleCnt="10"/>
      <dgm:spPr/>
      <dgm:t>
        <a:bodyPr/>
        <a:lstStyle/>
        <a:p>
          <a:endParaRPr lang="en-US"/>
        </a:p>
      </dgm:t>
    </dgm:pt>
    <dgm:pt modelId="{8EAE6EA8-FFA6-47D2-8401-DCC156C8E56E}" type="pres">
      <dgm:prSet presAssocID="{546A80FA-1935-42C3-8460-C3D319709F3F}" presName="hierRoot4" presStyleCnt="0"/>
      <dgm:spPr/>
      <dgm:t>
        <a:bodyPr/>
        <a:lstStyle/>
        <a:p>
          <a:endParaRPr lang="en-US"/>
        </a:p>
      </dgm:t>
    </dgm:pt>
    <dgm:pt modelId="{5B10B526-C7E9-463A-881F-84615BAF6AA1}" type="pres">
      <dgm:prSet presAssocID="{546A80FA-1935-42C3-8460-C3D319709F3F}" presName="composite4" presStyleCnt="0"/>
      <dgm:spPr/>
      <dgm:t>
        <a:bodyPr/>
        <a:lstStyle/>
        <a:p>
          <a:endParaRPr lang="en-US"/>
        </a:p>
      </dgm:t>
    </dgm:pt>
    <dgm:pt modelId="{9D399498-2052-427F-9FB7-1B71D1AD377E}" type="pres">
      <dgm:prSet presAssocID="{546A80FA-1935-42C3-8460-C3D319709F3F}" presName="background4" presStyleLbl="node4" presStyleIdx="9" presStyleCnt="10"/>
      <dgm:spPr/>
      <dgm:t>
        <a:bodyPr/>
        <a:lstStyle/>
        <a:p>
          <a:endParaRPr lang="en-US"/>
        </a:p>
      </dgm:t>
    </dgm:pt>
    <dgm:pt modelId="{F77EAC70-7065-4F9B-B8FD-5D3C912B0F5B}" type="pres">
      <dgm:prSet presAssocID="{546A80FA-1935-42C3-8460-C3D319709F3F}" presName="text4" presStyleLbl="fgAcc4" presStyleIdx="9" presStyleCnt="10" custScaleX="284667" custScaleY="318878">
        <dgm:presLayoutVars>
          <dgm:chPref val="3"/>
        </dgm:presLayoutVars>
      </dgm:prSet>
      <dgm:spPr/>
      <dgm:t>
        <a:bodyPr/>
        <a:lstStyle/>
        <a:p>
          <a:endParaRPr lang="en-US"/>
        </a:p>
      </dgm:t>
    </dgm:pt>
    <dgm:pt modelId="{EE6CE96B-796E-46D5-85CC-6F110AB21FBD}" type="pres">
      <dgm:prSet presAssocID="{546A80FA-1935-42C3-8460-C3D319709F3F}" presName="hierChild5" presStyleCnt="0"/>
      <dgm:spPr/>
      <dgm:t>
        <a:bodyPr/>
        <a:lstStyle/>
        <a:p>
          <a:endParaRPr lang="en-US"/>
        </a:p>
      </dgm:t>
    </dgm:pt>
    <dgm:pt modelId="{67AFCFBD-0293-479E-B0FA-A333AA73FF0C}" type="pres">
      <dgm:prSet presAssocID="{FD20BAE7-3C33-47DF-8742-081C11C45993}" presName="Name10" presStyleLbl="parChTrans1D2" presStyleIdx="1" presStyleCnt="3"/>
      <dgm:spPr/>
      <dgm:t>
        <a:bodyPr/>
        <a:lstStyle/>
        <a:p>
          <a:endParaRPr lang="en-US"/>
        </a:p>
      </dgm:t>
    </dgm:pt>
    <dgm:pt modelId="{95939049-5ADC-4B07-95A7-3C433E30036D}" type="pres">
      <dgm:prSet presAssocID="{C537D9BE-5185-4CE5-B626-4914D391BD6B}" presName="hierRoot2" presStyleCnt="0"/>
      <dgm:spPr/>
      <dgm:t>
        <a:bodyPr/>
        <a:lstStyle/>
        <a:p>
          <a:endParaRPr lang="en-US"/>
        </a:p>
      </dgm:t>
    </dgm:pt>
    <dgm:pt modelId="{ECC26673-3C8A-4557-9B57-A40C7011B6EB}" type="pres">
      <dgm:prSet presAssocID="{C537D9BE-5185-4CE5-B626-4914D391BD6B}" presName="composite2" presStyleCnt="0"/>
      <dgm:spPr/>
      <dgm:t>
        <a:bodyPr/>
        <a:lstStyle/>
        <a:p>
          <a:endParaRPr lang="en-US"/>
        </a:p>
      </dgm:t>
    </dgm:pt>
    <dgm:pt modelId="{9A0CDC45-F589-4CA9-8638-2991DF1F18A3}" type="pres">
      <dgm:prSet presAssocID="{C537D9BE-5185-4CE5-B626-4914D391BD6B}" presName="background2" presStyleLbl="node2" presStyleIdx="1" presStyleCnt="3"/>
      <dgm:spPr/>
      <dgm:t>
        <a:bodyPr/>
        <a:lstStyle/>
        <a:p>
          <a:endParaRPr lang="en-US"/>
        </a:p>
      </dgm:t>
    </dgm:pt>
    <dgm:pt modelId="{0B807B03-B52A-46BA-A440-0F8B721CA130}" type="pres">
      <dgm:prSet presAssocID="{C537D9BE-5185-4CE5-B626-4914D391BD6B}" presName="text2" presStyleLbl="fgAcc2" presStyleIdx="1" presStyleCnt="3" custScaleX="284667" custScaleY="318878" custLinFactNeighborX="-22390" custLinFactNeighborY="-10137">
        <dgm:presLayoutVars>
          <dgm:chPref val="3"/>
        </dgm:presLayoutVars>
      </dgm:prSet>
      <dgm:spPr/>
      <dgm:t>
        <a:bodyPr/>
        <a:lstStyle/>
        <a:p>
          <a:endParaRPr lang="en-US"/>
        </a:p>
      </dgm:t>
    </dgm:pt>
    <dgm:pt modelId="{3C89C543-6E1D-4D84-848E-29F81DE4CBB8}" type="pres">
      <dgm:prSet presAssocID="{C537D9BE-5185-4CE5-B626-4914D391BD6B}" presName="hierChild3" presStyleCnt="0"/>
      <dgm:spPr/>
      <dgm:t>
        <a:bodyPr/>
        <a:lstStyle/>
        <a:p>
          <a:endParaRPr lang="en-US"/>
        </a:p>
      </dgm:t>
    </dgm:pt>
    <dgm:pt modelId="{429DFAB1-8137-44D2-A1F3-C29ECCC784F2}" type="pres">
      <dgm:prSet presAssocID="{8C214C6B-2CF9-4C57-AD3C-A8439864AD24}" presName="Name10" presStyleLbl="parChTrans1D2" presStyleIdx="2" presStyleCnt="3"/>
      <dgm:spPr/>
      <dgm:t>
        <a:bodyPr/>
        <a:lstStyle/>
        <a:p>
          <a:endParaRPr lang="en-US"/>
        </a:p>
      </dgm:t>
    </dgm:pt>
    <dgm:pt modelId="{394F7671-F44F-4E84-9F13-BE47A0F0026F}" type="pres">
      <dgm:prSet presAssocID="{23368142-4F50-40E3-8B0A-DFDC5CB29004}" presName="hierRoot2" presStyleCnt="0"/>
      <dgm:spPr/>
      <dgm:t>
        <a:bodyPr/>
        <a:lstStyle/>
        <a:p>
          <a:endParaRPr lang="en-US"/>
        </a:p>
      </dgm:t>
    </dgm:pt>
    <dgm:pt modelId="{6CF346DD-BE5B-44F8-A703-9049B65B62A4}" type="pres">
      <dgm:prSet presAssocID="{23368142-4F50-40E3-8B0A-DFDC5CB29004}" presName="composite2" presStyleCnt="0"/>
      <dgm:spPr/>
      <dgm:t>
        <a:bodyPr/>
        <a:lstStyle/>
        <a:p>
          <a:endParaRPr lang="en-US"/>
        </a:p>
      </dgm:t>
    </dgm:pt>
    <dgm:pt modelId="{91A67D22-CA14-4DFA-ACE0-71C45C3BE9C6}" type="pres">
      <dgm:prSet presAssocID="{23368142-4F50-40E3-8B0A-DFDC5CB29004}" presName="background2" presStyleLbl="node2" presStyleIdx="2" presStyleCnt="3"/>
      <dgm:spPr/>
      <dgm:t>
        <a:bodyPr/>
        <a:lstStyle/>
        <a:p>
          <a:endParaRPr lang="en-US"/>
        </a:p>
      </dgm:t>
    </dgm:pt>
    <dgm:pt modelId="{116BD5A8-7C81-44B1-B9FC-E20587504F92}" type="pres">
      <dgm:prSet presAssocID="{23368142-4F50-40E3-8B0A-DFDC5CB29004}" presName="text2" presStyleLbl="fgAcc2" presStyleIdx="2" presStyleCnt="3" custScaleX="284667" custScaleY="318878" custLinFactNeighborX="-22391" custLinFactNeighborY="-10137">
        <dgm:presLayoutVars>
          <dgm:chPref val="3"/>
        </dgm:presLayoutVars>
      </dgm:prSet>
      <dgm:spPr/>
      <dgm:t>
        <a:bodyPr/>
        <a:lstStyle/>
        <a:p>
          <a:endParaRPr lang="en-US"/>
        </a:p>
      </dgm:t>
    </dgm:pt>
    <dgm:pt modelId="{EAA13ACA-5CD1-426D-B3D5-59DEA8FDDE14}" type="pres">
      <dgm:prSet presAssocID="{23368142-4F50-40E3-8B0A-DFDC5CB29004}" presName="hierChild3" presStyleCnt="0"/>
      <dgm:spPr/>
      <dgm:t>
        <a:bodyPr/>
        <a:lstStyle/>
        <a:p>
          <a:endParaRPr lang="en-US"/>
        </a:p>
      </dgm:t>
    </dgm:pt>
  </dgm:ptLst>
  <dgm:cxnLst>
    <dgm:cxn modelId="{CEF880D3-2AE0-4840-8046-02CD54D7B943}" srcId="{974A7007-028C-4E5B-89EC-7935F7F25EA0}" destId="{0DAFAEAC-EC9D-4D2B-BD36-6365970E237C}" srcOrd="3" destOrd="0" parTransId="{17BD3524-7C3E-408E-9CD6-99C4590C666E}" sibTransId="{E8A03A9F-0948-4B9E-BCAD-CF591F1A5E0A}"/>
    <dgm:cxn modelId="{A76F4D83-0069-4190-9ADB-AA4D61A5E7A3}" type="presOf" srcId="{5D20B526-8B58-480D-8FCE-578B7E07F6DE}" destId="{7A63F7B0-5175-40A9-ADD2-D4877DDE6B8C}" srcOrd="0" destOrd="0" presId="urn:microsoft.com/office/officeart/2005/8/layout/hierarchy1"/>
    <dgm:cxn modelId="{36F33043-50DE-4D59-BF6C-48ED4F8B287D}" type="presOf" srcId="{ACD4EB85-878E-4F99-BABC-6BC923262934}" destId="{846DF8BF-AF05-4905-94BA-8B41F1EC0CC7}" srcOrd="0" destOrd="0" presId="urn:microsoft.com/office/officeart/2005/8/layout/hierarchy1"/>
    <dgm:cxn modelId="{462ABD58-2A4E-46C9-8F95-D571C390E25E}" type="presOf" srcId="{E82DD1BD-6F97-451D-8E3E-DA3FC3794981}" destId="{E26F9088-5A9E-4FF0-B935-F73BC5E0675D}" srcOrd="0" destOrd="0" presId="urn:microsoft.com/office/officeart/2005/8/layout/hierarchy1"/>
    <dgm:cxn modelId="{FDD9B5E5-1BE1-4415-9086-76C0C60F9BDD}" type="presOf" srcId="{8253634D-1BEC-4D24-806A-2D7CA7948540}" destId="{FB1AAA50-19EA-448E-B5FD-89F10A8F147C}" srcOrd="0" destOrd="0" presId="urn:microsoft.com/office/officeart/2005/8/layout/hierarchy1"/>
    <dgm:cxn modelId="{B178505B-1ED5-4B2C-A4D3-6171034FBC4C}" type="presOf" srcId="{E945AB2F-8EDF-4C94-9D29-61AC5B2366D0}" destId="{435D662A-88AD-43B6-BFB0-7E73442C90E8}" srcOrd="0" destOrd="0" presId="urn:microsoft.com/office/officeart/2005/8/layout/hierarchy1"/>
    <dgm:cxn modelId="{DB9FE732-1E01-479D-9C7E-9D135AC3C0EC}" srcId="{DD017D7F-9B90-4017-ACB7-763A3F195EDB}" destId="{11CD9FA7-4C4E-4738-ABC1-D377EF240D82}" srcOrd="1" destOrd="0" parTransId="{69A6E8F8-8CE9-4D94-946D-8DA863A9A2AA}" sibTransId="{02A070E5-52C8-4CE2-B0ED-B9346F8675E0}"/>
    <dgm:cxn modelId="{D6F7AAB0-DE14-49B5-AB87-97D1261FA031}" type="presOf" srcId="{17BD3524-7C3E-408E-9CD6-99C4590C666E}" destId="{410A5C64-CC72-4B00-BB96-CC34A867D91D}" srcOrd="0" destOrd="0" presId="urn:microsoft.com/office/officeart/2005/8/layout/hierarchy1"/>
    <dgm:cxn modelId="{B1C92C56-24B3-43A7-9566-337059B21E1A}" type="presOf" srcId="{B79A92F6-E0E9-41F0-ABE5-6251E7AB9D90}" destId="{CE362BE3-D787-468D-962F-ECF689A6180B}" srcOrd="0" destOrd="0" presId="urn:microsoft.com/office/officeart/2005/8/layout/hierarchy1"/>
    <dgm:cxn modelId="{B26DEA52-7B01-4324-826B-4CC791032C19}" type="presOf" srcId="{73FED240-0D26-4359-9F85-1EC8642E20D3}" destId="{79E3A2BB-DAE0-4343-B07C-FE76681FBD97}" srcOrd="0" destOrd="0" presId="urn:microsoft.com/office/officeart/2005/8/layout/hierarchy1"/>
    <dgm:cxn modelId="{EB2B5785-F3C4-412E-A64C-066D2D06745D}" type="presOf" srcId="{974A7007-028C-4E5B-89EC-7935F7F25EA0}" destId="{EE7B1BA3-F4B5-46E2-A2AD-78EE9D52B9D6}" srcOrd="0" destOrd="0" presId="urn:microsoft.com/office/officeart/2005/8/layout/hierarchy1"/>
    <dgm:cxn modelId="{060BD832-E52A-4B48-8937-11AFF0E24C8A}" srcId="{D3C0A84D-C063-47D7-BF98-A393F2E17DB3}" destId="{23368142-4F50-40E3-8B0A-DFDC5CB29004}" srcOrd="2" destOrd="0" parTransId="{8C214C6B-2CF9-4C57-AD3C-A8439864AD24}" sibTransId="{A9F1ED8B-F5AA-4670-96FB-3053B4AE95E0}"/>
    <dgm:cxn modelId="{9CAD4110-568F-481A-955F-CFE627AE6E0F}" type="presOf" srcId="{98739C89-42AE-4B09-8685-22D4C2221117}" destId="{8BEAE4B5-5083-453A-A590-E65FBCF80CC7}" srcOrd="0" destOrd="0" presId="urn:microsoft.com/office/officeart/2005/8/layout/hierarchy1"/>
    <dgm:cxn modelId="{399F84E3-E242-47D3-8EA2-5295CE7B3FDD}" type="presOf" srcId="{EF15DBF6-BCFB-4EEF-BC55-5B41C7BC4500}" destId="{7A66E36C-FAC8-4695-B2B2-9B13E8FB0488}" srcOrd="0" destOrd="0" presId="urn:microsoft.com/office/officeart/2005/8/layout/hierarchy1"/>
    <dgm:cxn modelId="{762EDBAF-280C-46D7-BE90-E1E164A5D2DA}" type="presOf" srcId="{FD20BAE7-3C33-47DF-8742-081C11C45993}" destId="{67AFCFBD-0293-479E-B0FA-A333AA73FF0C}" srcOrd="0" destOrd="0" presId="urn:microsoft.com/office/officeart/2005/8/layout/hierarchy1"/>
    <dgm:cxn modelId="{6DD4E437-955B-41EA-8F70-B7F4D468A949}" srcId="{E945AB2F-8EDF-4C94-9D29-61AC5B2366D0}" destId="{974A7007-028C-4E5B-89EC-7935F7F25EA0}" srcOrd="1" destOrd="0" parTransId="{73FED240-0D26-4359-9F85-1EC8642E20D3}" sibTransId="{5BB9D920-012E-443F-BAA3-B44CFE188697}"/>
    <dgm:cxn modelId="{F2BA3F89-DCDC-4164-9737-3274356BAD36}" type="presOf" srcId="{9419AAC1-02D8-4253-82BF-3CB0FF69E092}" destId="{4A6612E8-E39A-4095-8489-938A26A8D4A3}" srcOrd="0" destOrd="0" presId="urn:microsoft.com/office/officeart/2005/8/layout/hierarchy1"/>
    <dgm:cxn modelId="{CF18F99B-2267-46A8-9948-73A729A440EF}" type="presOf" srcId="{2A48D310-46D5-4948-A47A-D472D4BFE450}" destId="{164A88C5-2B9C-4A0F-8C2A-CED9B544CDD5}" srcOrd="0" destOrd="0" presId="urn:microsoft.com/office/officeart/2005/8/layout/hierarchy1"/>
    <dgm:cxn modelId="{5F5E503A-7F78-470A-81BA-D80B260BFE29}" type="presOf" srcId="{67DAF56C-700E-4B1F-A09F-AE5694E3E5A7}" destId="{6081BD70-C383-4824-9545-816E8C86BE35}" srcOrd="0" destOrd="0" presId="urn:microsoft.com/office/officeart/2005/8/layout/hierarchy1"/>
    <dgm:cxn modelId="{FE19D5A8-26A8-40B5-9F0F-6D9ED4621127}" type="presOf" srcId="{69A6E8F8-8CE9-4D94-946D-8DA863A9A2AA}" destId="{028444CE-941B-424A-9CD5-455D6C0A9FB6}" srcOrd="0" destOrd="0" presId="urn:microsoft.com/office/officeart/2005/8/layout/hierarchy1"/>
    <dgm:cxn modelId="{82A2F9B9-B49F-4C25-98F2-AB6D080ED4B1}" type="presOf" srcId="{BB13AF97-83E9-4457-8EF3-5A6C2AB2048C}" destId="{E995D014-E9D9-47A0-BF9A-C6500A58D6A4}" srcOrd="0" destOrd="0" presId="urn:microsoft.com/office/officeart/2005/8/layout/hierarchy1"/>
    <dgm:cxn modelId="{E9FD2BA2-0F3D-48A7-850D-6A99E3E7B955}" srcId="{D3C0A84D-C063-47D7-BF98-A393F2E17DB3}" destId="{C537D9BE-5185-4CE5-B626-4914D391BD6B}" srcOrd="1" destOrd="0" parTransId="{FD20BAE7-3C33-47DF-8742-081C11C45993}" sibTransId="{24F937FD-F51A-4334-BC97-355B868B1098}"/>
    <dgm:cxn modelId="{633D5C4E-3AB0-446E-B99C-D2D468213D0F}" srcId="{974A7007-028C-4E5B-89EC-7935F7F25EA0}" destId="{5D20B526-8B58-480D-8FCE-578B7E07F6DE}" srcOrd="2" destOrd="0" parTransId="{98739C89-42AE-4B09-8685-22D4C2221117}" sibTransId="{09AF55EF-8916-4C9F-980F-D22CE6A79352}"/>
    <dgm:cxn modelId="{FC88B849-64F6-4DA3-A445-9C33BDE247C5}" type="presOf" srcId="{8C214C6B-2CF9-4C57-AD3C-A8439864AD24}" destId="{429DFAB1-8137-44D2-A1F3-C29ECCC784F2}" srcOrd="0" destOrd="0" presId="urn:microsoft.com/office/officeart/2005/8/layout/hierarchy1"/>
    <dgm:cxn modelId="{405966F6-05FC-4080-8EE8-A79EAB0AFA2B}" type="presOf" srcId="{0DAFAEAC-EC9D-4D2B-BD36-6365970E237C}" destId="{B376225B-B4D9-459B-83A7-9D5FF868057B}" srcOrd="0" destOrd="0" presId="urn:microsoft.com/office/officeart/2005/8/layout/hierarchy1"/>
    <dgm:cxn modelId="{776CCC39-9452-46EF-88D6-4FA2405D2AAC}" srcId="{974A7007-028C-4E5B-89EC-7935F7F25EA0}" destId="{F662C76D-9E0B-4F50-AA8D-C365C2E5DD75}" srcOrd="1" destOrd="0" parTransId="{2A48D310-46D5-4948-A47A-D472D4BFE450}" sibTransId="{1E06963E-AF39-4CD8-BD92-5B9D875A2E63}"/>
    <dgm:cxn modelId="{F916421E-720F-4846-941D-78E41DC8992B}" type="presOf" srcId="{A27CCE67-7F2B-44E1-A29C-8E622B50D48E}" destId="{A0D03474-98C4-402A-9420-0C3217D35644}" srcOrd="0" destOrd="0" presId="urn:microsoft.com/office/officeart/2005/8/layout/hierarchy1"/>
    <dgm:cxn modelId="{9B4982CE-76DB-46EA-82FE-F6C073A60841}" type="presOf" srcId="{C0694786-7FEA-4877-B1A1-A17A8D245DAD}" destId="{7A0A03D0-C138-4874-AE5A-C1EC065F6B86}" srcOrd="0" destOrd="0" presId="urn:microsoft.com/office/officeart/2005/8/layout/hierarchy1"/>
    <dgm:cxn modelId="{0B921848-F993-4E69-8318-133E9944425C}" srcId="{D3C0A84D-C063-47D7-BF98-A393F2E17DB3}" destId="{DD017D7F-9B90-4017-ACB7-763A3F195EDB}" srcOrd="0" destOrd="0" parTransId="{8253634D-1BEC-4D24-806A-2D7CA7948540}" sibTransId="{B1BC32EC-7B21-4B6F-9ED4-70998257F41B}"/>
    <dgm:cxn modelId="{3220FE11-96F7-4046-B229-DD162A8ED233}" type="presOf" srcId="{77772091-98D9-4D0E-9200-612A7BDA673E}" destId="{E9AE05EA-AA25-4A8C-861E-145DBB3BD43D}" srcOrd="0" destOrd="0" presId="urn:microsoft.com/office/officeart/2005/8/layout/hierarchy1"/>
    <dgm:cxn modelId="{24AD9E47-6E92-4AB2-8825-3D8562E13CA2}" type="presOf" srcId="{9774C6B2-4AC6-4E3B-A04C-B89C60976A8B}" destId="{AD527E06-1EB4-4B79-A58A-54BEF86080A7}" srcOrd="0" destOrd="0" presId="urn:microsoft.com/office/officeart/2005/8/layout/hierarchy1"/>
    <dgm:cxn modelId="{D6B03486-BDBE-4912-ADE8-D5935984E7D3}" type="presOf" srcId="{B60C3E1D-6B61-4FA9-B68B-8DF9A946682E}" destId="{7894E318-1F16-4C03-BCC4-36591730D163}" srcOrd="0" destOrd="0" presId="urn:microsoft.com/office/officeart/2005/8/layout/hierarchy1"/>
    <dgm:cxn modelId="{B5A8230B-E7AE-4198-BE90-C5A185FD3679}" type="presOf" srcId="{0C178D97-325D-470F-A899-2B5F52ADDFE9}" destId="{085E7C77-788E-4E32-84A5-F86ACBBD88DA}" srcOrd="0" destOrd="0" presId="urn:microsoft.com/office/officeart/2005/8/layout/hierarchy1"/>
    <dgm:cxn modelId="{C1A85B66-00EF-4DC4-87A8-6711B1C9C8DF}" type="presOf" srcId="{11CD9FA7-4C4E-4738-ABC1-D377EF240D82}" destId="{5BDB4026-08D8-4B95-904B-EA8B58877244}" srcOrd="0" destOrd="0" presId="urn:microsoft.com/office/officeart/2005/8/layout/hierarchy1"/>
    <dgm:cxn modelId="{F13E72D1-1E30-4A2F-A6F7-FE573B96288E}" type="presOf" srcId="{23368142-4F50-40E3-8B0A-DFDC5CB29004}" destId="{116BD5A8-7C81-44B1-B9FC-E20587504F92}" srcOrd="0" destOrd="0" presId="urn:microsoft.com/office/officeart/2005/8/layout/hierarchy1"/>
    <dgm:cxn modelId="{3332FC76-18D4-43E2-A218-EEE2AA3F64B2}" srcId="{11CD9FA7-4C4E-4738-ABC1-D377EF240D82}" destId="{67DAF56C-700E-4B1F-A09F-AE5694E3E5A7}" srcOrd="0" destOrd="0" parTransId="{ACD4EB85-878E-4F99-BABC-6BC923262934}" sibTransId="{00CC8CE5-E1B2-4D1A-AFAD-F9BA3B37594A}"/>
    <dgm:cxn modelId="{19DD363F-F977-4B05-969F-545124492CC6}" srcId="{974A7007-028C-4E5B-89EC-7935F7F25EA0}" destId="{EF15DBF6-BCFB-4EEF-BC55-5B41C7BC4500}" srcOrd="0" destOrd="0" parTransId="{0C178D97-325D-470F-A899-2B5F52ADDFE9}" sibTransId="{31561D03-5BE2-4158-AA18-0B042DF748A9}"/>
    <dgm:cxn modelId="{5492C961-0DCE-477A-9161-B4791DFE38B1}" srcId="{DD017D7F-9B90-4017-ACB7-763A3F195EDB}" destId="{E945AB2F-8EDF-4C94-9D29-61AC5B2366D0}" srcOrd="0" destOrd="0" parTransId="{C0694786-7FEA-4877-B1A1-A17A8D245DAD}" sibTransId="{A85FD152-F02A-406A-AC92-FB7A1EBDDD90}"/>
    <dgm:cxn modelId="{B3B86A2F-3333-4EBC-9024-A0C1D2EBA703}" type="presOf" srcId="{546A80FA-1935-42C3-8460-C3D319709F3F}" destId="{F77EAC70-7065-4F9B-B8FD-5D3C912B0F5B}" srcOrd="0" destOrd="0" presId="urn:microsoft.com/office/officeart/2005/8/layout/hierarchy1"/>
    <dgm:cxn modelId="{4646E3E1-D0C3-4912-BEA7-EE49C58814C9}" srcId="{77772091-98D9-4D0E-9200-612A7BDA673E}" destId="{A27CCE67-7F2B-44E1-A29C-8E622B50D48E}" srcOrd="0" destOrd="0" parTransId="{9774C6B2-4AC6-4E3B-A04C-B89C60976A8B}" sibTransId="{410B2BCB-171B-429D-A981-5ACFA676661F}"/>
    <dgm:cxn modelId="{087B62A8-177D-4C45-B30A-110896A1A641}" srcId="{77772091-98D9-4D0E-9200-612A7BDA673E}" destId="{B79A92F6-E0E9-41F0-ABE5-6251E7AB9D90}" srcOrd="1" destOrd="0" parTransId="{BB13AF97-83E9-4457-8EF3-5A6C2AB2048C}" sibTransId="{D7C3F21F-122E-43A7-9337-87A7255A7274}"/>
    <dgm:cxn modelId="{139B4F53-2EA7-4CD6-BE65-0F18CDA77DEB}" srcId="{E82DD1BD-6F97-451D-8E3E-DA3FC3794981}" destId="{D3C0A84D-C063-47D7-BF98-A393F2E17DB3}" srcOrd="0" destOrd="0" parTransId="{59A5A7C4-9039-415C-842B-3EF442C84076}" sibTransId="{0AE88B2C-EDF2-4E36-B40F-DE4ACC602DA6}"/>
    <dgm:cxn modelId="{979523B4-6AD7-4921-ACFE-EA2BA61A48C8}" type="presOf" srcId="{D3C0A84D-C063-47D7-BF98-A393F2E17DB3}" destId="{23748B1E-AB31-41D4-B914-1BB8C9AF0577}" srcOrd="0" destOrd="0" presId="urn:microsoft.com/office/officeart/2005/8/layout/hierarchy1"/>
    <dgm:cxn modelId="{232FF163-E782-4784-88E3-649F2728AEE6}" srcId="{E945AB2F-8EDF-4C94-9D29-61AC5B2366D0}" destId="{77772091-98D9-4D0E-9200-612A7BDA673E}" srcOrd="0" destOrd="0" parTransId="{B60C3E1D-6B61-4FA9-B68B-8DF9A946682E}" sibTransId="{ABB9E3BE-25AD-45FD-8A43-E9BBF6AF4A54}"/>
    <dgm:cxn modelId="{761A28A8-262E-496D-B4B3-E4AD57CE57B6}" type="presOf" srcId="{F662C76D-9E0B-4F50-AA8D-C365C2E5DD75}" destId="{11FC39BA-A188-489F-BBD9-91869CB8BA37}" srcOrd="0" destOrd="0" presId="urn:microsoft.com/office/officeart/2005/8/layout/hierarchy1"/>
    <dgm:cxn modelId="{CF86F933-4F78-422D-B398-5B3E9CBA32F4}" type="presOf" srcId="{DD017D7F-9B90-4017-ACB7-763A3F195EDB}" destId="{C5D1AA83-BFF6-470D-BB79-4CB7113E104E}" srcOrd="0" destOrd="0" presId="urn:microsoft.com/office/officeart/2005/8/layout/hierarchy1"/>
    <dgm:cxn modelId="{C788526D-04E8-4D8A-9D70-AF10CB5DEC2A}" type="presOf" srcId="{C537D9BE-5185-4CE5-B626-4914D391BD6B}" destId="{0B807B03-B52A-46BA-A440-0F8B721CA130}" srcOrd="0" destOrd="0" presId="urn:microsoft.com/office/officeart/2005/8/layout/hierarchy1"/>
    <dgm:cxn modelId="{2E31606E-DD05-44DB-9FB4-CDCCCDAA88A6}" srcId="{11CD9FA7-4C4E-4738-ABC1-D377EF240D82}" destId="{546A80FA-1935-42C3-8460-C3D319709F3F}" srcOrd="1" destOrd="0" parTransId="{9419AAC1-02D8-4253-82BF-3CB0FF69E092}" sibTransId="{FD4A6726-6244-48D1-B68C-D655ED9F849B}"/>
    <dgm:cxn modelId="{09B9CF5D-8608-453B-ADB0-03273A4BC7B9}" type="presParOf" srcId="{E26F9088-5A9E-4FF0-B935-F73BC5E0675D}" destId="{DE07E8AF-3A61-4EE1-B4EB-E0783EB8D801}" srcOrd="0" destOrd="0" presId="urn:microsoft.com/office/officeart/2005/8/layout/hierarchy1"/>
    <dgm:cxn modelId="{CE296E4F-5F9E-4338-975E-9D39D9F4CD5C}" type="presParOf" srcId="{DE07E8AF-3A61-4EE1-B4EB-E0783EB8D801}" destId="{8262A562-D6CF-4944-980B-51728591A7B0}" srcOrd="0" destOrd="0" presId="urn:microsoft.com/office/officeart/2005/8/layout/hierarchy1"/>
    <dgm:cxn modelId="{BF79D8E8-9166-448F-8751-CAE273D21892}" type="presParOf" srcId="{8262A562-D6CF-4944-980B-51728591A7B0}" destId="{778F7F98-52AE-4075-9A58-B4478BA5ECA5}" srcOrd="0" destOrd="0" presId="urn:microsoft.com/office/officeart/2005/8/layout/hierarchy1"/>
    <dgm:cxn modelId="{0A660821-48D5-4D4D-A5C6-070304B9846F}" type="presParOf" srcId="{8262A562-D6CF-4944-980B-51728591A7B0}" destId="{23748B1E-AB31-41D4-B914-1BB8C9AF0577}" srcOrd="1" destOrd="0" presId="urn:microsoft.com/office/officeart/2005/8/layout/hierarchy1"/>
    <dgm:cxn modelId="{E1B56C34-F18A-4929-A295-3915E83EE572}" type="presParOf" srcId="{DE07E8AF-3A61-4EE1-B4EB-E0783EB8D801}" destId="{180169D1-A019-42BB-8128-9C1CC2114F2B}" srcOrd="1" destOrd="0" presId="urn:microsoft.com/office/officeart/2005/8/layout/hierarchy1"/>
    <dgm:cxn modelId="{A089344A-B9AB-406E-8B45-365CF17F92EB}" type="presParOf" srcId="{180169D1-A019-42BB-8128-9C1CC2114F2B}" destId="{FB1AAA50-19EA-448E-B5FD-89F10A8F147C}" srcOrd="0" destOrd="0" presId="urn:microsoft.com/office/officeart/2005/8/layout/hierarchy1"/>
    <dgm:cxn modelId="{F513E520-2ABE-45AF-A3E4-A008DEB89DD9}" type="presParOf" srcId="{180169D1-A019-42BB-8128-9C1CC2114F2B}" destId="{79F76155-6D93-4367-899A-BE53EF2AEAF1}" srcOrd="1" destOrd="0" presId="urn:microsoft.com/office/officeart/2005/8/layout/hierarchy1"/>
    <dgm:cxn modelId="{DC4BA8D7-E13B-4923-8694-4A1BED27126E}" type="presParOf" srcId="{79F76155-6D93-4367-899A-BE53EF2AEAF1}" destId="{570AE806-24CB-4A29-88A6-5EAB144E379F}" srcOrd="0" destOrd="0" presId="urn:microsoft.com/office/officeart/2005/8/layout/hierarchy1"/>
    <dgm:cxn modelId="{056E3623-8DF6-4C5C-9AAA-75C6616A92B6}" type="presParOf" srcId="{570AE806-24CB-4A29-88A6-5EAB144E379F}" destId="{F809ABAB-176F-4D59-8A2B-C9E688E6C852}" srcOrd="0" destOrd="0" presId="urn:microsoft.com/office/officeart/2005/8/layout/hierarchy1"/>
    <dgm:cxn modelId="{1B2E3663-BD99-41BD-A55F-4E0079019298}" type="presParOf" srcId="{570AE806-24CB-4A29-88A6-5EAB144E379F}" destId="{C5D1AA83-BFF6-470D-BB79-4CB7113E104E}" srcOrd="1" destOrd="0" presId="urn:microsoft.com/office/officeart/2005/8/layout/hierarchy1"/>
    <dgm:cxn modelId="{AF8F6AFD-4EFD-495F-9B55-40EBF66F2098}" type="presParOf" srcId="{79F76155-6D93-4367-899A-BE53EF2AEAF1}" destId="{4477B5AB-8626-4C2A-911E-DB0BE6651C31}" srcOrd="1" destOrd="0" presId="urn:microsoft.com/office/officeart/2005/8/layout/hierarchy1"/>
    <dgm:cxn modelId="{A1183202-5AF4-4042-B643-01CC5FBD0353}" type="presParOf" srcId="{4477B5AB-8626-4C2A-911E-DB0BE6651C31}" destId="{7A0A03D0-C138-4874-AE5A-C1EC065F6B86}" srcOrd="0" destOrd="0" presId="urn:microsoft.com/office/officeart/2005/8/layout/hierarchy1"/>
    <dgm:cxn modelId="{4F45F4C7-FAB0-4E09-97C3-39080A411785}" type="presParOf" srcId="{4477B5AB-8626-4C2A-911E-DB0BE6651C31}" destId="{B2EFB4E7-D81D-4594-BE59-A3E5F3E5D4C3}" srcOrd="1" destOrd="0" presId="urn:microsoft.com/office/officeart/2005/8/layout/hierarchy1"/>
    <dgm:cxn modelId="{D6A7D821-6122-457A-90B0-4DE0DE95C11C}" type="presParOf" srcId="{B2EFB4E7-D81D-4594-BE59-A3E5F3E5D4C3}" destId="{8C5BBF0D-8E5B-4531-AB01-3397F4C7355E}" srcOrd="0" destOrd="0" presId="urn:microsoft.com/office/officeart/2005/8/layout/hierarchy1"/>
    <dgm:cxn modelId="{1BD33725-552F-4C49-B590-0155F55DD0AB}" type="presParOf" srcId="{8C5BBF0D-8E5B-4531-AB01-3397F4C7355E}" destId="{24B88591-CAF1-479C-9D48-B71CE7186CB3}" srcOrd="0" destOrd="0" presId="urn:microsoft.com/office/officeart/2005/8/layout/hierarchy1"/>
    <dgm:cxn modelId="{F11402ED-2283-4F63-9038-7BA47F7074B7}" type="presParOf" srcId="{8C5BBF0D-8E5B-4531-AB01-3397F4C7355E}" destId="{435D662A-88AD-43B6-BFB0-7E73442C90E8}" srcOrd="1" destOrd="0" presId="urn:microsoft.com/office/officeart/2005/8/layout/hierarchy1"/>
    <dgm:cxn modelId="{6CCCE076-1D4B-45EB-A714-611AC3B03E80}" type="presParOf" srcId="{B2EFB4E7-D81D-4594-BE59-A3E5F3E5D4C3}" destId="{486ECD55-4D14-4205-AC58-75B87ECEF01F}" srcOrd="1" destOrd="0" presId="urn:microsoft.com/office/officeart/2005/8/layout/hierarchy1"/>
    <dgm:cxn modelId="{BBDD5B8A-239C-4175-A534-F6FC8538B3E4}" type="presParOf" srcId="{486ECD55-4D14-4205-AC58-75B87ECEF01F}" destId="{7894E318-1F16-4C03-BCC4-36591730D163}" srcOrd="0" destOrd="0" presId="urn:microsoft.com/office/officeart/2005/8/layout/hierarchy1"/>
    <dgm:cxn modelId="{4FE8912C-49B7-4562-837E-24D4EC074624}" type="presParOf" srcId="{486ECD55-4D14-4205-AC58-75B87ECEF01F}" destId="{869DF307-40D3-458E-BA58-0DFD0E856C05}" srcOrd="1" destOrd="0" presId="urn:microsoft.com/office/officeart/2005/8/layout/hierarchy1"/>
    <dgm:cxn modelId="{099CFB9C-DA0F-4328-9E4A-2CDDB1303447}" type="presParOf" srcId="{869DF307-40D3-458E-BA58-0DFD0E856C05}" destId="{1732E995-D2A3-407E-B8EA-0AAFC68DE39B}" srcOrd="0" destOrd="0" presId="urn:microsoft.com/office/officeart/2005/8/layout/hierarchy1"/>
    <dgm:cxn modelId="{2205CE84-FB3F-436D-841A-0E4019A47F74}" type="presParOf" srcId="{1732E995-D2A3-407E-B8EA-0AAFC68DE39B}" destId="{9917C152-0163-4D76-96CF-A218BEF64213}" srcOrd="0" destOrd="0" presId="urn:microsoft.com/office/officeart/2005/8/layout/hierarchy1"/>
    <dgm:cxn modelId="{9ABB57B0-2148-4F79-8D88-3223AFB4D840}" type="presParOf" srcId="{1732E995-D2A3-407E-B8EA-0AAFC68DE39B}" destId="{E9AE05EA-AA25-4A8C-861E-145DBB3BD43D}" srcOrd="1" destOrd="0" presId="urn:microsoft.com/office/officeart/2005/8/layout/hierarchy1"/>
    <dgm:cxn modelId="{70DECD6B-F3FC-42B6-A575-F4416F3D4497}" type="presParOf" srcId="{869DF307-40D3-458E-BA58-0DFD0E856C05}" destId="{B72EE853-5968-4581-8A61-21BBE932D3E1}" srcOrd="1" destOrd="0" presId="urn:microsoft.com/office/officeart/2005/8/layout/hierarchy1"/>
    <dgm:cxn modelId="{F756653F-9161-499C-AF89-FFBED4D45704}" type="presParOf" srcId="{B72EE853-5968-4581-8A61-21BBE932D3E1}" destId="{AD527E06-1EB4-4B79-A58A-54BEF86080A7}" srcOrd="0" destOrd="0" presId="urn:microsoft.com/office/officeart/2005/8/layout/hierarchy1"/>
    <dgm:cxn modelId="{900B3F0F-EE5B-4E17-A676-FDF0EC757D11}" type="presParOf" srcId="{B72EE853-5968-4581-8A61-21BBE932D3E1}" destId="{79BD5720-850E-4328-945F-F0EFC5C994E4}" srcOrd="1" destOrd="0" presId="urn:microsoft.com/office/officeart/2005/8/layout/hierarchy1"/>
    <dgm:cxn modelId="{FC17AFA5-AFF2-4AD0-875F-93AA48453343}" type="presParOf" srcId="{79BD5720-850E-4328-945F-F0EFC5C994E4}" destId="{048F248C-4F33-4000-ADD9-D5059AE8051A}" srcOrd="0" destOrd="0" presId="urn:microsoft.com/office/officeart/2005/8/layout/hierarchy1"/>
    <dgm:cxn modelId="{BD098478-D465-4C2F-A7B5-F1350448CCD4}" type="presParOf" srcId="{048F248C-4F33-4000-ADD9-D5059AE8051A}" destId="{66BCFC95-CF1E-49FE-89DD-FBE50DFE4789}" srcOrd="0" destOrd="0" presId="urn:microsoft.com/office/officeart/2005/8/layout/hierarchy1"/>
    <dgm:cxn modelId="{1C744812-43CC-4B7B-B20C-00EB0FE491B6}" type="presParOf" srcId="{048F248C-4F33-4000-ADD9-D5059AE8051A}" destId="{A0D03474-98C4-402A-9420-0C3217D35644}" srcOrd="1" destOrd="0" presId="urn:microsoft.com/office/officeart/2005/8/layout/hierarchy1"/>
    <dgm:cxn modelId="{698CD43C-1A46-4437-B94B-EB146DD07F2E}" type="presParOf" srcId="{79BD5720-850E-4328-945F-F0EFC5C994E4}" destId="{B15B8D5B-247D-4EF6-87E7-6A7E1EF8AD7B}" srcOrd="1" destOrd="0" presId="urn:microsoft.com/office/officeart/2005/8/layout/hierarchy1"/>
    <dgm:cxn modelId="{CAF88D13-8160-4A50-A5C5-E8CB693B55D1}" type="presParOf" srcId="{B72EE853-5968-4581-8A61-21BBE932D3E1}" destId="{E995D014-E9D9-47A0-BF9A-C6500A58D6A4}" srcOrd="2" destOrd="0" presId="urn:microsoft.com/office/officeart/2005/8/layout/hierarchy1"/>
    <dgm:cxn modelId="{01D8F816-BFEB-4157-AB3A-150B3FB1EE33}" type="presParOf" srcId="{B72EE853-5968-4581-8A61-21BBE932D3E1}" destId="{7CF2A1E2-0A4F-47E3-BED4-70AB4FA5B61E}" srcOrd="3" destOrd="0" presId="urn:microsoft.com/office/officeart/2005/8/layout/hierarchy1"/>
    <dgm:cxn modelId="{A630DF6A-8844-484A-B965-E49426D83273}" type="presParOf" srcId="{7CF2A1E2-0A4F-47E3-BED4-70AB4FA5B61E}" destId="{1E693AE8-3B02-4D2B-8206-55B9F144FBD2}" srcOrd="0" destOrd="0" presId="urn:microsoft.com/office/officeart/2005/8/layout/hierarchy1"/>
    <dgm:cxn modelId="{F561F045-9E24-487E-9A7B-0C380975292F}" type="presParOf" srcId="{1E693AE8-3B02-4D2B-8206-55B9F144FBD2}" destId="{A6E8591F-DAAF-40FB-91B4-E144B361CDAF}" srcOrd="0" destOrd="0" presId="urn:microsoft.com/office/officeart/2005/8/layout/hierarchy1"/>
    <dgm:cxn modelId="{3E4B4470-BDE5-4B5D-B68D-322EE1C3CA2E}" type="presParOf" srcId="{1E693AE8-3B02-4D2B-8206-55B9F144FBD2}" destId="{CE362BE3-D787-468D-962F-ECF689A6180B}" srcOrd="1" destOrd="0" presId="urn:microsoft.com/office/officeart/2005/8/layout/hierarchy1"/>
    <dgm:cxn modelId="{4DE0223B-AB87-49A2-8D11-0588ADEC47C5}" type="presParOf" srcId="{7CF2A1E2-0A4F-47E3-BED4-70AB4FA5B61E}" destId="{62F135E5-D3AA-46A6-8CAE-CB2AD0BDC9BF}" srcOrd="1" destOrd="0" presId="urn:microsoft.com/office/officeart/2005/8/layout/hierarchy1"/>
    <dgm:cxn modelId="{2CD514CE-39E1-4AEC-AA51-ED166BB59949}" type="presParOf" srcId="{486ECD55-4D14-4205-AC58-75B87ECEF01F}" destId="{79E3A2BB-DAE0-4343-B07C-FE76681FBD97}" srcOrd="2" destOrd="0" presId="urn:microsoft.com/office/officeart/2005/8/layout/hierarchy1"/>
    <dgm:cxn modelId="{192D98D1-92F1-4384-96B7-22E6F616326C}" type="presParOf" srcId="{486ECD55-4D14-4205-AC58-75B87ECEF01F}" destId="{C65DE77C-41D7-4C54-AD3F-69D4CF403270}" srcOrd="3" destOrd="0" presId="urn:microsoft.com/office/officeart/2005/8/layout/hierarchy1"/>
    <dgm:cxn modelId="{E1198C42-6B38-4CD9-B809-58B0A4605663}" type="presParOf" srcId="{C65DE77C-41D7-4C54-AD3F-69D4CF403270}" destId="{B851182E-207C-440E-88F0-2935948A1201}" srcOrd="0" destOrd="0" presId="urn:microsoft.com/office/officeart/2005/8/layout/hierarchy1"/>
    <dgm:cxn modelId="{C3744C0D-19F3-4CDB-A631-AD21B63F31A7}" type="presParOf" srcId="{B851182E-207C-440E-88F0-2935948A1201}" destId="{FD2DC944-D62B-4D1B-AEA4-3CA3541C2EA8}" srcOrd="0" destOrd="0" presId="urn:microsoft.com/office/officeart/2005/8/layout/hierarchy1"/>
    <dgm:cxn modelId="{08EE4696-E06D-42AA-A7B8-7B6338578160}" type="presParOf" srcId="{B851182E-207C-440E-88F0-2935948A1201}" destId="{EE7B1BA3-F4B5-46E2-A2AD-78EE9D52B9D6}" srcOrd="1" destOrd="0" presId="urn:microsoft.com/office/officeart/2005/8/layout/hierarchy1"/>
    <dgm:cxn modelId="{777D1CD1-FFD6-4597-8FAE-8E5F5B9B34BD}" type="presParOf" srcId="{C65DE77C-41D7-4C54-AD3F-69D4CF403270}" destId="{ADC81500-1557-44A0-803D-5672ED2F91D5}" srcOrd="1" destOrd="0" presId="urn:microsoft.com/office/officeart/2005/8/layout/hierarchy1"/>
    <dgm:cxn modelId="{8A6BC66B-E549-43C1-B100-ADE8F01DCC38}" type="presParOf" srcId="{ADC81500-1557-44A0-803D-5672ED2F91D5}" destId="{085E7C77-788E-4E32-84A5-F86ACBBD88DA}" srcOrd="0" destOrd="0" presId="urn:microsoft.com/office/officeart/2005/8/layout/hierarchy1"/>
    <dgm:cxn modelId="{8F2427EB-0DFA-49A1-9B13-A0673F1C2483}" type="presParOf" srcId="{ADC81500-1557-44A0-803D-5672ED2F91D5}" destId="{174D9EB5-207C-4E15-B5CA-65D48BB75B64}" srcOrd="1" destOrd="0" presId="urn:microsoft.com/office/officeart/2005/8/layout/hierarchy1"/>
    <dgm:cxn modelId="{EF8963C9-2047-4ADD-869E-BF772CCBA9C6}" type="presParOf" srcId="{174D9EB5-207C-4E15-B5CA-65D48BB75B64}" destId="{9CE87718-612C-4CBE-BA81-8327F692C368}" srcOrd="0" destOrd="0" presId="urn:microsoft.com/office/officeart/2005/8/layout/hierarchy1"/>
    <dgm:cxn modelId="{3FE88DAC-D6AD-4779-95F1-60E0A2FB706E}" type="presParOf" srcId="{9CE87718-612C-4CBE-BA81-8327F692C368}" destId="{874B4133-F58B-49AD-A8CE-FB7B71E87F6D}" srcOrd="0" destOrd="0" presId="urn:microsoft.com/office/officeart/2005/8/layout/hierarchy1"/>
    <dgm:cxn modelId="{1FCF292D-C62E-4448-8C81-9AA00A9C69CD}" type="presParOf" srcId="{9CE87718-612C-4CBE-BA81-8327F692C368}" destId="{7A66E36C-FAC8-4695-B2B2-9B13E8FB0488}" srcOrd="1" destOrd="0" presId="urn:microsoft.com/office/officeart/2005/8/layout/hierarchy1"/>
    <dgm:cxn modelId="{431EE393-8B18-445A-A495-643F977782B0}" type="presParOf" srcId="{174D9EB5-207C-4E15-B5CA-65D48BB75B64}" destId="{8C9F7E2B-47DF-4FF4-8E84-3F3FD7366B98}" srcOrd="1" destOrd="0" presId="urn:microsoft.com/office/officeart/2005/8/layout/hierarchy1"/>
    <dgm:cxn modelId="{692E4AC4-5E5B-45A2-AF8A-4CAD95C4313A}" type="presParOf" srcId="{ADC81500-1557-44A0-803D-5672ED2F91D5}" destId="{164A88C5-2B9C-4A0F-8C2A-CED9B544CDD5}" srcOrd="2" destOrd="0" presId="urn:microsoft.com/office/officeart/2005/8/layout/hierarchy1"/>
    <dgm:cxn modelId="{143F5F4B-03B8-44C7-8F7D-86BF11521378}" type="presParOf" srcId="{ADC81500-1557-44A0-803D-5672ED2F91D5}" destId="{FEFF2E49-D7EE-430D-80D4-ED19EDC729C1}" srcOrd="3" destOrd="0" presId="urn:microsoft.com/office/officeart/2005/8/layout/hierarchy1"/>
    <dgm:cxn modelId="{86CC89E8-5359-408D-B6CD-E379B45ED2C5}" type="presParOf" srcId="{FEFF2E49-D7EE-430D-80D4-ED19EDC729C1}" destId="{1EF6F036-6CFB-4DCC-86D6-0710AD5B3392}" srcOrd="0" destOrd="0" presId="urn:microsoft.com/office/officeart/2005/8/layout/hierarchy1"/>
    <dgm:cxn modelId="{CBB2A43B-FCB1-4D5D-90CC-8E08120B2AA7}" type="presParOf" srcId="{1EF6F036-6CFB-4DCC-86D6-0710AD5B3392}" destId="{2FB5EFF6-718F-4D3E-9A0C-0B5B19E082C9}" srcOrd="0" destOrd="0" presId="urn:microsoft.com/office/officeart/2005/8/layout/hierarchy1"/>
    <dgm:cxn modelId="{128D7357-3EC8-471C-8DE5-9B9706DFBA34}" type="presParOf" srcId="{1EF6F036-6CFB-4DCC-86D6-0710AD5B3392}" destId="{11FC39BA-A188-489F-BBD9-91869CB8BA37}" srcOrd="1" destOrd="0" presId="urn:microsoft.com/office/officeart/2005/8/layout/hierarchy1"/>
    <dgm:cxn modelId="{90ADDFA0-51F1-4429-BCA5-6451132E05E9}" type="presParOf" srcId="{FEFF2E49-D7EE-430D-80D4-ED19EDC729C1}" destId="{8F3E472E-7C1E-4C25-9C98-0B0B2B797645}" srcOrd="1" destOrd="0" presId="urn:microsoft.com/office/officeart/2005/8/layout/hierarchy1"/>
    <dgm:cxn modelId="{2D663B1C-F961-49DB-97A4-386780609CB0}" type="presParOf" srcId="{ADC81500-1557-44A0-803D-5672ED2F91D5}" destId="{8BEAE4B5-5083-453A-A590-E65FBCF80CC7}" srcOrd="4" destOrd="0" presId="urn:microsoft.com/office/officeart/2005/8/layout/hierarchy1"/>
    <dgm:cxn modelId="{08740931-B468-407E-8BF5-E60374290E6B}" type="presParOf" srcId="{ADC81500-1557-44A0-803D-5672ED2F91D5}" destId="{6EA0208B-6C13-477B-97EB-15C40ED8402D}" srcOrd="5" destOrd="0" presId="urn:microsoft.com/office/officeart/2005/8/layout/hierarchy1"/>
    <dgm:cxn modelId="{906AB58D-A0A8-4C34-B2D4-1EB153AE9766}" type="presParOf" srcId="{6EA0208B-6C13-477B-97EB-15C40ED8402D}" destId="{A0A6FB73-9443-4244-AB38-8FA2F12C3658}" srcOrd="0" destOrd="0" presId="urn:microsoft.com/office/officeart/2005/8/layout/hierarchy1"/>
    <dgm:cxn modelId="{EFC6297E-5A86-43D6-87FB-39D7D160AA88}" type="presParOf" srcId="{A0A6FB73-9443-4244-AB38-8FA2F12C3658}" destId="{EFE00FC2-7E57-4323-9A56-CC2BE4493B65}" srcOrd="0" destOrd="0" presId="urn:microsoft.com/office/officeart/2005/8/layout/hierarchy1"/>
    <dgm:cxn modelId="{6FF4E886-5ADD-43BA-BC89-C9A160554EF7}" type="presParOf" srcId="{A0A6FB73-9443-4244-AB38-8FA2F12C3658}" destId="{7A63F7B0-5175-40A9-ADD2-D4877DDE6B8C}" srcOrd="1" destOrd="0" presId="urn:microsoft.com/office/officeart/2005/8/layout/hierarchy1"/>
    <dgm:cxn modelId="{6F06B3D9-39DD-431C-851E-60133F922FEB}" type="presParOf" srcId="{6EA0208B-6C13-477B-97EB-15C40ED8402D}" destId="{0C6A7B45-1B49-4AFC-87E8-0FAE9373D844}" srcOrd="1" destOrd="0" presId="urn:microsoft.com/office/officeart/2005/8/layout/hierarchy1"/>
    <dgm:cxn modelId="{A4A926E9-A9B6-4953-B977-4544E64E43B7}" type="presParOf" srcId="{ADC81500-1557-44A0-803D-5672ED2F91D5}" destId="{410A5C64-CC72-4B00-BB96-CC34A867D91D}" srcOrd="6" destOrd="0" presId="urn:microsoft.com/office/officeart/2005/8/layout/hierarchy1"/>
    <dgm:cxn modelId="{48185747-F6B9-4003-A94F-CEA65B6BA27A}" type="presParOf" srcId="{ADC81500-1557-44A0-803D-5672ED2F91D5}" destId="{77B2241E-6BBB-453A-B1A9-96CD9E1ECD64}" srcOrd="7" destOrd="0" presId="urn:microsoft.com/office/officeart/2005/8/layout/hierarchy1"/>
    <dgm:cxn modelId="{7CC5A2C0-7C9A-4337-8766-AECC25B5EDC3}" type="presParOf" srcId="{77B2241E-6BBB-453A-B1A9-96CD9E1ECD64}" destId="{30E2C433-1477-47DB-8359-09EABB6182B0}" srcOrd="0" destOrd="0" presId="urn:microsoft.com/office/officeart/2005/8/layout/hierarchy1"/>
    <dgm:cxn modelId="{42B94717-6497-4983-B7B8-30ADCA962B1D}" type="presParOf" srcId="{30E2C433-1477-47DB-8359-09EABB6182B0}" destId="{4A10AE4F-ACFA-47F0-8A6B-C253BE25B2F7}" srcOrd="0" destOrd="0" presId="urn:microsoft.com/office/officeart/2005/8/layout/hierarchy1"/>
    <dgm:cxn modelId="{495D5F59-C3ED-4C0A-A9A7-8500E93A4505}" type="presParOf" srcId="{30E2C433-1477-47DB-8359-09EABB6182B0}" destId="{B376225B-B4D9-459B-83A7-9D5FF868057B}" srcOrd="1" destOrd="0" presId="urn:microsoft.com/office/officeart/2005/8/layout/hierarchy1"/>
    <dgm:cxn modelId="{37BFB624-E34F-4317-9067-3535E160E493}" type="presParOf" srcId="{77B2241E-6BBB-453A-B1A9-96CD9E1ECD64}" destId="{5097D9D7-2D2E-4EFC-9D0A-A62F54C90C33}" srcOrd="1" destOrd="0" presId="urn:microsoft.com/office/officeart/2005/8/layout/hierarchy1"/>
    <dgm:cxn modelId="{47DED2AE-AB46-4B1B-9622-F21215EB9BE0}" type="presParOf" srcId="{4477B5AB-8626-4C2A-911E-DB0BE6651C31}" destId="{028444CE-941B-424A-9CD5-455D6C0A9FB6}" srcOrd="2" destOrd="0" presId="urn:microsoft.com/office/officeart/2005/8/layout/hierarchy1"/>
    <dgm:cxn modelId="{97BD19C8-9098-444F-951E-4D33D09F263A}" type="presParOf" srcId="{4477B5AB-8626-4C2A-911E-DB0BE6651C31}" destId="{04F7D3A6-C049-45A0-8587-97FAA02D3EA2}" srcOrd="3" destOrd="0" presId="urn:microsoft.com/office/officeart/2005/8/layout/hierarchy1"/>
    <dgm:cxn modelId="{C0F6403A-34E7-442A-B333-C853DC0A47C8}" type="presParOf" srcId="{04F7D3A6-C049-45A0-8587-97FAA02D3EA2}" destId="{79512253-F703-457B-BBFC-3268659BA290}" srcOrd="0" destOrd="0" presId="urn:microsoft.com/office/officeart/2005/8/layout/hierarchy1"/>
    <dgm:cxn modelId="{FEC5F941-92D0-415E-849C-5DD61C1865E5}" type="presParOf" srcId="{79512253-F703-457B-BBFC-3268659BA290}" destId="{95EFD400-9B62-42CB-AC07-F0F058278C1F}" srcOrd="0" destOrd="0" presId="urn:microsoft.com/office/officeart/2005/8/layout/hierarchy1"/>
    <dgm:cxn modelId="{52551E99-7F99-4CA8-9B37-F8E0970D8862}" type="presParOf" srcId="{79512253-F703-457B-BBFC-3268659BA290}" destId="{5BDB4026-08D8-4B95-904B-EA8B58877244}" srcOrd="1" destOrd="0" presId="urn:microsoft.com/office/officeart/2005/8/layout/hierarchy1"/>
    <dgm:cxn modelId="{AF03F939-F001-413E-B4F4-DED6EC27D870}" type="presParOf" srcId="{04F7D3A6-C049-45A0-8587-97FAA02D3EA2}" destId="{5339EF46-5076-45A8-B11A-14361FACCE1B}" srcOrd="1" destOrd="0" presId="urn:microsoft.com/office/officeart/2005/8/layout/hierarchy1"/>
    <dgm:cxn modelId="{832AED8E-4086-4D85-889E-28690C12F863}" type="presParOf" srcId="{5339EF46-5076-45A8-B11A-14361FACCE1B}" destId="{846DF8BF-AF05-4905-94BA-8B41F1EC0CC7}" srcOrd="0" destOrd="0" presId="urn:microsoft.com/office/officeart/2005/8/layout/hierarchy1"/>
    <dgm:cxn modelId="{7676E128-4A61-4430-9413-E58EEE198167}" type="presParOf" srcId="{5339EF46-5076-45A8-B11A-14361FACCE1B}" destId="{2C65D755-97CE-4F21-99A9-4CB4CB17DA27}" srcOrd="1" destOrd="0" presId="urn:microsoft.com/office/officeart/2005/8/layout/hierarchy1"/>
    <dgm:cxn modelId="{9C110A06-711D-43D4-96F5-DE7FD2A20133}" type="presParOf" srcId="{2C65D755-97CE-4F21-99A9-4CB4CB17DA27}" destId="{37F6A8D9-5AA2-47BE-A09C-14594E2BA4EE}" srcOrd="0" destOrd="0" presId="urn:microsoft.com/office/officeart/2005/8/layout/hierarchy1"/>
    <dgm:cxn modelId="{B672137B-39DF-4D94-B88E-B2E24BA43692}" type="presParOf" srcId="{37F6A8D9-5AA2-47BE-A09C-14594E2BA4EE}" destId="{81B0A16F-66FA-4C3F-9193-B4ABEAF1E2B9}" srcOrd="0" destOrd="0" presId="urn:microsoft.com/office/officeart/2005/8/layout/hierarchy1"/>
    <dgm:cxn modelId="{D5D73C50-FC02-4F21-846E-05EB38C3AC98}" type="presParOf" srcId="{37F6A8D9-5AA2-47BE-A09C-14594E2BA4EE}" destId="{6081BD70-C383-4824-9545-816E8C86BE35}" srcOrd="1" destOrd="0" presId="urn:microsoft.com/office/officeart/2005/8/layout/hierarchy1"/>
    <dgm:cxn modelId="{C53CC76F-93A5-4000-8E55-C237F9EB7A3E}" type="presParOf" srcId="{2C65D755-97CE-4F21-99A9-4CB4CB17DA27}" destId="{87A26711-D8E1-4EF7-940E-481E31A0847C}" srcOrd="1" destOrd="0" presId="urn:microsoft.com/office/officeart/2005/8/layout/hierarchy1"/>
    <dgm:cxn modelId="{51315C79-7ACB-40CC-8D66-52654316F96A}" type="presParOf" srcId="{5339EF46-5076-45A8-B11A-14361FACCE1B}" destId="{4A6612E8-E39A-4095-8489-938A26A8D4A3}" srcOrd="2" destOrd="0" presId="urn:microsoft.com/office/officeart/2005/8/layout/hierarchy1"/>
    <dgm:cxn modelId="{29C9230F-8503-4F39-B8C5-B0BD830865A4}" type="presParOf" srcId="{5339EF46-5076-45A8-B11A-14361FACCE1B}" destId="{8EAE6EA8-FFA6-47D2-8401-DCC156C8E56E}" srcOrd="3" destOrd="0" presId="urn:microsoft.com/office/officeart/2005/8/layout/hierarchy1"/>
    <dgm:cxn modelId="{566E53EF-196D-4659-B9AF-AE82A3772DE2}" type="presParOf" srcId="{8EAE6EA8-FFA6-47D2-8401-DCC156C8E56E}" destId="{5B10B526-C7E9-463A-881F-84615BAF6AA1}" srcOrd="0" destOrd="0" presId="urn:microsoft.com/office/officeart/2005/8/layout/hierarchy1"/>
    <dgm:cxn modelId="{9ECF9B96-BC44-4815-8487-4F152D2C7B87}" type="presParOf" srcId="{5B10B526-C7E9-463A-881F-84615BAF6AA1}" destId="{9D399498-2052-427F-9FB7-1B71D1AD377E}" srcOrd="0" destOrd="0" presId="urn:microsoft.com/office/officeart/2005/8/layout/hierarchy1"/>
    <dgm:cxn modelId="{0C4B3555-599B-4CF2-96BD-2CB632CD0ADF}" type="presParOf" srcId="{5B10B526-C7E9-463A-881F-84615BAF6AA1}" destId="{F77EAC70-7065-4F9B-B8FD-5D3C912B0F5B}" srcOrd="1" destOrd="0" presId="urn:microsoft.com/office/officeart/2005/8/layout/hierarchy1"/>
    <dgm:cxn modelId="{964DCE27-11AC-4A00-B9C0-DB6BEB8927D5}" type="presParOf" srcId="{8EAE6EA8-FFA6-47D2-8401-DCC156C8E56E}" destId="{EE6CE96B-796E-46D5-85CC-6F110AB21FBD}" srcOrd="1" destOrd="0" presId="urn:microsoft.com/office/officeart/2005/8/layout/hierarchy1"/>
    <dgm:cxn modelId="{6C094176-A29E-4314-9203-6174A98D3076}" type="presParOf" srcId="{180169D1-A019-42BB-8128-9C1CC2114F2B}" destId="{67AFCFBD-0293-479E-B0FA-A333AA73FF0C}" srcOrd="2" destOrd="0" presId="urn:microsoft.com/office/officeart/2005/8/layout/hierarchy1"/>
    <dgm:cxn modelId="{CCDE9CF3-831A-4BE5-B3A7-9EA6C498786B}" type="presParOf" srcId="{180169D1-A019-42BB-8128-9C1CC2114F2B}" destId="{95939049-5ADC-4B07-95A7-3C433E30036D}" srcOrd="3" destOrd="0" presId="urn:microsoft.com/office/officeart/2005/8/layout/hierarchy1"/>
    <dgm:cxn modelId="{FE90001E-7052-415E-8E8D-A0F7399D71C9}" type="presParOf" srcId="{95939049-5ADC-4B07-95A7-3C433E30036D}" destId="{ECC26673-3C8A-4557-9B57-A40C7011B6EB}" srcOrd="0" destOrd="0" presId="urn:microsoft.com/office/officeart/2005/8/layout/hierarchy1"/>
    <dgm:cxn modelId="{29BD134B-8E31-4BA8-AC05-4BB11FC94179}" type="presParOf" srcId="{ECC26673-3C8A-4557-9B57-A40C7011B6EB}" destId="{9A0CDC45-F589-4CA9-8638-2991DF1F18A3}" srcOrd="0" destOrd="0" presId="urn:microsoft.com/office/officeart/2005/8/layout/hierarchy1"/>
    <dgm:cxn modelId="{4C4BB762-6BEB-455F-964C-1176349C2F44}" type="presParOf" srcId="{ECC26673-3C8A-4557-9B57-A40C7011B6EB}" destId="{0B807B03-B52A-46BA-A440-0F8B721CA130}" srcOrd="1" destOrd="0" presId="urn:microsoft.com/office/officeart/2005/8/layout/hierarchy1"/>
    <dgm:cxn modelId="{6039A49F-A604-45D2-ABA4-5232F4A0A427}" type="presParOf" srcId="{95939049-5ADC-4B07-95A7-3C433E30036D}" destId="{3C89C543-6E1D-4D84-848E-29F81DE4CBB8}" srcOrd="1" destOrd="0" presId="urn:microsoft.com/office/officeart/2005/8/layout/hierarchy1"/>
    <dgm:cxn modelId="{9313FAE9-3C51-4C9E-9A07-5FD29B3BA478}" type="presParOf" srcId="{180169D1-A019-42BB-8128-9C1CC2114F2B}" destId="{429DFAB1-8137-44D2-A1F3-C29ECCC784F2}" srcOrd="4" destOrd="0" presId="urn:microsoft.com/office/officeart/2005/8/layout/hierarchy1"/>
    <dgm:cxn modelId="{02C828F0-1EC3-49F4-AF8C-64D018DA99CD}" type="presParOf" srcId="{180169D1-A019-42BB-8128-9C1CC2114F2B}" destId="{394F7671-F44F-4E84-9F13-BE47A0F0026F}" srcOrd="5" destOrd="0" presId="urn:microsoft.com/office/officeart/2005/8/layout/hierarchy1"/>
    <dgm:cxn modelId="{29C5510D-3CEF-4132-8C5F-6342C30A092D}" type="presParOf" srcId="{394F7671-F44F-4E84-9F13-BE47A0F0026F}" destId="{6CF346DD-BE5B-44F8-A703-9049B65B62A4}" srcOrd="0" destOrd="0" presId="urn:microsoft.com/office/officeart/2005/8/layout/hierarchy1"/>
    <dgm:cxn modelId="{265E65B9-6996-4513-A8FB-3031DE3139F0}" type="presParOf" srcId="{6CF346DD-BE5B-44F8-A703-9049B65B62A4}" destId="{91A67D22-CA14-4DFA-ACE0-71C45C3BE9C6}" srcOrd="0" destOrd="0" presId="urn:microsoft.com/office/officeart/2005/8/layout/hierarchy1"/>
    <dgm:cxn modelId="{DE3B42BB-92BF-4AAE-B4D3-A86C5B64FD14}" type="presParOf" srcId="{6CF346DD-BE5B-44F8-A703-9049B65B62A4}" destId="{116BD5A8-7C81-44B1-B9FC-E20587504F92}" srcOrd="1" destOrd="0" presId="urn:microsoft.com/office/officeart/2005/8/layout/hierarchy1"/>
    <dgm:cxn modelId="{57489F9C-9793-455A-90AB-009234D7F7B2}" type="presParOf" srcId="{394F7671-F44F-4E84-9F13-BE47A0F0026F}" destId="{EAA13ACA-5CD1-426D-B3D5-59DEA8FDDE14}" srcOrd="1" destOrd="0" presId="urn:microsoft.com/office/officeart/2005/8/layout/hierarchy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273B574-1BAE-4FE1-9C7D-E2B1659324CB}" type="doc">
      <dgm:prSet loTypeId="urn:microsoft.com/office/officeart/2005/8/layout/matrix3" loCatId="matrix" qsTypeId="urn:microsoft.com/office/officeart/2005/8/quickstyle/simple3" qsCatId="simple" csTypeId="urn:microsoft.com/office/officeart/2005/8/colors/accent0_3" csCatId="mainScheme" phldr="1"/>
      <dgm:spPr/>
      <dgm:t>
        <a:bodyPr/>
        <a:lstStyle/>
        <a:p>
          <a:endParaRPr lang="en-US"/>
        </a:p>
      </dgm:t>
    </dgm:pt>
    <dgm:pt modelId="{E267E976-6B52-4377-AC47-B4FA112CAC2C}">
      <dgm:prSet phldrT="[Text]" custT="1">
        <dgm:style>
          <a:lnRef idx="2">
            <a:schemeClr val="accent6"/>
          </a:lnRef>
          <a:fillRef idx="1">
            <a:schemeClr val="lt1"/>
          </a:fillRef>
          <a:effectRef idx="0">
            <a:schemeClr val="accent6"/>
          </a:effectRef>
          <a:fontRef idx="minor">
            <a:schemeClr val="dk1"/>
          </a:fontRef>
        </dgm:style>
      </dgm:prSet>
      <dgm:spPr>
        <a:ln>
          <a:solidFill>
            <a:schemeClr val="bg1">
              <a:lumMod val="75000"/>
            </a:schemeClr>
          </a:solidFill>
        </a:ln>
        <a:effectLst>
          <a:glow rad="635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marR="0" lvl="1" indent="0" algn="just" defTabSz="914400" eaLnBrk="1" fontAlgn="auto" latinLnBrk="0" hangingPunct="1">
            <a:lnSpc>
              <a:spcPct val="100000"/>
            </a:lnSpc>
            <a:spcBef>
              <a:spcPts val="0"/>
            </a:spcBef>
            <a:spcAft>
              <a:spcPts val="0"/>
            </a:spcAft>
            <a:buClrTx/>
            <a:buSzTx/>
            <a:buFontTx/>
            <a:buNone/>
            <a:tabLst/>
            <a:defRPr/>
          </a:pPr>
          <a:r>
            <a:rPr lang="en-US" sz="1700" b="0" dirty="0" err="1" smtClean="0">
              <a:solidFill>
                <a:schemeClr val="accent1"/>
              </a:solidFill>
              <a:latin typeface="+mn-lt"/>
              <a:cs typeface="MV Boli" pitchFamily="2" charset="0"/>
            </a:rPr>
            <a:t>Paradental</a:t>
          </a:r>
          <a:r>
            <a:rPr lang="en-US" sz="1700" b="0" dirty="0" smtClean="0">
              <a:solidFill>
                <a:schemeClr val="accent1"/>
              </a:solidFill>
              <a:latin typeface="+mn-lt"/>
              <a:cs typeface="MV Boli" pitchFamily="2" charset="0"/>
            </a:rPr>
            <a:t> cysts/ Inflammatory </a:t>
          </a:r>
          <a:r>
            <a:rPr lang="en-US" sz="1700" b="0" dirty="0" err="1" smtClean="0">
              <a:solidFill>
                <a:schemeClr val="accent1"/>
              </a:solidFill>
              <a:latin typeface="+mn-lt"/>
              <a:cs typeface="MV Boli" pitchFamily="2" charset="0"/>
            </a:rPr>
            <a:t>paradental</a:t>
          </a:r>
          <a:r>
            <a:rPr lang="en-US" sz="1700" b="0" dirty="0" smtClean="0">
              <a:solidFill>
                <a:schemeClr val="accent1"/>
              </a:solidFill>
              <a:latin typeface="+mn-lt"/>
              <a:cs typeface="MV Boli" pitchFamily="2" charset="0"/>
            </a:rPr>
            <a:t> cyst</a:t>
          </a:r>
        </a:p>
      </dgm:t>
    </dgm:pt>
    <dgm:pt modelId="{A5A8922B-7584-4A01-8EDC-D90A24EDB8B3}" type="parTrans" cxnId="{8B0D2B16-D7A0-4B2C-8AC0-A7DA6DC79267}">
      <dgm:prSet/>
      <dgm:spPr/>
      <dgm:t>
        <a:bodyPr/>
        <a:lstStyle/>
        <a:p>
          <a:endParaRPr lang="en-US"/>
        </a:p>
      </dgm:t>
    </dgm:pt>
    <dgm:pt modelId="{F5DA6114-BC00-4B11-BB1D-796139F95897}" type="sibTrans" cxnId="{8B0D2B16-D7A0-4B2C-8AC0-A7DA6DC79267}">
      <dgm:prSet/>
      <dgm:spPr/>
      <dgm:t>
        <a:bodyPr/>
        <a:lstStyle/>
        <a:p>
          <a:endParaRPr lang="en-US"/>
        </a:p>
      </dgm:t>
    </dgm:pt>
    <dgm:pt modelId="{AF458C00-01F4-4E60-A831-CE250831443D}">
      <dgm:prSet phldrT="[Text]" custT="1">
        <dgm:style>
          <a:lnRef idx="2">
            <a:schemeClr val="accent6"/>
          </a:lnRef>
          <a:fillRef idx="1">
            <a:schemeClr val="lt1"/>
          </a:fillRef>
          <a:effectRef idx="0">
            <a:schemeClr val="accent6"/>
          </a:effectRef>
          <a:fontRef idx="minor">
            <a:schemeClr val="dk1"/>
          </a:fontRef>
        </dgm:style>
      </dgm:prSet>
      <dgm:spPr>
        <a:ln>
          <a:solidFill>
            <a:schemeClr val="bg1">
              <a:lumMod val="75000"/>
            </a:schemeClr>
          </a:solidFill>
        </a:ln>
        <a:effectLst>
          <a:glow rad="635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marR="0" lvl="1" indent="0" algn="just" defTabSz="914400" eaLnBrk="1" fontAlgn="auto" latinLnBrk="0" hangingPunct="1">
            <a:lnSpc>
              <a:spcPct val="100000"/>
            </a:lnSpc>
            <a:spcBef>
              <a:spcPts val="0"/>
            </a:spcBef>
            <a:spcAft>
              <a:spcPts val="0"/>
            </a:spcAft>
            <a:buClrTx/>
            <a:buSzTx/>
            <a:buFontTx/>
            <a:buNone/>
            <a:tabLst/>
            <a:defRPr/>
          </a:pPr>
          <a:r>
            <a:rPr lang="en-US" sz="1700" b="0" dirty="0" err="1" smtClean="0">
              <a:solidFill>
                <a:schemeClr val="accent1"/>
              </a:solidFill>
              <a:latin typeface="+mn-lt"/>
              <a:cs typeface="MV Boli" pitchFamily="2" charset="0"/>
            </a:rPr>
            <a:t>Mandibular</a:t>
          </a:r>
          <a:r>
            <a:rPr lang="en-US" sz="1700" b="0" dirty="0" smtClean="0">
              <a:solidFill>
                <a:schemeClr val="accent1"/>
              </a:solidFill>
              <a:latin typeface="+mn-lt"/>
              <a:cs typeface="MV Boli" pitchFamily="2" charset="0"/>
            </a:rPr>
            <a:t> infected </a:t>
          </a:r>
          <a:r>
            <a:rPr lang="en-US" sz="1700" b="1" dirty="0" err="1" smtClean="0">
              <a:solidFill>
                <a:schemeClr val="accent1"/>
              </a:solidFill>
              <a:latin typeface="+mn-lt"/>
              <a:cs typeface="MV Boli" pitchFamily="2" charset="0"/>
            </a:rPr>
            <a:t>Buccal</a:t>
          </a:r>
          <a:r>
            <a:rPr lang="en-US" sz="1700" b="0" dirty="0" smtClean="0">
              <a:solidFill>
                <a:schemeClr val="accent1"/>
              </a:solidFill>
              <a:latin typeface="+mn-lt"/>
              <a:cs typeface="MV Boli" pitchFamily="2" charset="0"/>
            </a:rPr>
            <a:t> cyst</a:t>
          </a:r>
        </a:p>
      </dgm:t>
    </dgm:pt>
    <dgm:pt modelId="{6CF31CEE-0400-45CB-9D9E-77C8ECEB670C}" type="parTrans" cxnId="{A2ECF5C1-289B-4C34-BD8F-6BF6F1B9571B}">
      <dgm:prSet/>
      <dgm:spPr/>
      <dgm:t>
        <a:bodyPr/>
        <a:lstStyle/>
        <a:p>
          <a:endParaRPr lang="en-US"/>
        </a:p>
      </dgm:t>
    </dgm:pt>
    <dgm:pt modelId="{FD3D2173-E01E-45C9-BDC9-CF185C9FE267}" type="sibTrans" cxnId="{A2ECF5C1-289B-4C34-BD8F-6BF6F1B9571B}">
      <dgm:prSet/>
      <dgm:spPr/>
      <dgm:t>
        <a:bodyPr/>
        <a:lstStyle/>
        <a:p>
          <a:endParaRPr lang="en-US"/>
        </a:p>
      </dgm:t>
    </dgm:pt>
    <dgm:pt modelId="{A8F68953-749E-4453-8A70-234CB3C9DED5}">
      <dgm:prSet phldrT="[Text]" custT="1">
        <dgm:style>
          <a:lnRef idx="2">
            <a:schemeClr val="accent6"/>
          </a:lnRef>
          <a:fillRef idx="1">
            <a:schemeClr val="lt1"/>
          </a:fillRef>
          <a:effectRef idx="0">
            <a:schemeClr val="accent6"/>
          </a:effectRef>
          <a:fontRef idx="minor">
            <a:schemeClr val="dk1"/>
          </a:fontRef>
        </dgm:style>
      </dgm:prSet>
      <dgm:spPr>
        <a:ln>
          <a:solidFill>
            <a:schemeClr val="bg1">
              <a:lumMod val="75000"/>
            </a:schemeClr>
          </a:solidFill>
        </a:ln>
        <a:effectLst>
          <a:glow rad="635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marR="0" lvl="1" indent="0" algn="just" defTabSz="914400" eaLnBrk="1" fontAlgn="auto" latinLnBrk="0" hangingPunct="1">
            <a:lnSpc>
              <a:spcPct val="100000"/>
            </a:lnSpc>
            <a:spcBef>
              <a:spcPts val="0"/>
            </a:spcBef>
            <a:spcAft>
              <a:spcPts val="0"/>
            </a:spcAft>
            <a:buClrTx/>
            <a:buSzTx/>
            <a:buFontTx/>
            <a:buNone/>
            <a:tabLst/>
            <a:defRPr/>
          </a:pPr>
          <a:r>
            <a:rPr lang="en-US" sz="1700" b="0" dirty="0" err="1" smtClean="0">
              <a:solidFill>
                <a:schemeClr val="accent1"/>
              </a:solidFill>
              <a:latin typeface="+mn-lt"/>
              <a:cs typeface="MV Boli" pitchFamily="2" charset="0"/>
            </a:rPr>
            <a:t>Inflammatorypocket</a:t>
          </a:r>
          <a:r>
            <a:rPr lang="en-US" sz="1700" b="0" dirty="0" smtClean="0">
              <a:solidFill>
                <a:schemeClr val="accent1"/>
              </a:solidFill>
              <a:latin typeface="+mn-lt"/>
              <a:cs typeface="MV Boli" pitchFamily="2" charset="0"/>
            </a:rPr>
            <a:t> cyst</a:t>
          </a:r>
        </a:p>
      </dgm:t>
    </dgm:pt>
    <dgm:pt modelId="{C523020B-76DE-49A5-A5CB-BA61AA48CB45}" type="parTrans" cxnId="{03A7C4F7-2442-4099-95F4-8366F80E1C5D}">
      <dgm:prSet/>
      <dgm:spPr/>
      <dgm:t>
        <a:bodyPr/>
        <a:lstStyle/>
        <a:p>
          <a:endParaRPr lang="en-US"/>
        </a:p>
      </dgm:t>
    </dgm:pt>
    <dgm:pt modelId="{E91701CF-B52B-40A0-A9F0-972A27B6866A}" type="sibTrans" cxnId="{03A7C4F7-2442-4099-95F4-8366F80E1C5D}">
      <dgm:prSet/>
      <dgm:spPr/>
      <dgm:t>
        <a:bodyPr/>
        <a:lstStyle/>
        <a:p>
          <a:endParaRPr lang="en-US"/>
        </a:p>
      </dgm:t>
    </dgm:pt>
    <dgm:pt modelId="{0A02FD8F-3E20-4F90-9E2E-EF098F52AB6E}">
      <dgm:prSet phldrT="[Text]" custT="1">
        <dgm:style>
          <a:lnRef idx="2">
            <a:schemeClr val="accent6"/>
          </a:lnRef>
          <a:fillRef idx="1">
            <a:schemeClr val="lt1"/>
          </a:fillRef>
          <a:effectRef idx="0">
            <a:schemeClr val="accent6"/>
          </a:effectRef>
          <a:fontRef idx="minor">
            <a:schemeClr val="dk1"/>
          </a:fontRef>
        </dgm:style>
      </dgm:prSet>
      <dgm:spPr>
        <a:ln>
          <a:solidFill>
            <a:schemeClr val="bg1">
              <a:lumMod val="75000"/>
            </a:schemeClr>
          </a:solidFill>
        </a:ln>
        <a:effectLst>
          <a:glow rad="635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marR="0" lvl="1" indent="0" algn="just" defTabSz="914400" eaLnBrk="1" fontAlgn="auto" latinLnBrk="0" hangingPunct="1">
            <a:lnSpc>
              <a:spcPct val="100000"/>
            </a:lnSpc>
            <a:spcBef>
              <a:spcPts val="0"/>
            </a:spcBef>
            <a:spcAft>
              <a:spcPts val="0"/>
            </a:spcAft>
            <a:buClrTx/>
            <a:buSzTx/>
            <a:buFontTx/>
            <a:buNone/>
            <a:tabLst/>
            <a:defRPr/>
          </a:pPr>
          <a:r>
            <a:rPr lang="en-US" sz="1700" b="0" dirty="0" smtClean="0">
              <a:solidFill>
                <a:schemeClr val="accent1"/>
              </a:solidFill>
              <a:latin typeface="+mn-lt"/>
              <a:cs typeface="MV Boli" pitchFamily="2" charset="0"/>
            </a:rPr>
            <a:t>Eruption pocket cysts</a:t>
          </a:r>
        </a:p>
        <a:p>
          <a:pPr marL="0" marR="0" lvl="1" indent="0" algn="just" defTabSz="914400" eaLnBrk="1" fontAlgn="auto" latinLnBrk="0" hangingPunct="1">
            <a:lnSpc>
              <a:spcPct val="100000"/>
            </a:lnSpc>
            <a:spcBef>
              <a:spcPts val="0"/>
            </a:spcBef>
            <a:spcAft>
              <a:spcPts val="0"/>
            </a:spcAft>
            <a:buClrTx/>
            <a:buSzTx/>
            <a:buFontTx/>
            <a:buNone/>
            <a:tabLst/>
            <a:defRPr/>
          </a:pPr>
          <a:r>
            <a:rPr lang="en-US" sz="1700" b="1" dirty="0" smtClean="0">
              <a:solidFill>
                <a:srgbClr val="0070C0"/>
              </a:solidFill>
            </a:rPr>
            <a:t>Slater(2003)</a:t>
          </a:r>
        </a:p>
      </dgm:t>
    </dgm:pt>
    <dgm:pt modelId="{0485DF95-84BB-4A07-9BAD-19B8E6FCC441}" type="parTrans" cxnId="{BD3132F0-76CD-479F-8DE3-1EBD46895DA9}">
      <dgm:prSet/>
      <dgm:spPr/>
      <dgm:t>
        <a:bodyPr/>
        <a:lstStyle/>
        <a:p>
          <a:endParaRPr lang="en-US"/>
        </a:p>
      </dgm:t>
    </dgm:pt>
    <dgm:pt modelId="{4AE396E8-986B-4826-AB27-2BFF47463A72}" type="sibTrans" cxnId="{BD3132F0-76CD-479F-8DE3-1EBD46895DA9}">
      <dgm:prSet/>
      <dgm:spPr/>
      <dgm:t>
        <a:bodyPr/>
        <a:lstStyle/>
        <a:p>
          <a:endParaRPr lang="en-US"/>
        </a:p>
      </dgm:t>
    </dgm:pt>
    <dgm:pt modelId="{C68BFD83-BF91-41AA-B834-DA6511F0B86E}" type="pres">
      <dgm:prSet presAssocID="{9273B574-1BAE-4FE1-9C7D-E2B1659324CB}" presName="matrix" presStyleCnt="0">
        <dgm:presLayoutVars>
          <dgm:chMax val="1"/>
          <dgm:dir/>
          <dgm:resizeHandles val="exact"/>
        </dgm:presLayoutVars>
      </dgm:prSet>
      <dgm:spPr/>
      <dgm:t>
        <a:bodyPr/>
        <a:lstStyle/>
        <a:p>
          <a:endParaRPr lang="en-US"/>
        </a:p>
      </dgm:t>
    </dgm:pt>
    <dgm:pt modelId="{707A0718-B7BD-4475-AC0C-54981C797DE8}" type="pres">
      <dgm:prSet presAssocID="{9273B574-1BAE-4FE1-9C7D-E2B1659324CB}" presName="diamond" presStyleLbl="bgShp" presStyleIdx="0" presStyleCnt="1"/>
      <dgm:spPr>
        <a:ln>
          <a:solidFill>
            <a:schemeClr val="bg1">
              <a:lumMod val="75000"/>
            </a:schemeClr>
          </a:solidFill>
        </a:ln>
        <a:effectLst>
          <a:glow rad="63500">
            <a:schemeClr val="accent6">
              <a:satMod val="175000"/>
              <a:alpha val="40000"/>
            </a:schemeClr>
          </a:glow>
        </a:effectLst>
      </dgm:spPr>
    </dgm:pt>
    <dgm:pt modelId="{F2BD9FC3-D485-4BA5-B722-FD70A3FFB623}" type="pres">
      <dgm:prSet presAssocID="{9273B574-1BAE-4FE1-9C7D-E2B1659324CB}" presName="quad1" presStyleLbl="node1" presStyleIdx="0" presStyleCnt="4" custScaleX="104509">
        <dgm:presLayoutVars>
          <dgm:chMax val="0"/>
          <dgm:chPref val="0"/>
          <dgm:bulletEnabled val="1"/>
        </dgm:presLayoutVars>
      </dgm:prSet>
      <dgm:spPr/>
      <dgm:t>
        <a:bodyPr/>
        <a:lstStyle/>
        <a:p>
          <a:endParaRPr lang="en-US"/>
        </a:p>
      </dgm:t>
    </dgm:pt>
    <dgm:pt modelId="{93A4CBC1-96DB-41A6-B1C8-0EB146D0A71F}" type="pres">
      <dgm:prSet presAssocID="{9273B574-1BAE-4FE1-9C7D-E2B1659324CB}" presName="quad2" presStyleLbl="node1" presStyleIdx="1" presStyleCnt="4" custScaleX="104509">
        <dgm:presLayoutVars>
          <dgm:chMax val="0"/>
          <dgm:chPref val="0"/>
          <dgm:bulletEnabled val="1"/>
        </dgm:presLayoutVars>
      </dgm:prSet>
      <dgm:spPr/>
      <dgm:t>
        <a:bodyPr/>
        <a:lstStyle/>
        <a:p>
          <a:endParaRPr lang="en-US"/>
        </a:p>
      </dgm:t>
    </dgm:pt>
    <dgm:pt modelId="{31D3C73D-893C-40AE-A45E-61BFB629B571}" type="pres">
      <dgm:prSet presAssocID="{9273B574-1BAE-4FE1-9C7D-E2B1659324CB}" presName="quad3" presStyleLbl="node1" presStyleIdx="2" presStyleCnt="4" custScaleX="104509">
        <dgm:presLayoutVars>
          <dgm:chMax val="0"/>
          <dgm:chPref val="0"/>
          <dgm:bulletEnabled val="1"/>
        </dgm:presLayoutVars>
      </dgm:prSet>
      <dgm:spPr/>
      <dgm:t>
        <a:bodyPr/>
        <a:lstStyle/>
        <a:p>
          <a:endParaRPr lang="en-US"/>
        </a:p>
      </dgm:t>
    </dgm:pt>
    <dgm:pt modelId="{17E167E6-9E62-408F-A95F-1D3E25B6D565}" type="pres">
      <dgm:prSet presAssocID="{9273B574-1BAE-4FE1-9C7D-E2B1659324CB}" presName="quad4" presStyleLbl="node1" presStyleIdx="3" presStyleCnt="4" custScaleX="104509">
        <dgm:presLayoutVars>
          <dgm:chMax val="0"/>
          <dgm:chPref val="0"/>
          <dgm:bulletEnabled val="1"/>
        </dgm:presLayoutVars>
      </dgm:prSet>
      <dgm:spPr/>
      <dgm:t>
        <a:bodyPr/>
        <a:lstStyle/>
        <a:p>
          <a:endParaRPr lang="en-US"/>
        </a:p>
      </dgm:t>
    </dgm:pt>
  </dgm:ptLst>
  <dgm:cxnLst>
    <dgm:cxn modelId="{63AE3979-8E3A-4A4A-BDC5-96DE71350470}" type="presOf" srcId="{AF458C00-01F4-4E60-A831-CE250831443D}" destId="{93A4CBC1-96DB-41A6-B1C8-0EB146D0A71F}" srcOrd="0" destOrd="0" presId="urn:microsoft.com/office/officeart/2005/8/layout/matrix3"/>
    <dgm:cxn modelId="{BD3132F0-76CD-479F-8DE3-1EBD46895DA9}" srcId="{9273B574-1BAE-4FE1-9C7D-E2B1659324CB}" destId="{0A02FD8F-3E20-4F90-9E2E-EF098F52AB6E}" srcOrd="3" destOrd="0" parTransId="{0485DF95-84BB-4A07-9BAD-19B8E6FCC441}" sibTransId="{4AE396E8-986B-4826-AB27-2BFF47463A72}"/>
    <dgm:cxn modelId="{03A7C4F7-2442-4099-95F4-8366F80E1C5D}" srcId="{9273B574-1BAE-4FE1-9C7D-E2B1659324CB}" destId="{A8F68953-749E-4453-8A70-234CB3C9DED5}" srcOrd="2" destOrd="0" parTransId="{C523020B-76DE-49A5-A5CB-BA61AA48CB45}" sibTransId="{E91701CF-B52B-40A0-A9F0-972A27B6866A}"/>
    <dgm:cxn modelId="{374F2E13-22D1-43DD-BB16-49A860CE4CB6}" type="presOf" srcId="{0A02FD8F-3E20-4F90-9E2E-EF098F52AB6E}" destId="{17E167E6-9E62-408F-A95F-1D3E25B6D565}" srcOrd="0" destOrd="0" presId="urn:microsoft.com/office/officeart/2005/8/layout/matrix3"/>
    <dgm:cxn modelId="{BADA3069-1C7F-44CF-8E70-480B25AFA23C}" type="presOf" srcId="{9273B574-1BAE-4FE1-9C7D-E2B1659324CB}" destId="{C68BFD83-BF91-41AA-B834-DA6511F0B86E}" srcOrd="0" destOrd="0" presId="urn:microsoft.com/office/officeart/2005/8/layout/matrix3"/>
    <dgm:cxn modelId="{CB9A625F-428F-4BCC-BC5D-33E4D9ECAEF8}" type="presOf" srcId="{A8F68953-749E-4453-8A70-234CB3C9DED5}" destId="{31D3C73D-893C-40AE-A45E-61BFB629B571}" srcOrd="0" destOrd="0" presId="urn:microsoft.com/office/officeart/2005/8/layout/matrix3"/>
    <dgm:cxn modelId="{8B0D2B16-D7A0-4B2C-8AC0-A7DA6DC79267}" srcId="{9273B574-1BAE-4FE1-9C7D-E2B1659324CB}" destId="{E267E976-6B52-4377-AC47-B4FA112CAC2C}" srcOrd="0" destOrd="0" parTransId="{A5A8922B-7584-4A01-8EDC-D90A24EDB8B3}" sibTransId="{F5DA6114-BC00-4B11-BB1D-796139F95897}"/>
    <dgm:cxn modelId="{A2ECF5C1-289B-4C34-BD8F-6BF6F1B9571B}" srcId="{9273B574-1BAE-4FE1-9C7D-E2B1659324CB}" destId="{AF458C00-01F4-4E60-A831-CE250831443D}" srcOrd="1" destOrd="0" parTransId="{6CF31CEE-0400-45CB-9D9E-77C8ECEB670C}" sibTransId="{FD3D2173-E01E-45C9-BDC9-CF185C9FE267}"/>
    <dgm:cxn modelId="{C429C9DC-B637-4E2C-A725-A04D62727266}" type="presOf" srcId="{E267E976-6B52-4377-AC47-B4FA112CAC2C}" destId="{F2BD9FC3-D485-4BA5-B722-FD70A3FFB623}" srcOrd="0" destOrd="0" presId="urn:microsoft.com/office/officeart/2005/8/layout/matrix3"/>
    <dgm:cxn modelId="{D03AEAA6-BC26-49F0-9436-A14D1AD4031E}" type="presParOf" srcId="{C68BFD83-BF91-41AA-B834-DA6511F0B86E}" destId="{707A0718-B7BD-4475-AC0C-54981C797DE8}" srcOrd="0" destOrd="0" presId="urn:microsoft.com/office/officeart/2005/8/layout/matrix3"/>
    <dgm:cxn modelId="{1912289C-8B3E-40A0-8A31-BFDC954977B3}" type="presParOf" srcId="{C68BFD83-BF91-41AA-B834-DA6511F0B86E}" destId="{F2BD9FC3-D485-4BA5-B722-FD70A3FFB623}" srcOrd="1" destOrd="0" presId="urn:microsoft.com/office/officeart/2005/8/layout/matrix3"/>
    <dgm:cxn modelId="{A99F25B2-B3E9-4E49-BBD8-E8C58E9828C8}" type="presParOf" srcId="{C68BFD83-BF91-41AA-B834-DA6511F0B86E}" destId="{93A4CBC1-96DB-41A6-B1C8-0EB146D0A71F}" srcOrd="2" destOrd="0" presId="urn:microsoft.com/office/officeart/2005/8/layout/matrix3"/>
    <dgm:cxn modelId="{A1441F6D-5C83-4DD5-8681-D64B04A3FB52}" type="presParOf" srcId="{C68BFD83-BF91-41AA-B834-DA6511F0B86E}" destId="{31D3C73D-893C-40AE-A45E-61BFB629B571}" srcOrd="3" destOrd="0" presId="urn:microsoft.com/office/officeart/2005/8/layout/matrix3"/>
    <dgm:cxn modelId="{E51EBC4D-83B7-4BFC-A5D0-6DAB98139386}" type="presParOf" srcId="{C68BFD83-BF91-41AA-B834-DA6511F0B86E}" destId="{17E167E6-9E62-408F-A95F-1D3E25B6D565}" srcOrd="4" destOrd="0" presId="urn:microsoft.com/office/officeart/2005/8/layout/matrix3"/>
  </dgm:cxnLst>
  <dgm:bg/>
  <dgm:whole/>
  <dgm:extLst>
    <a:ext uri="http://schemas.microsoft.com/office/drawing/2008/diagram">
      <dsp:dataModelExt xmlns=""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30362AE-A586-410A-92B3-33F5DEC23CB2}" type="doc">
      <dgm:prSet loTypeId="urn:microsoft.com/office/officeart/2005/8/layout/venn1" loCatId="relationship" qsTypeId="urn:microsoft.com/office/officeart/2005/8/quickstyle/3d3" qsCatId="3D" csTypeId="urn:microsoft.com/office/officeart/2005/8/colors/accent1_4" csCatId="accent1" phldr="1"/>
      <dgm:spPr/>
      <dgm:t>
        <a:bodyPr/>
        <a:lstStyle/>
        <a:p>
          <a:endParaRPr lang="en-US"/>
        </a:p>
      </dgm:t>
    </dgm:pt>
    <dgm:pt modelId="{29593853-CD2D-436C-90F9-3B611C1B20FA}" type="pres">
      <dgm:prSet presAssocID="{B30362AE-A586-410A-92B3-33F5DEC23CB2}" presName="compositeShape" presStyleCnt="0">
        <dgm:presLayoutVars>
          <dgm:chMax val="7"/>
          <dgm:dir/>
          <dgm:resizeHandles val="exact"/>
        </dgm:presLayoutVars>
      </dgm:prSet>
      <dgm:spPr/>
      <dgm:t>
        <a:bodyPr/>
        <a:lstStyle/>
        <a:p>
          <a:endParaRPr lang="en-US"/>
        </a:p>
      </dgm:t>
    </dgm:pt>
  </dgm:ptLst>
  <dgm:cxnLst>
    <dgm:cxn modelId="{62F0F684-C3A5-48F3-ADA9-E7F066993ACD}" type="presOf" srcId="{B30362AE-A586-410A-92B3-33F5DEC23CB2}" destId="{29593853-CD2D-436C-90F9-3B611C1B20FA}" srcOrd="0" destOrd="0" presId="urn:microsoft.com/office/officeart/2005/8/layout/venn1"/>
  </dgm:cxnLst>
  <dgm:bg/>
  <dgm:whole/>
  <dgm:extLst>
    <a:ext uri="http://schemas.microsoft.com/office/drawing/2008/diagram">
      <dsp:dataModelExt xmlns=""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F2648C-C58A-44D6-9B5B-B1AA5664BA43}" type="doc">
      <dgm:prSet loTypeId="urn:microsoft.com/office/officeart/2005/8/layout/pyramid2" loCatId="list" qsTypeId="urn:microsoft.com/office/officeart/2005/8/quickstyle/simple1" qsCatId="simple" csTypeId="urn:microsoft.com/office/officeart/2005/8/colors/accent0_3" csCatId="mainScheme" phldr="1"/>
      <dgm:spPr/>
      <dgm:t>
        <a:bodyPr/>
        <a:lstStyle/>
        <a:p>
          <a:endParaRPr lang="en-US"/>
        </a:p>
      </dgm:t>
    </dgm:pt>
    <dgm:pt modelId="{65A318BE-8114-4146-946E-61807074B7C6}">
      <dgm:prSet custT="1">
        <dgm:style>
          <a:lnRef idx="2">
            <a:schemeClr val="accent1"/>
          </a:lnRef>
          <a:fillRef idx="1">
            <a:schemeClr val="lt1"/>
          </a:fillRef>
          <a:effectRef idx="0">
            <a:schemeClr val="accent1"/>
          </a:effectRef>
          <a:fontRef idx="minor">
            <a:schemeClr val="dk1"/>
          </a:fontRef>
        </dgm:style>
      </dgm:prSet>
      <dgm:spPr>
        <a:ln w="19050">
          <a:solidFill>
            <a:schemeClr val="tx1">
              <a:lumMod val="85000"/>
              <a:lumOff val="15000"/>
            </a:schemeClr>
          </a:solidFill>
        </a:ln>
        <a:effectLst>
          <a:glow rad="635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000" dirty="0" smtClean="0"/>
            <a:t>Male predominance</a:t>
          </a:r>
          <a:endParaRPr lang="en-US" sz="2000" dirty="0"/>
        </a:p>
      </dgm:t>
    </dgm:pt>
    <dgm:pt modelId="{A80E134C-2C00-4F20-95E3-AD1F471C3FDD}" type="parTrans" cxnId="{E14A8263-FC48-49A8-A988-C24B7FAFD388}">
      <dgm:prSet/>
      <dgm:spPr/>
      <dgm:t>
        <a:bodyPr/>
        <a:lstStyle/>
        <a:p>
          <a:endParaRPr lang="en-US"/>
        </a:p>
      </dgm:t>
    </dgm:pt>
    <dgm:pt modelId="{C34555D1-A6E0-43AB-8098-1A9C343C4EEA}" type="sibTrans" cxnId="{E14A8263-FC48-49A8-A988-C24B7FAFD388}">
      <dgm:prSet/>
      <dgm:spPr/>
      <dgm:t>
        <a:bodyPr/>
        <a:lstStyle/>
        <a:p>
          <a:endParaRPr lang="en-US"/>
        </a:p>
      </dgm:t>
    </dgm:pt>
    <dgm:pt modelId="{3884FEAD-3BD9-49D2-AD3E-66121F518717}">
      <dgm:prSet custT="1">
        <dgm:style>
          <a:lnRef idx="2">
            <a:schemeClr val="accent1"/>
          </a:lnRef>
          <a:fillRef idx="1">
            <a:schemeClr val="lt1"/>
          </a:fillRef>
          <a:effectRef idx="0">
            <a:schemeClr val="accent1"/>
          </a:effectRef>
          <a:fontRef idx="minor">
            <a:schemeClr val="dk1"/>
          </a:fontRef>
        </dgm:style>
      </dgm:prSet>
      <dgm:spPr>
        <a:ln w="19050">
          <a:solidFill>
            <a:schemeClr val="tx1">
              <a:lumMod val="85000"/>
              <a:lumOff val="15000"/>
            </a:schemeClr>
          </a:solidFill>
        </a:ln>
        <a:effectLst>
          <a:glow rad="635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000" dirty="0" smtClean="0"/>
            <a:t>Age:- 10 - 39 ,  2/3</a:t>
          </a:r>
          <a:r>
            <a:rPr kumimoji="1" lang="en-US" sz="2000" baseline="30000" dirty="0" smtClean="0"/>
            <a:t>rd</a:t>
          </a:r>
          <a:r>
            <a:rPr kumimoji="1" lang="en-US" sz="2000" dirty="0" smtClean="0"/>
            <a:t> in -3</a:t>
          </a:r>
          <a:r>
            <a:rPr kumimoji="1" lang="en-US" sz="2000" baseline="30000" dirty="0" smtClean="0"/>
            <a:t>rd</a:t>
          </a:r>
          <a:r>
            <a:rPr kumimoji="1" lang="en-US" sz="2000" dirty="0" smtClean="0"/>
            <a:t> decade</a:t>
          </a:r>
          <a:endParaRPr kumimoji="1" lang="en-US" sz="2000" dirty="0"/>
        </a:p>
      </dgm:t>
    </dgm:pt>
    <dgm:pt modelId="{39EF61F4-ECAA-46C2-B167-CD8CCFCC3ED0}" type="parTrans" cxnId="{42CEF860-CCFA-4690-BB26-697A3948A877}">
      <dgm:prSet/>
      <dgm:spPr/>
      <dgm:t>
        <a:bodyPr/>
        <a:lstStyle/>
        <a:p>
          <a:endParaRPr lang="en-US"/>
        </a:p>
      </dgm:t>
    </dgm:pt>
    <dgm:pt modelId="{0AE00B0C-FC7E-43F3-BC5D-48D74F1D0ABC}" type="sibTrans" cxnId="{42CEF860-CCFA-4690-BB26-697A3948A877}">
      <dgm:prSet/>
      <dgm:spPr/>
      <dgm:t>
        <a:bodyPr/>
        <a:lstStyle/>
        <a:p>
          <a:endParaRPr lang="en-US"/>
        </a:p>
      </dgm:t>
    </dgm:pt>
    <dgm:pt modelId="{E4150CA8-B9E1-4C8A-8E41-26C6E7020F13}">
      <dgm:prSet custT="1">
        <dgm:style>
          <a:lnRef idx="2">
            <a:schemeClr val="accent1"/>
          </a:lnRef>
          <a:fillRef idx="1">
            <a:schemeClr val="lt1"/>
          </a:fillRef>
          <a:effectRef idx="0">
            <a:schemeClr val="accent1"/>
          </a:effectRef>
          <a:fontRef idx="minor">
            <a:schemeClr val="dk1"/>
          </a:fontRef>
        </dgm:style>
      </dgm:prSet>
      <dgm:spPr>
        <a:ln w="19050">
          <a:solidFill>
            <a:schemeClr val="tx1">
              <a:lumMod val="85000"/>
              <a:lumOff val="15000"/>
            </a:schemeClr>
          </a:solidFill>
        </a:ln>
        <a:effectLst>
          <a:glow rad="635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000" dirty="0" smtClean="0"/>
            <a:t>Arises - partially erupted 3</a:t>
          </a:r>
          <a:r>
            <a:rPr kumimoji="1" lang="en-US" sz="2000" baseline="30000" dirty="0" smtClean="0"/>
            <a:t>rd</a:t>
          </a:r>
          <a:r>
            <a:rPr kumimoji="1" lang="en-US" sz="2000" dirty="0" smtClean="0"/>
            <a:t> molar (rarely, other teeth)</a:t>
          </a:r>
          <a:endParaRPr kumimoji="1" lang="en-US" sz="2000" dirty="0"/>
        </a:p>
      </dgm:t>
    </dgm:pt>
    <dgm:pt modelId="{0BD5794D-F894-4EFF-8A34-E1F5AA4F01E3}" type="parTrans" cxnId="{0D41BA14-59FB-429D-9269-A087ADC8FEDE}">
      <dgm:prSet/>
      <dgm:spPr/>
      <dgm:t>
        <a:bodyPr/>
        <a:lstStyle/>
        <a:p>
          <a:endParaRPr lang="en-US"/>
        </a:p>
      </dgm:t>
    </dgm:pt>
    <dgm:pt modelId="{05DC5C2F-2CDB-4E53-8BE0-392CA0D419B8}" type="sibTrans" cxnId="{0D41BA14-59FB-429D-9269-A087ADC8FEDE}">
      <dgm:prSet/>
      <dgm:spPr/>
      <dgm:t>
        <a:bodyPr/>
        <a:lstStyle/>
        <a:p>
          <a:endParaRPr lang="en-US"/>
        </a:p>
      </dgm:t>
    </dgm:pt>
    <dgm:pt modelId="{5EA49624-434B-400E-B5B3-7C622D1A72B5}">
      <dgm:prSet custT="1">
        <dgm:style>
          <a:lnRef idx="2">
            <a:schemeClr val="accent1"/>
          </a:lnRef>
          <a:fillRef idx="1">
            <a:schemeClr val="lt1"/>
          </a:fillRef>
          <a:effectRef idx="0">
            <a:schemeClr val="accent1"/>
          </a:effectRef>
          <a:fontRef idx="minor">
            <a:schemeClr val="dk1"/>
          </a:fontRef>
        </dgm:style>
      </dgm:prSet>
      <dgm:spPr>
        <a:ln w="19050">
          <a:solidFill>
            <a:schemeClr val="tx1">
              <a:lumMod val="85000"/>
              <a:lumOff val="15000"/>
            </a:schemeClr>
          </a:solidFill>
        </a:ln>
        <a:effectLst>
          <a:glow rad="635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000" dirty="0" smtClean="0"/>
            <a:t>Partially erupted tooth displaces cyst </a:t>
          </a:r>
          <a:r>
            <a:rPr kumimoji="1" lang="en-US" sz="2000" dirty="0" err="1" smtClean="0"/>
            <a:t>buccally</a:t>
          </a:r>
          <a:r>
            <a:rPr kumimoji="1" lang="en-US" sz="2000" dirty="0" smtClean="0"/>
            <a:t> - lies against </a:t>
          </a:r>
          <a:r>
            <a:rPr kumimoji="1" lang="en-US" sz="2000" dirty="0" err="1" smtClean="0"/>
            <a:t>buccal</a:t>
          </a:r>
          <a:r>
            <a:rPr kumimoji="1" lang="en-US" sz="2000" dirty="0" smtClean="0"/>
            <a:t> roots or bifurcation</a:t>
          </a:r>
          <a:endParaRPr lang="en-US" sz="2000" dirty="0"/>
        </a:p>
      </dgm:t>
    </dgm:pt>
    <dgm:pt modelId="{72E78AE4-4B41-48D7-92F5-DA252FB2E694}" type="parTrans" cxnId="{2EECCBBF-E283-4960-A32A-213AB2FC121E}">
      <dgm:prSet/>
      <dgm:spPr/>
      <dgm:t>
        <a:bodyPr/>
        <a:lstStyle/>
        <a:p>
          <a:endParaRPr lang="en-US"/>
        </a:p>
      </dgm:t>
    </dgm:pt>
    <dgm:pt modelId="{A8D9FBD2-A361-42E6-95A4-0100C146C327}" type="sibTrans" cxnId="{2EECCBBF-E283-4960-A32A-213AB2FC121E}">
      <dgm:prSet/>
      <dgm:spPr/>
      <dgm:t>
        <a:bodyPr/>
        <a:lstStyle/>
        <a:p>
          <a:endParaRPr lang="en-US"/>
        </a:p>
      </dgm:t>
    </dgm:pt>
    <dgm:pt modelId="{EE8C7130-6330-4DA6-A6AE-DE4CB25C731C}">
      <dgm:prSet custT="1">
        <dgm:style>
          <a:lnRef idx="2">
            <a:schemeClr val="accent1"/>
          </a:lnRef>
          <a:fillRef idx="1">
            <a:schemeClr val="lt1"/>
          </a:fillRef>
          <a:effectRef idx="0">
            <a:schemeClr val="accent1"/>
          </a:effectRef>
          <a:fontRef idx="minor">
            <a:schemeClr val="dk1"/>
          </a:fontRef>
        </dgm:style>
      </dgm:prSet>
      <dgm:spPr>
        <a:ln w="19050">
          <a:solidFill>
            <a:schemeClr val="tx1">
              <a:lumMod val="85000"/>
              <a:lumOff val="15000"/>
            </a:schemeClr>
          </a:solidFill>
        </a:ln>
        <a:effectLst>
          <a:glow rad="635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000" dirty="0" err="1" smtClean="0"/>
            <a:t>Unilocular</a:t>
          </a:r>
          <a:r>
            <a:rPr kumimoji="1" lang="en-US" sz="2000" dirty="0" smtClean="0"/>
            <a:t>, Well demarcated, </a:t>
          </a:r>
          <a:r>
            <a:rPr kumimoji="1" lang="en-US" sz="2000" dirty="0" err="1" smtClean="0"/>
            <a:t>radiolucency</a:t>
          </a:r>
          <a:r>
            <a:rPr kumimoji="1" lang="en-US" sz="2000" dirty="0" smtClean="0"/>
            <a:t> distal to partially erupted tooth, often </a:t>
          </a:r>
          <a:r>
            <a:rPr kumimoji="1" lang="en-US" sz="2000" dirty="0" err="1" smtClean="0"/>
            <a:t>buccal</a:t>
          </a:r>
          <a:r>
            <a:rPr kumimoji="1" lang="en-US" sz="2000" dirty="0" smtClean="0"/>
            <a:t> superimposition.</a:t>
          </a:r>
          <a:endParaRPr lang="en-US" sz="2000" dirty="0"/>
        </a:p>
      </dgm:t>
    </dgm:pt>
    <dgm:pt modelId="{10D4AF55-A578-4228-87A7-87FD84EB1C1A}" type="parTrans" cxnId="{DBD29FB8-0F6B-4F93-8DA0-3E7A3E0908CC}">
      <dgm:prSet/>
      <dgm:spPr/>
      <dgm:t>
        <a:bodyPr/>
        <a:lstStyle/>
        <a:p>
          <a:endParaRPr lang="en-US"/>
        </a:p>
      </dgm:t>
    </dgm:pt>
    <dgm:pt modelId="{EA5F9D35-6A06-4C20-9C17-74B67CA79805}" type="sibTrans" cxnId="{DBD29FB8-0F6B-4F93-8DA0-3E7A3E0908CC}">
      <dgm:prSet/>
      <dgm:spPr/>
      <dgm:t>
        <a:bodyPr/>
        <a:lstStyle/>
        <a:p>
          <a:endParaRPr lang="en-US"/>
        </a:p>
      </dgm:t>
    </dgm:pt>
    <dgm:pt modelId="{EC1D03E5-CAB4-4EBE-9F3D-79CD7CAC336A}">
      <dgm:prSet custT="1">
        <dgm:style>
          <a:lnRef idx="2">
            <a:schemeClr val="accent1"/>
          </a:lnRef>
          <a:fillRef idx="1">
            <a:schemeClr val="lt1"/>
          </a:fillRef>
          <a:effectRef idx="0">
            <a:schemeClr val="accent1"/>
          </a:effectRef>
          <a:fontRef idx="minor">
            <a:schemeClr val="dk1"/>
          </a:fontRef>
        </dgm:style>
      </dgm:prSet>
      <dgm:spPr>
        <a:ln w="19050">
          <a:solidFill>
            <a:schemeClr val="tx1">
              <a:lumMod val="85000"/>
              <a:lumOff val="15000"/>
            </a:schemeClr>
          </a:solidFill>
        </a:ln>
        <a:effectLst>
          <a:glow rad="635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000" dirty="0" smtClean="0"/>
            <a:t>Intact Periodontal Ligament space, </a:t>
          </a:r>
          <a:r>
            <a:rPr kumimoji="1" lang="en-US" sz="2000" b="1" dirty="0" smtClean="0">
              <a:solidFill>
                <a:srgbClr val="0070C0"/>
              </a:solidFill>
            </a:rPr>
            <a:t>TOOTH VITAL </a:t>
          </a:r>
          <a:endParaRPr kumimoji="1" lang="en-US" sz="2000" b="1" dirty="0">
            <a:solidFill>
              <a:srgbClr val="0070C0"/>
            </a:solidFill>
          </a:endParaRPr>
        </a:p>
      </dgm:t>
    </dgm:pt>
    <dgm:pt modelId="{BA0EE4E8-9DB6-4A6F-9FAD-AD4806EBFB61}" type="parTrans" cxnId="{A1BE973A-39BA-4C56-8D7D-F8F264318C11}">
      <dgm:prSet/>
      <dgm:spPr/>
      <dgm:t>
        <a:bodyPr/>
        <a:lstStyle/>
        <a:p>
          <a:endParaRPr lang="en-US"/>
        </a:p>
      </dgm:t>
    </dgm:pt>
    <dgm:pt modelId="{CBF22450-E227-4A6D-9A04-28B68B8833F6}" type="sibTrans" cxnId="{A1BE973A-39BA-4C56-8D7D-F8F264318C11}">
      <dgm:prSet/>
      <dgm:spPr/>
      <dgm:t>
        <a:bodyPr/>
        <a:lstStyle/>
        <a:p>
          <a:endParaRPr lang="en-US"/>
        </a:p>
      </dgm:t>
    </dgm:pt>
    <dgm:pt modelId="{E9F30117-4317-432F-8255-53DDD5B4A112}">
      <dgm:prSet custT="1">
        <dgm:style>
          <a:lnRef idx="2">
            <a:schemeClr val="accent1"/>
          </a:lnRef>
          <a:fillRef idx="1">
            <a:schemeClr val="lt1"/>
          </a:fillRef>
          <a:effectRef idx="0">
            <a:schemeClr val="accent1"/>
          </a:effectRef>
          <a:fontRef idx="minor">
            <a:schemeClr val="dk1"/>
          </a:fontRef>
        </dgm:style>
      </dgm:prSet>
      <dgm:spPr>
        <a:ln w="19050">
          <a:solidFill>
            <a:schemeClr val="tx1">
              <a:lumMod val="85000"/>
              <a:lumOff val="15000"/>
            </a:schemeClr>
          </a:solidFill>
        </a:ln>
        <a:effectLst>
          <a:glow rad="635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000" dirty="0" smtClean="0"/>
            <a:t>1</a:t>
          </a:r>
          <a:r>
            <a:rPr kumimoji="1" lang="en-US" sz="2000" baseline="30000" dirty="0" smtClean="0"/>
            <a:t>st</a:t>
          </a:r>
          <a:r>
            <a:rPr kumimoji="1" lang="en-US" sz="2000" dirty="0" smtClean="0"/>
            <a:t> – 2</a:t>
          </a:r>
          <a:r>
            <a:rPr kumimoji="1" lang="en-US" sz="2000" baseline="30000" dirty="0" smtClean="0"/>
            <a:t>nd</a:t>
          </a:r>
          <a:r>
            <a:rPr kumimoji="1" lang="en-US" sz="2000" dirty="0" smtClean="0"/>
            <a:t> molars - </a:t>
          </a:r>
          <a:r>
            <a:rPr kumimoji="1" lang="en-US" sz="2000" b="1" dirty="0" smtClean="0">
              <a:solidFill>
                <a:schemeClr val="accent1"/>
              </a:solidFill>
              <a:latin typeface="Lucida Calligraphy" pitchFamily="66" charset="0"/>
            </a:rPr>
            <a:t>Juvenile </a:t>
          </a:r>
          <a:r>
            <a:rPr kumimoji="1" lang="en-US" sz="2000" b="1" dirty="0" err="1" smtClean="0">
              <a:solidFill>
                <a:schemeClr val="accent1"/>
              </a:solidFill>
              <a:latin typeface="Lucida Calligraphy" pitchFamily="66" charset="0"/>
            </a:rPr>
            <a:t>Paradental</a:t>
          </a:r>
          <a:r>
            <a:rPr kumimoji="1" lang="en-US" sz="2000" b="1" dirty="0" smtClean="0">
              <a:solidFill>
                <a:schemeClr val="accent1"/>
              </a:solidFill>
              <a:latin typeface="Lucida Calligraphy" pitchFamily="66" charset="0"/>
            </a:rPr>
            <a:t> Cyst</a:t>
          </a:r>
          <a:endParaRPr kumimoji="1" lang="en-US" sz="2000" b="1" dirty="0">
            <a:solidFill>
              <a:schemeClr val="accent1"/>
            </a:solidFill>
            <a:latin typeface="Lucida Calligraphy" pitchFamily="66" charset="0"/>
          </a:endParaRPr>
        </a:p>
      </dgm:t>
    </dgm:pt>
    <dgm:pt modelId="{5237BD42-ED52-4571-9B5B-12F149DD0718}" type="parTrans" cxnId="{E24F7B49-06D0-4281-ADB4-E0890568C639}">
      <dgm:prSet/>
      <dgm:spPr/>
      <dgm:t>
        <a:bodyPr/>
        <a:lstStyle/>
        <a:p>
          <a:endParaRPr lang="en-US"/>
        </a:p>
      </dgm:t>
    </dgm:pt>
    <dgm:pt modelId="{D27C2802-D00D-4F14-A373-F6737E462693}" type="sibTrans" cxnId="{E24F7B49-06D0-4281-ADB4-E0890568C639}">
      <dgm:prSet/>
      <dgm:spPr/>
      <dgm:t>
        <a:bodyPr/>
        <a:lstStyle/>
        <a:p>
          <a:endParaRPr lang="en-US"/>
        </a:p>
      </dgm:t>
    </dgm:pt>
    <dgm:pt modelId="{63D0CDAC-1D61-4037-97AF-FF3A924BFB54}">
      <dgm:prSet custT="1">
        <dgm:style>
          <a:lnRef idx="2">
            <a:schemeClr val="accent1"/>
          </a:lnRef>
          <a:fillRef idx="1">
            <a:schemeClr val="lt1"/>
          </a:fillRef>
          <a:effectRef idx="0">
            <a:schemeClr val="accent1"/>
          </a:effectRef>
          <a:fontRef idx="minor">
            <a:schemeClr val="dk1"/>
          </a:fontRef>
        </dgm:style>
      </dgm:prSet>
      <dgm:spPr>
        <a:ln w="19050">
          <a:solidFill>
            <a:schemeClr val="tx1">
              <a:lumMod val="85000"/>
              <a:lumOff val="15000"/>
            </a:schemeClr>
          </a:solidFill>
        </a:ln>
        <a:effectLst>
          <a:glow rad="635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000" b="0" dirty="0" smtClean="0"/>
            <a:t>Swelling and pain not prominent features</a:t>
          </a:r>
          <a:endParaRPr kumimoji="1" lang="en-US" sz="2000" b="0" dirty="0"/>
        </a:p>
      </dgm:t>
    </dgm:pt>
    <dgm:pt modelId="{2681DB1B-E708-4E41-8EF0-CFB3BD27C1A4}" type="parTrans" cxnId="{4B6C5F8D-B320-4F41-90A3-1B8EB4FDC80D}">
      <dgm:prSet/>
      <dgm:spPr/>
      <dgm:t>
        <a:bodyPr/>
        <a:lstStyle/>
        <a:p>
          <a:endParaRPr lang="en-US"/>
        </a:p>
      </dgm:t>
    </dgm:pt>
    <dgm:pt modelId="{8C433992-0E5A-4F1C-B54C-A6A52C801135}" type="sibTrans" cxnId="{4B6C5F8D-B320-4F41-90A3-1B8EB4FDC80D}">
      <dgm:prSet/>
      <dgm:spPr/>
      <dgm:t>
        <a:bodyPr/>
        <a:lstStyle/>
        <a:p>
          <a:endParaRPr lang="en-US"/>
        </a:p>
      </dgm:t>
    </dgm:pt>
    <dgm:pt modelId="{17FCBF2E-ED61-4034-9857-909FED9CB3EE}" type="pres">
      <dgm:prSet presAssocID="{7BF2648C-C58A-44D6-9B5B-B1AA5664BA43}" presName="compositeShape" presStyleCnt="0">
        <dgm:presLayoutVars>
          <dgm:dir/>
          <dgm:resizeHandles/>
        </dgm:presLayoutVars>
      </dgm:prSet>
      <dgm:spPr/>
      <dgm:t>
        <a:bodyPr/>
        <a:lstStyle/>
        <a:p>
          <a:endParaRPr lang="en-US"/>
        </a:p>
      </dgm:t>
    </dgm:pt>
    <dgm:pt modelId="{FD6A3406-B4EB-407F-9E4D-A1C9C882FD22}" type="pres">
      <dgm:prSet presAssocID="{7BF2648C-C58A-44D6-9B5B-B1AA5664BA43}" presName="pyramid" presStyleLbl="node1" presStyleIdx="0" presStyleCnt="1" custScaleX="126470" custScaleY="78200" custLinFactNeighborX="9999" custLinFactNeighborY="-954"/>
      <dgm:spPr>
        <a:prstGeom prst="round2DiagRect">
          <a:avLst/>
        </a:prstGeom>
      </dgm:spPr>
      <dgm:t>
        <a:bodyPr/>
        <a:lstStyle/>
        <a:p>
          <a:endParaRPr lang="en-US"/>
        </a:p>
      </dgm:t>
    </dgm:pt>
    <dgm:pt modelId="{FB49EA83-8A2F-4B6F-9007-682453A5228A}" type="pres">
      <dgm:prSet presAssocID="{7BF2648C-C58A-44D6-9B5B-B1AA5664BA43}" presName="theList" presStyleCnt="0"/>
      <dgm:spPr/>
    </dgm:pt>
    <dgm:pt modelId="{A661B587-14E0-454E-BB1D-688CA9913DA6}" type="pres">
      <dgm:prSet presAssocID="{65A318BE-8114-4146-946E-61807074B7C6}" presName="aNode" presStyleLbl="fgAcc1" presStyleIdx="0" presStyleCnt="8" custScaleX="148052" custScaleY="212271" custLinFactNeighborX="-5527" custLinFactNeighborY="-3630">
        <dgm:presLayoutVars>
          <dgm:bulletEnabled val="1"/>
        </dgm:presLayoutVars>
      </dgm:prSet>
      <dgm:spPr/>
      <dgm:t>
        <a:bodyPr/>
        <a:lstStyle/>
        <a:p>
          <a:endParaRPr lang="en-US"/>
        </a:p>
      </dgm:t>
    </dgm:pt>
    <dgm:pt modelId="{6F8A9734-F0CE-4E43-9B74-768911AD0A58}" type="pres">
      <dgm:prSet presAssocID="{65A318BE-8114-4146-946E-61807074B7C6}" presName="aSpace" presStyleCnt="0"/>
      <dgm:spPr/>
    </dgm:pt>
    <dgm:pt modelId="{A482BC7B-3C43-4373-B2CF-B79AC5186B7B}" type="pres">
      <dgm:prSet presAssocID="{3884FEAD-3BD9-49D2-AD3E-66121F518717}" presName="aNode" presStyleLbl="fgAcc1" presStyleIdx="1" presStyleCnt="8" custScaleX="148052" custScaleY="212271" custLinFactNeighborX="-5527" custLinFactNeighborY="-3630">
        <dgm:presLayoutVars>
          <dgm:bulletEnabled val="1"/>
        </dgm:presLayoutVars>
      </dgm:prSet>
      <dgm:spPr/>
      <dgm:t>
        <a:bodyPr/>
        <a:lstStyle/>
        <a:p>
          <a:endParaRPr lang="en-US"/>
        </a:p>
      </dgm:t>
    </dgm:pt>
    <dgm:pt modelId="{CBE3D738-7CF2-474A-BC9E-4CD2537122D4}" type="pres">
      <dgm:prSet presAssocID="{3884FEAD-3BD9-49D2-AD3E-66121F518717}" presName="aSpace" presStyleCnt="0"/>
      <dgm:spPr/>
    </dgm:pt>
    <dgm:pt modelId="{15C17C21-3AD9-40B9-A802-3B9F7F050AC6}" type="pres">
      <dgm:prSet presAssocID="{E4150CA8-B9E1-4C8A-8E41-26C6E7020F13}" presName="aNode" presStyleLbl="fgAcc1" presStyleIdx="2" presStyleCnt="8" custScaleX="148052" custScaleY="212271" custLinFactNeighborX="-5527" custLinFactNeighborY="-3630">
        <dgm:presLayoutVars>
          <dgm:bulletEnabled val="1"/>
        </dgm:presLayoutVars>
      </dgm:prSet>
      <dgm:spPr/>
      <dgm:t>
        <a:bodyPr/>
        <a:lstStyle/>
        <a:p>
          <a:endParaRPr lang="en-US"/>
        </a:p>
      </dgm:t>
    </dgm:pt>
    <dgm:pt modelId="{72663CF1-BDE6-4C22-900C-E13B7B3C47D8}" type="pres">
      <dgm:prSet presAssocID="{E4150CA8-B9E1-4C8A-8E41-26C6E7020F13}" presName="aSpace" presStyleCnt="0"/>
      <dgm:spPr/>
    </dgm:pt>
    <dgm:pt modelId="{876552DB-3A71-4FB6-8BEC-29D28FBF3928}" type="pres">
      <dgm:prSet presAssocID="{E9F30117-4317-432F-8255-53DDD5B4A112}" presName="aNode" presStyleLbl="fgAcc1" presStyleIdx="3" presStyleCnt="8" custScaleX="148852" custScaleY="212271" custLinFactNeighborX="-5927">
        <dgm:presLayoutVars>
          <dgm:bulletEnabled val="1"/>
        </dgm:presLayoutVars>
      </dgm:prSet>
      <dgm:spPr/>
      <dgm:t>
        <a:bodyPr/>
        <a:lstStyle/>
        <a:p>
          <a:endParaRPr lang="en-US"/>
        </a:p>
      </dgm:t>
    </dgm:pt>
    <dgm:pt modelId="{293B59EF-F699-4AC0-A0F0-0A90334022CC}" type="pres">
      <dgm:prSet presAssocID="{E9F30117-4317-432F-8255-53DDD5B4A112}" presName="aSpace" presStyleCnt="0"/>
      <dgm:spPr/>
    </dgm:pt>
    <dgm:pt modelId="{40A47DC0-573D-4192-9814-33318E63C02B}" type="pres">
      <dgm:prSet presAssocID="{5EA49624-434B-400E-B5B3-7C622D1A72B5}" presName="aNode" presStyleLbl="fgAcc1" presStyleIdx="4" presStyleCnt="8" custScaleX="148052" custScaleY="212271" custLinFactNeighborX="-5527" custLinFactNeighborY="-3630">
        <dgm:presLayoutVars>
          <dgm:bulletEnabled val="1"/>
        </dgm:presLayoutVars>
      </dgm:prSet>
      <dgm:spPr/>
      <dgm:t>
        <a:bodyPr/>
        <a:lstStyle/>
        <a:p>
          <a:endParaRPr lang="en-US"/>
        </a:p>
      </dgm:t>
    </dgm:pt>
    <dgm:pt modelId="{C719DE4D-631A-427D-81E2-B7B864FDDF84}" type="pres">
      <dgm:prSet presAssocID="{5EA49624-434B-400E-B5B3-7C622D1A72B5}" presName="aSpace" presStyleCnt="0"/>
      <dgm:spPr/>
    </dgm:pt>
    <dgm:pt modelId="{249C77CD-61E3-4638-B782-0726FE25B10C}" type="pres">
      <dgm:prSet presAssocID="{EE8C7130-6330-4DA6-A6AE-DE4CB25C731C}" presName="aNode" presStyleLbl="fgAcc1" presStyleIdx="5" presStyleCnt="8" custScaleX="148052" custScaleY="212271" custLinFactNeighborX="-5527" custLinFactNeighborY="-3630">
        <dgm:presLayoutVars>
          <dgm:bulletEnabled val="1"/>
        </dgm:presLayoutVars>
      </dgm:prSet>
      <dgm:spPr/>
      <dgm:t>
        <a:bodyPr/>
        <a:lstStyle/>
        <a:p>
          <a:endParaRPr lang="en-US"/>
        </a:p>
      </dgm:t>
    </dgm:pt>
    <dgm:pt modelId="{4E848FAA-9C5D-402A-AC0C-5322547133BD}" type="pres">
      <dgm:prSet presAssocID="{EE8C7130-6330-4DA6-A6AE-DE4CB25C731C}" presName="aSpace" presStyleCnt="0"/>
      <dgm:spPr/>
    </dgm:pt>
    <dgm:pt modelId="{E3976DD5-2D6C-4F1B-B4BB-99241EEEE7DA}" type="pres">
      <dgm:prSet presAssocID="{EC1D03E5-CAB4-4EBE-9F3D-79CD7CAC336A}" presName="aNode" presStyleLbl="fgAcc1" presStyleIdx="6" presStyleCnt="8" custScaleX="148052" custScaleY="212271" custLinFactNeighborX="-5527" custLinFactNeighborY="-3630">
        <dgm:presLayoutVars>
          <dgm:bulletEnabled val="1"/>
        </dgm:presLayoutVars>
      </dgm:prSet>
      <dgm:spPr/>
      <dgm:t>
        <a:bodyPr/>
        <a:lstStyle/>
        <a:p>
          <a:endParaRPr lang="en-US"/>
        </a:p>
      </dgm:t>
    </dgm:pt>
    <dgm:pt modelId="{78EBC334-01F9-4888-84B2-112A7BC73573}" type="pres">
      <dgm:prSet presAssocID="{EC1D03E5-CAB4-4EBE-9F3D-79CD7CAC336A}" presName="aSpace" presStyleCnt="0"/>
      <dgm:spPr/>
    </dgm:pt>
    <dgm:pt modelId="{A0E09F53-66AD-4204-A793-8E04A05EF1E7}" type="pres">
      <dgm:prSet presAssocID="{63D0CDAC-1D61-4037-97AF-FF3A924BFB54}" presName="aNode" presStyleLbl="fgAcc1" presStyleIdx="7" presStyleCnt="8" custScaleX="147190" custScaleY="212271" custLinFactNeighborX="-4896">
        <dgm:presLayoutVars>
          <dgm:bulletEnabled val="1"/>
        </dgm:presLayoutVars>
      </dgm:prSet>
      <dgm:spPr/>
      <dgm:t>
        <a:bodyPr/>
        <a:lstStyle/>
        <a:p>
          <a:endParaRPr lang="en-US"/>
        </a:p>
      </dgm:t>
    </dgm:pt>
    <dgm:pt modelId="{88CC7DA4-17D8-44D0-B577-E0AB656B927D}" type="pres">
      <dgm:prSet presAssocID="{63D0CDAC-1D61-4037-97AF-FF3A924BFB54}" presName="aSpace" presStyleCnt="0"/>
      <dgm:spPr/>
    </dgm:pt>
  </dgm:ptLst>
  <dgm:cxnLst>
    <dgm:cxn modelId="{42CEF860-CCFA-4690-BB26-697A3948A877}" srcId="{7BF2648C-C58A-44D6-9B5B-B1AA5664BA43}" destId="{3884FEAD-3BD9-49D2-AD3E-66121F518717}" srcOrd="1" destOrd="0" parTransId="{39EF61F4-ECAA-46C2-B167-CD8CCFCC3ED0}" sibTransId="{0AE00B0C-FC7E-43F3-BC5D-48D74F1D0ABC}"/>
    <dgm:cxn modelId="{C35D81A0-80DD-47B1-A86B-56475B91A557}" type="presOf" srcId="{5EA49624-434B-400E-B5B3-7C622D1A72B5}" destId="{40A47DC0-573D-4192-9814-33318E63C02B}" srcOrd="0" destOrd="0" presId="urn:microsoft.com/office/officeart/2005/8/layout/pyramid2"/>
    <dgm:cxn modelId="{4B6C5F8D-B320-4F41-90A3-1B8EB4FDC80D}" srcId="{7BF2648C-C58A-44D6-9B5B-B1AA5664BA43}" destId="{63D0CDAC-1D61-4037-97AF-FF3A924BFB54}" srcOrd="7" destOrd="0" parTransId="{2681DB1B-E708-4E41-8EF0-CFB3BD27C1A4}" sibTransId="{8C433992-0E5A-4F1C-B54C-A6A52C801135}"/>
    <dgm:cxn modelId="{87CC7BD1-03A7-456A-83D4-61B2A39AE54B}" type="presOf" srcId="{E4150CA8-B9E1-4C8A-8E41-26C6E7020F13}" destId="{15C17C21-3AD9-40B9-A802-3B9F7F050AC6}" srcOrd="0" destOrd="0" presId="urn:microsoft.com/office/officeart/2005/8/layout/pyramid2"/>
    <dgm:cxn modelId="{95A04C3A-9045-4A44-A1BC-0E1CDB8A9D52}" type="presOf" srcId="{EC1D03E5-CAB4-4EBE-9F3D-79CD7CAC336A}" destId="{E3976DD5-2D6C-4F1B-B4BB-99241EEEE7DA}" srcOrd="0" destOrd="0" presId="urn:microsoft.com/office/officeart/2005/8/layout/pyramid2"/>
    <dgm:cxn modelId="{E14A8263-FC48-49A8-A988-C24B7FAFD388}" srcId="{7BF2648C-C58A-44D6-9B5B-B1AA5664BA43}" destId="{65A318BE-8114-4146-946E-61807074B7C6}" srcOrd="0" destOrd="0" parTransId="{A80E134C-2C00-4F20-95E3-AD1F471C3FDD}" sibTransId="{C34555D1-A6E0-43AB-8098-1A9C343C4EEA}"/>
    <dgm:cxn modelId="{0D41BA14-59FB-429D-9269-A087ADC8FEDE}" srcId="{7BF2648C-C58A-44D6-9B5B-B1AA5664BA43}" destId="{E4150CA8-B9E1-4C8A-8E41-26C6E7020F13}" srcOrd="2" destOrd="0" parTransId="{0BD5794D-F894-4EFF-8A34-E1F5AA4F01E3}" sibTransId="{05DC5C2F-2CDB-4E53-8BE0-392CA0D419B8}"/>
    <dgm:cxn modelId="{A1BE973A-39BA-4C56-8D7D-F8F264318C11}" srcId="{7BF2648C-C58A-44D6-9B5B-B1AA5664BA43}" destId="{EC1D03E5-CAB4-4EBE-9F3D-79CD7CAC336A}" srcOrd="6" destOrd="0" parTransId="{BA0EE4E8-9DB6-4A6F-9FAD-AD4806EBFB61}" sibTransId="{CBF22450-E227-4A6D-9A04-28B68B8833F6}"/>
    <dgm:cxn modelId="{79AA5245-EB70-4070-A80F-7D589FB07B21}" type="presOf" srcId="{3884FEAD-3BD9-49D2-AD3E-66121F518717}" destId="{A482BC7B-3C43-4373-B2CF-B79AC5186B7B}" srcOrd="0" destOrd="0" presId="urn:microsoft.com/office/officeart/2005/8/layout/pyramid2"/>
    <dgm:cxn modelId="{F6A2A03B-54BA-4F4F-8E3E-90F66FF9B749}" type="presOf" srcId="{65A318BE-8114-4146-946E-61807074B7C6}" destId="{A661B587-14E0-454E-BB1D-688CA9913DA6}" srcOrd="0" destOrd="0" presId="urn:microsoft.com/office/officeart/2005/8/layout/pyramid2"/>
    <dgm:cxn modelId="{81885054-62BF-4123-A722-1C8B98DB7406}" type="presOf" srcId="{7BF2648C-C58A-44D6-9B5B-B1AA5664BA43}" destId="{17FCBF2E-ED61-4034-9857-909FED9CB3EE}" srcOrd="0" destOrd="0" presId="urn:microsoft.com/office/officeart/2005/8/layout/pyramid2"/>
    <dgm:cxn modelId="{CA4A611A-6EF0-4BAB-BFED-34C638903DCB}" type="presOf" srcId="{EE8C7130-6330-4DA6-A6AE-DE4CB25C731C}" destId="{249C77CD-61E3-4638-B782-0726FE25B10C}" srcOrd="0" destOrd="0" presId="urn:microsoft.com/office/officeart/2005/8/layout/pyramid2"/>
    <dgm:cxn modelId="{E24F7B49-06D0-4281-ADB4-E0890568C639}" srcId="{7BF2648C-C58A-44D6-9B5B-B1AA5664BA43}" destId="{E9F30117-4317-432F-8255-53DDD5B4A112}" srcOrd="3" destOrd="0" parTransId="{5237BD42-ED52-4571-9B5B-12F149DD0718}" sibTransId="{D27C2802-D00D-4F14-A373-F6737E462693}"/>
    <dgm:cxn modelId="{2EECCBBF-E283-4960-A32A-213AB2FC121E}" srcId="{7BF2648C-C58A-44D6-9B5B-B1AA5664BA43}" destId="{5EA49624-434B-400E-B5B3-7C622D1A72B5}" srcOrd="4" destOrd="0" parTransId="{72E78AE4-4B41-48D7-92F5-DA252FB2E694}" sibTransId="{A8D9FBD2-A361-42E6-95A4-0100C146C327}"/>
    <dgm:cxn modelId="{D29863F7-8F42-418B-AA95-56D797B5C910}" type="presOf" srcId="{63D0CDAC-1D61-4037-97AF-FF3A924BFB54}" destId="{A0E09F53-66AD-4204-A793-8E04A05EF1E7}" srcOrd="0" destOrd="0" presId="urn:microsoft.com/office/officeart/2005/8/layout/pyramid2"/>
    <dgm:cxn modelId="{DBD29FB8-0F6B-4F93-8DA0-3E7A3E0908CC}" srcId="{7BF2648C-C58A-44D6-9B5B-B1AA5664BA43}" destId="{EE8C7130-6330-4DA6-A6AE-DE4CB25C731C}" srcOrd="5" destOrd="0" parTransId="{10D4AF55-A578-4228-87A7-87FD84EB1C1A}" sibTransId="{EA5F9D35-6A06-4C20-9C17-74B67CA79805}"/>
    <dgm:cxn modelId="{F7543DC5-D985-4297-85D5-7C23B7F28CD1}" type="presOf" srcId="{E9F30117-4317-432F-8255-53DDD5B4A112}" destId="{876552DB-3A71-4FB6-8BEC-29D28FBF3928}" srcOrd="0" destOrd="0" presId="urn:microsoft.com/office/officeart/2005/8/layout/pyramid2"/>
    <dgm:cxn modelId="{A24A1891-51C4-4889-92D5-693C44257545}" type="presParOf" srcId="{17FCBF2E-ED61-4034-9857-909FED9CB3EE}" destId="{FD6A3406-B4EB-407F-9E4D-A1C9C882FD22}" srcOrd="0" destOrd="0" presId="urn:microsoft.com/office/officeart/2005/8/layout/pyramid2"/>
    <dgm:cxn modelId="{D23792D5-E96E-4EEE-8BA2-B2985C92C7C6}" type="presParOf" srcId="{17FCBF2E-ED61-4034-9857-909FED9CB3EE}" destId="{FB49EA83-8A2F-4B6F-9007-682453A5228A}" srcOrd="1" destOrd="0" presId="urn:microsoft.com/office/officeart/2005/8/layout/pyramid2"/>
    <dgm:cxn modelId="{C6655E11-C2A2-4134-B92C-0AA94F563F53}" type="presParOf" srcId="{FB49EA83-8A2F-4B6F-9007-682453A5228A}" destId="{A661B587-14E0-454E-BB1D-688CA9913DA6}" srcOrd="0" destOrd="0" presId="urn:microsoft.com/office/officeart/2005/8/layout/pyramid2"/>
    <dgm:cxn modelId="{75D06CFD-7E94-4451-A01F-ABBA029B9B32}" type="presParOf" srcId="{FB49EA83-8A2F-4B6F-9007-682453A5228A}" destId="{6F8A9734-F0CE-4E43-9B74-768911AD0A58}" srcOrd="1" destOrd="0" presId="urn:microsoft.com/office/officeart/2005/8/layout/pyramid2"/>
    <dgm:cxn modelId="{9CA06B06-9BA5-43C0-9BAA-6757B7B4B77B}" type="presParOf" srcId="{FB49EA83-8A2F-4B6F-9007-682453A5228A}" destId="{A482BC7B-3C43-4373-B2CF-B79AC5186B7B}" srcOrd="2" destOrd="0" presId="urn:microsoft.com/office/officeart/2005/8/layout/pyramid2"/>
    <dgm:cxn modelId="{0791170A-AF66-40E6-982F-7FDFF0F81696}" type="presParOf" srcId="{FB49EA83-8A2F-4B6F-9007-682453A5228A}" destId="{CBE3D738-7CF2-474A-BC9E-4CD2537122D4}" srcOrd="3" destOrd="0" presId="urn:microsoft.com/office/officeart/2005/8/layout/pyramid2"/>
    <dgm:cxn modelId="{2D553721-689C-436D-B1FB-EAB8AAA70EB2}" type="presParOf" srcId="{FB49EA83-8A2F-4B6F-9007-682453A5228A}" destId="{15C17C21-3AD9-40B9-A802-3B9F7F050AC6}" srcOrd="4" destOrd="0" presId="urn:microsoft.com/office/officeart/2005/8/layout/pyramid2"/>
    <dgm:cxn modelId="{3FB7B949-F556-4245-8D0B-8DE224B174AE}" type="presParOf" srcId="{FB49EA83-8A2F-4B6F-9007-682453A5228A}" destId="{72663CF1-BDE6-4C22-900C-E13B7B3C47D8}" srcOrd="5" destOrd="0" presId="urn:microsoft.com/office/officeart/2005/8/layout/pyramid2"/>
    <dgm:cxn modelId="{351E49C8-591B-41A8-9939-D608CAFC289F}" type="presParOf" srcId="{FB49EA83-8A2F-4B6F-9007-682453A5228A}" destId="{876552DB-3A71-4FB6-8BEC-29D28FBF3928}" srcOrd="6" destOrd="0" presId="urn:microsoft.com/office/officeart/2005/8/layout/pyramid2"/>
    <dgm:cxn modelId="{A3DAF78A-98AB-416C-B3C7-64D7D928FFBD}" type="presParOf" srcId="{FB49EA83-8A2F-4B6F-9007-682453A5228A}" destId="{293B59EF-F699-4AC0-A0F0-0A90334022CC}" srcOrd="7" destOrd="0" presId="urn:microsoft.com/office/officeart/2005/8/layout/pyramid2"/>
    <dgm:cxn modelId="{16524528-3562-46D6-B442-4C9DD85F2E89}" type="presParOf" srcId="{FB49EA83-8A2F-4B6F-9007-682453A5228A}" destId="{40A47DC0-573D-4192-9814-33318E63C02B}" srcOrd="8" destOrd="0" presId="urn:microsoft.com/office/officeart/2005/8/layout/pyramid2"/>
    <dgm:cxn modelId="{8C67612A-5B7C-4B20-8DE7-DF7889793184}" type="presParOf" srcId="{FB49EA83-8A2F-4B6F-9007-682453A5228A}" destId="{C719DE4D-631A-427D-81E2-B7B864FDDF84}" srcOrd="9" destOrd="0" presId="urn:microsoft.com/office/officeart/2005/8/layout/pyramid2"/>
    <dgm:cxn modelId="{AD8B25BF-1968-4D28-9B19-6501255FE790}" type="presParOf" srcId="{FB49EA83-8A2F-4B6F-9007-682453A5228A}" destId="{249C77CD-61E3-4638-B782-0726FE25B10C}" srcOrd="10" destOrd="0" presId="urn:microsoft.com/office/officeart/2005/8/layout/pyramid2"/>
    <dgm:cxn modelId="{94FD18DF-021C-4CEC-854E-B70D10E2846D}" type="presParOf" srcId="{FB49EA83-8A2F-4B6F-9007-682453A5228A}" destId="{4E848FAA-9C5D-402A-AC0C-5322547133BD}" srcOrd="11" destOrd="0" presId="urn:microsoft.com/office/officeart/2005/8/layout/pyramid2"/>
    <dgm:cxn modelId="{78201E3A-92F2-4A02-8906-2D12E28F162F}" type="presParOf" srcId="{FB49EA83-8A2F-4B6F-9007-682453A5228A}" destId="{E3976DD5-2D6C-4F1B-B4BB-99241EEEE7DA}" srcOrd="12" destOrd="0" presId="urn:microsoft.com/office/officeart/2005/8/layout/pyramid2"/>
    <dgm:cxn modelId="{50C569CA-9237-4662-890E-534CAB7CE775}" type="presParOf" srcId="{FB49EA83-8A2F-4B6F-9007-682453A5228A}" destId="{78EBC334-01F9-4888-84B2-112A7BC73573}" srcOrd="13" destOrd="0" presId="urn:microsoft.com/office/officeart/2005/8/layout/pyramid2"/>
    <dgm:cxn modelId="{3D39EC36-F6B5-4608-BD4B-674705AEA31E}" type="presParOf" srcId="{FB49EA83-8A2F-4B6F-9007-682453A5228A}" destId="{A0E09F53-66AD-4204-A793-8E04A05EF1E7}" srcOrd="14" destOrd="0" presId="urn:microsoft.com/office/officeart/2005/8/layout/pyramid2"/>
    <dgm:cxn modelId="{177F412F-C2D9-4768-A888-73955E711D11}" type="presParOf" srcId="{FB49EA83-8A2F-4B6F-9007-682453A5228A}" destId="{88CC7DA4-17D8-44D0-B577-E0AB656B927D}" srcOrd="15" destOrd="0" presId="urn:microsoft.com/office/officeart/2005/8/layout/pyramid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1C78A09-4170-4392-91C5-0D74086297CE}"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en-US"/>
        </a:p>
      </dgm:t>
    </dgm:pt>
    <dgm:pt modelId="{78FE20F6-D02E-40FF-92F0-46F50878BB96}">
      <dgm:prSet custT="1"/>
      <dgm:spPr>
        <a:gradFill flip="none" rotWithShape="0">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81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r>
            <a:rPr kumimoji="1" lang="en-US" sz="2000" dirty="0" smtClean="0">
              <a:solidFill>
                <a:schemeClr val="tx1"/>
              </a:solidFill>
            </a:rPr>
            <a:t>‘</a:t>
          </a:r>
          <a:r>
            <a:rPr kumimoji="1" lang="en-US" sz="2000" b="1" dirty="0" err="1" smtClean="0">
              <a:solidFill>
                <a:schemeClr val="accent1"/>
              </a:solidFill>
              <a:latin typeface="Lucida Calligraphy" pitchFamily="66" charset="0"/>
            </a:rPr>
            <a:t>Odontogenic</a:t>
          </a:r>
          <a:r>
            <a:rPr kumimoji="1" lang="en-US" sz="2000" b="1" dirty="0" smtClean="0">
              <a:solidFill>
                <a:schemeClr val="accent1"/>
              </a:solidFill>
              <a:latin typeface="Lucida Calligraphy" pitchFamily="66" charset="0"/>
            </a:rPr>
            <a:t> </a:t>
          </a:r>
          <a:r>
            <a:rPr kumimoji="1" lang="en-US" sz="2000" b="1" dirty="0" err="1" smtClean="0">
              <a:solidFill>
                <a:schemeClr val="accent1"/>
              </a:solidFill>
              <a:latin typeface="Lucida Calligraphy" pitchFamily="66" charset="0"/>
            </a:rPr>
            <a:t>Keratocyst</a:t>
          </a:r>
          <a:r>
            <a:rPr kumimoji="1" lang="en-US" sz="2000" dirty="0" smtClean="0">
              <a:solidFill>
                <a:schemeClr val="tx1"/>
              </a:solidFill>
            </a:rPr>
            <a:t>’ introduced by (</a:t>
          </a:r>
          <a:r>
            <a:rPr kumimoji="1" lang="en-US" sz="2000" dirty="0" err="1" smtClean="0">
              <a:solidFill>
                <a:schemeClr val="tx1"/>
              </a:solidFill>
            </a:rPr>
            <a:t>Philipsen</a:t>
          </a:r>
          <a:r>
            <a:rPr kumimoji="1" lang="en-US" sz="2000" dirty="0" smtClean="0">
              <a:solidFill>
                <a:schemeClr val="tx1"/>
              </a:solidFill>
            </a:rPr>
            <a:t> 1956).</a:t>
          </a:r>
          <a:endParaRPr kumimoji="1" lang="en-US" sz="2000" dirty="0">
            <a:solidFill>
              <a:schemeClr val="tx1"/>
            </a:solidFill>
          </a:endParaRPr>
        </a:p>
      </dgm:t>
    </dgm:pt>
    <dgm:pt modelId="{A4B1B045-6597-4DED-8316-E5375B22C5E5}" type="parTrans" cxnId="{5AB6B2D4-C66B-4ED8-8538-0241590AD95B}">
      <dgm:prSet/>
      <dgm:spPr/>
      <dgm:t>
        <a:bodyPr/>
        <a:lstStyle/>
        <a:p>
          <a:endParaRPr lang="en-US"/>
        </a:p>
      </dgm:t>
    </dgm:pt>
    <dgm:pt modelId="{119802EC-9726-435D-9AB7-EC018BB912CC}" type="sibTrans" cxnId="{5AB6B2D4-C66B-4ED8-8538-0241590AD95B}">
      <dgm:prSet/>
      <dgm:spPr/>
      <dgm:t>
        <a:bodyPr/>
        <a:lstStyle/>
        <a:p>
          <a:endParaRPr lang="en-US"/>
        </a:p>
      </dgm:t>
    </dgm:pt>
    <dgm:pt modelId="{01F26D85-AEC0-43FC-8269-A417C249D49E}">
      <dgm:prSet custT="1"/>
      <dgm:spPr>
        <a:gradFill flip="none" rotWithShape="0">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81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r>
            <a:rPr kumimoji="1" lang="en-US" sz="2000" dirty="0" smtClean="0">
              <a:solidFill>
                <a:schemeClr val="tx1"/>
              </a:solidFill>
            </a:rPr>
            <a:t>‘</a:t>
          </a:r>
          <a:r>
            <a:rPr kumimoji="1" lang="en-US" sz="2000" b="1" dirty="0" err="1" smtClean="0">
              <a:solidFill>
                <a:schemeClr val="accent1"/>
              </a:solidFill>
              <a:latin typeface="Lucida Calligraphy" pitchFamily="66" charset="0"/>
            </a:rPr>
            <a:t>Keratocystic</a:t>
          </a:r>
          <a:r>
            <a:rPr kumimoji="1" lang="en-US" sz="2000" b="1" dirty="0" smtClean="0">
              <a:solidFill>
                <a:schemeClr val="accent1"/>
              </a:solidFill>
              <a:latin typeface="Lucida Calligraphy" pitchFamily="66" charset="0"/>
            </a:rPr>
            <a:t> </a:t>
          </a:r>
          <a:r>
            <a:rPr kumimoji="1" lang="en-US" sz="2000" b="1" dirty="0" err="1" smtClean="0">
              <a:solidFill>
                <a:schemeClr val="accent1"/>
              </a:solidFill>
              <a:latin typeface="Lucida Calligraphy" pitchFamily="66" charset="0"/>
            </a:rPr>
            <a:t>Odontogenic</a:t>
          </a:r>
          <a:r>
            <a:rPr kumimoji="1" lang="en-US" sz="2000" b="1" dirty="0" smtClean="0">
              <a:solidFill>
                <a:schemeClr val="accent1"/>
              </a:solidFill>
              <a:latin typeface="Lucida Calligraphy" pitchFamily="66" charset="0"/>
            </a:rPr>
            <a:t> Tumour</a:t>
          </a:r>
          <a:r>
            <a:rPr kumimoji="1" lang="en-US" sz="2000" dirty="0" smtClean="0">
              <a:solidFill>
                <a:schemeClr val="tx1"/>
              </a:solidFill>
            </a:rPr>
            <a:t>’ (</a:t>
          </a:r>
          <a:r>
            <a:rPr kumimoji="1" lang="en-US" sz="2000" dirty="0" err="1" smtClean="0">
              <a:solidFill>
                <a:schemeClr val="tx1"/>
              </a:solidFill>
            </a:rPr>
            <a:t>Philipsen</a:t>
          </a:r>
          <a:r>
            <a:rPr kumimoji="1" lang="en-US" sz="2000" dirty="0" smtClean="0">
              <a:solidFill>
                <a:schemeClr val="tx1"/>
              </a:solidFill>
            </a:rPr>
            <a:t>, 2005)</a:t>
          </a:r>
          <a:endParaRPr kumimoji="1" lang="en-US" sz="2000" dirty="0">
            <a:solidFill>
              <a:schemeClr val="tx1"/>
            </a:solidFill>
          </a:endParaRPr>
        </a:p>
      </dgm:t>
    </dgm:pt>
    <dgm:pt modelId="{63B35251-6264-4B9A-9489-FEB7C3AE69D6}" type="parTrans" cxnId="{EC88F57F-9365-412A-A9F6-92B8C57108F4}">
      <dgm:prSet/>
      <dgm:spPr/>
      <dgm:t>
        <a:bodyPr/>
        <a:lstStyle/>
        <a:p>
          <a:endParaRPr lang="en-US"/>
        </a:p>
      </dgm:t>
    </dgm:pt>
    <dgm:pt modelId="{8BDE2C1B-A3ED-48B8-BE47-2593BB4F2DAD}" type="sibTrans" cxnId="{EC88F57F-9365-412A-A9F6-92B8C57108F4}">
      <dgm:prSet/>
      <dgm:spPr/>
      <dgm:t>
        <a:bodyPr/>
        <a:lstStyle/>
        <a:p>
          <a:endParaRPr lang="en-US"/>
        </a:p>
      </dgm:t>
    </dgm:pt>
    <dgm:pt modelId="{FB7BC7F7-5899-4398-A84A-26824E770E46}" type="pres">
      <dgm:prSet presAssocID="{21C78A09-4170-4392-91C5-0D74086297CE}" presName="linear" presStyleCnt="0">
        <dgm:presLayoutVars>
          <dgm:animLvl val="lvl"/>
          <dgm:resizeHandles val="exact"/>
        </dgm:presLayoutVars>
      </dgm:prSet>
      <dgm:spPr/>
      <dgm:t>
        <a:bodyPr/>
        <a:lstStyle/>
        <a:p>
          <a:endParaRPr lang="en-US"/>
        </a:p>
      </dgm:t>
    </dgm:pt>
    <dgm:pt modelId="{2837EE6C-5C92-4B88-A209-C68D59ECA319}" type="pres">
      <dgm:prSet presAssocID="{78FE20F6-D02E-40FF-92F0-46F50878BB96}" presName="parentText" presStyleLbl="node1" presStyleIdx="0" presStyleCnt="2">
        <dgm:presLayoutVars>
          <dgm:chMax val="0"/>
          <dgm:bulletEnabled val="1"/>
        </dgm:presLayoutVars>
      </dgm:prSet>
      <dgm:spPr>
        <a:prstGeom prst="flowChartDocument">
          <a:avLst/>
        </a:prstGeom>
      </dgm:spPr>
      <dgm:t>
        <a:bodyPr/>
        <a:lstStyle/>
        <a:p>
          <a:endParaRPr lang="en-US"/>
        </a:p>
      </dgm:t>
    </dgm:pt>
    <dgm:pt modelId="{13C77AFF-E179-4D78-859A-68CCC72C0448}" type="pres">
      <dgm:prSet presAssocID="{119802EC-9726-435D-9AB7-EC018BB912CC}" presName="spacer" presStyleCnt="0"/>
      <dgm:spPr/>
    </dgm:pt>
    <dgm:pt modelId="{168D23AF-62FB-4D3E-8A56-5E944BB92990}" type="pres">
      <dgm:prSet presAssocID="{01F26D85-AEC0-43FC-8269-A417C249D49E}" presName="parentText" presStyleLbl="node1" presStyleIdx="1" presStyleCnt="2">
        <dgm:presLayoutVars>
          <dgm:chMax val="0"/>
          <dgm:bulletEnabled val="1"/>
        </dgm:presLayoutVars>
      </dgm:prSet>
      <dgm:spPr>
        <a:prstGeom prst="flowChartDocument">
          <a:avLst/>
        </a:prstGeom>
      </dgm:spPr>
      <dgm:t>
        <a:bodyPr/>
        <a:lstStyle/>
        <a:p>
          <a:endParaRPr lang="en-US"/>
        </a:p>
      </dgm:t>
    </dgm:pt>
  </dgm:ptLst>
  <dgm:cxnLst>
    <dgm:cxn modelId="{19E98324-D2F6-4AFE-A1B8-F375A892B6C3}" type="presOf" srcId="{78FE20F6-D02E-40FF-92F0-46F50878BB96}" destId="{2837EE6C-5C92-4B88-A209-C68D59ECA319}" srcOrd="0" destOrd="0" presId="urn:microsoft.com/office/officeart/2005/8/layout/vList2"/>
    <dgm:cxn modelId="{D16FED81-F5B1-4312-B145-370FE6E9D33D}" type="presOf" srcId="{21C78A09-4170-4392-91C5-0D74086297CE}" destId="{FB7BC7F7-5899-4398-A84A-26824E770E46}" srcOrd="0" destOrd="0" presId="urn:microsoft.com/office/officeart/2005/8/layout/vList2"/>
    <dgm:cxn modelId="{5AB6B2D4-C66B-4ED8-8538-0241590AD95B}" srcId="{21C78A09-4170-4392-91C5-0D74086297CE}" destId="{78FE20F6-D02E-40FF-92F0-46F50878BB96}" srcOrd="0" destOrd="0" parTransId="{A4B1B045-6597-4DED-8316-E5375B22C5E5}" sibTransId="{119802EC-9726-435D-9AB7-EC018BB912CC}"/>
    <dgm:cxn modelId="{05CB33B3-2FEC-49EF-82CB-CD97DA540C12}" type="presOf" srcId="{01F26D85-AEC0-43FC-8269-A417C249D49E}" destId="{168D23AF-62FB-4D3E-8A56-5E944BB92990}" srcOrd="0" destOrd="0" presId="urn:microsoft.com/office/officeart/2005/8/layout/vList2"/>
    <dgm:cxn modelId="{EC88F57F-9365-412A-A9F6-92B8C57108F4}" srcId="{21C78A09-4170-4392-91C5-0D74086297CE}" destId="{01F26D85-AEC0-43FC-8269-A417C249D49E}" srcOrd="1" destOrd="0" parTransId="{63B35251-6264-4B9A-9489-FEB7C3AE69D6}" sibTransId="{8BDE2C1B-A3ED-48B8-BE47-2593BB4F2DAD}"/>
    <dgm:cxn modelId="{E1DB9648-7B9E-411C-B781-877F3576F106}" type="presParOf" srcId="{FB7BC7F7-5899-4398-A84A-26824E770E46}" destId="{2837EE6C-5C92-4B88-A209-C68D59ECA319}" srcOrd="0" destOrd="0" presId="urn:microsoft.com/office/officeart/2005/8/layout/vList2"/>
    <dgm:cxn modelId="{948C2935-0167-45E2-B115-BD54A8DBE997}" type="presParOf" srcId="{FB7BC7F7-5899-4398-A84A-26824E770E46}" destId="{13C77AFF-E179-4D78-859A-68CCC72C0448}" srcOrd="1" destOrd="0" presId="urn:microsoft.com/office/officeart/2005/8/layout/vList2"/>
    <dgm:cxn modelId="{AB60C58F-0A98-49EB-8198-650E174C93A0}" type="presParOf" srcId="{FB7BC7F7-5899-4398-A84A-26824E770E46}" destId="{168D23AF-62FB-4D3E-8A56-5E944BB92990}" srcOrd="2"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23983B-F269-4B0D-85A4-4FEB8893DE1C}"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56888DCE-63C7-406E-AB5C-0B4A3F35A966}">
      <dgm:prSet custT="1"/>
      <dgm:spPr>
        <a:ln w="1270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rtl="0"/>
          <a:r>
            <a:rPr kumimoji="1" lang="en-US" sz="2000" b="1" dirty="0" smtClean="0"/>
            <a:t>3-11% of all </a:t>
          </a:r>
          <a:r>
            <a:rPr kumimoji="1" lang="en-US" sz="2000" b="1" dirty="0" err="1" smtClean="0"/>
            <a:t>odontogenic</a:t>
          </a:r>
          <a:r>
            <a:rPr kumimoji="1" lang="en-US" sz="2000" b="1" dirty="0" smtClean="0"/>
            <a:t> cysts</a:t>
          </a:r>
          <a:endParaRPr lang="en-US" sz="2000" b="1" dirty="0"/>
        </a:p>
      </dgm:t>
    </dgm:pt>
    <dgm:pt modelId="{84D8425D-510E-460E-B57A-3B11559B488E}" type="parTrans" cxnId="{E5715E6F-A22D-4BE6-834E-BD0765D87397}">
      <dgm:prSet/>
      <dgm:spPr/>
      <dgm:t>
        <a:bodyPr/>
        <a:lstStyle/>
        <a:p>
          <a:endParaRPr lang="en-US"/>
        </a:p>
      </dgm:t>
    </dgm:pt>
    <dgm:pt modelId="{8B8CD308-6F82-4C72-9C79-6C69649308F8}" type="sibTrans" cxnId="{E5715E6F-A22D-4BE6-834E-BD0765D87397}">
      <dgm:prSet/>
      <dgm:spPr/>
      <dgm:t>
        <a:bodyPr/>
        <a:lstStyle/>
        <a:p>
          <a:endParaRPr lang="en-US"/>
        </a:p>
      </dgm:t>
    </dgm:pt>
    <dgm:pt modelId="{BDC03119-8471-4B59-879C-4EB0C63353AB}">
      <dgm:prSet custT="1"/>
      <dgm:spPr>
        <a:ln w="1270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rtl="0"/>
          <a:r>
            <a:rPr kumimoji="1" lang="en-US" sz="2000" b="1" dirty="0" smtClean="0"/>
            <a:t>Most aggressive and Recurrent</a:t>
          </a:r>
          <a:endParaRPr lang="en-US" sz="2000" b="1" dirty="0"/>
        </a:p>
      </dgm:t>
    </dgm:pt>
    <dgm:pt modelId="{F7615E44-105F-4AA9-B185-631259DA16A4}" type="parTrans" cxnId="{28A3BB82-ACB7-40D6-A2AC-687895F959B5}">
      <dgm:prSet/>
      <dgm:spPr/>
      <dgm:t>
        <a:bodyPr/>
        <a:lstStyle/>
        <a:p>
          <a:endParaRPr lang="en-US"/>
        </a:p>
      </dgm:t>
    </dgm:pt>
    <dgm:pt modelId="{B1216A34-6F75-4C68-8587-4C51DE817657}" type="sibTrans" cxnId="{28A3BB82-ACB7-40D6-A2AC-687895F959B5}">
      <dgm:prSet/>
      <dgm:spPr/>
      <dgm:t>
        <a:bodyPr/>
        <a:lstStyle/>
        <a:p>
          <a:endParaRPr lang="en-US"/>
        </a:p>
      </dgm:t>
    </dgm:pt>
    <dgm:pt modelId="{7DC98388-84FE-4320-9ACB-BC5F3BD6326F}">
      <dgm:prSet custT="1"/>
      <dgm:spPr>
        <a:ln w="1270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rtl="0"/>
          <a:r>
            <a:rPr kumimoji="1" lang="en-US" sz="2000" b="1" dirty="0" smtClean="0"/>
            <a:t>Characteristics resembling : a cyst and a benign tumor</a:t>
          </a:r>
          <a:endParaRPr lang="en-US" sz="2000" b="1" dirty="0"/>
        </a:p>
      </dgm:t>
    </dgm:pt>
    <dgm:pt modelId="{0FECAD2E-957A-4C90-BC76-B5DE307ED6D4}" type="parTrans" cxnId="{A5E72CC9-266A-4564-AC62-04EA78195F7F}">
      <dgm:prSet/>
      <dgm:spPr/>
      <dgm:t>
        <a:bodyPr/>
        <a:lstStyle/>
        <a:p>
          <a:endParaRPr lang="en-US"/>
        </a:p>
      </dgm:t>
    </dgm:pt>
    <dgm:pt modelId="{DD8D6249-A0CA-45E8-BFDC-C286BB926080}" type="sibTrans" cxnId="{A5E72CC9-266A-4564-AC62-04EA78195F7F}">
      <dgm:prSet/>
      <dgm:spPr/>
      <dgm:t>
        <a:bodyPr/>
        <a:lstStyle/>
        <a:p>
          <a:endParaRPr lang="en-US"/>
        </a:p>
      </dgm:t>
    </dgm:pt>
    <dgm:pt modelId="{084877E2-4C86-49D8-8016-051EC8D213FD}">
      <dgm:prSet custT="1"/>
      <dgm:spPr>
        <a:ln w="1270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rtl="0"/>
          <a:r>
            <a:rPr kumimoji="1" lang="en-US" sz="2000" b="1" dirty="0" smtClean="0">
              <a:solidFill>
                <a:schemeClr val="tx1"/>
              </a:solidFill>
            </a:rPr>
            <a:t>Age</a:t>
          </a:r>
          <a:r>
            <a:rPr kumimoji="1" lang="en-US" sz="2000" b="1" dirty="0" smtClean="0"/>
            <a:t>:  infancy to older age : </a:t>
          </a:r>
          <a:r>
            <a:rPr kumimoji="1" lang="en-US" sz="2000" b="1" dirty="0" smtClean="0">
              <a:solidFill>
                <a:schemeClr val="accent1"/>
              </a:solidFill>
            </a:rPr>
            <a:t>Peak:2</a:t>
          </a:r>
          <a:r>
            <a:rPr kumimoji="1" lang="en-US" sz="2000" b="1" baseline="30000" dirty="0" smtClean="0">
              <a:solidFill>
                <a:schemeClr val="accent1"/>
              </a:solidFill>
            </a:rPr>
            <a:t>nd</a:t>
          </a:r>
          <a:r>
            <a:rPr kumimoji="1" lang="en-US" sz="2000" b="1" dirty="0" smtClean="0">
              <a:solidFill>
                <a:schemeClr val="accent1"/>
              </a:solidFill>
            </a:rPr>
            <a:t> - 3</a:t>
          </a:r>
          <a:r>
            <a:rPr kumimoji="1" lang="en-US" sz="2000" b="1" baseline="30000" dirty="0" smtClean="0">
              <a:solidFill>
                <a:schemeClr val="accent1"/>
              </a:solidFill>
            </a:rPr>
            <a:t>rd</a:t>
          </a:r>
          <a:r>
            <a:rPr kumimoji="1" lang="en-US" sz="2000" b="1" dirty="0" smtClean="0">
              <a:solidFill>
                <a:schemeClr val="accent1"/>
              </a:solidFill>
            </a:rPr>
            <a:t>  decade</a:t>
          </a:r>
          <a:endParaRPr lang="en-US" sz="2000" b="1" dirty="0">
            <a:solidFill>
              <a:schemeClr val="accent1"/>
            </a:solidFill>
          </a:endParaRPr>
        </a:p>
      </dgm:t>
    </dgm:pt>
    <dgm:pt modelId="{91F46378-D835-447C-8F74-1E7404AB4E88}" type="parTrans" cxnId="{C34382D7-83E9-491B-834B-067E207F9E57}">
      <dgm:prSet/>
      <dgm:spPr/>
      <dgm:t>
        <a:bodyPr/>
        <a:lstStyle/>
        <a:p>
          <a:endParaRPr lang="en-US"/>
        </a:p>
      </dgm:t>
    </dgm:pt>
    <dgm:pt modelId="{03E85362-7BF1-439E-9CD7-A6D81E25172F}" type="sibTrans" cxnId="{C34382D7-83E9-491B-834B-067E207F9E57}">
      <dgm:prSet/>
      <dgm:spPr/>
      <dgm:t>
        <a:bodyPr/>
        <a:lstStyle/>
        <a:p>
          <a:endParaRPr lang="en-US"/>
        </a:p>
      </dgm:t>
    </dgm:pt>
    <dgm:pt modelId="{8199415F-48C9-4A6B-968F-299B54651E9B}">
      <dgm:prSet custT="1"/>
      <dgm:spPr>
        <a:ln w="1270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rtl="0"/>
          <a:r>
            <a:rPr kumimoji="1" lang="en-US" sz="2000" b="1" dirty="0" smtClean="0"/>
            <a:t>Sex: </a:t>
          </a:r>
          <a:r>
            <a:rPr kumimoji="1" lang="en-US" sz="2000" b="1" dirty="0" smtClean="0">
              <a:solidFill>
                <a:schemeClr val="accent1"/>
              </a:solidFill>
            </a:rPr>
            <a:t>Males&gt;Females.</a:t>
          </a:r>
          <a:r>
            <a:rPr kumimoji="1" lang="en-US" sz="2000" b="1" dirty="0" smtClean="0"/>
            <a:t>(1.7:1) { in syndrome F&gt;M }</a:t>
          </a:r>
          <a:endParaRPr lang="en-US" sz="2000" b="1" dirty="0"/>
        </a:p>
      </dgm:t>
    </dgm:pt>
    <dgm:pt modelId="{D41D2A09-9A68-4945-8693-D97F4CEE1930}" type="parTrans" cxnId="{B878AB56-CB23-49F6-88A9-E647CBFB825F}">
      <dgm:prSet/>
      <dgm:spPr/>
      <dgm:t>
        <a:bodyPr/>
        <a:lstStyle/>
        <a:p>
          <a:endParaRPr lang="en-US"/>
        </a:p>
      </dgm:t>
    </dgm:pt>
    <dgm:pt modelId="{E7DC06C8-DD25-402D-9119-1DD1303C4E59}" type="sibTrans" cxnId="{B878AB56-CB23-49F6-88A9-E647CBFB825F}">
      <dgm:prSet/>
      <dgm:spPr/>
      <dgm:t>
        <a:bodyPr/>
        <a:lstStyle/>
        <a:p>
          <a:endParaRPr lang="en-US"/>
        </a:p>
      </dgm:t>
    </dgm:pt>
    <dgm:pt modelId="{95F8FFB3-353B-4FBE-B1CC-85CCF449E138}">
      <dgm:prSet custT="1"/>
      <dgm:spPr>
        <a:ln w="1270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rtl="0"/>
          <a:r>
            <a:rPr kumimoji="1" lang="en-US" sz="2000" b="1" dirty="0" smtClean="0"/>
            <a:t>Mandible posterior– 50% </a:t>
          </a:r>
          <a:r>
            <a:rPr kumimoji="1" lang="en-US" sz="2000" b="1" dirty="0" err="1" smtClean="0"/>
            <a:t>Ramus</a:t>
          </a:r>
          <a:r>
            <a:rPr kumimoji="1" lang="en-US" sz="2000" b="1" dirty="0" smtClean="0"/>
            <a:t> and 3</a:t>
          </a:r>
          <a:r>
            <a:rPr kumimoji="1" lang="en-US" sz="2000" b="1" baseline="30000" dirty="0" smtClean="0"/>
            <a:t>rd</a:t>
          </a:r>
          <a:r>
            <a:rPr kumimoji="1" lang="en-US" sz="2000" b="1" dirty="0" smtClean="0"/>
            <a:t> molar area &gt;Maxilla </a:t>
          </a:r>
          <a:r>
            <a:rPr kumimoji="1" lang="en-US" sz="2000" b="1" dirty="0" err="1" smtClean="0"/>
            <a:t>tuberosity</a:t>
          </a:r>
          <a:r>
            <a:rPr kumimoji="1" lang="en-US" sz="2000" b="1" dirty="0" smtClean="0"/>
            <a:t> area &gt;Anterior </a:t>
          </a:r>
          <a:r>
            <a:rPr kumimoji="1" lang="en-US" sz="2000" b="1" dirty="0" err="1" smtClean="0"/>
            <a:t>cuspid</a:t>
          </a:r>
          <a:r>
            <a:rPr kumimoji="1" lang="en-US" sz="2000" b="1" dirty="0" smtClean="0"/>
            <a:t>. </a:t>
          </a:r>
          <a:endParaRPr lang="en-US" sz="2000" b="1" dirty="0"/>
        </a:p>
      </dgm:t>
    </dgm:pt>
    <dgm:pt modelId="{A5669273-9C12-4AEF-8DD4-E94086802654}" type="parTrans" cxnId="{629B7639-9A8C-4752-9A83-DE28B40E8FCB}">
      <dgm:prSet/>
      <dgm:spPr/>
      <dgm:t>
        <a:bodyPr/>
        <a:lstStyle/>
        <a:p>
          <a:endParaRPr lang="en-US"/>
        </a:p>
      </dgm:t>
    </dgm:pt>
    <dgm:pt modelId="{030BA292-2190-4509-9DD6-066DDF71A356}" type="sibTrans" cxnId="{629B7639-9A8C-4752-9A83-DE28B40E8FCB}">
      <dgm:prSet/>
      <dgm:spPr/>
      <dgm:t>
        <a:bodyPr/>
        <a:lstStyle/>
        <a:p>
          <a:endParaRPr lang="en-US"/>
        </a:p>
      </dgm:t>
    </dgm:pt>
    <dgm:pt modelId="{77BA16C2-C47F-401A-A0E6-646DEB3E39FC}">
      <dgm:prSet custT="1"/>
      <dgm:spPr/>
      <dgm:t>
        <a:bodyPr/>
        <a:lstStyle/>
        <a:p>
          <a:pPr algn="l" rtl="0"/>
          <a:r>
            <a:rPr kumimoji="1" lang="en-US" sz="2000" b="0" dirty="0" smtClean="0"/>
            <a:t>Bimodal age distribution - second peak -5</a:t>
          </a:r>
          <a:r>
            <a:rPr kumimoji="1" lang="en-US" sz="2000" b="0" baseline="30000" dirty="0" smtClean="0"/>
            <a:t>th</a:t>
          </a:r>
          <a:r>
            <a:rPr kumimoji="1" lang="en-US" sz="2000" b="0" dirty="0" smtClean="0"/>
            <a:t> decade</a:t>
          </a:r>
          <a:endParaRPr lang="en-US" sz="2000" b="0" dirty="0"/>
        </a:p>
      </dgm:t>
    </dgm:pt>
    <dgm:pt modelId="{8565CBE5-7650-4B9C-8C82-313F0DC9A1D0}" type="parTrans" cxnId="{56303250-65D6-47AF-A5C9-3AA1F938A200}">
      <dgm:prSet/>
      <dgm:spPr/>
      <dgm:t>
        <a:bodyPr/>
        <a:lstStyle/>
        <a:p>
          <a:endParaRPr lang="en-US"/>
        </a:p>
      </dgm:t>
    </dgm:pt>
    <dgm:pt modelId="{DFEB44F8-3C31-4F72-847E-E334371E07A3}" type="sibTrans" cxnId="{56303250-65D6-47AF-A5C9-3AA1F938A200}">
      <dgm:prSet/>
      <dgm:spPr/>
      <dgm:t>
        <a:bodyPr/>
        <a:lstStyle/>
        <a:p>
          <a:endParaRPr lang="en-US"/>
        </a:p>
      </dgm:t>
    </dgm:pt>
    <dgm:pt modelId="{2AEC3E2E-3581-419D-9C9D-2BB6C841653E}" type="pres">
      <dgm:prSet presAssocID="{4623983B-F269-4B0D-85A4-4FEB8893DE1C}" presName="linear" presStyleCnt="0">
        <dgm:presLayoutVars>
          <dgm:animLvl val="lvl"/>
          <dgm:resizeHandles val="exact"/>
        </dgm:presLayoutVars>
      </dgm:prSet>
      <dgm:spPr/>
      <dgm:t>
        <a:bodyPr/>
        <a:lstStyle/>
        <a:p>
          <a:endParaRPr lang="en-US"/>
        </a:p>
      </dgm:t>
    </dgm:pt>
    <dgm:pt modelId="{1ACE6E2A-6CB5-4CF7-B83A-5F233D8B94AA}" type="pres">
      <dgm:prSet presAssocID="{56888DCE-63C7-406E-AB5C-0B4A3F35A966}" presName="parentText" presStyleLbl="node1" presStyleIdx="0" presStyleCnt="6" custScaleY="69253" custLinFactNeighborY="39730">
        <dgm:presLayoutVars>
          <dgm:chMax val="0"/>
          <dgm:bulletEnabled val="1"/>
        </dgm:presLayoutVars>
      </dgm:prSet>
      <dgm:spPr/>
      <dgm:t>
        <a:bodyPr/>
        <a:lstStyle/>
        <a:p>
          <a:endParaRPr lang="en-US"/>
        </a:p>
      </dgm:t>
    </dgm:pt>
    <dgm:pt modelId="{177ECE3E-73CC-40EC-AF75-403C0FADF956}" type="pres">
      <dgm:prSet presAssocID="{8B8CD308-6F82-4C72-9C79-6C69649308F8}" presName="spacer" presStyleCnt="0"/>
      <dgm:spPr/>
    </dgm:pt>
    <dgm:pt modelId="{2205539E-A733-4D7A-849E-B2E0FF1D8EC9}" type="pres">
      <dgm:prSet presAssocID="{BDC03119-8471-4B59-879C-4EB0C63353AB}" presName="parentText" presStyleLbl="node1" presStyleIdx="1" presStyleCnt="6" custScaleY="69253" custLinFactNeighborY="39730">
        <dgm:presLayoutVars>
          <dgm:chMax val="0"/>
          <dgm:bulletEnabled val="1"/>
        </dgm:presLayoutVars>
      </dgm:prSet>
      <dgm:spPr/>
      <dgm:t>
        <a:bodyPr/>
        <a:lstStyle/>
        <a:p>
          <a:endParaRPr lang="en-US"/>
        </a:p>
      </dgm:t>
    </dgm:pt>
    <dgm:pt modelId="{E4031DDD-7055-419E-A7BC-42D83B5279B6}" type="pres">
      <dgm:prSet presAssocID="{B1216A34-6F75-4C68-8587-4C51DE817657}" presName="spacer" presStyleCnt="0"/>
      <dgm:spPr/>
    </dgm:pt>
    <dgm:pt modelId="{B686BD69-CB42-4068-9BA4-7E78FF012F23}" type="pres">
      <dgm:prSet presAssocID="{7DC98388-84FE-4320-9ACB-BC5F3BD6326F}" presName="parentText" presStyleLbl="node1" presStyleIdx="2" presStyleCnt="6" custScaleY="69253" custLinFactNeighborY="39730">
        <dgm:presLayoutVars>
          <dgm:chMax val="0"/>
          <dgm:bulletEnabled val="1"/>
        </dgm:presLayoutVars>
      </dgm:prSet>
      <dgm:spPr/>
      <dgm:t>
        <a:bodyPr/>
        <a:lstStyle/>
        <a:p>
          <a:endParaRPr lang="en-US"/>
        </a:p>
      </dgm:t>
    </dgm:pt>
    <dgm:pt modelId="{C5760B91-7BD7-4398-86E1-FCFC6F6E5A0A}" type="pres">
      <dgm:prSet presAssocID="{DD8D6249-A0CA-45E8-BFDC-C286BB926080}" presName="spacer" presStyleCnt="0"/>
      <dgm:spPr/>
    </dgm:pt>
    <dgm:pt modelId="{2FFA13AA-D977-4A82-BABF-70A4D84C6B44}" type="pres">
      <dgm:prSet presAssocID="{084877E2-4C86-49D8-8016-051EC8D213FD}" presName="parentText" presStyleLbl="node1" presStyleIdx="3" presStyleCnt="6" custScaleY="69253" custLinFactNeighborY="3159">
        <dgm:presLayoutVars>
          <dgm:chMax val="0"/>
          <dgm:bulletEnabled val="1"/>
        </dgm:presLayoutVars>
      </dgm:prSet>
      <dgm:spPr/>
      <dgm:t>
        <a:bodyPr/>
        <a:lstStyle/>
        <a:p>
          <a:endParaRPr lang="en-US"/>
        </a:p>
      </dgm:t>
    </dgm:pt>
    <dgm:pt modelId="{94981B72-91E3-4A16-BEDB-B05E7098EA91}" type="pres">
      <dgm:prSet presAssocID="{084877E2-4C86-49D8-8016-051EC8D213FD}" presName="childText" presStyleLbl="revTx" presStyleIdx="0" presStyleCnt="1">
        <dgm:presLayoutVars>
          <dgm:bulletEnabled val="1"/>
        </dgm:presLayoutVars>
      </dgm:prSet>
      <dgm:spPr/>
      <dgm:t>
        <a:bodyPr/>
        <a:lstStyle/>
        <a:p>
          <a:endParaRPr lang="en-US"/>
        </a:p>
      </dgm:t>
    </dgm:pt>
    <dgm:pt modelId="{F7484E24-655A-42E4-A036-2FB13076158C}" type="pres">
      <dgm:prSet presAssocID="{8199415F-48C9-4A6B-968F-299B54651E9B}" presName="parentText" presStyleLbl="node1" presStyleIdx="4" presStyleCnt="6" custScaleY="69253" custLinFactY="-18943" custLinFactNeighborY="-100000">
        <dgm:presLayoutVars>
          <dgm:chMax val="0"/>
          <dgm:bulletEnabled val="1"/>
        </dgm:presLayoutVars>
      </dgm:prSet>
      <dgm:spPr/>
      <dgm:t>
        <a:bodyPr/>
        <a:lstStyle/>
        <a:p>
          <a:endParaRPr lang="en-US"/>
        </a:p>
      </dgm:t>
    </dgm:pt>
    <dgm:pt modelId="{E6CE3A0F-2A65-4497-93AD-4BF291436BCD}" type="pres">
      <dgm:prSet presAssocID="{E7DC06C8-DD25-402D-9119-1DD1303C4E59}" presName="spacer" presStyleCnt="0"/>
      <dgm:spPr/>
    </dgm:pt>
    <dgm:pt modelId="{9F4424C8-12C6-4549-B33D-9C559B7A4781}" type="pres">
      <dgm:prSet presAssocID="{95F8FFB3-353B-4FBE-B1CC-85CCF449E138}" presName="parentText" presStyleLbl="node1" presStyleIdx="5" presStyleCnt="6" custScaleY="69253" custLinFactNeighborY="-32290">
        <dgm:presLayoutVars>
          <dgm:chMax val="0"/>
          <dgm:bulletEnabled val="1"/>
        </dgm:presLayoutVars>
      </dgm:prSet>
      <dgm:spPr/>
      <dgm:t>
        <a:bodyPr/>
        <a:lstStyle/>
        <a:p>
          <a:endParaRPr lang="en-US"/>
        </a:p>
      </dgm:t>
    </dgm:pt>
  </dgm:ptLst>
  <dgm:cxnLst>
    <dgm:cxn modelId="{C1E7D27D-9A90-404C-99BC-4EF40DD6A1C3}" type="presOf" srcId="{BDC03119-8471-4B59-879C-4EB0C63353AB}" destId="{2205539E-A733-4D7A-849E-B2E0FF1D8EC9}" srcOrd="0" destOrd="0" presId="urn:microsoft.com/office/officeart/2005/8/layout/vList2"/>
    <dgm:cxn modelId="{9F756836-11B0-41E7-8C43-BFAF55DDA2D0}" type="presOf" srcId="{7DC98388-84FE-4320-9ACB-BC5F3BD6326F}" destId="{B686BD69-CB42-4068-9BA4-7E78FF012F23}" srcOrd="0" destOrd="0" presId="urn:microsoft.com/office/officeart/2005/8/layout/vList2"/>
    <dgm:cxn modelId="{6CDC3D3E-6AD7-44C4-8860-9627C8E84770}" type="presOf" srcId="{8199415F-48C9-4A6B-968F-299B54651E9B}" destId="{F7484E24-655A-42E4-A036-2FB13076158C}" srcOrd="0" destOrd="0" presId="urn:microsoft.com/office/officeart/2005/8/layout/vList2"/>
    <dgm:cxn modelId="{B878AB56-CB23-49F6-88A9-E647CBFB825F}" srcId="{4623983B-F269-4B0D-85A4-4FEB8893DE1C}" destId="{8199415F-48C9-4A6B-968F-299B54651E9B}" srcOrd="4" destOrd="0" parTransId="{D41D2A09-9A68-4945-8693-D97F4CEE1930}" sibTransId="{E7DC06C8-DD25-402D-9119-1DD1303C4E59}"/>
    <dgm:cxn modelId="{D0BDB4B1-976B-4B84-B714-F1D0241F3DAE}" type="presOf" srcId="{77BA16C2-C47F-401A-A0E6-646DEB3E39FC}" destId="{94981B72-91E3-4A16-BEDB-B05E7098EA91}" srcOrd="0" destOrd="0" presId="urn:microsoft.com/office/officeart/2005/8/layout/vList2"/>
    <dgm:cxn modelId="{B1ABCAF5-3C3A-428F-88A4-5C344891B383}" type="presOf" srcId="{56888DCE-63C7-406E-AB5C-0B4A3F35A966}" destId="{1ACE6E2A-6CB5-4CF7-B83A-5F233D8B94AA}" srcOrd="0" destOrd="0" presId="urn:microsoft.com/office/officeart/2005/8/layout/vList2"/>
    <dgm:cxn modelId="{A5E72CC9-266A-4564-AC62-04EA78195F7F}" srcId="{4623983B-F269-4B0D-85A4-4FEB8893DE1C}" destId="{7DC98388-84FE-4320-9ACB-BC5F3BD6326F}" srcOrd="2" destOrd="0" parTransId="{0FECAD2E-957A-4C90-BC76-B5DE307ED6D4}" sibTransId="{DD8D6249-A0CA-45E8-BFDC-C286BB926080}"/>
    <dgm:cxn modelId="{C34382D7-83E9-491B-834B-067E207F9E57}" srcId="{4623983B-F269-4B0D-85A4-4FEB8893DE1C}" destId="{084877E2-4C86-49D8-8016-051EC8D213FD}" srcOrd="3" destOrd="0" parTransId="{91F46378-D835-447C-8F74-1E7404AB4E88}" sibTransId="{03E85362-7BF1-439E-9CD7-A6D81E25172F}"/>
    <dgm:cxn modelId="{629B7639-9A8C-4752-9A83-DE28B40E8FCB}" srcId="{4623983B-F269-4B0D-85A4-4FEB8893DE1C}" destId="{95F8FFB3-353B-4FBE-B1CC-85CCF449E138}" srcOrd="5" destOrd="0" parTransId="{A5669273-9C12-4AEF-8DD4-E94086802654}" sibTransId="{030BA292-2190-4509-9DD6-066DDF71A356}"/>
    <dgm:cxn modelId="{E5715E6F-A22D-4BE6-834E-BD0765D87397}" srcId="{4623983B-F269-4B0D-85A4-4FEB8893DE1C}" destId="{56888DCE-63C7-406E-AB5C-0B4A3F35A966}" srcOrd="0" destOrd="0" parTransId="{84D8425D-510E-460E-B57A-3B11559B488E}" sibTransId="{8B8CD308-6F82-4C72-9C79-6C69649308F8}"/>
    <dgm:cxn modelId="{0E5C865B-817B-4F92-A0A0-86AB29C18142}" type="presOf" srcId="{95F8FFB3-353B-4FBE-B1CC-85CCF449E138}" destId="{9F4424C8-12C6-4549-B33D-9C559B7A4781}" srcOrd="0" destOrd="0" presId="urn:microsoft.com/office/officeart/2005/8/layout/vList2"/>
    <dgm:cxn modelId="{1465D211-5A6D-4024-867C-3184E24D1815}" type="presOf" srcId="{084877E2-4C86-49D8-8016-051EC8D213FD}" destId="{2FFA13AA-D977-4A82-BABF-70A4D84C6B44}" srcOrd="0" destOrd="0" presId="urn:microsoft.com/office/officeart/2005/8/layout/vList2"/>
    <dgm:cxn modelId="{56303250-65D6-47AF-A5C9-3AA1F938A200}" srcId="{084877E2-4C86-49D8-8016-051EC8D213FD}" destId="{77BA16C2-C47F-401A-A0E6-646DEB3E39FC}" srcOrd="0" destOrd="0" parTransId="{8565CBE5-7650-4B9C-8C82-313F0DC9A1D0}" sibTransId="{DFEB44F8-3C31-4F72-847E-E334371E07A3}"/>
    <dgm:cxn modelId="{D4F3C8EB-AEBD-46C3-9CAC-96DCE4065BE2}" type="presOf" srcId="{4623983B-F269-4B0D-85A4-4FEB8893DE1C}" destId="{2AEC3E2E-3581-419D-9C9D-2BB6C841653E}" srcOrd="0" destOrd="0" presId="urn:microsoft.com/office/officeart/2005/8/layout/vList2"/>
    <dgm:cxn modelId="{28A3BB82-ACB7-40D6-A2AC-687895F959B5}" srcId="{4623983B-F269-4B0D-85A4-4FEB8893DE1C}" destId="{BDC03119-8471-4B59-879C-4EB0C63353AB}" srcOrd="1" destOrd="0" parTransId="{F7615E44-105F-4AA9-B185-631259DA16A4}" sibTransId="{B1216A34-6F75-4C68-8587-4C51DE817657}"/>
    <dgm:cxn modelId="{25B33234-51B1-4365-8C7A-FD576F5578FB}" type="presParOf" srcId="{2AEC3E2E-3581-419D-9C9D-2BB6C841653E}" destId="{1ACE6E2A-6CB5-4CF7-B83A-5F233D8B94AA}" srcOrd="0" destOrd="0" presId="urn:microsoft.com/office/officeart/2005/8/layout/vList2"/>
    <dgm:cxn modelId="{DC384B04-CC48-43CC-971D-DF6EE5724441}" type="presParOf" srcId="{2AEC3E2E-3581-419D-9C9D-2BB6C841653E}" destId="{177ECE3E-73CC-40EC-AF75-403C0FADF956}" srcOrd="1" destOrd="0" presId="urn:microsoft.com/office/officeart/2005/8/layout/vList2"/>
    <dgm:cxn modelId="{833EE702-6F81-4CFE-8C28-938680AAB9DA}" type="presParOf" srcId="{2AEC3E2E-3581-419D-9C9D-2BB6C841653E}" destId="{2205539E-A733-4D7A-849E-B2E0FF1D8EC9}" srcOrd="2" destOrd="0" presId="urn:microsoft.com/office/officeart/2005/8/layout/vList2"/>
    <dgm:cxn modelId="{C827CDA7-C138-42A0-B4F4-8C312E962662}" type="presParOf" srcId="{2AEC3E2E-3581-419D-9C9D-2BB6C841653E}" destId="{E4031DDD-7055-419E-A7BC-42D83B5279B6}" srcOrd="3" destOrd="0" presId="urn:microsoft.com/office/officeart/2005/8/layout/vList2"/>
    <dgm:cxn modelId="{AADC0F3D-3F03-4A63-81C4-D057C1E95FFB}" type="presParOf" srcId="{2AEC3E2E-3581-419D-9C9D-2BB6C841653E}" destId="{B686BD69-CB42-4068-9BA4-7E78FF012F23}" srcOrd="4" destOrd="0" presId="urn:microsoft.com/office/officeart/2005/8/layout/vList2"/>
    <dgm:cxn modelId="{2CE0AA78-E678-448F-8C8E-4794EBFA234A}" type="presParOf" srcId="{2AEC3E2E-3581-419D-9C9D-2BB6C841653E}" destId="{C5760B91-7BD7-4398-86E1-FCFC6F6E5A0A}" srcOrd="5" destOrd="0" presId="urn:microsoft.com/office/officeart/2005/8/layout/vList2"/>
    <dgm:cxn modelId="{F3081ADC-C56C-404C-BB6D-2C9A9810F6C1}" type="presParOf" srcId="{2AEC3E2E-3581-419D-9C9D-2BB6C841653E}" destId="{2FFA13AA-D977-4A82-BABF-70A4D84C6B44}" srcOrd="6" destOrd="0" presId="urn:microsoft.com/office/officeart/2005/8/layout/vList2"/>
    <dgm:cxn modelId="{752F025B-BB82-4B95-B08A-229CACEF8871}" type="presParOf" srcId="{2AEC3E2E-3581-419D-9C9D-2BB6C841653E}" destId="{94981B72-91E3-4A16-BEDB-B05E7098EA91}" srcOrd="7" destOrd="0" presId="urn:microsoft.com/office/officeart/2005/8/layout/vList2"/>
    <dgm:cxn modelId="{64E8A711-D3AE-45E0-9B0E-8ACB594EB1F1}" type="presParOf" srcId="{2AEC3E2E-3581-419D-9C9D-2BB6C841653E}" destId="{F7484E24-655A-42E4-A036-2FB13076158C}" srcOrd="8" destOrd="0" presId="urn:microsoft.com/office/officeart/2005/8/layout/vList2"/>
    <dgm:cxn modelId="{1606C3B2-E81A-41C9-98BD-C41129F770AE}" type="presParOf" srcId="{2AEC3E2E-3581-419D-9C9D-2BB6C841653E}" destId="{E6CE3A0F-2A65-4497-93AD-4BF291436BCD}" srcOrd="9" destOrd="0" presId="urn:microsoft.com/office/officeart/2005/8/layout/vList2"/>
    <dgm:cxn modelId="{A1FE2150-34C7-4F8F-9C6C-1504C8524B67}" type="presParOf" srcId="{2AEC3E2E-3581-419D-9C9D-2BB6C841653E}" destId="{9F4424C8-12C6-4549-B33D-9C559B7A4781}" srcOrd="10"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E9AD18E-E2F2-417E-A78F-95942D9868C2}" type="doc">
      <dgm:prSet loTypeId="urn:microsoft.com/office/officeart/2005/8/layout/vList3" loCatId="list" qsTypeId="urn:microsoft.com/office/officeart/2005/8/quickstyle/simple3" qsCatId="simple" csTypeId="urn:microsoft.com/office/officeart/2005/8/colors/accent0_3" csCatId="mainScheme" phldr="1"/>
      <dgm:spPr/>
      <dgm:t>
        <a:bodyPr/>
        <a:lstStyle/>
        <a:p>
          <a:endParaRPr lang="en-US"/>
        </a:p>
      </dgm:t>
    </dgm:pt>
    <dgm:pt modelId="{FDE6AFE6-A24D-4011-8DAB-724DB57FA6F7}">
      <dgm:prSet custT="1">
        <dgm:style>
          <a:lnRef idx="1">
            <a:schemeClr val="accent6"/>
          </a:lnRef>
          <a:fillRef idx="2">
            <a:schemeClr val="accent6"/>
          </a:fillRef>
          <a:effectRef idx="1">
            <a:schemeClr val="accent6"/>
          </a:effectRef>
          <a:fontRef idx="minor">
            <a:schemeClr val="dk1"/>
          </a:fontRef>
        </dgm:style>
      </dgm:prSet>
      <dgm:spPr>
        <a:gradFill flip="none" rotWithShape="0">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16200000" scaled="1"/>
          <a:tileRect/>
        </a:gradFill>
        <a:ln>
          <a:noFill/>
        </a:ln>
        <a:effectLst>
          <a:glow rad="635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rtl="0">
            <a:lnSpc>
              <a:spcPct val="150000"/>
            </a:lnSpc>
          </a:pPr>
          <a:r>
            <a:rPr kumimoji="1" lang="en-US" sz="2100" dirty="0" smtClean="0"/>
            <a:t>Arises from </a:t>
          </a:r>
          <a:r>
            <a:rPr kumimoji="1" lang="en-US" sz="2100" b="1" i="1" dirty="0" smtClean="0"/>
            <a:t>dental lamina rests </a:t>
          </a:r>
          <a:r>
            <a:rPr kumimoji="1" lang="en-US" sz="2100" dirty="0" smtClean="0"/>
            <a:t>that lie within the </a:t>
          </a:r>
          <a:r>
            <a:rPr kumimoji="1" lang="en-US" sz="2100" dirty="0" err="1" smtClean="0"/>
            <a:t>interradicular</a:t>
          </a:r>
          <a:r>
            <a:rPr kumimoji="1" lang="en-US" sz="2100" dirty="0" smtClean="0"/>
            <a:t> </a:t>
          </a:r>
          <a:r>
            <a:rPr kumimoji="1" lang="en-US" sz="2100" dirty="0" err="1" smtClean="0"/>
            <a:t>crestal</a:t>
          </a:r>
          <a:r>
            <a:rPr kumimoji="1" lang="en-US" sz="2100" dirty="0" smtClean="0"/>
            <a:t> or </a:t>
          </a:r>
          <a:r>
            <a:rPr kumimoji="1" lang="en-US" sz="2100" dirty="0" err="1" smtClean="0"/>
            <a:t>midroot</a:t>
          </a:r>
          <a:r>
            <a:rPr kumimoji="1" lang="en-US" sz="2100" dirty="0" smtClean="0"/>
            <a:t>‐level bone ; develops between teeth</a:t>
          </a:r>
          <a:endParaRPr kumimoji="1" lang="en-US" sz="2100" dirty="0"/>
        </a:p>
      </dgm:t>
    </dgm:pt>
    <dgm:pt modelId="{9101B56C-1A28-49D3-A94F-5C288817F549}" type="parTrans" cxnId="{79256895-B256-434F-BBAF-C3E547AC16D9}">
      <dgm:prSet/>
      <dgm:spPr/>
      <dgm:t>
        <a:bodyPr/>
        <a:lstStyle/>
        <a:p>
          <a:endParaRPr lang="en-US"/>
        </a:p>
      </dgm:t>
    </dgm:pt>
    <dgm:pt modelId="{3FF574A3-104C-48DA-82DE-1C59872C50E7}" type="sibTrans" cxnId="{79256895-B256-434F-BBAF-C3E547AC16D9}">
      <dgm:prSet/>
      <dgm:spPr/>
      <dgm:t>
        <a:bodyPr/>
        <a:lstStyle/>
        <a:p>
          <a:endParaRPr lang="en-US"/>
        </a:p>
      </dgm:t>
    </dgm:pt>
    <dgm:pt modelId="{F7D3A83B-6A11-469D-8B5B-C7BEED9F2863}" type="pres">
      <dgm:prSet presAssocID="{4E9AD18E-E2F2-417E-A78F-95942D9868C2}" presName="linearFlow" presStyleCnt="0">
        <dgm:presLayoutVars>
          <dgm:dir/>
          <dgm:resizeHandles val="exact"/>
        </dgm:presLayoutVars>
      </dgm:prSet>
      <dgm:spPr/>
      <dgm:t>
        <a:bodyPr/>
        <a:lstStyle/>
        <a:p>
          <a:endParaRPr lang="en-US"/>
        </a:p>
      </dgm:t>
    </dgm:pt>
    <dgm:pt modelId="{AF3C183B-83F3-46E8-B132-C8B57A23074C}" type="pres">
      <dgm:prSet presAssocID="{FDE6AFE6-A24D-4011-8DAB-724DB57FA6F7}" presName="composite" presStyleCnt="0"/>
      <dgm:spPr/>
    </dgm:pt>
    <dgm:pt modelId="{2C8E5B23-45F2-4862-89AE-01EB6BC36978}" type="pres">
      <dgm:prSet presAssocID="{FDE6AFE6-A24D-4011-8DAB-724DB57FA6F7}" presName="imgShp" presStyleLbl="fgImgPlace1" presStyleIdx="0" presStyleCnt="1" custScaleX="37183" custScaleY="37183" custLinFactNeighborX="2763" custLinFactNeighborY="-213">
        <dgm:style>
          <a:lnRef idx="1">
            <a:schemeClr val="accent6"/>
          </a:lnRef>
          <a:fillRef idx="3">
            <a:schemeClr val="accent6"/>
          </a:fillRef>
          <a:effectRef idx="2">
            <a:schemeClr val="accent6"/>
          </a:effectRef>
          <a:fontRef idx="minor">
            <a:schemeClr val="lt1"/>
          </a:fontRef>
        </dgm:style>
      </dgm:prSet>
      <dgm:spPr>
        <a:prstGeom prst="sun">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81F791C5-92A5-4E41-906E-11F4C22ABC00}" type="pres">
      <dgm:prSet presAssocID="{FDE6AFE6-A24D-4011-8DAB-724DB57FA6F7}" presName="txShp" presStyleLbl="node1" presStyleIdx="0" presStyleCnt="1" custScaleX="132194" custScaleY="69652" custLinFactNeighborX="2187">
        <dgm:presLayoutVars>
          <dgm:bulletEnabled val="1"/>
        </dgm:presLayoutVars>
      </dgm:prSet>
      <dgm:spPr/>
      <dgm:t>
        <a:bodyPr/>
        <a:lstStyle/>
        <a:p>
          <a:endParaRPr lang="en-US"/>
        </a:p>
      </dgm:t>
    </dgm:pt>
  </dgm:ptLst>
  <dgm:cxnLst>
    <dgm:cxn modelId="{0CCC6FCA-AEEB-4091-B79B-A7E029E7F50A}" type="presOf" srcId="{FDE6AFE6-A24D-4011-8DAB-724DB57FA6F7}" destId="{81F791C5-92A5-4E41-906E-11F4C22ABC00}" srcOrd="0" destOrd="0" presId="urn:microsoft.com/office/officeart/2005/8/layout/vList3"/>
    <dgm:cxn modelId="{B64E7D3D-31B1-49AE-BA41-A5CB08E2B249}" type="presOf" srcId="{4E9AD18E-E2F2-417E-A78F-95942D9868C2}" destId="{F7D3A83B-6A11-469D-8B5B-C7BEED9F2863}" srcOrd="0" destOrd="0" presId="urn:microsoft.com/office/officeart/2005/8/layout/vList3"/>
    <dgm:cxn modelId="{79256895-B256-434F-BBAF-C3E547AC16D9}" srcId="{4E9AD18E-E2F2-417E-A78F-95942D9868C2}" destId="{FDE6AFE6-A24D-4011-8DAB-724DB57FA6F7}" srcOrd="0" destOrd="0" parTransId="{9101B56C-1A28-49D3-A94F-5C288817F549}" sibTransId="{3FF574A3-104C-48DA-82DE-1C59872C50E7}"/>
    <dgm:cxn modelId="{81A569BC-5212-4010-8E6C-DDC4D85A2171}" type="presParOf" srcId="{F7D3A83B-6A11-469D-8B5B-C7BEED9F2863}" destId="{AF3C183B-83F3-46E8-B132-C8B57A23074C}" srcOrd="0" destOrd="0" presId="urn:microsoft.com/office/officeart/2005/8/layout/vList3"/>
    <dgm:cxn modelId="{DECFA10A-3964-4EFD-8B80-298385C7F236}" type="presParOf" srcId="{AF3C183B-83F3-46E8-B132-C8B57A23074C}" destId="{2C8E5B23-45F2-4862-89AE-01EB6BC36978}" srcOrd="0" destOrd="0" presId="urn:microsoft.com/office/officeart/2005/8/layout/vList3"/>
    <dgm:cxn modelId="{7568FD53-32E8-4268-B0A5-E9AE03D2A757}" type="presParOf" srcId="{AF3C183B-83F3-46E8-B132-C8B57A23074C}" destId="{81F791C5-92A5-4E41-906E-11F4C22ABC00}" srcOrd="1" destOrd="0" presId="urn:microsoft.com/office/officeart/2005/8/layout/vList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9E26D08-9648-40C4-8897-7FB58D8E11AD}"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185F0ABD-E2DD-42D9-ABAA-DB4844DE01CE}">
      <dgm:prSet custT="1"/>
      <dgm:spPr/>
      <dgm:t>
        <a:bodyPr/>
        <a:lstStyle/>
        <a:p>
          <a:pPr algn="ctr" rtl="0">
            <a:lnSpc>
              <a:spcPct val="150000"/>
            </a:lnSpc>
          </a:pPr>
          <a:r>
            <a:rPr kumimoji="1" lang="en-US" sz="1800" dirty="0" smtClean="0"/>
            <a:t>‘A cystic lesion - epithelial lining shows well-defined basal layer of columnar cells, an overlying layer - many cells thick and may resemble </a:t>
          </a:r>
          <a:r>
            <a:rPr kumimoji="1" lang="en-US" sz="1800" dirty="0" err="1" smtClean="0"/>
            <a:t>stellate</a:t>
          </a:r>
          <a:r>
            <a:rPr kumimoji="1" lang="en-US" sz="1800" dirty="0" smtClean="0"/>
            <a:t> reticulum, and masses of “ghost” epithelial cell that may be in in the epithelial lining or in the fibrous capsule</a:t>
          </a:r>
          <a:endParaRPr lang="en-US" sz="1800" dirty="0"/>
        </a:p>
      </dgm:t>
    </dgm:pt>
    <dgm:pt modelId="{5562851D-2194-4876-AF8D-F15E9CC3A13C}" type="parTrans" cxnId="{8B62911B-EF30-4EE8-BD9E-7F4EACB4013B}">
      <dgm:prSet/>
      <dgm:spPr/>
      <dgm:t>
        <a:bodyPr/>
        <a:lstStyle/>
        <a:p>
          <a:endParaRPr lang="en-US"/>
        </a:p>
      </dgm:t>
    </dgm:pt>
    <dgm:pt modelId="{A3834807-3302-46D1-87C2-6F1D60A465E2}" type="sibTrans" cxnId="{8B62911B-EF30-4EE8-BD9E-7F4EACB4013B}">
      <dgm:prSet/>
      <dgm:spPr/>
      <dgm:t>
        <a:bodyPr/>
        <a:lstStyle/>
        <a:p>
          <a:endParaRPr lang="en-US"/>
        </a:p>
      </dgm:t>
    </dgm:pt>
    <dgm:pt modelId="{68B43078-9AA4-4651-A81C-6AB0C7D085FA}">
      <dgm:prSet custT="1"/>
      <dgm:spPr/>
      <dgm:t>
        <a:bodyPr/>
        <a:lstStyle/>
        <a:p>
          <a:pPr algn="ctr" rtl="0">
            <a:lnSpc>
              <a:spcPct val="150000"/>
            </a:lnSpc>
          </a:pPr>
          <a:r>
            <a:rPr kumimoji="1" lang="en-US" sz="1800" dirty="0" smtClean="0"/>
            <a:t>“Ghost” epithelial cells may become calcified.</a:t>
          </a:r>
          <a:endParaRPr lang="en-US" sz="1800" dirty="0"/>
        </a:p>
      </dgm:t>
    </dgm:pt>
    <dgm:pt modelId="{28A4A0F1-4B42-4FCD-BF14-07FC9B851DB9}" type="parTrans" cxnId="{B99A6261-4426-464D-9EDD-A2E2BA8AAAFC}">
      <dgm:prSet/>
      <dgm:spPr/>
      <dgm:t>
        <a:bodyPr/>
        <a:lstStyle/>
        <a:p>
          <a:endParaRPr lang="en-US"/>
        </a:p>
      </dgm:t>
    </dgm:pt>
    <dgm:pt modelId="{364485BB-15EF-40EA-B4E4-E835FF17A89E}" type="sibTrans" cxnId="{B99A6261-4426-464D-9EDD-A2E2BA8AAAFC}">
      <dgm:prSet/>
      <dgm:spPr/>
      <dgm:t>
        <a:bodyPr/>
        <a:lstStyle/>
        <a:p>
          <a:endParaRPr lang="en-US"/>
        </a:p>
      </dgm:t>
    </dgm:pt>
    <dgm:pt modelId="{0B221184-075B-42F6-9887-D1B400AFE51E}">
      <dgm:prSet custT="1"/>
      <dgm:spPr/>
      <dgm:t>
        <a:bodyPr/>
        <a:lstStyle/>
        <a:p>
          <a:pPr algn="ctr" rtl="0">
            <a:lnSpc>
              <a:spcPct val="150000"/>
            </a:lnSpc>
          </a:pPr>
          <a:r>
            <a:rPr kumimoji="1" lang="en-US" sz="1800" dirty="0" smtClean="0"/>
            <a:t>Ghost cells - enlarged, ballooned, ovoid or elongated </a:t>
          </a:r>
          <a:r>
            <a:rPr kumimoji="1" lang="en-US" sz="1800" dirty="0" err="1" smtClean="0"/>
            <a:t>elliptoid</a:t>
          </a:r>
          <a:r>
            <a:rPr kumimoji="1" lang="en-US" sz="1800" dirty="0" smtClean="0"/>
            <a:t> epithelial cells represent an abnormal type of </a:t>
          </a:r>
          <a:r>
            <a:rPr kumimoji="1" lang="en-US" sz="1800" dirty="0" err="1" smtClean="0"/>
            <a:t>keratinisation</a:t>
          </a:r>
          <a:r>
            <a:rPr kumimoji="1" lang="en-US" sz="1800" dirty="0" smtClean="0"/>
            <a:t> &amp; have affinity for calcification</a:t>
          </a:r>
          <a:endParaRPr kumimoji="1" lang="en-US" sz="1800" dirty="0"/>
        </a:p>
      </dgm:t>
    </dgm:pt>
    <dgm:pt modelId="{41A5E7CA-92FE-4A16-9B92-431DB7A730B0}" type="parTrans" cxnId="{935EF2B1-8274-4407-813A-B2F86BE049DC}">
      <dgm:prSet/>
      <dgm:spPr/>
      <dgm:t>
        <a:bodyPr/>
        <a:lstStyle/>
        <a:p>
          <a:endParaRPr lang="en-US"/>
        </a:p>
      </dgm:t>
    </dgm:pt>
    <dgm:pt modelId="{0D2D5D10-9696-43B5-9661-9B66EBF3E297}" type="sibTrans" cxnId="{935EF2B1-8274-4407-813A-B2F86BE049DC}">
      <dgm:prSet/>
      <dgm:spPr/>
      <dgm:t>
        <a:bodyPr/>
        <a:lstStyle/>
        <a:p>
          <a:endParaRPr lang="en-US"/>
        </a:p>
      </dgm:t>
    </dgm:pt>
    <dgm:pt modelId="{99218DFB-D969-4F57-900F-FBD5E2F6693E}" type="pres">
      <dgm:prSet presAssocID="{09E26D08-9648-40C4-8897-7FB58D8E11AD}" presName="linear" presStyleCnt="0">
        <dgm:presLayoutVars>
          <dgm:animLvl val="lvl"/>
          <dgm:resizeHandles val="exact"/>
        </dgm:presLayoutVars>
      </dgm:prSet>
      <dgm:spPr/>
      <dgm:t>
        <a:bodyPr/>
        <a:lstStyle/>
        <a:p>
          <a:endParaRPr lang="en-US"/>
        </a:p>
      </dgm:t>
    </dgm:pt>
    <dgm:pt modelId="{F422C78B-0EE3-4A10-B5CF-7950F4142D0B}" type="pres">
      <dgm:prSet presAssocID="{185F0ABD-E2DD-42D9-ABAA-DB4844DE01CE}" presName="parentText" presStyleLbl="node1" presStyleIdx="0" presStyleCnt="3">
        <dgm:presLayoutVars>
          <dgm:chMax val="0"/>
          <dgm:bulletEnabled val="1"/>
        </dgm:presLayoutVars>
      </dgm:prSet>
      <dgm:spPr/>
      <dgm:t>
        <a:bodyPr/>
        <a:lstStyle/>
        <a:p>
          <a:endParaRPr lang="en-US"/>
        </a:p>
      </dgm:t>
    </dgm:pt>
    <dgm:pt modelId="{BC9B1DA9-31D2-4AB1-B03E-BD582C5DDD14}" type="pres">
      <dgm:prSet presAssocID="{A3834807-3302-46D1-87C2-6F1D60A465E2}" presName="spacer" presStyleCnt="0"/>
      <dgm:spPr/>
    </dgm:pt>
    <dgm:pt modelId="{89FF51B9-6D35-414F-844E-1B283FFC67C6}" type="pres">
      <dgm:prSet presAssocID="{68B43078-9AA4-4651-A81C-6AB0C7D085FA}" presName="parentText" presStyleLbl="node1" presStyleIdx="1" presStyleCnt="3" custScaleY="55428">
        <dgm:presLayoutVars>
          <dgm:chMax val="0"/>
          <dgm:bulletEnabled val="1"/>
        </dgm:presLayoutVars>
      </dgm:prSet>
      <dgm:spPr/>
      <dgm:t>
        <a:bodyPr/>
        <a:lstStyle/>
        <a:p>
          <a:endParaRPr lang="en-US"/>
        </a:p>
      </dgm:t>
    </dgm:pt>
    <dgm:pt modelId="{786E8173-3BDB-4EFE-BC78-D6C95281B601}" type="pres">
      <dgm:prSet presAssocID="{364485BB-15EF-40EA-B4E4-E835FF17A89E}" presName="spacer" presStyleCnt="0"/>
      <dgm:spPr/>
    </dgm:pt>
    <dgm:pt modelId="{D82550B7-9250-4050-A781-EE77CCAB83CA}" type="pres">
      <dgm:prSet presAssocID="{0B221184-075B-42F6-9887-D1B400AFE51E}" presName="parentText" presStyleLbl="node1" presStyleIdx="2" presStyleCnt="3" custScaleY="57142">
        <dgm:presLayoutVars>
          <dgm:chMax val="0"/>
          <dgm:bulletEnabled val="1"/>
        </dgm:presLayoutVars>
      </dgm:prSet>
      <dgm:spPr/>
      <dgm:t>
        <a:bodyPr/>
        <a:lstStyle/>
        <a:p>
          <a:endParaRPr lang="en-US"/>
        </a:p>
      </dgm:t>
    </dgm:pt>
  </dgm:ptLst>
  <dgm:cxnLst>
    <dgm:cxn modelId="{993B374C-7C0E-42A1-A1C7-546A01606BFA}" type="presOf" srcId="{68B43078-9AA4-4651-A81C-6AB0C7D085FA}" destId="{89FF51B9-6D35-414F-844E-1B283FFC67C6}" srcOrd="0" destOrd="0" presId="urn:microsoft.com/office/officeart/2005/8/layout/vList2"/>
    <dgm:cxn modelId="{9764E13B-25DE-4203-A2A7-415F06A896EC}" type="presOf" srcId="{185F0ABD-E2DD-42D9-ABAA-DB4844DE01CE}" destId="{F422C78B-0EE3-4A10-B5CF-7950F4142D0B}" srcOrd="0" destOrd="0" presId="urn:microsoft.com/office/officeart/2005/8/layout/vList2"/>
    <dgm:cxn modelId="{3C7A55D2-8F5F-4871-B2BC-7E49336A4C11}" type="presOf" srcId="{0B221184-075B-42F6-9887-D1B400AFE51E}" destId="{D82550B7-9250-4050-A781-EE77CCAB83CA}" srcOrd="0" destOrd="0" presId="urn:microsoft.com/office/officeart/2005/8/layout/vList2"/>
    <dgm:cxn modelId="{55E4E1A3-9E00-4168-8F2A-06CE9C304A2C}" type="presOf" srcId="{09E26D08-9648-40C4-8897-7FB58D8E11AD}" destId="{99218DFB-D969-4F57-900F-FBD5E2F6693E}" srcOrd="0" destOrd="0" presId="urn:microsoft.com/office/officeart/2005/8/layout/vList2"/>
    <dgm:cxn modelId="{B99A6261-4426-464D-9EDD-A2E2BA8AAAFC}" srcId="{09E26D08-9648-40C4-8897-7FB58D8E11AD}" destId="{68B43078-9AA4-4651-A81C-6AB0C7D085FA}" srcOrd="1" destOrd="0" parTransId="{28A4A0F1-4B42-4FCD-BF14-07FC9B851DB9}" sibTransId="{364485BB-15EF-40EA-B4E4-E835FF17A89E}"/>
    <dgm:cxn modelId="{935EF2B1-8274-4407-813A-B2F86BE049DC}" srcId="{09E26D08-9648-40C4-8897-7FB58D8E11AD}" destId="{0B221184-075B-42F6-9887-D1B400AFE51E}" srcOrd="2" destOrd="0" parTransId="{41A5E7CA-92FE-4A16-9B92-431DB7A730B0}" sibTransId="{0D2D5D10-9696-43B5-9661-9B66EBF3E297}"/>
    <dgm:cxn modelId="{8B62911B-EF30-4EE8-BD9E-7F4EACB4013B}" srcId="{09E26D08-9648-40C4-8897-7FB58D8E11AD}" destId="{185F0ABD-E2DD-42D9-ABAA-DB4844DE01CE}" srcOrd="0" destOrd="0" parTransId="{5562851D-2194-4876-AF8D-F15E9CC3A13C}" sibTransId="{A3834807-3302-46D1-87C2-6F1D60A465E2}"/>
    <dgm:cxn modelId="{1C859F78-DB6F-45CD-9078-E75D84537249}" type="presParOf" srcId="{99218DFB-D969-4F57-900F-FBD5E2F6693E}" destId="{F422C78B-0EE3-4A10-B5CF-7950F4142D0B}" srcOrd="0" destOrd="0" presId="urn:microsoft.com/office/officeart/2005/8/layout/vList2"/>
    <dgm:cxn modelId="{CBD0A028-6EA6-4370-9E88-2F3C5CBE24EF}" type="presParOf" srcId="{99218DFB-D969-4F57-900F-FBD5E2F6693E}" destId="{BC9B1DA9-31D2-4AB1-B03E-BD582C5DDD14}" srcOrd="1" destOrd="0" presId="urn:microsoft.com/office/officeart/2005/8/layout/vList2"/>
    <dgm:cxn modelId="{07092635-38D8-4D03-A56A-642F0D8AD156}" type="presParOf" srcId="{99218DFB-D969-4F57-900F-FBD5E2F6693E}" destId="{89FF51B9-6D35-414F-844E-1B283FFC67C6}" srcOrd="2" destOrd="0" presId="urn:microsoft.com/office/officeart/2005/8/layout/vList2"/>
    <dgm:cxn modelId="{29955248-D2F0-43EC-BBD1-68A97DAAE335}" type="presParOf" srcId="{99218DFB-D969-4F57-900F-FBD5E2F6693E}" destId="{786E8173-3BDB-4EFE-BC78-D6C95281B601}" srcOrd="3" destOrd="0" presId="urn:microsoft.com/office/officeart/2005/8/layout/vList2"/>
    <dgm:cxn modelId="{A6F7240F-9B0C-4111-BE9D-3D09930F7E39}" type="presParOf" srcId="{99218DFB-D969-4F57-900F-FBD5E2F6693E}" destId="{D82550B7-9250-4050-A781-EE77CCAB83CA}" srcOrd="4" destOrd="0" presId="urn:microsoft.com/office/officeart/2005/8/layout/vList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81E3869-0864-447E-9133-7F5D02C1DCCC}" type="doc">
      <dgm:prSet loTypeId="urn:microsoft.com/office/officeart/2005/8/layout/radial4" loCatId="relationship" qsTypeId="urn:microsoft.com/office/officeart/2005/8/quickstyle/3d7" qsCatId="3D" csTypeId="urn:microsoft.com/office/officeart/2005/8/colors/accent0_2" csCatId="mainScheme" phldr="1"/>
      <dgm:spPr>
        <a:scene3d>
          <a:camera prst="isometricOffAxis1Right" zoom="91000"/>
          <a:lightRig rig="flat" dir="t"/>
        </a:scene3d>
      </dgm:spPr>
      <dgm:t>
        <a:bodyPr/>
        <a:lstStyle/>
        <a:p>
          <a:endParaRPr lang="en-US"/>
        </a:p>
      </dgm:t>
    </dgm:pt>
    <dgm:pt modelId="{371D0797-7838-41C3-B3CA-91CC74A0ECEF}">
      <dgm:prSet/>
      <dgm:spPr>
        <a:ln w="19050">
          <a:solidFill>
            <a:schemeClr val="tx2">
              <a:lumMod val="40000"/>
              <a:lumOff val="60000"/>
            </a:schemeClr>
          </a:solidFill>
        </a:ln>
        <a:effectLst>
          <a:outerShdw blurRad="190500" dist="228600" dir="2700000" algn="ctr">
            <a:srgbClr val="000000">
              <a:alpha val="30000"/>
            </a:srgbClr>
          </a:outerShdw>
        </a:effectLst>
        <a:sp3d prstMaterial="powder">
          <a:bevelT w="127000" h="63500" prst="divot"/>
        </a:sp3d>
      </dgm:spPr>
      <dgm:t>
        <a:bodyPr/>
        <a:lstStyle/>
        <a:p>
          <a:pPr rtl="0"/>
          <a:r>
            <a:rPr kumimoji="1" lang="en-US" dirty="0" smtClean="0"/>
            <a:t>Mid palatal </a:t>
          </a:r>
          <a:r>
            <a:rPr kumimoji="1" lang="en-US" dirty="0" err="1" smtClean="0"/>
            <a:t>raphae</a:t>
          </a:r>
          <a:r>
            <a:rPr kumimoji="1" lang="en-US" dirty="0" smtClean="0"/>
            <a:t> cyst of infants</a:t>
          </a:r>
          <a:endParaRPr kumimoji="1" lang="en-US" dirty="0"/>
        </a:p>
      </dgm:t>
    </dgm:pt>
    <dgm:pt modelId="{DC56AA27-D3D6-47DE-909C-2FE929D4A584}" type="parTrans" cxnId="{BC5FB647-1FD8-4C5B-B648-0F0DBADCA4A8}">
      <dgm:prSet/>
      <dgm:spPr/>
      <dgm:t>
        <a:bodyPr/>
        <a:lstStyle/>
        <a:p>
          <a:endParaRPr lang="en-US"/>
        </a:p>
      </dgm:t>
    </dgm:pt>
    <dgm:pt modelId="{CEAB0000-DC19-4D8F-8180-5CF5CB8A62CF}" type="sibTrans" cxnId="{BC5FB647-1FD8-4C5B-B648-0F0DBADCA4A8}">
      <dgm:prSet/>
      <dgm:spPr/>
      <dgm:t>
        <a:bodyPr/>
        <a:lstStyle/>
        <a:p>
          <a:endParaRPr lang="en-US"/>
        </a:p>
      </dgm:t>
    </dgm:pt>
    <dgm:pt modelId="{64F4C17B-86B9-40EE-AC6D-03508E936862}">
      <dgm:prSet/>
      <dgm:spPr>
        <a:ln w="19050">
          <a:solidFill>
            <a:schemeClr val="tx2">
              <a:lumMod val="40000"/>
              <a:lumOff val="60000"/>
            </a:schemeClr>
          </a:solidFill>
        </a:ln>
        <a:effectLst>
          <a:outerShdw blurRad="190500" dist="228600" dir="2700000" algn="ctr">
            <a:srgbClr val="000000">
              <a:alpha val="30000"/>
            </a:srgbClr>
          </a:outerShdw>
        </a:effectLst>
        <a:sp3d prstMaterial="powder">
          <a:bevelT w="127000" h="63500" prst="divot"/>
        </a:sp3d>
      </dgm:spPr>
      <dgm:t>
        <a:bodyPr/>
        <a:lstStyle/>
        <a:p>
          <a:pPr rtl="0"/>
          <a:r>
            <a:rPr kumimoji="1" lang="en-US" dirty="0" err="1" smtClean="0"/>
            <a:t>Nasopalatine</a:t>
          </a:r>
          <a:r>
            <a:rPr kumimoji="1" lang="en-US" dirty="0" smtClean="0"/>
            <a:t> duct cysts</a:t>
          </a:r>
          <a:endParaRPr lang="en-US" dirty="0"/>
        </a:p>
      </dgm:t>
    </dgm:pt>
    <dgm:pt modelId="{289032F6-5E03-48D8-A0A6-3A4FD498EF1C}" type="parTrans" cxnId="{F909FDD2-2205-4F83-8AC4-52C39F01BCC5}">
      <dgm:prSet/>
      <dgm:spPr/>
      <dgm:t>
        <a:bodyPr/>
        <a:lstStyle/>
        <a:p>
          <a:endParaRPr lang="en-US"/>
        </a:p>
      </dgm:t>
    </dgm:pt>
    <dgm:pt modelId="{39276CDB-03C2-4223-8D91-C49EF1275FF7}" type="sibTrans" cxnId="{F909FDD2-2205-4F83-8AC4-52C39F01BCC5}">
      <dgm:prSet/>
      <dgm:spPr/>
      <dgm:t>
        <a:bodyPr/>
        <a:lstStyle/>
        <a:p>
          <a:endParaRPr lang="en-US"/>
        </a:p>
      </dgm:t>
    </dgm:pt>
    <dgm:pt modelId="{E9C057EA-7CBE-4380-929D-41635C7F8939}">
      <dgm:prSet/>
      <dgm:spPr>
        <a:ln w="19050">
          <a:solidFill>
            <a:schemeClr val="tx2">
              <a:lumMod val="40000"/>
              <a:lumOff val="60000"/>
            </a:schemeClr>
          </a:solidFill>
        </a:ln>
        <a:effectLst>
          <a:outerShdw blurRad="190500" dist="228600" dir="2700000" algn="ctr">
            <a:srgbClr val="000000">
              <a:alpha val="30000"/>
            </a:srgbClr>
          </a:outerShdw>
        </a:effectLst>
        <a:sp3d prstMaterial="powder">
          <a:bevelT w="127000" h="63500" prst="divot"/>
        </a:sp3d>
      </dgm:spPr>
      <dgm:t>
        <a:bodyPr/>
        <a:lstStyle/>
        <a:p>
          <a:pPr rtl="0"/>
          <a:r>
            <a:rPr kumimoji="1" lang="en-US" dirty="0" err="1" smtClean="0"/>
            <a:t>Nasolabial</a:t>
          </a:r>
          <a:r>
            <a:rPr kumimoji="1" lang="en-US" dirty="0" smtClean="0"/>
            <a:t> cysts</a:t>
          </a:r>
          <a:endParaRPr kumimoji="1" lang="en-US" dirty="0"/>
        </a:p>
      </dgm:t>
    </dgm:pt>
    <dgm:pt modelId="{D408C68A-920F-44FD-8AB4-B4FAE2EE3A42}" type="parTrans" cxnId="{7BF9A2B2-B7C3-46A1-AB00-FA52E31D3533}">
      <dgm:prSet/>
      <dgm:spPr/>
      <dgm:t>
        <a:bodyPr/>
        <a:lstStyle/>
        <a:p>
          <a:endParaRPr lang="en-US"/>
        </a:p>
      </dgm:t>
    </dgm:pt>
    <dgm:pt modelId="{619F2172-8DA7-4CC8-AFD0-F970889460AB}" type="sibTrans" cxnId="{7BF9A2B2-B7C3-46A1-AB00-FA52E31D3533}">
      <dgm:prSet/>
      <dgm:spPr/>
      <dgm:t>
        <a:bodyPr/>
        <a:lstStyle/>
        <a:p>
          <a:endParaRPr lang="en-US"/>
        </a:p>
      </dgm:t>
    </dgm:pt>
    <dgm:pt modelId="{AAEB82AA-D445-44CA-A53C-894BA8034472}">
      <dgm:prSet custT="1">
        <dgm:style>
          <a:lnRef idx="1">
            <a:schemeClr val="accent4"/>
          </a:lnRef>
          <a:fillRef idx="2">
            <a:schemeClr val="accent4"/>
          </a:fillRef>
          <a:effectRef idx="1">
            <a:schemeClr val="accent4"/>
          </a:effectRef>
          <a:fontRef idx="minor">
            <a:schemeClr val="dk1"/>
          </a:fontRef>
        </dgm:style>
      </dgm:prSet>
      <dgm:spPr>
        <a:ln/>
      </dgm:spPr>
      <dgm:t>
        <a:bodyPr/>
        <a:lstStyle/>
        <a:p>
          <a:pPr rtl="0">
            <a:lnSpc>
              <a:spcPct val="150000"/>
            </a:lnSpc>
          </a:pPr>
          <a:r>
            <a:rPr lang="en-US" sz="3000" b="1" dirty="0" smtClean="0">
              <a:solidFill>
                <a:schemeClr val="accent1"/>
              </a:solidFill>
            </a:rPr>
            <a:t>Non </a:t>
          </a:r>
          <a:r>
            <a:rPr lang="en-US" sz="3000" b="1" dirty="0" err="1" smtClean="0">
              <a:solidFill>
                <a:schemeClr val="accent1"/>
              </a:solidFill>
            </a:rPr>
            <a:t>Odontogenic</a:t>
          </a:r>
          <a:endParaRPr kumimoji="1" lang="en-US" sz="3000" b="1" dirty="0">
            <a:solidFill>
              <a:schemeClr val="accent1"/>
            </a:solidFill>
          </a:endParaRPr>
        </a:p>
      </dgm:t>
    </dgm:pt>
    <dgm:pt modelId="{66313A1E-81D3-4BC9-8BCC-D1AFB7284941}" type="parTrans" cxnId="{013170E6-BDB8-4C75-B600-FAEA96302268}">
      <dgm:prSet/>
      <dgm:spPr/>
      <dgm:t>
        <a:bodyPr/>
        <a:lstStyle/>
        <a:p>
          <a:endParaRPr lang="en-US"/>
        </a:p>
      </dgm:t>
    </dgm:pt>
    <dgm:pt modelId="{070A7CC1-0989-4B23-80F3-071871D1F961}" type="sibTrans" cxnId="{013170E6-BDB8-4C75-B600-FAEA96302268}">
      <dgm:prSet/>
      <dgm:spPr/>
      <dgm:t>
        <a:bodyPr/>
        <a:lstStyle/>
        <a:p>
          <a:endParaRPr lang="en-US"/>
        </a:p>
      </dgm:t>
    </dgm:pt>
    <dgm:pt modelId="{CB5DE6D6-6EEE-4792-B405-6EF264045499}" type="pres">
      <dgm:prSet presAssocID="{F81E3869-0864-447E-9133-7F5D02C1DCCC}" presName="cycle" presStyleCnt="0">
        <dgm:presLayoutVars>
          <dgm:chMax val="1"/>
          <dgm:dir/>
          <dgm:animLvl val="ctr"/>
          <dgm:resizeHandles val="exact"/>
        </dgm:presLayoutVars>
      </dgm:prSet>
      <dgm:spPr/>
      <dgm:t>
        <a:bodyPr/>
        <a:lstStyle/>
        <a:p>
          <a:endParaRPr lang="en-US"/>
        </a:p>
      </dgm:t>
    </dgm:pt>
    <dgm:pt modelId="{85C69161-73B7-4F34-B693-1A441B127B50}" type="pres">
      <dgm:prSet presAssocID="{AAEB82AA-D445-44CA-A53C-894BA8034472}" presName="centerShape" presStyleLbl="node0" presStyleIdx="0" presStyleCnt="1" custScaleX="119530" custScaleY="116049" custLinFactNeighborX="1598" custLinFactNeighborY="2170"/>
      <dgm:spPr>
        <a:prstGeom prst="horizontalScroll">
          <a:avLst/>
        </a:prstGeom>
      </dgm:spPr>
      <dgm:t>
        <a:bodyPr/>
        <a:lstStyle/>
        <a:p>
          <a:endParaRPr lang="en-US"/>
        </a:p>
      </dgm:t>
    </dgm:pt>
    <dgm:pt modelId="{2E6A2641-776B-4B19-9EA2-C4EDE0DB24A4}" type="pres">
      <dgm:prSet presAssocID="{DC56AA27-D3D6-47DE-909C-2FE929D4A584}" presName="parTrans" presStyleLbl="bgSibTrans2D1" presStyleIdx="0" presStyleCnt="3" custLinFactNeighborX="11128" custLinFactNeighborY="18338"/>
      <dgm:spPr/>
      <dgm:t>
        <a:bodyPr/>
        <a:lstStyle/>
        <a:p>
          <a:endParaRPr lang="en-US"/>
        </a:p>
      </dgm:t>
    </dgm:pt>
    <dgm:pt modelId="{1C22A322-F468-4B90-86AE-E32F57D2613F}" type="pres">
      <dgm:prSet presAssocID="{371D0797-7838-41C3-B3CA-91CC74A0ECEF}" presName="node" presStyleLbl="node1" presStyleIdx="0" presStyleCnt="3">
        <dgm:presLayoutVars>
          <dgm:bulletEnabled val="1"/>
        </dgm:presLayoutVars>
      </dgm:prSet>
      <dgm:spPr/>
      <dgm:t>
        <a:bodyPr/>
        <a:lstStyle/>
        <a:p>
          <a:endParaRPr lang="en-US"/>
        </a:p>
      </dgm:t>
    </dgm:pt>
    <dgm:pt modelId="{DFEC2DF1-A541-4C60-9637-FC58F0688596}" type="pres">
      <dgm:prSet presAssocID="{289032F6-5E03-48D8-A0A6-3A4FD498EF1C}" presName="parTrans" presStyleLbl="bgSibTrans2D1" presStyleIdx="1" presStyleCnt="3" custLinFactNeighborY="25771"/>
      <dgm:spPr/>
      <dgm:t>
        <a:bodyPr/>
        <a:lstStyle/>
        <a:p>
          <a:endParaRPr lang="en-US"/>
        </a:p>
      </dgm:t>
    </dgm:pt>
    <dgm:pt modelId="{20B11CDE-D009-4225-9550-92764D78C20C}" type="pres">
      <dgm:prSet presAssocID="{64F4C17B-86B9-40EE-AC6D-03508E936862}" presName="node" presStyleLbl="node1" presStyleIdx="1" presStyleCnt="3">
        <dgm:presLayoutVars>
          <dgm:bulletEnabled val="1"/>
        </dgm:presLayoutVars>
      </dgm:prSet>
      <dgm:spPr/>
      <dgm:t>
        <a:bodyPr/>
        <a:lstStyle/>
        <a:p>
          <a:endParaRPr lang="en-US"/>
        </a:p>
      </dgm:t>
    </dgm:pt>
    <dgm:pt modelId="{4FD23E89-37AE-4E87-BCFC-F40C5F684F14}" type="pres">
      <dgm:prSet presAssocID="{D408C68A-920F-44FD-8AB4-B4FAE2EE3A42}" presName="parTrans" presStyleLbl="bgSibTrans2D1" presStyleIdx="2" presStyleCnt="3" custLinFactNeighborX="-9415"/>
      <dgm:spPr/>
      <dgm:t>
        <a:bodyPr/>
        <a:lstStyle/>
        <a:p>
          <a:endParaRPr lang="en-US"/>
        </a:p>
      </dgm:t>
    </dgm:pt>
    <dgm:pt modelId="{5E3A5333-9588-4E7B-8FB3-7BD25824B541}" type="pres">
      <dgm:prSet presAssocID="{E9C057EA-7CBE-4380-929D-41635C7F8939}" presName="node" presStyleLbl="node1" presStyleIdx="2" presStyleCnt="3">
        <dgm:presLayoutVars>
          <dgm:bulletEnabled val="1"/>
        </dgm:presLayoutVars>
      </dgm:prSet>
      <dgm:spPr/>
      <dgm:t>
        <a:bodyPr/>
        <a:lstStyle/>
        <a:p>
          <a:endParaRPr lang="en-US"/>
        </a:p>
      </dgm:t>
    </dgm:pt>
  </dgm:ptLst>
  <dgm:cxnLst>
    <dgm:cxn modelId="{128DCCD2-6ABA-406E-9B21-6A96E576A970}" type="presOf" srcId="{64F4C17B-86B9-40EE-AC6D-03508E936862}" destId="{20B11CDE-D009-4225-9550-92764D78C20C}" srcOrd="0" destOrd="0" presId="urn:microsoft.com/office/officeart/2005/8/layout/radial4"/>
    <dgm:cxn modelId="{04529BD8-DD18-453A-AEC8-41967A244B88}" type="presOf" srcId="{E9C057EA-7CBE-4380-929D-41635C7F8939}" destId="{5E3A5333-9588-4E7B-8FB3-7BD25824B541}" srcOrd="0" destOrd="0" presId="urn:microsoft.com/office/officeart/2005/8/layout/radial4"/>
    <dgm:cxn modelId="{70B92838-3A69-44F5-9E37-CF5CD4AEEC7A}" type="presOf" srcId="{289032F6-5E03-48D8-A0A6-3A4FD498EF1C}" destId="{DFEC2DF1-A541-4C60-9637-FC58F0688596}" srcOrd="0" destOrd="0" presId="urn:microsoft.com/office/officeart/2005/8/layout/radial4"/>
    <dgm:cxn modelId="{91C9F3FE-B7EF-4D71-ADC0-17D4442EB7DF}" type="presOf" srcId="{DC56AA27-D3D6-47DE-909C-2FE929D4A584}" destId="{2E6A2641-776B-4B19-9EA2-C4EDE0DB24A4}" srcOrd="0" destOrd="0" presId="urn:microsoft.com/office/officeart/2005/8/layout/radial4"/>
    <dgm:cxn modelId="{2B293A3A-6DDD-44DD-A452-2144B69F0058}" type="presOf" srcId="{D408C68A-920F-44FD-8AB4-B4FAE2EE3A42}" destId="{4FD23E89-37AE-4E87-BCFC-F40C5F684F14}" srcOrd="0" destOrd="0" presId="urn:microsoft.com/office/officeart/2005/8/layout/radial4"/>
    <dgm:cxn modelId="{BC5FB647-1FD8-4C5B-B648-0F0DBADCA4A8}" srcId="{AAEB82AA-D445-44CA-A53C-894BA8034472}" destId="{371D0797-7838-41C3-B3CA-91CC74A0ECEF}" srcOrd="0" destOrd="0" parTransId="{DC56AA27-D3D6-47DE-909C-2FE929D4A584}" sibTransId="{CEAB0000-DC19-4D8F-8180-5CF5CB8A62CF}"/>
    <dgm:cxn modelId="{8537A734-1D38-427A-A384-09E5CF8EF6C1}" type="presOf" srcId="{371D0797-7838-41C3-B3CA-91CC74A0ECEF}" destId="{1C22A322-F468-4B90-86AE-E32F57D2613F}" srcOrd="0" destOrd="0" presId="urn:microsoft.com/office/officeart/2005/8/layout/radial4"/>
    <dgm:cxn modelId="{7BF9A2B2-B7C3-46A1-AB00-FA52E31D3533}" srcId="{AAEB82AA-D445-44CA-A53C-894BA8034472}" destId="{E9C057EA-7CBE-4380-929D-41635C7F8939}" srcOrd="2" destOrd="0" parTransId="{D408C68A-920F-44FD-8AB4-B4FAE2EE3A42}" sibTransId="{619F2172-8DA7-4CC8-AFD0-F970889460AB}"/>
    <dgm:cxn modelId="{7006EADB-615F-4F08-B58E-BC684DBF2B21}" type="presOf" srcId="{AAEB82AA-D445-44CA-A53C-894BA8034472}" destId="{85C69161-73B7-4F34-B693-1A441B127B50}" srcOrd="0" destOrd="0" presId="urn:microsoft.com/office/officeart/2005/8/layout/radial4"/>
    <dgm:cxn modelId="{4810F20E-AB85-4B0F-A0ED-A3780991B372}" type="presOf" srcId="{F81E3869-0864-447E-9133-7F5D02C1DCCC}" destId="{CB5DE6D6-6EEE-4792-B405-6EF264045499}" srcOrd="0" destOrd="0" presId="urn:microsoft.com/office/officeart/2005/8/layout/radial4"/>
    <dgm:cxn modelId="{013170E6-BDB8-4C75-B600-FAEA96302268}" srcId="{F81E3869-0864-447E-9133-7F5D02C1DCCC}" destId="{AAEB82AA-D445-44CA-A53C-894BA8034472}" srcOrd="0" destOrd="0" parTransId="{66313A1E-81D3-4BC9-8BCC-D1AFB7284941}" sibTransId="{070A7CC1-0989-4B23-80F3-071871D1F961}"/>
    <dgm:cxn modelId="{F909FDD2-2205-4F83-8AC4-52C39F01BCC5}" srcId="{AAEB82AA-D445-44CA-A53C-894BA8034472}" destId="{64F4C17B-86B9-40EE-AC6D-03508E936862}" srcOrd="1" destOrd="0" parTransId="{289032F6-5E03-48D8-A0A6-3A4FD498EF1C}" sibTransId="{39276CDB-03C2-4223-8D91-C49EF1275FF7}"/>
    <dgm:cxn modelId="{5BF2D54F-17AE-49CF-A526-E26C204583C4}" type="presParOf" srcId="{CB5DE6D6-6EEE-4792-B405-6EF264045499}" destId="{85C69161-73B7-4F34-B693-1A441B127B50}" srcOrd="0" destOrd="0" presId="urn:microsoft.com/office/officeart/2005/8/layout/radial4"/>
    <dgm:cxn modelId="{507DAC6A-B8BD-4CC9-BBD6-0DF36FE4E33E}" type="presParOf" srcId="{CB5DE6D6-6EEE-4792-B405-6EF264045499}" destId="{2E6A2641-776B-4B19-9EA2-C4EDE0DB24A4}" srcOrd="1" destOrd="0" presId="urn:microsoft.com/office/officeart/2005/8/layout/radial4"/>
    <dgm:cxn modelId="{BE8DFED5-E60F-49C8-8CB8-CA9F09B5F9BC}" type="presParOf" srcId="{CB5DE6D6-6EEE-4792-B405-6EF264045499}" destId="{1C22A322-F468-4B90-86AE-E32F57D2613F}" srcOrd="2" destOrd="0" presId="urn:microsoft.com/office/officeart/2005/8/layout/radial4"/>
    <dgm:cxn modelId="{7124BF40-38D3-4B6A-87A0-B00AA69D43DC}" type="presParOf" srcId="{CB5DE6D6-6EEE-4792-B405-6EF264045499}" destId="{DFEC2DF1-A541-4C60-9637-FC58F0688596}" srcOrd="3" destOrd="0" presId="urn:microsoft.com/office/officeart/2005/8/layout/radial4"/>
    <dgm:cxn modelId="{042C875A-8D85-4925-B955-3EAF49E2528C}" type="presParOf" srcId="{CB5DE6D6-6EEE-4792-B405-6EF264045499}" destId="{20B11CDE-D009-4225-9550-92764D78C20C}" srcOrd="4" destOrd="0" presId="urn:microsoft.com/office/officeart/2005/8/layout/radial4"/>
    <dgm:cxn modelId="{89AA7045-A4A1-43AC-A50C-D2EA95D02B5A}" type="presParOf" srcId="{CB5DE6D6-6EEE-4792-B405-6EF264045499}" destId="{4FD23E89-37AE-4E87-BCFC-F40C5F684F14}" srcOrd="5" destOrd="0" presId="urn:microsoft.com/office/officeart/2005/8/layout/radial4"/>
    <dgm:cxn modelId="{F398C18B-5B4D-4F1C-83DA-D0D5FA1BF3C7}" type="presParOf" srcId="{CB5DE6D6-6EEE-4792-B405-6EF264045499}" destId="{5E3A5333-9588-4E7B-8FB3-7BD25824B541}" srcOrd="6" destOrd="0" presId="urn:microsoft.com/office/officeart/2005/8/layout/radial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1B6F742-AEF4-4BC0-B96D-2D1AA1FF805E}"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F30E9AD1-6546-4B78-89A4-19169334DAD3}">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200" dirty="0" smtClean="0"/>
            <a:t>Arise from epithelial inclusions at line of fusion of palatine shelves and nasal processes</a:t>
          </a:r>
          <a:endParaRPr lang="en-US" sz="2200" dirty="0"/>
        </a:p>
      </dgm:t>
    </dgm:pt>
    <dgm:pt modelId="{C17A8DC6-7420-47C7-9AC2-04C62E8726F4}" type="parTrans" cxnId="{732F11D2-7E83-41AB-9448-0448CCBD686A}">
      <dgm:prSet/>
      <dgm:spPr/>
      <dgm:t>
        <a:bodyPr/>
        <a:lstStyle/>
        <a:p>
          <a:endParaRPr lang="en-US"/>
        </a:p>
      </dgm:t>
    </dgm:pt>
    <dgm:pt modelId="{CAF926E3-F435-4693-A6CF-C00A539CF009}" type="sibTrans" cxnId="{732F11D2-7E83-41AB-9448-0448CCBD686A}">
      <dgm:prSet/>
      <dgm:spPr/>
      <dgm:t>
        <a:bodyPr/>
        <a:lstStyle/>
        <a:p>
          <a:endParaRPr lang="en-US"/>
        </a:p>
      </dgm:t>
    </dgm:pt>
    <dgm:pt modelId="{7ECD91F6-AE90-4801-BF97-5B16F53756D2}">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200" dirty="0" smtClean="0"/>
            <a:t>Small and white or cream </a:t>
          </a:r>
          <a:r>
            <a:rPr kumimoji="1" lang="en-US" sz="2200" dirty="0" err="1" smtClean="0"/>
            <a:t>coloured</a:t>
          </a:r>
          <a:endParaRPr kumimoji="1" lang="en-US" sz="2200" dirty="0"/>
        </a:p>
      </dgm:t>
    </dgm:pt>
    <dgm:pt modelId="{91D84ABF-6B68-405D-A489-422A089E3527}" type="parTrans" cxnId="{6655FD60-1E84-47E8-AA80-685E9BEDA1EB}">
      <dgm:prSet/>
      <dgm:spPr/>
      <dgm:t>
        <a:bodyPr/>
        <a:lstStyle/>
        <a:p>
          <a:endParaRPr lang="en-US"/>
        </a:p>
      </dgm:t>
    </dgm:pt>
    <dgm:pt modelId="{64D5F42A-B40D-437C-BFD5-EB809478C889}" type="sibTrans" cxnId="{6655FD60-1E84-47E8-AA80-685E9BEDA1EB}">
      <dgm:prSet/>
      <dgm:spPr/>
      <dgm:t>
        <a:bodyPr/>
        <a:lstStyle/>
        <a:p>
          <a:endParaRPr lang="en-US"/>
        </a:p>
      </dgm:t>
    </dgm:pt>
    <dgm:pt modelId="{96968323-55A0-47AF-B5E1-32B37C09AC4D}">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200" dirty="0" smtClean="0"/>
            <a:t>Rarely seen after 3months of age</a:t>
          </a:r>
          <a:endParaRPr lang="en-US" sz="2200" dirty="0"/>
        </a:p>
      </dgm:t>
    </dgm:pt>
    <dgm:pt modelId="{98D41F97-1CE6-405B-876C-848DEA0F01D4}" type="parTrans" cxnId="{92EE1F69-848B-4233-AB6B-3363AC09BD3A}">
      <dgm:prSet/>
      <dgm:spPr/>
      <dgm:t>
        <a:bodyPr/>
        <a:lstStyle/>
        <a:p>
          <a:endParaRPr lang="en-US"/>
        </a:p>
      </dgm:t>
    </dgm:pt>
    <dgm:pt modelId="{62DECEC7-05A1-4BD3-B2BA-2BACA910852D}" type="sibTrans" cxnId="{92EE1F69-848B-4233-AB6B-3363AC09BD3A}">
      <dgm:prSet/>
      <dgm:spPr/>
      <dgm:t>
        <a:bodyPr/>
        <a:lstStyle/>
        <a:p>
          <a:endParaRPr lang="en-US"/>
        </a:p>
      </dgm:t>
    </dgm:pt>
    <dgm:pt modelId="{637FC26B-E7F7-4868-BE84-21E2072ED4FB}">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lnSpc>
              <a:spcPct val="100000"/>
            </a:lnSpc>
          </a:pPr>
          <a:r>
            <a:rPr kumimoji="1" lang="en-US" sz="2200" dirty="0" smtClean="0"/>
            <a:t>Undergo involution and disappear, or rupture through surface epithelium &amp; exfoliate</a:t>
          </a:r>
          <a:endParaRPr lang="en-US" sz="2200" dirty="0"/>
        </a:p>
      </dgm:t>
    </dgm:pt>
    <dgm:pt modelId="{AA90B24C-06DA-4431-9D0A-274306C93B63}" type="parTrans" cxnId="{B8C4D96B-5226-487D-AE93-CEE265F51431}">
      <dgm:prSet/>
      <dgm:spPr/>
      <dgm:t>
        <a:bodyPr/>
        <a:lstStyle/>
        <a:p>
          <a:endParaRPr lang="en-US"/>
        </a:p>
      </dgm:t>
    </dgm:pt>
    <dgm:pt modelId="{359F4DAD-5FCE-4C80-A6F5-9857156C5770}" type="sibTrans" cxnId="{B8C4D96B-5226-487D-AE93-CEE265F51431}">
      <dgm:prSet/>
      <dgm:spPr/>
      <dgm:t>
        <a:bodyPr/>
        <a:lstStyle/>
        <a:p>
          <a:endParaRPr lang="en-US"/>
        </a:p>
      </dgm:t>
    </dgm:pt>
    <dgm:pt modelId="{D164D4AC-CA2E-42A1-8824-AD318F3564E7}" type="pres">
      <dgm:prSet presAssocID="{E1B6F742-AEF4-4BC0-B96D-2D1AA1FF805E}" presName="linear" presStyleCnt="0">
        <dgm:presLayoutVars>
          <dgm:animLvl val="lvl"/>
          <dgm:resizeHandles val="exact"/>
        </dgm:presLayoutVars>
      </dgm:prSet>
      <dgm:spPr/>
      <dgm:t>
        <a:bodyPr/>
        <a:lstStyle/>
        <a:p>
          <a:endParaRPr lang="en-US"/>
        </a:p>
      </dgm:t>
    </dgm:pt>
    <dgm:pt modelId="{F7F01513-D280-4F3B-868C-67EAEDFEFE08}" type="pres">
      <dgm:prSet presAssocID="{F30E9AD1-6546-4B78-89A4-19169334DAD3}" presName="parentText" presStyleLbl="node1" presStyleIdx="0" presStyleCnt="4">
        <dgm:presLayoutVars>
          <dgm:chMax val="0"/>
          <dgm:bulletEnabled val="1"/>
        </dgm:presLayoutVars>
      </dgm:prSet>
      <dgm:spPr>
        <a:prstGeom prst="wave">
          <a:avLst/>
        </a:prstGeom>
      </dgm:spPr>
      <dgm:t>
        <a:bodyPr/>
        <a:lstStyle/>
        <a:p>
          <a:endParaRPr lang="en-US"/>
        </a:p>
      </dgm:t>
    </dgm:pt>
    <dgm:pt modelId="{F7BC59DF-8523-4BF9-A034-E2D98CB15961}" type="pres">
      <dgm:prSet presAssocID="{CAF926E3-F435-4693-A6CF-C00A539CF009}" presName="spacer" presStyleCnt="0"/>
      <dgm:spPr/>
    </dgm:pt>
    <dgm:pt modelId="{48D1220A-8F6D-4D8F-B6B2-7C45D7DDEBCD}" type="pres">
      <dgm:prSet presAssocID="{7ECD91F6-AE90-4801-BF97-5B16F53756D2}" presName="parentText" presStyleLbl="node1" presStyleIdx="1" presStyleCnt="4" custLinFactNeighborX="1754" custLinFactNeighborY="33922">
        <dgm:presLayoutVars>
          <dgm:chMax val="0"/>
          <dgm:bulletEnabled val="1"/>
        </dgm:presLayoutVars>
      </dgm:prSet>
      <dgm:spPr>
        <a:prstGeom prst="wave">
          <a:avLst/>
        </a:prstGeom>
      </dgm:spPr>
      <dgm:t>
        <a:bodyPr/>
        <a:lstStyle/>
        <a:p>
          <a:endParaRPr lang="en-US"/>
        </a:p>
      </dgm:t>
    </dgm:pt>
    <dgm:pt modelId="{EF707348-2686-43B3-9E20-1F644432965A}" type="pres">
      <dgm:prSet presAssocID="{64D5F42A-B40D-437C-BFD5-EB809478C889}" presName="spacer" presStyleCnt="0"/>
      <dgm:spPr/>
    </dgm:pt>
    <dgm:pt modelId="{16384D4B-AE8D-4693-9774-C26C7008712F}" type="pres">
      <dgm:prSet presAssocID="{96968323-55A0-47AF-B5E1-32B37C09AC4D}" presName="parentText" presStyleLbl="node1" presStyleIdx="2" presStyleCnt="4">
        <dgm:presLayoutVars>
          <dgm:chMax val="0"/>
          <dgm:bulletEnabled val="1"/>
        </dgm:presLayoutVars>
      </dgm:prSet>
      <dgm:spPr>
        <a:prstGeom prst="wave">
          <a:avLst/>
        </a:prstGeom>
      </dgm:spPr>
      <dgm:t>
        <a:bodyPr/>
        <a:lstStyle/>
        <a:p>
          <a:endParaRPr lang="en-US"/>
        </a:p>
      </dgm:t>
    </dgm:pt>
    <dgm:pt modelId="{622A9283-2269-4164-873D-C83CDED6AA2F}" type="pres">
      <dgm:prSet presAssocID="{62DECEC7-05A1-4BD3-B2BA-2BACA910852D}" presName="spacer" presStyleCnt="0"/>
      <dgm:spPr/>
    </dgm:pt>
    <dgm:pt modelId="{65358BD8-EDBC-4829-ADEB-C4D2DC823ADC}" type="pres">
      <dgm:prSet presAssocID="{637FC26B-E7F7-4868-BE84-21E2072ED4FB}" presName="parentText" presStyleLbl="node1" presStyleIdx="3" presStyleCnt="4">
        <dgm:presLayoutVars>
          <dgm:chMax val="0"/>
          <dgm:bulletEnabled val="1"/>
        </dgm:presLayoutVars>
      </dgm:prSet>
      <dgm:spPr>
        <a:prstGeom prst="wave">
          <a:avLst/>
        </a:prstGeom>
      </dgm:spPr>
      <dgm:t>
        <a:bodyPr/>
        <a:lstStyle/>
        <a:p>
          <a:endParaRPr lang="en-US"/>
        </a:p>
      </dgm:t>
    </dgm:pt>
  </dgm:ptLst>
  <dgm:cxnLst>
    <dgm:cxn modelId="{92EE1F69-848B-4233-AB6B-3363AC09BD3A}" srcId="{E1B6F742-AEF4-4BC0-B96D-2D1AA1FF805E}" destId="{96968323-55A0-47AF-B5E1-32B37C09AC4D}" srcOrd="2" destOrd="0" parTransId="{98D41F97-1CE6-405B-876C-848DEA0F01D4}" sibTransId="{62DECEC7-05A1-4BD3-B2BA-2BACA910852D}"/>
    <dgm:cxn modelId="{6655FD60-1E84-47E8-AA80-685E9BEDA1EB}" srcId="{E1B6F742-AEF4-4BC0-B96D-2D1AA1FF805E}" destId="{7ECD91F6-AE90-4801-BF97-5B16F53756D2}" srcOrd="1" destOrd="0" parTransId="{91D84ABF-6B68-405D-A489-422A089E3527}" sibTransId="{64D5F42A-B40D-437C-BFD5-EB809478C889}"/>
    <dgm:cxn modelId="{3D496823-1310-48C0-B693-605E41F89D02}" type="presOf" srcId="{F30E9AD1-6546-4B78-89A4-19169334DAD3}" destId="{F7F01513-D280-4F3B-868C-67EAEDFEFE08}" srcOrd="0" destOrd="0" presId="urn:microsoft.com/office/officeart/2005/8/layout/vList2"/>
    <dgm:cxn modelId="{C5A2757B-D844-4090-8473-65F5D2E58BC2}" type="presOf" srcId="{637FC26B-E7F7-4868-BE84-21E2072ED4FB}" destId="{65358BD8-EDBC-4829-ADEB-C4D2DC823ADC}" srcOrd="0" destOrd="0" presId="urn:microsoft.com/office/officeart/2005/8/layout/vList2"/>
    <dgm:cxn modelId="{48196962-7733-433E-8E7F-5469A532D088}" type="presOf" srcId="{7ECD91F6-AE90-4801-BF97-5B16F53756D2}" destId="{48D1220A-8F6D-4D8F-B6B2-7C45D7DDEBCD}" srcOrd="0" destOrd="0" presId="urn:microsoft.com/office/officeart/2005/8/layout/vList2"/>
    <dgm:cxn modelId="{C8E54334-BC8D-46A4-9CA4-529643F61B0B}" type="presOf" srcId="{96968323-55A0-47AF-B5E1-32B37C09AC4D}" destId="{16384D4B-AE8D-4693-9774-C26C7008712F}" srcOrd="0" destOrd="0" presId="urn:microsoft.com/office/officeart/2005/8/layout/vList2"/>
    <dgm:cxn modelId="{B8C4D96B-5226-487D-AE93-CEE265F51431}" srcId="{E1B6F742-AEF4-4BC0-B96D-2D1AA1FF805E}" destId="{637FC26B-E7F7-4868-BE84-21E2072ED4FB}" srcOrd="3" destOrd="0" parTransId="{AA90B24C-06DA-4431-9D0A-274306C93B63}" sibTransId="{359F4DAD-5FCE-4C80-A6F5-9857156C5770}"/>
    <dgm:cxn modelId="{732F11D2-7E83-41AB-9448-0448CCBD686A}" srcId="{E1B6F742-AEF4-4BC0-B96D-2D1AA1FF805E}" destId="{F30E9AD1-6546-4B78-89A4-19169334DAD3}" srcOrd="0" destOrd="0" parTransId="{C17A8DC6-7420-47C7-9AC2-04C62E8726F4}" sibTransId="{CAF926E3-F435-4693-A6CF-C00A539CF009}"/>
    <dgm:cxn modelId="{7105F75F-C8F6-4350-AD40-DB06C3269FB9}" type="presOf" srcId="{E1B6F742-AEF4-4BC0-B96D-2D1AA1FF805E}" destId="{D164D4AC-CA2E-42A1-8824-AD318F3564E7}" srcOrd="0" destOrd="0" presId="urn:microsoft.com/office/officeart/2005/8/layout/vList2"/>
    <dgm:cxn modelId="{862FF665-BA32-4C73-AA01-7943CBB606EB}" type="presParOf" srcId="{D164D4AC-CA2E-42A1-8824-AD318F3564E7}" destId="{F7F01513-D280-4F3B-868C-67EAEDFEFE08}" srcOrd="0" destOrd="0" presId="urn:microsoft.com/office/officeart/2005/8/layout/vList2"/>
    <dgm:cxn modelId="{E4419557-E9E2-4AA5-998E-1EAB0517F0AA}" type="presParOf" srcId="{D164D4AC-CA2E-42A1-8824-AD318F3564E7}" destId="{F7BC59DF-8523-4BF9-A034-E2D98CB15961}" srcOrd="1" destOrd="0" presId="urn:microsoft.com/office/officeart/2005/8/layout/vList2"/>
    <dgm:cxn modelId="{F146FD8A-F60A-4CE0-9E21-D9B39B6832CD}" type="presParOf" srcId="{D164D4AC-CA2E-42A1-8824-AD318F3564E7}" destId="{48D1220A-8F6D-4D8F-B6B2-7C45D7DDEBCD}" srcOrd="2" destOrd="0" presId="urn:microsoft.com/office/officeart/2005/8/layout/vList2"/>
    <dgm:cxn modelId="{B2173F48-50C7-4396-8C1E-8FE10C7BEB3C}" type="presParOf" srcId="{D164D4AC-CA2E-42A1-8824-AD318F3564E7}" destId="{EF707348-2686-43B3-9E20-1F644432965A}" srcOrd="3" destOrd="0" presId="urn:microsoft.com/office/officeart/2005/8/layout/vList2"/>
    <dgm:cxn modelId="{E179D8D6-5D6F-4A5A-94E6-4238BFADDD13}" type="presParOf" srcId="{D164D4AC-CA2E-42A1-8824-AD318F3564E7}" destId="{16384D4B-AE8D-4693-9774-C26C7008712F}" srcOrd="4" destOrd="0" presId="urn:microsoft.com/office/officeart/2005/8/layout/vList2"/>
    <dgm:cxn modelId="{6A4A7D0E-F025-4323-BAA4-A0DD3D61506B}" type="presParOf" srcId="{D164D4AC-CA2E-42A1-8824-AD318F3564E7}" destId="{622A9283-2269-4164-873D-C83CDED6AA2F}" srcOrd="5" destOrd="0" presId="urn:microsoft.com/office/officeart/2005/8/layout/vList2"/>
    <dgm:cxn modelId="{0705D1EA-CBFB-462A-B600-280A68A4CB37}" type="presParOf" srcId="{D164D4AC-CA2E-42A1-8824-AD318F3564E7}" destId="{65358BD8-EDBC-4829-ADEB-C4D2DC823ADC}" srcOrd="6" destOrd="0" presId="urn:microsoft.com/office/officeart/2005/8/layout/vList2"/>
  </dgm:cxnLst>
  <dgm:bg/>
  <dgm:whole/>
</dgm:dataModel>
</file>

<file path=ppt/diagrams/data19.xml><?xml version="1.0" encoding="utf-8"?>
<dgm:dataModel xmlns:dgm="http://schemas.openxmlformats.org/drawingml/2006/diagram" xmlns:a="http://schemas.openxmlformats.org/drawingml/2006/main">
  <dgm:ptLst>
    <dgm:pt modelId="{B1E190BF-9F0C-484F-887A-04263D56070C}"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DBB08A05-2DE5-4584-9476-3FA9B9EF81D6}">
      <dgm:prSet custT="1"/>
      <dgm:spPr>
        <a:ln>
          <a:solidFill>
            <a:schemeClr val="accent1"/>
          </a:solidFill>
        </a:ln>
        <a:effectLst>
          <a:outerShdw blurRad="149987" dist="250190" dir="8460000" algn="ctr" rotWithShape="0">
            <a:schemeClr val="accent1">
              <a:alpha val="28000"/>
            </a:schemeClr>
          </a:outerShdw>
        </a:effectLst>
        <a:scene3d>
          <a:camera prst="orthographicFront">
            <a:rot lat="0" lon="0" rev="0"/>
          </a:camera>
          <a:lightRig rig="contrasting" dir="t">
            <a:rot lat="0" lon="0" rev="1500000"/>
          </a:lightRig>
        </a:scene3d>
        <a:sp3d prstMaterial="metal">
          <a:bevelT w="88900" h="88900"/>
        </a:sp3d>
      </dgm:spPr>
      <dgm:t>
        <a:bodyPr/>
        <a:lstStyle/>
        <a:p>
          <a:pPr algn="ctr" rtl="0"/>
          <a:r>
            <a:rPr kumimoji="1" lang="en-US" sz="2400" b="1" dirty="0" smtClean="0">
              <a:solidFill>
                <a:schemeClr val="accent1">
                  <a:lumMod val="60000"/>
                  <a:lumOff val="40000"/>
                </a:schemeClr>
              </a:solidFill>
            </a:rPr>
            <a:t>Incisive canal cyst</a:t>
          </a:r>
          <a:endParaRPr lang="en-US" sz="2400" b="1" dirty="0">
            <a:solidFill>
              <a:schemeClr val="accent1">
                <a:lumMod val="60000"/>
                <a:lumOff val="40000"/>
              </a:schemeClr>
            </a:solidFill>
          </a:endParaRPr>
        </a:p>
      </dgm:t>
    </dgm:pt>
    <dgm:pt modelId="{650DA1DC-EF6A-48F0-8EC3-7338997790C1}" type="parTrans" cxnId="{D3C2EC77-B125-4DD2-A1DB-A93D36447EFE}">
      <dgm:prSet/>
      <dgm:spPr/>
      <dgm:t>
        <a:bodyPr/>
        <a:lstStyle/>
        <a:p>
          <a:endParaRPr lang="en-US"/>
        </a:p>
      </dgm:t>
    </dgm:pt>
    <dgm:pt modelId="{38BFBBE4-A3A7-41AF-BF69-DD7F3C4EBF09}" type="sibTrans" cxnId="{D3C2EC77-B125-4DD2-A1DB-A93D36447EFE}">
      <dgm:prSet/>
      <dgm:spPr/>
      <dgm:t>
        <a:bodyPr/>
        <a:lstStyle/>
        <a:p>
          <a:endParaRPr lang="en-US"/>
        </a:p>
      </dgm:t>
    </dgm:pt>
    <dgm:pt modelId="{E36B29DC-4636-4FAF-AA13-035278DD61E2}" type="pres">
      <dgm:prSet presAssocID="{B1E190BF-9F0C-484F-887A-04263D56070C}" presName="linear" presStyleCnt="0">
        <dgm:presLayoutVars>
          <dgm:animLvl val="lvl"/>
          <dgm:resizeHandles val="exact"/>
        </dgm:presLayoutVars>
      </dgm:prSet>
      <dgm:spPr/>
      <dgm:t>
        <a:bodyPr/>
        <a:lstStyle/>
        <a:p>
          <a:endParaRPr lang="en-US"/>
        </a:p>
      </dgm:t>
    </dgm:pt>
    <dgm:pt modelId="{5C0E299B-2E9A-4EC5-92A6-3BD3E6875782}" type="pres">
      <dgm:prSet presAssocID="{DBB08A05-2DE5-4584-9476-3FA9B9EF81D6}" presName="parentText" presStyleLbl="node1" presStyleIdx="0" presStyleCnt="1" custScaleY="73921">
        <dgm:presLayoutVars>
          <dgm:chMax val="0"/>
          <dgm:bulletEnabled val="1"/>
        </dgm:presLayoutVars>
      </dgm:prSet>
      <dgm:spPr/>
      <dgm:t>
        <a:bodyPr/>
        <a:lstStyle/>
        <a:p>
          <a:endParaRPr lang="en-US"/>
        </a:p>
      </dgm:t>
    </dgm:pt>
  </dgm:ptLst>
  <dgm:cxnLst>
    <dgm:cxn modelId="{206F72AD-EB20-4040-8DDA-8A098BF50C77}" type="presOf" srcId="{DBB08A05-2DE5-4584-9476-3FA9B9EF81D6}" destId="{5C0E299B-2E9A-4EC5-92A6-3BD3E6875782}" srcOrd="0" destOrd="0" presId="urn:microsoft.com/office/officeart/2005/8/layout/vList2"/>
    <dgm:cxn modelId="{ED5BAFDC-D10B-4ADD-985A-81B42671DDB5}" type="presOf" srcId="{B1E190BF-9F0C-484F-887A-04263D56070C}" destId="{E36B29DC-4636-4FAF-AA13-035278DD61E2}" srcOrd="0" destOrd="0" presId="urn:microsoft.com/office/officeart/2005/8/layout/vList2"/>
    <dgm:cxn modelId="{D3C2EC77-B125-4DD2-A1DB-A93D36447EFE}" srcId="{B1E190BF-9F0C-484F-887A-04263D56070C}" destId="{DBB08A05-2DE5-4584-9476-3FA9B9EF81D6}" srcOrd="0" destOrd="0" parTransId="{650DA1DC-EF6A-48F0-8EC3-7338997790C1}" sibTransId="{38BFBBE4-A3A7-41AF-BF69-DD7F3C4EBF09}"/>
    <dgm:cxn modelId="{57C6A2C3-5831-418B-A519-5B14C0F3CC75}" type="presParOf" srcId="{E36B29DC-4636-4FAF-AA13-035278DD61E2}" destId="{5C0E299B-2E9A-4EC5-92A6-3BD3E6875782}" srcOrd="0"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848EA023-9EE3-4BEB-9F20-ECB0534E0614}" type="doc">
      <dgm:prSet loTypeId="urn:microsoft.com/office/officeart/2005/8/layout/hierarchy3" loCatId="hierarchy" qsTypeId="urn:microsoft.com/office/officeart/2005/8/quickstyle/simple3" qsCatId="simple" csTypeId="urn:microsoft.com/office/officeart/2005/8/colors/accent0_3" csCatId="mainScheme" phldr="1"/>
      <dgm:spPr/>
      <dgm:t>
        <a:bodyPr/>
        <a:lstStyle/>
        <a:p>
          <a:endParaRPr lang="en-US"/>
        </a:p>
      </dgm:t>
    </dgm:pt>
    <dgm:pt modelId="{8B826945-018C-4C39-921A-96051B81F902}">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600" b="1" u="none" dirty="0" err="1" smtClean="0">
              <a:latin typeface="Arial" pitchFamily="34" charset="0"/>
              <a:cs typeface="Arial" pitchFamily="34" charset="0"/>
            </a:rPr>
            <a:t>Odontogenic</a:t>
          </a:r>
          <a:endParaRPr lang="en-US" sz="1600" u="none" dirty="0">
            <a:latin typeface="Arial" pitchFamily="34" charset="0"/>
            <a:cs typeface="Arial" pitchFamily="34" charset="0"/>
          </a:endParaRPr>
        </a:p>
      </dgm:t>
    </dgm:pt>
    <dgm:pt modelId="{D836736F-9404-44D5-A6C6-6DB5300B26B2}" type="parTrans" cxnId="{736E3DC8-78FB-4E4E-98F6-A6D309A53084}">
      <dgm:prSet/>
      <dgm:spPr/>
      <dgm:t>
        <a:bodyPr/>
        <a:lstStyle/>
        <a:p>
          <a:endParaRPr lang="en-US"/>
        </a:p>
      </dgm:t>
    </dgm:pt>
    <dgm:pt modelId="{31C96BE9-8776-4855-960F-4906A13A1973}" type="sibTrans" cxnId="{736E3DC8-78FB-4E4E-98F6-A6D309A53084}">
      <dgm:prSet/>
      <dgm:spPr/>
      <dgm:t>
        <a:bodyPr/>
        <a:lstStyle/>
        <a:p>
          <a:endParaRPr lang="en-US"/>
        </a:p>
      </dgm:t>
    </dgm:pt>
    <dgm:pt modelId="{C2D32ED2-CF43-4342-ADCE-9469CD8B3A0D}">
      <dgm:prSet phldrT="[Text]" custT="1"/>
      <dgm:spPr/>
      <dgm:t>
        <a:bodyPr/>
        <a:lstStyle/>
        <a:p>
          <a:r>
            <a:rPr lang="en-US" sz="1600" dirty="0" err="1" smtClean="0">
              <a:latin typeface="Arial" pitchFamily="34" charset="0"/>
              <a:cs typeface="Arial" pitchFamily="34" charset="0"/>
            </a:rPr>
            <a:t>Midpalatal</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raphe</a:t>
          </a:r>
          <a:r>
            <a:rPr lang="en-US" sz="1600" dirty="0" smtClean="0">
              <a:latin typeface="Arial" pitchFamily="34" charset="0"/>
              <a:cs typeface="Arial" pitchFamily="34" charset="0"/>
            </a:rPr>
            <a:t> cyst of infants</a:t>
          </a:r>
          <a:endParaRPr lang="en-US" sz="1600" dirty="0">
            <a:latin typeface="Arial" pitchFamily="34" charset="0"/>
            <a:cs typeface="Arial" pitchFamily="34" charset="0"/>
          </a:endParaRPr>
        </a:p>
      </dgm:t>
    </dgm:pt>
    <dgm:pt modelId="{50407CBB-23CC-494E-9E20-D9AEEC327778}" type="parTrans" cxnId="{FEEEE82E-BDB5-47F1-9516-C82FEA60BAAC}">
      <dgm:prSet/>
      <dgm:spPr/>
      <dgm:t>
        <a:bodyPr/>
        <a:lstStyle/>
        <a:p>
          <a:endParaRPr lang="en-US"/>
        </a:p>
      </dgm:t>
    </dgm:pt>
    <dgm:pt modelId="{76479AFE-8F29-419D-BE24-B308B19CD6D4}" type="sibTrans" cxnId="{FEEEE82E-BDB5-47F1-9516-C82FEA60BAAC}">
      <dgm:prSet/>
      <dgm:spPr/>
      <dgm:t>
        <a:bodyPr/>
        <a:lstStyle/>
        <a:p>
          <a:endParaRPr lang="en-US"/>
        </a:p>
      </dgm:t>
    </dgm:pt>
    <dgm:pt modelId="{F45DD239-B09D-4214-B00E-6F3D7398D2A8}">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600" b="1" dirty="0" smtClean="0">
              <a:latin typeface="Arial" pitchFamily="34" charset="0"/>
              <a:cs typeface="Arial" pitchFamily="34" charset="0"/>
            </a:rPr>
            <a:t>Non </a:t>
          </a:r>
          <a:r>
            <a:rPr lang="en-US" sz="1600" b="1" dirty="0" err="1" smtClean="0">
              <a:latin typeface="Arial" pitchFamily="34" charset="0"/>
              <a:cs typeface="Arial" pitchFamily="34" charset="0"/>
            </a:rPr>
            <a:t>odontogenic</a:t>
          </a:r>
          <a:endParaRPr lang="en-US" sz="1600" u="none" dirty="0">
            <a:latin typeface="Arial" pitchFamily="34" charset="0"/>
            <a:cs typeface="Arial" pitchFamily="34" charset="0"/>
          </a:endParaRPr>
        </a:p>
      </dgm:t>
    </dgm:pt>
    <dgm:pt modelId="{1B0C63F9-5F14-4985-8B1C-AF197606583A}" type="parTrans" cxnId="{13FDB071-D943-4CDC-B60C-602296903DC8}">
      <dgm:prSet/>
      <dgm:spPr/>
      <dgm:t>
        <a:bodyPr/>
        <a:lstStyle/>
        <a:p>
          <a:endParaRPr lang="en-US"/>
        </a:p>
      </dgm:t>
    </dgm:pt>
    <dgm:pt modelId="{771505AE-CAD9-48BB-BD9B-C916689DECBF}" type="sibTrans" cxnId="{13FDB071-D943-4CDC-B60C-602296903DC8}">
      <dgm:prSet/>
      <dgm:spPr/>
      <dgm:t>
        <a:bodyPr/>
        <a:lstStyle/>
        <a:p>
          <a:endParaRPr lang="en-US"/>
        </a:p>
      </dgm:t>
    </dgm:pt>
    <dgm:pt modelId="{9822FD49-20F6-44F8-913E-CB0E3EC161CF}">
      <dgm:prSet phldrT="[Text]" custT="1"/>
      <dgm:spPr/>
      <dgm:t>
        <a:bodyPr/>
        <a:lstStyle/>
        <a:p>
          <a:r>
            <a:rPr lang="en-US" sz="1600" dirty="0" smtClean="0">
              <a:latin typeface="Arial" pitchFamily="34" charset="0"/>
              <a:cs typeface="Arial" pitchFamily="34" charset="0"/>
            </a:rPr>
            <a:t>Calcifying </a:t>
          </a:r>
          <a:r>
            <a:rPr lang="en-US" sz="1600" dirty="0" err="1" smtClean="0">
              <a:latin typeface="Arial" pitchFamily="34" charset="0"/>
              <a:cs typeface="Arial" pitchFamily="34" charset="0"/>
            </a:rPr>
            <a:t>odontogenic</a:t>
          </a:r>
          <a:r>
            <a:rPr lang="en-US" sz="1600" dirty="0" smtClean="0">
              <a:latin typeface="Arial" pitchFamily="34" charset="0"/>
              <a:cs typeface="Arial" pitchFamily="34" charset="0"/>
            </a:rPr>
            <a:t> cyst </a:t>
          </a:r>
          <a:endParaRPr lang="en-US" sz="1600" u="none" dirty="0">
            <a:latin typeface="Arial" pitchFamily="34" charset="0"/>
            <a:cs typeface="Arial" pitchFamily="34" charset="0"/>
          </a:endParaRPr>
        </a:p>
      </dgm:t>
    </dgm:pt>
    <dgm:pt modelId="{2EF03722-210C-44D7-B5DC-F7A5CF61AD96}" type="parTrans" cxnId="{67981565-7D25-4260-8472-28ECB4379971}">
      <dgm:prSet/>
      <dgm:spPr/>
      <dgm:t>
        <a:bodyPr/>
        <a:lstStyle/>
        <a:p>
          <a:endParaRPr lang="en-US"/>
        </a:p>
      </dgm:t>
    </dgm:pt>
    <dgm:pt modelId="{90247713-DEAA-4088-B9BD-C88BC328AC06}" type="sibTrans" cxnId="{67981565-7D25-4260-8472-28ECB4379971}">
      <dgm:prSet/>
      <dgm:spPr/>
      <dgm:t>
        <a:bodyPr/>
        <a:lstStyle/>
        <a:p>
          <a:endParaRPr lang="en-US"/>
        </a:p>
      </dgm:t>
    </dgm:pt>
    <dgm:pt modelId="{B371694D-606A-4B0A-AB84-AF23173DF53C}">
      <dgm:prSet phldrT="[Text]" custT="1"/>
      <dgm:spPr/>
      <dgm:t>
        <a:bodyPr/>
        <a:lstStyle/>
        <a:p>
          <a:r>
            <a:rPr lang="en-US" sz="1600" dirty="0" smtClean="0">
              <a:latin typeface="Arial" pitchFamily="34" charset="0"/>
              <a:cs typeface="Arial" pitchFamily="34" charset="0"/>
            </a:rPr>
            <a:t>Gingival cyst of infants</a:t>
          </a:r>
          <a:endParaRPr lang="en-US" sz="1600" u="none" dirty="0">
            <a:latin typeface="Arial" pitchFamily="34" charset="0"/>
            <a:cs typeface="Arial" pitchFamily="34" charset="0"/>
          </a:endParaRPr>
        </a:p>
      </dgm:t>
    </dgm:pt>
    <dgm:pt modelId="{0FDBFD0A-BCFD-4DA0-B5C4-C9D0D9CF1F78}" type="parTrans" cxnId="{D59F502E-3287-4551-B9E1-09281052327B}">
      <dgm:prSet/>
      <dgm:spPr/>
      <dgm:t>
        <a:bodyPr/>
        <a:lstStyle/>
        <a:p>
          <a:endParaRPr lang="en-US"/>
        </a:p>
      </dgm:t>
    </dgm:pt>
    <dgm:pt modelId="{C38BD8E7-45FC-4529-95D1-D013A517C90E}" type="sibTrans" cxnId="{D59F502E-3287-4551-B9E1-09281052327B}">
      <dgm:prSet/>
      <dgm:spPr/>
      <dgm:t>
        <a:bodyPr/>
        <a:lstStyle/>
        <a:p>
          <a:endParaRPr lang="en-US"/>
        </a:p>
      </dgm:t>
    </dgm:pt>
    <dgm:pt modelId="{213AF289-B866-4658-9E31-E375D7C7F416}">
      <dgm:prSet phldrT="[Text]" custT="1"/>
      <dgm:spPr/>
      <dgm:t>
        <a:bodyPr/>
        <a:lstStyle/>
        <a:p>
          <a:r>
            <a:rPr lang="en-US" sz="1600" dirty="0" err="1" smtClean="0">
              <a:latin typeface="Arial" pitchFamily="34" charset="0"/>
              <a:cs typeface="Arial" pitchFamily="34" charset="0"/>
            </a:rPr>
            <a:t>Odontogenic</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keratocyst</a:t>
          </a:r>
          <a:endParaRPr lang="en-US" sz="1600" u="none" dirty="0">
            <a:latin typeface="Arial" pitchFamily="34" charset="0"/>
            <a:cs typeface="Arial" pitchFamily="34" charset="0"/>
          </a:endParaRPr>
        </a:p>
      </dgm:t>
    </dgm:pt>
    <dgm:pt modelId="{27A9B7B9-B086-4ED1-93B1-047B6C13E5B8}" type="parTrans" cxnId="{1BA9E615-2ED7-4664-8637-7EA7DD6B240F}">
      <dgm:prSet/>
      <dgm:spPr/>
      <dgm:t>
        <a:bodyPr/>
        <a:lstStyle/>
        <a:p>
          <a:endParaRPr lang="en-US"/>
        </a:p>
      </dgm:t>
    </dgm:pt>
    <dgm:pt modelId="{CCF65661-A0C8-4CD1-9B0B-670590A603AC}" type="sibTrans" cxnId="{1BA9E615-2ED7-4664-8637-7EA7DD6B240F}">
      <dgm:prSet/>
      <dgm:spPr/>
      <dgm:t>
        <a:bodyPr/>
        <a:lstStyle/>
        <a:p>
          <a:endParaRPr lang="en-US"/>
        </a:p>
      </dgm:t>
    </dgm:pt>
    <dgm:pt modelId="{026293AA-7F1B-4F19-9B22-A3011ADAAC1F}">
      <dgm:prSet phldrT="[Text]" custT="1"/>
      <dgm:spPr/>
      <dgm:t>
        <a:bodyPr/>
        <a:lstStyle/>
        <a:p>
          <a:r>
            <a:rPr lang="en-US" sz="1600" dirty="0" err="1" smtClean="0">
              <a:latin typeface="Arial" pitchFamily="34" charset="0"/>
              <a:cs typeface="Arial" pitchFamily="34" charset="0"/>
            </a:rPr>
            <a:t>Dentigerous</a:t>
          </a:r>
          <a:r>
            <a:rPr lang="en-US" sz="1600" dirty="0" smtClean="0">
              <a:latin typeface="Arial" pitchFamily="34" charset="0"/>
              <a:cs typeface="Arial" pitchFamily="34" charset="0"/>
            </a:rPr>
            <a:t> cyst</a:t>
          </a:r>
          <a:endParaRPr lang="en-US" sz="1600" u="none" dirty="0">
            <a:latin typeface="Arial" pitchFamily="34" charset="0"/>
            <a:cs typeface="Arial" pitchFamily="34" charset="0"/>
          </a:endParaRPr>
        </a:p>
      </dgm:t>
    </dgm:pt>
    <dgm:pt modelId="{5EB8CC97-DF68-47BE-82A3-FC3913F9F435}" type="parTrans" cxnId="{F91B2002-9123-4221-988E-CF1E6EB20B11}">
      <dgm:prSet/>
      <dgm:spPr/>
      <dgm:t>
        <a:bodyPr/>
        <a:lstStyle/>
        <a:p>
          <a:endParaRPr lang="en-US"/>
        </a:p>
      </dgm:t>
    </dgm:pt>
    <dgm:pt modelId="{2F559AC7-1B25-4E36-987E-C3F696B7ECF6}" type="sibTrans" cxnId="{F91B2002-9123-4221-988E-CF1E6EB20B11}">
      <dgm:prSet/>
      <dgm:spPr/>
      <dgm:t>
        <a:bodyPr/>
        <a:lstStyle/>
        <a:p>
          <a:endParaRPr lang="en-US"/>
        </a:p>
      </dgm:t>
    </dgm:pt>
    <dgm:pt modelId="{0AFB9057-9188-4EFE-942C-074C92B889D0}">
      <dgm:prSet phldrT="[Text]" custT="1"/>
      <dgm:spPr/>
      <dgm:t>
        <a:bodyPr/>
        <a:lstStyle/>
        <a:p>
          <a:r>
            <a:rPr lang="en-US" sz="1600" dirty="0" smtClean="0">
              <a:latin typeface="Arial" pitchFamily="34" charset="0"/>
              <a:cs typeface="Arial" pitchFamily="34" charset="0"/>
            </a:rPr>
            <a:t>Eruption cyst </a:t>
          </a:r>
          <a:endParaRPr lang="en-US" sz="1600" u="none" dirty="0">
            <a:latin typeface="Arial" pitchFamily="34" charset="0"/>
            <a:cs typeface="Arial" pitchFamily="34" charset="0"/>
          </a:endParaRPr>
        </a:p>
      </dgm:t>
    </dgm:pt>
    <dgm:pt modelId="{BD968E81-45BC-4AD4-9416-F4AF2AE13186}" type="parTrans" cxnId="{1E1DD183-3B7A-410C-99FA-FDE4C8CFB2AC}">
      <dgm:prSet/>
      <dgm:spPr/>
      <dgm:t>
        <a:bodyPr/>
        <a:lstStyle/>
        <a:p>
          <a:endParaRPr lang="en-US"/>
        </a:p>
      </dgm:t>
    </dgm:pt>
    <dgm:pt modelId="{C2B17FB0-8898-4295-9303-562138F432DE}" type="sibTrans" cxnId="{1E1DD183-3B7A-410C-99FA-FDE4C8CFB2AC}">
      <dgm:prSet/>
      <dgm:spPr/>
      <dgm:t>
        <a:bodyPr/>
        <a:lstStyle/>
        <a:p>
          <a:endParaRPr lang="en-US"/>
        </a:p>
      </dgm:t>
    </dgm:pt>
    <dgm:pt modelId="{0AC44C75-550D-4C5B-A595-0F0654214D59}">
      <dgm:prSet phldrT="[Text]" custT="1"/>
      <dgm:spPr/>
      <dgm:t>
        <a:bodyPr/>
        <a:lstStyle/>
        <a:p>
          <a:r>
            <a:rPr lang="en-US" sz="1600" dirty="0" smtClean="0">
              <a:latin typeface="Arial" pitchFamily="34" charset="0"/>
              <a:cs typeface="Arial" pitchFamily="34" charset="0"/>
            </a:rPr>
            <a:t>Gingival cyst of adults</a:t>
          </a:r>
          <a:endParaRPr lang="en-US" sz="1600" u="none" dirty="0">
            <a:latin typeface="Arial" pitchFamily="34" charset="0"/>
            <a:cs typeface="Arial" pitchFamily="34" charset="0"/>
          </a:endParaRPr>
        </a:p>
      </dgm:t>
    </dgm:pt>
    <dgm:pt modelId="{60FAAAF9-D423-4F9B-B8FC-E09C946311D0}" type="parTrans" cxnId="{062A1F65-EAB1-42BE-904E-55FC7A6E137D}">
      <dgm:prSet/>
      <dgm:spPr/>
      <dgm:t>
        <a:bodyPr/>
        <a:lstStyle/>
        <a:p>
          <a:endParaRPr lang="en-US"/>
        </a:p>
      </dgm:t>
    </dgm:pt>
    <dgm:pt modelId="{E7683BA5-FDA5-4A2E-98CC-43FE921D31BE}" type="sibTrans" cxnId="{062A1F65-EAB1-42BE-904E-55FC7A6E137D}">
      <dgm:prSet/>
      <dgm:spPr/>
      <dgm:t>
        <a:bodyPr/>
        <a:lstStyle/>
        <a:p>
          <a:endParaRPr lang="en-US"/>
        </a:p>
      </dgm:t>
    </dgm:pt>
    <dgm:pt modelId="{AEFBE2CF-77E9-4D06-8172-0C5EEC0D8702}">
      <dgm:prSet phldrT="[Text]" custT="1"/>
      <dgm:spPr/>
      <dgm:t>
        <a:bodyPr/>
        <a:lstStyle/>
        <a:p>
          <a:r>
            <a:rPr lang="en-US" sz="1600" dirty="0" smtClean="0">
              <a:latin typeface="Arial" pitchFamily="34" charset="0"/>
              <a:cs typeface="Arial" pitchFamily="34" charset="0"/>
            </a:rPr>
            <a:t>Developmental lateral </a:t>
          </a:r>
          <a:endParaRPr lang="en-US" sz="1600" u="none" dirty="0">
            <a:latin typeface="Arial" pitchFamily="34" charset="0"/>
            <a:cs typeface="Arial" pitchFamily="34" charset="0"/>
          </a:endParaRPr>
        </a:p>
      </dgm:t>
    </dgm:pt>
    <dgm:pt modelId="{5366CC1E-3C3F-419F-8311-9AB695903AE0}" type="parTrans" cxnId="{053A7BF9-99E3-453D-AC75-50D71B67601E}">
      <dgm:prSet/>
      <dgm:spPr/>
      <dgm:t>
        <a:bodyPr/>
        <a:lstStyle/>
        <a:p>
          <a:endParaRPr lang="en-US"/>
        </a:p>
      </dgm:t>
    </dgm:pt>
    <dgm:pt modelId="{0A6C26CF-4AFD-4CE0-BA8F-3080F4A81CA8}" type="sibTrans" cxnId="{053A7BF9-99E3-453D-AC75-50D71B67601E}">
      <dgm:prSet/>
      <dgm:spPr/>
      <dgm:t>
        <a:bodyPr/>
        <a:lstStyle/>
        <a:p>
          <a:endParaRPr lang="en-US"/>
        </a:p>
      </dgm:t>
    </dgm:pt>
    <dgm:pt modelId="{14325F6C-7F10-4A21-82E9-EABBA8604095}">
      <dgm:prSet phldrT="[Text]" custT="1"/>
      <dgm:spPr/>
      <dgm:t>
        <a:bodyPr/>
        <a:lstStyle/>
        <a:p>
          <a:r>
            <a:rPr lang="en-US" sz="1600" dirty="0" smtClean="0">
              <a:latin typeface="Arial" pitchFamily="34" charset="0"/>
              <a:cs typeface="Arial" pitchFamily="34" charset="0"/>
            </a:rPr>
            <a:t>Periodontal cyst</a:t>
          </a:r>
          <a:endParaRPr lang="en-US" sz="1600" u="none" dirty="0">
            <a:latin typeface="Arial" pitchFamily="34" charset="0"/>
            <a:cs typeface="Arial" pitchFamily="34" charset="0"/>
          </a:endParaRPr>
        </a:p>
      </dgm:t>
    </dgm:pt>
    <dgm:pt modelId="{75482429-A5B7-4E2A-A40F-C7D3580965D2}" type="parTrans" cxnId="{B561ADA2-9D71-4395-82D5-BE6503FA8CA1}">
      <dgm:prSet/>
      <dgm:spPr/>
      <dgm:t>
        <a:bodyPr/>
        <a:lstStyle/>
        <a:p>
          <a:endParaRPr lang="en-US"/>
        </a:p>
      </dgm:t>
    </dgm:pt>
    <dgm:pt modelId="{23BA80C8-74BB-4C10-8F03-844733387ED1}" type="sibTrans" cxnId="{B561ADA2-9D71-4395-82D5-BE6503FA8CA1}">
      <dgm:prSet/>
      <dgm:spPr/>
      <dgm:t>
        <a:bodyPr/>
        <a:lstStyle/>
        <a:p>
          <a:endParaRPr lang="en-US"/>
        </a:p>
      </dgm:t>
    </dgm:pt>
    <dgm:pt modelId="{B5F623A8-ADDC-48E9-83DB-B4CB8F031C97}">
      <dgm:prSet phldrT="[Text]" custT="1"/>
      <dgm:spPr/>
      <dgm:t>
        <a:bodyPr/>
        <a:lstStyle/>
        <a:p>
          <a:r>
            <a:rPr lang="en-US" sz="1600" dirty="0" err="1" smtClean="0">
              <a:latin typeface="Arial" pitchFamily="34" charset="0"/>
              <a:cs typeface="Arial" pitchFamily="34" charset="0"/>
            </a:rPr>
            <a:t>Botryoid</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odontogenic</a:t>
          </a:r>
          <a:r>
            <a:rPr lang="en-US" sz="1600" dirty="0" smtClean="0">
              <a:latin typeface="Arial" pitchFamily="34" charset="0"/>
              <a:cs typeface="Arial" pitchFamily="34" charset="0"/>
            </a:rPr>
            <a:t> cyst</a:t>
          </a:r>
          <a:endParaRPr lang="en-US" sz="1600" u="none" dirty="0">
            <a:latin typeface="Arial" pitchFamily="34" charset="0"/>
            <a:cs typeface="Arial" pitchFamily="34" charset="0"/>
          </a:endParaRPr>
        </a:p>
      </dgm:t>
    </dgm:pt>
    <dgm:pt modelId="{C4112393-4331-4777-B06D-7C1F36641B1E}" type="parTrans" cxnId="{FE468A0B-8D60-4067-B032-DFC356BC20FF}">
      <dgm:prSet/>
      <dgm:spPr/>
      <dgm:t>
        <a:bodyPr/>
        <a:lstStyle/>
        <a:p>
          <a:endParaRPr lang="en-US"/>
        </a:p>
      </dgm:t>
    </dgm:pt>
    <dgm:pt modelId="{4B03F480-0FD4-4D70-9016-30A63DC39C71}" type="sibTrans" cxnId="{FE468A0B-8D60-4067-B032-DFC356BC20FF}">
      <dgm:prSet/>
      <dgm:spPr/>
      <dgm:t>
        <a:bodyPr/>
        <a:lstStyle/>
        <a:p>
          <a:endParaRPr lang="en-US"/>
        </a:p>
      </dgm:t>
    </dgm:pt>
    <dgm:pt modelId="{2BB049E8-DF90-4975-9933-62CFBBB28613}">
      <dgm:prSet phldrT="[Text]" custT="1"/>
      <dgm:spPr/>
      <dgm:t>
        <a:bodyPr/>
        <a:lstStyle/>
        <a:p>
          <a:r>
            <a:rPr lang="en-US" sz="1600" dirty="0" smtClean="0">
              <a:latin typeface="Arial" pitchFamily="34" charset="0"/>
              <a:cs typeface="Arial" pitchFamily="34" charset="0"/>
            </a:rPr>
            <a:t>Glandular </a:t>
          </a:r>
          <a:r>
            <a:rPr lang="en-US" sz="1600" dirty="0" err="1" smtClean="0">
              <a:latin typeface="Arial" pitchFamily="34" charset="0"/>
              <a:cs typeface="Arial" pitchFamily="34" charset="0"/>
            </a:rPr>
            <a:t>odontogenic</a:t>
          </a:r>
          <a:r>
            <a:rPr lang="en-US" sz="1600" dirty="0" smtClean="0">
              <a:latin typeface="Arial" pitchFamily="34" charset="0"/>
              <a:cs typeface="Arial" pitchFamily="34" charset="0"/>
            </a:rPr>
            <a:t> cyst</a:t>
          </a:r>
          <a:endParaRPr lang="en-US" sz="1600" u="none" dirty="0">
            <a:latin typeface="Arial" pitchFamily="34" charset="0"/>
            <a:cs typeface="Arial" pitchFamily="34" charset="0"/>
          </a:endParaRPr>
        </a:p>
      </dgm:t>
    </dgm:pt>
    <dgm:pt modelId="{DE6EAE6C-363A-4F15-9347-9D71801EB190}" type="parTrans" cxnId="{3704A5B8-2624-422F-8DB4-521079BFA4F0}">
      <dgm:prSet/>
      <dgm:spPr/>
      <dgm:t>
        <a:bodyPr/>
        <a:lstStyle/>
        <a:p>
          <a:endParaRPr lang="en-US"/>
        </a:p>
      </dgm:t>
    </dgm:pt>
    <dgm:pt modelId="{58FF8BBB-1A62-452A-9597-F045F41F8F56}" type="sibTrans" cxnId="{3704A5B8-2624-422F-8DB4-521079BFA4F0}">
      <dgm:prSet/>
      <dgm:spPr/>
      <dgm:t>
        <a:bodyPr/>
        <a:lstStyle/>
        <a:p>
          <a:endParaRPr lang="en-US"/>
        </a:p>
      </dgm:t>
    </dgm:pt>
    <dgm:pt modelId="{9DE03992-B20E-49A4-BB8F-8CF2AD4CA1CC}">
      <dgm:prSet phldrT="[Text]" custT="1"/>
      <dgm:spPr/>
      <dgm:t>
        <a:bodyPr/>
        <a:lstStyle/>
        <a:p>
          <a:r>
            <a:rPr lang="en-US" sz="1600" dirty="0" err="1" smtClean="0">
              <a:latin typeface="Arial" pitchFamily="34" charset="0"/>
              <a:cs typeface="Arial" pitchFamily="34" charset="0"/>
            </a:rPr>
            <a:t>Nasolabial</a:t>
          </a:r>
          <a:r>
            <a:rPr lang="en-US" sz="1600" dirty="0" smtClean="0">
              <a:latin typeface="Arial" pitchFamily="34" charset="0"/>
              <a:cs typeface="Arial" pitchFamily="34" charset="0"/>
            </a:rPr>
            <a:t> cyst</a:t>
          </a:r>
          <a:endParaRPr lang="en-US" sz="1600" dirty="0">
            <a:latin typeface="Arial" pitchFamily="34" charset="0"/>
            <a:cs typeface="Arial" pitchFamily="34" charset="0"/>
          </a:endParaRPr>
        </a:p>
      </dgm:t>
    </dgm:pt>
    <dgm:pt modelId="{1F6D23AC-BC95-4053-AE86-B86412A34906}" type="parTrans" cxnId="{12BC3623-F8A2-439F-A7AE-07D8B92B5302}">
      <dgm:prSet/>
      <dgm:spPr/>
      <dgm:t>
        <a:bodyPr/>
        <a:lstStyle/>
        <a:p>
          <a:endParaRPr lang="en-US"/>
        </a:p>
      </dgm:t>
    </dgm:pt>
    <dgm:pt modelId="{C3412584-8D6D-431C-890F-61833A9B901E}" type="sibTrans" cxnId="{12BC3623-F8A2-439F-A7AE-07D8B92B5302}">
      <dgm:prSet/>
      <dgm:spPr/>
      <dgm:t>
        <a:bodyPr/>
        <a:lstStyle/>
        <a:p>
          <a:endParaRPr lang="en-US"/>
        </a:p>
      </dgm:t>
    </dgm:pt>
    <dgm:pt modelId="{60F3A0C0-B876-4EB6-A2EB-9D359BDC3E88}">
      <dgm:prSet phldrT="[Text]" custT="1"/>
      <dgm:spPr/>
      <dgm:t>
        <a:bodyPr/>
        <a:lstStyle/>
        <a:p>
          <a:r>
            <a:rPr lang="en-US" sz="1600" dirty="0" err="1" smtClean="0">
              <a:latin typeface="Arial" pitchFamily="34" charset="0"/>
              <a:cs typeface="Arial" pitchFamily="34" charset="0"/>
            </a:rPr>
            <a:t>Nasopalatine</a:t>
          </a:r>
          <a:r>
            <a:rPr lang="en-US" sz="1600" dirty="0" smtClean="0">
              <a:latin typeface="Arial" pitchFamily="34" charset="0"/>
              <a:cs typeface="Arial" pitchFamily="34" charset="0"/>
            </a:rPr>
            <a:t> duct cyst</a:t>
          </a:r>
          <a:endParaRPr lang="en-US" sz="1600" dirty="0">
            <a:latin typeface="Arial" pitchFamily="34" charset="0"/>
            <a:cs typeface="Arial" pitchFamily="34" charset="0"/>
          </a:endParaRPr>
        </a:p>
      </dgm:t>
    </dgm:pt>
    <dgm:pt modelId="{D45FF3F8-B98F-4A84-A83D-C5EB1B7ED3F3}" type="parTrans" cxnId="{AF6FF7DF-CFD4-4247-88C7-961FD92E1391}">
      <dgm:prSet/>
      <dgm:spPr/>
      <dgm:t>
        <a:bodyPr/>
        <a:lstStyle/>
        <a:p>
          <a:endParaRPr lang="en-US"/>
        </a:p>
      </dgm:t>
    </dgm:pt>
    <dgm:pt modelId="{03084FF8-5E2B-403F-A765-2BA99596F1FE}" type="sibTrans" cxnId="{AF6FF7DF-CFD4-4247-88C7-961FD92E1391}">
      <dgm:prSet/>
      <dgm:spPr/>
      <dgm:t>
        <a:bodyPr/>
        <a:lstStyle/>
        <a:p>
          <a:endParaRPr lang="en-US"/>
        </a:p>
      </dgm:t>
    </dgm:pt>
    <dgm:pt modelId="{940441CB-A7FF-404D-A12B-5BB3E7BE6F20}" type="pres">
      <dgm:prSet presAssocID="{848EA023-9EE3-4BEB-9F20-ECB0534E0614}" presName="diagram" presStyleCnt="0">
        <dgm:presLayoutVars>
          <dgm:chPref val="1"/>
          <dgm:dir/>
          <dgm:animOne val="branch"/>
          <dgm:animLvl val="lvl"/>
          <dgm:resizeHandles/>
        </dgm:presLayoutVars>
      </dgm:prSet>
      <dgm:spPr/>
      <dgm:t>
        <a:bodyPr/>
        <a:lstStyle/>
        <a:p>
          <a:endParaRPr lang="en-US"/>
        </a:p>
      </dgm:t>
    </dgm:pt>
    <dgm:pt modelId="{BB57268F-AA3D-49D2-94EB-1CEBFFE87080}" type="pres">
      <dgm:prSet presAssocID="{8B826945-018C-4C39-921A-96051B81F902}" presName="root" presStyleCnt="0"/>
      <dgm:spPr/>
      <dgm:t>
        <a:bodyPr/>
        <a:lstStyle/>
        <a:p>
          <a:endParaRPr lang="en-US"/>
        </a:p>
      </dgm:t>
    </dgm:pt>
    <dgm:pt modelId="{D1E6D486-0DBF-418D-94C9-1AE6189FDB1D}" type="pres">
      <dgm:prSet presAssocID="{8B826945-018C-4C39-921A-96051B81F902}" presName="rootComposite" presStyleCnt="0"/>
      <dgm:spPr/>
      <dgm:t>
        <a:bodyPr/>
        <a:lstStyle/>
        <a:p>
          <a:endParaRPr lang="en-US"/>
        </a:p>
      </dgm:t>
    </dgm:pt>
    <dgm:pt modelId="{249E818A-BDF1-4A90-9C48-78FC58905A50}" type="pres">
      <dgm:prSet presAssocID="{8B826945-018C-4C39-921A-96051B81F902}" presName="rootText" presStyleLbl="node1" presStyleIdx="0" presStyleCnt="2" custScaleX="420868" custScaleY="166695"/>
      <dgm:spPr/>
      <dgm:t>
        <a:bodyPr/>
        <a:lstStyle/>
        <a:p>
          <a:endParaRPr lang="en-US"/>
        </a:p>
      </dgm:t>
    </dgm:pt>
    <dgm:pt modelId="{76FAECE6-23A8-4607-AE81-08581BD94D02}" type="pres">
      <dgm:prSet presAssocID="{8B826945-018C-4C39-921A-96051B81F902}" presName="rootConnector" presStyleLbl="node1" presStyleIdx="0" presStyleCnt="2"/>
      <dgm:spPr/>
      <dgm:t>
        <a:bodyPr/>
        <a:lstStyle/>
        <a:p>
          <a:endParaRPr lang="en-US"/>
        </a:p>
      </dgm:t>
    </dgm:pt>
    <dgm:pt modelId="{AD9C381A-D371-44E3-A723-75651AC62242}" type="pres">
      <dgm:prSet presAssocID="{8B826945-018C-4C39-921A-96051B81F902}" presName="childShape" presStyleCnt="0"/>
      <dgm:spPr/>
      <dgm:t>
        <a:bodyPr/>
        <a:lstStyle/>
        <a:p>
          <a:endParaRPr lang="en-US"/>
        </a:p>
      </dgm:t>
    </dgm:pt>
    <dgm:pt modelId="{D8382341-2EB8-47D4-A0F1-EA845B539108}" type="pres">
      <dgm:prSet presAssocID="{0FDBFD0A-BCFD-4DA0-B5C4-C9D0D9CF1F78}" presName="Name13" presStyleLbl="parChTrans1D2" presStyleIdx="0" presStyleCnt="13"/>
      <dgm:spPr/>
      <dgm:t>
        <a:bodyPr/>
        <a:lstStyle/>
        <a:p>
          <a:endParaRPr lang="en-US"/>
        </a:p>
      </dgm:t>
    </dgm:pt>
    <dgm:pt modelId="{4154E721-6173-46AE-904C-A9DDAB7E5E5C}" type="pres">
      <dgm:prSet presAssocID="{B371694D-606A-4B0A-AB84-AF23173DF53C}" presName="childText" presStyleLbl="bgAcc1" presStyleIdx="0" presStyleCnt="13" custScaleX="420868" custScaleY="166695">
        <dgm:presLayoutVars>
          <dgm:bulletEnabled val="1"/>
        </dgm:presLayoutVars>
      </dgm:prSet>
      <dgm:spPr/>
      <dgm:t>
        <a:bodyPr/>
        <a:lstStyle/>
        <a:p>
          <a:endParaRPr lang="en-US"/>
        </a:p>
      </dgm:t>
    </dgm:pt>
    <dgm:pt modelId="{DD7242BF-EF17-4AC8-95FC-82E21212147B}" type="pres">
      <dgm:prSet presAssocID="{27A9B7B9-B086-4ED1-93B1-047B6C13E5B8}" presName="Name13" presStyleLbl="parChTrans1D2" presStyleIdx="1" presStyleCnt="13"/>
      <dgm:spPr/>
      <dgm:t>
        <a:bodyPr/>
        <a:lstStyle/>
        <a:p>
          <a:endParaRPr lang="en-US"/>
        </a:p>
      </dgm:t>
    </dgm:pt>
    <dgm:pt modelId="{F0CE5579-81C4-4BCF-AE92-24EAC900AB2D}" type="pres">
      <dgm:prSet presAssocID="{213AF289-B866-4658-9E31-E375D7C7F416}" presName="childText" presStyleLbl="bgAcc1" presStyleIdx="1" presStyleCnt="13" custScaleX="420868" custScaleY="166695">
        <dgm:presLayoutVars>
          <dgm:bulletEnabled val="1"/>
        </dgm:presLayoutVars>
      </dgm:prSet>
      <dgm:spPr/>
      <dgm:t>
        <a:bodyPr/>
        <a:lstStyle/>
        <a:p>
          <a:endParaRPr lang="en-US"/>
        </a:p>
      </dgm:t>
    </dgm:pt>
    <dgm:pt modelId="{0412CFE0-066C-4915-9F54-052ADA688272}" type="pres">
      <dgm:prSet presAssocID="{5EB8CC97-DF68-47BE-82A3-FC3913F9F435}" presName="Name13" presStyleLbl="parChTrans1D2" presStyleIdx="2" presStyleCnt="13"/>
      <dgm:spPr/>
      <dgm:t>
        <a:bodyPr/>
        <a:lstStyle/>
        <a:p>
          <a:endParaRPr lang="en-US"/>
        </a:p>
      </dgm:t>
    </dgm:pt>
    <dgm:pt modelId="{A74A989F-C2FA-4F32-BC67-C28DD6960708}" type="pres">
      <dgm:prSet presAssocID="{026293AA-7F1B-4F19-9B22-A3011ADAAC1F}" presName="childText" presStyleLbl="bgAcc1" presStyleIdx="2" presStyleCnt="13" custScaleX="420868" custScaleY="166695">
        <dgm:presLayoutVars>
          <dgm:bulletEnabled val="1"/>
        </dgm:presLayoutVars>
      </dgm:prSet>
      <dgm:spPr/>
      <dgm:t>
        <a:bodyPr/>
        <a:lstStyle/>
        <a:p>
          <a:endParaRPr lang="en-US"/>
        </a:p>
      </dgm:t>
    </dgm:pt>
    <dgm:pt modelId="{C9839E4B-F1F1-42D5-9372-4FF54F5D2C43}" type="pres">
      <dgm:prSet presAssocID="{BD968E81-45BC-4AD4-9416-F4AF2AE13186}" presName="Name13" presStyleLbl="parChTrans1D2" presStyleIdx="3" presStyleCnt="13"/>
      <dgm:spPr/>
      <dgm:t>
        <a:bodyPr/>
        <a:lstStyle/>
        <a:p>
          <a:endParaRPr lang="en-US"/>
        </a:p>
      </dgm:t>
    </dgm:pt>
    <dgm:pt modelId="{D713AC0F-52AE-4DE9-8BD4-4904D363C52C}" type="pres">
      <dgm:prSet presAssocID="{0AFB9057-9188-4EFE-942C-074C92B889D0}" presName="childText" presStyleLbl="bgAcc1" presStyleIdx="3" presStyleCnt="13" custScaleX="420868" custScaleY="166695">
        <dgm:presLayoutVars>
          <dgm:bulletEnabled val="1"/>
        </dgm:presLayoutVars>
      </dgm:prSet>
      <dgm:spPr/>
      <dgm:t>
        <a:bodyPr/>
        <a:lstStyle/>
        <a:p>
          <a:endParaRPr lang="en-US"/>
        </a:p>
      </dgm:t>
    </dgm:pt>
    <dgm:pt modelId="{EB211640-631A-46C4-96C8-425B50E81C89}" type="pres">
      <dgm:prSet presAssocID="{60FAAAF9-D423-4F9B-B8FC-E09C946311D0}" presName="Name13" presStyleLbl="parChTrans1D2" presStyleIdx="4" presStyleCnt="13"/>
      <dgm:spPr/>
      <dgm:t>
        <a:bodyPr/>
        <a:lstStyle/>
        <a:p>
          <a:endParaRPr lang="en-US"/>
        </a:p>
      </dgm:t>
    </dgm:pt>
    <dgm:pt modelId="{AB93F2C4-0755-4B28-AAAC-17D180183747}" type="pres">
      <dgm:prSet presAssocID="{0AC44C75-550D-4C5B-A595-0F0654214D59}" presName="childText" presStyleLbl="bgAcc1" presStyleIdx="4" presStyleCnt="13" custScaleX="420868" custScaleY="166695">
        <dgm:presLayoutVars>
          <dgm:bulletEnabled val="1"/>
        </dgm:presLayoutVars>
      </dgm:prSet>
      <dgm:spPr/>
      <dgm:t>
        <a:bodyPr/>
        <a:lstStyle/>
        <a:p>
          <a:endParaRPr lang="en-US"/>
        </a:p>
      </dgm:t>
    </dgm:pt>
    <dgm:pt modelId="{10B53C2A-5FA1-4C74-BB4E-5D9B13EC709F}" type="pres">
      <dgm:prSet presAssocID="{5366CC1E-3C3F-419F-8311-9AB695903AE0}" presName="Name13" presStyleLbl="parChTrans1D2" presStyleIdx="5" presStyleCnt="13"/>
      <dgm:spPr/>
      <dgm:t>
        <a:bodyPr/>
        <a:lstStyle/>
        <a:p>
          <a:endParaRPr lang="en-US"/>
        </a:p>
      </dgm:t>
    </dgm:pt>
    <dgm:pt modelId="{D3434E7B-ADBD-4BAD-9166-B61C1AB7AC04}" type="pres">
      <dgm:prSet presAssocID="{AEFBE2CF-77E9-4D06-8172-0C5EEC0D8702}" presName="childText" presStyleLbl="bgAcc1" presStyleIdx="5" presStyleCnt="13" custScaleX="420868" custScaleY="166695">
        <dgm:presLayoutVars>
          <dgm:bulletEnabled val="1"/>
        </dgm:presLayoutVars>
      </dgm:prSet>
      <dgm:spPr/>
      <dgm:t>
        <a:bodyPr/>
        <a:lstStyle/>
        <a:p>
          <a:endParaRPr lang="en-US"/>
        </a:p>
      </dgm:t>
    </dgm:pt>
    <dgm:pt modelId="{DA4E96FC-0E5D-4665-AD28-B1F5F497E197}" type="pres">
      <dgm:prSet presAssocID="{75482429-A5B7-4E2A-A40F-C7D3580965D2}" presName="Name13" presStyleLbl="parChTrans1D2" presStyleIdx="6" presStyleCnt="13"/>
      <dgm:spPr/>
      <dgm:t>
        <a:bodyPr/>
        <a:lstStyle/>
        <a:p>
          <a:endParaRPr lang="en-US"/>
        </a:p>
      </dgm:t>
    </dgm:pt>
    <dgm:pt modelId="{B902D11E-5517-4836-9A59-DC31E54F2B58}" type="pres">
      <dgm:prSet presAssocID="{14325F6C-7F10-4A21-82E9-EABBA8604095}" presName="childText" presStyleLbl="bgAcc1" presStyleIdx="6" presStyleCnt="13" custScaleX="420868" custScaleY="166695">
        <dgm:presLayoutVars>
          <dgm:bulletEnabled val="1"/>
        </dgm:presLayoutVars>
      </dgm:prSet>
      <dgm:spPr/>
      <dgm:t>
        <a:bodyPr/>
        <a:lstStyle/>
        <a:p>
          <a:endParaRPr lang="en-US"/>
        </a:p>
      </dgm:t>
    </dgm:pt>
    <dgm:pt modelId="{779301CD-95D9-4639-A3B5-CB077D430F29}" type="pres">
      <dgm:prSet presAssocID="{C4112393-4331-4777-B06D-7C1F36641B1E}" presName="Name13" presStyleLbl="parChTrans1D2" presStyleIdx="7" presStyleCnt="13"/>
      <dgm:spPr/>
      <dgm:t>
        <a:bodyPr/>
        <a:lstStyle/>
        <a:p>
          <a:endParaRPr lang="en-US"/>
        </a:p>
      </dgm:t>
    </dgm:pt>
    <dgm:pt modelId="{AE620E66-BF67-4D83-A435-E869266155E7}" type="pres">
      <dgm:prSet presAssocID="{B5F623A8-ADDC-48E9-83DB-B4CB8F031C97}" presName="childText" presStyleLbl="bgAcc1" presStyleIdx="7" presStyleCnt="13" custScaleX="420868" custScaleY="166695">
        <dgm:presLayoutVars>
          <dgm:bulletEnabled val="1"/>
        </dgm:presLayoutVars>
      </dgm:prSet>
      <dgm:spPr/>
      <dgm:t>
        <a:bodyPr/>
        <a:lstStyle/>
        <a:p>
          <a:endParaRPr lang="en-US"/>
        </a:p>
      </dgm:t>
    </dgm:pt>
    <dgm:pt modelId="{5353629C-FAE5-445F-94F9-0AC3E748D4B2}" type="pres">
      <dgm:prSet presAssocID="{DE6EAE6C-363A-4F15-9347-9D71801EB190}" presName="Name13" presStyleLbl="parChTrans1D2" presStyleIdx="8" presStyleCnt="13"/>
      <dgm:spPr/>
      <dgm:t>
        <a:bodyPr/>
        <a:lstStyle/>
        <a:p>
          <a:endParaRPr lang="en-US"/>
        </a:p>
      </dgm:t>
    </dgm:pt>
    <dgm:pt modelId="{2C30E4EC-8DE6-4279-BD75-6FCCD91F9C02}" type="pres">
      <dgm:prSet presAssocID="{2BB049E8-DF90-4975-9933-62CFBBB28613}" presName="childText" presStyleLbl="bgAcc1" presStyleIdx="8" presStyleCnt="13" custScaleX="420868" custScaleY="166695">
        <dgm:presLayoutVars>
          <dgm:bulletEnabled val="1"/>
        </dgm:presLayoutVars>
      </dgm:prSet>
      <dgm:spPr/>
      <dgm:t>
        <a:bodyPr/>
        <a:lstStyle/>
        <a:p>
          <a:endParaRPr lang="en-US"/>
        </a:p>
      </dgm:t>
    </dgm:pt>
    <dgm:pt modelId="{E9C5B2FB-3685-4465-91FF-AD2E7BB053B6}" type="pres">
      <dgm:prSet presAssocID="{2EF03722-210C-44D7-B5DC-F7A5CF61AD96}" presName="Name13" presStyleLbl="parChTrans1D2" presStyleIdx="9" presStyleCnt="13"/>
      <dgm:spPr/>
      <dgm:t>
        <a:bodyPr/>
        <a:lstStyle/>
        <a:p>
          <a:endParaRPr lang="en-US"/>
        </a:p>
      </dgm:t>
    </dgm:pt>
    <dgm:pt modelId="{26B4C4AA-54AF-4C54-9059-00F3058A558E}" type="pres">
      <dgm:prSet presAssocID="{9822FD49-20F6-44F8-913E-CB0E3EC161CF}" presName="childText" presStyleLbl="bgAcc1" presStyleIdx="9" presStyleCnt="13" custScaleX="420868" custScaleY="166695">
        <dgm:presLayoutVars>
          <dgm:bulletEnabled val="1"/>
        </dgm:presLayoutVars>
      </dgm:prSet>
      <dgm:spPr/>
      <dgm:t>
        <a:bodyPr/>
        <a:lstStyle/>
        <a:p>
          <a:endParaRPr lang="en-US"/>
        </a:p>
      </dgm:t>
    </dgm:pt>
    <dgm:pt modelId="{C4CFA6F3-0CBE-4966-BD7F-934F06C0F771}" type="pres">
      <dgm:prSet presAssocID="{F45DD239-B09D-4214-B00E-6F3D7398D2A8}" presName="root" presStyleCnt="0"/>
      <dgm:spPr/>
      <dgm:t>
        <a:bodyPr/>
        <a:lstStyle/>
        <a:p>
          <a:endParaRPr lang="en-US"/>
        </a:p>
      </dgm:t>
    </dgm:pt>
    <dgm:pt modelId="{383D1ECB-97CF-4373-B6E8-7BD1E8322999}" type="pres">
      <dgm:prSet presAssocID="{F45DD239-B09D-4214-B00E-6F3D7398D2A8}" presName="rootComposite" presStyleCnt="0"/>
      <dgm:spPr/>
      <dgm:t>
        <a:bodyPr/>
        <a:lstStyle/>
        <a:p>
          <a:endParaRPr lang="en-US"/>
        </a:p>
      </dgm:t>
    </dgm:pt>
    <dgm:pt modelId="{C0C59344-F5D7-4EB3-983D-25DD4EBD5F66}" type="pres">
      <dgm:prSet presAssocID="{F45DD239-B09D-4214-B00E-6F3D7398D2A8}" presName="rootText" presStyleLbl="node1" presStyleIdx="1" presStyleCnt="2" custScaleX="420868" custScaleY="166695"/>
      <dgm:spPr/>
      <dgm:t>
        <a:bodyPr/>
        <a:lstStyle/>
        <a:p>
          <a:endParaRPr lang="en-US"/>
        </a:p>
      </dgm:t>
    </dgm:pt>
    <dgm:pt modelId="{5E908666-FB94-4406-8C49-BC5086047F7C}" type="pres">
      <dgm:prSet presAssocID="{F45DD239-B09D-4214-B00E-6F3D7398D2A8}" presName="rootConnector" presStyleLbl="node1" presStyleIdx="1" presStyleCnt="2"/>
      <dgm:spPr/>
      <dgm:t>
        <a:bodyPr/>
        <a:lstStyle/>
        <a:p>
          <a:endParaRPr lang="en-US"/>
        </a:p>
      </dgm:t>
    </dgm:pt>
    <dgm:pt modelId="{DAA13BD1-2582-49E2-A15A-FD695CCD1FAA}" type="pres">
      <dgm:prSet presAssocID="{F45DD239-B09D-4214-B00E-6F3D7398D2A8}" presName="childShape" presStyleCnt="0"/>
      <dgm:spPr/>
      <dgm:t>
        <a:bodyPr/>
        <a:lstStyle/>
        <a:p>
          <a:endParaRPr lang="en-US"/>
        </a:p>
      </dgm:t>
    </dgm:pt>
    <dgm:pt modelId="{5C1A1944-F9CE-47EB-AA64-1D586A2D78AE}" type="pres">
      <dgm:prSet presAssocID="{50407CBB-23CC-494E-9E20-D9AEEC327778}" presName="Name13" presStyleLbl="parChTrans1D2" presStyleIdx="10" presStyleCnt="13"/>
      <dgm:spPr/>
      <dgm:t>
        <a:bodyPr/>
        <a:lstStyle/>
        <a:p>
          <a:endParaRPr lang="en-US"/>
        </a:p>
      </dgm:t>
    </dgm:pt>
    <dgm:pt modelId="{E707E5B7-A696-4FC1-B05B-B5C60218E526}" type="pres">
      <dgm:prSet presAssocID="{C2D32ED2-CF43-4342-ADCE-9469CD8B3A0D}" presName="childText" presStyleLbl="bgAcc1" presStyleIdx="10" presStyleCnt="13" custScaleX="420868" custScaleY="166695">
        <dgm:presLayoutVars>
          <dgm:bulletEnabled val="1"/>
        </dgm:presLayoutVars>
      </dgm:prSet>
      <dgm:spPr/>
      <dgm:t>
        <a:bodyPr/>
        <a:lstStyle/>
        <a:p>
          <a:endParaRPr lang="en-US"/>
        </a:p>
      </dgm:t>
    </dgm:pt>
    <dgm:pt modelId="{6A337F73-7862-4468-98B8-FDCE54074CC5}" type="pres">
      <dgm:prSet presAssocID="{D45FF3F8-B98F-4A84-A83D-C5EB1B7ED3F3}" presName="Name13" presStyleLbl="parChTrans1D2" presStyleIdx="11" presStyleCnt="13"/>
      <dgm:spPr/>
      <dgm:t>
        <a:bodyPr/>
        <a:lstStyle/>
        <a:p>
          <a:endParaRPr lang="en-US"/>
        </a:p>
      </dgm:t>
    </dgm:pt>
    <dgm:pt modelId="{AA95017B-FF6F-46B8-A3E1-9091777471F3}" type="pres">
      <dgm:prSet presAssocID="{60F3A0C0-B876-4EB6-A2EB-9D359BDC3E88}" presName="childText" presStyleLbl="bgAcc1" presStyleIdx="11" presStyleCnt="13" custScaleX="420868" custScaleY="166695">
        <dgm:presLayoutVars>
          <dgm:bulletEnabled val="1"/>
        </dgm:presLayoutVars>
      </dgm:prSet>
      <dgm:spPr/>
      <dgm:t>
        <a:bodyPr/>
        <a:lstStyle/>
        <a:p>
          <a:endParaRPr lang="en-US"/>
        </a:p>
      </dgm:t>
    </dgm:pt>
    <dgm:pt modelId="{608BE02F-1C26-43F2-AD31-22CCB5C6F5AD}" type="pres">
      <dgm:prSet presAssocID="{1F6D23AC-BC95-4053-AE86-B86412A34906}" presName="Name13" presStyleLbl="parChTrans1D2" presStyleIdx="12" presStyleCnt="13"/>
      <dgm:spPr/>
      <dgm:t>
        <a:bodyPr/>
        <a:lstStyle/>
        <a:p>
          <a:endParaRPr lang="en-US"/>
        </a:p>
      </dgm:t>
    </dgm:pt>
    <dgm:pt modelId="{D0B894E8-CAD0-4B26-83F6-77C9CC0F37B3}" type="pres">
      <dgm:prSet presAssocID="{9DE03992-B20E-49A4-BB8F-8CF2AD4CA1CC}" presName="childText" presStyleLbl="bgAcc1" presStyleIdx="12" presStyleCnt="13" custScaleX="420868" custScaleY="166695">
        <dgm:presLayoutVars>
          <dgm:bulletEnabled val="1"/>
        </dgm:presLayoutVars>
      </dgm:prSet>
      <dgm:spPr/>
      <dgm:t>
        <a:bodyPr/>
        <a:lstStyle/>
        <a:p>
          <a:endParaRPr lang="en-US"/>
        </a:p>
      </dgm:t>
    </dgm:pt>
  </dgm:ptLst>
  <dgm:cxnLst>
    <dgm:cxn modelId="{9D09D262-AEF7-4A04-93CD-8746F75F3B96}" type="presOf" srcId="{1F6D23AC-BC95-4053-AE86-B86412A34906}" destId="{608BE02F-1C26-43F2-AD31-22CCB5C6F5AD}" srcOrd="0" destOrd="0" presId="urn:microsoft.com/office/officeart/2005/8/layout/hierarchy3"/>
    <dgm:cxn modelId="{1BA9E615-2ED7-4664-8637-7EA7DD6B240F}" srcId="{8B826945-018C-4C39-921A-96051B81F902}" destId="{213AF289-B866-4658-9E31-E375D7C7F416}" srcOrd="1" destOrd="0" parTransId="{27A9B7B9-B086-4ED1-93B1-047B6C13E5B8}" sibTransId="{CCF65661-A0C8-4CD1-9B0B-670590A603AC}"/>
    <dgm:cxn modelId="{9A7CBE02-F316-4B7B-82F3-A76E719AA6A8}" type="presOf" srcId="{75482429-A5B7-4E2A-A40F-C7D3580965D2}" destId="{DA4E96FC-0E5D-4665-AD28-B1F5F497E197}" srcOrd="0" destOrd="0" presId="urn:microsoft.com/office/officeart/2005/8/layout/hierarchy3"/>
    <dgm:cxn modelId="{4A00233F-4022-44CB-943D-D7F1FD080675}" type="presOf" srcId="{B371694D-606A-4B0A-AB84-AF23173DF53C}" destId="{4154E721-6173-46AE-904C-A9DDAB7E5E5C}" srcOrd="0" destOrd="0" presId="urn:microsoft.com/office/officeart/2005/8/layout/hierarchy3"/>
    <dgm:cxn modelId="{B1963C31-D726-4879-BA86-7DAA9CE035BC}" type="presOf" srcId="{9822FD49-20F6-44F8-913E-CB0E3EC161CF}" destId="{26B4C4AA-54AF-4C54-9059-00F3058A558E}" srcOrd="0" destOrd="0" presId="urn:microsoft.com/office/officeart/2005/8/layout/hierarchy3"/>
    <dgm:cxn modelId="{1E1DD183-3B7A-410C-99FA-FDE4C8CFB2AC}" srcId="{8B826945-018C-4C39-921A-96051B81F902}" destId="{0AFB9057-9188-4EFE-942C-074C92B889D0}" srcOrd="3" destOrd="0" parTransId="{BD968E81-45BC-4AD4-9416-F4AF2AE13186}" sibTransId="{C2B17FB0-8898-4295-9303-562138F432DE}"/>
    <dgm:cxn modelId="{BE320157-FC25-4800-BDBE-7B21214D91D7}" type="presOf" srcId="{60FAAAF9-D423-4F9B-B8FC-E09C946311D0}" destId="{EB211640-631A-46C4-96C8-425B50E81C89}" srcOrd="0" destOrd="0" presId="urn:microsoft.com/office/officeart/2005/8/layout/hierarchy3"/>
    <dgm:cxn modelId="{5FDFA33E-7AF6-4365-8D79-EDB97A1D1A46}" type="presOf" srcId="{F45DD239-B09D-4214-B00E-6F3D7398D2A8}" destId="{5E908666-FB94-4406-8C49-BC5086047F7C}" srcOrd="1" destOrd="0" presId="urn:microsoft.com/office/officeart/2005/8/layout/hierarchy3"/>
    <dgm:cxn modelId="{FE468A0B-8D60-4067-B032-DFC356BC20FF}" srcId="{8B826945-018C-4C39-921A-96051B81F902}" destId="{B5F623A8-ADDC-48E9-83DB-B4CB8F031C97}" srcOrd="7" destOrd="0" parTransId="{C4112393-4331-4777-B06D-7C1F36641B1E}" sibTransId="{4B03F480-0FD4-4D70-9016-30A63DC39C71}"/>
    <dgm:cxn modelId="{30A8955E-1AE8-4C37-8F5B-2933CA185072}" type="presOf" srcId="{DE6EAE6C-363A-4F15-9347-9D71801EB190}" destId="{5353629C-FAE5-445F-94F9-0AC3E748D4B2}" srcOrd="0" destOrd="0" presId="urn:microsoft.com/office/officeart/2005/8/layout/hierarchy3"/>
    <dgm:cxn modelId="{F1AEB518-0AC7-4D13-98EA-E792D6E5A217}" type="presOf" srcId="{2EF03722-210C-44D7-B5DC-F7A5CF61AD96}" destId="{E9C5B2FB-3685-4465-91FF-AD2E7BB053B6}" srcOrd="0" destOrd="0" presId="urn:microsoft.com/office/officeart/2005/8/layout/hierarchy3"/>
    <dgm:cxn modelId="{31C2F2FF-4D48-4DFF-A902-6A94B5C74838}" type="presOf" srcId="{50407CBB-23CC-494E-9E20-D9AEEC327778}" destId="{5C1A1944-F9CE-47EB-AA64-1D586A2D78AE}" srcOrd="0" destOrd="0" presId="urn:microsoft.com/office/officeart/2005/8/layout/hierarchy3"/>
    <dgm:cxn modelId="{C7CE2AF9-B7B5-465F-BB7E-147FD5BA8535}" type="presOf" srcId="{8B826945-018C-4C39-921A-96051B81F902}" destId="{249E818A-BDF1-4A90-9C48-78FC58905A50}" srcOrd="0" destOrd="0" presId="urn:microsoft.com/office/officeart/2005/8/layout/hierarchy3"/>
    <dgm:cxn modelId="{12BC3623-F8A2-439F-A7AE-07D8B92B5302}" srcId="{F45DD239-B09D-4214-B00E-6F3D7398D2A8}" destId="{9DE03992-B20E-49A4-BB8F-8CF2AD4CA1CC}" srcOrd="2" destOrd="0" parTransId="{1F6D23AC-BC95-4053-AE86-B86412A34906}" sibTransId="{C3412584-8D6D-431C-890F-61833A9B901E}"/>
    <dgm:cxn modelId="{0AFCABC3-E643-4423-B283-2E47C94D9D86}" type="presOf" srcId="{2BB049E8-DF90-4975-9933-62CFBBB28613}" destId="{2C30E4EC-8DE6-4279-BD75-6FCCD91F9C02}" srcOrd="0" destOrd="0" presId="urn:microsoft.com/office/officeart/2005/8/layout/hierarchy3"/>
    <dgm:cxn modelId="{39B9347D-F8E1-4FA7-95BA-33F668E870CF}" type="presOf" srcId="{B5F623A8-ADDC-48E9-83DB-B4CB8F031C97}" destId="{AE620E66-BF67-4D83-A435-E869266155E7}" srcOrd="0" destOrd="0" presId="urn:microsoft.com/office/officeart/2005/8/layout/hierarchy3"/>
    <dgm:cxn modelId="{189E962E-C92A-4182-BA2D-B820E63FF945}" type="presOf" srcId="{0AC44C75-550D-4C5B-A595-0F0654214D59}" destId="{AB93F2C4-0755-4B28-AAAC-17D180183747}" srcOrd="0" destOrd="0" presId="urn:microsoft.com/office/officeart/2005/8/layout/hierarchy3"/>
    <dgm:cxn modelId="{085F6E15-1E05-463D-99C7-0DC669D17FE5}" type="presOf" srcId="{60F3A0C0-B876-4EB6-A2EB-9D359BDC3E88}" destId="{AA95017B-FF6F-46B8-A3E1-9091777471F3}" srcOrd="0" destOrd="0" presId="urn:microsoft.com/office/officeart/2005/8/layout/hierarchy3"/>
    <dgm:cxn modelId="{AF6FF7DF-CFD4-4247-88C7-961FD92E1391}" srcId="{F45DD239-B09D-4214-B00E-6F3D7398D2A8}" destId="{60F3A0C0-B876-4EB6-A2EB-9D359BDC3E88}" srcOrd="1" destOrd="0" parTransId="{D45FF3F8-B98F-4A84-A83D-C5EB1B7ED3F3}" sibTransId="{03084FF8-5E2B-403F-A765-2BA99596F1FE}"/>
    <dgm:cxn modelId="{2D244744-49A3-4040-B1B8-2F620AD8202A}" type="presOf" srcId="{F45DD239-B09D-4214-B00E-6F3D7398D2A8}" destId="{C0C59344-F5D7-4EB3-983D-25DD4EBD5F66}" srcOrd="0" destOrd="0" presId="urn:microsoft.com/office/officeart/2005/8/layout/hierarchy3"/>
    <dgm:cxn modelId="{CE2C1D4B-7506-439C-B30F-48C142E8B8D9}" type="presOf" srcId="{0FDBFD0A-BCFD-4DA0-B5C4-C9D0D9CF1F78}" destId="{D8382341-2EB8-47D4-A0F1-EA845B539108}" srcOrd="0" destOrd="0" presId="urn:microsoft.com/office/officeart/2005/8/layout/hierarchy3"/>
    <dgm:cxn modelId="{736E3DC8-78FB-4E4E-98F6-A6D309A53084}" srcId="{848EA023-9EE3-4BEB-9F20-ECB0534E0614}" destId="{8B826945-018C-4C39-921A-96051B81F902}" srcOrd="0" destOrd="0" parTransId="{D836736F-9404-44D5-A6C6-6DB5300B26B2}" sibTransId="{31C96BE9-8776-4855-960F-4906A13A1973}"/>
    <dgm:cxn modelId="{8331AE4B-AEB2-4C65-B1CA-9AD5EEB44AB8}" type="presOf" srcId="{D45FF3F8-B98F-4A84-A83D-C5EB1B7ED3F3}" destId="{6A337F73-7862-4468-98B8-FDCE54074CC5}" srcOrd="0" destOrd="0" presId="urn:microsoft.com/office/officeart/2005/8/layout/hierarchy3"/>
    <dgm:cxn modelId="{13FDB071-D943-4CDC-B60C-602296903DC8}" srcId="{848EA023-9EE3-4BEB-9F20-ECB0534E0614}" destId="{F45DD239-B09D-4214-B00E-6F3D7398D2A8}" srcOrd="1" destOrd="0" parTransId="{1B0C63F9-5F14-4985-8B1C-AF197606583A}" sibTransId="{771505AE-CAD9-48BB-BD9B-C916689DECBF}"/>
    <dgm:cxn modelId="{3704A5B8-2624-422F-8DB4-521079BFA4F0}" srcId="{8B826945-018C-4C39-921A-96051B81F902}" destId="{2BB049E8-DF90-4975-9933-62CFBBB28613}" srcOrd="8" destOrd="0" parTransId="{DE6EAE6C-363A-4F15-9347-9D71801EB190}" sibTransId="{58FF8BBB-1A62-452A-9597-F045F41F8F56}"/>
    <dgm:cxn modelId="{EF0F4D91-B58A-4E40-ADDD-14A04CF43F7C}" type="presOf" srcId="{5366CC1E-3C3F-419F-8311-9AB695903AE0}" destId="{10B53C2A-5FA1-4C74-BB4E-5D9B13EC709F}" srcOrd="0" destOrd="0" presId="urn:microsoft.com/office/officeart/2005/8/layout/hierarchy3"/>
    <dgm:cxn modelId="{4602B9B8-A49C-408A-8D5E-C68094D030EE}" type="presOf" srcId="{5EB8CC97-DF68-47BE-82A3-FC3913F9F435}" destId="{0412CFE0-066C-4915-9F54-052ADA688272}" srcOrd="0" destOrd="0" presId="urn:microsoft.com/office/officeart/2005/8/layout/hierarchy3"/>
    <dgm:cxn modelId="{7B0B439F-0CC5-4CB9-8E00-84541A6AB2CA}" type="presOf" srcId="{C4112393-4331-4777-B06D-7C1F36641B1E}" destId="{779301CD-95D9-4639-A3B5-CB077D430F29}" srcOrd="0" destOrd="0" presId="urn:microsoft.com/office/officeart/2005/8/layout/hierarchy3"/>
    <dgm:cxn modelId="{062A1F65-EAB1-42BE-904E-55FC7A6E137D}" srcId="{8B826945-018C-4C39-921A-96051B81F902}" destId="{0AC44C75-550D-4C5B-A595-0F0654214D59}" srcOrd="4" destOrd="0" parTransId="{60FAAAF9-D423-4F9B-B8FC-E09C946311D0}" sibTransId="{E7683BA5-FDA5-4A2E-98CC-43FE921D31BE}"/>
    <dgm:cxn modelId="{D59F502E-3287-4551-B9E1-09281052327B}" srcId="{8B826945-018C-4C39-921A-96051B81F902}" destId="{B371694D-606A-4B0A-AB84-AF23173DF53C}" srcOrd="0" destOrd="0" parTransId="{0FDBFD0A-BCFD-4DA0-B5C4-C9D0D9CF1F78}" sibTransId="{C38BD8E7-45FC-4529-95D1-D013A517C90E}"/>
    <dgm:cxn modelId="{78E4C21F-4909-45B1-A779-E2732523F1F7}" type="presOf" srcId="{BD968E81-45BC-4AD4-9416-F4AF2AE13186}" destId="{C9839E4B-F1F1-42D5-9372-4FF54F5D2C43}" srcOrd="0" destOrd="0" presId="urn:microsoft.com/office/officeart/2005/8/layout/hierarchy3"/>
    <dgm:cxn modelId="{67981565-7D25-4260-8472-28ECB4379971}" srcId="{8B826945-018C-4C39-921A-96051B81F902}" destId="{9822FD49-20F6-44F8-913E-CB0E3EC161CF}" srcOrd="9" destOrd="0" parTransId="{2EF03722-210C-44D7-B5DC-F7A5CF61AD96}" sibTransId="{90247713-DEAA-4088-B9BD-C88BC328AC06}"/>
    <dgm:cxn modelId="{A16B0B2F-0A40-4433-B038-312D600FBA4A}" type="presOf" srcId="{AEFBE2CF-77E9-4D06-8172-0C5EEC0D8702}" destId="{D3434E7B-ADBD-4BAD-9166-B61C1AB7AC04}" srcOrd="0" destOrd="0" presId="urn:microsoft.com/office/officeart/2005/8/layout/hierarchy3"/>
    <dgm:cxn modelId="{22A9C4B8-AD8F-465F-A7BA-FAE3459840CA}" type="presOf" srcId="{848EA023-9EE3-4BEB-9F20-ECB0534E0614}" destId="{940441CB-A7FF-404D-A12B-5BB3E7BE6F20}" srcOrd="0" destOrd="0" presId="urn:microsoft.com/office/officeart/2005/8/layout/hierarchy3"/>
    <dgm:cxn modelId="{D21FCBC5-D3B5-49E7-8B77-F7BC55C5F1CC}" type="presOf" srcId="{14325F6C-7F10-4A21-82E9-EABBA8604095}" destId="{B902D11E-5517-4836-9A59-DC31E54F2B58}" srcOrd="0" destOrd="0" presId="urn:microsoft.com/office/officeart/2005/8/layout/hierarchy3"/>
    <dgm:cxn modelId="{37D3234C-4B5B-41F2-9A5C-8481CB1EF2A1}" type="presOf" srcId="{0AFB9057-9188-4EFE-942C-074C92B889D0}" destId="{D713AC0F-52AE-4DE9-8BD4-4904D363C52C}" srcOrd="0" destOrd="0" presId="urn:microsoft.com/office/officeart/2005/8/layout/hierarchy3"/>
    <dgm:cxn modelId="{3F47B6DB-3158-4E71-B68A-3E77D47D6C68}" type="presOf" srcId="{C2D32ED2-CF43-4342-ADCE-9469CD8B3A0D}" destId="{E707E5B7-A696-4FC1-B05B-B5C60218E526}" srcOrd="0" destOrd="0" presId="urn:microsoft.com/office/officeart/2005/8/layout/hierarchy3"/>
    <dgm:cxn modelId="{B561ADA2-9D71-4395-82D5-BE6503FA8CA1}" srcId="{8B826945-018C-4C39-921A-96051B81F902}" destId="{14325F6C-7F10-4A21-82E9-EABBA8604095}" srcOrd="6" destOrd="0" parTransId="{75482429-A5B7-4E2A-A40F-C7D3580965D2}" sibTransId="{23BA80C8-74BB-4C10-8F03-844733387ED1}"/>
    <dgm:cxn modelId="{715A7927-B5C5-42F2-8617-7D663402858D}" type="presOf" srcId="{213AF289-B866-4658-9E31-E375D7C7F416}" destId="{F0CE5579-81C4-4BCF-AE92-24EAC900AB2D}" srcOrd="0" destOrd="0" presId="urn:microsoft.com/office/officeart/2005/8/layout/hierarchy3"/>
    <dgm:cxn modelId="{FC1E8347-9BAF-4DDA-9AC7-1AA1381894B7}" type="presOf" srcId="{27A9B7B9-B086-4ED1-93B1-047B6C13E5B8}" destId="{DD7242BF-EF17-4AC8-95FC-82E21212147B}" srcOrd="0" destOrd="0" presId="urn:microsoft.com/office/officeart/2005/8/layout/hierarchy3"/>
    <dgm:cxn modelId="{053A7BF9-99E3-453D-AC75-50D71B67601E}" srcId="{8B826945-018C-4C39-921A-96051B81F902}" destId="{AEFBE2CF-77E9-4D06-8172-0C5EEC0D8702}" srcOrd="5" destOrd="0" parTransId="{5366CC1E-3C3F-419F-8311-9AB695903AE0}" sibTransId="{0A6C26CF-4AFD-4CE0-BA8F-3080F4A81CA8}"/>
    <dgm:cxn modelId="{5393355A-CB0F-431D-889B-42E0D4351CD4}" type="presOf" srcId="{9DE03992-B20E-49A4-BB8F-8CF2AD4CA1CC}" destId="{D0B894E8-CAD0-4B26-83F6-77C9CC0F37B3}" srcOrd="0" destOrd="0" presId="urn:microsoft.com/office/officeart/2005/8/layout/hierarchy3"/>
    <dgm:cxn modelId="{5644010F-632B-4B04-A620-ADAD2B474103}" type="presOf" srcId="{8B826945-018C-4C39-921A-96051B81F902}" destId="{76FAECE6-23A8-4607-AE81-08581BD94D02}" srcOrd="1" destOrd="0" presId="urn:microsoft.com/office/officeart/2005/8/layout/hierarchy3"/>
    <dgm:cxn modelId="{644E9A5D-A404-48FD-B46E-D7C4DE92E661}" type="presOf" srcId="{026293AA-7F1B-4F19-9B22-A3011ADAAC1F}" destId="{A74A989F-C2FA-4F32-BC67-C28DD6960708}" srcOrd="0" destOrd="0" presId="urn:microsoft.com/office/officeart/2005/8/layout/hierarchy3"/>
    <dgm:cxn modelId="{FEEEE82E-BDB5-47F1-9516-C82FEA60BAAC}" srcId="{F45DD239-B09D-4214-B00E-6F3D7398D2A8}" destId="{C2D32ED2-CF43-4342-ADCE-9469CD8B3A0D}" srcOrd="0" destOrd="0" parTransId="{50407CBB-23CC-494E-9E20-D9AEEC327778}" sibTransId="{76479AFE-8F29-419D-BE24-B308B19CD6D4}"/>
    <dgm:cxn modelId="{F91B2002-9123-4221-988E-CF1E6EB20B11}" srcId="{8B826945-018C-4C39-921A-96051B81F902}" destId="{026293AA-7F1B-4F19-9B22-A3011ADAAC1F}" srcOrd="2" destOrd="0" parTransId="{5EB8CC97-DF68-47BE-82A3-FC3913F9F435}" sibTransId="{2F559AC7-1B25-4E36-987E-C3F696B7ECF6}"/>
    <dgm:cxn modelId="{B312D53E-850A-460C-8BE9-FBBE706729D2}" type="presParOf" srcId="{940441CB-A7FF-404D-A12B-5BB3E7BE6F20}" destId="{BB57268F-AA3D-49D2-94EB-1CEBFFE87080}" srcOrd="0" destOrd="0" presId="urn:microsoft.com/office/officeart/2005/8/layout/hierarchy3"/>
    <dgm:cxn modelId="{BB780BF7-1C0C-4027-A5A6-DE42AC13993D}" type="presParOf" srcId="{BB57268F-AA3D-49D2-94EB-1CEBFFE87080}" destId="{D1E6D486-0DBF-418D-94C9-1AE6189FDB1D}" srcOrd="0" destOrd="0" presId="urn:microsoft.com/office/officeart/2005/8/layout/hierarchy3"/>
    <dgm:cxn modelId="{983C2613-363B-49F4-82C6-507F7DD7E5CF}" type="presParOf" srcId="{D1E6D486-0DBF-418D-94C9-1AE6189FDB1D}" destId="{249E818A-BDF1-4A90-9C48-78FC58905A50}" srcOrd="0" destOrd="0" presId="urn:microsoft.com/office/officeart/2005/8/layout/hierarchy3"/>
    <dgm:cxn modelId="{BD4F3C7E-F50C-4BB8-9E52-B6849B25AEB1}" type="presParOf" srcId="{D1E6D486-0DBF-418D-94C9-1AE6189FDB1D}" destId="{76FAECE6-23A8-4607-AE81-08581BD94D02}" srcOrd="1" destOrd="0" presId="urn:microsoft.com/office/officeart/2005/8/layout/hierarchy3"/>
    <dgm:cxn modelId="{60E915EF-D4F4-40C4-8E00-CA5AC69A6F7A}" type="presParOf" srcId="{BB57268F-AA3D-49D2-94EB-1CEBFFE87080}" destId="{AD9C381A-D371-44E3-A723-75651AC62242}" srcOrd="1" destOrd="0" presId="urn:microsoft.com/office/officeart/2005/8/layout/hierarchy3"/>
    <dgm:cxn modelId="{9E05065D-5F14-45FA-AA61-55DADD6D0532}" type="presParOf" srcId="{AD9C381A-D371-44E3-A723-75651AC62242}" destId="{D8382341-2EB8-47D4-A0F1-EA845B539108}" srcOrd="0" destOrd="0" presId="urn:microsoft.com/office/officeart/2005/8/layout/hierarchy3"/>
    <dgm:cxn modelId="{04556B57-6826-44CC-B639-21BF0B932976}" type="presParOf" srcId="{AD9C381A-D371-44E3-A723-75651AC62242}" destId="{4154E721-6173-46AE-904C-A9DDAB7E5E5C}" srcOrd="1" destOrd="0" presId="urn:microsoft.com/office/officeart/2005/8/layout/hierarchy3"/>
    <dgm:cxn modelId="{CC6F48E7-8A41-48EB-BF49-0CDF7F38F605}" type="presParOf" srcId="{AD9C381A-D371-44E3-A723-75651AC62242}" destId="{DD7242BF-EF17-4AC8-95FC-82E21212147B}" srcOrd="2" destOrd="0" presId="urn:microsoft.com/office/officeart/2005/8/layout/hierarchy3"/>
    <dgm:cxn modelId="{61B020BE-942F-4EC7-B0B6-538FE7905BBC}" type="presParOf" srcId="{AD9C381A-D371-44E3-A723-75651AC62242}" destId="{F0CE5579-81C4-4BCF-AE92-24EAC900AB2D}" srcOrd="3" destOrd="0" presId="urn:microsoft.com/office/officeart/2005/8/layout/hierarchy3"/>
    <dgm:cxn modelId="{B4E83D8F-B8F5-40DD-8742-7CDA2BEB6EDD}" type="presParOf" srcId="{AD9C381A-D371-44E3-A723-75651AC62242}" destId="{0412CFE0-066C-4915-9F54-052ADA688272}" srcOrd="4" destOrd="0" presId="urn:microsoft.com/office/officeart/2005/8/layout/hierarchy3"/>
    <dgm:cxn modelId="{BE6A2025-4B62-48BA-BF4C-05DB32519879}" type="presParOf" srcId="{AD9C381A-D371-44E3-A723-75651AC62242}" destId="{A74A989F-C2FA-4F32-BC67-C28DD6960708}" srcOrd="5" destOrd="0" presId="urn:microsoft.com/office/officeart/2005/8/layout/hierarchy3"/>
    <dgm:cxn modelId="{C0F1B7A8-0C2D-4224-88B8-A80EECB55033}" type="presParOf" srcId="{AD9C381A-D371-44E3-A723-75651AC62242}" destId="{C9839E4B-F1F1-42D5-9372-4FF54F5D2C43}" srcOrd="6" destOrd="0" presId="urn:microsoft.com/office/officeart/2005/8/layout/hierarchy3"/>
    <dgm:cxn modelId="{2C7DF5DC-3247-4DAE-9891-A74C6ABDCC32}" type="presParOf" srcId="{AD9C381A-D371-44E3-A723-75651AC62242}" destId="{D713AC0F-52AE-4DE9-8BD4-4904D363C52C}" srcOrd="7" destOrd="0" presId="urn:microsoft.com/office/officeart/2005/8/layout/hierarchy3"/>
    <dgm:cxn modelId="{A9655780-76DA-44E9-8D06-DC627093881A}" type="presParOf" srcId="{AD9C381A-D371-44E3-A723-75651AC62242}" destId="{EB211640-631A-46C4-96C8-425B50E81C89}" srcOrd="8" destOrd="0" presId="urn:microsoft.com/office/officeart/2005/8/layout/hierarchy3"/>
    <dgm:cxn modelId="{F0FE8844-E04D-45D4-8E76-C9FC64698D0D}" type="presParOf" srcId="{AD9C381A-D371-44E3-A723-75651AC62242}" destId="{AB93F2C4-0755-4B28-AAAC-17D180183747}" srcOrd="9" destOrd="0" presId="urn:microsoft.com/office/officeart/2005/8/layout/hierarchy3"/>
    <dgm:cxn modelId="{55AC5ECB-9E22-44EF-8421-295CAF2C0ED6}" type="presParOf" srcId="{AD9C381A-D371-44E3-A723-75651AC62242}" destId="{10B53C2A-5FA1-4C74-BB4E-5D9B13EC709F}" srcOrd="10" destOrd="0" presId="urn:microsoft.com/office/officeart/2005/8/layout/hierarchy3"/>
    <dgm:cxn modelId="{B1CEED47-F98A-44CA-8DB0-CD54A4C8CB75}" type="presParOf" srcId="{AD9C381A-D371-44E3-A723-75651AC62242}" destId="{D3434E7B-ADBD-4BAD-9166-B61C1AB7AC04}" srcOrd="11" destOrd="0" presId="urn:microsoft.com/office/officeart/2005/8/layout/hierarchy3"/>
    <dgm:cxn modelId="{FFD9DFEC-4374-4270-AD25-FAA84D070316}" type="presParOf" srcId="{AD9C381A-D371-44E3-A723-75651AC62242}" destId="{DA4E96FC-0E5D-4665-AD28-B1F5F497E197}" srcOrd="12" destOrd="0" presId="urn:microsoft.com/office/officeart/2005/8/layout/hierarchy3"/>
    <dgm:cxn modelId="{9ECD3020-6E8B-45A8-9048-01ED3A2676CF}" type="presParOf" srcId="{AD9C381A-D371-44E3-A723-75651AC62242}" destId="{B902D11E-5517-4836-9A59-DC31E54F2B58}" srcOrd="13" destOrd="0" presId="urn:microsoft.com/office/officeart/2005/8/layout/hierarchy3"/>
    <dgm:cxn modelId="{A71C1A85-6EE4-4820-AC86-353E8D831083}" type="presParOf" srcId="{AD9C381A-D371-44E3-A723-75651AC62242}" destId="{779301CD-95D9-4639-A3B5-CB077D430F29}" srcOrd="14" destOrd="0" presId="urn:microsoft.com/office/officeart/2005/8/layout/hierarchy3"/>
    <dgm:cxn modelId="{230ADF6B-BED0-4317-922B-B3A7A2DE0C46}" type="presParOf" srcId="{AD9C381A-D371-44E3-A723-75651AC62242}" destId="{AE620E66-BF67-4D83-A435-E869266155E7}" srcOrd="15" destOrd="0" presId="urn:microsoft.com/office/officeart/2005/8/layout/hierarchy3"/>
    <dgm:cxn modelId="{880DAA85-6118-4C85-A7F1-4598163CBCBA}" type="presParOf" srcId="{AD9C381A-D371-44E3-A723-75651AC62242}" destId="{5353629C-FAE5-445F-94F9-0AC3E748D4B2}" srcOrd="16" destOrd="0" presId="urn:microsoft.com/office/officeart/2005/8/layout/hierarchy3"/>
    <dgm:cxn modelId="{5D0024F4-D057-495D-9BA6-FC604245115B}" type="presParOf" srcId="{AD9C381A-D371-44E3-A723-75651AC62242}" destId="{2C30E4EC-8DE6-4279-BD75-6FCCD91F9C02}" srcOrd="17" destOrd="0" presId="urn:microsoft.com/office/officeart/2005/8/layout/hierarchy3"/>
    <dgm:cxn modelId="{970289F0-20F1-415C-9C4E-6D7D71DE5F78}" type="presParOf" srcId="{AD9C381A-D371-44E3-A723-75651AC62242}" destId="{E9C5B2FB-3685-4465-91FF-AD2E7BB053B6}" srcOrd="18" destOrd="0" presId="urn:microsoft.com/office/officeart/2005/8/layout/hierarchy3"/>
    <dgm:cxn modelId="{36A2205B-9F8F-418E-8FBD-760E9E95CF14}" type="presParOf" srcId="{AD9C381A-D371-44E3-A723-75651AC62242}" destId="{26B4C4AA-54AF-4C54-9059-00F3058A558E}" srcOrd="19" destOrd="0" presId="urn:microsoft.com/office/officeart/2005/8/layout/hierarchy3"/>
    <dgm:cxn modelId="{D2F66C10-DFCF-455A-B8CF-438B7BA87289}" type="presParOf" srcId="{940441CB-A7FF-404D-A12B-5BB3E7BE6F20}" destId="{C4CFA6F3-0CBE-4966-BD7F-934F06C0F771}" srcOrd="1" destOrd="0" presId="urn:microsoft.com/office/officeart/2005/8/layout/hierarchy3"/>
    <dgm:cxn modelId="{0520508E-16FD-427F-A9FA-4A16310B8EFF}" type="presParOf" srcId="{C4CFA6F3-0CBE-4966-BD7F-934F06C0F771}" destId="{383D1ECB-97CF-4373-B6E8-7BD1E8322999}" srcOrd="0" destOrd="0" presId="urn:microsoft.com/office/officeart/2005/8/layout/hierarchy3"/>
    <dgm:cxn modelId="{EA63A06D-C6A4-41F0-89B5-6948606F3A56}" type="presParOf" srcId="{383D1ECB-97CF-4373-B6E8-7BD1E8322999}" destId="{C0C59344-F5D7-4EB3-983D-25DD4EBD5F66}" srcOrd="0" destOrd="0" presId="urn:microsoft.com/office/officeart/2005/8/layout/hierarchy3"/>
    <dgm:cxn modelId="{686265D2-4B83-4C24-ACF4-F4C01B1EBD5E}" type="presParOf" srcId="{383D1ECB-97CF-4373-B6E8-7BD1E8322999}" destId="{5E908666-FB94-4406-8C49-BC5086047F7C}" srcOrd="1" destOrd="0" presId="urn:microsoft.com/office/officeart/2005/8/layout/hierarchy3"/>
    <dgm:cxn modelId="{4880CFF7-64AE-49BC-8AA7-481749E1E6D6}" type="presParOf" srcId="{C4CFA6F3-0CBE-4966-BD7F-934F06C0F771}" destId="{DAA13BD1-2582-49E2-A15A-FD695CCD1FAA}" srcOrd="1" destOrd="0" presId="urn:microsoft.com/office/officeart/2005/8/layout/hierarchy3"/>
    <dgm:cxn modelId="{31E850A5-CD60-421A-80C4-53E9B131F1C9}" type="presParOf" srcId="{DAA13BD1-2582-49E2-A15A-FD695CCD1FAA}" destId="{5C1A1944-F9CE-47EB-AA64-1D586A2D78AE}" srcOrd="0" destOrd="0" presId="urn:microsoft.com/office/officeart/2005/8/layout/hierarchy3"/>
    <dgm:cxn modelId="{0F4344AB-03DC-41CF-AA99-0A2D55C9EA33}" type="presParOf" srcId="{DAA13BD1-2582-49E2-A15A-FD695CCD1FAA}" destId="{E707E5B7-A696-4FC1-B05B-B5C60218E526}" srcOrd="1" destOrd="0" presId="urn:microsoft.com/office/officeart/2005/8/layout/hierarchy3"/>
    <dgm:cxn modelId="{B9F69B83-ED7C-44E5-A423-8BB7079D1C3D}" type="presParOf" srcId="{DAA13BD1-2582-49E2-A15A-FD695CCD1FAA}" destId="{6A337F73-7862-4468-98B8-FDCE54074CC5}" srcOrd="2" destOrd="0" presId="urn:microsoft.com/office/officeart/2005/8/layout/hierarchy3"/>
    <dgm:cxn modelId="{CD0A9021-D14C-4FEB-975A-80ECBA5B965F}" type="presParOf" srcId="{DAA13BD1-2582-49E2-A15A-FD695CCD1FAA}" destId="{AA95017B-FF6F-46B8-A3E1-9091777471F3}" srcOrd="3" destOrd="0" presId="urn:microsoft.com/office/officeart/2005/8/layout/hierarchy3"/>
    <dgm:cxn modelId="{BECCF25B-93D1-442B-B26C-3B8AD856EAA9}" type="presParOf" srcId="{DAA13BD1-2582-49E2-A15A-FD695CCD1FAA}" destId="{608BE02F-1C26-43F2-AD31-22CCB5C6F5AD}" srcOrd="4" destOrd="0" presId="urn:microsoft.com/office/officeart/2005/8/layout/hierarchy3"/>
    <dgm:cxn modelId="{26CA1989-BECF-4518-82DE-5540CA95A990}" type="presParOf" srcId="{DAA13BD1-2582-49E2-A15A-FD695CCD1FAA}" destId="{D0B894E8-CAD0-4B26-83F6-77C9CC0F37B3}" srcOrd="5" destOrd="0" presId="urn:microsoft.com/office/officeart/2005/8/layout/hierarchy3"/>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75A28BC-F2DF-4A8D-9646-0FF602133EDF}" type="doc">
      <dgm:prSet loTypeId="urn:microsoft.com/office/officeart/2005/8/layout/pyramid2" loCatId="list" qsTypeId="urn:microsoft.com/office/officeart/2005/8/quickstyle/simple3" qsCatId="simple" csTypeId="urn:microsoft.com/office/officeart/2005/8/colors/accent2_1" csCatId="accent2" phldr="1"/>
      <dgm:spPr/>
      <dgm:t>
        <a:bodyPr/>
        <a:lstStyle/>
        <a:p>
          <a:endParaRPr lang="en-US"/>
        </a:p>
      </dgm:t>
    </dgm:pt>
    <dgm:pt modelId="{95C2D752-DC58-4FB9-94E8-A820F926D807}">
      <dgm:prSet custT="1"/>
      <dgm:spPr>
        <a:gradFill flip="none" rotWithShape="1">
          <a:gsLst>
            <a:gs pos="0">
              <a:schemeClr val="accent1">
                <a:tint val="66000"/>
                <a:satMod val="160000"/>
                <a:alpha val="1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lnSpc>
              <a:spcPct val="100000"/>
            </a:lnSpc>
          </a:pPr>
          <a:r>
            <a:rPr kumimoji="1" lang="en-US" sz="2400" dirty="0" smtClean="0"/>
            <a:t>Soft tissue swelling of palatal midline</a:t>
          </a:r>
          <a:endParaRPr lang="en-US" sz="2400" dirty="0"/>
        </a:p>
      </dgm:t>
    </dgm:pt>
    <dgm:pt modelId="{7E10FE4A-AD1E-4162-9917-E57F0A576B29}" type="parTrans" cxnId="{DE43064D-0100-40F4-88F2-A51A87424C36}">
      <dgm:prSet/>
      <dgm:spPr/>
      <dgm:t>
        <a:bodyPr/>
        <a:lstStyle/>
        <a:p>
          <a:endParaRPr lang="en-US"/>
        </a:p>
      </dgm:t>
    </dgm:pt>
    <dgm:pt modelId="{1FE07115-2B6A-4025-9DC8-4BE645854501}" type="sibTrans" cxnId="{DE43064D-0100-40F4-88F2-A51A87424C36}">
      <dgm:prSet/>
      <dgm:spPr/>
      <dgm:t>
        <a:bodyPr/>
        <a:lstStyle/>
        <a:p>
          <a:endParaRPr lang="en-US"/>
        </a:p>
      </dgm:t>
    </dgm:pt>
    <dgm:pt modelId="{20B89E2D-76D1-41F2-BDE5-E0C5739AEC83}">
      <dgm:prSet custT="1"/>
      <dgm:spPr>
        <a:gradFill flip="none" rotWithShape="1">
          <a:gsLst>
            <a:gs pos="0">
              <a:schemeClr val="accent1">
                <a:tint val="66000"/>
                <a:satMod val="160000"/>
                <a:alpha val="1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lnSpc>
              <a:spcPct val="100000"/>
            </a:lnSpc>
          </a:pPr>
          <a:r>
            <a:rPr kumimoji="1" lang="en-US" sz="2400" dirty="0" smtClean="0"/>
            <a:t>Smaller cysts - swelling behind maxillary central incisors</a:t>
          </a:r>
          <a:endParaRPr lang="en-US" sz="2400" dirty="0"/>
        </a:p>
      </dgm:t>
    </dgm:pt>
    <dgm:pt modelId="{CFB3FBA0-2F59-4EE0-A2E1-1E51444C9A9B}" type="parTrans" cxnId="{8B524214-6C87-43DC-858E-D82C29A32959}">
      <dgm:prSet/>
      <dgm:spPr/>
      <dgm:t>
        <a:bodyPr/>
        <a:lstStyle/>
        <a:p>
          <a:endParaRPr lang="en-US"/>
        </a:p>
      </dgm:t>
    </dgm:pt>
    <dgm:pt modelId="{F2A7CF05-CD3E-47A0-84C4-2D9E3188CA98}" type="sibTrans" cxnId="{8B524214-6C87-43DC-858E-D82C29A32959}">
      <dgm:prSet/>
      <dgm:spPr/>
      <dgm:t>
        <a:bodyPr/>
        <a:lstStyle/>
        <a:p>
          <a:endParaRPr lang="en-US"/>
        </a:p>
      </dgm:t>
    </dgm:pt>
    <dgm:pt modelId="{D32CAD70-80E0-4E57-91FA-8AC462F30F0A}">
      <dgm:prSet custT="1"/>
      <dgm:spPr>
        <a:gradFill flip="none" rotWithShape="1">
          <a:gsLst>
            <a:gs pos="0">
              <a:schemeClr val="accent1">
                <a:tint val="66000"/>
                <a:satMod val="160000"/>
                <a:alpha val="1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lnSpc>
              <a:spcPct val="100000"/>
            </a:lnSpc>
          </a:pPr>
          <a:r>
            <a:rPr kumimoji="1" lang="en-US" sz="2400" dirty="0" smtClean="0"/>
            <a:t>Larger cysts -labial expansion , </a:t>
          </a:r>
          <a:r>
            <a:rPr kumimoji="1" lang="en-US" sz="2400" dirty="0" err="1" smtClean="0"/>
            <a:t>midpalatal</a:t>
          </a:r>
          <a:r>
            <a:rPr kumimoji="1" lang="en-US" sz="2400" dirty="0" smtClean="0"/>
            <a:t> expansion often compressible - palatal bone </a:t>
          </a:r>
          <a:r>
            <a:rPr kumimoji="1" lang="en-US" sz="2400" dirty="0" err="1" smtClean="0"/>
            <a:t>resorbed</a:t>
          </a:r>
          <a:r>
            <a:rPr kumimoji="1" lang="en-US" sz="2400" dirty="0" smtClean="0"/>
            <a:t> beneath mucosa</a:t>
          </a:r>
          <a:endParaRPr lang="en-US" sz="2400" dirty="0"/>
        </a:p>
      </dgm:t>
    </dgm:pt>
    <dgm:pt modelId="{B35DB91F-77DE-4E6D-BCE1-400C27D1DCCD}" type="parTrans" cxnId="{67A44D5A-1755-4073-B310-48DE5491C014}">
      <dgm:prSet/>
      <dgm:spPr/>
      <dgm:t>
        <a:bodyPr/>
        <a:lstStyle/>
        <a:p>
          <a:endParaRPr lang="en-US"/>
        </a:p>
      </dgm:t>
    </dgm:pt>
    <dgm:pt modelId="{DA3D426D-FA52-402B-933D-060444F0A49E}" type="sibTrans" cxnId="{67A44D5A-1755-4073-B310-48DE5491C014}">
      <dgm:prSet/>
      <dgm:spPr/>
      <dgm:t>
        <a:bodyPr/>
        <a:lstStyle/>
        <a:p>
          <a:endParaRPr lang="en-US"/>
        </a:p>
      </dgm:t>
    </dgm:pt>
    <dgm:pt modelId="{EF2DAD21-DCF2-415D-A497-1CB9AE8D536F}">
      <dgm:prSet custT="1"/>
      <dgm:spPr>
        <a:gradFill flip="none" rotWithShape="1">
          <a:gsLst>
            <a:gs pos="0">
              <a:schemeClr val="accent1">
                <a:tint val="66000"/>
                <a:satMod val="160000"/>
                <a:alpha val="1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lnSpc>
              <a:spcPct val="100000"/>
            </a:lnSpc>
          </a:pPr>
          <a:r>
            <a:rPr kumimoji="1" lang="en-US" sz="2400" dirty="0" smtClean="0"/>
            <a:t>drainage -  salty or unpleasant taste</a:t>
          </a:r>
          <a:endParaRPr lang="en-US" sz="2400" dirty="0"/>
        </a:p>
      </dgm:t>
    </dgm:pt>
    <dgm:pt modelId="{9D26E61F-C762-44A9-BF21-723713FDDFE1}" type="parTrans" cxnId="{BD46F944-F91F-4639-9A51-43649BB0579B}">
      <dgm:prSet/>
      <dgm:spPr/>
      <dgm:t>
        <a:bodyPr/>
        <a:lstStyle/>
        <a:p>
          <a:endParaRPr lang="en-US"/>
        </a:p>
      </dgm:t>
    </dgm:pt>
    <dgm:pt modelId="{A6D8544B-AB26-4B8F-8BD7-7103ECD7F5C2}" type="sibTrans" cxnId="{BD46F944-F91F-4639-9A51-43649BB0579B}">
      <dgm:prSet/>
      <dgm:spPr/>
      <dgm:t>
        <a:bodyPr/>
        <a:lstStyle/>
        <a:p>
          <a:endParaRPr lang="en-US"/>
        </a:p>
      </dgm:t>
    </dgm:pt>
    <dgm:pt modelId="{68F56678-BF64-4BDD-B055-B685EB853D82}">
      <dgm:prSet custT="1"/>
      <dgm:spPr>
        <a:gradFill flip="none" rotWithShape="1">
          <a:gsLst>
            <a:gs pos="0">
              <a:schemeClr val="accent1">
                <a:tint val="66000"/>
                <a:satMod val="160000"/>
                <a:alpha val="1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lnSpc>
              <a:spcPct val="100000"/>
            </a:lnSpc>
          </a:pPr>
          <a:r>
            <a:rPr kumimoji="1" lang="en-US" sz="2400" dirty="0" smtClean="0"/>
            <a:t>M&gt;F (2:1 ratio)</a:t>
          </a:r>
          <a:endParaRPr lang="en-US" sz="2400" dirty="0"/>
        </a:p>
      </dgm:t>
    </dgm:pt>
    <dgm:pt modelId="{9BC4B72A-6B42-4ECB-8016-F81C08EDC239}" type="parTrans" cxnId="{13717F97-10CE-475A-A3DC-9787A3C50546}">
      <dgm:prSet/>
      <dgm:spPr/>
      <dgm:t>
        <a:bodyPr/>
        <a:lstStyle/>
        <a:p>
          <a:endParaRPr lang="en-US"/>
        </a:p>
      </dgm:t>
    </dgm:pt>
    <dgm:pt modelId="{C8B57DA4-88A1-4336-A8ED-8FB9BEA5CEF3}" type="sibTrans" cxnId="{13717F97-10CE-475A-A3DC-9787A3C50546}">
      <dgm:prSet/>
      <dgm:spPr/>
      <dgm:t>
        <a:bodyPr/>
        <a:lstStyle/>
        <a:p>
          <a:endParaRPr lang="en-US"/>
        </a:p>
      </dgm:t>
    </dgm:pt>
    <dgm:pt modelId="{C061F495-8647-4AE1-9146-3EE1315E8D41}">
      <dgm:prSet custT="1"/>
      <dgm:spPr>
        <a:gradFill flip="none" rotWithShape="1">
          <a:gsLst>
            <a:gs pos="0">
              <a:schemeClr val="accent1">
                <a:tint val="66000"/>
                <a:satMod val="160000"/>
                <a:alpha val="1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lnSpc>
              <a:spcPct val="100000"/>
            </a:lnSpc>
          </a:pPr>
          <a:r>
            <a:rPr kumimoji="1" lang="en-US" sz="2400" dirty="0" smtClean="0"/>
            <a:t>Age range : 30‐ 60 years</a:t>
          </a:r>
          <a:endParaRPr kumimoji="1" lang="en-US" sz="2400" dirty="0"/>
        </a:p>
      </dgm:t>
    </dgm:pt>
    <dgm:pt modelId="{849F0434-AFE0-4273-9D58-3BCE1F00783E}" type="parTrans" cxnId="{463CF588-45F2-4977-ACAB-ECEE017C7085}">
      <dgm:prSet/>
      <dgm:spPr/>
      <dgm:t>
        <a:bodyPr/>
        <a:lstStyle/>
        <a:p>
          <a:endParaRPr lang="en-US"/>
        </a:p>
      </dgm:t>
    </dgm:pt>
    <dgm:pt modelId="{245F74D8-34CD-4356-9E49-967E601B0A72}" type="sibTrans" cxnId="{463CF588-45F2-4977-ACAB-ECEE017C7085}">
      <dgm:prSet/>
      <dgm:spPr/>
      <dgm:t>
        <a:bodyPr/>
        <a:lstStyle/>
        <a:p>
          <a:endParaRPr lang="en-US"/>
        </a:p>
      </dgm:t>
    </dgm:pt>
    <dgm:pt modelId="{B516F484-EDAE-4352-88FC-5EC3513EADF6}" type="pres">
      <dgm:prSet presAssocID="{875A28BC-F2DF-4A8D-9646-0FF602133EDF}" presName="compositeShape" presStyleCnt="0">
        <dgm:presLayoutVars>
          <dgm:dir/>
          <dgm:resizeHandles/>
        </dgm:presLayoutVars>
      </dgm:prSet>
      <dgm:spPr/>
      <dgm:t>
        <a:bodyPr/>
        <a:lstStyle/>
        <a:p>
          <a:endParaRPr lang="en-US"/>
        </a:p>
      </dgm:t>
    </dgm:pt>
    <dgm:pt modelId="{40EFEDF1-DBAA-4BA4-AF74-4D9BFCBA54DC}" type="pres">
      <dgm:prSet presAssocID="{875A28BC-F2DF-4A8D-9646-0FF602133EDF}" presName="pyramid" presStyleLbl="node1" presStyleIdx="0" presStyleCnt="1" custLinFactNeighborX="23220">
        <dgm:style>
          <a:lnRef idx="0">
            <a:schemeClr val="accent2"/>
          </a:lnRef>
          <a:fillRef idx="3">
            <a:schemeClr val="accent2"/>
          </a:fillRef>
          <a:effectRef idx="3">
            <a:schemeClr val="accent2"/>
          </a:effectRef>
          <a:fontRef idx="minor">
            <a:schemeClr val="lt1"/>
          </a:fontRef>
        </dgm:style>
      </dgm:prSet>
      <dgm:spPr>
        <a:gradFill flip="none" rotWithShape="0">
          <a:gsLst>
            <a:gs pos="0">
              <a:srgbClr val="D890EC">
                <a:shade val="30000"/>
                <a:satMod val="115000"/>
              </a:srgbClr>
            </a:gs>
            <a:gs pos="50000">
              <a:srgbClr val="D890EC">
                <a:shade val="67500"/>
                <a:satMod val="115000"/>
              </a:srgbClr>
            </a:gs>
            <a:gs pos="100000">
              <a:srgbClr val="D890E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B815F698-7D37-43A5-B90D-F39E711C9E98}" type="pres">
      <dgm:prSet presAssocID="{875A28BC-F2DF-4A8D-9646-0FF602133EDF}" presName="theList" presStyleCnt="0"/>
      <dgm:spPr/>
      <dgm:t>
        <a:bodyPr/>
        <a:lstStyle/>
        <a:p>
          <a:endParaRPr lang="en-US"/>
        </a:p>
      </dgm:t>
    </dgm:pt>
    <dgm:pt modelId="{22BEF7C7-62B3-434C-B63B-2468E834AA66}" type="pres">
      <dgm:prSet presAssocID="{95C2D752-DC58-4FB9-94E8-A820F926D807}" presName="aNode" presStyleLbl="fgAcc1" presStyleIdx="0" presStyleCnt="6" custScaleX="196737" custScaleY="119683" custLinFactNeighborX="-13345">
        <dgm:presLayoutVars>
          <dgm:bulletEnabled val="1"/>
        </dgm:presLayoutVars>
      </dgm:prSet>
      <dgm:spPr/>
      <dgm:t>
        <a:bodyPr/>
        <a:lstStyle/>
        <a:p>
          <a:endParaRPr lang="en-US"/>
        </a:p>
      </dgm:t>
    </dgm:pt>
    <dgm:pt modelId="{E9252C5D-CDD3-4752-8E22-BF49E11FFBCB}" type="pres">
      <dgm:prSet presAssocID="{95C2D752-DC58-4FB9-94E8-A820F926D807}" presName="aSpace" presStyleCnt="0"/>
      <dgm:spPr/>
      <dgm:t>
        <a:bodyPr/>
        <a:lstStyle/>
        <a:p>
          <a:endParaRPr lang="en-US"/>
        </a:p>
      </dgm:t>
    </dgm:pt>
    <dgm:pt modelId="{BE77F5F3-21C6-411C-925A-A0C5E38603F3}" type="pres">
      <dgm:prSet presAssocID="{20B89E2D-76D1-41F2-BDE5-E0C5739AEC83}" presName="aNode" presStyleLbl="fgAcc1" presStyleIdx="1" presStyleCnt="6" custScaleX="196737" custScaleY="119683" custLinFactNeighborX="-13345">
        <dgm:presLayoutVars>
          <dgm:bulletEnabled val="1"/>
        </dgm:presLayoutVars>
      </dgm:prSet>
      <dgm:spPr/>
      <dgm:t>
        <a:bodyPr/>
        <a:lstStyle/>
        <a:p>
          <a:endParaRPr lang="en-US"/>
        </a:p>
      </dgm:t>
    </dgm:pt>
    <dgm:pt modelId="{61F559A4-9FA7-43CF-86DE-02A8A7D0B74E}" type="pres">
      <dgm:prSet presAssocID="{20B89E2D-76D1-41F2-BDE5-E0C5739AEC83}" presName="aSpace" presStyleCnt="0"/>
      <dgm:spPr/>
      <dgm:t>
        <a:bodyPr/>
        <a:lstStyle/>
        <a:p>
          <a:endParaRPr lang="en-US"/>
        </a:p>
      </dgm:t>
    </dgm:pt>
    <dgm:pt modelId="{79D37EF5-E01D-414C-B401-A2F8D51D2C84}" type="pres">
      <dgm:prSet presAssocID="{D32CAD70-80E0-4E57-91FA-8AC462F30F0A}" presName="aNode" presStyleLbl="fgAcc1" presStyleIdx="2" presStyleCnt="6" custScaleX="196737" custScaleY="119683" custLinFactNeighborX="-13345">
        <dgm:presLayoutVars>
          <dgm:bulletEnabled val="1"/>
        </dgm:presLayoutVars>
      </dgm:prSet>
      <dgm:spPr/>
      <dgm:t>
        <a:bodyPr/>
        <a:lstStyle/>
        <a:p>
          <a:endParaRPr lang="en-US"/>
        </a:p>
      </dgm:t>
    </dgm:pt>
    <dgm:pt modelId="{BC4EE76D-9037-417B-AA38-028A54EC79E0}" type="pres">
      <dgm:prSet presAssocID="{D32CAD70-80E0-4E57-91FA-8AC462F30F0A}" presName="aSpace" presStyleCnt="0"/>
      <dgm:spPr/>
      <dgm:t>
        <a:bodyPr/>
        <a:lstStyle/>
        <a:p>
          <a:endParaRPr lang="en-US"/>
        </a:p>
      </dgm:t>
    </dgm:pt>
    <dgm:pt modelId="{31840CAA-0792-48CE-A05A-36AD4BB50419}" type="pres">
      <dgm:prSet presAssocID="{EF2DAD21-DCF2-415D-A497-1CB9AE8D536F}" presName="aNode" presStyleLbl="fgAcc1" presStyleIdx="3" presStyleCnt="6" custScaleX="196737" custScaleY="119683" custLinFactNeighborX="-13345">
        <dgm:presLayoutVars>
          <dgm:bulletEnabled val="1"/>
        </dgm:presLayoutVars>
      </dgm:prSet>
      <dgm:spPr/>
      <dgm:t>
        <a:bodyPr/>
        <a:lstStyle/>
        <a:p>
          <a:endParaRPr lang="en-US"/>
        </a:p>
      </dgm:t>
    </dgm:pt>
    <dgm:pt modelId="{822960C0-4FA1-4DE2-A3D0-54ED6413EF62}" type="pres">
      <dgm:prSet presAssocID="{EF2DAD21-DCF2-415D-A497-1CB9AE8D536F}" presName="aSpace" presStyleCnt="0"/>
      <dgm:spPr/>
      <dgm:t>
        <a:bodyPr/>
        <a:lstStyle/>
        <a:p>
          <a:endParaRPr lang="en-US"/>
        </a:p>
      </dgm:t>
    </dgm:pt>
    <dgm:pt modelId="{6BF9A460-8A2C-4522-8DA1-B363E1CCD173}" type="pres">
      <dgm:prSet presAssocID="{68F56678-BF64-4BDD-B055-B685EB853D82}" presName="aNode" presStyleLbl="fgAcc1" presStyleIdx="4" presStyleCnt="6" custScaleX="196737" custScaleY="119683" custLinFactNeighborX="-13345">
        <dgm:presLayoutVars>
          <dgm:bulletEnabled val="1"/>
        </dgm:presLayoutVars>
      </dgm:prSet>
      <dgm:spPr/>
      <dgm:t>
        <a:bodyPr/>
        <a:lstStyle/>
        <a:p>
          <a:endParaRPr lang="en-US"/>
        </a:p>
      </dgm:t>
    </dgm:pt>
    <dgm:pt modelId="{7CFB25D0-612B-44BF-B81A-E40832D22B2C}" type="pres">
      <dgm:prSet presAssocID="{68F56678-BF64-4BDD-B055-B685EB853D82}" presName="aSpace" presStyleCnt="0"/>
      <dgm:spPr/>
      <dgm:t>
        <a:bodyPr/>
        <a:lstStyle/>
        <a:p>
          <a:endParaRPr lang="en-US"/>
        </a:p>
      </dgm:t>
    </dgm:pt>
    <dgm:pt modelId="{A46C07E5-74B1-4D2E-8180-33B67F791E3B}" type="pres">
      <dgm:prSet presAssocID="{C061F495-8647-4AE1-9146-3EE1315E8D41}" presName="aNode" presStyleLbl="fgAcc1" presStyleIdx="5" presStyleCnt="6" custScaleX="196737" custScaleY="119683" custLinFactNeighborX="-13345">
        <dgm:presLayoutVars>
          <dgm:bulletEnabled val="1"/>
        </dgm:presLayoutVars>
      </dgm:prSet>
      <dgm:spPr/>
      <dgm:t>
        <a:bodyPr/>
        <a:lstStyle/>
        <a:p>
          <a:endParaRPr lang="en-US"/>
        </a:p>
      </dgm:t>
    </dgm:pt>
    <dgm:pt modelId="{06B15B58-F02A-48A5-BE19-D260621E9781}" type="pres">
      <dgm:prSet presAssocID="{C061F495-8647-4AE1-9146-3EE1315E8D41}" presName="aSpace" presStyleCnt="0"/>
      <dgm:spPr/>
      <dgm:t>
        <a:bodyPr/>
        <a:lstStyle/>
        <a:p>
          <a:endParaRPr lang="en-US"/>
        </a:p>
      </dgm:t>
    </dgm:pt>
  </dgm:ptLst>
  <dgm:cxnLst>
    <dgm:cxn modelId="{010E0371-F95B-4A9E-9503-27D0FE105A82}" type="presOf" srcId="{20B89E2D-76D1-41F2-BDE5-E0C5739AEC83}" destId="{BE77F5F3-21C6-411C-925A-A0C5E38603F3}" srcOrd="0" destOrd="0" presId="urn:microsoft.com/office/officeart/2005/8/layout/pyramid2"/>
    <dgm:cxn modelId="{67A44D5A-1755-4073-B310-48DE5491C014}" srcId="{875A28BC-F2DF-4A8D-9646-0FF602133EDF}" destId="{D32CAD70-80E0-4E57-91FA-8AC462F30F0A}" srcOrd="2" destOrd="0" parTransId="{B35DB91F-77DE-4E6D-BCE1-400C27D1DCCD}" sibTransId="{DA3D426D-FA52-402B-933D-060444F0A49E}"/>
    <dgm:cxn modelId="{DE43064D-0100-40F4-88F2-A51A87424C36}" srcId="{875A28BC-F2DF-4A8D-9646-0FF602133EDF}" destId="{95C2D752-DC58-4FB9-94E8-A820F926D807}" srcOrd="0" destOrd="0" parTransId="{7E10FE4A-AD1E-4162-9917-E57F0A576B29}" sibTransId="{1FE07115-2B6A-4025-9DC8-4BE645854501}"/>
    <dgm:cxn modelId="{885E9E95-E9EC-41C5-A340-9F5871923C18}" type="presOf" srcId="{D32CAD70-80E0-4E57-91FA-8AC462F30F0A}" destId="{79D37EF5-E01D-414C-B401-A2F8D51D2C84}" srcOrd="0" destOrd="0" presId="urn:microsoft.com/office/officeart/2005/8/layout/pyramid2"/>
    <dgm:cxn modelId="{6AC9B618-B571-4AF1-96DE-5C2F6C097512}" type="presOf" srcId="{EF2DAD21-DCF2-415D-A497-1CB9AE8D536F}" destId="{31840CAA-0792-48CE-A05A-36AD4BB50419}" srcOrd="0" destOrd="0" presId="urn:microsoft.com/office/officeart/2005/8/layout/pyramid2"/>
    <dgm:cxn modelId="{13717F97-10CE-475A-A3DC-9787A3C50546}" srcId="{875A28BC-F2DF-4A8D-9646-0FF602133EDF}" destId="{68F56678-BF64-4BDD-B055-B685EB853D82}" srcOrd="4" destOrd="0" parTransId="{9BC4B72A-6B42-4ECB-8016-F81C08EDC239}" sibTransId="{C8B57DA4-88A1-4336-A8ED-8FB9BEA5CEF3}"/>
    <dgm:cxn modelId="{E69E7673-9A9F-4F5F-8FB3-3DA96D9DE88E}" type="presOf" srcId="{68F56678-BF64-4BDD-B055-B685EB853D82}" destId="{6BF9A460-8A2C-4522-8DA1-B363E1CCD173}" srcOrd="0" destOrd="0" presId="urn:microsoft.com/office/officeart/2005/8/layout/pyramid2"/>
    <dgm:cxn modelId="{463CF588-45F2-4977-ACAB-ECEE017C7085}" srcId="{875A28BC-F2DF-4A8D-9646-0FF602133EDF}" destId="{C061F495-8647-4AE1-9146-3EE1315E8D41}" srcOrd="5" destOrd="0" parTransId="{849F0434-AFE0-4273-9D58-3BCE1F00783E}" sibTransId="{245F74D8-34CD-4356-9E49-967E601B0A72}"/>
    <dgm:cxn modelId="{2171A791-D693-4CB0-99B2-9F71BBBA4BF5}" type="presOf" srcId="{C061F495-8647-4AE1-9146-3EE1315E8D41}" destId="{A46C07E5-74B1-4D2E-8180-33B67F791E3B}" srcOrd="0" destOrd="0" presId="urn:microsoft.com/office/officeart/2005/8/layout/pyramid2"/>
    <dgm:cxn modelId="{8B524214-6C87-43DC-858E-D82C29A32959}" srcId="{875A28BC-F2DF-4A8D-9646-0FF602133EDF}" destId="{20B89E2D-76D1-41F2-BDE5-E0C5739AEC83}" srcOrd="1" destOrd="0" parTransId="{CFB3FBA0-2F59-4EE0-A2E1-1E51444C9A9B}" sibTransId="{F2A7CF05-CD3E-47A0-84C4-2D9E3188CA98}"/>
    <dgm:cxn modelId="{BD46F944-F91F-4639-9A51-43649BB0579B}" srcId="{875A28BC-F2DF-4A8D-9646-0FF602133EDF}" destId="{EF2DAD21-DCF2-415D-A497-1CB9AE8D536F}" srcOrd="3" destOrd="0" parTransId="{9D26E61F-C762-44A9-BF21-723713FDDFE1}" sibTransId="{A6D8544B-AB26-4B8F-8BD7-7103ECD7F5C2}"/>
    <dgm:cxn modelId="{43E2C566-E1C3-4E70-8098-D14C3376E188}" type="presOf" srcId="{95C2D752-DC58-4FB9-94E8-A820F926D807}" destId="{22BEF7C7-62B3-434C-B63B-2468E834AA66}" srcOrd="0" destOrd="0" presId="urn:microsoft.com/office/officeart/2005/8/layout/pyramid2"/>
    <dgm:cxn modelId="{1C27D85C-1200-4BAA-97D4-61ACECC6C6F8}" type="presOf" srcId="{875A28BC-F2DF-4A8D-9646-0FF602133EDF}" destId="{B516F484-EDAE-4352-88FC-5EC3513EADF6}" srcOrd="0" destOrd="0" presId="urn:microsoft.com/office/officeart/2005/8/layout/pyramid2"/>
    <dgm:cxn modelId="{4417F24F-65F4-4E81-9AD3-3A8DABB040C2}" type="presParOf" srcId="{B516F484-EDAE-4352-88FC-5EC3513EADF6}" destId="{40EFEDF1-DBAA-4BA4-AF74-4D9BFCBA54DC}" srcOrd="0" destOrd="0" presId="urn:microsoft.com/office/officeart/2005/8/layout/pyramid2"/>
    <dgm:cxn modelId="{D48DCCC1-B291-4904-AC56-818FF731C40C}" type="presParOf" srcId="{B516F484-EDAE-4352-88FC-5EC3513EADF6}" destId="{B815F698-7D37-43A5-B90D-F39E711C9E98}" srcOrd="1" destOrd="0" presId="urn:microsoft.com/office/officeart/2005/8/layout/pyramid2"/>
    <dgm:cxn modelId="{4D4B1A9A-8C7E-4F02-A1D4-E24B6EE4DF29}" type="presParOf" srcId="{B815F698-7D37-43A5-B90D-F39E711C9E98}" destId="{22BEF7C7-62B3-434C-B63B-2468E834AA66}" srcOrd="0" destOrd="0" presId="urn:microsoft.com/office/officeart/2005/8/layout/pyramid2"/>
    <dgm:cxn modelId="{8D75AF32-BF76-4AE1-BF77-0401344734BC}" type="presParOf" srcId="{B815F698-7D37-43A5-B90D-F39E711C9E98}" destId="{E9252C5D-CDD3-4752-8E22-BF49E11FFBCB}" srcOrd="1" destOrd="0" presId="urn:microsoft.com/office/officeart/2005/8/layout/pyramid2"/>
    <dgm:cxn modelId="{E583C541-0C2E-466D-984C-591978B93F08}" type="presParOf" srcId="{B815F698-7D37-43A5-B90D-F39E711C9E98}" destId="{BE77F5F3-21C6-411C-925A-A0C5E38603F3}" srcOrd="2" destOrd="0" presId="urn:microsoft.com/office/officeart/2005/8/layout/pyramid2"/>
    <dgm:cxn modelId="{50887710-EE17-44C4-A749-CC8689418656}" type="presParOf" srcId="{B815F698-7D37-43A5-B90D-F39E711C9E98}" destId="{61F559A4-9FA7-43CF-86DE-02A8A7D0B74E}" srcOrd="3" destOrd="0" presId="urn:microsoft.com/office/officeart/2005/8/layout/pyramid2"/>
    <dgm:cxn modelId="{8A392E28-8F5F-477E-A2CD-4AB4A58DFAE5}" type="presParOf" srcId="{B815F698-7D37-43A5-B90D-F39E711C9E98}" destId="{79D37EF5-E01D-414C-B401-A2F8D51D2C84}" srcOrd="4" destOrd="0" presId="urn:microsoft.com/office/officeart/2005/8/layout/pyramid2"/>
    <dgm:cxn modelId="{4C565E00-CBC5-41F1-8B4A-937C0F4D1732}" type="presParOf" srcId="{B815F698-7D37-43A5-B90D-F39E711C9E98}" destId="{BC4EE76D-9037-417B-AA38-028A54EC79E0}" srcOrd="5" destOrd="0" presId="urn:microsoft.com/office/officeart/2005/8/layout/pyramid2"/>
    <dgm:cxn modelId="{3CF365B8-5822-469F-9CD5-FB853CA9AE4A}" type="presParOf" srcId="{B815F698-7D37-43A5-B90D-F39E711C9E98}" destId="{31840CAA-0792-48CE-A05A-36AD4BB50419}" srcOrd="6" destOrd="0" presId="urn:microsoft.com/office/officeart/2005/8/layout/pyramid2"/>
    <dgm:cxn modelId="{BC4507E2-126B-4DBE-A51E-C4213A68C74E}" type="presParOf" srcId="{B815F698-7D37-43A5-B90D-F39E711C9E98}" destId="{822960C0-4FA1-4DE2-A3D0-54ED6413EF62}" srcOrd="7" destOrd="0" presId="urn:microsoft.com/office/officeart/2005/8/layout/pyramid2"/>
    <dgm:cxn modelId="{9993A954-EDA9-4FA2-8041-C5F99EC3DC89}" type="presParOf" srcId="{B815F698-7D37-43A5-B90D-F39E711C9E98}" destId="{6BF9A460-8A2C-4522-8DA1-B363E1CCD173}" srcOrd="8" destOrd="0" presId="urn:microsoft.com/office/officeart/2005/8/layout/pyramid2"/>
    <dgm:cxn modelId="{FA33AE93-EFFC-4DE7-B42F-A87B793E3C66}" type="presParOf" srcId="{B815F698-7D37-43A5-B90D-F39E711C9E98}" destId="{7CFB25D0-612B-44BF-B81A-E40832D22B2C}" srcOrd="9" destOrd="0" presId="urn:microsoft.com/office/officeart/2005/8/layout/pyramid2"/>
    <dgm:cxn modelId="{46893A45-3AFA-4E08-B870-7E0AECC25CBD}" type="presParOf" srcId="{B815F698-7D37-43A5-B90D-F39E711C9E98}" destId="{A46C07E5-74B1-4D2E-8180-33B67F791E3B}" srcOrd="10" destOrd="0" presId="urn:microsoft.com/office/officeart/2005/8/layout/pyramid2"/>
    <dgm:cxn modelId="{3AADE038-AF5E-4D7C-AE60-0B2C662704F3}" type="presParOf" srcId="{B815F698-7D37-43A5-B90D-F39E711C9E98}" destId="{06B15B58-F02A-48A5-BE19-D260621E9781}" srcOrd="11" destOrd="0" presId="urn:microsoft.com/office/officeart/2005/8/layout/pyramid2"/>
  </dgm:cxnLst>
  <dgm:bg/>
  <dgm:whole/>
</dgm:dataModel>
</file>

<file path=ppt/diagrams/data21.xml><?xml version="1.0" encoding="utf-8"?>
<dgm:dataModel xmlns:dgm="http://schemas.openxmlformats.org/drawingml/2006/diagram" xmlns:a="http://schemas.openxmlformats.org/drawingml/2006/main">
  <dgm:ptLst>
    <dgm:pt modelId="{D27C46DA-35ED-4987-A7E0-FE02934B7022}" type="doc">
      <dgm:prSet loTypeId="urn:microsoft.com/office/officeart/2005/8/layout/arrow6" loCatId="process" qsTypeId="urn:microsoft.com/office/officeart/2005/8/quickstyle/simple1" qsCatId="simple" csTypeId="urn:microsoft.com/office/officeart/2005/8/colors/accent0_2" csCatId="mainScheme" phldr="1"/>
      <dgm:spPr/>
      <dgm:t>
        <a:bodyPr/>
        <a:lstStyle/>
        <a:p>
          <a:endParaRPr lang="en-US"/>
        </a:p>
      </dgm:t>
    </dgm:pt>
    <dgm:pt modelId="{EC0F17E8-EA96-4825-947A-A628BA994679}">
      <dgm:prSet phldrT="[Text]" custT="1"/>
      <dgm:spPr/>
      <dgm:t>
        <a:bodyPr/>
        <a:lstStyle/>
        <a:p>
          <a:pPr>
            <a:lnSpc>
              <a:spcPct val="150000"/>
            </a:lnSpc>
          </a:pPr>
          <a:r>
            <a:rPr lang="en-US" sz="2400" b="1" dirty="0" smtClean="0">
              <a:solidFill>
                <a:schemeClr val="accent1"/>
              </a:solidFill>
            </a:rPr>
            <a:t>Solitary Bone Cyst</a:t>
          </a:r>
          <a:endParaRPr lang="en-US" sz="2400" b="1" dirty="0">
            <a:solidFill>
              <a:schemeClr val="accent1"/>
            </a:solidFill>
          </a:endParaRPr>
        </a:p>
      </dgm:t>
    </dgm:pt>
    <dgm:pt modelId="{D6ED954E-F2F3-4563-991A-D41A8B92AB32}" type="parTrans" cxnId="{1512183F-F527-4A08-92AB-D80D2FCCCD5B}">
      <dgm:prSet/>
      <dgm:spPr/>
      <dgm:t>
        <a:bodyPr/>
        <a:lstStyle/>
        <a:p>
          <a:endParaRPr lang="en-US"/>
        </a:p>
      </dgm:t>
    </dgm:pt>
    <dgm:pt modelId="{565CAC8F-81CB-4BC4-B9BA-CD53CD9134E4}" type="sibTrans" cxnId="{1512183F-F527-4A08-92AB-D80D2FCCCD5B}">
      <dgm:prSet/>
      <dgm:spPr/>
      <dgm:t>
        <a:bodyPr/>
        <a:lstStyle/>
        <a:p>
          <a:endParaRPr lang="en-US"/>
        </a:p>
      </dgm:t>
    </dgm:pt>
    <dgm:pt modelId="{C7AA914E-929A-473F-9017-6C2B9B7F58CC}">
      <dgm:prSet phldrT="[Text]" custT="1"/>
      <dgm:spPr/>
      <dgm:t>
        <a:bodyPr/>
        <a:lstStyle/>
        <a:p>
          <a:pPr>
            <a:lnSpc>
              <a:spcPct val="150000"/>
            </a:lnSpc>
          </a:pPr>
          <a:r>
            <a:rPr lang="en-US" sz="2400" b="1" dirty="0" err="1" smtClean="0">
              <a:solidFill>
                <a:schemeClr val="accent1"/>
              </a:solidFill>
            </a:rPr>
            <a:t>Aneurysmal</a:t>
          </a:r>
          <a:r>
            <a:rPr lang="en-US" sz="2400" b="1" dirty="0" smtClean="0">
              <a:solidFill>
                <a:schemeClr val="accent1"/>
              </a:solidFill>
            </a:rPr>
            <a:t> Bone Cyst</a:t>
          </a:r>
          <a:endParaRPr lang="en-US" sz="2400" b="1" dirty="0">
            <a:solidFill>
              <a:schemeClr val="accent1"/>
            </a:solidFill>
          </a:endParaRPr>
        </a:p>
      </dgm:t>
    </dgm:pt>
    <dgm:pt modelId="{FCD73FE9-E176-4113-94DD-ADCAE648AFC5}" type="parTrans" cxnId="{C326C29D-FE61-43AF-BC27-C5520D1C3AE4}">
      <dgm:prSet/>
      <dgm:spPr/>
      <dgm:t>
        <a:bodyPr/>
        <a:lstStyle/>
        <a:p>
          <a:endParaRPr lang="en-US"/>
        </a:p>
      </dgm:t>
    </dgm:pt>
    <dgm:pt modelId="{DECCE8F4-0B63-496E-B858-3F87682B923B}" type="sibTrans" cxnId="{C326C29D-FE61-43AF-BC27-C5520D1C3AE4}">
      <dgm:prSet/>
      <dgm:spPr/>
      <dgm:t>
        <a:bodyPr/>
        <a:lstStyle/>
        <a:p>
          <a:endParaRPr lang="en-US"/>
        </a:p>
      </dgm:t>
    </dgm:pt>
    <dgm:pt modelId="{2F5FB3E8-ADA0-48EF-AF76-E06716BB15B8}" type="pres">
      <dgm:prSet presAssocID="{D27C46DA-35ED-4987-A7E0-FE02934B7022}" presName="compositeShape" presStyleCnt="0">
        <dgm:presLayoutVars>
          <dgm:chMax val="2"/>
          <dgm:dir/>
          <dgm:resizeHandles val="exact"/>
        </dgm:presLayoutVars>
      </dgm:prSet>
      <dgm:spPr/>
      <dgm:t>
        <a:bodyPr/>
        <a:lstStyle/>
        <a:p>
          <a:endParaRPr lang="en-US"/>
        </a:p>
      </dgm:t>
    </dgm:pt>
    <dgm:pt modelId="{47242A81-3A5C-4EE1-952F-4452880E3BBA}" type="pres">
      <dgm:prSet presAssocID="{D27C46DA-35ED-4987-A7E0-FE02934B7022}" presName="ribbon" presStyleLbl="node1" presStyleIdx="0" presStyleCnt="1"/>
      <dgm:spPr/>
    </dgm:pt>
    <dgm:pt modelId="{F527E26B-5A6C-477B-8E60-2142D62EC199}" type="pres">
      <dgm:prSet presAssocID="{D27C46DA-35ED-4987-A7E0-FE02934B7022}" presName="leftArrowText" presStyleLbl="node1" presStyleIdx="0" presStyleCnt="1">
        <dgm:presLayoutVars>
          <dgm:chMax val="0"/>
          <dgm:bulletEnabled val="1"/>
        </dgm:presLayoutVars>
      </dgm:prSet>
      <dgm:spPr/>
      <dgm:t>
        <a:bodyPr/>
        <a:lstStyle/>
        <a:p>
          <a:endParaRPr lang="en-US"/>
        </a:p>
      </dgm:t>
    </dgm:pt>
    <dgm:pt modelId="{002661CE-472A-42B3-B2DE-39E56E59BE3E}" type="pres">
      <dgm:prSet presAssocID="{D27C46DA-35ED-4987-A7E0-FE02934B7022}" presName="rightArrowText" presStyleLbl="node1" presStyleIdx="0" presStyleCnt="1">
        <dgm:presLayoutVars>
          <dgm:chMax val="0"/>
          <dgm:bulletEnabled val="1"/>
        </dgm:presLayoutVars>
      </dgm:prSet>
      <dgm:spPr/>
      <dgm:t>
        <a:bodyPr/>
        <a:lstStyle/>
        <a:p>
          <a:endParaRPr lang="en-US"/>
        </a:p>
      </dgm:t>
    </dgm:pt>
  </dgm:ptLst>
  <dgm:cxnLst>
    <dgm:cxn modelId="{C59D27D4-06F8-4F4C-936E-3CBFD2C1DFBB}" type="presOf" srcId="{C7AA914E-929A-473F-9017-6C2B9B7F58CC}" destId="{002661CE-472A-42B3-B2DE-39E56E59BE3E}" srcOrd="0" destOrd="0" presId="urn:microsoft.com/office/officeart/2005/8/layout/arrow6"/>
    <dgm:cxn modelId="{0DBBD07E-DFB5-431A-8ED5-62466F61F81B}" type="presOf" srcId="{EC0F17E8-EA96-4825-947A-A628BA994679}" destId="{F527E26B-5A6C-477B-8E60-2142D62EC199}" srcOrd="0" destOrd="0" presId="urn:microsoft.com/office/officeart/2005/8/layout/arrow6"/>
    <dgm:cxn modelId="{06BEA6D9-53C7-440E-B76A-38170D69AC35}" type="presOf" srcId="{D27C46DA-35ED-4987-A7E0-FE02934B7022}" destId="{2F5FB3E8-ADA0-48EF-AF76-E06716BB15B8}" srcOrd="0" destOrd="0" presId="urn:microsoft.com/office/officeart/2005/8/layout/arrow6"/>
    <dgm:cxn modelId="{1512183F-F527-4A08-92AB-D80D2FCCCD5B}" srcId="{D27C46DA-35ED-4987-A7E0-FE02934B7022}" destId="{EC0F17E8-EA96-4825-947A-A628BA994679}" srcOrd="0" destOrd="0" parTransId="{D6ED954E-F2F3-4563-991A-D41A8B92AB32}" sibTransId="{565CAC8F-81CB-4BC4-B9BA-CD53CD9134E4}"/>
    <dgm:cxn modelId="{C326C29D-FE61-43AF-BC27-C5520D1C3AE4}" srcId="{D27C46DA-35ED-4987-A7E0-FE02934B7022}" destId="{C7AA914E-929A-473F-9017-6C2B9B7F58CC}" srcOrd="1" destOrd="0" parTransId="{FCD73FE9-E176-4113-94DD-ADCAE648AFC5}" sibTransId="{DECCE8F4-0B63-496E-B858-3F87682B923B}"/>
    <dgm:cxn modelId="{379CBCE2-38C3-4962-AD21-63CEB6A19F05}" type="presParOf" srcId="{2F5FB3E8-ADA0-48EF-AF76-E06716BB15B8}" destId="{47242A81-3A5C-4EE1-952F-4452880E3BBA}" srcOrd="0" destOrd="0" presId="urn:microsoft.com/office/officeart/2005/8/layout/arrow6"/>
    <dgm:cxn modelId="{40B0C8F7-A3A3-4E48-B19F-9350647C9E8C}" type="presParOf" srcId="{2F5FB3E8-ADA0-48EF-AF76-E06716BB15B8}" destId="{F527E26B-5A6C-477B-8E60-2142D62EC199}" srcOrd="1" destOrd="0" presId="urn:microsoft.com/office/officeart/2005/8/layout/arrow6"/>
    <dgm:cxn modelId="{5B6174D7-D008-4B98-91DF-E6DEF9CD6BD0}" type="presParOf" srcId="{2F5FB3E8-ADA0-48EF-AF76-E06716BB15B8}" destId="{002661CE-472A-42B3-B2DE-39E56E59BE3E}" srcOrd="2" destOrd="0" presId="urn:microsoft.com/office/officeart/2005/8/layout/arrow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C177F1C-09AF-4024-89D6-EC1C56952061}"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4991E45A-1AF1-4605-A364-DFE2E55FAC58}">
      <dgm:prSet/>
      <dgm:spPr/>
      <dgm:t>
        <a:bodyPr/>
        <a:lstStyle/>
        <a:p>
          <a:pPr algn="just" rtl="0">
            <a:lnSpc>
              <a:spcPct val="150000"/>
            </a:lnSpc>
          </a:pPr>
          <a:r>
            <a:rPr kumimoji="1" lang="en-US" dirty="0" smtClean="0"/>
            <a:t>1</a:t>
          </a:r>
          <a:r>
            <a:rPr kumimoji="1" lang="en-US" baseline="30000" dirty="0" smtClean="0"/>
            <a:t>st</a:t>
          </a:r>
          <a:r>
            <a:rPr kumimoji="1" lang="en-US" dirty="0" smtClean="0"/>
            <a:t> - </a:t>
          </a:r>
          <a:r>
            <a:rPr kumimoji="1" lang="en-US" b="1" dirty="0" smtClean="0">
              <a:solidFill>
                <a:schemeClr val="accent3">
                  <a:lumMod val="75000"/>
                </a:schemeClr>
              </a:solidFill>
            </a:rPr>
            <a:t>Jaffe and Lichtenstein (1942) </a:t>
          </a:r>
          <a:r>
            <a:rPr kumimoji="1" lang="en-US" dirty="0" smtClean="0"/>
            <a:t>-characteristic ‘blown-out’ contour of bone seen in radiographs</a:t>
          </a:r>
          <a:endParaRPr lang="en-US" dirty="0"/>
        </a:p>
      </dgm:t>
    </dgm:pt>
    <dgm:pt modelId="{F492E069-2DE2-46D9-A306-205F7AC37A31}" type="parTrans" cxnId="{849FDBFE-3674-4E56-9E00-BA03B301442A}">
      <dgm:prSet/>
      <dgm:spPr/>
      <dgm:t>
        <a:bodyPr/>
        <a:lstStyle/>
        <a:p>
          <a:endParaRPr lang="en-US"/>
        </a:p>
      </dgm:t>
    </dgm:pt>
    <dgm:pt modelId="{166FE2FB-9D81-470D-BA14-0A44DCDAD0C2}" type="sibTrans" cxnId="{849FDBFE-3674-4E56-9E00-BA03B301442A}">
      <dgm:prSet/>
      <dgm:spPr/>
      <dgm:t>
        <a:bodyPr/>
        <a:lstStyle/>
        <a:p>
          <a:endParaRPr lang="en-US"/>
        </a:p>
      </dgm:t>
    </dgm:pt>
    <dgm:pt modelId="{CE1E3566-FF04-4E0A-8315-7058D914DF7D}">
      <dgm:prSet custT="1"/>
      <dgm:spPr/>
      <dgm:t>
        <a:bodyPr/>
        <a:lstStyle/>
        <a:p>
          <a:pPr algn="just" rtl="0">
            <a:lnSpc>
              <a:spcPct val="150000"/>
            </a:lnSpc>
          </a:pPr>
          <a:r>
            <a:rPr kumimoji="1" lang="en-US" sz="2200" dirty="0" smtClean="0"/>
            <a:t>1</a:t>
          </a:r>
          <a:r>
            <a:rPr kumimoji="1" lang="en-US" sz="2200" baseline="30000" dirty="0" smtClean="0"/>
            <a:t>st</a:t>
          </a:r>
          <a:r>
            <a:rPr kumimoji="1" lang="en-US" sz="2200" dirty="0" smtClean="0"/>
            <a:t>  report involving craniofacial skeleton - </a:t>
          </a:r>
          <a:r>
            <a:rPr kumimoji="1" lang="en-US" sz="1800" b="1" dirty="0" smtClean="0">
              <a:solidFill>
                <a:srgbClr val="FF0000"/>
              </a:solidFill>
            </a:rPr>
            <a:t>Bernier and </a:t>
          </a:r>
          <a:r>
            <a:rPr kumimoji="1" lang="en-US" sz="1800" b="1" dirty="0" err="1" smtClean="0">
              <a:solidFill>
                <a:srgbClr val="FF0000"/>
              </a:solidFill>
            </a:rPr>
            <a:t>Bhaskar</a:t>
          </a:r>
          <a:r>
            <a:rPr kumimoji="1" lang="en-US" sz="1800" b="1" dirty="0" smtClean="0">
              <a:solidFill>
                <a:srgbClr val="FF0000"/>
              </a:solidFill>
            </a:rPr>
            <a:t> (1958)</a:t>
          </a:r>
          <a:endParaRPr lang="en-US" sz="1800" b="1" dirty="0">
            <a:solidFill>
              <a:srgbClr val="FF0000"/>
            </a:solidFill>
          </a:endParaRPr>
        </a:p>
      </dgm:t>
    </dgm:pt>
    <dgm:pt modelId="{CA62B333-B9D1-469A-9E5C-156B7797094D}" type="parTrans" cxnId="{513C0562-80B4-46DC-9395-92BD2F0325ED}">
      <dgm:prSet/>
      <dgm:spPr/>
      <dgm:t>
        <a:bodyPr/>
        <a:lstStyle/>
        <a:p>
          <a:endParaRPr lang="en-US"/>
        </a:p>
      </dgm:t>
    </dgm:pt>
    <dgm:pt modelId="{DA31589C-42C9-419A-B93B-C8AFBF1F4662}" type="sibTrans" cxnId="{513C0562-80B4-46DC-9395-92BD2F0325ED}">
      <dgm:prSet/>
      <dgm:spPr/>
      <dgm:t>
        <a:bodyPr/>
        <a:lstStyle/>
        <a:p>
          <a:endParaRPr lang="en-US"/>
        </a:p>
      </dgm:t>
    </dgm:pt>
    <dgm:pt modelId="{B632B901-572F-4AB7-95F7-33945DE470CF}">
      <dgm:prSet/>
      <dgm:spPr/>
      <dgm:t>
        <a:bodyPr/>
        <a:lstStyle/>
        <a:p>
          <a:pPr algn="just" rtl="0">
            <a:lnSpc>
              <a:spcPct val="150000"/>
            </a:lnSpc>
          </a:pPr>
          <a:r>
            <a:rPr kumimoji="1" lang="en-US" dirty="0" smtClean="0"/>
            <a:t>Its cavities or spaces - lined with young fibroblasts rather than epithelium.</a:t>
          </a:r>
          <a:endParaRPr kumimoji="1" lang="en-US" dirty="0"/>
        </a:p>
      </dgm:t>
    </dgm:pt>
    <dgm:pt modelId="{C459B9F7-0F51-4280-9705-1C08ED38BA64}" type="parTrans" cxnId="{A2B8CCDF-DA15-4FF3-9E22-99B0F3F8B55A}">
      <dgm:prSet/>
      <dgm:spPr/>
      <dgm:t>
        <a:bodyPr/>
        <a:lstStyle/>
        <a:p>
          <a:endParaRPr lang="en-US"/>
        </a:p>
      </dgm:t>
    </dgm:pt>
    <dgm:pt modelId="{B17D4F33-087E-41D2-8007-22F9D29A2735}" type="sibTrans" cxnId="{A2B8CCDF-DA15-4FF3-9E22-99B0F3F8B55A}">
      <dgm:prSet/>
      <dgm:spPr/>
      <dgm:t>
        <a:bodyPr/>
        <a:lstStyle/>
        <a:p>
          <a:endParaRPr lang="en-US"/>
        </a:p>
      </dgm:t>
    </dgm:pt>
    <dgm:pt modelId="{8BE8496F-6B1A-40E5-A642-FC117C177469}" type="pres">
      <dgm:prSet presAssocID="{1C177F1C-09AF-4024-89D6-EC1C56952061}" presName="linear" presStyleCnt="0">
        <dgm:presLayoutVars>
          <dgm:animLvl val="lvl"/>
          <dgm:resizeHandles val="exact"/>
        </dgm:presLayoutVars>
      </dgm:prSet>
      <dgm:spPr/>
      <dgm:t>
        <a:bodyPr/>
        <a:lstStyle/>
        <a:p>
          <a:endParaRPr lang="en-US"/>
        </a:p>
      </dgm:t>
    </dgm:pt>
    <dgm:pt modelId="{7DDB868F-6F25-407B-8FA1-BF142FCDA18F}" type="pres">
      <dgm:prSet presAssocID="{4991E45A-1AF1-4605-A364-DFE2E55FAC58}" presName="parentText" presStyleLbl="node1" presStyleIdx="0" presStyleCnt="3">
        <dgm:presLayoutVars>
          <dgm:chMax val="0"/>
          <dgm:bulletEnabled val="1"/>
        </dgm:presLayoutVars>
      </dgm:prSet>
      <dgm:spPr/>
      <dgm:t>
        <a:bodyPr/>
        <a:lstStyle/>
        <a:p>
          <a:endParaRPr lang="en-US"/>
        </a:p>
      </dgm:t>
    </dgm:pt>
    <dgm:pt modelId="{F29FA2B5-964B-4FA4-8A54-6C0D0909A799}" type="pres">
      <dgm:prSet presAssocID="{166FE2FB-9D81-470D-BA14-0A44DCDAD0C2}" presName="spacer" presStyleCnt="0"/>
      <dgm:spPr/>
    </dgm:pt>
    <dgm:pt modelId="{0AE73CEB-E83C-447F-A60C-4A6D66AC62D0}" type="pres">
      <dgm:prSet presAssocID="{CE1E3566-FF04-4E0A-8315-7058D914DF7D}" presName="parentText" presStyleLbl="node1" presStyleIdx="1" presStyleCnt="3">
        <dgm:presLayoutVars>
          <dgm:chMax val="0"/>
          <dgm:bulletEnabled val="1"/>
        </dgm:presLayoutVars>
      </dgm:prSet>
      <dgm:spPr/>
      <dgm:t>
        <a:bodyPr/>
        <a:lstStyle/>
        <a:p>
          <a:endParaRPr lang="en-US"/>
        </a:p>
      </dgm:t>
    </dgm:pt>
    <dgm:pt modelId="{CECC2D53-A6B8-478B-B87B-F217F9D14189}" type="pres">
      <dgm:prSet presAssocID="{DA31589C-42C9-419A-B93B-C8AFBF1F4662}" presName="spacer" presStyleCnt="0"/>
      <dgm:spPr/>
    </dgm:pt>
    <dgm:pt modelId="{DEA7DE2D-178A-4984-BB13-816F791CE4C5}" type="pres">
      <dgm:prSet presAssocID="{B632B901-572F-4AB7-95F7-33945DE470CF}" presName="parentText" presStyleLbl="node1" presStyleIdx="2" presStyleCnt="3">
        <dgm:presLayoutVars>
          <dgm:chMax val="0"/>
          <dgm:bulletEnabled val="1"/>
        </dgm:presLayoutVars>
      </dgm:prSet>
      <dgm:spPr/>
      <dgm:t>
        <a:bodyPr/>
        <a:lstStyle/>
        <a:p>
          <a:endParaRPr lang="en-US"/>
        </a:p>
      </dgm:t>
    </dgm:pt>
  </dgm:ptLst>
  <dgm:cxnLst>
    <dgm:cxn modelId="{2D0EC97E-F0D2-41E4-B948-59D9796B9B25}" type="presOf" srcId="{CE1E3566-FF04-4E0A-8315-7058D914DF7D}" destId="{0AE73CEB-E83C-447F-A60C-4A6D66AC62D0}" srcOrd="0" destOrd="0" presId="urn:microsoft.com/office/officeart/2005/8/layout/vList2"/>
    <dgm:cxn modelId="{1EF5A9FD-7ECC-4C2C-AED6-69AA098A55FC}" type="presOf" srcId="{4991E45A-1AF1-4605-A364-DFE2E55FAC58}" destId="{7DDB868F-6F25-407B-8FA1-BF142FCDA18F}" srcOrd="0" destOrd="0" presId="urn:microsoft.com/office/officeart/2005/8/layout/vList2"/>
    <dgm:cxn modelId="{A2B8CCDF-DA15-4FF3-9E22-99B0F3F8B55A}" srcId="{1C177F1C-09AF-4024-89D6-EC1C56952061}" destId="{B632B901-572F-4AB7-95F7-33945DE470CF}" srcOrd="2" destOrd="0" parTransId="{C459B9F7-0F51-4280-9705-1C08ED38BA64}" sibTransId="{B17D4F33-087E-41D2-8007-22F9D29A2735}"/>
    <dgm:cxn modelId="{513C0562-80B4-46DC-9395-92BD2F0325ED}" srcId="{1C177F1C-09AF-4024-89D6-EC1C56952061}" destId="{CE1E3566-FF04-4E0A-8315-7058D914DF7D}" srcOrd="1" destOrd="0" parTransId="{CA62B333-B9D1-469A-9E5C-156B7797094D}" sibTransId="{DA31589C-42C9-419A-B93B-C8AFBF1F4662}"/>
    <dgm:cxn modelId="{D51E756A-D1D8-47AF-9A49-990E66555E1C}" type="presOf" srcId="{B632B901-572F-4AB7-95F7-33945DE470CF}" destId="{DEA7DE2D-178A-4984-BB13-816F791CE4C5}" srcOrd="0" destOrd="0" presId="urn:microsoft.com/office/officeart/2005/8/layout/vList2"/>
    <dgm:cxn modelId="{849FDBFE-3674-4E56-9E00-BA03B301442A}" srcId="{1C177F1C-09AF-4024-89D6-EC1C56952061}" destId="{4991E45A-1AF1-4605-A364-DFE2E55FAC58}" srcOrd="0" destOrd="0" parTransId="{F492E069-2DE2-46D9-A306-205F7AC37A31}" sibTransId="{166FE2FB-9D81-470D-BA14-0A44DCDAD0C2}"/>
    <dgm:cxn modelId="{FE3669B5-DE59-4B57-BB31-B4737B040525}" type="presOf" srcId="{1C177F1C-09AF-4024-89D6-EC1C56952061}" destId="{8BE8496F-6B1A-40E5-A642-FC117C177469}" srcOrd="0" destOrd="0" presId="urn:microsoft.com/office/officeart/2005/8/layout/vList2"/>
    <dgm:cxn modelId="{71A06E56-278C-4F61-A92E-1C9B9DAEF223}" type="presParOf" srcId="{8BE8496F-6B1A-40E5-A642-FC117C177469}" destId="{7DDB868F-6F25-407B-8FA1-BF142FCDA18F}" srcOrd="0" destOrd="0" presId="urn:microsoft.com/office/officeart/2005/8/layout/vList2"/>
    <dgm:cxn modelId="{3F3EFF9D-E983-4517-B833-F4C3E659CA0A}" type="presParOf" srcId="{8BE8496F-6B1A-40E5-A642-FC117C177469}" destId="{F29FA2B5-964B-4FA4-8A54-6C0D0909A799}" srcOrd="1" destOrd="0" presId="urn:microsoft.com/office/officeart/2005/8/layout/vList2"/>
    <dgm:cxn modelId="{DE5E6719-1B48-41CD-BAD8-4A2D0FA1AC4C}" type="presParOf" srcId="{8BE8496F-6B1A-40E5-A642-FC117C177469}" destId="{0AE73CEB-E83C-447F-A60C-4A6D66AC62D0}" srcOrd="2" destOrd="0" presId="urn:microsoft.com/office/officeart/2005/8/layout/vList2"/>
    <dgm:cxn modelId="{2069BA3F-3E5E-4955-AF3C-5C45C31CD291}" type="presParOf" srcId="{8BE8496F-6B1A-40E5-A642-FC117C177469}" destId="{CECC2D53-A6B8-478B-B87B-F217F9D14189}" srcOrd="3" destOrd="0" presId="urn:microsoft.com/office/officeart/2005/8/layout/vList2"/>
    <dgm:cxn modelId="{19CEA3AA-38D2-4FC6-82C6-1A08BBB5C7F4}" type="presParOf" srcId="{8BE8496F-6B1A-40E5-A642-FC117C177469}" destId="{DEA7DE2D-178A-4984-BB13-816F791CE4C5}" srcOrd="4"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0F3702E1-A05E-4E80-A036-550F10D40A40}" type="doc">
      <dgm:prSet loTypeId="urn:microsoft.com/office/officeart/2005/8/layout/matrix1" loCatId="matrix" qsTypeId="urn:microsoft.com/office/officeart/2005/8/quickstyle/simple3" qsCatId="simple" csTypeId="urn:microsoft.com/office/officeart/2005/8/colors/accent1_1" csCatId="accent1" phldr="1"/>
      <dgm:spPr/>
      <dgm:t>
        <a:bodyPr/>
        <a:lstStyle/>
        <a:p>
          <a:endParaRPr lang="en-US"/>
        </a:p>
      </dgm:t>
    </dgm:pt>
    <dgm:pt modelId="{0ACE5265-936B-40DD-B486-E867952F6E96}">
      <dgm:prSet custT="1"/>
      <dgm:spPr/>
      <dgm:t>
        <a:bodyPr/>
        <a:lstStyle/>
        <a:p>
          <a:pPr rtl="0">
            <a:lnSpc>
              <a:spcPct val="150000"/>
            </a:lnSpc>
          </a:pPr>
          <a:r>
            <a:rPr kumimoji="1" lang="en-US" sz="2800" b="1" dirty="0" err="1" smtClean="0">
              <a:solidFill>
                <a:schemeClr val="accent1"/>
              </a:solidFill>
            </a:rPr>
            <a:t>Mucocele</a:t>
          </a:r>
          <a:endParaRPr kumimoji="1" lang="en-US" sz="2800" b="1" dirty="0">
            <a:solidFill>
              <a:schemeClr val="accent1"/>
            </a:solidFill>
          </a:endParaRPr>
        </a:p>
      </dgm:t>
    </dgm:pt>
    <dgm:pt modelId="{B041A6E6-D715-4F3C-B663-EA6F10A67486}" type="parTrans" cxnId="{B9643D57-0DB2-4669-B9B4-DC62829228DF}">
      <dgm:prSet/>
      <dgm:spPr/>
      <dgm:t>
        <a:bodyPr/>
        <a:lstStyle/>
        <a:p>
          <a:endParaRPr lang="en-US"/>
        </a:p>
      </dgm:t>
    </dgm:pt>
    <dgm:pt modelId="{5ECFA8D1-9C5F-4090-A4E9-DDDC6C7EDD35}" type="sibTrans" cxnId="{B9643D57-0DB2-4669-B9B4-DC62829228DF}">
      <dgm:prSet/>
      <dgm:spPr/>
      <dgm:t>
        <a:bodyPr/>
        <a:lstStyle/>
        <a:p>
          <a:endParaRPr lang="en-US"/>
        </a:p>
      </dgm:t>
    </dgm:pt>
    <dgm:pt modelId="{BFEAAD07-BF8B-4FD6-B033-9F1E32C31BCB}">
      <dgm:prSet custT="1"/>
      <dgm:spPr/>
      <dgm:t>
        <a:bodyPr/>
        <a:lstStyle/>
        <a:p>
          <a:pPr rtl="0">
            <a:lnSpc>
              <a:spcPct val="150000"/>
            </a:lnSpc>
          </a:pPr>
          <a:r>
            <a:rPr kumimoji="1" lang="en-US" sz="2800" b="1" dirty="0" smtClean="0">
              <a:solidFill>
                <a:schemeClr val="accent1"/>
              </a:solidFill>
            </a:rPr>
            <a:t>Retention cyst</a:t>
          </a:r>
          <a:endParaRPr lang="en-US" sz="2800" b="1" dirty="0">
            <a:solidFill>
              <a:schemeClr val="accent1"/>
            </a:solidFill>
          </a:endParaRPr>
        </a:p>
      </dgm:t>
    </dgm:pt>
    <dgm:pt modelId="{585F2E87-8699-43C1-9EA8-02B40B0050FD}" type="parTrans" cxnId="{E2C57213-09FF-4554-B259-0AA1906BA627}">
      <dgm:prSet/>
      <dgm:spPr/>
      <dgm:t>
        <a:bodyPr/>
        <a:lstStyle/>
        <a:p>
          <a:endParaRPr lang="en-US"/>
        </a:p>
      </dgm:t>
    </dgm:pt>
    <dgm:pt modelId="{4A158C8B-FEC7-4891-97B8-CB25EEF59C47}" type="sibTrans" cxnId="{E2C57213-09FF-4554-B259-0AA1906BA627}">
      <dgm:prSet/>
      <dgm:spPr/>
      <dgm:t>
        <a:bodyPr/>
        <a:lstStyle/>
        <a:p>
          <a:endParaRPr lang="en-US"/>
        </a:p>
      </dgm:t>
    </dgm:pt>
    <dgm:pt modelId="{A52E6D04-E7A8-4B50-AF4E-A13063DF228B}">
      <dgm:prSet custT="1"/>
      <dgm:spPr/>
      <dgm:t>
        <a:bodyPr/>
        <a:lstStyle/>
        <a:p>
          <a:pPr rtl="0">
            <a:lnSpc>
              <a:spcPct val="150000"/>
            </a:lnSpc>
          </a:pPr>
          <a:r>
            <a:rPr kumimoji="1" lang="en-US" sz="2800" b="1" dirty="0" err="1" smtClean="0">
              <a:solidFill>
                <a:schemeClr val="accent1"/>
              </a:solidFill>
            </a:rPr>
            <a:t>Pseudocyst</a:t>
          </a:r>
          <a:endParaRPr kumimoji="1" lang="en-US" sz="2800" b="1" dirty="0">
            <a:solidFill>
              <a:schemeClr val="accent1"/>
            </a:solidFill>
          </a:endParaRPr>
        </a:p>
      </dgm:t>
    </dgm:pt>
    <dgm:pt modelId="{21AF6809-3017-4429-B036-14605F8AEDD4}" type="parTrans" cxnId="{B1AC0186-43F4-4590-A5D4-D447156837E5}">
      <dgm:prSet/>
      <dgm:spPr/>
      <dgm:t>
        <a:bodyPr/>
        <a:lstStyle/>
        <a:p>
          <a:endParaRPr lang="en-US"/>
        </a:p>
      </dgm:t>
    </dgm:pt>
    <dgm:pt modelId="{03EAEB28-E5F2-4FA5-8DF1-F704034C9222}" type="sibTrans" cxnId="{B1AC0186-43F4-4590-A5D4-D447156837E5}">
      <dgm:prSet/>
      <dgm:spPr/>
      <dgm:t>
        <a:bodyPr/>
        <a:lstStyle/>
        <a:p>
          <a:endParaRPr lang="en-US"/>
        </a:p>
      </dgm:t>
    </dgm:pt>
    <dgm:pt modelId="{DD994B78-2580-445C-AE2B-EA0FFE42B190}">
      <dgm:prSet custT="1"/>
      <dgm:spPr/>
      <dgm:t>
        <a:bodyPr/>
        <a:lstStyle/>
        <a:p>
          <a:pPr rtl="0">
            <a:lnSpc>
              <a:spcPct val="150000"/>
            </a:lnSpc>
          </a:pPr>
          <a:r>
            <a:rPr kumimoji="1" lang="en-US" sz="2800" b="1" dirty="0" smtClean="0">
              <a:solidFill>
                <a:schemeClr val="accent1"/>
              </a:solidFill>
            </a:rPr>
            <a:t>Postoperative maxillary cyst</a:t>
          </a:r>
          <a:endParaRPr kumimoji="1" lang="en-US" sz="2800" b="1" dirty="0">
            <a:solidFill>
              <a:schemeClr val="accent1"/>
            </a:solidFill>
          </a:endParaRPr>
        </a:p>
      </dgm:t>
    </dgm:pt>
    <dgm:pt modelId="{AA45941E-E747-4B72-A13D-D2562C2AF259}" type="parTrans" cxnId="{9033138F-996C-4CBA-994D-38017C7E6F09}">
      <dgm:prSet/>
      <dgm:spPr/>
      <dgm:t>
        <a:bodyPr/>
        <a:lstStyle/>
        <a:p>
          <a:endParaRPr lang="en-US"/>
        </a:p>
      </dgm:t>
    </dgm:pt>
    <dgm:pt modelId="{91D7177B-EEAF-4C54-BAD7-4434853F4842}" type="sibTrans" cxnId="{9033138F-996C-4CBA-994D-38017C7E6F09}">
      <dgm:prSet/>
      <dgm:spPr/>
      <dgm:t>
        <a:bodyPr/>
        <a:lstStyle/>
        <a:p>
          <a:endParaRPr lang="en-US"/>
        </a:p>
      </dgm:t>
    </dgm:pt>
    <dgm:pt modelId="{2D995B1C-57F8-4ECD-B2DE-57FF3BDE898C}">
      <dgm:prSet custT="1">
        <dgm:style>
          <a:lnRef idx="0">
            <a:schemeClr val="accent1"/>
          </a:lnRef>
          <a:fillRef idx="3">
            <a:schemeClr val="accent1"/>
          </a:fillRef>
          <a:effectRef idx="3">
            <a:schemeClr val="accent1"/>
          </a:effectRef>
          <a:fontRef idx="minor">
            <a:schemeClr val="lt1"/>
          </a:fontRef>
        </dgm:style>
      </dgm:prSet>
      <dgm:spPr/>
      <dgm:t>
        <a:bodyPr/>
        <a:lstStyle/>
        <a:p>
          <a:pPr rtl="0"/>
          <a:r>
            <a:rPr lang="en-US" sz="3600" i="1" dirty="0" smtClean="0">
              <a:solidFill>
                <a:schemeClr val="bg1"/>
              </a:solidFill>
            </a:rPr>
            <a:t>Cysts associated with Maxillary </a:t>
          </a:r>
          <a:r>
            <a:rPr lang="en-US" sz="3600" i="1" dirty="0" err="1" smtClean="0">
              <a:solidFill>
                <a:schemeClr val="bg1"/>
              </a:solidFill>
            </a:rPr>
            <a:t>Antrum</a:t>
          </a:r>
          <a:endParaRPr kumimoji="1" lang="en-US" sz="3600" dirty="0">
            <a:solidFill>
              <a:schemeClr val="bg1"/>
            </a:solidFill>
          </a:endParaRPr>
        </a:p>
      </dgm:t>
    </dgm:pt>
    <dgm:pt modelId="{FAF808CD-065D-4545-B785-FD4784C77EF2}" type="parTrans" cxnId="{93106ABF-A997-4686-A8D7-EB293DD677E1}">
      <dgm:prSet/>
      <dgm:spPr/>
      <dgm:t>
        <a:bodyPr/>
        <a:lstStyle/>
        <a:p>
          <a:endParaRPr lang="en-US"/>
        </a:p>
      </dgm:t>
    </dgm:pt>
    <dgm:pt modelId="{9F1DAEAA-8D9E-499C-991C-DFD6B2D24D41}" type="sibTrans" cxnId="{93106ABF-A997-4686-A8D7-EB293DD677E1}">
      <dgm:prSet/>
      <dgm:spPr/>
      <dgm:t>
        <a:bodyPr/>
        <a:lstStyle/>
        <a:p>
          <a:endParaRPr lang="en-US"/>
        </a:p>
      </dgm:t>
    </dgm:pt>
    <dgm:pt modelId="{F75C3146-088C-4A52-8B31-086BFAD8C087}" type="pres">
      <dgm:prSet presAssocID="{0F3702E1-A05E-4E80-A036-550F10D40A40}" presName="diagram" presStyleCnt="0">
        <dgm:presLayoutVars>
          <dgm:chMax val="1"/>
          <dgm:dir/>
          <dgm:animLvl val="ctr"/>
          <dgm:resizeHandles val="exact"/>
        </dgm:presLayoutVars>
      </dgm:prSet>
      <dgm:spPr/>
      <dgm:t>
        <a:bodyPr/>
        <a:lstStyle/>
        <a:p>
          <a:endParaRPr lang="en-US"/>
        </a:p>
      </dgm:t>
    </dgm:pt>
    <dgm:pt modelId="{657CC2BB-30AF-45EA-B52A-7F882BD70964}" type="pres">
      <dgm:prSet presAssocID="{0F3702E1-A05E-4E80-A036-550F10D40A40}" presName="matrix" presStyleCnt="0"/>
      <dgm:spPr/>
    </dgm:pt>
    <dgm:pt modelId="{3CB06FD1-7FD1-4FF3-81E3-C76D2E7CCB8C}" type="pres">
      <dgm:prSet presAssocID="{0F3702E1-A05E-4E80-A036-550F10D40A40}" presName="tile1" presStyleLbl="node1" presStyleIdx="0" presStyleCnt="4"/>
      <dgm:spPr/>
      <dgm:t>
        <a:bodyPr/>
        <a:lstStyle/>
        <a:p>
          <a:endParaRPr lang="en-US"/>
        </a:p>
      </dgm:t>
    </dgm:pt>
    <dgm:pt modelId="{FA540FD5-A6FC-41C6-B613-067A152385FA}" type="pres">
      <dgm:prSet presAssocID="{0F3702E1-A05E-4E80-A036-550F10D40A40}" presName="tile1text" presStyleLbl="node1" presStyleIdx="0" presStyleCnt="4">
        <dgm:presLayoutVars>
          <dgm:chMax val="0"/>
          <dgm:chPref val="0"/>
          <dgm:bulletEnabled val="1"/>
        </dgm:presLayoutVars>
      </dgm:prSet>
      <dgm:spPr/>
      <dgm:t>
        <a:bodyPr/>
        <a:lstStyle/>
        <a:p>
          <a:endParaRPr lang="en-US"/>
        </a:p>
      </dgm:t>
    </dgm:pt>
    <dgm:pt modelId="{A70A13A0-5F2C-4CF5-8726-4710E88D64D5}" type="pres">
      <dgm:prSet presAssocID="{0F3702E1-A05E-4E80-A036-550F10D40A40}" presName="tile2" presStyleLbl="node1" presStyleIdx="1" presStyleCnt="4"/>
      <dgm:spPr/>
      <dgm:t>
        <a:bodyPr/>
        <a:lstStyle/>
        <a:p>
          <a:endParaRPr lang="en-US"/>
        </a:p>
      </dgm:t>
    </dgm:pt>
    <dgm:pt modelId="{339C2AEC-0DA0-4A52-8B58-BB62ED2E77FF}" type="pres">
      <dgm:prSet presAssocID="{0F3702E1-A05E-4E80-A036-550F10D40A40}" presName="tile2text" presStyleLbl="node1" presStyleIdx="1" presStyleCnt="4">
        <dgm:presLayoutVars>
          <dgm:chMax val="0"/>
          <dgm:chPref val="0"/>
          <dgm:bulletEnabled val="1"/>
        </dgm:presLayoutVars>
      </dgm:prSet>
      <dgm:spPr/>
      <dgm:t>
        <a:bodyPr/>
        <a:lstStyle/>
        <a:p>
          <a:endParaRPr lang="en-US"/>
        </a:p>
      </dgm:t>
    </dgm:pt>
    <dgm:pt modelId="{7FD3F0E2-7795-482B-A8C5-109666C9DBCC}" type="pres">
      <dgm:prSet presAssocID="{0F3702E1-A05E-4E80-A036-550F10D40A40}" presName="tile3" presStyleLbl="node1" presStyleIdx="2" presStyleCnt="4"/>
      <dgm:spPr/>
      <dgm:t>
        <a:bodyPr/>
        <a:lstStyle/>
        <a:p>
          <a:endParaRPr lang="en-US"/>
        </a:p>
      </dgm:t>
    </dgm:pt>
    <dgm:pt modelId="{46859A2C-4FDC-4626-A72A-FD37976B40D3}" type="pres">
      <dgm:prSet presAssocID="{0F3702E1-A05E-4E80-A036-550F10D40A40}" presName="tile3text" presStyleLbl="node1" presStyleIdx="2" presStyleCnt="4">
        <dgm:presLayoutVars>
          <dgm:chMax val="0"/>
          <dgm:chPref val="0"/>
          <dgm:bulletEnabled val="1"/>
        </dgm:presLayoutVars>
      </dgm:prSet>
      <dgm:spPr/>
      <dgm:t>
        <a:bodyPr/>
        <a:lstStyle/>
        <a:p>
          <a:endParaRPr lang="en-US"/>
        </a:p>
      </dgm:t>
    </dgm:pt>
    <dgm:pt modelId="{48076230-DE21-4B80-A652-D2B6EDA1B8D6}" type="pres">
      <dgm:prSet presAssocID="{0F3702E1-A05E-4E80-A036-550F10D40A40}" presName="tile4" presStyleLbl="node1" presStyleIdx="3" presStyleCnt="4"/>
      <dgm:spPr/>
      <dgm:t>
        <a:bodyPr/>
        <a:lstStyle/>
        <a:p>
          <a:endParaRPr lang="en-US"/>
        </a:p>
      </dgm:t>
    </dgm:pt>
    <dgm:pt modelId="{EA9F49C9-6AE8-4D76-95B1-206A49D42225}" type="pres">
      <dgm:prSet presAssocID="{0F3702E1-A05E-4E80-A036-550F10D40A40}" presName="tile4text" presStyleLbl="node1" presStyleIdx="3" presStyleCnt="4">
        <dgm:presLayoutVars>
          <dgm:chMax val="0"/>
          <dgm:chPref val="0"/>
          <dgm:bulletEnabled val="1"/>
        </dgm:presLayoutVars>
      </dgm:prSet>
      <dgm:spPr/>
      <dgm:t>
        <a:bodyPr/>
        <a:lstStyle/>
        <a:p>
          <a:endParaRPr lang="en-US"/>
        </a:p>
      </dgm:t>
    </dgm:pt>
    <dgm:pt modelId="{9F7E3B27-ADE2-4C03-A91B-D7513A0362AB}" type="pres">
      <dgm:prSet presAssocID="{0F3702E1-A05E-4E80-A036-550F10D40A40}" presName="centerTile" presStyleLbl="fgShp" presStyleIdx="0" presStyleCnt="1" custScaleX="226415" custScaleY="150943" custLinFactNeighborX="-6289" custLinFactNeighborY="-2306">
        <dgm:presLayoutVars>
          <dgm:chMax val="0"/>
          <dgm:chPref val="0"/>
        </dgm:presLayoutVars>
      </dgm:prSet>
      <dgm:spPr>
        <a:prstGeom prst="ellipse">
          <a:avLst/>
        </a:prstGeom>
      </dgm:spPr>
      <dgm:t>
        <a:bodyPr/>
        <a:lstStyle/>
        <a:p>
          <a:endParaRPr lang="en-US"/>
        </a:p>
      </dgm:t>
    </dgm:pt>
  </dgm:ptLst>
  <dgm:cxnLst>
    <dgm:cxn modelId="{B1AC0186-43F4-4590-A5D4-D447156837E5}" srcId="{2D995B1C-57F8-4ECD-B2DE-57FF3BDE898C}" destId="{A52E6D04-E7A8-4B50-AF4E-A13063DF228B}" srcOrd="2" destOrd="0" parTransId="{21AF6809-3017-4429-B036-14605F8AEDD4}" sibTransId="{03EAEB28-E5F2-4FA5-8DF1-F704034C9222}"/>
    <dgm:cxn modelId="{DC5E1AE7-4233-4449-8503-D0623540327A}" type="presOf" srcId="{0F3702E1-A05E-4E80-A036-550F10D40A40}" destId="{F75C3146-088C-4A52-8B31-086BFAD8C087}" srcOrd="0" destOrd="0" presId="urn:microsoft.com/office/officeart/2005/8/layout/matrix1"/>
    <dgm:cxn modelId="{B9643D57-0DB2-4669-B9B4-DC62829228DF}" srcId="{2D995B1C-57F8-4ECD-B2DE-57FF3BDE898C}" destId="{0ACE5265-936B-40DD-B486-E867952F6E96}" srcOrd="0" destOrd="0" parTransId="{B041A6E6-D715-4F3C-B663-EA6F10A67486}" sibTransId="{5ECFA8D1-9C5F-4090-A4E9-DDDC6C7EDD35}"/>
    <dgm:cxn modelId="{AC9CB7A1-F057-456F-BDF2-817351C15AF0}" type="presOf" srcId="{0ACE5265-936B-40DD-B486-E867952F6E96}" destId="{3CB06FD1-7FD1-4FF3-81E3-C76D2E7CCB8C}" srcOrd="0" destOrd="0" presId="urn:microsoft.com/office/officeart/2005/8/layout/matrix1"/>
    <dgm:cxn modelId="{AA0B22EC-0FFE-474F-BB19-A657DACA2A39}" type="presOf" srcId="{A52E6D04-E7A8-4B50-AF4E-A13063DF228B}" destId="{7FD3F0E2-7795-482B-A8C5-109666C9DBCC}" srcOrd="0" destOrd="0" presId="urn:microsoft.com/office/officeart/2005/8/layout/matrix1"/>
    <dgm:cxn modelId="{402F645F-1A46-4105-8D4D-9CA5515C4830}" type="presOf" srcId="{A52E6D04-E7A8-4B50-AF4E-A13063DF228B}" destId="{46859A2C-4FDC-4626-A72A-FD37976B40D3}" srcOrd="1" destOrd="0" presId="urn:microsoft.com/office/officeart/2005/8/layout/matrix1"/>
    <dgm:cxn modelId="{04AFDA78-C794-435A-957B-B069580A54CA}" type="presOf" srcId="{0ACE5265-936B-40DD-B486-E867952F6E96}" destId="{FA540FD5-A6FC-41C6-B613-067A152385FA}" srcOrd="1" destOrd="0" presId="urn:microsoft.com/office/officeart/2005/8/layout/matrix1"/>
    <dgm:cxn modelId="{EC21087A-6134-4F27-AEAE-1D3A9AE68E19}" type="presOf" srcId="{DD994B78-2580-445C-AE2B-EA0FFE42B190}" destId="{EA9F49C9-6AE8-4D76-95B1-206A49D42225}" srcOrd="1" destOrd="0" presId="urn:microsoft.com/office/officeart/2005/8/layout/matrix1"/>
    <dgm:cxn modelId="{B8F0D111-A1B0-4B66-8393-47E109B063C9}" type="presOf" srcId="{DD994B78-2580-445C-AE2B-EA0FFE42B190}" destId="{48076230-DE21-4B80-A652-D2B6EDA1B8D6}" srcOrd="0" destOrd="0" presId="urn:microsoft.com/office/officeart/2005/8/layout/matrix1"/>
    <dgm:cxn modelId="{B5B70B4F-1AA0-415B-88E5-CE27332B4EED}" type="presOf" srcId="{BFEAAD07-BF8B-4FD6-B033-9F1E32C31BCB}" destId="{A70A13A0-5F2C-4CF5-8726-4710E88D64D5}" srcOrd="0" destOrd="0" presId="urn:microsoft.com/office/officeart/2005/8/layout/matrix1"/>
    <dgm:cxn modelId="{CA2E09DF-4EB4-4641-BEC7-61846F91F60D}" type="presOf" srcId="{BFEAAD07-BF8B-4FD6-B033-9F1E32C31BCB}" destId="{339C2AEC-0DA0-4A52-8B58-BB62ED2E77FF}" srcOrd="1" destOrd="0" presId="urn:microsoft.com/office/officeart/2005/8/layout/matrix1"/>
    <dgm:cxn modelId="{9033138F-996C-4CBA-994D-38017C7E6F09}" srcId="{2D995B1C-57F8-4ECD-B2DE-57FF3BDE898C}" destId="{DD994B78-2580-445C-AE2B-EA0FFE42B190}" srcOrd="3" destOrd="0" parTransId="{AA45941E-E747-4B72-A13D-D2562C2AF259}" sibTransId="{91D7177B-EEAF-4C54-BAD7-4434853F4842}"/>
    <dgm:cxn modelId="{8C94A5A6-85D9-469B-95F7-27032551B424}" type="presOf" srcId="{2D995B1C-57F8-4ECD-B2DE-57FF3BDE898C}" destId="{9F7E3B27-ADE2-4C03-A91B-D7513A0362AB}" srcOrd="0" destOrd="0" presId="urn:microsoft.com/office/officeart/2005/8/layout/matrix1"/>
    <dgm:cxn modelId="{93106ABF-A997-4686-A8D7-EB293DD677E1}" srcId="{0F3702E1-A05E-4E80-A036-550F10D40A40}" destId="{2D995B1C-57F8-4ECD-B2DE-57FF3BDE898C}" srcOrd="0" destOrd="0" parTransId="{FAF808CD-065D-4545-B785-FD4784C77EF2}" sibTransId="{9F1DAEAA-8D9E-499C-991C-DFD6B2D24D41}"/>
    <dgm:cxn modelId="{E2C57213-09FF-4554-B259-0AA1906BA627}" srcId="{2D995B1C-57F8-4ECD-B2DE-57FF3BDE898C}" destId="{BFEAAD07-BF8B-4FD6-B033-9F1E32C31BCB}" srcOrd="1" destOrd="0" parTransId="{585F2E87-8699-43C1-9EA8-02B40B0050FD}" sibTransId="{4A158C8B-FEC7-4891-97B8-CB25EEF59C47}"/>
    <dgm:cxn modelId="{1CE5F9E8-7DF1-4E85-BEB4-019FF1046AB6}" type="presParOf" srcId="{F75C3146-088C-4A52-8B31-086BFAD8C087}" destId="{657CC2BB-30AF-45EA-B52A-7F882BD70964}" srcOrd="0" destOrd="0" presId="urn:microsoft.com/office/officeart/2005/8/layout/matrix1"/>
    <dgm:cxn modelId="{8FCD43AA-F5CD-4883-990F-428316BEDE1C}" type="presParOf" srcId="{657CC2BB-30AF-45EA-B52A-7F882BD70964}" destId="{3CB06FD1-7FD1-4FF3-81E3-C76D2E7CCB8C}" srcOrd="0" destOrd="0" presId="urn:microsoft.com/office/officeart/2005/8/layout/matrix1"/>
    <dgm:cxn modelId="{FA68845A-0A8B-42A0-B16C-1659D14A2A51}" type="presParOf" srcId="{657CC2BB-30AF-45EA-B52A-7F882BD70964}" destId="{FA540FD5-A6FC-41C6-B613-067A152385FA}" srcOrd="1" destOrd="0" presId="urn:microsoft.com/office/officeart/2005/8/layout/matrix1"/>
    <dgm:cxn modelId="{BDDDED5E-C7E3-4B55-B5DF-F7540751048C}" type="presParOf" srcId="{657CC2BB-30AF-45EA-B52A-7F882BD70964}" destId="{A70A13A0-5F2C-4CF5-8726-4710E88D64D5}" srcOrd="2" destOrd="0" presId="urn:microsoft.com/office/officeart/2005/8/layout/matrix1"/>
    <dgm:cxn modelId="{FCCAEB9A-F95E-44C5-ABE3-5E78CFC90845}" type="presParOf" srcId="{657CC2BB-30AF-45EA-B52A-7F882BD70964}" destId="{339C2AEC-0DA0-4A52-8B58-BB62ED2E77FF}" srcOrd="3" destOrd="0" presId="urn:microsoft.com/office/officeart/2005/8/layout/matrix1"/>
    <dgm:cxn modelId="{D814A8DB-14DA-4031-BDA3-15605FD75F74}" type="presParOf" srcId="{657CC2BB-30AF-45EA-B52A-7F882BD70964}" destId="{7FD3F0E2-7795-482B-A8C5-109666C9DBCC}" srcOrd="4" destOrd="0" presId="urn:microsoft.com/office/officeart/2005/8/layout/matrix1"/>
    <dgm:cxn modelId="{411FAAF8-B475-4C7C-80E7-A13050667503}" type="presParOf" srcId="{657CC2BB-30AF-45EA-B52A-7F882BD70964}" destId="{46859A2C-4FDC-4626-A72A-FD37976B40D3}" srcOrd="5" destOrd="0" presId="urn:microsoft.com/office/officeart/2005/8/layout/matrix1"/>
    <dgm:cxn modelId="{6C43BB01-6099-4490-8756-A2494778258F}" type="presParOf" srcId="{657CC2BB-30AF-45EA-B52A-7F882BD70964}" destId="{48076230-DE21-4B80-A652-D2B6EDA1B8D6}" srcOrd="6" destOrd="0" presId="urn:microsoft.com/office/officeart/2005/8/layout/matrix1"/>
    <dgm:cxn modelId="{F0DE9B22-AEF2-43C9-99D0-53FD98D751F0}" type="presParOf" srcId="{657CC2BB-30AF-45EA-B52A-7F882BD70964}" destId="{EA9F49C9-6AE8-4D76-95B1-206A49D42225}" srcOrd="7" destOrd="0" presId="urn:microsoft.com/office/officeart/2005/8/layout/matrix1"/>
    <dgm:cxn modelId="{7C9A6B60-8504-4900-B298-09BF5E2BB55D}" type="presParOf" srcId="{F75C3146-088C-4A52-8B31-086BFAD8C087}" destId="{9F7E3B27-ADE2-4C03-A91B-D7513A0362AB}" srcOrd="1" destOrd="0" presId="urn:microsoft.com/office/officeart/2005/8/layout/matrix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ED4706-06C8-47C2-9618-6DA85CD68714}"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en-US"/>
        </a:p>
      </dgm:t>
    </dgm:pt>
    <dgm:pt modelId="{A168E35F-50E7-43CD-9746-8BA2F999D77D}">
      <dgm:prSet custT="1"/>
      <dgm:spPr/>
      <dgm:t>
        <a:bodyPr/>
        <a:lstStyle/>
        <a:p>
          <a:pPr rtl="0"/>
          <a:r>
            <a:rPr kumimoji="1" lang="en-US" sz="2000" b="0" smtClean="0"/>
            <a:t>Dermoid and epidermoid cysts</a:t>
          </a:r>
          <a:endParaRPr lang="en-US" sz="2000" b="0" dirty="0"/>
        </a:p>
      </dgm:t>
    </dgm:pt>
    <dgm:pt modelId="{A99E7738-362F-40C6-A203-5BE3664FBDC9}" type="parTrans" cxnId="{E77CEA9F-2910-468A-95D2-3DA93ACE06F9}">
      <dgm:prSet/>
      <dgm:spPr/>
      <dgm:t>
        <a:bodyPr/>
        <a:lstStyle/>
        <a:p>
          <a:endParaRPr lang="en-US"/>
        </a:p>
      </dgm:t>
    </dgm:pt>
    <dgm:pt modelId="{C47CC2D2-A9B3-4476-9944-E1D5CC76EC40}" type="sibTrans" cxnId="{E77CEA9F-2910-468A-95D2-3DA93ACE06F9}">
      <dgm:prSet/>
      <dgm:spPr/>
      <dgm:t>
        <a:bodyPr/>
        <a:lstStyle/>
        <a:p>
          <a:endParaRPr lang="en-US"/>
        </a:p>
      </dgm:t>
    </dgm:pt>
    <dgm:pt modelId="{C0BECAA1-89F5-4EFA-89E8-312E25A4FEC1}">
      <dgm:prSet custT="1"/>
      <dgm:spPr/>
      <dgm:t>
        <a:bodyPr/>
        <a:lstStyle/>
        <a:p>
          <a:pPr rtl="0"/>
          <a:r>
            <a:rPr kumimoji="1" lang="en-US" sz="2000" b="0" smtClean="0"/>
            <a:t>Lymphoepithelial (Branchial) cyst</a:t>
          </a:r>
          <a:endParaRPr lang="en-US" sz="2000" b="0" dirty="0"/>
        </a:p>
      </dgm:t>
    </dgm:pt>
    <dgm:pt modelId="{DFC4B806-695F-43FC-8631-8352C1039FAA}" type="parTrans" cxnId="{E2FA0800-DC5F-42A9-99B4-5768F20812FB}">
      <dgm:prSet/>
      <dgm:spPr/>
      <dgm:t>
        <a:bodyPr/>
        <a:lstStyle/>
        <a:p>
          <a:endParaRPr lang="en-US"/>
        </a:p>
      </dgm:t>
    </dgm:pt>
    <dgm:pt modelId="{991E3488-310D-4BB5-B35D-00C716B45896}" type="sibTrans" cxnId="{E2FA0800-DC5F-42A9-99B4-5768F20812FB}">
      <dgm:prSet/>
      <dgm:spPr/>
      <dgm:t>
        <a:bodyPr/>
        <a:lstStyle/>
        <a:p>
          <a:endParaRPr lang="en-US"/>
        </a:p>
      </dgm:t>
    </dgm:pt>
    <dgm:pt modelId="{7EFE3490-5D95-4765-A177-C519B369C74C}">
      <dgm:prSet custT="1"/>
      <dgm:spPr/>
      <dgm:t>
        <a:bodyPr/>
        <a:lstStyle/>
        <a:p>
          <a:pPr rtl="0"/>
          <a:r>
            <a:rPr kumimoji="1" lang="en-US" sz="2000" b="0" smtClean="0"/>
            <a:t>Thyroglossal duct cyst</a:t>
          </a:r>
          <a:endParaRPr lang="en-US" sz="2000" b="0" dirty="0"/>
        </a:p>
      </dgm:t>
    </dgm:pt>
    <dgm:pt modelId="{5E3EEBA2-395B-47A4-964E-61E652895D1C}" type="parTrans" cxnId="{4FBA67E3-BB51-4DC0-9BF2-DCE2C8C90C34}">
      <dgm:prSet/>
      <dgm:spPr/>
      <dgm:t>
        <a:bodyPr/>
        <a:lstStyle/>
        <a:p>
          <a:endParaRPr lang="en-US"/>
        </a:p>
      </dgm:t>
    </dgm:pt>
    <dgm:pt modelId="{42DC8EB0-CDFA-4D1E-8AD3-3C33B4CA4FA2}" type="sibTrans" cxnId="{4FBA67E3-BB51-4DC0-9BF2-DCE2C8C90C34}">
      <dgm:prSet/>
      <dgm:spPr/>
      <dgm:t>
        <a:bodyPr/>
        <a:lstStyle/>
        <a:p>
          <a:endParaRPr lang="en-US"/>
        </a:p>
      </dgm:t>
    </dgm:pt>
    <dgm:pt modelId="{EA235791-AAE3-459B-8033-68B61AE6C651}">
      <dgm:prSet custT="1"/>
      <dgm:spPr/>
      <dgm:t>
        <a:bodyPr/>
        <a:lstStyle/>
        <a:p>
          <a:pPr rtl="0"/>
          <a:r>
            <a:rPr kumimoji="1" lang="en-US" sz="2000" b="0" smtClean="0"/>
            <a:t>Anterior median lingual cyst (intralingual cyst of foregut origin)</a:t>
          </a:r>
          <a:endParaRPr lang="en-US" sz="2000" b="0" dirty="0"/>
        </a:p>
      </dgm:t>
    </dgm:pt>
    <dgm:pt modelId="{92359EC0-500C-4FAE-8F30-BA81CFCB928B}" type="parTrans" cxnId="{CED2E4F9-14D3-4071-86FC-0ED2E5564ABD}">
      <dgm:prSet/>
      <dgm:spPr/>
      <dgm:t>
        <a:bodyPr/>
        <a:lstStyle/>
        <a:p>
          <a:endParaRPr lang="en-US"/>
        </a:p>
      </dgm:t>
    </dgm:pt>
    <dgm:pt modelId="{EA8F0402-B104-4276-B216-45F3FF8B3123}" type="sibTrans" cxnId="{CED2E4F9-14D3-4071-86FC-0ED2E5564ABD}">
      <dgm:prSet/>
      <dgm:spPr/>
      <dgm:t>
        <a:bodyPr/>
        <a:lstStyle/>
        <a:p>
          <a:endParaRPr lang="en-US"/>
        </a:p>
      </dgm:t>
    </dgm:pt>
    <dgm:pt modelId="{88997DFB-79BB-4B6E-A956-D80331DF9020}">
      <dgm:prSet custT="1"/>
      <dgm:spPr/>
      <dgm:t>
        <a:bodyPr/>
        <a:lstStyle/>
        <a:p>
          <a:pPr rtl="0"/>
          <a:r>
            <a:rPr kumimoji="1" lang="en-US" sz="2000" b="0" smtClean="0"/>
            <a:t>Oral cysts with gastric or intestinal epithelium (oral alimentary tract cyst)</a:t>
          </a:r>
          <a:endParaRPr lang="en-US" sz="2000" b="0" dirty="0"/>
        </a:p>
      </dgm:t>
    </dgm:pt>
    <dgm:pt modelId="{7FC284C3-5C9A-4019-8D21-237079B76A8F}" type="parTrans" cxnId="{6A970A86-A6ED-4AC5-B033-6B73F4D0B9EA}">
      <dgm:prSet/>
      <dgm:spPr/>
      <dgm:t>
        <a:bodyPr/>
        <a:lstStyle/>
        <a:p>
          <a:endParaRPr lang="en-US"/>
        </a:p>
      </dgm:t>
    </dgm:pt>
    <dgm:pt modelId="{97C8C998-5CB0-4BB9-8644-77E6C67A0774}" type="sibTrans" cxnId="{6A970A86-A6ED-4AC5-B033-6B73F4D0B9EA}">
      <dgm:prSet/>
      <dgm:spPr/>
      <dgm:t>
        <a:bodyPr/>
        <a:lstStyle/>
        <a:p>
          <a:endParaRPr lang="en-US"/>
        </a:p>
      </dgm:t>
    </dgm:pt>
    <dgm:pt modelId="{7CBB311A-AAE1-4782-9959-8E3F19DEB28C}">
      <dgm:prSet custT="1"/>
      <dgm:spPr/>
      <dgm:t>
        <a:bodyPr/>
        <a:lstStyle/>
        <a:p>
          <a:pPr rtl="0"/>
          <a:r>
            <a:rPr kumimoji="1" lang="en-US" sz="2000" b="0" smtClean="0"/>
            <a:t>Cystic hygroma</a:t>
          </a:r>
          <a:endParaRPr kumimoji="1" lang="en-US" sz="2000" b="0" dirty="0"/>
        </a:p>
      </dgm:t>
    </dgm:pt>
    <dgm:pt modelId="{F4017F4C-7108-4C19-A76D-C63C14923424}" type="parTrans" cxnId="{2DB6D266-2FBD-4D24-884B-CED976E22C77}">
      <dgm:prSet/>
      <dgm:spPr/>
      <dgm:t>
        <a:bodyPr/>
        <a:lstStyle/>
        <a:p>
          <a:endParaRPr lang="en-US"/>
        </a:p>
      </dgm:t>
    </dgm:pt>
    <dgm:pt modelId="{18CC16AF-7E5F-4C31-BE24-133570D30A4B}" type="sibTrans" cxnId="{2DB6D266-2FBD-4D24-884B-CED976E22C77}">
      <dgm:prSet/>
      <dgm:spPr/>
      <dgm:t>
        <a:bodyPr/>
        <a:lstStyle/>
        <a:p>
          <a:endParaRPr lang="en-US"/>
        </a:p>
      </dgm:t>
    </dgm:pt>
    <dgm:pt modelId="{84443E57-78A6-4C5F-8B4D-A95D6E2980FC}">
      <dgm:prSet custT="1"/>
      <dgm:spPr/>
      <dgm:t>
        <a:bodyPr/>
        <a:lstStyle/>
        <a:p>
          <a:pPr rtl="0"/>
          <a:r>
            <a:rPr kumimoji="1" lang="en-US" sz="2000" b="0" smtClean="0"/>
            <a:t>Nasopharyngeal cyst</a:t>
          </a:r>
          <a:endParaRPr lang="en-US" sz="2000" b="0" dirty="0"/>
        </a:p>
      </dgm:t>
    </dgm:pt>
    <dgm:pt modelId="{B8B3B4D1-8128-419C-84EA-CE72C584EC74}" type="parTrans" cxnId="{75E16116-01D1-48A4-A00C-AF77E0410487}">
      <dgm:prSet/>
      <dgm:spPr/>
      <dgm:t>
        <a:bodyPr/>
        <a:lstStyle/>
        <a:p>
          <a:endParaRPr lang="en-US"/>
        </a:p>
      </dgm:t>
    </dgm:pt>
    <dgm:pt modelId="{EB15613E-7A16-4708-90C0-9ADE3068C475}" type="sibTrans" cxnId="{75E16116-01D1-48A4-A00C-AF77E0410487}">
      <dgm:prSet/>
      <dgm:spPr/>
      <dgm:t>
        <a:bodyPr/>
        <a:lstStyle/>
        <a:p>
          <a:endParaRPr lang="en-US"/>
        </a:p>
      </dgm:t>
    </dgm:pt>
    <dgm:pt modelId="{3B576AF7-D2D3-4067-A630-5C68CD9E716B}">
      <dgm:prSet custT="1"/>
      <dgm:spPr/>
      <dgm:t>
        <a:bodyPr/>
        <a:lstStyle/>
        <a:p>
          <a:pPr rtl="0"/>
          <a:r>
            <a:rPr kumimoji="1" lang="en-US" sz="2000" b="0" smtClean="0"/>
            <a:t>Thymic cyst</a:t>
          </a:r>
          <a:endParaRPr lang="en-US" sz="2000" b="0" dirty="0"/>
        </a:p>
      </dgm:t>
    </dgm:pt>
    <dgm:pt modelId="{7151BEB8-7FFD-481D-99C7-607AF378C676}" type="parTrans" cxnId="{9CF08542-4455-4EAC-97AB-3C497D4C4FCA}">
      <dgm:prSet/>
      <dgm:spPr/>
      <dgm:t>
        <a:bodyPr/>
        <a:lstStyle/>
        <a:p>
          <a:endParaRPr lang="en-US"/>
        </a:p>
      </dgm:t>
    </dgm:pt>
    <dgm:pt modelId="{8E198FE4-5189-4331-9ED8-7AFECA6CD49F}" type="sibTrans" cxnId="{9CF08542-4455-4EAC-97AB-3C497D4C4FCA}">
      <dgm:prSet/>
      <dgm:spPr/>
      <dgm:t>
        <a:bodyPr/>
        <a:lstStyle/>
        <a:p>
          <a:endParaRPr lang="en-US"/>
        </a:p>
      </dgm:t>
    </dgm:pt>
    <dgm:pt modelId="{33F4B7A7-06BF-4B16-97B8-EE650D995E36}">
      <dgm:prSet custT="1"/>
      <dgm:spPr/>
      <dgm:t>
        <a:bodyPr/>
        <a:lstStyle/>
        <a:p>
          <a:pPr rtl="0"/>
          <a:r>
            <a:rPr kumimoji="1" lang="en-US" sz="2000" b="0" smtClean="0"/>
            <a:t>Cysts of the salivary glands: Mucous extravasation cyst; mucous retention cyst; ranula; polycystic (dysgenetic) disease of the parotid</a:t>
          </a:r>
          <a:endParaRPr kumimoji="1" lang="en-US" sz="2000" b="0" dirty="0"/>
        </a:p>
      </dgm:t>
    </dgm:pt>
    <dgm:pt modelId="{5BCE0437-4CDE-417C-AF76-CE4E6D8DB7BF}" type="parTrans" cxnId="{4FC29DB4-BFAA-49CF-AF97-31C42B9E4F86}">
      <dgm:prSet/>
      <dgm:spPr/>
      <dgm:t>
        <a:bodyPr/>
        <a:lstStyle/>
        <a:p>
          <a:endParaRPr lang="en-US"/>
        </a:p>
      </dgm:t>
    </dgm:pt>
    <dgm:pt modelId="{8E1EFBBF-5A96-497B-9A8F-7271F16DABAD}" type="sibTrans" cxnId="{4FC29DB4-BFAA-49CF-AF97-31C42B9E4F86}">
      <dgm:prSet/>
      <dgm:spPr/>
      <dgm:t>
        <a:bodyPr/>
        <a:lstStyle/>
        <a:p>
          <a:endParaRPr lang="en-US"/>
        </a:p>
      </dgm:t>
    </dgm:pt>
    <dgm:pt modelId="{0FF3F1CD-8063-46A8-B451-C178B6EB8C36}">
      <dgm:prSet custT="1"/>
      <dgm:spPr/>
      <dgm:t>
        <a:bodyPr/>
        <a:lstStyle/>
        <a:p>
          <a:pPr rtl="0"/>
          <a:r>
            <a:rPr kumimoji="1" lang="en-US" sz="2000" b="0" dirty="0" smtClean="0"/>
            <a:t>Parasitic cysts: </a:t>
          </a:r>
          <a:r>
            <a:rPr kumimoji="1" lang="en-US" sz="2000" b="0" dirty="0" err="1" smtClean="0"/>
            <a:t>hydatid</a:t>
          </a:r>
          <a:r>
            <a:rPr kumimoji="1" lang="en-US" sz="2000" b="0" dirty="0" smtClean="0"/>
            <a:t> cyst; </a:t>
          </a:r>
          <a:r>
            <a:rPr kumimoji="1" lang="en-US" sz="2000" b="0" i="1" dirty="0" err="1" smtClean="0"/>
            <a:t>Cysticercus</a:t>
          </a:r>
          <a:r>
            <a:rPr kumimoji="1" lang="en-US" sz="2000" b="0" i="1" dirty="0" smtClean="0"/>
            <a:t> </a:t>
          </a:r>
          <a:r>
            <a:rPr kumimoji="1" lang="en-US" sz="2000" b="0" i="1" dirty="0" err="1" smtClean="0"/>
            <a:t>cellulosae</a:t>
          </a:r>
          <a:r>
            <a:rPr kumimoji="1" lang="en-US" sz="2000" b="0" i="1" dirty="0" smtClean="0"/>
            <a:t>; </a:t>
          </a:r>
          <a:r>
            <a:rPr kumimoji="1" lang="en-US" sz="2000" b="0" dirty="0" smtClean="0"/>
            <a:t>trichinosis</a:t>
          </a:r>
          <a:endParaRPr kumimoji="1" lang="en-US" sz="2000" b="0" dirty="0"/>
        </a:p>
      </dgm:t>
    </dgm:pt>
    <dgm:pt modelId="{E0C0D7D0-C067-4F57-A89B-F9D406951A5F}" type="parTrans" cxnId="{918341F8-3F7E-48F6-A140-2437204C9120}">
      <dgm:prSet/>
      <dgm:spPr/>
      <dgm:t>
        <a:bodyPr/>
        <a:lstStyle/>
        <a:p>
          <a:endParaRPr lang="en-US"/>
        </a:p>
      </dgm:t>
    </dgm:pt>
    <dgm:pt modelId="{B36AB7D3-8956-4424-AAAE-2B08751C8965}" type="sibTrans" cxnId="{918341F8-3F7E-48F6-A140-2437204C9120}">
      <dgm:prSet/>
      <dgm:spPr/>
      <dgm:t>
        <a:bodyPr/>
        <a:lstStyle/>
        <a:p>
          <a:endParaRPr lang="en-US"/>
        </a:p>
      </dgm:t>
    </dgm:pt>
    <dgm:pt modelId="{5D5EB0E6-6886-4F68-97B1-26924E2EC510}" type="pres">
      <dgm:prSet presAssocID="{C9ED4706-06C8-47C2-9618-6DA85CD68714}" presName="linear" presStyleCnt="0">
        <dgm:presLayoutVars>
          <dgm:animLvl val="lvl"/>
          <dgm:resizeHandles val="exact"/>
        </dgm:presLayoutVars>
      </dgm:prSet>
      <dgm:spPr/>
      <dgm:t>
        <a:bodyPr/>
        <a:lstStyle/>
        <a:p>
          <a:endParaRPr lang="en-US"/>
        </a:p>
      </dgm:t>
    </dgm:pt>
    <dgm:pt modelId="{8B374DA1-F193-4F84-97B0-777D8FDB04B1}" type="pres">
      <dgm:prSet presAssocID="{A168E35F-50E7-43CD-9746-8BA2F999D77D}" presName="parentText" presStyleLbl="node1" presStyleIdx="0" presStyleCnt="10">
        <dgm:presLayoutVars>
          <dgm:chMax val="0"/>
          <dgm:bulletEnabled val="1"/>
        </dgm:presLayoutVars>
      </dgm:prSet>
      <dgm:spPr/>
      <dgm:t>
        <a:bodyPr/>
        <a:lstStyle/>
        <a:p>
          <a:endParaRPr lang="en-US"/>
        </a:p>
      </dgm:t>
    </dgm:pt>
    <dgm:pt modelId="{A42A1FAD-7AD6-43D4-B195-63C0CD53F315}" type="pres">
      <dgm:prSet presAssocID="{C47CC2D2-A9B3-4476-9944-E1D5CC76EC40}" presName="spacer" presStyleCnt="0"/>
      <dgm:spPr/>
    </dgm:pt>
    <dgm:pt modelId="{7FA645CF-0B3B-4C9B-A331-E9CAA7BBFB0E}" type="pres">
      <dgm:prSet presAssocID="{C0BECAA1-89F5-4EFA-89E8-312E25A4FEC1}" presName="parentText" presStyleLbl="node1" presStyleIdx="1" presStyleCnt="10">
        <dgm:presLayoutVars>
          <dgm:chMax val="0"/>
          <dgm:bulletEnabled val="1"/>
        </dgm:presLayoutVars>
      </dgm:prSet>
      <dgm:spPr/>
      <dgm:t>
        <a:bodyPr/>
        <a:lstStyle/>
        <a:p>
          <a:endParaRPr lang="en-US"/>
        </a:p>
      </dgm:t>
    </dgm:pt>
    <dgm:pt modelId="{4B65176B-C65B-497E-B312-C9F1C8942197}" type="pres">
      <dgm:prSet presAssocID="{991E3488-310D-4BB5-B35D-00C716B45896}" presName="spacer" presStyleCnt="0"/>
      <dgm:spPr/>
    </dgm:pt>
    <dgm:pt modelId="{B71DB77A-BC48-405A-87B4-6DF8CD499D2F}" type="pres">
      <dgm:prSet presAssocID="{7EFE3490-5D95-4765-A177-C519B369C74C}" presName="parentText" presStyleLbl="node1" presStyleIdx="2" presStyleCnt="10">
        <dgm:presLayoutVars>
          <dgm:chMax val="0"/>
          <dgm:bulletEnabled val="1"/>
        </dgm:presLayoutVars>
      </dgm:prSet>
      <dgm:spPr/>
      <dgm:t>
        <a:bodyPr/>
        <a:lstStyle/>
        <a:p>
          <a:endParaRPr lang="en-US"/>
        </a:p>
      </dgm:t>
    </dgm:pt>
    <dgm:pt modelId="{5682AB8C-1762-4790-96FE-EBA696DCBA06}" type="pres">
      <dgm:prSet presAssocID="{42DC8EB0-CDFA-4D1E-8AD3-3C33B4CA4FA2}" presName="spacer" presStyleCnt="0"/>
      <dgm:spPr/>
    </dgm:pt>
    <dgm:pt modelId="{D32A846D-2F1E-4139-B509-9380CE3AD84F}" type="pres">
      <dgm:prSet presAssocID="{EA235791-AAE3-459B-8033-68B61AE6C651}" presName="parentText" presStyleLbl="node1" presStyleIdx="3" presStyleCnt="10">
        <dgm:presLayoutVars>
          <dgm:chMax val="0"/>
          <dgm:bulletEnabled val="1"/>
        </dgm:presLayoutVars>
      </dgm:prSet>
      <dgm:spPr/>
      <dgm:t>
        <a:bodyPr/>
        <a:lstStyle/>
        <a:p>
          <a:endParaRPr lang="en-US"/>
        </a:p>
      </dgm:t>
    </dgm:pt>
    <dgm:pt modelId="{AB646400-B428-4BA7-973B-9B93D5A4CFEF}" type="pres">
      <dgm:prSet presAssocID="{EA8F0402-B104-4276-B216-45F3FF8B3123}" presName="spacer" presStyleCnt="0"/>
      <dgm:spPr/>
    </dgm:pt>
    <dgm:pt modelId="{A165AB04-6BB2-463E-AA7C-251C4BE3340D}" type="pres">
      <dgm:prSet presAssocID="{88997DFB-79BB-4B6E-A956-D80331DF9020}" presName="parentText" presStyleLbl="node1" presStyleIdx="4" presStyleCnt="10">
        <dgm:presLayoutVars>
          <dgm:chMax val="0"/>
          <dgm:bulletEnabled val="1"/>
        </dgm:presLayoutVars>
      </dgm:prSet>
      <dgm:spPr/>
      <dgm:t>
        <a:bodyPr/>
        <a:lstStyle/>
        <a:p>
          <a:endParaRPr lang="en-US"/>
        </a:p>
      </dgm:t>
    </dgm:pt>
    <dgm:pt modelId="{81E9C28D-79C6-4A51-AF0D-3C1CFB42F040}" type="pres">
      <dgm:prSet presAssocID="{97C8C998-5CB0-4BB9-8644-77E6C67A0774}" presName="spacer" presStyleCnt="0"/>
      <dgm:spPr/>
    </dgm:pt>
    <dgm:pt modelId="{8C35A130-3F27-4393-949B-02103F1A9D7E}" type="pres">
      <dgm:prSet presAssocID="{7CBB311A-AAE1-4782-9959-8E3F19DEB28C}" presName="parentText" presStyleLbl="node1" presStyleIdx="5" presStyleCnt="10">
        <dgm:presLayoutVars>
          <dgm:chMax val="0"/>
          <dgm:bulletEnabled val="1"/>
        </dgm:presLayoutVars>
      </dgm:prSet>
      <dgm:spPr/>
      <dgm:t>
        <a:bodyPr/>
        <a:lstStyle/>
        <a:p>
          <a:endParaRPr lang="en-US"/>
        </a:p>
      </dgm:t>
    </dgm:pt>
    <dgm:pt modelId="{961934CF-1ADF-4904-BEA8-8F0201811945}" type="pres">
      <dgm:prSet presAssocID="{18CC16AF-7E5F-4C31-BE24-133570D30A4B}" presName="spacer" presStyleCnt="0"/>
      <dgm:spPr/>
    </dgm:pt>
    <dgm:pt modelId="{C319AAEE-F35E-4BEC-AB78-E0FE7E28650D}" type="pres">
      <dgm:prSet presAssocID="{84443E57-78A6-4C5F-8B4D-A95D6E2980FC}" presName="parentText" presStyleLbl="node1" presStyleIdx="6" presStyleCnt="10">
        <dgm:presLayoutVars>
          <dgm:chMax val="0"/>
          <dgm:bulletEnabled val="1"/>
        </dgm:presLayoutVars>
      </dgm:prSet>
      <dgm:spPr/>
      <dgm:t>
        <a:bodyPr/>
        <a:lstStyle/>
        <a:p>
          <a:endParaRPr lang="en-US"/>
        </a:p>
      </dgm:t>
    </dgm:pt>
    <dgm:pt modelId="{188B0A4B-3C87-48A8-96EA-EEDE6BFF1FBD}" type="pres">
      <dgm:prSet presAssocID="{EB15613E-7A16-4708-90C0-9ADE3068C475}" presName="spacer" presStyleCnt="0"/>
      <dgm:spPr/>
    </dgm:pt>
    <dgm:pt modelId="{68088518-10AB-4E73-B455-9628BE1F7249}" type="pres">
      <dgm:prSet presAssocID="{3B576AF7-D2D3-4067-A630-5C68CD9E716B}" presName="parentText" presStyleLbl="node1" presStyleIdx="7" presStyleCnt="10">
        <dgm:presLayoutVars>
          <dgm:chMax val="0"/>
          <dgm:bulletEnabled val="1"/>
        </dgm:presLayoutVars>
      </dgm:prSet>
      <dgm:spPr/>
      <dgm:t>
        <a:bodyPr/>
        <a:lstStyle/>
        <a:p>
          <a:endParaRPr lang="en-US"/>
        </a:p>
      </dgm:t>
    </dgm:pt>
    <dgm:pt modelId="{BE267522-E4BA-4423-A321-9BD5E54F8702}" type="pres">
      <dgm:prSet presAssocID="{8E198FE4-5189-4331-9ED8-7AFECA6CD49F}" presName="spacer" presStyleCnt="0"/>
      <dgm:spPr/>
    </dgm:pt>
    <dgm:pt modelId="{9B481D6D-4C6C-4A56-AD97-6C30D96E986C}" type="pres">
      <dgm:prSet presAssocID="{33F4B7A7-06BF-4B16-97B8-EE650D995E36}" presName="parentText" presStyleLbl="node1" presStyleIdx="8" presStyleCnt="10">
        <dgm:presLayoutVars>
          <dgm:chMax val="0"/>
          <dgm:bulletEnabled val="1"/>
        </dgm:presLayoutVars>
      </dgm:prSet>
      <dgm:spPr/>
      <dgm:t>
        <a:bodyPr/>
        <a:lstStyle/>
        <a:p>
          <a:endParaRPr lang="en-US"/>
        </a:p>
      </dgm:t>
    </dgm:pt>
    <dgm:pt modelId="{9F940AD4-E183-4AA9-A3A9-88505CAB8E8B}" type="pres">
      <dgm:prSet presAssocID="{8E1EFBBF-5A96-497B-9A8F-7271F16DABAD}" presName="spacer" presStyleCnt="0"/>
      <dgm:spPr/>
    </dgm:pt>
    <dgm:pt modelId="{0C2C273D-A568-4605-804F-66AB79ECDA01}" type="pres">
      <dgm:prSet presAssocID="{0FF3F1CD-8063-46A8-B451-C178B6EB8C36}" presName="parentText" presStyleLbl="node1" presStyleIdx="9" presStyleCnt="10">
        <dgm:presLayoutVars>
          <dgm:chMax val="0"/>
          <dgm:bulletEnabled val="1"/>
        </dgm:presLayoutVars>
      </dgm:prSet>
      <dgm:spPr/>
      <dgm:t>
        <a:bodyPr/>
        <a:lstStyle/>
        <a:p>
          <a:endParaRPr lang="en-US"/>
        </a:p>
      </dgm:t>
    </dgm:pt>
  </dgm:ptLst>
  <dgm:cxnLst>
    <dgm:cxn modelId="{918341F8-3F7E-48F6-A140-2437204C9120}" srcId="{C9ED4706-06C8-47C2-9618-6DA85CD68714}" destId="{0FF3F1CD-8063-46A8-B451-C178B6EB8C36}" srcOrd="9" destOrd="0" parTransId="{E0C0D7D0-C067-4F57-A89B-F9D406951A5F}" sibTransId="{B36AB7D3-8956-4424-AAAE-2B08751C8965}"/>
    <dgm:cxn modelId="{4FBA67E3-BB51-4DC0-9BF2-DCE2C8C90C34}" srcId="{C9ED4706-06C8-47C2-9618-6DA85CD68714}" destId="{7EFE3490-5D95-4765-A177-C519B369C74C}" srcOrd="2" destOrd="0" parTransId="{5E3EEBA2-395B-47A4-964E-61E652895D1C}" sibTransId="{42DC8EB0-CDFA-4D1E-8AD3-3C33B4CA4FA2}"/>
    <dgm:cxn modelId="{2DB6D266-2FBD-4D24-884B-CED976E22C77}" srcId="{C9ED4706-06C8-47C2-9618-6DA85CD68714}" destId="{7CBB311A-AAE1-4782-9959-8E3F19DEB28C}" srcOrd="5" destOrd="0" parTransId="{F4017F4C-7108-4C19-A76D-C63C14923424}" sibTransId="{18CC16AF-7E5F-4C31-BE24-133570D30A4B}"/>
    <dgm:cxn modelId="{1E79FD6E-2BCB-4ECE-8982-FAD01200D9EB}" type="presOf" srcId="{A168E35F-50E7-43CD-9746-8BA2F999D77D}" destId="{8B374DA1-F193-4F84-97B0-777D8FDB04B1}" srcOrd="0" destOrd="0" presId="urn:microsoft.com/office/officeart/2005/8/layout/vList2"/>
    <dgm:cxn modelId="{EFBA2ACF-6159-4935-AC62-8A347C78C550}" type="presOf" srcId="{C9ED4706-06C8-47C2-9618-6DA85CD68714}" destId="{5D5EB0E6-6886-4F68-97B1-26924E2EC510}" srcOrd="0" destOrd="0" presId="urn:microsoft.com/office/officeart/2005/8/layout/vList2"/>
    <dgm:cxn modelId="{CED2E4F9-14D3-4071-86FC-0ED2E5564ABD}" srcId="{C9ED4706-06C8-47C2-9618-6DA85CD68714}" destId="{EA235791-AAE3-459B-8033-68B61AE6C651}" srcOrd="3" destOrd="0" parTransId="{92359EC0-500C-4FAE-8F30-BA81CFCB928B}" sibTransId="{EA8F0402-B104-4276-B216-45F3FF8B3123}"/>
    <dgm:cxn modelId="{9CF08542-4455-4EAC-97AB-3C497D4C4FCA}" srcId="{C9ED4706-06C8-47C2-9618-6DA85CD68714}" destId="{3B576AF7-D2D3-4067-A630-5C68CD9E716B}" srcOrd="7" destOrd="0" parTransId="{7151BEB8-7FFD-481D-99C7-607AF378C676}" sibTransId="{8E198FE4-5189-4331-9ED8-7AFECA6CD49F}"/>
    <dgm:cxn modelId="{4B4D192E-56D4-4ADF-A81F-A2C67299CDE5}" type="presOf" srcId="{EA235791-AAE3-459B-8033-68B61AE6C651}" destId="{D32A846D-2F1E-4139-B509-9380CE3AD84F}" srcOrd="0" destOrd="0" presId="urn:microsoft.com/office/officeart/2005/8/layout/vList2"/>
    <dgm:cxn modelId="{6A970A86-A6ED-4AC5-B033-6B73F4D0B9EA}" srcId="{C9ED4706-06C8-47C2-9618-6DA85CD68714}" destId="{88997DFB-79BB-4B6E-A956-D80331DF9020}" srcOrd="4" destOrd="0" parTransId="{7FC284C3-5C9A-4019-8D21-237079B76A8F}" sibTransId="{97C8C998-5CB0-4BB9-8644-77E6C67A0774}"/>
    <dgm:cxn modelId="{D3CCC46E-BBD1-4B32-A739-CD2A422647B7}" type="presOf" srcId="{C0BECAA1-89F5-4EFA-89E8-312E25A4FEC1}" destId="{7FA645CF-0B3B-4C9B-A331-E9CAA7BBFB0E}" srcOrd="0" destOrd="0" presId="urn:microsoft.com/office/officeart/2005/8/layout/vList2"/>
    <dgm:cxn modelId="{5E929938-DC68-4099-B95D-80F536DA51E6}" type="presOf" srcId="{7CBB311A-AAE1-4782-9959-8E3F19DEB28C}" destId="{8C35A130-3F27-4393-949B-02103F1A9D7E}" srcOrd="0" destOrd="0" presId="urn:microsoft.com/office/officeart/2005/8/layout/vList2"/>
    <dgm:cxn modelId="{14EB95AA-4701-400F-8F54-C9647C981E2E}" type="presOf" srcId="{84443E57-78A6-4C5F-8B4D-A95D6E2980FC}" destId="{C319AAEE-F35E-4BEC-AB78-E0FE7E28650D}" srcOrd="0" destOrd="0" presId="urn:microsoft.com/office/officeart/2005/8/layout/vList2"/>
    <dgm:cxn modelId="{103C4FE7-F23A-4103-AC0F-0DE72503FA18}" type="presOf" srcId="{33F4B7A7-06BF-4B16-97B8-EE650D995E36}" destId="{9B481D6D-4C6C-4A56-AD97-6C30D96E986C}" srcOrd="0" destOrd="0" presId="urn:microsoft.com/office/officeart/2005/8/layout/vList2"/>
    <dgm:cxn modelId="{EBE01DB4-C34A-467B-BC74-3B13700B5A08}" type="presOf" srcId="{3B576AF7-D2D3-4067-A630-5C68CD9E716B}" destId="{68088518-10AB-4E73-B455-9628BE1F7249}" srcOrd="0" destOrd="0" presId="urn:microsoft.com/office/officeart/2005/8/layout/vList2"/>
    <dgm:cxn modelId="{E77CEA9F-2910-468A-95D2-3DA93ACE06F9}" srcId="{C9ED4706-06C8-47C2-9618-6DA85CD68714}" destId="{A168E35F-50E7-43CD-9746-8BA2F999D77D}" srcOrd="0" destOrd="0" parTransId="{A99E7738-362F-40C6-A203-5BE3664FBDC9}" sibTransId="{C47CC2D2-A9B3-4476-9944-E1D5CC76EC40}"/>
    <dgm:cxn modelId="{75E16116-01D1-48A4-A00C-AF77E0410487}" srcId="{C9ED4706-06C8-47C2-9618-6DA85CD68714}" destId="{84443E57-78A6-4C5F-8B4D-A95D6E2980FC}" srcOrd="6" destOrd="0" parTransId="{B8B3B4D1-8128-419C-84EA-CE72C584EC74}" sibTransId="{EB15613E-7A16-4708-90C0-9ADE3068C475}"/>
    <dgm:cxn modelId="{0FCB8E2A-54C7-4DD3-8803-393484E194A6}" type="presOf" srcId="{7EFE3490-5D95-4765-A177-C519B369C74C}" destId="{B71DB77A-BC48-405A-87B4-6DF8CD499D2F}" srcOrd="0" destOrd="0" presId="urn:microsoft.com/office/officeart/2005/8/layout/vList2"/>
    <dgm:cxn modelId="{4FC29DB4-BFAA-49CF-AF97-31C42B9E4F86}" srcId="{C9ED4706-06C8-47C2-9618-6DA85CD68714}" destId="{33F4B7A7-06BF-4B16-97B8-EE650D995E36}" srcOrd="8" destOrd="0" parTransId="{5BCE0437-4CDE-417C-AF76-CE4E6D8DB7BF}" sibTransId="{8E1EFBBF-5A96-497B-9A8F-7271F16DABAD}"/>
    <dgm:cxn modelId="{66BCD2D9-920F-41D9-B337-3B0077C14EF6}" type="presOf" srcId="{88997DFB-79BB-4B6E-A956-D80331DF9020}" destId="{A165AB04-6BB2-463E-AA7C-251C4BE3340D}" srcOrd="0" destOrd="0" presId="urn:microsoft.com/office/officeart/2005/8/layout/vList2"/>
    <dgm:cxn modelId="{E2FA0800-DC5F-42A9-99B4-5768F20812FB}" srcId="{C9ED4706-06C8-47C2-9618-6DA85CD68714}" destId="{C0BECAA1-89F5-4EFA-89E8-312E25A4FEC1}" srcOrd="1" destOrd="0" parTransId="{DFC4B806-695F-43FC-8631-8352C1039FAA}" sibTransId="{991E3488-310D-4BB5-B35D-00C716B45896}"/>
    <dgm:cxn modelId="{676081A9-582E-4622-BD29-6CC069CF5045}" type="presOf" srcId="{0FF3F1CD-8063-46A8-B451-C178B6EB8C36}" destId="{0C2C273D-A568-4605-804F-66AB79ECDA01}" srcOrd="0" destOrd="0" presId="urn:microsoft.com/office/officeart/2005/8/layout/vList2"/>
    <dgm:cxn modelId="{08928E01-3BFF-4502-88A1-224B3C9ABC55}" type="presParOf" srcId="{5D5EB0E6-6886-4F68-97B1-26924E2EC510}" destId="{8B374DA1-F193-4F84-97B0-777D8FDB04B1}" srcOrd="0" destOrd="0" presId="urn:microsoft.com/office/officeart/2005/8/layout/vList2"/>
    <dgm:cxn modelId="{A8629FAA-757B-4A97-AB7C-616CA5CFED87}" type="presParOf" srcId="{5D5EB0E6-6886-4F68-97B1-26924E2EC510}" destId="{A42A1FAD-7AD6-43D4-B195-63C0CD53F315}" srcOrd="1" destOrd="0" presId="urn:microsoft.com/office/officeart/2005/8/layout/vList2"/>
    <dgm:cxn modelId="{41CCBD0C-0756-42CA-9156-1493716AD119}" type="presParOf" srcId="{5D5EB0E6-6886-4F68-97B1-26924E2EC510}" destId="{7FA645CF-0B3B-4C9B-A331-E9CAA7BBFB0E}" srcOrd="2" destOrd="0" presId="urn:microsoft.com/office/officeart/2005/8/layout/vList2"/>
    <dgm:cxn modelId="{BE12C92E-6688-4A02-905A-33556D4A9011}" type="presParOf" srcId="{5D5EB0E6-6886-4F68-97B1-26924E2EC510}" destId="{4B65176B-C65B-497E-B312-C9F1C8942197}" srcOrd="3" destOrd="0" presId="urn:microsoft.com/office/officeart/2005/8/layout/vList2"/>
    <dgm:cxn modelId="{5EB78248-54A9-4008-9BEE-274AED86F98C}" type="presParOf" srcId="{5D5EB0E6-6886-4F68-97B1-26924E2EC510}" destId="{B71DB77A-BC48-405A-87B4-6DF8CD499D2F}" srcOrd="4" destOrd="0" presId="urn:microsoft.com/office/officeart/2005/8/layout/vList2"/>
    <dgm:cxn modelId="{2B1B553E-67EB-4DE9-B7D8-9F0E0AF33CA6}" type="presParOf" srcId="{5D5EB0E6-6886-4F68-97B1-26924E2EC510}" destId="{5682AB8C-1762-4790-96FE-EBA696DCBA06}" srcOrd="5" destOrd="0" presId="urn:microsoft.com/office/officeart/2005/8/layout/vList2"/>
    <dgm:cxn modelId="{3311FC6C-DC77-4A52-AE0A-D6916893A2A3}" type="presParOf" srcId="{5D5EB0E6-6886-4F68-97B1-26924E2EC510}" destId="{D32A846D-2F1E-4139-B509-9380CE3AD84F}" srcOrd="6" destOrd="0" presId="urn:microsoft.com/office/officeart/2005/8/layout/vList2"/>
    <dgm:cxn modelId="{41062F52-E7EA-48D3-9338-08DFFA7910F0}" type="presParOf" srcId="{5D5EB0E6-6886-4F68-97B1-26924E2EC510}" destId="{AB646400-B428-4BA7-973B-9B93D5A4CFEF}" srcOrd="7" destOrd="0" presId="urn:microsoft.com/office/officeart/2005/8/layout/vList2"/>
    <dgm:cxn modelId="{D35800EE-22F6-442B-83C2-096B264F1792}" type="presParOf" srcId="{5D5EB0E6-6886-4F68-97B1-26924E2EC510}" destId="{A165AB04-6BB2-463E-AA7C-251C4BE3340D}" srcOrd="8" destOrd="0" presId="urn:microsoft.com/office/officeart/2005/8/layout/vList2"/>
    <dgm:cxn modelId="{6B93DFD7-CDA2-450C-BBEA-C712902BADB2}" type="presParOf" srcId="{5D5EB0E6-6886-4F68-97B1-26924E2EC510}" destId="{81E9C28D-79C6-4A51-AF0D-3C1CFB42F040}" srcOrd="9" destOrd="0" presId="urn:microsoft.com/office/officeart/2005/8/layout/vList2"/>
    <dgm:cxn modelId="{0DB2AC56-B95E-4A8E-B2CD-EFB6ADD1C744}" type="presParOf" srcId="{5D5EB0E6-6886-4F68-97B1-26924E2EC510}" destId="{8C35A130-3F27-4393-949B-02103F1A9D7E}" srcOrd="10" destOrd="0" presId="urn:microsoft.com/office/officeart/2005/8/layout/vList2"/>
    <dgm:cxn modelId="{AF0A6DB7-34F4-482D-AC65-02E79ECEEF80}" type="presParOf" srcId="{5D5EB0E6-6886-4F68-97B1-26924E2EC510}" destId="{961934CF-1ADF-4904-BEA8-8F0201811945}" srcOrd="11" destOrd="0" presId="urn:microsoft.com/office/officeart/2005/8/layout/vList2"/>
    <dgm:cxn modelId="{8B2D3F8F-F094-4B09-9E17-9F8D74AE43F1}" type="presParOf" srcId="{5D5EB0E6-6886-4F68-97B1-26924E2EC510}" destId="{C319AAEE-F35E-4BEC-AB78-E0FE7E28650D}" srcOrd="12" destOrd="0" presId="urn:microsoft.com/office/officeart/2005/8/layout/vList2"/>
    <dgm:cxn modelId="{8DD67D50-C9CB-4994-B179-D9B9450462D8}" type="presParOf" srcId="{5D5EB0E6-6886-4F68-97B1-26924E2EC510}" destId="{188B0A4B-3C87-48A8-96EA-EEDE6BFF1FBD}" srcOrd="13" destOrd="0" presId="urn:microsoft.com/office/officeart/2005/8/layout/vList2"/>
    <dgm:cxn modelId="{808A3CC1-A626-470D-B625-8B1426BC8EEB}" type="presParOf" srcId="{5D5EB0E6-6886-4F68-97B1-26924E2EC510}" destId="{68088518-10AB-4E73-B455-9628BE1F7249}" srcOrd="14" destOrd="0" presId="urn:microsoft.com/office/officeart/2005/8/layout/vList2"/>
    <dgm:cxn modelId="{C67BEEFA-9EC4-4F41-93BE-FDE8084F5D7A}" type="presParOf" srcId="{5D5EB0E6-6886-4F68-97B1-26924E2EC510}" destId="{BE267522-E4BA-4423-A321-9BD5E54F8702}" srcOrd="15" destOrd="0" presId="urn:microsoft.com/office/officeart/2005/8/layout/vList2"/>
    <dgm:cxn modelId="{C2DE158B-7BA5-4AD2-AF24-765CDC686D17}" type="presParOf" srcId="{5D5EB0E6-6886-4F68-97B1-26924E2EC510}" destId="{9B481D6D-4C6C-4A56-AD97-6C30D96E986C}" srcOrd="16" destOrd="0" presId="urn:microsoft.com/office/officeart/2005/8/layout/vList2"/>
    <dgm:cxn modelId="{98E4BF96-E0F0-4257-9B64-39F4FCC67F70}" type="presParOf" srcId="{5D5EB0E6-6886-4F68-97B1-26924E2EC510}" destId="{9F940AD4-E183-4AA9-A3A9-88505CAB8E8B}" srcOrd="17" destOrd="0" presId="urn:microsoft.com/office/officeart/2005/8/layout/vList2"/>
    <dgm:cxn modelId="{E1A54D45-74D0-468A-BB85-44AC29658292}" type="presParOf" srcId="{5D5EB0E6-6886-4F68-97B1-26924E2EC510}" destId="{0C2C273D-A568-4605-804F-66AB79ECDA01}" srcOrd="18"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725725-B002-4331-8560-57BD9482C577}" type="doc">
      <dgm:prSet loTypeId="urn:microsoft.com/office/officeart/2005/8/layout/hList1" loCatId="list" qsTypeId="urn:microsoft.com/office/officeart/2005/8/quickstyle/simple3" qsCatId="simple" csTypeId="urn:microsoft.com/office/officeart/2005/8/colors/accent0_3" csCatId="mainScheme" phldr="1"/>
      <dgm:spPr/>
      <dgm:t>
        <a:bodyPr/>
        <a:lstStyle/>
        <a:p>
          <a:endParaRPr lang="en-US"/>
        </a:p>
      </dgm:t>
    </dgm:pt>
    <dgm:pt modelId="{1F127209-9B77-4D56-BA1C-712AD32CBC1F}">
      <dgm:prSet/>
      <dgm:spPr/>
      <dgm:t>
        <a:bodyPr/>
        <a:lstStyle/>
        <a:p>
          <a:pPr rtl="0"/>
          <a:r>
            <a:rPr kumimoji="1" lang="en-US" b="1" i="1" dirty="0" smtClean="0"/>
            <a:t>RESTS OF MALASSEZ</a:t>
          </a:r>
          <a:endParaRPr lang="en-US" dirty="0"/>
        </a:p>
      </dgm:t>
    </dgm:pt>
    <dgm:pt modelId="{248E4154-0CE2-440B-87CD-71D1704089B4}" type="parTrans" cxnId="{AB78F107-83F7-4648-AAAB-D369E375B539}">
      <dgm:prSet/>
      <dgm:spPr/>
      <dgm:t>
        <a:bodyPr/>
        <a:lstStyle/>
        <a:p>
          <a:endParaRPr lang="en-US"/>
        </a:p>
      </dgm:t>
    </dgm:pt>
    <dgm:pt modelId="{92D85EB4-EE86-45C0-AE0F-D92BBF6E0342}" type="sibTrans" cxnId="{AB78F107-83F7-4648-AAAB-D369E375B539}">
      <dgm:prSet/>
      <dgm:spPr/>
      <dgm:t>
        <a:bodyPr/>
        <a:lstStyle/>
        <a:p>
          <a:endParaRPr lang="en-US"/>
        </a:p>
      </dgm:t>
    </dgm:pt>
    <dgm:pt modelId="{9E0AB1B5-B565-442C-82B2-2AC98101F64A}">
      <dgm:prSet/>
      <dgm:spPr/>
      <dgm:t>
        <a:bodyPr/>
        <a:lstStyle/>
        <a:p>
          <a:pPr rtl="0">
            <a:lnSpc>
              <a:spcPct val="200000"/>
            </a:lnSpc>
          </a:pPr>
          <a:r>
            <a:rPr kumimoji="1" lang="en-US" i="1" dirty="0" err="1" smtClean="0">
              <a:latin typeface="Comic Sans MS" pitchFamily="66" charset="0"/>
            </a:rPr>
            <a:t>Periapical</a:t>
          </a:r>
          <a:r>
            <a:rPr kumimoji="1" lang="en-US" i="1" dirty="0" smtClean="0">
              <a:latin typeface="Comic Sans MS" pitchFamily="66" charset="0"/>
            </a:rPr>
            <a:t> Cyst</a:t>
          </a:r>
          <a:endParaRPr lang="en-US" dirty="0">
            <a:latin typeface="Comic Sans MS" pitchFamily="66" charset="0"/>
          </a:endParaRPr>
        </a:p>
      </dgm:t>
    </dgm:pt>
    <dgm:pt modelId="{71CD4CA3-43DF-4A32-9587-CF8B7C06A6CA}" type="parTrans" cxnId="{D0D4D907-B47F-4E79-82A0-A7C9C070F348}">
      <dgm:prSet/>
      <dgm:spPr/>
      <dgm:t>
        <a:bodyPr/>
        <a:lstStyle/>
        <a:p>
          <a:endParaRPr lang="en-US"/>
        </a:p>
      </dgm:t>
    </dgm:pt>
    <dgm:pt modelId="{CEAC1227-3A7F-45A9-9C51-1A1122D64DA7}" type="sibTrans" cxnId="{D0D4D907-B47F-4E79-82A0-A7C9C070F348}">
      <dgm:prSet/>
      <dgm:spPr/>
      <dgm:t>
        <a:bodyPr/>
        <a:lstStyle/>
        <a:p>
          <a:endParaRPr lang="en-US"/>
        </a:p>
      </dgm:t>
    </dgm:pt>
    <dgm:pt modelId="{38FD4D60-66E1-4C45-B52C-1029EF96190F}">
      <dgm:prSet/>
      <dgm:spPr/>
      <dgm:t>
        <a:bodyPr/>
        <a:lstStyle/>
        <a:p>
          <a:pPr rtl="0">
            <a:lnSpc>
              <a:spcPct val="200000"/>
            </a:lnSpc>
          </a:pPr>
          <a:r>
            <a:rPr kumimoji="1" lang="en-US" i="1" dirty="0" smtClean="0">
              <a:latin typeface="Comic Sans MS" pitchFamily="66" charset="0"/>
            </a:rPr>
            <a:t>Residual Cyst</a:t>
          </a:r>
          <a:endParaRPr lang="en-US" dirty="0">
            <a:latin typeface="Comic Sans MS" pitchFamily="66" charset="0"/>
          </a:endParaRPr>
        </a:p>
      </dgm:t>
    </dgm:pt>
    <dgm:pt modelId="{240FABF3-F8D6-41AA-99E3-4851180BCB86}" type="parTrans" cxnId="{299BF9D5-F7C6-4A61-BB31-712432307617}">
      <dgm:prSet/>
      <dgm:spPr/>
      <dgm:t>
        <a:bodyPr/>
        <a:lstStyle/>
        <a:p>
          <a:endParaRPr lang="en-US"/>
        </a:p>
      </dgm:t>
    </dgm:pt>
    <dgm:pt modelId="{387AC7E5-43B9-4E34-858E-25FA8BCE1853}" type="sibTrans" cxnId="{299BF9D5-F7C6-4A61-BB31-712432307617}">
      <dgm:prSet/>
      <dgm:spPr/>
      <dgm:t>
        <a:bodyPr/>
        <a:lstStyle/>
        <a:p>
          <a:endParaRPr lang="en-US"/>
        </a:p>
      </dgm:t>
    </dgm:pt>
    <dgm:pt modelId="{E6F9A809-74F0-4F7A-9E53-667F0ACB7777}">
      <dgm:prSet/>
      <dgm:spPr/>
      <dgm:t>
        <a:bodyPr/>
        <a:lstStyle/>
        <a:p>
          <a:pPr rtl="0">
            <a:lnSpc>
              <a:spcPct val="200000"/>
            </a:lnSpc>
          </a:pPr>
          <a:r>
            <a:rPr kumimoji="1" lang="en-US" i="1" dirty="0" err="1" smtClean="0">
              <a:latin typeface="Comic Sans MS" pitchFamily="66" charset="0"/>
            </a:rPr>
            <a:t>Paradental</a:t>
          </a:r>
          <a:r>
            <a:rPr kumimoji="1" lang="en-US" i="1" dirty="0" smtClean="0">
              <a:latin typeface="Comic Sans MS" pitchFamily="66" charset="0"/>
            </a:rPr>
            <a:t> Cyst</a:t>
          </a:r>
          <a:endParaRPr lang="en-US" dirty="0">
            <a:latin typeface="Comic Sans MS" pitchFamily="66" charset="0"/>
          </a:endParaRPr>
        </a:p>
      </dgm:t>
    </dgm:pt>
    <dgm:pt modelId="{3595AEB9-CC99-4694-B655-691D5CC972D5}" type="parTrans" cxnId="{692ADFA3-E6CF-4CB5-8D34-241094B5AB29}">
      <dgm:prSet/>
      <dgm:spPr/>
      <dgm:t>
        <a:bodyPr/>
        <a:lstStyle/>
        <a:p>
          <a:endParaRPr lang="en-US"/>
        </a:p>
      </dgm:t>
    </dgm:pt>
    <dgm:pt modelId="{B88455A9-B0A6-48F7-82A3-A17D63D6194E}" type="sibTrans" cxnId="{692ADFA3-E6CF-4CB5-8D34-241094B5AB29}">
      <dgm:prSet/>
      <dgm:spPr/>
      <dgm:t>
        <a:bodyPr/>
        <a:lstStyle/>
        <a:p>
          <a:endParaRPr lang="en-US"/>
        </a:p>
      </dgm:t>
    </dgm:pt>
    <dgm:pt modelId="{09A399CF-C855-4701-B194-2C9B16DE5D7E}">
      <dgm:prSet/>
      <dgm:spPr/>
      <dgm:t>
        <a:bodyPr/>
        <a:lstStyle/>
        <a:p>
          <a:pPr rtl="0"/>
          <a:r>
            <a:rPr kumimoji="1" lang="en-US" b="1" i="1" dirty="0" smtClean="0"/>
            <a:t>REDUCED ENAMEL EPITHELIUM</a:t>
          </a:r>
          <a:endParaRPr lang="en-US" dirty="0"/>
        </a:p>
      </dgm:t>
    </dgm:pt>
    <dgm:pt modelId="{09B4336D-B7A7-4047-9A09-977AA13FAB99}" type="parTrans" cxnId="{C8979449-8FD4-4A9C-B6F9-8B28C715B7F2}">
      <dgm:prSet/>
      <dgm:spPr/>
      <dgm:t>
        <a:bodyPr/>
        <a:lstStyle/>
        <a:p>
          <a:endParaRPr lang="en-US"/>
        </a:p>
      </dgm:t>
    </dgm:pt>
    <dgm:pt modelId="{0D615207-7DB2-42CB-94B6-8C818CE5F570}" type="sibTrans" cxnId="{C8979449-8FD4-4A9C-B6F9-8B28C715B7F2}">
      <dgm:prSet/>
      <dgm:spPr/>
      <dgm:t>
        <a:bodyPr/>
        <a:lstStyle/>
        <a:p>
          <a:endParaRPr lang="en-US"/>
        </a:p>
      </dgm:t>
    </dgm:pt>
    <dgm:pt modelId="{0A78E4B6-DAE5-47FE-BA97-02D03D0447EC}">
      <dgm:prSet/>
      <dgm:spPr/>
      <dgm:t>
        <a:bodyPr/>
        <a:lstStyle/>
        <a:p>
          <a:pPr rtl="0">
            <a:lnSpc>
              <a:spcPct val="200000"/>
            </a:lnSpc>
          </a:pPr>
          <a:r>
            <a:rPr kumimoji="1" lang="en-US" i="1" dirty="0" err="1" smtClean="0">
              <a:latin typeface="Comic Sans MS" pitchFamily="66" charset="0"/>
            </a:rPr>
            <a:t>Dentigerous</a:t>
          </a:r>
          <a:r>
            <a:rPr kumimoji="1" lang="en-US" i="1" dirty="0" smtClean="0">
              <a:latin typeface="Comic Sans MS" pitchFamily="66" charset="0"/>
            </a:rPr>
            <a:t> Cyst</a:t>
          </a:r>
          <a:endParaRPr lang="en-US" dirty="0">
            <a:latin typeface="Comic Sans MS" pitchFamily="66" charset="0"/>
          </a:endParaRPr>
        </a:p>
      </dgm:t>
    </dgm:pt>
    <dgm:pt modelId="{467D57E8-E523-488B-A092-C39EA865D4A8}" type="parTrans" cxnId="{C66CE7E5-0464-4B65-943E-2370732B20CA}">
      <dgm:prSet/>
      <dgm:spPr/>
      <dgm:t>
        <a:bodyPr/>
        <a:lstStyle/>
        <a:p>
          <a:endParaRPr lang="en-US"/>
        </a:p>
      </dgm:t>
    </dgm:pt>
    <dgm:pt modelId="{78A2C41A-4808-40C4-9E42-2143579DAE91}" type="sibTrans" cxnId="{C66CE7E5-0464-4B65-943E-2370732B20CA}">
      <dgm:prSet/>
      <dgm:spPr/>
      <dgm:t>
        <a:bodyPr/>
        <a:lstStyle/>
        <a:p>
          <a:endParaRPr lang="en-US"/>
        </a:p>
      </dgm:t>
    </dgm:pt>
    <dgm:pt modelId="{0E0D82CB-5EFD-4E18-B45E-1D32100CFBD8}">
      <dgm:prSet/>
      <dgm:spPr/>
      <dgm:t>
        <a:bodyPr/>
        <a:lstStyle/>
        <a:p>
          <a:pPr rtl="0">
            <a:lnSpc>
              <a:spcPct val="200000"/>
            </a:lnSpc>
          </a:pPr>
          <a:r>
            <a:rPr kumimoji="1" lang="en-US" i="1" dirty="0" smtClean="0">
              <a:latin typeface="Comic Sans MS" pitchFamily="66" charset="0"/>
            </a:rPr>
            <a:t>Eruption Cyst</a:t>
          </a:r>
          <a:endParaRPr lang="en-US" dirty="0">
            <a:latin typeface="Comic Sans MS" pitchFamily="66" charset="0"/>
          </a:endParaRPr>
        </a:p>
      </dgm:t>
    </dgm:pt>
    <dgm:pt modelId="{4CEECA57-AD78-44E4-8016-CFB3FC69361D}" type="parTrans" cxnId="{BB928F9E-7A72-40D8-B260-F265112F245A}">
      <dgm:prSet/>
      <dgm:spPr/>
      <dgm:t>
        <a:bodyPr/>
        <a:lstStyle/>
        <a:p>
          <a:endParaRPr lang="en-US"/>
        </a:p>
      </dgm:t>
    </dgm:pt>
    <dgm:pt modelId="{7B9C76B2-09B1-4C28-AFD2-3C1EB4C5ACFA}" type="sibTrans" cxnId="{BB928F9E-7A72-40D8-B260-F265112F245A}">
      <dgm:prSet/>
      <dgm:spPr/>
      <dgm:t>
        <a:bodyPr/>
        <a:lstStyle/>
        <a:p>
          <a:endParaRPr lang="en-US"/>
        </a:p>
      </dgm:t>
    </dgm:pt>
    <dgm:pt modelId="{47E3E7B8-F6E9-441E-96C6-E9DD9AC2A4F1}">
      <dgm:prSet/>
      <dgm:spPr/>
      <dgm:t>
        <a:bodyPr/>
        <a:lstStyle/>
        <a:p>
          <a:pPr rtl="0"/>
          <a:r>
            <a:rPr kumimoji="1" lang="en-US" b="1" i="1" dirty="0" smtClean="0"/>
            <a:t>DENTAL LAMINA</a:t>
          </a:r>
          <a:endParaRPr lang="en-US" dirty="0"/>
        </a:p>
      </dgm:t>
    </dgm:pt>
    <dgm:pt modelId="{26C22E99-9168-4C19-977E-E7CC4C54DF01}" type="parTrans" cxnId="{058AA44B-C42C-4FA1-B36B-08F48B1B6AA9}">
      <dgm:prSet/>
      <dgm:spPr/>
      <dgm:t>
        <a:bodyPr/>
        <a:lstStyle/>
        <a:p>
          <a:endParaRPr lang="en-US"/>
        </a:p>
      </dgm:t>
    </dgm:pt>
    <dgm:pt modelId="{8332E944-A14C-4FEE-96DA-75FC815904F4}" type="sibTrans" cxnId="{058AA44B-C42C-4FA1-B36B-08F48B1B6AA9}">
      <dgm:prSet/>
      <dgm:spPr/>
      <dgm:t>
        <a:bodyPr/>
        <a:lstStyle/>
        <a:p>
          <a:endParaRPr lang="en-US"/>
        </a:p>
      </dgm:t>
    </dgm:pt>
    <dgm:pt modelId="{52EA899B-DF6D-4F92-8DA1-F01ACD8F8C39}">
      <dgm:prSet/>
      <dgm:spPr/>
      <dgm:t>
        <a:bodyPr/>
        <a:lstStyle/>
        <a:p>
          <a:pPr algn="just" rtl="0">
            <a:lnSpc>
              <a:spcPct val="100000"/>
            </a:lnSpc>
          </a:pPr>
          <a:r>
            <a:rPr kumimoji="1" lang="en-US" i="1" dirty="0" err="1" smtClean="0">
              <a:latin typeface="Comic Sans MS" pitchFamily="66" charset="0"/>
            </a:rPr>
            <a:t>Odontogenic</a:t>
          </a:r>
          <a:r>
            <a:rPr kumimoji="1" lang="en-US" i="1" dirty="0" smtClean="0">
              <a:latin typeface="Comic Sans MS" pitchFamily="66" charset="0"/>
            </a:rPr>
            <a:t> </a:t>
          </a:r>
          <a:r>
            <a:rPr kumimoji="1" lang="en-US" i="1" dirty="0" err="1" smtClean="0">
              <a:latin typeface="Comic Sans MS" pitchFamily="66" charset="0"/>
            </a:rPr>
            <a:t>Kerato</a:t>
          </a:r>
          <a:r>
            <a:rPr kumimoji="1" lang="en-US" i="1" dirty="0" smtClean="0">
              <a:latin typeface="Comic Sans MS" pitchFamily="66" charset="0"/>
            </a:rPr>
            <a:t> Cyst</a:t>
          </a:r>
          <a:endParaRPr lang="en-US" dirty="0">
            <a:latin typeface="Comic Sans MS" pitchFamily="66" charset="0"/>
          </a:endParaRPr>
        </a:p>
      </dgm:t>
    </dgm:pt>
    <dgm:pt modelId="{DABEAAD9-D179-432C-B886-D73A5ECDADE4}" type="parTrans" cxnId="{C5F1816C-4942-4F79-AFE6-51A87201BAC2}">
      <dgm:prSet/>
      <dgm:spPr/>
      <dgm:t>
        <a:bodyPr/>
        <a:lstStyle/>
        <a:p>
          <a:endParaRPr lang="en-US"/>
        </a:p>
      </dgm:t>
    </dgm:pt>
    <dgm:pt modelId="{C8C7A0F2-639D-4B40-95FD-ED3E38BBF978}" type="sibTrans" cxnId="{C5F1816C-4942-4F79-AFE6-51A87201BAC2}">
      <dgm:prSet/>
      <dgm:spPr/>
      <dgm:t>
        <a:bodyPr/>
        <a:lstStyle/>
        <a:p>
          <a:endParaRPr lang="en-US"/>
        </a:p>
      </dgm:t>
    </dgm:pt>
    <dgm:pt modelId="{4AFBD0C2-ADB4-458D-98C2-0E7BD45C0EF2}">
      <dgm:prSet/>
      <dgm:spPr/>
      <dgm:t>
        <a:bodyPr/>
        <a:lstStyle/>
        <a:p>
          <a:pPr algn="just" rtl="0">
            <a:lnSpc>
              <a:spcPct val="100000"/>
            </a:lnSpc>
          </a:pPr>
          <a:r>
            <a:rPr kumimoji="1" lang="en-US" i="1" dirty="0" smtClean="0">
              <a:latin typeface="Comic Sans MS" pitchFamily="66" charset="0"/>
            </a:rPr>
            <a:t>Gingival Cyst Of New Born</a:t>
          </a:r>
          <a:endParaRPr lang="en-US" dirty="0">
            <a:latin typeface="Comic Sans MS" pitchFamily="66" charset="0"/>
          </a:endParaRPr>
        </a:p>
      </dgm:t>
    </dgm:pt>
    <dgm:pt modelId="{9444868A-F47B-4349-A84B-C7D5C2B83938}" type="parTrans" cxnId="{D7D63B7D-FB96-4C89-AAE5-BC68B0E4BAA5}">
      <dgm:prSet/>
      <dgm:spPr/>
      <dgm:t>
        <a:bodyPr/>
        <a:lstStyle/>
        <a:p>
          <a:endParaRPr lang="en-US"/>
        </a:p>
      </dgm:t>
    </dgm:pt>
    <dgm:pt modelId="{57D176CA-F2AF-44A7-BE0D-2B091E48DE09}" type="sibTrans" cxnId="{D7D63B7D-FB96-4C89-AAE5-BC68B0E4BAA5}">
      <dgm:prSet/>
      <dgm:spPr/>
      <dgm:t>
        <a:bodyPr/>
        <a:lstStyle/>
        <a:p>
          <a:endParaRPr lang="en-US"/>
        </a:p>
      </dgm:t>
    </dgm:pt>
    <dgm:pt modelId="{0CFAC9D4-DFC4-452F-B331-01ACED68AA37}">
      <dgm:prSet/>
      <dgm:spPr/>
      <dgm:t>
        <a:bodyPr/>
        <a:lstStyle/>
        <a:p>
          <a:pPr algn="just" rtl="0">
            <a:lnSpc>
              <a:spcPct val="100000"/>
            </a:lnSpc>
          </a:pPr>
          <a:r>
            <a:rPr kumimoji="1" lang="en-US" i="1" dirty="0" smtClean="0">
              <a:latin typeface="Comic Sans MS" pitchFamily="66" charset="0"/>
            </a:rPr>
            <a:t>Gingival Cyst Of Adult</a:t>
          </a:r>
          <a:endParaRPr lang="en-US" dirty="0">
            <a:latin typeface="Comic Sans MS" pitchFamily="66" charset="0"/>
          </a:endParaRPr>
        </a:p>
      </dgm:t>
    </dgm:pt>
    <dgm:pt modelId="{6088FAB4-2786-45EF-97C4-5C56D024E7D8}" type="parTrans" cxnId="{8BE625F8-EA7D-4348-87AF-AEFDE8094750}">
      <dgm:prSet/>
      <dgm:spPr/>
      <dgm:t>
        <a:bodyPr/>
        <a:lstStyle/>
        <a:p>
          <a:endParaRPr lang="en-US"/>
        </a:p>
      </dgm:t>
    </dgm:pt>
    <dgm:pt modelId="{95D0A106-B341-4F26-8311-7DC77E39DA5C}" type="sibTrans" cxnId="{8BE625F8-EA7D-4348-87AF-AEFDE8094750}">
      <dgm:prSet/>
      <dgm:spPr/>
      <dgm:t>
        <a:bodyPr/>
        <a:lstStyle/>
        <a:p>
          <a:endParaRPr lang="en-US"/>
        </a:p>
      </dgm:t>
    </dgm:pt>
    <dgm:pt modelId="{52947D62-78D7-4834-9184-4E3E4AAD57EF}">
      <dgm:prSet/>
      <dgm:spPr/>
      <dgm:t>
        <a:bodyPr/>
        <a:lstStyle/>
        <a:p>
          <a:pPr algn="just" rtl="0">
            <a:lnSpc>
              <a:spcPct val="100000"/>
            </a:lnSpc>
          </a:pPr>
          <a:r>
            <a:rPr kumimoji="1" lang="en-US" i="1" dirty="0" smtClean="0">
              <a:latin typeface="Comic Sans MS" pitchFamily="66" charset="0"/>
            </a:rPr>
            <a:t>Lateral Periodontal Cyst</a:t>
          </a:r>
          <a:endParaRPr lang="en-US" dirty="0">
            <a:latin typeface="Comic Sans MS" pitchFamily="66" charset="0"/>
          </a:endParaRPr>
        </a:p>
      </dgm:t>
    </dgm:pt>
    <dgm:pt modelId="{F775636F-1B76-43B9-82F3-24FFAC8D6062}" type="parTrans" cxnId="{EC07E279-C5D6-4980-94F8-ECE4DCEF09EF}">
      <dgm:prSet/>
      <dgm:spPr/>
      <dgm:t>
        <a:bodyPr/>
        <a:lstStyle/>
        <a:p>
          <a:endParaRPr lang="en-US"/>
        </a:p>
      </dgm:t>
    </dgm:pt>
    <dgm:pt modelId="{59BF891C-D0DD-430D-A30C-72154570DACA}" type="sibTrans" cxnId="{EC07E279-C5D6-4980-94F8-ECE4DCEF09EF}">
      <dgm:prSet/>
      <dgm:spPr/>
      <dgm:t>
        <a:bodyPr/>
        <a:lstStyle/>
        <a:p>
          <a:endParaRPr lang="en-US"/>
        </a:p>
      </dgm:t>
    </dgm:pt>
    <dgm:pt modelId="{1752D754-23DA-43EA-AB0D-D2850316709B}">
      <dgm:prSet/>
      <dgm:spPr/>
      <dgm:t>
        <a:bodyPr/>
        <a:lstStyle/>
        <a:p>
          <a:pPr algn="just" rtl="0">
            <a:lnSpc>
              <a:spcPct val="100000"/>
            </a:lnSpc>
          </a:pPr>
          <a:r>
            <a:rPr kumimoji="1" lang="en-US" i="1" dirty="0" smtClean="0">
              <a:latin typeface="Comic Sans MS" pitchFamily="66" charset="0"/>
            </a:rPr>
            <a:t>Glandular </a:t>
          </a:r>
          <a:r>
            <a:rPr kumimoji="1" lang="en-US" i="1" dirty="0" err="1" smtClean="0">
              <a:latin typeface="Comic Sans MS" pitchFamily="66" charset="0"/>
            </a:rPr>
            <a:t>Odontogenic</a:t>
          </a:r>
          <a:r>
            <a:rPr kumimoji="1" lang="en-US" i="1" dirty="0" smtClean="0">
              <a:latin typeface="Comic Sans MS" pitchFamily="66" charset="0"/>
            </a:rPr>
            <a:t> Cyst</a:t>
          </a:r>
          <a:endParaRPr lang="en-US" dirty="0">
            <a:latin typeface="Comic Sans MS" pitchFamily="66" charset="0"/>
          </a:endParaRPr>
        </a:p>
      </dgm:t>
    </dgm:pt>
    <dgm:pt modelId="{5A4819F6-6300-421F-B00B-1B15D6C0EF06}" type="parTrans" cxnId="{5733DE2B-39EA-426B-AD31-E2E75C8147EA}">
      <dgm:prSet/>
      <dgm:spPr/>
      <dgm:t>
        <a:bodyPr/>
        <a:lstStyle/>
        <a:p>
          <a:endParaRPr lang="en-US"/>
        </a:p>
      </dgm:t>
    </dgm:pt>
    <dgm:pt modelId="{88C8CF5D-E640-495E-A414-EBB91EFB88E2}" type="sibTrans" cxnId="{5733DE2B-39EA-426B-AD31-E2E75C8147EA}">
      <dgm:prSet/>
      <dgm:spPr/>
      <dgm:t>
        <a:bodyPr/>
        <a:lstStyle/>
        <a:p>
          <a:endParaRPr lang="en-US"/>
        </a:p>
      </dgm:t>
    </dgm:pt>
    <dgm:pt modelId="{184A8BD0-F3E5-4D83-910E-D6F42C4C84CE}" type="pres">
      <dgm:prSet presAssocID="{4B725725-B002-4331-8560-57BD9482C577}" presName="Name0" presStyleCnt="0">
        <dgm:presLayoutVars>
          <dgm:dir/>
          <dgm:animLvl val="lvl"/>
          <dgm:resizeHandles val="exact"/>
        </dgm:presLayoutVars>
      </dgm:prSet>
      <dgm:spPr/>
      <dgm:t>
        <a:bodyPr/>
        <a:lstStyle/>
        <a:p>
          <a:endParaRPr lang="en-US"/>
        </a:p>
      </dgm:t>
    </dgm:pt>
    <dgm:pt modelId="{62010063-2E84-44E7-A95E-584FCAD13641}" type="pres">
      <dgm:prSet presAssocID="{1F127209-9B77-4D56-BA1C-712AD32CBC1F}" presName="composite" presStyleCnt="0"/>
      <dgm:spPr/>
    </dgm:pt>
    <dgm:pt modelId="{F8F50E65-AE2C-41E0-A2A2-57297E22A6C4}" type="pres">
      <dgm:prSet presAssocID="{1F127209-9B77-4D56-BA1C-712AD32CBC1F}" presName="parTx" presStyleLbl="alignNode1" presStyleIdx="0" presStyleCnt="3">
        <dgm:presLayoutVars>
          <dgm:chMax val="0"/>
          <dgm:chPref val="0"/>
          <dgm:bulletEnabled val="1"/>
        </dgm:presLayoutVars>
      </dgm:prSet>
      <dgm:spPr/>
      <dgm:t>
        <a:bodyPr/>
        <a:lstStyle/>
        <a:p>
          <a:endParaRPr lang="en-US"/>
        </a:p>
      </dgm:t>
    </dgm:pt>
    <dgm:pt modelId="{3B708C91-4954-43CC-8431-8857DECDB916}" type="pres">
      <dgm:prSet presAssocID="{1F127209-9B77-4D56-BA1C-712AD32CBC1F}" presName="desTx" presStyleLbl="alignAccFollowNode1" presStyleIdx="0" presStyleCnt="3">
        <dgm:presLayoutVars>
          <dgm:bulletEnabled val="1"/>
        </dgm:presLayoutVars>
      </dgm:prSet>
      <dgm:spPr/>
      <dgm:t>
        <a:bodyPr/>
        <a:lstStyle/>
        <a:p>
          <a:endParaRPr lang="en-US"/>
        </a:p>
      </dgm:t>
    </dgm:pt>
    <dgm:pt modelId="{8194E38A-BB32-4866-9B05-7B1611938714}" type="pres">
      <dgm:prSet presAssocID="{92D85EB4-EE86-45C0-AE0F-D92BBF6E0342}" presName="space" presStyleCnt="0"/>
      <dgm:spPr/>
    </dgm:pt>
    <dgm:pt modelId="{B163030F-89E8-4B6D-9F04-2F1A7F800925}" type="pres">
      <dgm:prSet presAssocID="{09A399CF-C855-4701-B194-2C9B16DE5D7E}" presName="composite" presStyleCnt="0"/>
      <dgm:spPr/>
    </dgm:pt>
    <dgm:pt modelId="{620D2CAE-48E4-46C6-9475-F73BFBBF3270}" type="pres">
      <dgm:prSet presAssocID="{09A399CF-C855-4701-B194-2C9B16DE5D7E}" presName="parTx" presStyleLbl="alignNode1" presStyleIdx="1" presStyleCnt="3">
        <dgm:presLayoutVars>
          <dgm:chMax val="0"/>
          <dgm:chPref val="0"/>
          <dgm:bulletEnabled val="1"/>
        </dgm:presLayoutVars>
      </dgm:prSet>
      <dgm:spPr/>
      <dgm:t>
        <a:bodyPr/>
        <a:lstStyle/>
        <a:p>
          <a:endParaRPr lang="en-US"/>
        </a:p>
      </dgm:t>
    </dgm:pt>
    <dgm:pt modelId="{F53EC0B4-622D-4322-A672-DA1254EEBA79}" type="pres">
      <dgm:prSet presAssocID="{09A399CF-C855-4701-B194-2C9B16DE5D7E}" presName="desTx" presStyleLbl="alignAccFollowNode1" presStyleIdx="1" presStyleCnt="3">
        <dgm:presLayoutVars>
          <dgm:bulletEnabled val="1"/>
        </dgm:presLayoutVars>
      </dgm:prSet>
      <dgm:spPr/>
      <dgm:t>
        <a:bodyPr/>
        <a:lstStyle/>
        <a:p>
          <a:endParaRPr lang="en-US"/>
        </a:p>
      </dgm:t>
    </dgm:pt>
    <dgm:pt modelId="{ADFA6BF9-0365-4516-B687-7C39426D7CFB}" type="pres">
      <dgm:prSet presAssocID="{0D615207-7DB2-42CB-94B6-8C818CE5F570}" presName="space" presStyleCnt="0"/>
      <dgm:spPr/>
    </dgm:pt>
    <dgm:pt modelId="{0D509155-DED7-4640-9B65-C6F8DD43EB83}" type="pres">
      <dgm:prSet presAssocID="{47E3E7B8-F6E9-441E-96C6-E9DD9AC2A4F1}" presName="composite" presStyleCnt="0"/>
      <dgm:spPr/>
    </dgm:pt>
    <dgm:pt modelId="{99B6BFC5-BAE4-48B7-983A-97011FE281EA}" type="pres">
      <dgm:prSet presAssocID="{47E3E7B8-F6E9-441E-96C6-E9DD9AC2A4F1}" presName="parTx" presStyleLbl="alignNode1" presStyleIdx="2" presStyleCnt="3">
        <dgm:presLayoutVars>
          <dgm:chMax val="0"/>
          <dgm:chPref val="0"/>
          <dgm:bulletEnabled val="1"/>
        </dgm:presLayoutVars>
      </dgm:prSet>
      <dgm:spPr/>
      <dgm:t>
        <a:bodyPr/>
        <a:lstStyle/>
        <a:p>
          <a:endParaRPr lang="en-US"/>
        </a:p>
      </dgm:t>
    </dgm:pt>
    <dgm:pt modelId="{379CA9C1-B448-4479-A13A-09E760D8E035}" type="pres">
      <dgm:prSet presAssocID="{47E3E7B8-F6E9-441E-96C6-E9DD9AC2A4F1}" presName="desTx" presStyleLbl="alignAccFollowNode1" presStyleIdx="2" presStyleCnt="3">
        <dgm:presLayoutVars>
          <dgm:bulletEnabled val="1"/>
        </dgm:presLayoutVars>
      </dgm:prSet>
      <dgm:spPr/>
      <dgm:t>
        <a:bodyPr/>
        <a:lstStyle/>
        <a:p>
          <a:endParaRPr lang="en-US"/>
        </a:p>
      </dgm:t>
    </dgm:pt>
  </dgm:ptLst>
  <dgm:cxnLst>
    <dgm:cxn modelId="{74C8960F-0656-44BF-85F6-A9A7222C5B75}" type="presOf" srcId="{0A78E4B6-DAE5-47FE-BA97-02D03D0447EC}" destId="{F53EC0B4-622D-4322-A672-DA1254EEBA79}" srcOrd="0" destOrd="0" presId="urn:microsoft.com/office/officeart/2005/8/layout/hList1"/>
    <dgm:cxn modelId="{9D5E8C13-51F9-4DF5-AE12-3B0856426C4D}" type="presOf" srcId="{52947D62-78D7-4834-9184-4E3E4AAD57EF}" destId="{379CA9C1-B448-4479-A13A-09E760D8E035}" srcOrd="0" destOrd="3" presId="urn:microsoft.com/office/officeart/2005/8/layout/hList1"/>
    <dgm:cxn modelId="{C8979449-8FD4-4A9C-B6F9-8B28C715B7F2}" srcId="{4B725725-B002-4331-8560-57BD9482C577}" destId="{09A399CF-C855-4701-B194-2C9B16DE5D7E}" srcOrd="1" destOrd="0" parTransId="{09B4336D-B7A7-4047-9A09-977AA13FAB99}" sibTransId="{0D615207-7DB2-42CB-94B6-8C818CE5F570}"/>
    <dgm:cxn modelId="{CEB318DD-04E9-485E-B2F7-66A0699A7244}" type="presOf" srcId="{E6F9A809-74F0-4F7A-9E53-667F0ACB7777}" destId="{3B708C91-4954-43CC-8431-8857DECDB916}" srcOrd="0" destOrd="2" presId="urn:microsoft.com/office/officeart/2005/8/layout/hList1"/>
    <dgm:cxn modelId="{326050F8-5293-4F60-91DD-B6A1FCCEF932}" type="presOf" srcId="{38FD4D60-66E1-4C45-B52C-1029EF96190F}" destId="{3B708C91-4954-43CC-8431-8857DECDB916}" srcOrd="0" destOrd="1" presId="urn:microsoft.com/office/officeart/2005/8/layout/hList1"/>
    <dgm:cxn modelId="{EC07E279-C5D6-4980-94F8-ECE4DCEF09EF}" srcId="{47E3E7B8-F6E9-441E-96C6-E9DD9AC2A4F1}" destId="{52947D62-78D7-4834-9184-4E3E4AAD57EF}" srcOrd="3" destOrd="0" parTransId="{F775636F-1B76-43B9-82F3-24FFAC8D6062}" sibTransId="{59BF891C-D0DD-430D-A30C-72154570DACA}"/>
    <dgm:cxn modelId="{D2FEDEE8-3A2F-4B8D-9ED7-8A24EF4CA7C0}" type="presOf" srcId="{1752D754-23DA-43EA-AB0D-D2850316709B}" destId="{379CA9C1-B448-4479-A13A-09E760D8E035}" srcOrd="0" destOrd="4" presId="urn:microsoft.com/office/officeart/2005/8/layout/hList1"/>
    <dgm:cxn modelId="{D7D63B7D-FB96-4C89-AAE5-BC68B0E4BAA5}" srcId="{47E3E7B8-F6E9-441E-96C6-E9DD9AC2A4F1}" destId="{4AFBD0C2-ADB4-458D-98C2-0E7BD45C0EF2}" srcOrd="1" destOrd="0" parTransId="{9444868A-F47B-4349-A84B-C7D5C2B83938}" sibTransId="{57D176CA-F2AF-44A7-BE0D-2B091E48DE09}"/>
    <dgm:cxn modelId="{8BE625F8-EA7D-4348-87AF-AEFDE8094750}" srcId="{47E3E7B8-F6E9-441E-96C6-E9DD9AC2A4F1}" destId="{0CFAC9D4-DFC4-452F-B331-01ACED68AA37}" srcOrd="2" destOrd="0" parTransId="{6088FAB4-2786-45EF-97C4-5C56D024E7D8}" sibTransId="{95D0A106-B341-4F26-8311-7DC77E39DA5C}"/>
    <dgm:cxn modelId="{D0D4D907-B47F-4E79-82A0-A7C9C070F348}" srcId="{1F127209-9B77-4D56-BA1C-712AD32CBC1F}" destId="{9E0AB1B5-B565-442C-82B2-2AC98101F64A}" srcOrd="0" destOrd="0" parTransId="{71CD4CA3-43DF-4A32-9587-CF8B7C06A6CA}" sibTransId="{CEAC1227-3A7F-45A9-9C51-1A1122D64DA7}"/>
    <dgm:cxn modelId="{AB78F107-83F7-4648-AAAB-D369E375B539}" srcId="{4B725725-B002-4331-8560-57BD9482C577}" destId="{1F127209-9B77-4D56-BA1C-712AD32CBC1F}" srcOrd="0" destOrd="0" parTransId="{248E4154-0CE2-440B-87CD-71D1704089B4}" sibTransId="{92D85EB4-EE86-45C0-AE0F-D92BBF6E0342}"/>
    <dgm:cxn modelId="{058AA44B-C42C-4FA1-B36B-08F48B1B6AA9}" srcId="{4B725725-B002-4331-8560-57BD9482C577}" destId="{47E3E7B8-F6E9-441E-96C6-E9DD9AC2A4F1}" srcOrd="2" destOrd="0" parTransId="{26C22E99-9168-4C19-977E-E7CC4C54DF01}" sibTransId="{8332E944-A14C-4FEE-96DA-75FC815904F4}"/>
    <dgm:cxn modelId="{ED8C4543-9C51-4CBD-930E-38D5D87C2F77}" type="presOf" srcId="{47E3E7B8-F6E9-441E-96C6-E9DD9AC2A4F1}" destId="{99B6BFC5-BAE4-48B7-983A-97011FE281EA}" srcOrd="0" destOrd="0" presId="urn:microsoft.com/office/officeart/2005/8/layout/hList1"/>
    <dgm:cxn modelId="{432CA002-9C87-4AA9-ABE8-7CF17ADA585B}" type="presOf" srcId="{9E0AB1B5-B565-442C-82B2-2AC98101F64A}" destId="{3B708C91-4954-43CC-8431-8857DECDB916}" srcOrd="0" destOrd="0" presId="urn:microsoft.com/office/officeart/2005/8/layout/hList1"/>
    <dgm:cxn modelId="{5733DE2B-39EA-426B-AD31-E2E75C8147EA}" srcId="{47E3E7B8-F6E9-441E-96C6-E9DD9AC2A4F1}" destId="{1752D754-23DA-43EA-AB0D-D2850316709B}" srcOrd="4" destOrd="0" parTransId="{5A4819F6-6300-421F-B00B-1B15D6C0EF06}" sibTransId="{88C8CF5D-E640-495E-A414-EBB91EFB88E2}"/>
    <dgm:cxn modelId="{C8589C4B-FA05-4D15-94CA-FF5D222BF9CB}" type="presOf" srcId="{1F127209-9B77-4D56-BA1C-712AD32CBC1F}" destId="{F8F50E65-AE2C-41E0-A2A2-57297E22A6C4}" srcOrd="0" destOrd="0" presId="urn:microsoft.com/office/officeart/2005/8/layout/hList1"/>
    <dgm:cxn modelId="{85301E87-53FF-41F0-B194-71C1D3C07203}" type="presOf" srcId="{4AFBD0C2-ADB4-458D-98C2-0E7BD45C0EF2}" destId="{379CA9C1-B448-4479-A13A-09E760D8E035}" srcOrd="0" destOrd="1" presId="urn:microsoft.com/office/officeart/2005/8/layout/hList1"/>
    <dgm:cxn modelId="{802D8F53-F1B0-464C-BFC8-ECEDC96F3E2F}" type="presOf" srcId="{0CFAC9D4-DFC4-452F-B331-01ACED68AA37}" destId="{379CA9C1-B448-4479-A13A-09E760D8E035}" srcOrd="0" destOrd="2" presId="urn:microsoft.com/office/officeart/2005/8/layout/hList1"/>
    <dgm:cxn modelId="{C66CE7E5-0464-4B65-943E-2370732B20CA}" srcId="{09A399CF-C855-4701-B194-2C9B16DE5D7E}" destId="{0A78E4B6-DAE5-47FE-BA97-02D03D0447EC}" srcOrd="0" destOrd="0" parTransId="{467D57E8-E523-488B-A092-C39EA865D4A8}" sibTransId="{78A2C41A-4808-40C4-9E42-2143579DAE91}"/>
    <dgm:cxn modelId="{776EE1A8-068D-44A7-A6A4-608C2B2FFD0D}" type="presOf" srcId="{52EA899B-DF6D-4F92-8DA1-F01ACD8F8C39}" destId="{379CA9C1-B448-4479-A13A-09E760D8E035}" srcOrd="0" destOrd="0" presId="urn:microsoft.com/office/officeart/2005/8/layout/hList1"/>
    <dgm:cxn modelId="{C5F1816C-4942-4F79-AFE6-51A87201BAC2}" srcId="{47E3E7B8-F6E9-441E-96C6-E9DD9AC2A4F1}" destId="{52EA899B-DF6D-4F92-8DA1-F01ACD8F8C39}" srcOrd="0" destOrd="0" parTransId="{DABEAAD9-D179-432C-B886-D73A5ECDADE4}" sibTransId="{C8C7A0F2-639D-4B40-95FD-ED3E38BBF978}"/>
    <dgm:cxn modelId="{692ADFA3-E6CF-4CB5-8D34-241094B5AB29}" srcId="{1F127209-9B77-4D56-BA1C-712AD32CBC1F}" destId="{E6F9A809-74F0-4F7A-9E53-667F0ACB7777}" srcOrd="2" destOrd="0" parTransId="{3595AEB9-CC99-4694-B655-691D5CC972D5}" sibTransId="{B88455A9-B0A6-48F7-82A3-A17D63D6194E}"/>
    <dgm:cxn modelId="{BB928F9E-7A72-40D8-B260-F265112F245A}" srcId="{09A399CF-C855-4701-B194-2C9B16DE5D7E}" destId="{0E0D82CB-5EFD-4E18-B45E-1D32100CFBD8}" srcOrd="1" destOrd="0" parTransId="{4CEECA57-AD78-44E4-8016-CFB3FC69361D}" sibTransId="{7B9C76B2-09B1-4C28-AFD2-3C1EB4C5ACFA}"/>
    <dgm:cxn modelId="{227508D8-4E6A-42CB-A1A0-611033D341C9}" type="presOf" srcId="{4B725725-B002-4331-8560-57BD9482C577}" destId="{184A8BD0-F3E5-4D83-910E-D6F42C4C84CE}" srcOrd="0" destOrd="0" presId="urn:microsoft.com/office/officeart/2005/8/layout/hList1"/>
    <dgm:cxn modelId="{2BD4A574-831A-44ED-9379-049BB11CF58D}" type="presOf" srcId="{0E0D82CB-5EFD-4E18-B45E-1D32100CFBD8}" destId="{F53EC0B4-622D-4322-A672-DA1254EEBA79}" srcOrd="0" destOrd="1" presId="urn:microsoft.com/office/officeart/2005/8/layout/hList1"/>
    <dgm:cxn modelId="{313B8CEC-F1D6-4616-A260-B8F56D40AAAE}" type="presOf" srcId="{09A399CF-C855-4701-B194-2C9B16DE5D7E}" destId="{620D2CAE-48E4-46C6-9475-F73BFBBF3270}" srcOrd="0" destOrd="0" presId="urn:microsoft.com/office/officeart/2005/8/layout/hList1"/>
    <dgm:cxn modelId="{299BF9D5-F7C6-4A61-BB31-712432307617}" srcId="{1F127209-9B77-4D56-BA1C-712AD32CBC1F}" destId="{38FD4D60-66E1-4C45-B52C-1029EF96190F}" srcOrd="1" destOrd="0" parTransId="{240FABF3-F8D6-41AA-99E3-4851180BCB86}" sibTransId="{387AC7E5-43B9-4E34-858E-25FA8BCE1853}"/>
    <dgm:cxn modelId="{39F2BE9D-0629-490E-B530-A9909C76FF2B}" type="presParOf" srcId="{184A8BD0-F3E5-4D83-910E-D6F42C4C84CE}" destId="{62010063-2E84-44E7-A95E-584FCAD13641}" srcOrd="0" destOrd="0" presId="urn:microsoft.com/office/officeart/2005/8/layout/hList1"/>
    <dgm:cxn modelId="{2D871850-0F71-4FFB-8EE4-141643FAFF36}" type="presParOf" srcId="{62010063-2E84-44E7-A95E-584FCAD13641}" destId="{F8F50E65-AE2C-41E0-A2A2-57297E22A6C4}" srcOrd="0" destOrd="0" presId="urn:microsoft.com/office/officeart/2005/8/layout/hList1"/>
    <dgm:cxn modelId="{EC24FBB0-E197-49EE-8CC3-1AEC99719FE7}" type="presParOf" srcId="{62010063-2E84-44E7-A95E-584FCAD13641}" destId="{3B708C91-4954-43CC-8431-8857DECDB916}" srcOrd="1" destOrd="0" presId="urn:microsoft.com/office/officeart/2005/8/layout/hList1"/>
    <dgm:cxn modelId="{E523D871-0FBF-410B-B6C7-1E37FC79B4D6}" type="presParOf" srcId="{184A8BD0-F3E5-4D83-910E-D6F42C4C84CE}" destId="{8194E38A-BB32-4866-9B05-7B1611938714}" srcOrd="1" destOrd="0" presId="urn:microsoft.com/office/officeart/2005/8/layout/hList1"/>
    <dgm:cxn modelId="{1A7D52D5-1E60-4CCE-BAC5-F8AFA7BD2FAA}" type="presParOf" srcId="{184A8BD0-F3E5-4D83-910E-D6F42C4C84CE}" destId="{B163030F-89E8-4B6D-9F04-2F1A7F800925}" srcOrd="2" destOrd="0" presId="urn:microsoft.com/office/officeart/2005/8/layout/hList1"/>
    <dgm:cxn modelId="{57844255-18E8-453B-97AC-0AFFC04C75C0}" type="presParOf" srcId="{B163030F-89E8-4B6D-9F04-2F1A7F800925}" destId="{620D2CAE-48E4-46C6-9475-F73BFBBF3270}" srcOrd="0" destOrd="0" presId="urn:microsoft.com/office/officeart/2005/8/layout/hList1"/>
    <dgm:cxn modelId="{4EE8C7A1-7ED4-4A89-8138-79BBF124F080}" type="presParOf" srcId="{B163030F-89E8-4B6D-9F04-2F1A7F800925}" destId="{F53EC0B4-622D-4322-A672-DA1254EEBA79}" srcOrd="1" destOrd="0" presId="urn:microsoft.com/office/officeart/2005/8/layout/hList1"/>
    <dgm:cxn modelId="{AA7FEA36-97C3-46A2-A6E7-9E2DAA03A9B2}" type="presParOf" srcId="{184A8BD0-F3E5-4D83-910E-D6F42C4C84CE}" destId="{ADFA6BF9-0365-4516-B687-7C39426D7CFB}" srcOrd="3" destOrd="0" presId="urn:microsoft.com/office/officeart/2005/8/layout/hList1"/>
    <dgm:cxn modelId="{5FA5D8B7-A774-4D9D-A330-F03682C77AE4}" type="presParOf" srcId="{184A8BD0-F3E5-4D83-910E-D6F42C4C84CE}" destId="{0D509155-DED7-4640-9B65-C6F8DD43EB83}" srcOrd="4" destOrd="0" presId="urn:microsoft.com/office/officeart/2005/8/layout/hList1"/>
    <dgm:cxn modelId="{7B5A2F1F-3EF3-4257-AAD2-AF2947DA88FD}" type="presParOf" srcId="{0D509155-DED7-4640-9B65-C6F8DD43EB83}" destId="{99B6BFC5-BAE4-48B7-983A-97011FE281EA}" srcOrd="0" destOrd="0" presId="urn:microsoft.com/office/officeart/2005/8/layout/hList1"/>
    <dgm:cxn modelId="{7E96758B-1F31-40E9-95A4-9FEEDB8D2A3A}" type="presParOf" srcId="{0D509155-DED7-4640-9B65-C6F8DD43EB83}" destId="{379CA9C1-B448-4479-A13A-09E760D8E035}" srcOrd="1" destOrd="0" presId="urn:microsoft.com/office/officeart/2005/8/layout/hList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2E4383-2C6B-484A-970F-BC156B05911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F25E3ED0-B037-4D4B-8645-27A5BB923CC7}">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100" b="1" u="none" dirty="0" smtClean="0">
            <a:solidFill>
              <a:srgbClr val="FFFF00"/>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2100" b="1" u="none" dirty="0" smtClean="0">
              <a:solidFill>
                <a:srgbClr val="FFFF00"/>
              </a:solidFill>
            </a:rPr>
            <a:t>BONE RESORBING FACTOR (BRF)</a:t>
          </a:r>
        </a:p>
        <a:p>
          <a:pPr defTabSz="1778000">
            <a:lnSpc>
              <a:spcPct val="90000"/>
            </a:lnSpc>
            <a:spcBef>
              <a:spcPct val="0"/>
            </a:spcBef>
            <a:spcAft>
              <a:spcPct val="35000"/>
            </a:spcAft>
          </a:pPr>
          <a:endParaRPr lang="en-US" u="none" dirty="0"/>
        </a:p>
      </dgm:t>
    </dgm:pt>
    <dgm:pt modelId="{7F492790-5DC4-4051-ADDD-16A08752B6F7}">
      <dgm:prSet phldrT="[Text]" custT="1"/>
      <dgm:spPr/>
      <dgm:t>
        <a:bodyPr/>
        <a:lstStyle/>
        <a:p>
          <a:r>
            <a:rPr lang="en-US" sz="2100" b="1" u="none" dirty="0" smtClean="0">
              <a:solidFill>
                <a:srgbClr val="FFFF00"/>
              </a:solidFill>
            </a:rPr>
            <a:t>HYDROSTATIC ENLARGEMENT</a:t>
          </a:r>
          <a:endParaRPr lang="en-US" sz="2100" b="1" u="none" dirty="0">
            <a:solidFill>
              <a:srgbClr val="FFFF00"/>
            </a:solidFill>
          </a:endParaRPr>
        </a:p>
      </dgm:t>
    </dgm:pt>
    <dgm:pt modelId="{BEC4077B-B041-47AB-9F33-CCEA79AB2849}">
      <dgm:prSet phldrT="[Text]" custT="1"/>
      <dgm:spPr/>
      <dgm:t>
        <a:bodyPr/>
        <a:lstStyle/>
        <a:p>
          <a:r>
            <a:rPr lang="en-US" sz="1800" b="1" u="none" dirty="0" smtClean="0"/>
            <a:t> </a:t>
          </a:r>
          <a:r>
            <a:rPr lang="en-US" sz="2100" b="1" u="none" dirty="0" smtClean="0">
              <a:solidFill>
                <a:srgbClr val="FFFF00"/>
              </a:solidFill>
            </a:rPr>
            <a:t>MURAL GROWTH</a:t>
          </a:r>
          <a:endParaRPr lang="en-US" sz="2100" b="1" u="none" dirty="0">
            <a:solidFill>
              <a:srgbClr val="FFFF00"/>
            </a:solidFill>
          </a:endParaRPr>
        </a:p>
      </dgm:t>
    </dgm:pt>
    <dgm:pt modelId="{375BD38D-F1C9-4BE1-9FBC-EE33EA8FC820}" type="sibTrans" cxnId="{0A1BD1D0-1B05-4C50-AB19-5801DD4DA718}">
      <dgm:prSet/>
      <dgm:spPr/>
      <dgm:t>
        <a:bodyPr/>
        <a:lstStyle/>
        <a:p>
          <a:endParaRPr lang="en-US"/>
        </a:p>
      </dgm:t>
    </dgm:pt>
    <dgm:pt modelId="{05864904-83AE-4A84-9712-CC59A316B973}" type="parTrans" cxnId="{0A1BD1D0-1B05-4C50-AB19-5801DD4DA718}">
      <dgm:prSet/>
      <dgm:spPr/>
      <dgm:t>
        <a:bodyPr/>
        <a:lstStyle/>
        <a:p>
          <a:endParaRPr lang="en-US"/>
        </a:p>
      </dgm:t>
    </dgm:pt>
    <dgm:pt modelId="{9E879306-FAF2-465E-B0DE-A8C79B3C9FC6}" type="sibTrans" cxnId="{4CE9E2A8-E5F3-4707-AC5B-B7339B7314FA}">
      <dgm:prSet/>
      <dgm:spPr/>
      <dgm:t>
        <a:bodyPr/>
        <a:lstStyle/>
        <a:p>
          <a:endParaRPr lang="en-US"/>
        </a:p>
      </dgm:t>
    </dgm:pt>
    <dgm:pt modelId="{883DFE49-9BF4-4CAF-8534-8EB6DFDFEA93}" type="parTrans" cxnId="{4CE9E2A8-E5F3-4707-AC5B-B7339B7314FA}">
      <dgm:prSet/>
      <dgm:spPr/>
      <dgm:t>
        <a:bodyPr/>
        <a:lstStyle/>
        <a:p>
          <a:endParaRPr lang="en-US"/>
        </a:p>
      </dgm:t>
    </dgm:pt>
    <dgm:pt modelId="{B4527FA8-BCA0-4E7A-B29D-1E3ECEAF5306}" type="sibTrans" cxnId="{CFE139A4-B6AC-4CA6-98BD-4BDAD0A4F831}">
      <dgm:prSet/>
      <dgm:spPr/>
      <dgm:t>
        <a:bodyPr/>
        <a:lstStyle/>
        <a:p>
          <a:endParaRPr lang="en-US"/>
        </a:p>
      </dgm:t>
    </dgm:pt>
    <dgm:pt modelId="{B2B3B009-F7F1-4560-B851-052680027ED3}" type="parTrans" cxnId="{CFE139A4-B6AC-4CA6-98BD-4BDAD0A4F831}">
      <dgm:prSet/>
      <dgm:spPr/>
      <dgm:t>
        <a:bodyPr/>
        <a:lstStyle/>
        <a:p>
          <a:endParaRPr lang="en-US"/>
        </a:p>
      </dgm:t>
    </dgm:pt>
    <dgm:pt modelId="{47D7DA6E-C5AC-4DF7-8B94-5A467A8CAE9A}">
      <dgm:prSet phldrT="[Text]" custT="1"/>
      <dgm:spPr/>
      <dgm:t>
        <a:bodyPr/>
        <a:lstStyle/>
        <a:p>
          <a:pPr marL="0" marR="0" indent="0" defTabSz="914400" eaLnBrk="1" fontAlgn="auto" latinLnBrk="0" hangingPunct="1">
            <a:lnSpc>
              <a:spcPct val="150000"/>
            </a:lnSpc>
            <a:spcBef>
              <a:spcPts val="0"/>
            </a:spcBef>
            <a:spcAft>
              <a:spcPts val="0"/>
            </a:spcAft>
            <a:buClrTx/>
            <a:buSzTx/>
            <a:buFontTx/>
            <a:buNone/>
            <a:tabLst/>
            <a:defRPr/>
          </a:pPr>
          <a:r>
            <a:rPr lang="en-US" sz="2000" dirty="0" smtClean="0"/>
            <a:t>Peripheral cell division</a:t>
          </a:r>
          <a:endParaRPr lang="en-US" sz="2000" u="none" dirty="0"/>
        </a:p>
      </dgm:t>
    </dgm:pt>
    <dgm:pt modelId="{9447055C-49B1-441D-A00D-DCC91DC0AD08}" type="parTrans" cxnId="{78B168C6-FC53-445D-BF49-DA61F2A73679}">
      <dgm:prSet/>
      <dgm:spPr/>
      <dgm:t>
        <a:bodyPr/>
        <a:lstStyle/>
        <a:p>
          <a:endParaRPr lang="en-US"/>
        </a:p>
      </dgm:t>
    </dgm:pt>
    <dgm:pt modelId="{DC7E4FD8-551E-4B1C-A480-A0F82B21EBAD}" type="sibTrans" cxnId="{78B168C6-FC53-445D-BF49-DA61F2A73679}">
      <dgm:prSet/>
      <dgm:spPr/>
      <dgm:t>
        <a:bodyPr/>
        <a:lstStyle/>
        <a:p>
          <a:endParaRPr lang="en-US"/>
        </a:p>
      </dgm:t>
    </dgm:pt>
    <dgm:pt modelId="{F3373D34-0A59-4DC9-9583-90D6FAFFB08B}">
      <dgm:prSet phldrT="[Text]" custT="1"/>
      <dgm:spPr/>
      <dgm:t>
        <a:bodyPr/>
        <a:lstStyle/>
        <a:p>
          <a:pPr>
            <a:lnSpc>
              <a:spcPct val="100000"/>
            </a:lnSpc>
          </a:pPr>
          <a:r>
            <a:rPr lang="en-US" sz="2000" dirty="0" smtClean="0"/>
            <a:t>Secretion</a:t>
          </a:r>
          <a:endParaRPr lang="en-US" sz="2000" u="none" dirty="0"/>
        </a:p>
      </dgm:t>
    </dgm:pt>
    <dgm:pt modelId="{6CCDBF48-9A7A-480C-B828-A4EA12183CFA}" type="parTrans" cxnId="{D77A3BA4-E2D4-42C9-A39F-E29C890EEE83}">
      <dgm:prSet/>
      <dgm:spPr/>
      <dgm:t>
        <a:bodyPr/>
        <a:lstStyle/>
        <a:p>
          <a:endParaRPr lang="en-US"/>
        </a:p>
      </dgm:t>
    </dgm:pt>
    <dgm:pt modelId="{965CAD12-844E-41A9-9537-984E078B3834}" type="sibTrans" cxnId="{D77A3BA4-E2D4-42C9-A39F-E29C890EEE83}">
      <dgm:prSet/>
      <dgm:spPr/>
      <dgm:t>
        <a:bodyPr/>
        <a:lstStyle/>
        <a:p>
          <a:endParaRPr lang="en-US"/>
        </a:p>
      </dgm:t>
    </dgm:pt>
    <dgm:pt modelId="{EE57EC1A-B3DE-453F-8AA1-55ADCF07CF25}">
      <dgm:prSet custT="1"/>
      <dgm:spPr/>
      <dgm:t>
        <a:bodyPr/>
        <a:lstStyle/>
        <a:p>
          <a:pPr>
            <a:lnSpc>
              <a:spcPct val="100000"/>
            </a:lnSpc>
          </a:pPr>
          <a:r>
            <a:rPr lang="en-US" sz="2000" dirty="0" smtClean="0"/>
            <a:t>Transudation and exudation</a:t>
          </a:r>
        </a:p>
      </dgm:t>
    </dgm:pt>
    <dgm:pt modelId="{CDDB2F0A-7BF1-4E9D-9047-6BE9EB2D7F83}" type="parTrans" cxnId="{80ED9441-F8C8-4419-A58B-7CCBC683E950}">
      <dgm:prSet/>
      <dgm:spPr/>
      <dgm:t>
        <a:bodyPr/>
        <a:lstStyle/>
        <a:p>
          <a:endParaRPr lang="en-US"/>
        </a:p>
      </dgm:t>
    </dgm:pt>
    <dgm:pt modelId="{53083998-6C5D-4D48-BA6C-BCDEC2FA96F5}" type="sibTrans" cxnId="{80ED9441-F8C8-4419-A58B-7CCBC683E950}">
      <dgm:prSet/>
      <dgm:spPr/>
      <dgm:t>
        <a:bodyPr/>
        <a:lstStyle/>
        <a:p>
          <a:endParaRPr lang="en-US"/>
        </a:p>
      </dgm:t>
    </dgm:pt>
    <dgm:pt modelId="{B8C52728-16B7-4DD7-BF24-0B1E22AE7E62}">
      <dgm:prSet custT="1"/>
      <dgm:spPr/>
      <dgm:t>
        <a:bodyPr/>
        <a:lstStyle/>
        <a:p>
          <a:pPr>
            <a:lnSpc>
              <a:spcPct val="100000"/>
            </a:lnSpc>
          </a:pPr>
          <a:r>
            <a:rPr lang="en-US" sz="2000" dirty="0" smtClean="0"/>
            <a:t>Dialysis</a:t>
          </a:r>
        </a:p>
      </dgm:t>
    </dgm:pt>
    <dgm:pt modelId="{5CDCE0B2-A79B-49FA-B9C5-7C25CD3453C5}" type="parTrans" cxnId="{96CEB271-06C1-4487-BB70-F05A411B3A9A}">
      <dgm:prSet/>
      <dgm:spPr/>
      <dgm:t>
        <a:bodyPr/>
        <a:lstStyle/>
        <a:p>
          <a:endParaRPr lang="en-US"/>
        </a:p>
      </dgm:t>
    </dgm:pt>
    <dgm:pt modelId="{57907772-6A65-40D5-BBD0-65EB10A2C40A}" type="sibTrans" cxnId="{96CEB271-06C1-4487-BB70-F05A411B3A9A}">
      <dgm:prSet/>
      <dgm:spPr/>
      <dgm:t>
        <a:bodyPr/>
        <a:lstStyle/>
        <a:p>
          <a:endParaRPr lang="en-US"/>
        </a:p>
      </dgm:t>
    </dgm:pt>
    <dgm:pt modelId="{44EE341A-1A58-4FDE-8997-E82A99629650}">
      <dgm:prSet phldrT="[Text]" custT="1"/>
      <dgm:spPr/>
      <dgm:t>
        <a:bodyPr/>
        <a:lstStyle/>
        <a:p>
          <a:pPr marL="0" marR="0" indent="0" defTabSz="914400" eaLnBrk="1" fontAlgn="auto" latinLnBrk="0" hangingPunct="1">
            <a:lnSpc>
              <a:spcPct val="150000"/>
            </a:lnSpc>
            <a:spcBef>
              <a:spcPts val="0"/>
            </a:spcBef>
            <a:spcAft>
              <a:spcPts val="0"/>
            </a:spcAft>
            <a:buClrTx/>
            <a:buSzTx/>
            <a:buFontTx/>
            <a:buNone/>
            <a:tabLst/>
            <a:defRPr/>
          </a:pPr>
          <a:r>
            <a:rPr lang="en-US" sz="2000" dirty="0" smtClean="0"/>
            <a:t>Accumulation of cellular contents</a:t>
          </a:r>
          <a:endParaRPr lang="en-US" sz="2000" u="none" dirty="0"/>
        </a:p>
      </dgm:t>
    </dgm:pt>
    <dgm:pt modelId="{D64388D9-EE3F-4010-8CE9-63D1C68D74CA}" type="parTrans" cxnId="{4ADA9A4C-F28A-4CE1-8FD3-9E1D9BBF9B50}">
      <dgm:prSet/>
      <dgm:spPr/>
      <dgm:t>
        <a:bodyPr/>
        <a:lstStyle/>
        <a:p>
          <a:endParaRPr lang="en-US"/>
        </a:p>
      </dgm:t>
    </dgm:pt>
    <dgm:pt modelId="{1A559036-1E00-47B4-A8D2-C850E5C9F7A2}" type="sibTrans" cxnId="{4ADA9A4C-F28A-4CE1-8FD3-9E1D9BBF9B50}">
      <dgm:prSet/>
      <dgm:spPr/>
      <dgm:t>
        <a:bodyPr/>
        <a:lstStyle/>
        <a:p>
          <a:endParaRPr lang="en-US"/>
        </a:p>
      </dgm:t>
    </dgm:pt>
    <dgm:pt modelId="{2BEFCCCF-2F95-43FC-9BAB-83E82B4FB418}" type="pres">
      <dgm:prSet presAssocID="{9D2E4383-2C6B-484A-970F-BC156B059114}" presName="linear" presStyleCnt="0">
        <dgm:presLayoutVars>
          <dgm:dir/>
          <dgm:animLvl val="lvl"/>
          <dgm:resizeHandles val="exact"/>
        </dgm:presLayoutVars>
      </dgm:prSet>
      <dgm:spPr/>
      <dgm:t>
        <a:bodyPr/>
        <a:lstStyle/>
        <a:p>
          <a:endParaRPr lang="en-US"/>
        </a:p>
      </dgm:t>
    </dgm:pt>
    <dgm:pt modelId="{04CA7D7D-6E87-4BF3-AFB0-21C00CEC145B}" type="pres">
      <dgm:prSet presAssocID="{BEC4077B-B041-47AB-9F33-CCEA79AB2849}" presName="parentLin" presStyleCnt="0"/>
      <dgm:spPr/>
    </dgm:pt>
    <dgm:pt modelId="{8CAB47AA-766A-412A-8A7A-02CCB83B080B}" type="pres">
      <dgm:prSet presAssocID="{BEC4077B-B041-47AB-9F33-CCEA79AB2849}" presName="parentLeftMargin" presStyleLbl="node1" presStyleIdx="0" presStyleCnt="3"/>
      <dgm:spPr/>
      <dgm:t>
        <a:bodyPr/>
        <a:lstStyle/>
        <a:p>
          <a:endParaRPr lang="en-US"/>
        </a:p>
      </dgm:t>
    </dgm:pt>
    <dgm:pt modelId="{5C3CBCF6-E6F0-4351-BFB7-3127C81E2A4A}" type="pres">
      <dgm:prSet presAssocID="{BEC4077B-B041-47AB-9F33-CCEA79AB2849}" presName="parentText" presStyleLbl="node1" presStyleIdx="0" presStyleCnt="3" custScaleY="184738">
        <dgm:presLayoutVars>
          <dgm:chMax val="0"/>
          <dgm:bulletEnabled val="1"/>
        </dgm:presLayoutVars>
      </dgm:prSet>
      <dgm:spPr/>
      <dgm:t>
        <a:bodyPr/>
        <a:lstStyle/>
        <a:p>
          <a:endParaRPr lang="en-US"/>
        </a:p>
      </dgm:t>
    </dgm:pt>
    <dgm:pt modelId="{D3713E77-78B6-4C64-9F3E-C62EF83438F0}" type="pres">
      <dgm:prSet presAssocID="{BEC4077B-B041-47AB-9F33-CCEA79AB2849}" presName="negativeSpace" presStyleCnt="0"/>
      <dgm:spPr/>
    </dgm:pt>
    <dgm:pt modelId="{FBDAA4AE-EAD2-4729-AF24-2200446C0DC4}" type="pres">
      <dgm:prSet presAssocID="{BEC4077B-B041-47AB-9F33-CCEA79AB2849}" presName="childText" presStyleLbl="conFgAcc1" presStyleIdx="0" presStyleCnt="3">
        <dgm:presLayoutVars>
          <dgm:bulletEnabled val="1"/>
        </dgm:presLayoutVars>
      </dgm:prSet>
      <dgm:spPr/>
      <dgm:t>
        <a:bodyPr/>
        <a:lstStyle/>
        <a:p>
          <a:endParaRPr lang="en-US"/>
        </a:p>
      </dgm:t>
    </dgm:pt>
    <dgm:pt modelId="{AA48BF89-B446-4D9D-9A3D-4D41C9E58360}" type="pres">
      <dgm:prSet presAssocID="{375BD38D-F1C9-4BE1-9FBC-EE33EA8FC820}" presName="spaceBetweenRectangles" presStyleCnt="0"/>
      <dgm:spPr/>
    </dgm:pt>
    <dgm:pt modelId="{4BCF5B39-65FB-4923-8437-776269DE57BA}" type="pres">
      <dgm:prSet presAssocID="{7F492790-5DC4-4051-ADDD-16A08752B6F7}" presName="parentLin" presStyleCnt="0"/>
      <dgm:spPr/>
    </dgm:pt>
    <dgm:pt modelId="{38720A45-24F8-46F4-95C9-57756AB76ACB}" type="pres">
      <dgm:prSet presAssocID="{7F492790-5DC4-4051-ADDD-16A08752B6F7}" presName="parentLeftMargin" presStyleLbl="node1" presStyleIdx="0" presStyleCnt="3"/>
      <dgm:spPr/>
      <dgm:t>
        <a:bodyPr/>
        <a:lstStyle/>
        <a:p>
          <a:endParaRPr lang="en-US"/>
        </a:p>
      </dgm:t>
    </dgm:pt>
    <dgm:pt modelId="{6C0C6A70-2221-472A-9602-2A03D78D87D2}" type="pres">
      <dgm:prSet presAssocID="{7F492790-5DC4-4051-ADDD-16A08752B6F7}" presName="parentText" presStyleLbl="node1" presStyleIdx="1" presStyleCnt="3" custScaleY="184738">
        <dgm:presLayoutVars>
          <dgm:chMax val="0"/>
          <dgm:bulletEnabled val="1"/>
        </dgm:presLayoutVars>
      </dgm:prSet>
      <dgm:spPr/>
      <dgm:t>
        <a:bodyPr/>
        <a:lstStyle/>
        <a:p>
          <a:endParaRPr lang="en-US"/>
        </a:p>
      </dgm:t>
    </dgm:pt>
    <dgm:pt modelId="{04C0D98C-1F7A-479C-9AF8-00A7D7015A95}" type="pres">
      <dgm:prSet presAssocID="{7F492790-5DC4-4051-ADDD-16A08752B6F7}" presName="negativeSpace" presStyleCnt="0"/>
      <dgm:spPr/>
    </dgm:pt>
    <dgm:pt modelId="{617A31AD-82E0-4C41-9F0E-087F81179EEB}" type="pres">
      <dgm:prSet presAssocID="{7F492790-5DC4-4051-ADDD-16A08752B6F7}" presName="childText" presStyleLbl="conFgAcc1" presStyleIdx="1" presStyleCnt="3">
        <dgm:presLayoutVars>
          <dgm:bulletEnabled val="1"/>
        </dgm:presLayoutVars>
      </dgm:prSet>
      <dgm:spPr/>
      <dgm:t>
        <a:bodyPr/>
        <a:lstStyle/>
        <a:p>
          <a:endParaRPr lang="en-US"/>
        </a:p>
      </dgm:t>
    </dgm:pt>
    <dgm:pt modelId="{E7AC1001-A38D-48A4-A4CB-6EB022787D9E}" type="pres">
      <dgm:prSet presAssocID="{B4527FA8-BCA0-4E7A-B29D-1E3ECEAF5306}" presName="spaceBetweenRectangles" presStyleCnt="0"/>
      <dgm:spPr/>
    </dgm:pt>
    <dgm:pt modelId="{58E4EE41-AF98-48DC-B48E-DFC7EEB20D08}" type="pres">
      <dgm:prSet presAssocID="{F25E3ED0-B037-4D4B-8645-27A5BB923CC7}" presName="parentLin" presStyleCnt="0"/>
      <dgm:spPr/>
    </dgm:pt>
    <dgm:pt modelId="{56E22AEC-DE5B-488F-85D9-1EAE5D8CD233}" type="pres">
      <dgm:prSet presAssocID="{F25E3ED0-B037-4D4B-8645-27A5BB923CC7}" presName="parentLeftMargin" presStyleLbl="node1" presStyleIdx="1" presStyleCnt="3"/>
      <dgm:spPr/>
      <dgm:t>
        <a:bodyPr/>
        <a:lstStyle/>
        <a:p>
          <a:endParaRPr lang="en-US"/>
        </a:p>
      </dgm:t>
    </dgm:pt>
    <dgm:pt modelId="{28819F6F-0418-4712-8ECC-BC21B5FF3036}" type="pres">
      <dgm:prSet presAssocID="{F25E3ED0-B037-4D4B-8645-27A5BB923CC7}" presName="parentText" presStyleLbl="node1" presStyleIdx="2" presStyleCnt="3" custScaleY="184738">
        <dgm:presLayoutVars>
          <dgm:chMax val="0"/>
          <dgm:bulletEnabled val="1"/>
        </dgm:presLayoutVars>
      </dgm:prSet>
      <dgm:spPr/>
      <dgm:t>
        <a:bodyPr/>
        <a:lstStyle/>
        <a:p>
          <a:endParaRPr lang="en-US"/>
        </a:p>
      </dgm:t>
    </dgm:pt>
    <dgm:pt modelId="{805DF003-7575-49F5-ACA8-B27443A121B6}" type="pres">
      <dgm:prSet presAssocID="{F25E3ED0-B037-4D4B-8645-27A5BB923CC7}" presName="negativeSpace" presStyleCnt="0"/>
      <dgm:spPr/>
    </dgm:pt>
    <dgm:pt modelId="{324C624C-7170-4CBC-83A7-860E794BE8F9}" type="pres">
      <dgm:prSet presAssocID="{F25E3ED0-B037-4D4B-8645-27A5BB923CC7}" presName="childText" presStyleLbl="conFgAcc1" presStyleIdx="2" presStyleCnt="3">
        <dgm:presLayoutVars>
          <dgm:bulletEnabled val="1"/>
        </dgm:presLayoutVars>
      </dgm:prSet>
      <dgm:spPr/>
    </dgm:pt>
  </dgm:ptLst>
  <dgm:cxnLst>
    <dgm:cxn modelId="{A0069919-5CEE-4855-924F-D9F16D5A40B7}" type="presOf" srcId="{44EE341A-1A58-4FDE-8997-E82A99629650}" destId="{FBDAA4AE-EAD2-4729-AF24-2200446C0DC4}" srcOrd="0" destOrd="1" presId="urn:microsoft.com/office/officeart/2005/8/layout/list1"/>
    <dgm:cxn modelId="{B81280D0-E0D8-4A44-9473-2F0197BB0C71}" type="presOf" srcId="{F25E3ED0-B037-4D4B-8645-27A5BB923CC7}" destId="{56E22AEC-DE5B-488F-85D9-1EAE5D8CD233}" srcOrd="0" destOrd="0" presId="urn:microsoft.com/office/officeart/2005/8/layout/list1"/>
    <dgm:cxn modelId="{4ADA9A4C-F28A-4CE1-8FD3-9E1D9BBF9B50}" srcId="{BEC4077B-B041-47AB-9F33-CCEA79AB2849}" destId="{44EE341A-1A58-4FDE-8997-E82A99629650}" srcOrd="1" destOrd="0" parTransId="{D64388D9-EE3F-4010-8CE9-63D1C68D74CA}" sibTransId="{1A559036-1E00-47B4-A8D2-C850E5C9F7A2}"/>
    <dgm:cxn modelId="{96CEB271-06C1-4487-BB70-F05A411B3A9A}" srcId="{7F492790-5DC4-4051-ADDD-16A08752B6F7}" destId="{B8C52728-16B7-4DD7-BF24-0B1E22AE7E62}" srcOrd="2" destOrd="0" parTransId="{5CDCE0B2-A79B-49FA-B9C5-7C25CD3453C5}" sibTransId="{57907772-6A65-40D5-BBD0-65EB10A2C40A}"/>
    <dgm:cxn modelId="{4CE9E2A8-E5F3-4707-AC5B-B7339B7314FA}" srcId="{9D2E4383-2C6B-484A-970F-BC156B059114}" destId="{F25E3ED0-B037-4D4B-8645-27A5BB923CC7}" srcOrd="2" destOrd="0" parTransId="{883DFE49-9BF4-4CAF-8534-8EB6DFDFEA93}" sibTransId="{9E879306-FAF2-465E-B0DE-A8C79B3C9FC6}"/>
    <dgm:cxn modelId="{FA2116C3-B9CE-4F74-AB21-805DC2922B10}" type="presOf" srcId="{9D2E4383-2C6B-484A-970F-BC156B059114}" destId="{2BEFCCCF-2F95-43FC-9BAB-83E82B4FB418}" srcOrd="0" destOrd="0" presId="urn:microsoft.com/office/officeart/2005/8/layout/list1"/>
    <dgm:cxn modelId="{0395895D-AC66-4B67-B1FB-A7F580A29B71}" type="presOf" srcId="{F25E3ED0-B037-4D4B-8645-27A5BB923CC7}" destId="{28819F6F-0418-4712-8ECC-BC21B5FF3036}" srcOrd="1" destOrd="0" presId="urn:microsoft.com/office/officeart/2005/8/layout/list1"/>
    <dgm:cxn modelId="{1EFB8BB8-44E9-47F3-9CD3-F53F836D6578}" type="presOf" srcId="{7F492790-5DC4-4051-ADDD-16A08752B6F7}" destId="{6C0C6A70-2221-472A-9602-2A03D78D87D2}" srcOrd="1" destOrd="0" presId="urn:microsoft.com/office/officeart/2005/8/layout/list1"/>
    <dgm:cxn modelId="{50DA3284-79A6-438C-AA38-46AB09030A7C}" type="presOf" srcId="{EE57EC1A-B3DE-453F-8AA1-55ADCF07CF25}" destId="{617A31AD-82E0-4C41-9F0E-087F81179EEB}" srcOrd="0" destOrd="1" presId="urn:microsoft.com/office/officeart/2005/8/layout/list1"/>
    <dgm:cxn modelId="{F1C42F9B-EDFB-4734-A97C-378D14B9FB15}" type="presOf" srcId="{7F492790-5DC4-4051-ADDD-16A08752B6F7}" destId="{38720A45-24F8-46F4-95C9-57756AB76ACB}" srcOrd="0" destOrd="0" presId="urn:microsoft.com/office/officeart/2005/8/layout/list1"/>
    <dgm:cxn modelId="{BF385756-FAE1-41C9-9F24-895B5FB8FCAF}" type="presOf" srcId="{47D7DA6E-C5AC-4DF7-8B94-5A467A8CAE9A}" destId="{FBDAA4AE-EAD2-4729-AF24-2200446C0DC4}" srcOrd="0" destOrd="0" presId="urn:microsoft.com/office/officeart/2005/8/layout/list1"/>
    <dgm:cxn modelId="{CFE139A4-B6AC-4CA6-98BD-4BDAD0A4F831}" srcId="{9D2E4383-2C6B-484A-970F-BC156B059114}" destId="{7F492790-5DC4-4051-ADDD-16A08752B6F7}" srcOrd="1" destOrd="0" parTransId="{B2B3B009-F7F1-4560-B851-052680027ED3}" sibTransId="{B4527FA8-BCA0-4E7A-B29D-1E3ECEAF5306}"/>
    <dgm:cxn modelId="{14C68C46-4904-4F23-AEA0-FC68C7129F70}" type="presOf" srcId="{F3373D34-0A59-4DC9-9583-90D6FAFFB08B}" destId="{617A31AD-82E0-4C41-9F0E-087F81179EEB}" srcOrd="0" destOrd="0" presId="urn:microsoft.com/office/officeart/2005/8/layout/list1"/>
    <dgm:cxn modelId="{80ED9441-F8C8-4419-A58B-7CCBC683E950}" srcId="{7F492790-5DC4-4051-ADDD-16A08752B6F7}" destId="{EE57EC1A-B3DE-453F-8AA1-55ADCF07CF25}" srcOrd="1" destOrd="0" parTransId="{CDDB2F0A-7BF1-4E9D-9047-6BE9EB2D7F83}" sibTransId="{53083998-6C5D-4D48-BA6C-BCDEC2FA96F5}"/>
    <dgm:cxn modelId="{61064138-D9B6-4F95-AE29-2A9986A099BF}" type="presOf" srcId="{BEC4077B-B041-47AB-9F33-CCEA79AB2849}" destId="{5C3CBCF6-E6F0-4351-BFB7-3127C81E2A4A}" srcOrd="1" destOrd="0" presId="urn:microsoft.com/office/officeart/2005/8/layout/list1"/>
    <dgm:cxn modelId="{78B168C6-FC53-445D-BF49-DA61F2A73679}" srcId="{BEC4077B-B041-47AB-9F33-CCEA79AB2849}" destId="{47D7DA6E-C5AC-4DF7-8B94-5A467A8CAE9A}" srcOrd="0" destOrd="0" parTransId="{9447055C-49B1-441D-A00D-DCC91DC0AD08}" sibTransId="{DC7E4FD8-551E-4B1C-A480-A0F82B21EBAD}"/>
    <dgm:cxn modelId="{0A1BD1D0-1B05-4C50-AB19-5801DD4DA718}" srcId="{9D2E4383-2C6B-484A-970F-BC156B059114}" destId="{BEC4077B-B041-47AB-9F33-CCEA79AB2849}" srcOrd="0" destOrd="0" parTransId="{05864904-83AE-4A84-9712-CC59A316B973}" sibTransId="{375BD38D-F1C9-4BE1-9FBC-EE33EA8FC820}"/>
    <dgm:cxn modelId="{D77A3BA4-E2D4-42C9-A39F-E29C890EEE83}" srcId="{7F492790-5DC4-4051-ADDD-16A08752B6F7}" destId="{F3373D34-0A59-4DC9-9583-90D6FAFFB08B}" srcOrd="0" destOrd="0" parTransId="{6CCDBF48-9A7A-480C-B828-A4EA12183CFA}" sibTransId="{965CAD12-844E-41A9-9537-984E078B3834}"/>
    <dgm:cxn modelId="{9BF21367-C6E6-417C-AC6E-D9F33C226153}" type="presOf" srcId="{BEC4077B-B041-47AB-9F33-CCEA79AB2849}" destId="{8CAB47AA-766A-412A-8A7A-02CCB83B080B}" srcOrd="0" destOrd="0" presId="urn:microsoft.com/office/officeart/2005/8/layout/list1"/>
    <dgm:cxn modelId="{605BB281-0EDC-4445-B753-09969267D5D3}" type="presOf" srcId="{B8C52728-16B7-4DD7-BF24-0B1E22AE7E62}" destId="{617A31AD-82E0-4C41-9F0E-087F81179EEB}" srcOrd="0" destOrd="2" presId="urn:microsoft.com/office/officeart/2005/8/layout/list1"/>
    <dgm:cxn modelId="{7C054C10-4BBD-48BF-9A72-C3497BEB8BAF}" type="presParOf" srcId="{2BEFCCCF-2F95-43FC-9BAB-83E82B4FB418}" destId="{04CA7D7D-6E87-4BF3-AFB0-21C00CEC145B}" srcOrd="0" destOrd="0" presId="urn:microsoft.com/office/officeart/2005/8/layout/list1"/>
    <dgm:cxn modelId="{39E8EA3C-F303-4F62-92BD-61015FF56F77}" type="presParOf" srcId="{04CA7D7D-6E87-4BF3-AFB0-21C00CEC145B}" destId="{8CAB47AA-766A-412A-8A7A-02CCB83B080B}" srcOrd="0" destOrd="0" presId="urn:microsoft.com/office/officeart/2005/8/layout/list1"/>
    <dgm:cxn modelId="{E1D76FE4-EA16-4316-8CDC-8745199FE017}" type="presParOf" srcId="{04CA7D7D-6E87-4BF3-AFB0-21C00CEC145B}" destId="{5C3CBCF6-E6F0-4351-BFB7-3127C81E2A4A}" srcOrd="1" destOrd="0" presId="urn:microsoft.com/office/officeart/2005/8/layout/list1"/>
    <dgm:cxn modelId="{6621667C-7E87-40E7-AAE3-6BC1097760B3}" type="presParOf" srcId="{2BEFCCCF-2F95-43FC-9BAB-83E82B4FB418}" destId="{D3713E77-78B6-4C64-9F3E-C62EF83438F0}" srcOrd="1" destOrd="0" presId="urn:microsoft.com/office/officeart/2005/8/layout/list1"/>
    <dgm:cxn modelId="{32727907-207F-42DA-8C8D-AF0FBCCF49C4}" type="presParOf" srcId="{2BEFCCCF-2F95-43FC-9BAB-83E82B4FB418}" destId="{FBDAA4AE-EAD2-4729-AF24-2200446C0DC4}" srcOrd="2" destOrd="0" presId="urn:microsoft.com/office/officeart/2005/8/layout/list1"/>
    <dgm:cxn modelId="{07125A2D-AA2B-49CB-99ED-80F18E5E1BEC}" type="presParOf" srcId="{2BEFCCCF-2F95-43FC-9BAB-83E82B4FB418}" destId="{AA48BF89-B446-4D9D-9A3D-4D41C9E58360}" srcOrd="3" destOrd="0" presId="urn:microsoft.com/office/officeart/2005/8/layout/list1"/>
    <dgm:cxn modelId="{CE7136E9-56C4-4E7E-8341-B8B0EC7796DF}" type="presParOf" srcId="{2BEFCCCF-2F95-43FC-9BAB-83E82B4FB418}" destId="{4BCF5B39-65FB-4923-8437-776269DE57BA}" srcOrd="4" destOrd="0" presId="urn:microsoft.com/office/officeart/2005/8/layout/list1"/>
    <dgm:cxn modelId="{45B70081-AC67-4812-A016-B6C56803D29B}" type="presParOf" srcId="{4BCF5B39-65FB-4923-8437-776269DE57BA}" destId="{38720A45-24F8-46F4-95C9-57756AB76ACB}" srcOrd="0" destOrd="0" presId="urn:microsoft.com/office/officeart/2005/8/layout/list1"/>
    <dgm:cxn modelId="{CDBB838C-4B33-4E3E-9A48-9BE0AF1CCB0F}" type="presParOf" srcId="{4BCF5B39-65FB-4923-8437-776269DE57BA}" destId="{6C0C6A70-2221-472A-9602-2A03D78D87D2}" srcOrd="1" destOrd="0" presId="urn:microsoft.com/office/officeart/2005/8/layout/list1"/>
    <dgm:cxn modelId="{38D10C89-0C6C-44A2-A750-60D1BCDC8626}" type="presParOf" srcId="{2BEFCCCF-2F95-43FC-9BAB-83E82B4FB418}" destId="{04C0D98C-1F7A-479C-9AF8-00A7D7015A95}" srcOrd="5" destOrd="0" presId="urn:microsoft.com/office/officeart/2005/8/layout/list1"/>
    <dgm:cxn modelId="{015428CA-5E4A-4635-A48D-5224B5DF9A57}" type="presParOf" srcId="{2BEFCCCF-2F95-43FC-9BAB-83E82B4FB418}" destId="{617A31AD-82E0-4C41-9F0E-087F81179EEB}" srcOrd="6" destOrd="0" presId="urn:microsoft.com/office/officeart/2005/8/layout/list1"/>
    <dgm:cxn modelId="{A3FD8925-10D2-408D-A181-3B38E6EE1AED}" type="presParOf" srcId="{2BEFCCCF-2F95-43FC-9BAB-83E82B4FB418}" destId="{E7AC1001-A38D-48A4-A4CB-6EB022787D9E}" srcOrd="7" destOrd="0" presId="urn:microsoft.com/office/officeart/2005/8/layout/list1"/>
    <dgm:cxn modelId="{AA413FB3-8469-4521-B870-CACB173A2676}" type="presParOf" srcId="{2BEFCCCF-2F95-43FC-9BAB-83E82B4FB418}" destId="{58E4EE41-AF98-48DC-B48E-DFC7EEB20D08}" srcOrd="8" destOrd="0" presId="urn:microsoft.com/office/officeart/2005/8/layout/list1"/>
    <dgm:cxn modelId="{E12ABC1D-1F8B-4285-88E7-0DA5FD6A9591}" type="presParOf" srcId="{58E4EE41-AF98-48DC-B48E-DFC7EEB20D08}" destId="{56E22AEC-DE5B-488F-85D9-1EAE5D8CD233}" srcOrd="0" destOrd="0" presId="urn:microsoft.com/office/officeart/2005/8/layout/list1"/>
    <dgm:cxn modelId="{D03791C1-AE6F-4863-8C09-9304CAB090BD}" type="presParOf" srcId="{58E4EE41-AF98-48DC-B48E-DFC7EEB20D08}" destId="{28819F6F-0418-4712-8ECC-BC21B5FF3036}" srcOrd="1" destOrd="0" presId="urn:microsoft.com/office/officeart/2005/8/layout/list1"/>
    <dgm:cxn modelId="{6C1ADDC5-D097-42C1-805C-B1E68E4A075E}" type="presParOf" srcId="{2BEFCCCF-2F95-43FC-9BAB-83E82B4FB418}" destId="{805DF003-7575-49F5-ACA8-B27443A121B6}" srcOrd="9" destOrd="0" presId="urn:microsoft.com/office/officeart/2005/8/layout/list1"/>
    <dgm:cxn modelId="{068B768E-1348-45F7-9238-8AFF8CAF9A8F}" type="presParOf" srcId="{2BEFCCCF-2F95-43FC-9BAB-83E82B4FB418}" destId="{324C624C-7170-4CBC-83A7-860E794BE8F9}" srcOrd="10"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AB87E0-1444-4035-8504-C9BA280A5DBE}"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A676A05F-56E4-4015-8C47-4E8D66455514}">
      <dgm:prSet custT="1"/>
      <dgm:spPr>
        <a:ln>
          <a:solidFill>
            <a:schemeClr val="bg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kumimoji="1" lang="en-US" sz="2400" b="1" u="none" dirty="0" smtClean="0"/>
            <a:t>SYNONYMS:</a:t>
          </a:r>
          <a:endParaRPr lang="en-US" sz="2400" b="1" u="none" dirty="0"/>
        </a:p>
      </dgm:t>
    </dgm:pt>
    <dgm:pt modelId="{1CCBB83C-1A9F-4CD2-994D-9E195FDE9A3B}" type="parTrans" cxnId="{5B96CBDD-7838-4CA4-8B0A-C566666FD440}">
      <dgm:prSet/>
      <dgm:spPr/>
      <dgm:t>
        <a:bodyPr/>
        <a:lstStyle/>
        <a:p>
          <a:endParaRPr lang="en-US"/>
        </a:p>
      </dgm:t>
    </dgm:pt>
    <dgm:pt modelId="{7D7BB1BC-3AEA-4505-97E2-2E801EE282F6}" type="sibTrans" cxnId="{5B96CBDD-7838-4CA4-8B0A-C566666FD440}">
      <dgm:prSet/>
      <dgm:spPr/>
      <dgm:t>
        <a:bodyPr/>
        <a:lstStyle/>
        <a:p>
          <a:endParaRPr lang="en-US"/>
        </a:p>
      </dgm:t>
    </dgm:pt>
    <dgm:pt modelId="{9BF80DC1-0D53-40E9-835F-5EE1B1B5ACF0}">
      <dgm:prSet custT="1"/>
      <dgm:spPr>
        <a:solidFill>
          <a:schemeClr val="bg1">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kumimoji="1" lang="en-US" sz="3200" dirty="0" err="1" smtClean="0"/>
            <a:t>Periapical</a:t>
          </a:r>
          <a:r>
            <a:rPr kumimoji="1" lang="en-US" sz="3200" dirty="0" smtClean="0"/>
            <a:t> cyst</a:t>
          </a:r>
          <a:endParaRPr lang="en-US" sz="3200" dirty="0"/>
        </a:p>
      </dgm:t>
    </dgm:pt>
    <dgm:pt modelId="{F5795717-A65A-466A-8E95-841BC750632C}" type="parTrans" cxnId="{D7FAED33-EDE6-438B-8DAA-56F77C4F5D1A}">
      <dgm:prSet/>
      <dgm:spPr/>
      <dgm:t>
        <a:bodyPr/>
        <a:lstStyle/>
        <a:p>
          <a:endParaRPr lang="en-US"/>
        </a:p>
      </dgm:t>
    </dgm:pt>
    <dgm:pt modelId="{A05E7F88-62C8-4375-A081-D1BC58EBCC50}" type="sibTrans" cxnId="{D7FAED33-EDE6-438B-8DAA-56F77C4F5D1A}">
      <dgm:prSet/>
      <dgm:spPr/>
      <dgm:t>
        <a:bodyPr/>
        <a:lstStyle/>
        <a:p>
          <a:endParaRPr lang="en-US"/>
        </a:p>
      </dgm:t>
    </dgm:pt>
    <dgm:pt modelId="{55EC9061-0510-4ECB-B5CA-7E3E436BE61A}">
      <dgm:prSet custT="1"/>
      <dgm:spPr>
        <a:solidFill>
          <a:schemeClr val="bg1">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kumimoji="1" lang="en-US" sz="3200" dirty="0" smtClean="0"/>
            <a:t>Root end cyst</a:t>
          </a:r>
          <a:endParaRPr lang="en-US" sz="3200" dirty="0"/>
        </a:p>
      </dgm:t>
    </dgm:pt>
    <dgm:pt modelId="{EDF4A12C-7CC0-48BA-B84E-07EE2E4489F0}" type="parTrans" cxnId="{A434B297-2C26-40D5-AAC5-5AF51A306F15}">
      <dgm:prSet/>
      <dgm:spPr/>
      <dgm:t>
        <a:bodyPr/>
        <a:lstStyle/>
        <a:p>
          <a:endParaRPr lang="en-US"/>
        </a:p>
      </dgm:t>
    </dgm:pt>
    <dgm:pt modelId="{3120D76B-D240-4BFE-8979-63566ECFE6E2}" type="sibTrans" cxnId="{A434B297-2C26-40D5-AAC5-5AF51A306F15}">
      <dgm:prSet/>
      <dgm:spPr/>
      <dgm:t>
        <a:bodyPr/>
        <a:lstStyle/>
        <a:p>
          <a:endParaRPr lang="en-US"/>
        </a:p>
      </dgm:t>
    </dgm:pt>
    <dgm:pt modelId="{D98137DF-CD99-4607-9A6C-034D423C3E8C}">
      <dgm:prSet custT="1"/>
      <dgm:spPr>
        <a:solidFill>
          <a:schemeClr val="bg1">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kumimoji="1" lang="en-US" sz="3200" dirty="0" smtClean="0"/>
            <a:t>Apical periodontal cyst</a:t>
          </a:r>
          <a:endParaRPr lang="en-US" sz="3200" dirty="0"/>
        </a:p>
      </dgm:t>
    </dgm:pt>
    <dgm:pt modelId="{01BED41D-1F93-4055-A5A2-16B403D52554}" type="parTrans" cxnId="{88278936-533B-4712-96EC-3E92183C6A97}">
      <dgm:prSet/>
      <dgm:spPr/>
      <dgm:t>
        <a:bodyPr/>
        <a:lstStyle/>
        <a:p>
          <a:endParaRPr lang="en-US"/>
        </a:p>
      </dgm:t>
    </dgm:pt>
    <dgm:pt modelId="{09509A81-F161-4662-906F-8B1FF7666BBA}" type="sibTrans" cxnId="{88278936-533B-4712-96EC-3E92183C6A97}">
      <dgm:prSet/>
      <dgm:spPr/>
      <dgm:t>
        <a:bodyPr/>
        <a:lstStyle/>
        <a:p>
          <a:endParaRPr lang="en-US"/>
        </a:p>
      </dgm:t>
    </dgm:pt>
    <dgm:pt modelId="{66701652-70F3-4EF2-872D-49B4C57BD361}">
      <dgm:prSet custT="1"/>
      <dgm:spPr>
        <a:solidFill>
          <a:schemeClr val="bg1">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kumimoji="1" lang="en-US" sz="3200" dirty="0" smtClean="0"/>
            <a:t>Dental cyst</a:t>
          </a:r>
          <a:endParaRPr lang="en-US" sz="3200" dirty="0"/>
        </a:p>
      </dgm:t>
    </dgm:pt>
    <dgm:pt modelId="{1D039FFA-3C28-42A5-AC2A-0E7DDD1183AD}" type="parTrans" cxnId="{C6C76DB0-5F0A-456A-90FB-63CEA248E5C0}">
      <dgm:prSet/>
      <dgm:spPr/>
      <dgm:t>
        <a:bodyPr/>
        <a:lstStyle/>
        <a:p>
          <a:endParaRPr lang="en-US"/>
        </a:p>
      </dgm:t>
    </dgm:pt>
    <dgm:pt modelId="{65329F8C-32E8-4B10-BA5B-10CF59E473D8}" type="sibTrans" cxnId="{C6C76DB0-5F0A-456A-90FB-63CEA248E5C0}">
      <dgm:prSet/>
      <dgm:spPr/>
      <dgm:t>
        <a:bodyPr/>
        <a:lstStyle/>
        <a:p>
          <a:endParaRPr lang="en-US"/>
        </a:p>
      </dgm:t>
    </dgm:pt>
    <dgm:pt modelId="{111D45F6-C1D3-41F6-9B56-0948B1F94C70}" type="pres">
      <dgm:prSet presAssocID="{2DAB87E0-1444-4035-8504-C9BA280A5DBE}" presName="linear" presStyleCnt="0">
        <dgm:presLayoutVars>
          <dgm:dir/>
          <dgm:animLvl val="lvl"/>
          <dgm:resizeHandles val="exact"/>
        </dgm:presLayoutVars>
      </dgm:prSet>
      <dgm:spPr/>
      <dgm:t>
        <a:bodyPr/>
        <a:lstStyle/>
        <a:p>
          <a:endParaRPr lang="en-US"/>
        </a:p>
      </dgm:t>
    </dgm:pt>
    <dgm:pt modelId="{748356D0-6462-4CC7-8642-783E89CDFD78}" type="pres">
      <dgm:prSet presAssocID="{A676A05F-56E4-4015-8C47-4E8D66455514}" presName="parentLin" presStyleCnt="0"/>
      <dgm:spPr/>
    </dgm:pt>
    <dgm:pt modelId="{C86512F8-DC84-4AEE-ABA3-A96C74EE1529}" type="pres">
      <dgm:prSet presAssocID="{A676A05F-56E4-4015-8C47-4E8D66455514}" presName="parentLeftMargin" presStyleLbl="node1" presStyleIdx="0" presStyleCnt="1"/>
      <dgm:spPr/>
      <dgm:t>
        <a:bodyPr/>
        <a:lstStyle/>
        <a:p>
          <a:endParaRPr lang="en-US"/>
        </a:p>
      </dgm:t>
    </dgm:pt>
    <dgm:pt modelId="{53484BA0-79D5-47C1-B827-A40CC5978520}" type="pres">
      <dgm:prSet presAssocID="{A676A05F-56E4-4015-8C47-4E8D66455514}" presName="parentText" presStyleLbl="node1" presStyleIdx="0" presStyleCnt="1" custScaleX="83709" custScaleY="41353">
        <dgm:presLayoutVars>
          <dgm:chMax val="0"/>
          <dgm:bulletEnabled val="1"/>
        </dgm:presLayoutVars>
      </dgm:prSet>
      <dgm:spPr/>
      <dgm:t>
        <a:bodyPr/>
        <a:lstStyle/>
        <a:p>
          <a:endParaRPr lang="en-US"/>
        </a:p>
      </dgm:t>
    </dgm:pt>
    <dgm:pt modelId="{474CD721-5C03-445C-955F-8057F325A4A2}" type="pres">
      <dgm:prSet presAssocID="{A676A05F-56E4-4015-8C47-4E8D66455514}" presName="negativeSpace" presStyleCnt="0"/>
      <dgm:spPr/>
    </dgm:pt>
    <dgm:pt modelId="{C0D46AC4-9136-42AC-923C-080CECA50153}" type="pres">
      <dgm:prSet presAssocID="{A676A05F-56E4-4015-8C47-4E8D66455514}" presName="childText" presStyleLbl="conFgAcc1" presStyleIdx="0" presStyleCnt="1">
        <dgm:presLayoutVars>
          <dgm:bulletEnabled val="1"/>
        </dgm:presLayoutVars>
      </dgm:prSet>
      <dgm:spPr/>
      <dgm:t>
        <a:bodyPr/>
        <a:lstStyle/>
        <a:p>
          <a:endParaRPr lang="en-US"/>
        </a:p>
      </dgm:t>
    </dgm:pt>
  </dgm:ptLst>
  <dgm:cxnLst>
    <dgm:cxn modelId="{80431EAF-4FE0-4D1E-8CAA-999A33380CCA}" type="presOf" srcId="{2DAB87E0-1444-4035-8504-C9BA280A5DBE}" destId="{111D45F6-C1D3-41F6-9B56-0948B1F94C70}" srcOrd="0" destOrd="0" presId="urn:microsoft.com/office/officeart/2005/8/layout/list1"/>
    <dgm:cxn modelId="{4FE0B68A-FCE4-4097-96D1-269327D9BB35}" type="presOf" srcId="{A676A05F-56E4-4015-8C47-4E8D66455514}" destId="{C86512F8-DC84-4AEE-ABA3-A96C74EE1529}" srcOrd="0" destOrd="0" presId="urn:microsoft.com/office/officeart/2005/8/layout/list1"/>
    <dgm:cxn modelId="{88278936-533B-4712-96EC-3E92183C6A97}" srcId="{A676A05F-56E4-4015-8C47-4E8D66455514}" destId="{D98137DF-CD99-4607-9A6C-034D423C3E8C}" srcOrd="2" destOrd="0" parTransId="{01BED41D-1F93-4055-A5A2-16B403D52554}" sibTransId="{09509A81-F161-4662-906F-8B1FF7666BBA}"/>
    <dgm:cxn modelId="{C6C76DB0-5F0A-456A-90FB-63CEA248E5C0}" srcId="{A676A05F-56E4-4015-8C47-4E8D66455514}" destId="{66701652-70F3-4EF2-872D-49B4C57BD361}" srcOrd="3" destOrd="0" parTransId="{1D039FFA-3C28-42A5-AC2A-0E7DDD1183AD}" sibTransId="{65329F8C-32E8-4B10-BA5B-10CF59E473D8}"/>
    <dgm:cxn modelId="{152828B4-B690-428E-A50D-B23E909D467B}" type="presOf" srcId="{D98137DF-CD99-4607-9A6C-034D423C3E8C}" destId="{C0D46AC4-9136-42AC-923C-080CECA50153}" srcOrd="0" destOrd="2" presId="urn:microsoft.com/office/officeart/2005/8/layout/list1"/>
    <dgm:cxn modelId="{D7FAED33-EDE6-438B-8DAA-56F77C4F5D1A}" srcId="{A676A05F-56E4-4015-8C47-4E8D66455514}" destId="{9BF80DC1-0D53-40E9-835F-5EE1B1B5ACF0}" srcOrd="0" destOrd="0" parTransId="{F5795717-A65A-466A-8E95-841BC750632C}" sibTransId="{A05E7F88-62C8-4375-A081-D1BC58EBCC50}"/>
    <dgm:cxn modelId="{CCB951CE-1B80-40BD-B044-0C0F84830CD0}" type="presOf" srcId="{66701652-70F3-4EF2-872D-49B4C57BD361}" destId="{C0D46AC4-9136-42AC-923C-080CECA50153}" srcOrd="0" destOrd="3" presId="urn:microsoft.com/office/officeart/2005/8/layout/list1"/>
    <dgm:cxn modelId="{199DAE2D-3E35-4635-802C-27464AB7826D}" type="presOf" srcId="{A676A05F-56E4-4015-8C47-4E8D66455514}" destId="{53484BA0-79D5-47C1-B827-A40CC5978520}" srcOrd="1" destOrd="0" presId="urn:microsoft.com/office/officeart/2005/8/layout/list1"/>
    <dgm:cxn modelId="{5B96CBDD-7838-4CA4-8B0A-C566666FD440}" srcId="{2DAB87E0-1444-4035-8504-C9BA280A5DBE}" destId="{A676A05F-56E4-4015-8C47-4E8D66455514}" srcOrd="0" destOrd="0" parTransId="{1CCBB83C-1A9F-4CD2-994D-9E195FDE9A3B}" sibTransId="{7D7BB1BC-3AEA-4505-97E2-2E801EE282F6}"/>
    <dgm:cxn modelId="{A434B297-2C26-40D5-AAC5-5AF51A306F15}" srcId="{A676A05F-56E4-4015-8C47-4E8D66455514}" destId="{55EC9061-0510-4ECB-B5CA-7E3E436BE61A}" srcOrd="1" destOrd="0" parTransId="{EDF4A12C-7CC0-48BA-B84E-07EE2E4489F0}" sibTransId="{3120D76B-D240-4BFE-8979-63566ECFE6E2}"/>
    <dgm:cxn modelId="{B4B4FF27-2441-4D01-B142-A05E03542B72}" type="presOf" srcId="{9BF80DC1-0D53-40E9-835F-5EE1B1B5ACF0}" destId="{C0D46AC4-9136-42AC-923C-080CECA50153}" srcOrd="0" destOrd="0" presId="urn:microsoft.com/office/officeart/2005/8/layout/list1"/>
    <dgm:cxn modelId="{434933FC-BC30-4682-BAED-274540E6381C}" type="presOf" srcId="{55EC9061-0510-4ECB-B5CA-7E3E436BE61A}" destId="{C0D46AC4-9136-42AC-923C-080CECA50153}" srcOrd="0" destOrd="1" presId="urn:microsoft.com/office/officeart/2005/8/layout/list1"/>
    <dgm:cxn modelId="{BC4FD030-4A88-466C-A2EC-048BA84DCD12}" type="presParOf" srcId="{111D45F6-C1D3-41F6-9B56-0948B1F94C70}" destId="{748356D0-6462-4CC7-8642-783E89CDFD78}" srcOrd="0" destOrd="0" presId="urn:microsoft.com/office/officeart/2005/8/layout/list1"/>
    <dgm:cxn modelId="{4EF8302B-59AF-431A-BAC3-90CB71E35E00}" type="presParOf" srcId="{748356D0-6462-4CC7-8642-783E89CDFD78}" destId="{C86512F8-DC84-4AEE-ABA3-A96C74EE1529}" srcOrd="0" destOrd="0" presId="urn:microsoft.com/office/officeart/2005/8/layout/list1"/>
    <dgm:cxn modelId="{89BA3D56-D15A-4183-9BA7-CF484336BCBC}" type="presParOf" srcId="{748356D0-6462-4CC7-8642-783E89CDFD78}" destId="{53484BA0-79D5-47C1-B827-A40CC5978520}" srcOrd="1" destOrd="0" presId="urn:microsoft.com/office/officeart/2005/8/layout/list1"/>
    <dgm:cxn modelId="{B35E3CEC-1C88-4BCE-AB52-CCECDED88C36}" type="presParOf" srcId="{111D45F6-C1D3-41F6-9B56-0948B1F94C70}" destId="{474CD721-5C03-445C-955F-8057F325A4A2}" srcOrd="1" destOrd="0" presId="urn:microsoft.com/office/officeart/2005/8/layout/list1"/>
    <dgm:cxn modelId="{42F2AEDF-DB65-4441-8C95-500536EA9E7B}" type="presParOf" srcId="{111D45F6-C1D3-41F6-9B56-0948B1F94C70}" destId="{C0D46AC4-9136-42AC-923C-080CECA50153}" srcOrd="2"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FBC8ED-EB22-4C19-A211-56E4126704C5}" type="doc">
      <dgm:prSet loTypeId="urn:microsoft.com/office/officeart/2005/8/layout/hList2" loCatId="list" qsTypeId="urn:microsoft.com/office/officeart/2005/8/quickstyle/simple2" qsCatId="simple" csTypeId="urn:microsoft.com/office/officeart/2005/8/colors/accent1_1" csCatId="accent1" phldr="1"/>
      <dgm:spPr/>
      <dgm:t>
        <a:bodyPr/>
        <a:lstStyle/>
        <a:p>
          <a:endParaRPr lang="en-US"/>
        </a:p>
      </dgm:t>
    </dgm:pt>
    <dgm:pt modelId="{36D5FB8F-E150-43C3-AEAD-C2974BFDAA9D}">
      <dgm:prSet custT="1"/>
      <dgm:spPr/>
      <dgm:t>
        <a:bodyPr/>
        <a:lstStyle/>
        <a:p>
          <a:pPr rtl="0"/>
          <a:r>
            <a:rPr kumimoji="1" lang="en-US" sz="2800" b="1" cap="none" spc="0" dirty="0" smtClean="0">
              <a:ln w="1905"/>
              <a:solidFill>
                <a:srgbClr val="FF0000"/>
              </a:solidFill>
              <a:effectLst>
                <a:innerShdw blurRad="69850" dist="43180" dir="5400000">
                  <a:srgbClr val="000000">
                    <a:alpha val="65000"/>
                  </a:srgbClr>
                </a:innerShdw>
              </a:effectLst>
            </a:rPr>
            <a:t>Phase of initiation</a:t>
          </a:r>
          <a:endParaRPr lang="en-US" sz="2800" b="1" cap="none" spc="0" dirty="0">
            <a:ln w="1905"/>
            <a:solidFill>
              <a:srgbClr val="FF0000"/>
            </a:solidFill>
            <a:effectLst>
              <a:innerShdw blurRad="69850" dist="43180" dir="5400000">
                <a:srgbClr val="000000">
                  <a:alpha val="65000"/>
                </a:srgbClr>
              </a:innerShdw>
            </a:effectLst>
          </a:endParaRPr>
        </a:p>
      </dgm:t>
    </dgm:pt>
    <dgm:pt modelId="{DA6A94D2-ECA3-44B0-A44D-DCD00291200D}" type="parTrans" cxnId="{4B5E58A3-844C-499E-AB26-E3B06E09AAC4}">
      <dgm:prSet/>
      <dgm:spPr/>
      <dgm:t>
        <a:bodyPr/>
        <a:lstStyle/>
        <a:p>
          <a:endParaRPr lang="en-US"/>
        </a:p>
      </dgm:t>
    </dgm:pt>
    <dgm:pt modelId="{C2AC8273-40AD-4749-B511-1CEEAF6C5E7F}" type="sibTrans" cxnId="{4B5E58A3-844C-499E-AB26-E3B06E09AAC4}">
      <dgm:prSet/>
      <dgm:spPr/>
      <dgm:t>
        <a:bodyPr/>
        <a:lstStyle/>
        <a:p>
          <a:endParaRPr lang="en-US"/>
        </a:p>
      </dgm:t>
    </dgm:pt>
    <dgm:pt modelId="{0C9A3147-10B0-45E6-A45F-2B689143152F}">
      <dgm:prSet custT="1"/>
      <dgm:spPr/>
      <dgm:t>
        <a:bodyPr/>
        <a:lstStyle/>
        <a:p>
          <a:pPr rtl="0">
            <a:lnSpc>
              <a:spcPct val="150000"/>
            </a:lnSpc>
          </a:pPr>
          <a:r>
            <a:rPr kumimoji="1" lang="en-US" sz="2000" dirty="0" smtClean="0"/>
            <a:t>Bacterial infection of dental pulp / direct inflammatory effect of necrotic </a:t>
          </a:r>
          <a:r>
            <a:rPr kumimoji="1" lang="en-US" sz="2000" dirty="0" err="1" smtClean="0"/>
            <a:t>pulpal</a:t>
          </a:r>
          <a:r>
            <a:rPr kumimoji="1" lang="en-US" sz="2000" dirty="0" smtClean="0"/>
            <a:t> tissue in a </a:t>
          </a:r>
          <a:r>
            <a:rPr kumimoji="1" lang="en-US" sz="2000" b="1" dirty="0" smtClean="0">
              <a:solidFill>
                <a:schemeClr val="accent1"/>
              </a:solidFill>
              <a:latin typeface="Lucida Calligraphy" pitchFamily="66" charset="0"/>
            </a:rPr>
            <a:t>Non-vital Tooth </a:t>
          </a:r>
          <a:r>
            <a:rPr kumimoji="1" lang="en-US" sz="2000" dirty="0" smtClean="0">
              <a:sym typeface="Wingdings 3"/>
            </a:rPr>
            <a:t></a:t>
          </a:r>
          <a:r>
            <a:rPr kumimoji="1" lang="en-US" sz="2000" dirty="0" smtClean="0"/>
            <a:t> stimulation -cell rests of </a:t>
          </a:r>
          <a:r>
            <a:rPr kumimoji="1" lang="en-US" sz="2000" dirty="0" err="1" smtClean="0"/>
            <a:t>malassez</a:t>
          </a:r>
          <a:endParaRPr kumimoji="1" lang="en-US" sz="2000" dirty="0"/>
        </a:p>
      </dgm:t>
    </dgm:pt>
    <dgm:pt modelId="{94B9DAB6-ED1A-43F8-B34D-67755D06D1AE}" type="parTrans" cxnId="{3D579EEA-F162-4DEA-9E27-C1B25E81C107}">
      <dgm:prSet/>
      <dgm:spPr/>
      <dgm:t>
        <a:bodyPr/>
        <a:lstStyle/>
        <a:p>
          <a:endParaRPr lang="en-US"/>
        </a:p>
      </dgm:t>
    </dgm:pt>
    <dgm:pt modelId="{1A875D5E-03E6-4CF8-86D6-58880676D842}" type="sibTrans" cxnId="{3D579EEA-F162-4DEA-9E27-C1B25E81C107}">
      <dgm:prSet/>
      <dgm:spPr/>
      <dgm:t>
        <a:bodyPr/>
        <a:lstStyle/>
        <a:p>
          <a:endParaRPr lang="en-US"/>
        </a:p>
      </dgm:t>
    </dgm:pt>
    <dgm:pt modelId="{FDDBC278-E5B4-4AB4-9369-0E239E2778E7}">
      <dgm:prSet custT="1"/>
      <dgm:spPr/>
      <dgm:t>
        <a:bodyPr/>
        <a:lstStyle/>
        <a:p>
          <a:pPr rtl="0"/>
          <a:r>
            <a:rPr kumimoji="1"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Phase of proliferation</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dgm:t>
    </dgm:pt>
    <dgm:pt modelId="{E561180E-7BC4-4320-A56E-BD495255201E}" type="parTrans" cxnId="{71FD4901-798B-4876-944E-D2D1365884D4}">
      <dgm:prSet/>
      <dgm:spPr/>
      <dgm:t>
        <a:bodyPr/>
        <a:lstStyle/>
        <a:p>
          <a:endParaRPr lang="en-US"/>
        </a:p>
      </dgm:t>
    </dgm:pt>
    <dgm:pt modelId="{302FEE3A-7E4F-4007-86F2-37DDB201C71B}" type="sibTrans" cxnId="{71FD4901-798B-4876-944E-D2D1365884D4}">
      <dgm:prSet/>
      <dgm:spPr/>
      <dgm:t>
        <a:bodyPr/>
        <a:lstStyle/>
        <a:p>
          <a:endParaRPr lang="en-US"/>
        </a:p>
      </dgm:t>
    </dgm:pt>
    <dgm:pt modelId="{050A3418-FFF5-4A77-9DB9-A1FD55B530EF}">
      <dgm:prSet custT="1"/>
      <dgm:spPr/>
      <dgm:t>
        <a:bodyPr/>
        <a:lstStyle/>
        <a:p>
          <a:pPr rtl="0">
            <a:lnSpc>
              <a:spcPct val="150000"/>
            </a:lnSpc>
          </a:pPr>
          <a:r>
            <a:rPr kumimoji="1" lang="en-US" sz="2000" dirty="0" smtClean="0"/>
            <a:t>Excessive and </a:t>
          </a:r>
          <a:r>
            <a:rPr kumimoji="1" lang="en-US" sz="2000" dirty="0" err="1" smtClean="0"/>
            <a:t>exuberent</a:t>
          </a:r>
          <a:r>
            <a:rPr kumimoji="1" lang="en-US" sz="2000" dirty="0" smtClean="0"/>
            <a:t> proliferation of cells </a:t>
          </a:r>
          <a:r>
            <a:rPr kumimoji="1" lang="en-US" sz="2000" dirty="0" smtClean="0">
              <a:sym typeface="Wingdings 3"/>
            </a:rPr>
            <a:t></a:t>
          </a:r>
          <a:r>
            <a:rPr kumimoji="1" lang="en-US" sz="2000" dirty="0" smtClean="0"/>
            <a:t> formation - large mass / island of immature proliferating epithelial cells at </a:t>
          </a:r>
          <a:r>
            <a:rPr kumimoji="1" lang="en-US" sz="2000" dirty="0" err="1" smtClean="0"/>
            <a:t>periapical</a:t>
          </a:r>
          <a:r>
            <a:rPr kumimoji="1" lang="en-US" sz="2000" dirty="0" smtClean="0"/>
            <a:t> region of affected tooth.</a:t>
          </a:r>
          <a:endParaRPr lang="en-US" sz="2000" dirty="0"/>
        </a:p>
      </dgm:t>
    </dgm:pt>
    <dgm:pt modelId="{F86D5A9F-15BA-4E27-90B4-20AB2BE47153}" type="parTrans" cxnId="{706A0A59-C9C8-4E31-9BE1-5E84B74879CD}">
      <dgm:prSet/>
      <dgm:spPr/>
      <dgm:t>
        <a:bodyPr/>
        <a:lstStyle/>
        <a:p>
          <a:endParaRPr lang="en-US"/>
        </a:p>
      </dgm:t>
    </dgm:pt>
    <dgm:pt modelId="{CAD3181B-FC19-4CC5-B451-38746A0AD2A8}" type="sibTrans" cxnId="{706A0A59-C9C8-4E31-9BE1-5E84B74879CD}">
      <dgm:prSet/>
      <dgm:spPr/>
      <dgm:t>
        <a:bodyPr/>
        <a:lstStyle/>
        <a:p>
          <a:endParaRPr lang="en-US"/>
        </a:p>
      </dgm:t>
    </dgm:pt>
    <dgm:pt modelId="{7983397F-2C98-4669-922E-20D97BB52479}">
      <dgm:prSet custT="1"/>
      <dgm:spPr/>
      <dgm:t>
        <a:bodyPr/>
        <a:lstStyle/>
        <a:p>
          <a:pPr rtl="0"/>
          <a:r>
            <a:rPr kumimoji="1"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Phase of </a:t>
          </a:r>
          <a:r>
            <a:rPr kumimoji="1"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cystification</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dgm:t>
    </dgm:pt>
    <dgm:pt modelId="{6D998ABC-21CB-4470-A188-3D2BB486C1F7}" type="parTrans" cxnId="{47DA70E1-3969-4081-BAF5-39D797520237}">
      <dgm:prSet/>
      <dgm:spPr/>
      <dgm:t>
        <a:bodyPr/>
        <a:lstStyle/>
        <a:p>
          <a:endParaRPr lang="en-US"/>
        </a:p>
      </dgm:t>
    </dgm:pt>
    <dgm:pt modelId="{F410BCD6-F4D6-46AF-975C-4879C6DEAF29}" type="sibTrans" cxnId="{47DA70E1-3969-4081-BAF5-39D797520237}">
      <dgm:prSet/>
      <dgm:spPr/>
      <dgm:t>
        <a:bodyPr/>
        <a:lstStyle/>
        <a:p>
          <a:endParaRPr lang="en-US"/>
        </a:p>
      </dgm:t>
    </dgm:pt>
    <dgm:pt modelId="{7C1859E3-1EA1-4333-88D9-6400B907F8B4}">
      <dgm:prSet custT="1"/>
      <dgm:spPr/>
      <dgm:t>
        <a:bodyPr/>
        <a:lstStyle/>
        <a:p>
          <a:pPr rtl="0">
            <a:lnSpc>
              <a:spcPct val="150000"/>
            </a:lnSpc>
          </a:pPr>
          <a:r>
            <a:rPr kumimoji="1" lang="en-US" sz="1800" dirty="0" smtClean="0"/>
            <a:t>Centrally located cells - deprived -nutritional supply </a:t>
          </a:r>
          <a:endParaRPr lang="en-US" sz="1800" dirty="0"/>
        </a:p>
      </dgm:t>
    </dgm:pt>
    <dgm:pt modelId="{F23210A8-8F3B-46F6-9CE0-E3D30EB9036E}" type="parTrans" cxnId="{F93744F2-AB46-42CC-A947-90D24BB46BEA}">
      <dgm:prSet/>
      <dgm:spPr/>
      <dgm:t>
        <a:bodyPr/>
        <a:lstStyle/>
        <a:p>
          <a:endParaRPr lang="en-US"/>
        </a:p>
      </dgm:t>
    </dgm:pt>
    <dgm:pt modelId="{F3B0C963-A643-48FC-AB15-C5014928AAE4}" type="sibTrans" cxnId="{F93744F2-AB46-42CC-A947-90D24BB46BEA}">
      <dgm:prSet/>
      <dgm:spPr/>
      <dgm:t>
        <a:bodyPr/>
        <a:lstStyle/>
        <a:p>
          <a:endParaRPr lang="en-US"/>
        </a:p>
      </dgm:t>
    </dgm:pt>
    <dgm:pt modelId="{26195002-2C46-4D2E-BB9A-CC79E1A6E681}">
      <dgm:prSet custT="1"/>
      <dgm:spPr/>
      <dgm:t>
        <a:bodyPr/>
        <a:lstStyle/>
        <a:p>
          <a:pPr rtl="0">
            <a:lnSpc>
              <a:spcPct val="150000"/>
            </a:lnSpc>
          </a:pPr>
          <a:r>
            <a:rPr kumimoji="1" lang="en-US" sz="1800" dirty="0" smtClean="0"/>
            <a:t>Ischemic </a:t>
          </a:r>
          <a:r>
            <a:rPr kumimoji="1" lang="en-US" sz="1800" dirty="0" err="1" smtClean="0"/>
            <a:t>liquifactive</a:t>
          </a:r>
          <a:r>
            <a:rPr kumimoji="1" lang="en-US" sz="1800" dirty="0" smtClean="0"/>
            <a:t> necrosis, peripheral cells survive </a:t>
          </a:r>
          <a:endParaRPr lang="en-US" sz="1800" dirty="0"/>
        </a:p>
      </dgm:t>
    </dgm:pt>
    <dgm:pt modelId="{286601DA-FF89-4D03-AB1F-4F19E88175B0}" type="parTrans" cxnId="{E617127C-FD05-4780-93D8-D38BE2060C25}">
      <dgm:prSet/>
      <dgm:spPr/>
      <dgm:t>
        <a:bodyPr/>
        <a:lstStyle/>
        <a:p>
          <a:endParaRPr lang="en-US"/>
        </a:p>
      </dgm:t>
    </dgm:pt>
    <dgm:pt modelId="{E8F0D9F6-0E01-4658-9976-7E861D4D5819}" type="sibTrans" cxnId="{E617127C-FD05-4780-93D8-D38BE2060C25}">
      <dgm:prSet/>
      <dgm:spPr/>
      <dgm:t>
        <a:bodyPr/>
        <a:lstStyle/>
        <a:p>
          <a:endParaRPr lang="en-US"/>
        </a:p>
      </dgm:t>
    </dgm:pt>
    <dgm:pt modelId="{F44F3313-6F0A-43A6-84B4-A9802D48EFE9}">
      <dgm:prSet custT="1"/>
      <dgm:spPr/>
      <dgm:t>
        <a:bodyPr/>
        <a:lstStyle/>
        <a:p>
          <a:pPr rtl="0">
            <a:lnSpc>
              <a:spcPct val="150000"/>
            </a:lnSpc>
          </a:pPr>
          <a:r>
            <a:rPr kumimoji="1" lang="en-US" sz="1800" dirty="0" err="1" smtClean="0"/>
            <a:t>Formation:cavity</a:t>
          </a:r>
          <a:r>
            <a:rPr kumimoji="1" lang="en-US" sz="1800" dirty="0" smtClean="0"/>
            <a:t> - hollow space/ lumen :  mass proliferating cell rest of </a:t>
          </a:r>
          <a:r>
            <a:rPr kumimoji="1" lang="en-US" sz="1800" dirty="0" err="1" smtClean="0"/>
            <a:t>malassez</a:t>
          </a:r>
          <a:r>
            <a:rPr kumimoji="1" lang="en-US" sz="1800" dirty="0" smtClean="0"/>
            <a:t> &amp; peripheral lining of epithelial cells</a:t>
          </a:r>
          <a:endParaRPr kumimoji="1" lang="en-US" sz="1800" dirty="0"/>
        </a:p>
      </dgm:t>
    </dgm:pt>
    <dgm:pt modelId="{D193B8FB-B3A5-4C7B-8400-28CF61754E02}" type="parTrans" cxnId="{D1971111-75D0-4C35-9DB8-5D84869C3D2F}">
      <dgm:prSet/>
      <dgm:spPr/>
      <dgm:t>
        <a:bodyPr/>
        <a:lstStyle/>
        <a:p>
          <a:endParaRPr lang="en-US"/>
        </a:p>
      </dgm:t>
    </dgm:pt>
    <dgm:pt modelId="{8333603A-1343-4E1D-AFFA-594170778AA5}" type="sibTrans" cxnId="{D1971111-75D0-4C35-9DB8-5D84869C3D2F}">
      <dgm:prSet/>
      <dgm:spPr/>
      <dgm:t>
        <a:bodyPr/>
        <a:lstStyle/>
        <a:p>
          <a:endParaRPr lang="en-US"/>
        </a:p>
      </dgm:t>
    </dgm:pt>
    <dgm:pt modelId="{18C74A32-1E4D-41D6-A123-6790777FBEFE}" type="pres">
      <dgm:prSet presAssocID="{D6FBC8ED-EB22-4C19-A211-56E4126704C5}" presName="linearFlow" presStyleCnt="0">
        <dgm:presLayoutVars>
          <dgm:dir/>
          <dgm:animLvl val="lvl"/>
          <dgm:resizeHandles/>
        </dgm:presLayoutVars>
      </dgm:prSet>
      <dgm:spPr/>
      <dgm:t>
        <a:bodyPr/>
        <a:lstStyle/>
        <a:p>
          <a:endParaRPr lang="en-US"/>
        </a:p>
      </dgm:t>
    </dgm:pt>
    <dgm:pt modelId="{CDA9BA94-2A88-4506-8678-16098D619E8A}" type="pres">
      <dgm:prSet presAssocID="{36D5FB8F-E150-43C3-AEAD-C2974BFDAA9D}" presName="compositeNode" presStyleCnt="0">
        <dgm:presLayoutVars>
          <dgm:bulletEnabled val="1"/>
        </dgm:presLayoutVars>
      </dgm:prSet>
      <dgm:spPr/>
    </dgm:pt>
    <dgm:pt modelId="{70DC61E4-3422-4C15-BA6F-DD2750229B0A}" type="pres">
      <dgm:prSet presAssocID="{36D5FB8F-E150-43C3-AEAD-C2974BFDAA9D}" presName="image" presStyleLbl="fgImgPlace1" presStyleIdx="0" presStyleCnt="3" custFlipHor="1" custScaleX="25963" custScaleY="33725"/>
      <dgm:spPr/>
    </dgm:pt>
    <dgm:pt modelId="{5D84BCA1-2BDD-41B3-BA84-45E8ECD532DC}" type="pres">
      <dgm:prSet presAssocID="{36D5FB8F-E150-43C3-AEAD-C2974BFDAA9D}" presName="childNode" presStyleLbl="node1" presStyleIdx="0" presStyleCnt="3" custScaleY="128205">
        <dgm:presLayoutVars>
          <dgm:bulletEnabled val="1"/>
        </dgm:presLayoutVars>
      </dgm:prSet>
      <dgm:spPr/>
      <dgm:t>
        <a:bodyPr/>
        <a:lstStyle/>
        <a:p>
          <a:endParaRPr lang="en-US"/>
        </a:p>
      </dgm:t>
    </dgm:pt>
    <dgm:pt modelId="{C3627010-10F9-4ADD-B295-AFAC309F4123}" type="pres">
      <dgm:prSet presAssocID="{36D5FB8F-E150-43C3-AEAD-C2974BFDAA9D}" presName="parentNode" presStyleLbl="revTx" presStyleIdx="0" presStyleCnt="3">
        <dgm:presLayoutVars>
          <dgm:chMax val="0"/>
          <dgm:bulletEnabled val="1"/>
        </dgm:presLayoutVars>
      </dgm:prSet>
      <dgm:spPr/>
      <dgm:t>
        <a:bodyPr/>
        <a:lstStyle/>
        <a:p>
          <a:endParaRPr lang="en-US"/>
        </a:p>
      </dgm:t>
    </dgm:pt>
    <dgm:pt modelId="{F7F1ACE9-E9F0-4F2C-9C20-0058F8EE8DA3}" type="pres">
      <dgm:prSet presAssocID="{C2AC8273-40AD-4749-B511-1CEEAF6C5E7F}" presName="sibTrans" presStyleCnt="0"/>
      <dgm:spPr/>
    </dgm:pt>
    <dgm:pt modelId="{179A8A0B-DDE5-4184-B2EB-1BE8E8E274EA}" type="pres">
      <dgm:prSet presAssocID="{FDDBC278-E5B4-4AB4-9369-0E239E2778E7}" presName="compositeNode" presStyleCnt="0">
        <dgm:presLayoutVars>
          <dgm:bulletEnabled val="1"/>
        </dgm:presLayoutVars>
      </dgm:prSet>
      <dgm:spPr/>
    </dgm:pt>
    <dgm:pt modelId="{7D0BEE52-A781-4663-971B-87FC7F640BC9}" type="pres">
      <dgm:prSet presAssocID="{FDDBC278-E5B4-4AB4-9369-0E239E2778E7}" presName="image" presStyleLbl="fgImgPlace1" presStyleIdx="1" presStyleCnt="3" custFlipHor="1" custScaleX="25963" custScaleY="33725"/>
      <dgm:spPr/>
    </dgm:pt>
    <dgm:pt modelId="{8F92A2CF-0E9D-4477-B129-288548108DF4}" type="pres">
      <dgm:prSet presAssocID="{FDDBC278-E5B4-4AB4-9369-0E239E2778E7}" presName="childNode" presStyleLbl="node1" presStyleIdx="1" presStyleCnt="3" custScaleY="128205">
        <dgm:presLayoutVars>
          <dgm:bulletEnabled val="1"/>
        </dgm:presLayoutVars>
      </dgm:prSet>
      <dgm:spPr/>
      <dgm:t>
        <a:bodyPr/>
        <a:lstStyle/>
        <a:p>
          <a:endParaRPr lang="en-US"/>
        </a:p>
      </dgm:t>
    </dgm:pt>
    <dgm:pt modelId="{9FA4DECF-D661-48B2-AF2E-BC9F07B62137}" type="pres">
      <dgm:prSet presAssocID="{FDDBC278-E5B4-4AB4-9369-0E239E2778E7}" presName="parentNode" presStyleLbl="revTx" presStyleIdx="1" presStyleCnt="3">
        <dgm:presLayoutVars>
          <dgm:chMax val="0"/>
          <dgm:bulletEnabled val="1"/>
        </dgm:presLayoutVars>
      </dgm:prSet>
      <dgm:spPr/>
      <dgm:t>
        <a:bodyPr/>
        <a:lstStyle/>
        <a:p>
          <a:endParaRPr lang="en-US"/>
        </a:p>
      </dgm:t>
    </dgm:pt>
    <dgm:pt modelId="{3A7D7491-A31E-46D7-BBDA-DC39C3C3A5B0}" type="pres">
      <dgm:prSet presAssocID="{302FEE3A-7E4F-4007-86F2-37DDB201C71B}" presName="sibTrans" presStyleCnt="0"/>
      <dgm:spPr/>
    </dgm:pt>
    <dgm:pt modelId="{941AF94E-BD50-44D4-AFD9-2FF270B412B5}" type="pres">
      <dgm:prSet presAssocID="{7983397F-2C98-4669-922E-20D97BB52479}" presName="compositeNode" presStyleCnt="0">
        <dgm:presLayoutVars>
          <dgm:bulletEnabled val="1"/>
        </dgm:presLayoutVars>
      </dgm:prSet>
      <dgm:spPr/>
    </dgm:pt>
    <dgm:pt modelId="{2BE96B48-0133-46F6-B58C-D88E240FB734}" type="pres">
      <dgm:prSet presAssocID="{7983397F-2C98-4669-922E-20D97BB52479}" presName="image" presStyleLbl="fgImgPlace1" presStyleIdx="2" presStyleCnt="3" custFlipHor="1" custScaleX="25963" custScaleY="33725"/>
      <dgm:spPr/>
    </dgm:pt>
    <dgm:pt modelId="{70D653C5-8BB7-4829-979C-39CCBA215D77}" type="pres">
      <dgm:prSet presAssocID="{7983397F-2C98-4669-922E-20D97BB52479}" presName="childNode" presStyleLbl="node1" presStyleIdx="2" presStyleCnt="3" custScaleY="128205">
        <dgm:presLayoutVars>
          <dgm:bulletEnabled val="1"/>
        </dgm:presLayoutVars>
      </dgm:prSet>
      <dgm:spPr/>
      <dgm:t>
        <a:bodyPr/>
        <a:lstStyle/>
        <a:p>
          <a:endParaRPr lang="en-US"/>
        </a:p>
      </dgm:t>
    </dgm:pt>
    <dgm:pt modelId="{1C72D0B3-66E8-4A05-B806-2208D08E73C7}" type="pres">
      <dgm:prSet presAssocID="{7983397F-2C98-4669-922E-20D97BB52479}" presName="parentNode" presStyleLbl="revTx" presStyleIdx="2" presStyleCnt="3">
        <dgm:presLayoutVars>
          <dgm:chMax val="0"/>
          <dgm:bulletEnabled val="1"/>
        </dgm:presLayoutVars>
      </dgm:prSet>
      <dgm:spPr/>
      <dgm:t>
        <a:bodyPr/>
        <a:lstStyle/>
        <a:p>
          <a:endParaRPr lang="en-US"/>
        </a:p>
      </dgm:t>
    </dgm:pt>
  </dgm:ptLst>
  <dgm:cxnLst>
    <dgm:cxn modelId="{71FD4901-798B-4876-944E-D2D1365884D4}" srcId="{D6FBC8ED-EB22-4C19-A211-56E4126704C5}" destId="{FDDBC278-E5B4-4AB4-9369-0E239E2778E7}" srcOrd="1" destOrd="0" parTransId="{E561180E-7BC4-4320-A56E-BD495255201E}" sibTransId="{302FEE3A-7E4F-4007-86F2-37DDB201C71B}"/>
    <dgm:cxn modelId="{4B7BFD7C-A647-4CF5-89CE-E50BB33D59E1}" type="presOf" srcId="{050A3418-FFF5-4A77-9DB9-A1FD55B530EF}" destId="{8F92A2CF-0E9D-4477-B129-288548108DF4}" srcOrd="0" destOrd="0" presId="urn:microsoft.com/office/officeart/2005/8/layout/hList2"/>
    <dgm:cxn modelId="{8D0306D7-96BA-4F0B-B206-06F47FB950FB}" type="presOf" srcId="{7983397F-2C98-4669-922E-20D97BB52479}" destId="{1C72D0B3-66E8-4A05-B806-2208D08E73C7}" srcOrd="0" destOrd="0" presId="urn:microsoft.com/office/officeart/2005/8/layout/hList2"/>
    <dgm:cxn modelId="{F6F854C3-643C-4ADD-809B-9B5B542B35DC}" type="presOf" srcId="{D6FBC8ED-EB22-4C19-A211-56E4126704C5}" destId="{18C74A32-1E4D-41D6-A123-6790777FBEFE}" srcOrd="0" destOrd="0" presId="urn:microsoft.com/office/officeart/2005/8/layout/hList2"/>
    <dgm:cxn modelId="{0B9742E0-EA30-4EC0-AB29-2493174FF84A}" type="presOf" srcId="{36D5FB8F-E150-43C3-AEAD-C2974BFDAA9D}" destId="{C3627010-10F9-4ADD-B295-AFAC309F4123}" srcOrd="0" destOrd="0" presId="urn:microsoft.com/office/officeart/2005/8/layout/hList2"/>
    <dgm:cxn modelId="{8D1479C6-96FA-459A-B53E-475090C297D3}" type="presOf" srcId="{FDDBC278-E5B4-4AB4-9369-0E239E2778E7}" destId="{9FA4DECF-D661-48B2-AF2E-BC9F07B62137}" srcOrd="0" destOrd="0" presId="urn:microsoft.com/office/officeart/2005/8/layout/hList2"/>
    <dgm:cxn modelId="{6334B13F-6E2D-4383-B5FB-4480FA37D181}" type="presOf" srcId="{7C1859E3-1EA1-4333-88D9-6400B907F8B4}" destId="{70D653C5-8BB7-4829-979C-39CCBA215D77}" srcOrd="0" destOrd="0" presId="urn:microsoft.com/office/officeart/2005/8/layout/hList2"/>
    <dgm:cxn modelId="{47DA70E1-3969-4081-BAF5-39D797520237}" srcId="{D6FBC8ED-EB22-4C19-A211-56E4126704C5}" destId="{7983397F-2C98-4669-922E-20D97BB52479}" srcOrd="2" destOrd="0" parTransId="{6D998ABC-21CB-4470-A188-3D2BB486C1F7}" sibTransId="{F410BCD6-F4D6-46AF-975C-4879C6DEAF29}"/>
    <dgm:cxn modelId="{3D579EEA-F162-4DEA-9E27-C1B25E81C107}" srcId="{36D5FB8F-E150-43C3-AEAD-C2974BFDAA9D}" destId="{0C9A3147-10B0-45E6-A45F-2B689143152F}" srcOrd="0" destOrd="0" parTransId="{94B9DAB6-ED1A-43F8-B34D-67755D06D1AE}" sibTransId="{1A875D5E-03E6-4CF8-86D6-58880676D842}"/>
    <dgm:cxn modelId="{E617127C-FD05-4780-93D8-D38BE2060C25}" srcId="{7983397F-2C98-4669-922E-20D97BB52479}" destId="{26195002-2C46-4D2E-BB9A-CC79E1A6E681}" srcOrd="1" destOrd="0" parTransId="{286601DA-FF89-4D03-AB1F-4F19E88175B0}" sibTransId="{E8F0D9F6-0E01-4658-9976-7E861D4D5819}"/>
    <dgm:cxn modelId="{E0ED242E-B96C-47D7-8B86-A6EC89D90975}" type="presOf" srcId="{26195002-2C46-4D2E-BB9A-CC79E1A6E681}" destId="{70D653C5-8BB7-4829-979C-39CCBA215D77}" srcOrd="0" destOrd="1" presId="urn:microsoft.com/office/officeart/2005/8/layout/hList2"/>
    <dgm:cxn modelId="{D1971111-75D0-4C35-9DB8-5D84869C3D2F}" srcId="{7983397F-2C98-4669-922E-20D97BB52479}" destId="{F44F3313-6F0A-43A6-84B4-A9802D48EFE9}" srcOrd="2" destOrd="0" parTransId="{D193B8FB-B3A5-4C7B-8400-28CF61754E02}" sibTransId="{8333603A-1343-4E1D-AFFA-594170778AA5}"/>
    <dgm:cxn modelId="{3FFF4088-CC21-4D26-A98D-C1F8936948E8}" type="presOf" srcId="{0C9A3147-10B0-45E6-A45F-2B689143152F}" destId="{5D84BCA1-2BDD-41B3-BA84-45E8ECD532DC}" srcOrd="0" destOrd="0" presId="urn:microsoft.com/office/officeart/2005/8/layout/hList2"/>
    <dgm:cxn modelId="{14C50CB0-675B-41B9-923B-C0D9A43DD7B3}" type="presOf" srcId="{F44F3313-6F0A-43A6-84B4-A9802D48EFE9}" destId="{70D653C5-8BB7-4829-979C-39CCBA215D77}" srcOrd="0" destOrd="2" presId="urn:microsoft.com/office/officeart/2005/8/layout/hList2"/>
    <dgm:cxn modelId="{F93744F2-AB46-42CC-A947-90D24BB46BEA}" srcId="{7983397F-2C98-4669-922E-20D97BB52479}" destId="{7C1859E3-1EA1-4333-88D9-6400B907F8B4}" srcOrd="0" destOrd="0" parTransId="{F23210A8-8F3B-46F6-9CE0-E3D30EB9036E}" sibTransId="{F3B0C963-A643-48FC-AB15-C5014928AAE4}"/>
    <dgm:cxn modelId="{706A0A59-C9C8-4E31-9BE1-5E84B74879CD}" srcId="{FDDBC278-E5B4-4AB4-9369-0E239E2778E7}" destId="{050A3418-FFF5-4A77-9DB9-A1FD55B530EF}" srcOrd="0" destOrd="0" parTransId="{F86D5A9F-15BA-4E27-90B4-20AB2BE47153}" sibTransId="{CAD3181B-FC19-4CC5-B451-38746A0AD2A8}"/>
    <dgm:cxn modelId="{4B5E58A3-844C-499E-AB26-E3B06E09AAC4}" srcId="{D6FBC8ED-EB22-4C19-A211-56E4126704C5}" destId="{36D5FB8F-E150-43C3-AEAD-C2974BFDAA9D}" srcOrd="0" destOrd="0" parTransId="{DA6A94D2-ECA3-44B0-A44D-DCD00291200D}" sibTransId="{C2AC8273-40AD-4749-B511-1CEEAF6C5E7F}"/>
    <dgm:cxn modelId="{CBC15160-E466-465F-9180-1028646F541B}" type="presParOf" srcId="{18C74A32-1E4D-41D6-A123-6790777FBEFE}" destId="{CDA9BA94-2A88-4506-8678-16098D619E8A}" srcOrd="0" destOrd="0" presId="urn:microsoft.com/office/officeart/2005/8/layout/hList2"/>
    <dgm:cxn modelId="{F0E14C14-5DAC-4F1F-9317-1B335DDA420D}" type="presParOf" srcId="{CDA9BA94-2A88-4506-8678-16098D619E8A}" destId="{70DC61E4-3422-4C15-BA6F-DD2750229B0A}" srcOrd="0" destOrd="0" presId="urn:microsoft.com/office/officeart/2005/8/layout/hList2"/>
    <dgm:cxn modelId="{68F87D11-E72C-4954-948D-C8CF6F0D3CD9}" type="presParOf" srcId="{CDA9BA94-2A88-4506-8678-16098D619E8A}" destId="{5D84BCA1-2BDD-41B3-BA84-45E8ECD532DC}" srcOrd="1" destOrd="0" presId="urn:microsoft.com/office/officeart/2005/8/layout/hList2"/>
    <dgm:cxn modelId="{7883A5E4-358E-4274-AFD9-3730C212A15C}" type="presParOf" srcId="{CDA9BA94-2A88-4506-8678-16098D619E8A}" destId="{C3627010-10F9-4ADD-B295-AFAC309F4123}" srcOrd="2" destOrd="0" presId="urn:microsoft.com/office/officeart/2005/8/layout/hList2"/>
    <dgm:cxn modelId="{7702E63B-31B6-43AC-B481-0376A391BA8C}" type="presParOf" srcId="{18C74A32-1E4D-41D6-A123-6790777FBEFE}" destId="{F7F1ACE9-E9F0-4F2C-9C20-0058F8EE8DA3}" srcOrd="1" destOrd="0" presId="urn:microsoft.com/office/officeart/2005/8/layout/hList2"/>
    <dgm:cxn modelId="{37E7751C-A4FD-4269-95A6-1BD46275CDDD}" type="presParOf" srcId="{18C74A32-1E4D-41D6-A123-6790777FBEFE}" destId="{179A8A0B-DDE5-4184-B2EB-1BE8E8E274EA}" srcOrd="2" destOrd="0" presId="urn:microsoft.com/office/officeart/2005/8/layout/hList2"/>
    <dgm:cxn modelId="{455C691B-F282-4C85-AA9D-42DBAE048123}" type="presParOf" srcId="{179A8A0B-DDE5-4184-B2EB-1BE8E8E274EA}" destId="{7D0BEE52-A781-4663-971B-87FC7F640BC9}" srcOrd="0" destOrd="0" presId="urn:microsoft.com/office/officeart/2005/8/layout/hList2"/>
    <dgm:cxn modelId="{9A201199-6D2E-4855-92A8-AABE58973853}" type="presParOf" srcId="{179A8A0B-DDE5-4184-B2EB-1BE8E8E274EA}" destId="{8F92A2CF-0E9D-4477-B129-288548108DF4}" srcOrd="1" destOrd="0" presId="urn:microsoft.com/office/officeart/2005/8/layout/hList2"/>
    <dgm:cxn modelId="{E461398B-6504-4D19-A516-E0BC18FCFCC3}" type="presParOf" srcId="{179A8A0B-DDE5-4184-B2EB-1BE8E8E274EA}" destId="{9FA4DECF-D661-48B2-AF2E-BC9F07B62137}" srcOrd="2" destOrd="0" presId="urn:microsoft.com/office/officeart/2005/8/layout/hList2"/>
    <dgm:cxn modelId="{E6AC79A9-86EF-4A88-AA8E-55D008B34D55}" type="presParOf" srcId="{18C74A32-1E4D-41D6-A123-6790777FBEFE}" destId="{3A7D7491-A31E-46D7-BBDA-DC39C3C3A5B0}" srcOrd="3" destOrd="0" presId="urn:microsoft.com/office/officeart/2005/8/layout/hList2"/>
    <dgm:cxn modelId="{BA2C47F6-255E-4578-9E47-58225A3E603B}" type="presParOf" srcId="{18C74A32-1E4D-41D6-A123-6790777FBEFE}" destId="{941AF94E-BD50-44D4-AFD9-2FF270B412B5}" srcOrd="4" destOrd="0" presId="urn:microsoft.com/office/officeart/2005/8/layout/hList2"/>
    <dgm:cxn modelId="{F8A6873E-79FD-436D-94B9-19B116D87A0F}" type="presParOf" srcId="{941AF94E-BD50-44D4-AFD9-2FF270B412B5}" destId="{2BE96B48-0133-46F6-B58C-D88E240FB734}" srcOrd="0" destOrd="0" presId="urn:microsoft.com/office/officeart/2005/8/layout/hList2"/>
    <dgm:cxn modelId="{1408FB2E-DFDE-4D7A-B89C-29F60A6D00F5}" type="presParOf" srcId="{941AF94E-BD50-44D4-AFD9-2FF270B412B5}" destId="{70D653C5-8BB7-4829-979C-39CCBA215D77}" srcOrd="1" destOrd="0" presId="urn:microsoft.com/office/officeart/2005/8/layout/hList2"/>
    <dgm:cxn modelId="{F31A2D4F-9AA5-4ED6-9C9F-3FAA08CCF0DB}" type="presParOf" srcId="{941AF94E-BD50-44D4-AFD9-2FF270B412B5}" destId="{1C72D0B3-66E8-4A05-B806-2208D08E73C7}" srcOrd="2" destOrd="0" presId="urn:microsoft.com/office/officeart/2005/8/layout/hList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B2B822F-B165-478F-954E-27991C017286}"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en-US"/>
        </a:p>
      </dgm:t>
    </dgm:pt>
    <dgm:pt modelId="{11C1585F-509C-441D-85FA-C30AE8B9ABAE}">
      <dgm:prSet custT="1">
        <dgm:style>
          <a:lnRef idx="2">
            <a:schemeClr val="accent6"/>
          </a:lnRef>
          <a:fillRef idx="1">
            <a:schemeClr val="lt1"/>
          </a:fillRef>
          <a:effectRef idx="0">
            <a:schemeClr val="accent6"/>
          </a:effectRef>
          <a:fontRef idx="minor">
            <a:schemeClr val="dk1"/>
          </a:fontRef>
        </dgm:style>
      </dgm:prSet>
      <dgm:spPr>
        <a:solidFill>
          <a:schemeClr val="bg1">
            <a:lumMod val="95000"/>
          </a:schemeClr>
        </a:solidFill>
        <a:ln>
          <a:solidFill>
            <a:schemeClr val="accent1"/>
          </a:solidFill>
        </a:ln>
        <a:effectLst>
          <a:glow rad="635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dgm:spPr>
      <dgm:t>
        <a:bodyPr/>
        <a:lstStyle/>
        <a:p>
          <a:pPr rtl="0"/>
          <a:r>
            <a:rPr kumimoji="1" lang="en-US" sz="2400" dirty="0" smtClean="0"/>
            <a:t>3 -4% of all cysts</a:t>
          </a:r>
          <a:endParaRPr kumimoji="1" lang="en-US" sz="2400" dirty="0"/>
        </a:p>
      </dgm:t>
    </dgm:pt>
    <dgm:pt modelId="{0323E4DF-8FF1-4BCA-B4F9-AF47E94948C8}" type="parTrans" cxnId="{0CBD84C3-99C0-4845-B252-7841F92BAC27}">
      <dgm:prSet/>
      <dgm:spPr/>
      <dgm:t>
        <a:bodyPr/>
        <a:lstStyle/>
        <a:p>
          <a:endParaRPr lang="en-US"/>
        </a:p>
      </dgm:t>
    </dgm:pt>
    <dgm:pt modelId="{F6AF16BF-E07C-4B03-B273-FEBF54B1622E}" type="sibTrans" cxnId="{0CBD84C3-99C0-4845-B252-7841F92BAC27}">
      <dgm:prSet/>
      <dgm:spPr/>
      <dgm:t>
        <a:bodyPr/>
        <a:lstStyle/>
        <a:p>
          <a:endParaRPr lang="en-US"/>
        </a:p>
      </dgm:t>
    </dgm:pt>
    <dgm:pt modelId="{F41C9886-679C-4A1B-BCC8-1B3FF15A0BFF}">
      <dgm:prSet custT="1">
        <dgm:style>
          <a:lnRef idx="2">
            <a:schemeClr val="accent6"/>
          </a:lnRef>
          <a:fillRef idx="1">
            <a:schemeClr val="lt1"/>
          </a:fillRef>
          <a:effectRef idx="0">
            <a:schemeClr val="accent6"/>
          </a:effectRef>
          <a:fontRef idx="minor">
            <a:schemeClr val="dk1"/>
          </a:fontRef>
        </dgm:style>
      </dgm:prSet>
      <dgm:spPr>
        <a:solidFill>
          <a:schemeClr val="bg1">
            <a:lumMod val="95000"/>
          </a:schemeClr>
        </a:solidFill>
        <a:ln>
          <a:solidFill>
            <a:schemeClr val="accent1"/>
          </a:solidFill>
        </a:ln>
        <a:effectLst>
          <a:glow rad="635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dgm:spPr>
      <dgm:t>
        <a:bodyPr/>
        <a:lstStyle/>
        <a:p>
          <a:pPr rtl="0"/>
          <a:r>
            <a:rPr kumimoji="1" lang="en-US" sz="2000" dirty="0" smtClean="0"/>
            <a:t>Inflammatory origin </a:t>
          </a:r>
        </a:p>
        <a:p>
          <a:pPr rtl="0"/>
          <a:r>
            <a:rPr kumimoji="1" lang="en-US" sz="2000" dirty="0" smtClean="0"/>
            <a:t> </a:t>
          </a:r>
          <a:r>
            <a:rPr kumimoji="1" lang="en-US" sz="2000" dirty="0" err="1" smtClean="0"/>
            <a:t>Odontogenic</a:t>
          </a:r>
          <a:r>
            <a:rPr kumimoji="1" lang="en-US" sz="2000" dirty="0" smtClean="0"/>
            <a:t> epithelium </a:t>
          </a:r>
        </a:p>
        <a:p>
          <a:pPr rtl="0"/>
          <a:r>
            <a:rPr kumimoji="1" lang="en-US" sz="2000" dirty="0" smtClean="0">
              <a:solidFill>
                <a:schemeClr val="accent1"/>
              </a:solidFill>
            </a:rPr>
            <a:t>(Craig 1976)</a:t>
          </a:r>
          <a:endParaRPr lang="en-US" sz="2000" dirty="0">
            <a:solidFill>
              <a:schemeClr val="accent1"/>
            </a:solidFill>
          </a:endParaRPr>
        </a:p>
      </dgm:t>
    </dgm:pt>
    <dgm:pt modelId="{B45F923C-F129-44EC-92EA-5E844798BE76}" type="parTrans" cxnId="{9F52DFDB-91A2-4794-AB5F-6DAE3B893EFD}">
      <dgm:prSet/>
      <dgm:spPr/>
      <dgm:t>
        <a:bodyPr/>
        <a:lstStyle/>
        <a:p>
          <a:endParaRPr lang="en-US"/>
        </a:p>
      </dgm:t>
    </dgm:pt>
    <dgm:pt modelId="{EDADACB2-110D-4D05-AADF-937C94AF3E40}" type="sibTrans" cxnId="{9F52DFDB-91A2-4794-AB5F-6DAE3B893EFD}">
      <dgm:prSet/>
      <dgm:spPr/>
      <dgm:t>
        <a:bodyPr/>
        <a:lstStyle/>
        <a:p>
          <a:endParaRPr lang="en-US"/>
        </a:p>
      </dgm:t>
    </dgm:pt>
    <dgm:pt modelId="{EC26165C-4004-44A8-B7AC-CA07A6C3840A}">
      <dgm:prSet custT="1"/>
      <dgm:spPr/>
      <dgm:t>
        <a:bodyPr/>
        <a:lstStyle/>
        <a:p>
          <a:pPr algn="ctr" rtl="0"/>
          <a:r>
            <a:rPr kumimoji="1" lang="en-US" sz="2000" dirty="0" smtClean="0"/>
            <a:t>Cell rests of </a:t>
          </a:r>
          <a:r>
            <a:rPr kumimoji="1" lang="en-US" sz="2000" dirty="0" err="1" smtClean="0"/>
            <a:t>Malassez</a:t>
          </a:r>
          <a:r>
            <a:rPr kumimoji="1" lang="en-US" sz="2000" dirty="0" smtClean="0"/>
            <a:t> </a:t>
          </a:r>
          <a:endParaRPr lang="en-US" sz="2000" dirty="0"/>
        </a:p>
      </dgm:t>
    </dgm:pt>
    <dgm:pt modelId="{22CA6A7A-A04B-4673-9D8A-01EDF2BE20F1}" type="parTrans" cxnId="{BBEECD5A-5861-4F8E-8EB6-523FFDBFBD59}">
      <dgm:prSet/>
      <dgm:spPr/>
      <dgm:t>
        <a:bodyPr/>
        <a:lstStyle/>
        <a:p>
          <a:endParaRPr lang="en-US"/>
        </a:p>
      </dgm:t>
    </dgm:pt>
    <dgm:pt modelId="{16C0E2EE-833C-4571-8AA3-4AB2C70AAF8C}" type="sibTrans" cxnId="{BBEECD5A-5861-4F8E-8EB6-523FFDBFBD59}">
      <dgm:prSet/>
      <dgm:spPr/>
      <dgm:t>
        <a:bodyPr/>
        <a:lstStyle/>
        <a:p>
          <a:endParaRPr lang="en-US"/>
        </a:p>
      </dgm:t>
    </dgm:pt>
    <dgm:pt modelId="{8171ACC0-14DE-4162-833E-9CD42A7C2C94}">
      <dgm:prSet custT="1"/>
      <dgm:spPr/>
      <dgm:t>
        <a:bodyPr/>
        <a:lstStyle/>
        <a:p>
          <a:pPr algn="ctr" rtl="0"/>
          <a:r>
            <a:rPr kumimoji="1" lang="en-US" sz="2000" dirty="0" smtClean="0"/>
            <a:t>Reduced enamel epithelium</a:t>
          </a:r>
          <a:endParaRPr lang="en-US" sz="2000" dirty="0"/>
        </a:p>
      </dgm:t>
    </dgm:pt>
    <dgm:pt modelId="{2A36A7FF-022F-42F3-B9DC-185A9B943BA5}" type="parTrans" cxnId="{55EBEBEC-990A-4990-9A7F-ADAAB7E06823}">
      <dgm:prSet/>
      <dgm:spPr/>
      <dgm:t>
        <a:bodyPr/>
        <a:lstStyle/>
        <a:p>
          <a:endParaRPr lang="en-US"/>
        </a:p>
      </dgm:t>
    </dgm:pt>
    <dgm:pt modelId="{E38B9DCC-FF9D-4A1A-9314-5F1887F6651B}" type="sibTrans" cxnId="{55EBEBEC-990A-4990-9A7F-ADAAB7E06823}">
      <dgm:prSet/>
      <dgm:spPr/>
      <dgm:t>
        <a:bodyPr/>
        <a:lstStyle/>
        <a:p>
          <a:endParaRPr lang="en-US"/>
        </a:p>
      </dgm:t>
    </dgm:pt>
    <dgm:pt modelId="{BB3F2B6B-DC7E-49F2-8374-9FB6C7D3E318}">
      <dgm:prSet custT="1"/>
      <dgm:spPr/>
      <dgm:t>
        <a:bodyPr/>
        <a:lstStyle/>
        <a:p>
          <a:pPr algn="ctr" rtl="0"/>
          <a:r>
            <a:rPr kumimoji="1" lang="en-US" sz="2000" dirty="0" smtClean="0"/>
            <a:t>Clinical variant - </a:t>
          </a:r>
          <a:r>
            <a:rPr kumimoji="1" lang="en-US" sz="2000" dirty="0" err="1" smtClean="0"/>
            <a:t>Dentigerous</a:t>
          </a:r>
          <a:r>
            <a:rPr kumimoji="1" lang="en-US" sz="2000" dirty="0" smtClean="0"/>
            <a:t> cyst</a:t>
          </a:r>
          <a:endParaRPr kumimoji="1" lang="en-US" sz="2000" dirty="0"/>
        </a:p>
      </dgm:t>
    </dgm:pt>
    <dgm:pt modelId="{02F57A68-CEC7-4A09-9220-3F486555FA4C}" type="parTrans" cxnId="{F17C546C-985B-47A2-8AAA-B0279E3BF994}">
      <dgm:prSet/>
      <dgm:spPr/>
      <dgm:t>
        <a:bodyPr/>
        <a:lstStyle/>
        <a:p>
          <a:endParaRPr lang="en-US"/>
        </a:p>
      </dgm:t>
    </dgm:pt>
    <dgm:pt modelId="{D062BBD3-F74F-4898-BF6C-7057275990A0}" type="sibTrans" cxnId="{F17C546C-985B-47A2-8AAA-B0279E3BF994}">
      <dgm:prSet/>
      <dgm:spPr/>
      <dgm:t>
        <a:bodyPr/>
        <a:lstStyle/>
        <a:p>
          <a:endParaRPr lang="en-US"/>
        </a:p>
      </dgm:t>
    </dgm:pt>
    <dgm:pt modelId="{AF7D656F-57C2-4091-9A8E-6DCFC9FD5A90}" type="pres">
      <dgm:prSet presAssocID="{4B2B822F-B165-478F-954E-27991C017286}" presName="Name0" presStyleCnt="0">
        <dgm:presLayoutVars>
          <dgm:dir/>
          <dgm:animLvl val="lvl"/>
          <dgm:resizeHandles/>
        </dgm:presLayoutVars>
      </dgm:prSet>
      <dgm:spPr/>
      <dgm:t>
        <a:bodyPr/>
        <a:lstStyle/>
        <a:p>
          <a:endParaRPr lang="en-US"/>
        </a:p>
      </dgm:t>
    </dgm:pt>
    <dgm:pt modelId="{B8BA6764-CAC2-4093-AEEA-9B2DC2E81130}" type="pres">
      <dgm:prSet presAssocID="{11C1585F-509C-441D-85FA-C30AE8B9ABAE}" presName="linNode" presStyleCnt="0"/>
      <dgm:spPr/>
    </dgm:pt>
    <dgm:pt modelId="{1D422B26-05D1-4850-93F3-B4E712CCF142}" type="pres">
      <dgm:prSet presAssocID="{11C1585F-509C-441D-85FA-C30AE8B9ABAE}" presName="parentShp" presStyleLbl="node1" presStyleIdx="0" presStyleCnt="2" custScaleX="107589" custScaleY="107403" custLinFactNeighborX="4229" custLinFactNeighborY="-5000">
        <dgm:presLayoutVars>
          <dgm:bulletEnabled val="1"/>
        </dgm:presLayoutVars>
      </dgm:prSet>
      <dgm:spPr>
        <a:prstGeom prst="homePlate">
          <a:avLst/>
        </a:prstGeom>
      </dgm:spPr>
      <dgm:t>
        <a:bodyPr/>
        <a:lstStyle/>
        <a:p>
          <a:endParaRPr lang="en-US"/>
        </a:p>
      </dgm:t>
    </dgm:pt>
    <dgm:pt modelId="{B929EDE5-B73B-42CE-AF18-1D69447CE033}" type="pres">
      <dgm:prSet presAssocID="{11C1585F-509C-441D-85FA-C30AE8B9ABAE}" presName="childShp" presStyleLbl="bgAccFollowNode1" presStyleIdx="0" presStyleCnt="2" custScaleX="82645">
        <dgm:presLayoutVars>
          <dgm:bulletEnabled val="1"/>
        </dgm:presLayoutVars>
      </dgm:prSet>
      <dgm:spPr/>
      <dgm:t>
        <a:bodyPr/>
        <a:lstStyle/>
        <a:p>
          <a:endParaRPr lang="en-US"/>
        </a:p>
      </dgm:t>
    </dgm:pt>
    <dgm:pt modelId="{3A24C868-B34A-43D3-BBAA-C11C2142EB85}" type="pres">
      <dgm:prSet presAssocID="{F6AF16BF-E07C-4B03-B273-FEBF54B1622E}" presName="spacing" presStyleCnt="0"/>
      <dgm:spPr/>
    </dgm:pt>
    <dgm:pt modelId="{39558164-12CB-4663-8DC3-2ECFB6F2245E}" type="pres">
      <dgm:prSet presAssocID="{F41C9886-679C-4A1B-BCC8-1B3FF15A0BFF}" presName="linNode" presStyleCnt="0"/>
      <dgm:spPr/>
    </dgm:pt>
    <dgm:pt modelId="{96846468-C572-45D8-BE90-3E9C574E5468}" type="pres">
      <dgm:prSet presAssocID="{F41C9886-679C-4A1B-BCC8-1B3FF15A0BFF}" presName="parentShp" presStyleLbl="node1" presStyleIdx="1" presStyleCnt="2" custScaleX="107589" custScaleY="107403" custLinFactNeighborX="4225" custLinFactNeighborY="-5000">
        <dgm:presLayoutVars>
          <dgm:bulletEnabled val="1"/>
        </dgm:presLayoutVars>
      </dgm:prSet>
      <dgm:spPr>
        <a:prstGeom prst="homePlate">
          <a:avLst/>
        </a:prstGeom>
      </dgm:spPr>
      <dgm:t>
        <a:bodyPr/>
        <a:lstStyle/>
        <a:p>
          <a:endParaRPr lang="en-US"/>
        </a:p>
      </dgm:t>
    </dgm:pt>
    <dgm:pt modelId="{9EA0FCF6-6928-4723-82FC-34B5B54512FF}" type="pres">
      <dgm:prSet presAssocID="{F41C9886-679C-4A1B-BCC8-1B3FF15A0BFF}" presName="childShp" presStyleLbl="bgAccFollowNode1" presStyleIdx="1" presStyleCnt="2" custScaleX="82645">
        <dgm:presLayoutVars>
          <dgm:bulletEnabled val="1"/>
        </dgm:presLayoutVars>
      </dgm:prSet>
      <dgm:spPr/>
      <dgm:t>
        <a:bodyPr/>
        <a:lstStyle/>
        <a:p>
          <a:endParaRPr lang="en-US"/>
        </a:p>
      </dgm:t>
    </dgm:pt>
  </dgm:ptLst>
  <dgm:cxnLst>
    <dgm:cxn modelId="{ABEB2901-DA0F-4378-A562-F3BF9DDB9590}" type="presOf" srcId="{EC26165C-4004-44A8-B7AC-CA07A6C3840A}" destId="{9EA0FCF6-6928-4723-82FC-34B5B54512FF}" srcOrd="0" destOrd="0" presId="urn:microsoft.com/office/officeart/2005/8/layout/vList6"/>
    <dgm:cxn modelId="{F17C546C-985B-47A2-8AAA-B0279E3BF994}" srcId="{11C1585F-509C-441D-85FA-C30AE8B9ABAE}" destId="{BB3F2B6B-DC7E-49F2-8374-9FB6C7D3E318}" srcOrd="0" destOrd="0" parTransId="{02F57A68-CEC7-4A09-9220-3F486555FA4C}" sibTransId="{D062BBD3-F74F-4898-BF6C-7057275990A0}"/>
    <dgm:cxn modelId="{BBEECD5A-5861-4F8E-8EB6-523FFDBFBD59}" srcId="{F41C9886-679C-4A1B-BCC8-1B3FF15A0BFF}" destId="{EC26165C-4004-44A8-B7AC-CA07A6C3840A}" srcOrd="0" destOrd="0" parTransId="{22CA6A7A-A04B-4673-9D8A-01EDF2BE20F1}" sibTransId="{16C0E2EE-833C-4571-8AA3-4AB2C70AAF8C}"/>
    <dgm:cxn modelId="{222EB9D6-552D-4BA0-83E6-785D08C7A71E}" type="presOf" srcId="{8171ACC0-14DE-4162-833E-9CD42A7C2C94}" destId="{9EA0FCF6-6928-4723-82FC-34B5B54512FF}" srcOrd="0" destOrd="1" presId="urn:microsoft.com/office/officeart/2005/8/layout/vList6"/>
    <dgm:cxn modelId="{9F52DFDB-91A2-4794-AB5F-6DAE3B893EFD}" srcId="{4B2B822F-B165-478F-954E-27991C017286}" destId="{F41C9886-679C-4A1B-BCC8-1B3FF15A0BFF}" srcOrd="1" destOrd="0" parTransId="{B45F923C-F129-44EC-92EA-5E844798BE76}" sibTransId="{EDADACB2-110D-4D05-AADF-937C94AF3E40}"/>
    <dgm:cxn modelId="{55EBEBEC-990A-4990-9A7F-ADAAB7E06823}" srcId="{F41C9886-679C-4A1B-BCC8-1B3FF15A0BFF}" destId="{8171ACC0-14DE-4162-833E-9CD42A7C2C94}" srcOrd="1" destOrd="0" parTransId="{2A36A7FF-022F-42F3-B9DC-185A9B943BA5}" sibTransId="{E38B9DCC-FF9D-4A1A-9314-5F1887F6651B}"/>
    <dgm:cxn modelId="{18373ECC-11D0-481E-A325-DD1A32890A1C}" type="presOf" srcId="{BB3F2B6B-DC7E-49F2-8374-9FB6C7D3E318}" destId="{B929EDE5-B73B-42CE-AF18-1D69447CE033}" srcOrd="0" destOrd="0" presId="urn:microsoft.com/office/officeart/2005/8/layout/vList6"/>
    <dgm:cxn modelId="{0CBD84C3-99C0-4845-B252-7841F92BAC27}" srcId="{4B2B822F-B165-478F-954E-27991C017286}" destId="{11C1585F-509C-441D-85FA-C30AE8B9ABAE}" srcOrd="0" destOrd="0" parTransId="{0323E4DF-8FF1-4BCA-B4F9-AF47E94948C8}" sibTransId="{F6AF16BF-E07C-4B03-B273-FEBF54B1622E}"/>
    <dgm:cxn modelId="{B941444C-E2FB-4606-B2D0-478CA08090B3}" type="presOf" srcId="{11C1585F-509C-441D-85FA-C30AE8B9ABAE}" destId="{1D422B26-05D1-4850-93F3-B4E712CCF142}" srcOrd="0" destOrd="0" presId="urn:microsoft.com/office/officeart/2005/8/layout/vList6"/>
    <dgm:cxn modelId="{46C4E280-852F-4240-B167-E31BDC2B30A7}" type="presOf" srcId="{F41C9886-679C-4A1B-BCC8-1B3FF15A0BFF}" destId="{96846468-C572-45D8-BE90-3E9C574E5468}" srcOrd="0" destOrd="0" presId="urn:microsoft.com/office/officeart/2005/8/layout/vList6"/>
    <dgm:cxn modelId="{05E12F5A-0BC2-40F4-BDC7-570737BD9BDD}" type="presOf" srcId="{4B2B822F-B165-478F-954E-27991C017286}" destId="{AF7D656F-57C2-4091-9A8E-6DCFC9FD5A90}" srcOrd="0" destOrd="0" presId="urn:microsoft.com/office/officeart/2005/8/layout/vList6"/>
    <dgm:cxn modelId="{454877D5-C46A-47A2-832F-36C5153918D9}" type="presParOf" srcId="{AF7D656F-57C2-4091-9A8E-6DCFC9FD5A90}" destId="{B8BA6764-CAC2-4093-AEEA-9B2DC2E81130}" srcOrd="0" destOrd="0" presId="urn:microsoft.com/office/officeart/2005/8/layout/vList6"/>
    <dgm:cxn modelId="{BD545A70-9E19-4EDB-A86E-ADBAD4E2BC50}" type="presParOf" srcId="{B8BA6764-CAC2-4093-AEEA-9B2DC2E81130}" destId="{1D422B26-05D1-4850-93F3-B4E712CCF142}" srcOrd="0" destOrd="0" presId="urn:microsoft.com/office/officeart/2005/8/layout/vList6"/>
    <dgm:cxn modelId="{604FF286-7E14-4642-A50A-94D410C49F1B}" type="presParOf" srcId="{B8BA6764-CAC2-4093-AEEA-9B2DC2E81130}" destId="{B929EDE5-B73B-42CE-AF18-1D69447CE033}" srcOrd="1" destOrd="0" presId="urn:microsoft.com/office/officeart/2005/8/layout/vList6"/>
    <dgm:cxn modelId="{4E98AD8F-7BFD-4344-B329-BD224AA092B1}" type="presParOf" srcId="{AF7D656F-57C2-4091-9A8E-6DCFC9FD5A90}" destId="{3A24C868-B34A-43D3-BBAA-C11C2142EB85}" srcOrd="1" destOrd="0" presId="urn:microsoft.com/office/officeart/2005/8/layout/vList6"/>
    <dgm:cxn modelId="{A60DB262-A6AA-48A1-A8CF-DC3D49169F06}" type="presParOf" srcId="{AF7D656F-57C2-4091-9A8E-6DCFC9FD5A90}" destId="{39558164-12CB-4663-8DC3-2ECFB6F2245E}" srcOrd="2" destOrd="0" presId="urn:microsoft.com/office/officeart/2005/8/layout/vList6"/>
    <dgm:cxn modelId="{3E523C14-E453-4B26-9468-C8CBCF1BCCC3}" type="presParOf" srcId="{39558164-12CB-4663-8DC3-2ECFB6F2245E}" destId="{96846468-C572-45D8-BE90-3E9C574E5468}" srcOrd="0" destOrd="0" presId="urn:microsoft.com/office/officeart/2005/8/layout/vList6"/>
    <dgm:cxn modelId="{124442E7-93B0-4724-95BD-E6D4A7280909}" type="presParOf" srcId="{39558164-12CB-4663-8DC3-2ECFB6F2245E}" destId="{9EA0FCF6-6928-4723-82FC-34B5B54512FF}" srcOrd="1" destOrd="0" presId="urn:microsoft.com/office/officeart/2005/8/layout/vList6"/>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C69161-73B7-4F34-B693-1A441B127B50}">
      <dsp:nvSpPr>
        <dsp:cNvPr id="0" name=""/>
        <dsp:cNvSpPr/>
      </dsp:nvSpPr>
      <dsp:spPr>
        <a:xfrm>
          <a:off x="2971796" y="3356338"/>
          <a:ext cx="3449725" cy="3349261"/>
        </a:xfrm>
        <a:prstGeom prst="horizontalScroll">
          <a:avLst/>
        </a:prstGeom>
        <a:gradFill rotWithShape="1">
          <a:gsLst>
            <a:gs pos="0">
              <a:schemeClr val="accent4">
                <a:tint val="35000"/>
                <a:satMod val="260000"/>
              </a:schemeClr>
            </a:gs>
            <a:gs pos="30000">
              <a:schemeClr val="accent4">
                <a:tint val="38000"/>
                <a:satMod val="260000"/>
              </a:schemeClr>
            </a:gs>
            <a:gs pos="75000">
              <a:schemeClr val="accent4">
                <a:tint val="55000"/>
                <a:satMod val="255000"/>
              </a:schemeClr>
            </a:gs>
            <a:gs pos="100000">
              <a:schemeClr val="accent4">
                <a:tint val="70000"/>
                <a:satMod val="255000"/>
              </a:schemeClr>
            </a:gs>
          </a:gsLst>
          <a:path path="circle">
            <a:fillToRect l="50000" t="100000" r="50000" b="10000"/>
          </a:path>
        </a:gradFill>
        <a:ln w="9525" cap="flat" cmpd="sng" algn="ctr">
          <a:solidFill>
            <a:schemeClr val="accent4">
              <a:shade val="48000"/>
              <a:satMod val="110000"/>
            </a:schemeClr>
          </a:solidFill>
          <a:prstDash val="solid"/>
        </a:ln>
        <a:effectLst>
          <a:outerShdw blurRad="63500" dist="25400" dir="14700000" algn="t" rotWithShape="0">
            <a:srgbClr val="000000">
              <a:alpha val="50000"/>
            </a:srgbClr>
          </a:outerShdw>
        </a:effectLst>
        <a:scene3d>
          <a:camera prst="isometricOffAxis1Right" zoom="91000"/>
          <a:lightRig rig="flat" dir="t"/>
        </a:scene3d>
        <a:sp3d extrusionH="50600"/>
      </dsp:spPr>
      <dsp:style>
        <a:lnRef idx="1">
          <a:schemeClr val="accent4"/>
        </a:lnRef>
        <a:fillRef idx="2">
          <a:schemeClr val="accent4"/>
        </a:fillRef>
        <a:effectRef idx="1">
          <a:schemeClr val="accent4"/>
        </a:effectRef>
        <a:fontRef idx="minor">
          <a:schemeClr val="dk1"/>
        </a:fontRef>
      </dsp:style>
      <dsp:txBody>
        <a:bodyPr spcFirstLastPara="0" vert="horz" wrap="square" lIns="19050" tIns="19050" rIns="19050" bIns="19050" numCol="1" spcCol="1270" anchor="ctr" anchorCtr="0">
          <a:noAutofit/>
        </a:bodyPr>
        <a:lstStyle/>
        <a:p>
          <a:pPr lvl="0" algn="ctr" defTabSz="1333500" rtl="0">
            <a:lnSpc>
              <a:spcPct val="150000"/>
            </a:lnSpc>
            <a:spcBef>
              <a:spcPct val="0"/>
            </a:spcBef>
            <a:spcAft>
              <a:spcPct val="35000"/>
            </a:spcAft>
          </a:pPr>
          <a:r>
            <a:rPr lang="en-US" sz="3000" b="1" kern="1200" dirty="0" smtClean="0">
              <a:solidFill>
                <a:schemeClr val="accent1"/>
              </a:solidFill>
            </a:rPr>
            <a:t>Non </a:t>
          </a:r>
          <a:r>
            <a:rPr lang="en-US" sz="3000" b="1" kern="1200" dirty="0" err="1" smtClean="0">
              <a:solidFill>
                <a:schemeClr val="accent1"/>
              </a:solidFill>
            </a:rPr>
            <a:t>Odontogenic</a:t>
          </a:r>
          <a:endParaRPr kumimoji="1" lang="en-US" sz="3000" b="1" kern="1200" dirty="0">
            <a:solidFill>
              <a:schemeClr val="accent1"/>
            </a:solidFill>
          </a:endParaRPr>
        </a:p>
      </dsp:txBody>
      <dsp:txXfrm>
        <a:off x="2971796" y="3356338"/>
        <a:ext cx="3449725" cy="3349261"/>
      </dsp:txXfrm>
    </dsp:sp>
    <dsp:sp modelId="{2E6A2641-776B-4B19-9EA2-C4EDE0DB24A4}">
      <dsp:nvSpPr>
        <dsp:cNvPr id="0" name=""/>
        <dsp:cNvSpPr/>
      </dsp:nvSpPr>
      <dsp:spPr>
        <a:xfrm rot="12850592">
          <a:off x="1431203" y="3128009"/>
          <a:ext cx="2177446" cy="822531"/>
        </a:xfrm>
        <a:prstGeom prst="leftArrow">
          <a:avLst>
            <a:gd name="adj1" fmla="val 60000"/>
            <a:gd name="adj2" fmla="val 50000"/>
          </a:avLst>
        </a:prstGeom>
        <a:solidFill>
          <a:schemeClr val="dk2">
            <a:tint val="60000"/>
            <a:hueOff val="0"/>
            <a:satOff val="0"/>
            <a:lumOff val="0"/>
            <a:alphaOff val="0"/>
          </a:schemeClr>
        </a:solidFill>
        <a:ln>
          <a:noFill/>
        </a:ln>
        <a:effectLst>
          <a:outerShdw blurRad="50800" dist="38100" dir="14700000" algn="t" rotWithShape="0">
            <a:srgbClr val="000000">
              <a:alpha val="60000"/>
            </a:srgbClr>
          </a:outerShdw>
        </a:effectLst>
        <a:scene3d>
          <a:camera prst="isometricOffAxis1Right" zoom="91000"/>
          <a:lightRig rig="flat" dir="t"/>
        </a:scene3d>
        <a:sp3d z="-211800">
          <a:bevelT w="40600" h="20600" prst="relaxedInset"/>
        </a:sp3d>
      </dsp:spPr>
      <dsp:style>
        <a:lnRef idx="0">
          <a:scrgbClr r="0" g="0" b="0"/>
        </a:lnRef>
        <a:fillRef idx="1">
          <a:scrgbClr r="0" g="0" b="0"/>
        </a:fillRef>
        <a:effectRef idx="2">
          <a:scrgbClr r="0" g="0" b="0"/>
        </a:effectRef>
        <a:fontRef idx="minor"/>
      </dsp:style>
    </dsp:sp>
    <dsp:sp modelId="{1C22A322-F468-4B90-86AE-E32F57D2613F}">
      <dsp:nvSpPr>
        <dsp:cNvPr id="0" name=""/>
        <dsp:cNvSpPr/>
      </dsp:nvSpPr>
      <dsp:spPr>
        <a:xfrm>
          <a:off x="6022" y="1680146"/>
          <a:ext cx="2741771" cy="2193417"/>
        </a:xfrm>
        <a:prstGeom prst="roundRect">
          <a:avLst>
            <a:gd name="adj" fmla="val 10000"/>
          </a:avLst>
        </a:prstGeom>
        <a:solidFill>
          <a:schemeClr val="lt1">
            <a:hueOff val="0"/>
            <a:satOff val="0"/>
            <a:lumOff val="0"/>
            <a:alphaOff val="0"/>
          </a:schemeClr>
        </a:solidFill>
        <a:ln w="19050">
          <a:solidFill>
            <a:schemeClr val="tx2">
              <a:lumMod val="40000"/>
              <a:lumOff val="60000"/>
            </a:schemeClr>
          </a:solidFill>
        </a:ln>
        <a:effectLst>
          <a:outerShdw blurRad="190500" dist="228600" dir="2700000" algn="ctr" rotWithShape="0">
            <a:srgbClr val="000000">
              <a:alpha val="30000"/>
            </a:srgbClr>
          </a:outerShdw>
        </a:effectLst>
        <a:scene3d>
          <a:camera prst="isometricOffAxis1Right" zoom="91000"/>
          <a:lightRig rig="flat" dir="t"/>
        </a:scene3d>
        <a:sp3d prstMaterial="powder">
          <a:bevelT w="127000" h="63500" prst="divot"/>
        </a:sp3d>
      </dsp:spPr>
      <dsp:style>
        <a:lnRef idx="0">
          <a:scrgbClr r="0" g="0" b="0"/>
        </a:lnRef>
        <a:fillRef idx="1">
          <a:scrgbClr r="0" g="0" b="0"/>
        </a:fillRef>
        <a:effectRef idx="1">
          <a:scrgbClr r="0" g="0" b="0"/>
        </a:effectRef>
        <a:fontRef idx="minor">
          <a:schemeClr val="dk1"/>
        </a:fontRef>
      </dsp:style>
      <dsp:txBody>
        <a:bodyPr spcFirstLastPara="0" vert="horz" wrap="square" lIns="62865" tIns="62865" rIns="62865" bIns="62865" numCol="1" spcCol="1270" anchor="ctr" anchorCtr="0">
          <a:noAutofit/>
        </a:bodyPr>
        <a:lstStyle/>
        <a:p>
          <a:pPr lvl="0" algn="ctr" defTabSz="1466850" rtl="0">
            <a:lnSpc>
              <a:spcPct val="90000"/>
            </a:lnSpc>
            <a:spcBef>
              <a:spcPct val="0"/>
            </a:spcBef>
            <a:spcAft>
              <a:spcPct val="35000"/>
            </a:spcAft>
          </a:pPr>
          <a:r>
            <a:rPr kumimoji="1" lang="en-US" sz="3300" kern="1200" dirty="0" smtClean="0"/>
            <a:t>Mid palatal </a:t>
          </a:r>
          <a:r>
            <a:rPr kumimoji="1" lang="en-US" sz="3300" kern="1200" dirty="0" err="1" smtClean="0"/>
            <a:t>raphae</a:t>
          </a:r>
          <a:r>
            <a:rPr kumimoji="1" lang="en-US" sz="3300" kern="1200" dirty="0" smtClean="0"/>
            <a:t> cyst of infants</a:t>
          </a:r>
          <a:endParaRPr kumimoji="1" lang="en-US" sz="3300" kern="1200" dirty="0"/>
        </a:p>
      </dsp:txBody>
      <dsp:txXfrm>
        <a:off x="6022" y="1680146"/>
        <a:ext cx="2741771" cy="2193417"/>
      </dsp:txXfrm>
    </dsp:sp>
    <dsp:sp modelId="{DFEC2DF1-A541-4C60-9637-FC58F0688596}">
      <dsp:nvSpPr>
        <dsp:cNvPr id="0" name=""/>
        <dsp:cNvSpPr/>
      </dsp:nvSpPr>
      <dsp:spPr>
        <a:xfrm rot="16090640">
          <a:off x="3545123" y="1974377"/>
          <a:ext cx="2121220" cy="822531"/>
        </a:xfrm>
        <a:prstGeom prst="leftArrow">
          <a:avLst>
            <a:gd name="adj1" fmla="val 60000"/>
            <a:gd name="adj2" fmla="val 50000"/>
          </a:avLst>
        </a:prstGeom>
        <a:solidFill>
          <a:schemeClr val="dk2">
            <a:tint val="60000"/>
            <a:hueOff val="0"/>
            <a:satOff val="0"/>
            <a:lumOff val="0"/>
            <a:alphaOff val="0"/>
          </a:schemeClr>
        </a:solidFill>
        <a:ln>
          <a:noFill/>
        </a:ln>
        <a:effectLst>
          <a:outerShdw blurRad="50800" dist="38100" dir="14700000" algn="t" rotWithShape="0">
            <a:srgbClr val="000000">
              <a:alpha val="60000"/>
            </a:srgbClr>
          </a:outerShdw>
        </a:effectLst>
        <a:scene3d>
          <a:camera prst="isometricOffAxis1Right" zoom="91000"/>
          <a:lightRig rig="flat" dir="t"/>
        </a:scene3d>
        <a:sp3d z="-211800">
          <a:bevelT w="40600" h="20600" prst="relaxedInset"/>
        </a:sp3d>
      </dsp:spPr>
      <dsp:style>
        <a:lnRef idx="0">
          <a:scrgbClr r="0" g="0" b="0"/>
        </a:lnRef>
        <a:fillRef idx="1">
          <a:scrgbClr r="0" g="0" b="0"/>
        </a:fillRef>
        <a:effectRef idx="2">
          <a:scrgbClr r="0" g="0" b="0"/>
        </a:effectRef>
        <a:fontRef idx="minor"/>
      </dsp:style>
    </dsp:sp>
    <dsp:sp modelId="{20B11CDE-D009-4225-9550-92764D78C20C}">
      <dsp:nvSpPr>
        <dsp:cNvPr id="0" name=""/>
        <dsp:cNvSpPr/>
      </dsp:nvSpPr>
      <dsp:spPr>
        <a:xfrm>
          <a:off x="3201114" y="16886"/>
          <a:ext cx="2741771" cy="2193417"/>
        </a:xfrm>
        <a:prstGeom prst="roundRect">
          <a:avLst>
            <a:gd name="adj" fmla="val 10000"/>
          </a:avLst>
        </a:prstGeom>
        <a:solidFill>
          <a:schemeClr val="lt1">
            <a:hueOff val="0"/>
            <a:satOff val="0"/>
            <a:lumOff val="0"/>
            <a:alphaOff val="0"/>
          </a:schemeClr>
        </a:solidFill>
        <a:ln w="19050">
          <a:solidFill>
            <a:schemeClr val="tx2">
              <a:lumMod val="40000"/>
              <a:lumOff val="60000"/>
            </a:schemeClr>
          </a:solidFill>
        </a:ln>
        <a:effectLst>
          <a:outerShdw blurRad="190500" dist="228600" dir="2700000" algn="ctr" rotWithShape="0">
            <a:srgbClr val="000000">
              <a:alpha val="30000"/>
            </a:srgbClr>
          </a:outerShdw>
        </a:effectLst>
        <a:scene3d>
          <a:camera prst="isometricOffAxis1Right" zoom="91000"/>
          <a:lightRig rig="flat" dir="t"/>
        </a:scene3d>
        <a:sp3d prstMaterial="powder">
          <a:bevelT w="127000" h="63500" prst="divot"/>
        </a:sp3d>
      </dsp:spPr>
      <dsp:style>
        <a:lnRef idx="0">
          <a:scrgbClr r="0" g="0" b="0"/>
        </a:lnRef>
        <a:fillRef idx="1">
          <a:scrgbClr r="0" g="0" b="0"/>
        </a:fillRef>
        <a:effectRef idx="1">
          <a:scrgbClr r="0" g="0" b="0"/>
        </a:effectRef>
        <a:fontRef idx="minor">
          <a:schemeClr val="dk1"/>
        </a:fontRef>
      </dsp:style>
      <dsp:txBody>
        <a:bodyPr spcFirstLastPara="0" vert="horz" wrap="square" lIns="62865" tIns="62865" rIns="62865" bIns="62865" numCol="1" spcCol="1270" anchor="ctr" anchorCtr="0">
          <a:noAutofit/>
        </a:bodyPr>
        <a:lstStyle/>
        <a:p>
          <a:pPr lvl="0" algn="ctr" defTabSz="1466850" rtl="0">
            <a:lnSpc>
              <a:spcPct val="90000"/>
            </a:lnSpc>
            <a:spcBef>
              <a:spcPct val="0"/>
            </a:spcBef>
            <a:spcAft>
              <a:spcPct val="35000"/>
            </a:spcAft>
          </a:pPr>
          <a:r>
            <a:rPr kumimoji="1" lang="en-US" sz="3300" kern="1200" dirty="0" err="1" smtClean="0"/>
            <a:t>Nasopalatine</a:t>
          </a:r>
          <a:r>
            <a:rPr kumimoji="1" lang="en-US" sz="3300" kern="1200" dirty="0" smtClean="0"/>
            <a:t> duct cysts</a:t>
          </a:r>
          <a:endParaRPr lang="en-US" sz="3300" kern="1200" dirty="0"/>
        </a:p>
      </dsp:txBody>
      <dsp:txXfrm>
        <a:off x="3201114" y="16886"/>
        <a:ext cx="2741771" cy="2193417"/>
      </dsp:txXfrm>
    </dsp:sp>
    <dsp:sp modelId="{4FD23E89-37AE-4E87-BCFC-F40C5F684F14}">
      <dsp:nvSpPr>
        <dsp:cNvPr id="0" name=""/>
        <dsp:cNvSpPr/>
      </dsp:nvSpPr>
      <dsp:spPr>
        <a:xfrm rot="19422977">
          <a:off x="5786028" y="2953417"/>
          <a:ext cx="1986629" cy="822531"/>
        </a:xfrm>
        <a:prstGeom prst="leftArrow">
          <a:avLst>
            <a:gd name="adj1" fmla="val 60000"/>
            <a:gd name="adj2" fmla="val 50000"/>
          </a:avLst>
        </a:prstGeom>
        <a:solidFill>
          <a:schemeClr val="dk2">
            <a:tint val="60000"/>
            <a:hueOff val="0"/>
            <a:satOff val="0"/>
            <a:lumOff val="0"/>
            <a:alphaOff val="0"/>
          </a:schemeClr>
        </a:solidFill>
        <a:ln>
          <a:noFill/>
        </a:ln>
        <a:effectLst>
          <a:outerShdw blurRad="50800" dist="38100" dir="14700000" algn="t" rotWithShape="0">
            <a:srgbClr val="000000">
              <a:alpha val="60000"/>
            </a:srgbClr>
          </a:outerShdw>
        </a:effectLst>
        <a:scene3d>
          <a:camera prst="isometricOffAxis1Right" zoom="91000"/>
          <a:lightRig rig="flat" dir="t"/>
        </a:scene3d>
        <a:sp3d z="-211800">
          <a:bevelT w="40600" h="20600" prst="relaxedInset"/>
        </a:sp3d>
      </dsp:spPr>
      <dsp:style>
        <a:lnRef idx="0">
          <a:scrgbClr r="0" g="0" b="0"/>
        </a:lnRef>
        <a:fillRef idx="1">
          <a:scrgbClr r="0" g="0" b="0"/>
        </a:fillRef>
        <a:effectRef idx="2">
          <a:scrgbClr r="0" g="0" b="0"/>
        </a:effectRef>
        <a:fontRef idx="minor"/>
      </dsp:style>
    </dsp:sp>
    <dsp:sp modelId="{5E3A5333-9588-4E7B-8FB3-7BD25824B541}">
      <dsp:nvSpPr>
        <dsp:cNvPr id="0" name=""/>
        <dsp:cNvSpPr/>
      </dsp:nvSpPr>
      <dsp:spPr>
        <a:xfrm>
          <a:off x="6396206" y="1680146"/>
          <a:ext cx="2741771" cy="2193417"/>
        </a:xfrm>
        <a:prstGeom prst="roundRect">
          <a:avLst>
            <a:gd name="adj" fmla="val 10000"/>
          </a:avLst>
        </a:prstGeom>
        <a:solidFill>
          <a:schemeClr val="lt1">
            <a:hueOff val="0"/>
            <a:satOff val="0"/>
            <a:lumOff val="0"/>
            <a:alphaOff val="0"/>
          </a:schemeClr>
        </a:solidFill>
        <a:ln w="19050">
          <a:solidFill>
            <a:schemeClr val="tx2">
              <a:lumMod val="40000"/>
              <a:lumOff val="60000"/>
            </a:schemeClr>
          </a:solidFill>
        </a:ln>
        <a:effectLst>
          <a:outerShdw blurRad="190500" dist="228600" dir="2700000" algn="ctr" rotWithShape="0">
            <a:srgbClr val="000000">
              <a:alpha val="30000"/>
            </a:srgbClr>
          </a:outerShdw>
        </a:effectLst>
        <a:scene3d>
          <a:camera prst="isometricOffAxis1Right" zoom="91000"/>
          <a:lightRig rig="flat" dir="t"/>
        </a:scene3d>
        <a:sp3d prstMaterial="powder">
          <a:bevelT w="127000" h="63500" prst="divot"/>
        </a:sp3d>
      </dsp:spPr>
      <dsp:style>
        <a:lnRef idx="0">
          <a:scrgbClr r="0" g="0" b="0"/>
        </a:lnRef>
        <a:fillRef idx="1">
          <a:scrgbClr r="0" g="0" b="0"/>
        </a:fillRef>
        <a:effectRef idx="1">
          <a:scrgbClr r="0" g="0" b="0"/>
        </a:effectRef>
        <a:fontRef idx="minor">
          <a:schemeClr val="dk1"/>
        </a:fontRef>
      </dsp:style>
      <dsp:txBody>
        <a:bodyPr spcFirstLastPara="0" vert="horz" wrap="square" lIns="62865" tIns="62865" rIns="62865" bIns="62865" numCol="1" spcCol="1270" anchor="ctr" anchorCtr="0">
          <a:noAutofit/>
        </a:bodyPr>
        <a:lstStyle/>
        <a:p>
          <a:pPr lvl="0" algn="ctr" defTabSz="1466850" rtl="0">
            <a:lnSpc>
              <a:spcPct val="90000"/>
            </a:lnSpc>
            <a:spcBef>
              <a:spcPct val="0"/>
            </a:spcBef>
            <a:spcAft>
              <a:spcPct val="35000"/>
            </a:spcAft>
          </a:pPr>
          <a:r>
            <a:rPr kumimoji="1" lang="en-US" sz="3300" kern="1200" dirty="0" err="1" smtClean="0"/>
            <a:t>Nasolabial</a:t>
          </a:r>
          <a:r>
            <a:rPr kumimoji="1" lang="en-US" sz="3300" kern="1200" dirty="0" smtClean="0"/>
            <a:t> cysts</a:t>
          </a:r>
          <a:endParaRPr kumimoji="1" lang="en-US" sz="3300" kern="1200" dirty="0"/>
        </a:p>
      </dsp:txBody>
      <dsp:txXfrm>
        <a:off x="6396206" y="1680146"/>
        <a:ext cx="2741771" cy="2193417"/>
      </dsp:txXfrm>
    </dsp:sp>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242A81-3A5C-4EE1-952F-4452880E3BBA}">
      <dsp:nvSpPr>
        <dsp:cNvPr id="0" name=""/>
        <dsp:cNvSpPr/>
      </dsp:nvSpPr>
      <dsp:spPr>
        <a:xfrm>
          <a:off x="1409700" y="0"/>
          <a:ext cx="5334000" cy="2133600"/>
        </a:xfrm>
        <a:prstGeom prst="leftRightRibb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27E26B-5A6C-477B-8E60-2142D62EC199}">
      <dsp:nvSpPr>
        <dsp:cNvPr id="0" name=""/>
        <dsp:cNvSpPr/>
      </dsp:nvSpPr>
      <dsp:spPr>
        <a:xfrm>
          <a:off x="2049780" y="373379"/>
          <a:ext cx="1760220" cy="10454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150000"/>
            </a:lnSpc>
            <a:spcBef>
              <a:spcPct val="0"/>
            </a:spcBef>
            <a:spcAft>
              <a:spcPct val="35000"/>
            </a:spcAft>
          </a:pPr>
          <a:r>
            <a:rPr lang="en-US" sz="2400" b="1" kern="1200" dirty="0" smtClean="0">
              <a:solidFill>
                <a:schemeClr val="accent1"/>
              </a:solidFill>
            </a:rPr>
            <a:t>Solitary Bone Cyst</a:t>
          </a:r>
          <a:endParaRPr lang="en-US" sz="2400" b="1" kern="1200" dirty="0">
            <a:solidFill>
              <a:schemeClr val="accent1"/>
            </a:solidFill>
          </a:endParaRPr>
        </a:p>
      </dsp:txBody>
      <dsp:txXfrm>
        <a:off x="2049780" y="373379"/>
        <a:ext cx="1760220" cy="1045464"/>
      </dsp:txXfrm>
    </dsp:sp>
    <dsp:sp modelId="{002661CE-472A-42B3-B2DE-39E56E59BE3E}">
      <dsp:nvSpPr>
        <dsp:cNvPr id="0" name=""/>
        <dsp:cNvSpPr/>
      </dsp:nvSpPr>
      <dsp:spPr>
        <a:xfrm>
          <a:off x="4076700" y="714756"/>
          <a:ext cx="2080260" cy="10454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150000"/>
            </a:lnSpc>
            <a:spcBef>
              <a:spcPct val="0"/>
            </a:spcBef>
            <a:spcAft>
              <a:spcPct val="35000"/>
            </a:spcAft>
          </a:pPr>
          <a:r>
            <a:rPr lang="en-US" sz="2400" b="1" kern="1200" dirty="0" err="1" smtClean="0">
              <a:solidFill>
                <a:schemeClr val="accent1"/>
              </a:solidFill>
            </a:rPr>
            <a:t>Aneurysmal</a:t>
          </a:r>
          <a:r>
            <a:rPr lang="en-US" sz="2400" b="1" kern="1200" dirty="0" smtClean="0">
              <a:solidFill>
                <a:schemeClr val="accent1"/>
              </a:solidFill>
            </a:rPr>
            <a:t> Bone Cyst</a:t>
          </a:r>
          <a:endParaRPr lang="en-US" sz="2400" b="1" kern="1200" dirty="0">
            <a:solidFill>
              <a:schemeClr val="accent1"/>
            </a:solidFill>
          </a:endParaRPr>
        </a:p>
      </dsp:txBody>
      <dsp:txXfrm>
        <a:off x="4076700" y="714756"/>
        <a:ext cx="2080260" cy="104546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64EAFD-A36C-4B42-BFE8-C0B03BDE2E88}" type="datetimeFigureOut">
              <a:rPr lang="en-US" smtClean="0"/>
              <a:pPr/>
              <a:t>8/25/2012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9C3F99-EF6D-4EDF-8122-A0A41AEB664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DC87D8-47B0-4C60-BA74-C6CCC35FF752}" type="slidenum">
              <a:rPr lang="en-US"/>
              <a:pPr/>
              <a:t>15</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induce bone </a:t>
            </a:r>
            <a:r>
              <a:rPr lang="en-US" sz="1200" kern="1200" baseline="0" dirty="0" err="1" smtClean="0">
                <a:solidFill>
                  <a:schemeClr val="tx1"/>
                </a:solidFill>
                <a:latin typeface="+mn-lt"/>
                <a:ea typeface="+mn-ea"/>
                <a:cs typeface="+mn-cs"/>
              </a:rPr>
              <a:t>resorption</a:t>
            </a:r>
            <a:r>
              <a:rPr lang="en-US" sz="1200" kern="1200" baseline="0" dirty="0" smtClean="0">
                <a:solidFill>
                  <a:schemeClr val="tx1"/>
                </a:solidFill>
                <a:latin typeface="+mn-lt"/>
                <a:ea typeface="+mn-ea"/>
                <a:cs typeface="+mn-cs"/>
              </a:rPr>
              <a:t> through the elaboration of interleukin‐1 and </a:t>
            </a:r>
            <a:r>
              <a:rPr lang="en-US" sz="1200" kern="1200" baseline="0" dirty="0" err="1" smtClean="0">
                <a:solidFill>
                  <a:schemeClr val="tx1"/>
                </a:solidFill>
                <a:latin typeface="+mn-lt"/>
                <a:ea typeface="+mn-ea"/>
                <a:cs typeface="+mn-cs"/>
              </a:rPr>
              <a:t>osteoclast</a:t>
            </a:r>
            <a:r>
              <a:rPr lang="en-US" sz="1200" kern="1200" baseline="0" dirty="0" smtClean="0">
                <a:solidFill>
                  <a:schemeClr val="tx1"/>
                </a:solidFill>
                <a:latin typeface="+mn-lt"/>
                <a:ea typeface="+mn-ea"/>
                <a:cs typeface="+mn-cs"/>
              </a:rPr>
              <a:t>‐activating factors.</a:t>
            </a:r>
          </a:p>
          <a:p>
            <a:r>
              <a:rPr lang="en-US" sz="1200" kern="1200" baseline="0" dirty="0" smtClean="0">
                <a:solidFill>
                  <a:schemeClr val="tx1"/>
                </a:solidFill>
                <a:latin typeface="+mn-lt"/>
                <a:ea typeface="+mn-ea"/>
                <a:cs typeface="+mn-cs"/>
              </a:rPr>
              <a:t>lipids in cyst walls and fluids, Suzuki (1984) suggested that jaw cyst enlargement was related to </a:t>
            </a:r>
            <a:r>
              <a:rPr lang="en-US" sz="1200" kern="1200" baseline="0" dirty="0" err="1" smtClean="0">
                <a:solidFill>
                  <a:schemeClr val="tx1"/>
                </a:solidFill>
                <a:latin typeface="+mn-lt"/>
                <a:ea typeface="+mn-ea"/>
                <a:cs typeface="+mn-cs"/>
              </a:rPr>
              <a:t>lipo</a:t>
            </a:r>
            <a:r>
              <a:rPr lang="en-US" sz="1200" kern="1200" baseline="0" dirty="0" smtClean="0">
                <a:solidFill>
                  <a:schemeClr val="tx1"/>
                </a:solidFill>
                <a:latin typeface="+mn-lt"/>
                <a:ea typeface="+mn-ea"/>
                <a:cs typeface="+mn-cs"/>
              </a:rPr>
              <a:t>-peroxide and prostaglandin-like substances produced by lipid </a:t>
            </a:r>
            <a:r>
              <a:rPr lang="en-US" sz="1200" kern="1200" baseline="0" dirty="0" err="1" smtClean="0">
                <a:solidFill>
                  <a:schemeClr val="tx1"/>
                </a:solidFill>
                <a:latin typeface="+mn-lt"/>
                <a:ea typeface="+mn-ea"/>
                <a:cs typeface="+mn-cs"/>
              </a:rPr>
              <a:t>peroxidation</a:t>
            </a:r>
            <a:r>
              <a:rPr lang="en-US" sz="1200" kern="1200" baseline="0" dirty="0" smtClean="0">
                <a:solidFill>
                  <a:schemeClr val="tx1"/>
                </a:solidFill>
                <a:latin typeface="+mn-lt"/>
                <a:ea typeface="+mn-ea"/>
                <a:cs typeface="+mn-cs"/>
              </a:rPr>
              <a:t> of the cyst wall and fluid.</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latin typeface="Baskerville Old Face" pitchFamily="18" charset="0"/>
              </a:rPr>
              <a:t>Tay</a:t>
            </a:r>
            <a:r>
              <a:rPr lang="en-US" sz="1200" dirty="0" smtClean="0">
                <a:latin typeface="Baskerville Old Face" pitchFamily="18" charset="0"/>
              </a:rPr>
              <a:t> et al (2004) provided evidence </a:t>
            </a:r>
            <a:r>
              <a:rPr lang="en-US" sz="1200" b="1" dirty="0" smtClean="0">
                <a:latin typeface="Baskerville Old Face" pitchFamily="18" charset="0"/>
              </a:rPr>
              <a:t>for </a:t>
            </a:r>
            <a:r>
              <a:rPr lang="en-US" sz="1200" b="1" dirty="0" err="1" smtClean="0">
                <a:latin typeface="Baskerville Old Face" pitchFamily="18" charset="0"/>
              </a:rPr>
              <a:t>osteoclast</a:t>
            </a:r>
            <a:r>
              <a:rPr lang="en-US" sz="1200" b="1" dirty="0" smtClean="0">
                <a:latin typeface="Baskerville Old Face" pitchFamily="18" charset="0"/>
              </a:rPr>
              <a:t> recruitment </a:t>
            </a:r>
            <a:r>
              <a:rPr lang="en-US" sz="1200" dirty="0" smtClean="0">
                <a:latin typeface="Baskerville Old Face" pitchFamily="18" charset="0"/>
              </a:rPr>
              <a:t>and differentiation in the walls of </a:t>
            </a:r>
            <a:r>
              <a:rPr lang="en-US" sz="1200" dirty="0" err="1" smtClean="0">
                <a:latin typeface="Baskerville Old Face" pitchFamily="18" charset="0"/>
              </a:rPr>
              <a:t>radicular</a:t>
            </a:r>
            <a:r>
              <a:rPr lang="en-US" sz="1200" dirty="0" smtClean="0">
                <a:latin typeface="Baskerville Old Face" pitchFamily="18" charset="0"/>
              </a:rPr>
              <a:t> cysts.</a:t>
            </a:r>
          </a:p>
          <a:p>
            <a:r>
              <a:rPr lang="en-US" sz="1200" dirty="0" smtClean="0">
                <a:latin typeface="Baskerville Old Face" pitchFamily="18" charset="0"/>
              </a:rPr>
              <a:t>RANK L within the fibrous wall of </a:t>
            </a:r>
            <a:r>
              <a:rPr lang="en-US" sz="1200" dirty="0" err="1" smtClean="0">
                <a:latin typeface="Baskerville Old Face" pitchFamily="18" charset="0"/>
              </a:rPr>
              <a:t>radicular</a:t>
            </a:r>
            <a:r>
              <a:rPr lang="en-US" sz="1200" dirty="0" smtClean="0">
                <a:latin typeface="Baskerville Old Face" pitchFamily="18" charset="0"/>
              </a:rPr>
              <a:t> cysts and that it was involved in </a:t>
            </a:r>
            <a:r>
              <a:rPr lang="en-US" sz="1200" dirty="0" err="1" smtClean="0">
                <a:latin typeface="Baskerville Old Face" pitchFamily="18" charset="0"/>
              </a:rPr>
              <a:t>osteoclast</a:t>
            </a:r>
            <a:r>
              <a:rPr lang="en-US" sz="1200" dirty="0" smtClean="0">
                <a:latin typeface="Baskerville Old Face" pitchFamily="18" charset="0"/>
              </a:rPr>
              <a:t> recruitment.</a:t>
            </a:r>
          </a:p>
          <a:p>
            <a:r>
              <a:rPr lang="en-US" sz="1200" kern="1200" baseline="0" dirty="0" smtClean="0">
                <a:solidFill>
                  <a:schemeClr val="tx1"/>
                </a:solidFill>
                <a:latin typeface="+mn-lt"/>
                <a:ea typeface="+mn-ea"/>
                <a:cs typeface="+mn-cs"/>
              </a:rPr>
              <a:t>Bone </a:t>
            </a:r>
            <a:r>
              <a:rPr lang="en-US" sz="1200" kern="1200" baseline="0" dirty="0" err="1" smtClean="0">
                <a:solidFill>
                  <a:schemeClr val="tx1"/>
                </a:solidFill>
                <a:latin typeface="+mn-lt"/>
                <a:ea typeface="+mn-ea"/>
                <a:cs typeface="+mn-cs"/>
              </a:rPr>
              <a:t>resorption</a:t>
            </a:r>
            <a:r>
              <a:rPr lang="en-US" sz="1200" kern="1200" baseline="0" dirty="0" smtClean="0">
                <a:solidFill>
                  <a:schemeClr val="tx1"/>
                </a:solidFill>
                <a:latin typeface="+mn-lt"/>
                <a:ea typeface="+mn-ea"/>
                <a:cs typeface="+mn-cs"/>
              </a:rPr>
              <a:t> is a complex process involving highly coordinated interactions between </a:t>
            </a:r>
            <a:r>
              <a:rPr lang="en-US" sz="1200" kern="1200" baseline="0" dirty="0" err="1" smtClean="0">
                <a:solidFill>
                  <a:schemeClr val="tx1"/>
                </a:solidFill>
                <a:latin typeface="+mn-lt"/>
                <a:ea typeface="+mn-ea"/>
                <a:cs typeface="+mn-cs"/>
              </a:rPr>
              <a:t>osteoblasts</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osteoclasts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that are modulated by the RANKL/RANK/OPG system. Receptor activator of nuclear κB </a:t>
            </a:r>
            <a:r>
              <a:rPr lang="en-US" sz="1200" kern="1200" baseline="0" dirty="0" err="1" smtClean="0">
                <a:solidFill>
                  <a:schemeClr val="tx1"/>
                </a:solidFill>
                <a:latin typeface="+mn-lt"/>
                <a:ea typeface="+mn-ea"/>
                <a:cs typeface="+mn-cs"/>
              </a:rPr>
              <a:t>ligand</a:t>
            </a:r>
            <a:r>
              <a:rPr lang="en-US" sz="1200" kern="1200" baseline="0" dirty="0" smtClean="0">
                <a:solidFill>
                  <a:schemeClr val="tx1"/>
                </a:solidFill>
                <a:latin typeface="+mn-lt"/>
                <a:ea typeface="+mn-ea"/>
                <a:cs typeface="+mn-cs"/>
              </a:rPr>
              <a:t> (RANKL) is secreted primarily by activated T cells and binds a cell surface receptor (RANK) to promote </a:t>
            </a:r>
            <a:r>
              <a:rPr lang="en-US" sz="1200" kern="1200" baseline="0" dirty="0" err="1" smtClean="0">
                <a:solidFill>
                  <a:schemeClr val="tx1"/>
                </a:solidFill>
                <a:latin typeface="+mn-lt"/>
                <a:ea typeface="+mn-ea"/>
                <a:cs typeface="+mn-cs"/>
              </a:rPr>
              <a:t>osteoclast</a:t>
            </a:r>
            <a:r>
              <a:rPr lang="en-US" sz="1200" kern="1200" baseline="0" dirty="0" smtClean="0">
                <a:solidFill>
                  <a:schemeClr val="tx1"/>
                </a:solidFill>
                <a:latin typeface="+mn-lt"/>
                <a:ea typeface="+mn-ea"/>
                <a:cs typeface="+mn-cs"/>
              </a:rPr>
              <a:t> differentiation and activation. </a:t>
            </a:r>
            <a:r>
              <a:rPr lang="en-US" sz="1200" kern="1200" baseline="0" dirty="0" err="1" smtClean="0">
                <a:solidFill>
                  <a:schemeClr val="tx1"/>
                </a:solidFill>
                <a:latin typeface="+mn-lt"/>
                <a:ea typeface="+mn-ea"/>
                <a:cs typeface="+mn-cs"/>
              </a:rPr>
              <a:t>Tay</a:t>
            </a:r>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et al. (2004) showed </a:t>
            </a:r>
            <a:r>
              <a:rPr lang="en-US" sz="1200" i="1" kern="1200" baseline="0" dirty="0" err="1" smtClean="0">
                <a:solidFill>
                  <a:schemeClr val="tx1"/>
                </a:solidFill>
                <a:latin typeface="+mn-lt"/>
                <a:ea typeface="+mn-ea"/>
                <a:cs typeface="+mn-cs"/>
              </a:rPr>
              <a:t>immunostaining</a:t>
            </a:r>
            <a:r>
              <a:rPr lang="en-US" sz="1200" i="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for RANKL within the fibrous wall of </a:t>
            </a:r>
            <a:r>
              <a:rPr lang="en-US" sz="1200" kern="1200" baseline="0" dirty="0" err="1" smtClean="0">
                <a:solidFill>
                  <a:schemeClr val="tx1"/>
                </a:solidFill>
                <a:latin typeface="+mn-lt"/>
                <a:ea typeface="+mn-ea"/>
                <a:cs typeface="+mn-cs"/>
              </a:rPr>
              <a:t>radicular</a:t>
            </a:r>
            <a:r>
              <a:rPr lang="en-US" sz="1200" kern="1200" baseline="0" dirty="0" smtClean="0">
                <a:solidFill>
                  <a:schemeClr val="tx1"/>
                </a:solidFill>
                <a:latin typeface="+mn-lt"/>
                <a:ea typeface="+mn-ea"/>
                <a:cs typeface="+mn-cs"/>
              </a:rPr>
              <a:t> cysts. That RANKL was involved in </a:t>
            </a:r>
            <a:r>
              <a:rPr lang="en-US" sz="1200" kern="1200" baseline="0" dirty="0" err="1" smtClean="0">
                <a:solidFill>
                  <a:schemeClr val="tx1"/>
                </a:solidFill>
                <a:latin typeface="+mn-lt"/>
                <a:ea typeface="+mn-ea"/>
                <a:cs typeface="+mn-cs"/>
              </a:rPr>
              <a:t>osteoclast</a:t>
            </a:r>
            <a:r>
              <a:rPr lang="en-US" sz="1200" kern="1200" baseline="0" dirty="0" smtClean="0">
                <a:solidFill>
                  <a:schemeClr val="tx1"/>
                </a:solidFill>
                <a:latin typeface="+mn-lt"/>
                <a:ea typeface="+mn-ea"/>
                <a:cs typeface="+mn-cs"/>
              </a:rPr>
              <a:t> recruitment was confirmed by the demonstration of </a:t>
            </a:r>
            <a:r>
              <a:rPr lang="en-US" sz="1200" kern="1200" baseline="0" dirty="0" err="1" smtClean="0">
                <a:solidFill>
                  <a:schemeClr val="tx1"/>
                </a:solidFill>
                <a:latin typeface="+mn-lt"/>
                <a:ea typeface="+mn-ea"/>
                <a:cs typeface="+mn-cs"/>
              </a:rPr>
              <a:t>tartrate</a:t>
            </a:r>
            <a:r>
              <a:rPr lang="en-US" sz="1200" kern="1200" baseline="0" dirty="0" smtClean="0">
                <a:solidFill>
                  <a:schemeClr val="tx1"/>
                </a:solidFill>
                <a:latin typeface="+mn-lt"/>
                <a:ea typeface="+mn-ea"/>
                <a:cs typeface="+mn-cs"/>
              </a:rPr>
              <a:t>-resistant acid </a:t>
            </a:r>
            <a:r>
              <a:rPr lang="en-US" sz="1200" kern="1200" baseline="0" dirty="0" err="1" smtClean="0">
                <a:solidFill>
                  <a:schemeClr val="tx1"/>
                </a:solidFill>
                <a:latin typeface="+mn-lt"/>
                <a:ea typeface="+mn-ea"/>
                <a:cs typeface="+mn-cs"/>
              </a:rPr>
              <a:t>phosphatase</a:t>
            </a:r>
            <a:r>
              <a:rPr lang="en-US" sz="1200" kern="1200" baseline="0" dirty="0" smtClean="0">
                <a:solidFill>
                  <a:schemeClr val="tx1"/>
                </a:solidFill>
                <a:latin typeface="+mn-lt"/>
                <a:ea typeface="+mn-ea"/>
                <a:cs typeface="+mn-cs"/>
              </a:rPr>
              <a:t> (TRAP) and </a:t>
            </a:r>
            <a:r>
              <a:rPr lang="en-US" sz="1200" kern="1200" baseline="0" dirty="0" err="1" smtClean="0">
                <a:solidFill>
                  <a:schemeClr val="tx1"/>
                </a:solidFill>
                <a:latin typeface="+mn-lt"/>
                <a:ea typeface="+mn-ea"/>
                <a:cs typeface="+mn-cs"/>
              </a:rPr>
              <a:t>calcitonin</a:t>
            </a:r>
            <a:r>
              <a:rPr lang="en-US" sz="1200" kern="1200" baseline="0" dirty="0" smtClean="0">
                <a:solidFill>
                  <a:schemeClr val="tx1"/>
                </a:solidFill>
                <a:latin typeface="+mn-lt"/>
                <a:ea typeface="+mn-ea"/>
                <a:cs typeface="+mn-cs"/>
              </a:rPr>
              <a:t>- receptor positive </a:t>
            </a:r>
            <a:r>
              <a:rPr lang="en-US" sz="1200" kern="1200" baseline="0" dirty="0" err="1" smtClean="0">
                <a:solidFill>
                  <a:schemeClr val="tx1"/>
                </a:solidFill>
                <a:latin typeface="+mn-lt"/>
                <a:ea typeface="+mn-ea"/>
                <a:cs typeface="+mn-cs"/>
              </a:rPr>
              <a:t>osteoclasts</a:t>
            </a:r>
            <a:r>
              <a:rPr lang="en-US" sz="1200" kern="1200" baseline="0" dirty="0" smtClean="0">
                <a:solidFill>
                  <a:schemeClr val="tx1"/>
                </a:solidFill>
                <a:latin typeface="+mn-lt"/>
                <a:ea typeface="+mn-ea"/>
                <a:cs typeface="+mn-cs"/>
              </a:rPr>
              <a:t> adjacent to the RANKL positive cells.</a:t>
            </a:r>
          </a:p>
          <a:p>
            <a:r>
              <a:rPr lang="en-US" sz="1200" b="1" dirty="0" err="1" smtClean="0">
                <a:latin typeface="Baskerville Old Face" pitchFamily="18" charset="0"/>
              </a:rPr>
              <a:t>Collagenases</a:t>
            </a:r>
            <a:r>
              <a:rPr lang="en-US" sz="1200" dirty="0" smtClean="0">
                <a:latin typeface="Baskerville Old Face" pitchFamily="18" charset="0"/>
              </a:rPr>
              <a:t> also contribute to breakdown of the connective tissues and </a:t>
            </a:r>
            <a:r>
              <a:rPr lang="en-US" sz="1200" dirty="0" err="1" smtClean="0">
                <a:latin typeface="Baskerville Old Face" pitchFamily="18" charset="0"/>
              </a:rPr>
              <a:t>collagenolytic</a:t>
            </a:r>
            <a:r>
              <a:rPr lang="en-US" sz="1200" dirty="0" smtClean="0">
                <a:latin typeface="Baskerville Old Face" pitchFamily="18" charset="0"/>
              </a:rPr>
              <a:t> activity has been demonstrated in the walls of </a:t>
            </a:r>
            <a:r>
              <a:rPr lang="en-US" sz="1200" dirty="0" err="1" smtClean="0">
                <a:latin typeface="Baskerville Old Face" pitchFamily="18" charset="0"/>
              </a:rPr>
              <a:t>radicular</a:t>
            </a:r>
            <a:r>
              <a:rPr lang="en-US" sz="1200" dirty="0" smtClean="0">
                <a:latin typeface="Baskerville Old Face" pitchFamily="18" charset="0"/>
              </a:rPr>
              <a:t> cyst and it has been suggested that this might influence its expansion. </a:t>
            </a:r>
            <a:r>
              <a:rPr lang="en-US" sz="1200" kern="1200" baseline="0" dirty="0" smtClean="0">
                <a:solidFill>
                  <a:schemeClr val="tx1"/>
                </a:solidFill>
                <a:latin typeface="+mn-lt"/>
                <a:ea typeface="+mn-ea"/>
                <a:cs typeface="+mn-cs"/>
              </a:rPr>
              <a:t>Expression of </a:t>
            </a:r>
            <a:r>
              <a:rPr lang="en-US" sz="1200" b="1" kern="1200" baseline="0" dirty="0" smtClean="0">
                <a:solidFill>
                  <a:schemeClr val="tx1"/>
                </a:solidFill>
                <a:latin typeface="+mn-lt"/>
                <a:ea typeface="+mn-ea"/>
                <a:cs typeface="+mn-cs"/>
              </a:rPr>
              <a:t>MMPs</a:t>
            </a:r>
            <a:r>
              <a:rPr lang="en-US" sz="1200" kern="1200" baseline="0" dirty="0" smtClean="0">
                <a:solidFill>
                  <a:schemeClr val="tx1"/>
                </a:solidFill>
                <a:latin typeface="+mn-lt"/>
                <a:ea typeface="+mn-ea"/>
                <a:cs typeface="+mn-cs"/>
              </a:rPr>
              <a:t> in </a:t>
            </a:r>
            <a:r>
              <a:rPr lang="en-US" sz="1200" kern="1200" baseline="0" dirty="0" err="1" smtClean="0">
                <a:solidFill>
                  <a:schemeClr val="tx1"/>
                </a:solidFill>
                <a:latin typeface="+mn-lt"/>
                <a:ea typeface="+mn-ea"/>
                <a:cs typeface="+mn-cs"/>
              </a:rPr>
              <a:t>radicular</a:t>
            </a:r>
            <a:r>
              <a:rPr lang="en-US" sz="1200" kern="1200" baseline="0" dirty="0" smtClean="0">
                <a:solidFill>
                  <a:schemeClr val="tx1"/>
                </a:solidFill>
                <a:latin typeface="+mn-lt"/>
                <a:ea typeface="+mn-ea"/>
                <a:cs typeface="+mn-cs"/>
              </a:rPr>
              <a:t> cysts, including the </a:t>
            </a:r>
            <a:r>
              <a:rPr lang="en-US" sz="1200" kern="1200" baseline="0" dirty="0" err="1" smtClean="0">
                <a:solidFill>
                  <a:schemeClr val="tx1"/>
                </a:solidFill>
                <a:latin typeface="+mn-lt"/>
                <a:ea typeface="+mn-ea"/>
                <a:cs typeface="+mn-cs"/>
              </a:rPr>
              <a:t>gelatinases</a:t>
            </a:r>
            <a:r>
              <a:rPr lang="en-US" sz="1200" kern="1200" baseline="0" dirty="0" smtClean="0">
                <a:solidFill>
                  <a:schemeClr val="tx1"/>
                </a:solidFill>
                <a:latin typeface="+mn-lt"/>
                <a:ea typeface="+mn-ea"/>
                <a:cs typeface="+mn-cs"/>
              </a:rPr>
              <a:t> (MMP-2 </a:t>
            </a:r>
            <a:r>
              <a:rPr lang="da-DK" sz="1200" kern="1200" baseline="0" dirty="0" smtClean="0">
                <a:solidFill>
                  <a:schemeClr val="tx1"/>
                </a:solidFill>
                <a:latin typeface="+mn-lt"/>
                <a:ea typeface="+mn-ea"/>
                <a:cs typeface="+mn-cs"/>
              </a:rPr>
              <a:t>and MMP-9) (Teronen </a:t>
            </a:r>
            <a:r>
              <a:rPr lang="da-DK" sz="1200" i="1" kern="1200" baseline="0" dirty="0" smtClean="0">
                <a:solidFill>
                  <a:schemeClr val="tx1"/>
                </a:solidFill>
                <a:latin typeface="+mn-lt"/>
                <a:ea typeface="+mn-ea"/>
                <a:cs typeface="+mn-cs"/>
              </a:rPr>
              <a:t>et al., 1995a), interstitial </a:t>
            </a:r>
            <a:r>
              <a:rPr lang="en-US" sz="1200" kern="1200" baseline="0" dirty="0" err="1" smtClean="0">
                <a:solidFill>
                  <a:schemeClr val="tx1"/>
                </a:solidFill>
                <a:latin typeface="+mn-lt"/>
                <a:ea typeface="+mn-ea"/>
                <a:cs typeface="+mn-cs"/>
              </a:rPr>
              <a:t>collagenase</a:t>
            </a:r>
            <a:r>
              <a:rPr lang="en-US" sz="1200" kern="1200" baseline="0" dirty="0" smtClean="0">
                <a:solidFill>
                  <a:schemeClr val="tx1"/>
                </a:solidFill>
                <a:latin typeface="+mn-lt"/>
                <a:ea typeface="+mn-ea"/>
                <a:cs typeface="+mn-cs"/>
              </a:rPr>
              <a:t> (MMP-1) (</a:t>
            </a:r>
            <a:r>
              <a:rPr lang="en-US" sz="1200" kern="1200" baseline="0" dirty="0" err="1" smtClean="0">
                <a:solidFill>
                  <a:schemeClr val="tx1"/>
                </a:solidFill>
                <a:latin typeface="+mn-lt"/>
                <a:ea typeface="+mn-ea"/>
                <a:cs typeface="+mn-cs"/>
              </a:rPr>
              <a:t>Teronen</a:t>
            </a:r>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et al., 1995b) and </a:t>
            </a:r>
            <a:r>
              <a:rPr lang="en-US" sz="1200" kern="1200" baseline="0" dirty="0" err="1" smtClean="0">
                <a:solidFill>
                  <a:schemeClr val="tx1"/>
                </a:solidFill>
                <a:latin typeface="+mn-lt"/>
                <a:ea typeface="+mn-ea"/>
                <a:cs typeface="+mn-cs"/>
              </a:rPr>
              <a:t>collagenases</a:t>
            </a:r>
            <a:r>
              <a:rPr lang="en-US" sz="1200" kern="1200" baseline="0" dirty="0" smtClean="0">
                <a:solidFill>
                  <a:schemeClr val="tx1"/>
                </a:solidFill>
                <a:latin typeface="+mn-lt"/>
                <a:ea typeface="+mn-ea"/>
                <a:cs typeface="+mn-cs"/>
              </a:rPr>
              <a:t> MMP-8 and MMP-13 (</a:t>
            </a:r>
            <a:r>
              <a:rPr lang="en-US" sz="1200" kern="1200" baseline="0" dirty="0" err="1" smtClean="0">
                <a:solidFill>
                  <a:schemeClr val="tx1"/>
                </a:solidFill>
                <a:latin typeface="+mn-lt"/>
                <a:ea typeface="+mn-ea"/>
                <a:cs typeface="+mn-cs"/>
              </a:rPr>
              <a:t>Wahlgren</a:t>
            </a:r>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et al., </a:t>
            </a:r>
            <a:r>
              <a:rPr lang="en-US" sz="1200" kern="1200" baseline="0" dirty="0" smtClean="0">
                <a:solidFill>
                  <a:schemeClr val="tx1"/>
                </a:solidFill>
                <a:latin typeface="+mn-lt"/>
                <a:ea typeface="+mn-ea"/>
                <a:cs typeface="+mn-cs"/>
              </a:rPr>
              <a:t>2001), suggesting a role for these enzymes in cyst growth and development. Inflammation in </a:t>
            </a:r>
            <a:r>
              <a:rPr lang="en-US" sz="1200" kern="1200" baseline="0" dirty="0" err="1" smtClean="0">
                <a:solidFill>
                  <a:schemeClr val="tx1"/>
                </a:solidFill>
                <a:latin typeface="+mn-lt"/>
                <a:ea typeface="+mn-ea"/>
                <a:cs typeface="+mn-cs"/>
              </a:rPr>
              <a:t>radicular</a:t>
            </a:r>
            <a:r>
              <a:rPr lang="en-US" sz="1200" kern="1200" baseline="0" dirty="0" smtClean="0">
                <a:solidFill>
                  <a:schemeClr val="tx1"/>
                </a:solidFill>
                <a:latin typeface="+mn-lt"/>
                <a:ea typeface="+mn-ea"/>
                <a:cs typeface="+mn-cs"/>
              </a:rPr>
              <a:t> cysts is also associated with increased expression of </a:t>
            </a:r>
            <a:r>
              <a:rPr lang="en-US" sz="1200" kern="1200" baseline="0" dirty="0" err="1" smtClean="0">
                <a:solidFill>
                  <a:schemeClr val="tx1"/>
                </a:solidFill>
                <a:latin typeface="+mn-lt"/>
                <a:ea typeface="+mn-ea"/>
                <a:cs typeface="+mn-cs"/>
              </a:rPr>
              <a:t>plasminogen</a:t>
            </a:r>
            <a:r>
              <a:rPr lang="en-US" sz="1200" kern="1200" baseline="0" dirty="0" smtClean="0">
                <a:solidFill>
                  <a:schemeClr val="tx1"/>
                </a:solidFill>
                <a:latin typeface="+mn-lt"/>
                <a:ea typeface="+mn-ea"/>
                <a:cs typeface="+mn-cs"/>
              </a:rPr>
              <a:t> activator (Tsai </a:t>
            </a:r>
            <a:r>
              <a:rPr lang="en-US" sz="1200" i="1" kern="1200" baseline="0" dirty="0" smtClean="0">
                <a:solidFill>
                  <a:schemeClr val="tx1"/>
                </a:solidFill>
                <a:latin typeface="+mn-lt"/>
                <a:ea typeface="+mn-ea"/>
                <a:cs typeface="+mn-cs"/>
              </a:rPr>
              <a:t>et al., </a:t>
            </a:r>
            <a:r>
              <a:rPr lang="en-US" sz="1200" kern="1200" baseline="0" dirty="0" smtClean="0">
                <a:solidFill>
                  <a:schemeClr val="tx1"/>
                </a:solidFill>
                <a:latin typeface="+mn-lt"/>
                <a:ea typeface="+mn-ea"/>
                <a:cs typeface="+mn-cs"/>
              </a:rPr>
              <a:t>2004) which indirectly forms </a:t>
            </a:r>
            <a:r>
              <a:rPr lang="en-US" sz="1200" kern="1200" baseline="0" dirty="0" err="1" smtClean="0">
                <a:solidFill>
                  <a:schemeClr val="tx1"/>
                </a:solidFill>
                <a:latin typeface="+mn-lt"/>
                <a:ea typeface="+mn-ea"/>
                <a:cs typeface="+mn-cs"/>
              </a:rPr>
              <a:t>plasmin</a:t>
            </a:r>
            <a:r>
              <a:rPr lang="en-US" sz="1200" kern="1200" baseline="0" dirty="0" smtClean="0">
                <a:solidFill>
                  <a:schemeClr val="tx1"/>
                </a:solidFill>
                <a:latin typeface="+mn-lt"/>
                <a:ea typeface="+mn-ea"/>
                <a:cs typeface="+mn-cs"/>
              </a:rPr>
              <a:t> which may also activate MMPs</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Dystrophic calcifications may also be seen, and at the periphery, reactive </a:t>
            </a:r>
            <a:r>
              <a:rPr lang="en-US" sz="1200" kern="1200" baseline="0" dirty="0" err="1" smtClean="0">
                <a:solidFill>
                  <a:schemeClr val="tx1"/>
                </a:solidFill>
                <a:latin typeface="+mn-lt"/>
                <a:ea typeface="+mn-ea"/>
                <a:cs typeface="+mn-cs"/>
              </a:rPr>
              <a:t>osteophytic</a:t>
            </a:r>
            <a:r>
              <a:rPr lang="en-US" sz="1200" kern="1200" baseline="0" dirty="0" smtClean="0">
                <a:solidFill>
                  <a:schemeClr val="tx1"/>
                </a:solidFill>
                <a:latin typeface="+mn-lt"/>
                <a:ea typeface="+mn-ea"/>
                <a:cs typeface="+mn-cs"/>
              </a:rPr>
              <a:t> bone is often noted.</a:t>
            </a:r>
          </a:p>
          <a:p>
            <a:pPr algn="just" eaLnBrk="1" hangingPunct="1">
              <a:buFont typeface="Wingdings" pitchFamily="2" charset="2"/>
              <a:buChar char="Ø"/>
            </a:pPr>
            <a:r>
              <a:rPr lang="en-US" sz="1200" dirty="0" smtClean="0">
                <a:latin typeface="Baskerville Old Face" pitchFamily="18" charset="0"/>
              </a:rPr>
              <a:t>Browne postulated that the main source of cholesterol was from disintegrating red blood cells in a form that readily crystallizes in the tissues. Cholesterol from the above source and also from serum accumulates in the tissues because of the relative inaccessibility of normal lymphatic drainage</a:t>
            </a:r>
          </a:p>
          <a:p>
            <a:pPr algn="just" eaLnBrk="1" hangingPunct="1">
              <a:buFont typeface="Wingdings" pitchFamily="2" charset="2"/>
              <a:buChar char="Ø"/>
            </a:pPr>
            <a:r>
              <a:rPr lang="en-US" sz="1200" dirty="0" smtClean="0">
                <a:latin typeface="Baskerville Old Face" pitchFamily="18" charset="0"/>
              </a:rPr>
              <a:t>circulating plasma lipids were a further source of cholesterol in cysts . supported by </a:t>
            </a:r>
            <a:r>
              <a:rPr lang="en-US" sz="1200" dirty="0" err="1" smtClean="0">
                <a:latin typeface="Baskerville Old Face" pitchFamily="18" charset="0"/>
              </a:rPr>
              <a:t>Skaug</a:t>
            </a:r>
            <a:r>
              <a:rPr lang="en-US" sz="1200" dirty="0" smtClean="0">
                <a:latin typeface="Baskerville Old Face" pitchFamily="18" charset="0"/>
              </a:rPr>
              <a:t> who assayed cyst fluids for lipoproteins and cholesterol </a:t>
            </a:r>
          </a:p>
          <a:p>
            <a:r>
              <a:rPr lang="en-US" sz="1200" kern="1200" baseline="0" dirty="0" err="1" smtClean="0">
                <a:solidFill>
                  <a:schemeClr val="tx1"/>
                </a:solidFill>
                <a:latin typeface="+mn-lt"/>
                <a:ea typeface="+mn-ea"/>
                <a:cs typeface="+mn-cs"/>
              </a:rPr>
              <a:t>Rushton</a:t>
            </a:r>
            <a:r>
              <a:rPr lang="en-US" sz="1200" kern="1200" baseline="0" dirty="0" smtClean="0">
                <a:solidFill>
                  <a:schemeClr val="tx1"/>
                </a:solidFill>
                <a:latin typeface="+mn-lt"/>
                <a:ea typeface="+mn-ea"/>
                <a:cs typeface="+mn-cs"/>
              </a:rPr>
              <a:t> Bodies were a secretory product of </a:t>
            </a:r>
            <a:r>
              <a:rPr lang="en-US" sz="1200" kern="1200" baseline="0" dirty="0" err="1" smtClean="0">
                <a:solidFill>
                  <a:schemeClr val="tx1"/>
                </a:solidFill>
                <a:latin typeface="+mn-lt"/>
                <a:ea typeface="+mn-ea"/>
                <a:cs typeface="+mn-cs"/>
              </a:rPr>
              <a:t>odontogenic</a:t>
            </a:r>
            <a:r>
              <a:rPr lang="en-US" sz="1200" kern="1200" baseline="0" dirty="0" smtClean="0">
                <a:solidFill>
                  <a:schemeClr val="tx1"/>
                </a:solidFill>
                <a:latin typeface="+mn-lt"/>
                <a:ea typeface="+mn-ea"/>
                <a:cs typeface="+mn-cs"/>
              </a:rPr>
              <a:t> epithelial cells formed in the same way as the secondary enamel cuticle, an opinion also held by Takeda (1985). </a:t>
            </a:r>
            <a:r>
              <a:rPr lang="en-US" sz="1200" kern="1200" baseline="0" dirty="0" err="1" smtClean="0">
                <a:solidFill>
                  <a:schemeClr val="tx1"/>
                </a:solidFill>
                <a:latin typeface="+mn-lt"/>
                <a:ea typeface="+mn-ea"/>
                <a:cs typeface="+mn-cs"/>
              </a:rPr>
              <a:t>Sedano</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Gorlin</a:t>
            </a:r>
            <a:r>
              <a:rPr lang="en-US" sz="1200" kern="1200" baseline="0" dirty="0" smtClean="0">
                <a:solidFill>
                  <a:schemeClr val="tx1"/>
                </a:solidFill>
                <a:latin typeface="+mn-lt"/>
                <a:ea typeface="+mn-ea"/>
                <a:cs typeface="+mn-cs"/>
              </a:rPr>
              <a:t> (1968) believed that hyaline bodies were of </a:t>
            </a:r>
            <a:r>
              <a:rPr lang="en-US" sz="1200" kern="1200" baseline="0" dirty="0" err="1" smtClean="0">
                <a:solidFill>
                  <a:schemeClr val="tx1"/>
                </a:solidFill>
                <a:latin typeface="+mn-lt"/>
                <a:ea typeface="+mn-ea"/>
                <a:cs typeface="+mn-cs"/>
              </a:rPr>
              <a:t>haematogenous</a:t>
            </a:r>
            <a:r>
              <a:rPr lang="en-US" sz="1200" kern="1200" baseline="0" dirty="0" smtClean="0">
                <a:solidFill>
                  <a:schemeClr val="tx1"/>
                </a:solidFill>
                <a:latin typeface="+mn-lt"/>
                <a:ea typeface="+mn-ea"/>
                <a:cs typeface="+mn-cs"/>
              </a:rPr>
              <a:t> origin, and were derived from thrombi in </a:t>
            </a:r>
            <a:r>
              <a:rPr lang="en-US" sz="1200" kern="1200" baseline="0" dirty="0" err="1" smtClean="0">
                <a:solidFill>
                  <a:schemeClr val="tx1"/>
                </a:solidFill>
                <a:latin typeface="+mn-lt"/>
                <a:ea typeface="+mn-ea"/>
                <a:cs typeface="+mn-cs"/>
              </a:rPr>
              <a:t>venules</a:t>
            </a:r>
            <a:r>
              <a:rPr lang="en-US" sz="1200" kern="1200" baseline="0" dirty="0" smtClean="0">
                <a:solidFill>
                  <a:schemeClr val="tx1"/>
                </a:solidFill>
                <a:latin typeface="+mn-lt"/>
                <a:ea typeface="+mn-ea"/>
                <a:cs typeface="+mn-cs"/>
              </a:rPr>
              <a:t> of the connective tissue that had become varicose and strangled by epithelial cuffs which encircled them; recent studies :- product of the epithelium</a:t>
            </a:r>
          </a:p>
          <a:p>
            <a:r>
              <a:rPr lang="en-US" sz="1200" kern="1200" baseline="0" dirty="0" smtClean="0">
                <a:solidFill>
                  <a:schemeClr val="tx1"/>
                </a:solidFill>
                <a:latin typeface="+mn-lt"/>
                <a:ea typeface="+mn-ea"/>
                <a:cs typeface="+mn-cs"/>
              </a:rPr>
              <a:t>Once the </a:t>
            </a:r>
            <a:r>
              <a:rPr lang="en-US" sz="1200" b="1" kern="1200" baseline="0" dirty="0" smtClean="0">
                <a:solidFill>
                  <a:schemeClr val="tx1"/>
                </a:solidFill>
                <a:latin typeface="+mn-lt"/>
                <a:ea typeface="+mn-ea"/>
                <a:cs typeface="+mn-cs"/>
              </a:rPr>
              <a:t>cholesterol crystals </a:t>
            </a:r>
            <a:r>
              <a:rPr lang="en-US" sz="1200" kern="1200" baseline="0" dirty="0" smtClean="0">
                <a:solidFill>
                  <a:schemeClr val="tx1"/>
                </a:solidFill>
                <a:latin typeface="+mn-lt"/>
                <a:ea typeface="+mn-ea"/>
                <a:cs typeface="+mn-cs"/>
              </a:rPr>
              <a:t>have been deposited in the fibrous capsules of the cysts, they behave as foreign bodies and excite a foreign body, giant cell reaction. In histological sections, the cholesterol crystals are dissolved out and clefts are seen surrounded by dense aggregations of multinucleate giant cells. The cholesterol masses are extruded from the fibrous wall by the foreign body reaction. Invariably, the path of least resistance is into the cyst cavity as the external surface of the cyst may consist of dense fibrous tissue, bone and mucosa. When the reaction reaches the epithelial lining, this ulcerates.</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They named this entity the </a:t>
            </a:r>
            <a:r>
              <a:rPr lang="en-US" sz="1200" i="1" kern="1200" baseline="0" dirty="0" err="1" smtClean="0">
                <a:solidFill>
                  <a:schemeClr val="tx1"/>
                </a:solidFill>
                <a:latin typeface="+mn-lt"/>
                <a:ea typeface="+mn-ea"/>
                <a:cs typeface="+mn-cs"/>
              </a:rPr>
              <a:t>mandibular</a:t>
            </a:r>
            <a:r>
              <a:rPr lang="en-US" sz="1200" i="1" kern="1200" baseline="0" dirty="0" smtClean="0">
                <a:solidFill>
                  <a:schemeClr val="tx1"/>
                </a:solidFill>
                <a:latin typeface="+mn-lt"/>
                <a:ea typeface="+mn-ea"/>
                <a:cs typeface="+mn-cs"/>
              </a:rPr>
              <a:t> infected </a:t>
            </a:r>
            <a:r>
              <a:rPr lang="en-US" sz="1200" i="1" kern="1200" baseline="0" dirty="0" err="1" smtClean="0">
                <a:solidFill>
                  <a:schemeClr val="tx1"/>
                </a:solidFill>
                <a:latin typeface="+mn-lt"/>
                <a:ea typeface="+mn-ea"/>
                <a:cs typeface="+mn-cs"/>
              </a:rPr>
              <a:t>buccal</a:t>
            </a:r>
            <a:r>
              <a:rPr lang="en-US" sz="1200" i="1" kern="1200" baseline="0" dirty="0" smtClean="0">
                <a:solidFill>
                  <a:schemeClr val="tx1"/>
                </a:solidFill>
                <a:latin typeface="+mn-lt"/>
                <a:ea typeface="+mn-ea"/>
                <a:cs typeface="+mn-cs"/>
              </a:rPr>
              <a:t> cyst to </a:t>
            </a:r>
            <a:r>
              <a:rPr lang="en-US" sz="1200" i="1" kern="1200" baseline="0" dirty="0" err="1" smtClean="0">
                <a:solidFill>
                  <a:schemeClr val="tx1"/>
                </a:solidFill>
                <a:latin typeface="+mn-lt"/>
                <a:ea typeface="+mn-ea"/>
                <a:cs typeface="+mn-cs"/>
              </a:rPr>
              <a:t>emphasise</a:t>
            </a:r>
            <a:r>
              <a:rPr lang="en-US" sz="1200" i="1" kern="1200" baseline="0" dirty="0" smtClean="0">
                <a:solidFill>
                  <a:schemeClr val="tx1"/>
                </a:solidFill>
                <a:latin typeface="+mn-lt"/>
                <a:ea typeface="+mn-ea"/>
                <a:cs typeface="+mn-cs"/>
              </a:rPr>
              <a:t> its origin in inflamed periodontal </a:t>
            </a:r>
            <a:r>
              <a:rPr lang="en-US" sz="1200" kern="1200" baseline="0" dirty="0" smtClean="0">
                <a:solidFill>
                  <a:schemeClr val="tx1"/>
                </a:solidFill>
                <a:latin typeface="+mn-lt"/>
                <a:ea typeface="+mn-ea"/>
                <a:cs typeface="+mn-cs"/>
              </a:rPr>
              <a:t>tissues of partially or fully erupted molars</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tooth is always vital, which allows a lateral </a:t>
            </a:r>
            <a:r>
              <a:rPr lang="en-US" sz="1200" kern="1200" baseline="0" dirty="0" err="1" smtClean="0">
                <a:solidFill>
                  <a:schemeClr val="tx1"/>
                </a:solidFill>
                <a:latin typeface="+mn-lt"/>
                <a:ea typeface="+mn-ea"/>
                <a:cs typeface="+mn-cs"/>
              </a:rPr>
              <a:t>radicular</a:t>
            </a:r>
            <a:r>
              <a:rPr lang="en-US" sz="1200" kern="1200" baseline="0" dirty="0" smtClean="0">
                <a:solidFill>
                  <a:schemeClr val="tx1"/>
                </a:solidFill>
                <a:latin typeface="+mn-lt"/>
                <a:ea typeface="+mn-ea"/>
                <a:cs typeface="+mn-cs"/>
              </a:rPr>
              <a:t> cyst to be excluded. The diagnostic features</a:t>
            </a:r>
          </a:p>
          <a:p>
            <a:r>
              <a:rPr lang="en-US" sz="1200" kern="1200" baseline="0" dirty="0" smtClean="0">
                <a:solidFill>
                  <a:schemeClr val="tx1"/>
                </a:solidFill>
                <a:latin typeface="+mn-lt"/>
                <a:ea typeface="+mn-ea"/>
                <a:cs typeface="+mn-cs"/>
              </a:rPr>
              <a:t>are the young age of the patients, the </a:t>
            </a:r>
            <a:r>
              <a:rPr lang="en-US" sz="1200" kern="1200" baseline="0" dirty="0" err="1" smtClean="0">
                <a:solidFill>
                  <a:schemeClr val="tx1"/>
                </a:solidFill>
                <a:latin typeface="+mn-lt"/>
                <a:ea typeface="+mn-ea"/>
                <a:cs typeface="+mn-cs"/>
              </a:rPr>
              <a:t>mandibular</a:t>
            </a:r>
            <a:r>
              <a:rPr lang="en-US" sz="1200" kern="1200" baseline="0" dirty="0" smtClean="0">
                <a:solidFill>
                  <a:schemeClr val="tx1"/>
                </a:solidFill>
                <a:latin typeface="+mn-lt"/>
                <a:ea typeface="+mn-ea"/>
                <a:cs typeface="+mn-cs"/>
              </a:rPr>
              <a:t> molar site, the </a:t>
            </a:r>
            <a:r>
              <a:rPr lang="en-US" sz="1200" kern="1200" baseline="0" dirty="0" err="1" smtClean="0">
                <a:solidFill>
                  <a:schemeClr val="tx1"/>
                </a:solidFill>
                <a:latin typeface="+mn-lt"/>
                <a:ea typeface="+mn-ea"/>
                <a:cs typeface="+mn-cs"/>
              </a:rPr>
              <a:t>buccal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periostitis</a:t>
            </a:r>
            <a:r>
              <a:rPr lang="en-US" sz="1200" kern="1200" baseline="0" dirty="0" smtClean="0">
                <a:solidFill>
                  <a:schemeClr val="tx1"/>
                </a:solidFill>
                <a:latin typeface="+mn-lt"/>
                <a:ea typeface="+mn-ea"/>
                <a:cs typeface="+mn-cs"/>
              </a:rPr>
              <a:t>, the usually vital pulp and the radiographic preservation of the continuity of the apical lamina </a:t>
            </a:r>
            <a:r>
              <a:rPr lang="en-US" sz="1200" kern="1200" baseline="0" dirty="0" err="1" smtClean="0">
                <a:solidFill>
                  <a:schemeClr val="tx1"/>
                </a:solidFill>
                <a:latin typeface="+mn-lt"/>
                <a:ea typeface="+mn-ea"/>
                <a:cs typeface="+mn-cs"/>
              </a:rPr>
              <a:t>dura</a:t>
            </a:r>
            <a:r>
              <a:rPr lang="en-US" sz="1200" kern="1200" baseline="0" dirty="0" smtClean="0">
                <a:solidFill>
                  <a:schemeClr val="tx1"/>
                </a:solidFill>
                <a:latin typeface="+mn-lt"/>
                <a:ea typeface="+mn-ea"/>
                <a:cs typeface="+mn-cs"/>
              </a:rPr>
              <a:t>. The cyst is always situated on the </a:t>
            </a:r>
            <a:r>
              <a:rPr lang="en-US" sz="1200" kern="1200" baseline="0" dirty="0" err="1" smtClean="0">
                <a:solidFill>
                  <a:schemeClr val="tx1"/>
                </a:solidFill>
                <a:latin typeface="+mn-lt"/>
                <a:ea typeface="+mn-ea"/>
                <a:cs typeface="+mn-cs"/>
              </a:rPr>
              <a:t>buccal</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surface of a </a:t>
            </a:r>
            <a:r>
              <a:rPr lang="en-US" sz="1200" kern="1200" baseline="0" dirty="0" err="1" smtClean="0">
                <a:solidFill>
                  <a:schemeClr val="tx1"/>
                </a:solidFill>
                <a:latin typeface="+mn-lt"/>
                <a:ea typeface="+mn-ea"/>
                <a:cs typeface="+mn-cs"/>
              </a:rPr>
              <a:t>mandibular</a:t>
            </a:r>
            <a:r>
              <a:rPr lang="en-US" sz="1200" kern="1200" baseline="0" dirty="0" smtClean="0">
                <a:solidFill>
                  <a:schemeClr val="tx1"/>
                </a:solidFill>
                <a:latin typeface="+mn-lt"/>
                <a:ea typeface="+mn-ea"/>
                <a:cs typeface="+mn-cs"/>
              </a:rPr>
              <a:t> molar, most frequently the first permanent molar, after partial or complete eruption. The</a:t>
            </a:r>
          </a:p>
          <a:p>
            <a:r>
              <a:rPr lang="en-US" sz="1200" kern="1200" baseline="0" dirty="0" smtClean="0">
                <a:solidFill>
                  <a:schemeClr val="tx1"/>
                </a:solidFill>
                <a:latin typeface="+mn-lt"/>
                <a:ea typeface="+mn-ea"/>
                <a:cs typeface="+mn-cs"/>
              </a:rPr>
              <a:t>associated tooth is usually tilted so that the apices are adjacent to the lingual cortex, a feature that is demonstrable</a:t>
            </a:r>
          </a:p>
          <a:p>
            <a:r>
              <a:rPr lang="en-US" sz="1200" kern="1200" baseline="0" dirty="0" smtClean="0">
                <a:solidFill>
                  <a:schemeClr val="tx1"/>
                </a:solidFill>
                <a:latin typeface="+mn-lt"/>
                <a:ea typeface="+mn-ea"/>
                <a:cs typeface="+mn-cs"/>
              </a:rPr>
              <a:t>in </a:t>
            </a:r>
            <a:r>
              <a:rPr lang="en-US" sz="1200" kern="1200" baseline="0" dirty="0" err="1" smtClean="0">
                <a:solidFill>
                  <a:schemeClr val="tx1"/>
                </a:solidFill>
                <a:latin typeface="+mn-lt"/>
                <a:ea typeface="+mn-ea"/>
                <a:cs typeface="+mn-cs"/>
              </a:rPr>
              <a:t>occlusal</a:t>
            </a:r>
            <a:r>
              <a:rPr lang="en-US" sz="1200" kern="1200" baseline="0" dirty="0" smtClean="0">
                <a:solidFill>
                  <a:schemeClr val="tx1"/>
                </a:solidFill>
                <a:latin typeface="+mn-lt"/>
                <a:ea typeface="+mn-ea"/>
                <a:cs typeface="+mn-cs"/>
              </a:rPr>
              <a:t> radiographs.</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54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55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56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Sclerotic margins –in  slowly enlarging lesions, but part of the border may be diffuse.</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57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58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fibrous capsule of the OKC is usually thin with relatively few cells widely separated by a </a:t>
            </a:r>
            <a:r>
              <a:rPr lang="en-US" sz="1200" kern="1200" baseline="0" dirty="0" err="1" smtClean="0">
                <a:solidFill>
                  <a:schemeClr val="tx1"/>
                </a:solidFill>
                <a:latin typeface="+mn-lt"/>
                <a:ea typeface="+mn-ea"/>
                <a:cs typeface="+mn-cs"/>
              </a:rPr>
              <a:t>stroma</a:t>
            </a:r>
            <a:r>
              <a:rPr lang="en-US" sz="1200" kern="1200" baseline="0" dirty="0" smtClean="0">
                <a:solidFill>
                  <a:schemeClr val="tx1"/>
                </a:solidFill>
                <a:latin typeface="+mn-lt"/>
                <a:ea typeface="+mn-ea"/>
                <a:cs typeface="+mn-cs"/>
              </a:rPr>
              <a:t> which is often rich in </a:t>
            </a:r>
            <a:r>
              <a:rPr lang="en-US" sz="1200" kern="1200" baseline="0" dirty="0" err="1" smtClean="0">
                <a:solidFill>
                  <a:schemeClr val="tx1"/>
                </a:solidFill>
                <a:latin typeface="+mn-lt"/>
                <a:ea typeface="+mn-ea"/>
                <a:cs typeface="+mn-cs"/>
              </a:rPr>
              <a:t>mucopolysaccharide</a:t>
            </a:r>
            <a:r>
              <a:rPr lang="en-US" sz="1200" kern="1200" baseline="0" dirty="0" smtClean="0">
                <a:solidFill>
                  <a:schemeClr val="tx1"/>
                </a:solidFill>
                <a:latin typeface="+mn-lt"/>
                <a:ea typeface="+mn-ea"/>
                <a:cs typeface="+mn-cs"/>
              </a:rPr>
              <a:t> and resembles </a:t>
            </a:r>
            <a:r>
              <a:rPr lang="en-US" sz="1200" kern="1200" baseline="0" dirty="0" err="1" smtClean="0">
                <a:solidFill>
                  <a:schemeClr val="tx1"/>
                </a:solidFill>
                <a:latin typeface="+mn-lt"/>
                <a:ea typeface="+mn-ea"/>
                <a:cs typeface="+mn-cs"/>
              </a:rPr>
              <a:t>mesenchymal</a:t>
            </a:r>
            <a:r>
              <a:rPr lang="en-US" sz="1200" kern="1200" baseline="0" dirty="0" smtClean="0">
                <a:solidFill>
                  <a:schemeClr val="tx1"/>
                </a:solidFill>
                <a:latin typeface="+mn-lt"/>
                <a:ea typeface="+mn-ea"/>
                <a:cs typeface="+mn-cs"/>
              </a:rPr>
              <a:t> connective tissue</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59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Fully </a:t>
            </a:r>
            <a:r>
              <a:rPr lang="en-US" sz="1200" kern="1200" baseline="0" dirty="0" err="1" smtClean="0">
                <a:solidFill>
                  <a:schemeClr val="tx1"/>
                </a:solidFill>
                <a:latin typeface="+mn-lt"/>
                <a:ea typeface="+mn-ea"/>
                <a:cs typeface="+mn-cs"/>
              </a:rPr>
              <a:t>keratinised</a:t>
            </a:r>
            <a:r>
              <a:rPr lang="en-US" sz="1200" kern="1200" baseline="0" dirty="0" smtClean="0">
                <a:solidFill>
                  <a:schemeClr val="tx1"/>
                </a:solidFill>
                <a:latin typeface="+mn-lt"/>
                <a:ea typeface="+mn-ea"/>
                <a:cs typeface="+mn-cs"/>
              </a:rPr>
              <a:t> linings were impervious to all proteins whereas the usual type of </a:t>
            </a:r>
            <a:r>
              <a:rPr lang="en-US" sz="1200" kern="1200" baseline="0" dirty="0" err="1" smtClean="0">
                <a:solidFill>
                  <a:schemeClr val="tx1"/>
                </a:solidFill>
                <a:latin typeface="+mn-lt"/>
                <a:ea typeface="+mn-ea"/>
                <a:cs typeface="+mn-cs"/>
              </a:rPr>
              <a:t>radicular</a:t>
            </a:r>
            <a:r>
              <a:rPr lang="en-US" sz="1200" kern="1200" baseline="0" dirty="0" smtClean="0">
                <a:solidFill>
                  <a:schemeClr val="tx1"/>
                </a:solidFill>
                <a:latin typeface="+mn-lt"/>
                <a:ea typeface="+mn-ea"/>
                <a:cs typeface="+mn-cs"/>
              </a:rPr>
              <a:t> or </a:t>
            </a:r>
            <a:r>
              <a:rPr lang="en-US" sz="1200" kern="1200" baseline="0" dirty="0" err="1" smtClean="0">
                <a:solidFill>
                  <a:schemeClr val="tx1"/>
                </a:solidFill>
                <a:latin typeface="+mn-lt"/>
                <a:ea typeface="+mn-ea"/>
                <a:cs typeface="+mn-cs"/>
              </a:rPr>
              <a:t>dentigerous</a:t>
            </a:r>
            <a:r>
              <a:rPr lang="en-US" sz="1200" kern="1200" baseline="0" dirty="0" smtClean="0">
                <a:solidFill>
                  <a:schemeClr val="tx1"/>
                </a:solidFill>
                <a:latin typeface="+mn-lt"/>
                <a:ea typeface="+mn-ea"/>
                <a:cs typeface="+mn-cs"/>
              </a:rPr>
              <a:t> cyst wall would at least slowly transmit the smaller proteins</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60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CT images revealed features such as areas of thinning, perforation and cortical </a:t>
            </a:r>
            <a:r>
              <a:rPr lang="en-US" sz="1200" kern="1200" baseline="0" dirty="0" err="1" smtClean="0">
                <a:solidFill>
                  <a:schemeClr val="tx1"/>
                </a:solidFill>
                <a:latin typeface="+mn-lt"/>
                <a:ea typeface="+mn-ea"/>
                <a:cs typeface="+mn-cs"/>
              </a:rPr>
              <a:t>loculation</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T2 relaxation times of the cyst components were significantly shorter in the OKCs than in the </a:t>
            </a:r>
            <a:r>
              <a:rPr lang="en-US" sz="1200" kern="1200" baseline="0" dirty="0" err="1" smtClean="0">
                <a:solidFill>
                  <a:schemeClr val="tx1"/>
                </a:solidFill>
                <a:latin typeface="+mn-lt"/>
                <a:ea typeface="+mn-ea"/>
                <a:cs typeface="+mn-cs"/>
              </a:rPr>
              <a:t>ameloblastomas</a:t>
            </a:r>
            <a:r>
              <a:rPr lang="en-US" sz="1200" kern="1200" baseline="0" dirty="0" smtClean="0">
                <a:solidFill>
                  <a:schemeClr val="tx1"/>
                </a:solidFill>
                <a:latin typeface="+mn-lt"/>
                <a:ea typeface="+mn-ea"/>
                <a:cs typeface="+mn-cs"/>
              </a:rPr>
              <a:t>. On what are termed T1-weighted images, OKCs imparted </a:t>
            </a:r>
            <a:r>
              <a:rPr lang="en-US" sz="1200" kern="1200" baseline="0" dirty="0" err="1" smtClean="0">
                <a:solidFill>
                  <a:schemeClr val="tx1"/>
                </a:solidFill>
                <a:latin typeface="+mn-lt"/>
                <a:ea typeface="+mn-ea"/>
                <a:cs typeface="+mn-cs"/>
              </a:rPr>
              <a:t>hypointense</a:t>
            </a:r>
            <a:r>
              <a:rPr lang="en-US" sz="1200" kern="1200" baseline="0" dirty="0" smtClean="0">
                <a:solidFill>
                  <a:schemeClr val="tx1"/>
                </a:solidFill>
                <a:latin typeface="+mn-lt"/>
                <a:ea typeface="+mn-ea"/>
                <a:cs typeface="+mn-cs"/>
              </a:rPr>
              <a:t> to </a:t>
            </a:r>
            <a:r>
              <a:rPr lang="en-US" sz="1200" kern="1200" baseline="0" dirty="0" err="1" smtClean="0">
                <a:solidFill>
                  <a:schemeClr val="tx1"/>
                </a:solidFill>
                <a:latin typeface="+mn-lt"/>
                <a:ea typeface="+mn-ea"/>
                <a:cs typeface="+mn-cs"/>
              </a:rPr>
              <a:t>isointense</a:t>
            </a:r>
            <a:r>
              <a:rPr lang="en-US" sz="1200" kern="1200" baseline="0" dirty="0" smtClean="0">
                <a:solidFill>
                  <a:schemeClr val="tx1"/>
                </a:solidFill>
                <a:latin typeface="+mn-lt"/>
                <a:ea typeface="+mn-ea"/>
                <a:cs typeface="+mn-cs"/>
              </a:rPr>
              <a:t> signals to muscle. Epithelial linings with increased signal intensity on T1- weighted images proved to be infected cysts. On T2- weighted images, small crevices could be </a:t>
            </a:r>
            <a:r>
              <a:rPr lang="en-US" sz="1200" kern="1200" baseline="0" dirty="0" err="1" smtClean="0">
                <a:solidFill>
                  <a:schemeClr val="tx1"/>
                </a:solidFill>
                <a:latin typeface="+mn-lt"/>
                <a:ea typeface="+mn-ea"/>
                <a:cs typeface="+mn-cs"/>
              </a:rPr>
              <a:t>visualised</a:t>
            </a:r>
            <a:r>
              <a:rPr lang="en-US" sz="1200" kern="1200" baseline="0" dirty="0" smtClean="0">
                <a:solidFill>
                  <a:schemeClr val="tx1"/>
                </a:solidFill>
                <a:latin typeface="+mn-lt"/>
                <a:ea typeface="+mn-ea"/>
                <a:cs typeface="+mn-cs"/>
              </a:rPr>
              <a:t>, as could small daughter cysts.</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61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62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64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65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66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margins are well corticated, indicative of slow enlargement</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67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68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69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Which corresponds to a cyst lining with numerous </a:t>
            </a:r>
            <a:r>
              <a:rPr lang="en-US" sz="1200" kern="1200" baseline="0" dirty="0" err="1" smtClean="0">
                <a:solidFill>
                  <a:schemeClr val="tx1"/>
                </a:solidFill>
                <a:latin typeface="+mn-lt"/>
                <a:ea typeface="+mn-ea"/>
                <a:cs typeface="+mn-cs"/>
              </a:rPr>
              <a:t>lobulations</a:t>
            </a:r>
            <a:r>
              <a:rPr lang="en-US" sz="1200" kern="1200" baseline="0" dirty="0" smtClean="0">
                <a:solidFill>
                  <a:schemeClr val="tx1"/>
                </a:solidFill>
                <a:latin typeface="+mn-lt"/>
                <a:ea typeface="+mn-ea"/>
                <a:cs typeface="+mn-cs"/>
              </a:rPr>
              <a:t> and thickened epithelial tufts again resembling a grape cluster. These numerous </a:t>
            </a:r>
            <a:r>
              <a:rPr lang="en-US" sz="1200" kern="1200" baseline="0" dirty="0" err="1" smtClean="0">
                <a:solidFill>
                  <a:schemeClr val="tx1"/>
                </a:solidFill>
                <a:latin typeface="+mn-lt"/>
                <a:ea typeface="+mn-ea"/>
                <a:cs typeface="+mn-cs"/>
              </a:rPr>
              <a:t>loculations</a:t>
            </a:r>
            <a:r>
              <a:rPr lang="en-US" sz="1200" kern="1200" baseline="0" dirty="0" smtClean="0">
                <a:solidFill>
                  <a:schemeClr val="tx1"/>
                </a:solidFill>
                <a:latin typeface="+mn-lt"/>
                <a:ea typeface="+mn-ea"/>
                <a:cs typeface="+mn-cs"/>
              </a:rPr>
              <a:t> impart an added degree of difficulty in the removal of a </a:t>
            </a:r>
            <a:r>
              <a:rPr lang="en-US" sz="1200" kern="1200" baseline="0" dirty="0" err="1" smtClean="0">
                <a:solidFill>
                  <a:schemeClr val="tx1"/>
                </a:solidFill>
                <a:latin typeface="+mn-lt"/>
                <a:ea typeface="+mn-ea"/>
                <a:cs typeface="+mn-cs"/>
              </a:rPr>
              <a:t>botryoid</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odontogenic</a:t>
            </a:r>
            <a:r>
              <a:rPr lang="en-US" sz="1200" kern="1200" baseline="0" dirty="0" smtClean="0">
                <a:solidFill>
                  <a:schemeClr val="tx1"/>
                </a:solidFill>
                <a:latin typeface="+mn-lt"/>
                <a:ea typeface="+mn-ea"/>
                <a:cs typeface="+mn-cs"/>
              </a:rPr>
              <a:t> cyst. Therefore, the probability of an incomplete removal is greater, causing a higher recurrence potential. </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70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71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Synonyms for the </a:t>
            </a:r>
            <a:r>
              <a:rPr lang="en-US" sz="1200" kern="1200" baseline="0" dirty="0" err="1" smtClean="0">
                <a:solidFill>
                  <a:schemeClr val="tx1"/>
                </a:solidFill>
                <a:latin typeface="+mn-lt"/>
                <a:ea typeface="+mn-ea"/>
                <a:cs typeface="+mn-cs"/>
              </a:rPr>
              <a:t>dentinogenic</a:t>
            </a:r>
            <a:r>
              <a:rPr lang="en-US" sz="1200" kern="1200" baseline="0" dirty="0" smtClean="0">
                <a:solidFill>
                  <a:schemeClr val="tx1"/>
                </a:solidFill>
                <a:latin typeface="+mn-lt"/>
                <a:ea typeface="+mn-ea"/>
                <a:cs typeface="+mn-cs"/>
              </a:rPr>
              <a:t> ghost cell tumour have been listed as ‘calcifying ghost cell </a:t>
            </a:r>
            <a:r>
              <a:rPr lang="en-US" sz="1200" kern="1200" baseline="0" dirty="0" err="1" smtClean="0">
                <a:solidFill>
                  <a:schemeClr val="tx1"/>
                </a:solidFill>
                <a:latin typeface="+mn-lt"/>
                <a:ea typeface="+mn-ea"/>
                <a:cs typeface="+mn-cs"/>
              </a:rPr>
              <a:t>odontogenic</a:t>
            </a:r>
            <a:r>
              <a:rPr lang="en-US" sz="1200" kern="1200" baseline="0" dirty="0" smtClean="0">
                <a:solidFill>
                  <a:schemeClr val="tx1"/>
                </a:solidFill>
                <a:latin typeface="+mn-lt"/>
                <a:ea typeface="+mn-ea"/>
                <a:cs typeface="+mn-cs"/>
              </a:rPr>
              <a:t> tumour’, ‘</a:t>
            </a:r>
            <a:r>
              <a:rPr lang="en-US" sz="1200" kern="1200" baseline="0" dirty="0" err="1" smtClean="0">
                <a:solidFill>
                  <a:schemeClr val="tx1"/>
                </a:solidFill>
                <a:latin typeface="+mn-lt"/>
                <a:ea typeface="+mn-ea"/>
                <a:cs typeface="+mn-cs"/>
              </a:rPr>
              <a:t>odontogenic</a:t>
            </a:r>
            <a:r>
              <a:rPr lang="en-US" sz="1200" kern="1200" baseline="0" dirty="0" smtClean="0">
                <a:solidFill>
                  <a:schemeClr val="tx1"/>
                </a:solidFill>
                <a:latin typeface="+mn-lt"/>
                <a:ea typeface="+mn-ea"/>
                <a:cs typeface="+mn-cs"/>
              </a:rPr>
              <a:t> ghost cell tumour’ and ‘</a:t>
            </a:r>
            <a:r>
              <a:rPr lang="en-US" sz="1200" kern="1200" baseline="0" dirty="0" err="1" smtClean="0">
                <a:solidFill>
                  <a:schemeClr val="tx1"/>
                </a:solidFill>
                <a:latin typeface="+mn-lt"/>
                <a:ea typeface="+mn-ea"/>
                <a:cs typeface="+mn-cs"/>
              </a:rPr>
              <a:t>dentinoameloblastoma</a:t>
            </a:r>
            <a:r>
              <a:rPr lang="en-US" sz="1200" kern="1200" baseline="0" dirty="0" smtClean="0">
                <a:solidFill>
                  <a:schemeClr val="tx1"/>
                </a:solidFill>
                <a:latin typeface="+mn-lt"/>
                <a:ea typeface="+mn-ea"/>
                <a:cs typeface="+mn-cs"/>
              </a:rPr>
              <a:t>’, while the </a:t>
            </a:r>
            <a:r>
              <a:rPr lang="en-US" sz="1200" kern="1200" baseline="0" dirty="0" err="1" smtClean="0">
                <a:solidFill>
                  <a:schemeClr val="tx1"/>
                </a:solidFill>
                <a:latin typeface="+mn-lt"/>
                <a:ea typeface="+mn-ea"/>
                <a:cs typeface="+mn-cs"/>
              </a:rPr>
              <a:t>dentinogenic</a:t>
            </a:r>
            <a:r>
              <a:rPr lang="en-US" sz="1200" kern="1200" baseline="0" dirty="0" smtClean="0">
                <a:solidFill>
                  <a:schemeClr val="tx1"/>
                </a:solidFill>
                <a:latin typeface="+mn-lt"/>
                <a:ea typeface="+mn-ea"/>
                <a:cs typeface="+mn-cs"/>
              </a:rPr>
              <a:t> ghost cell tumour is considered a solid variant of the calcifying </a:t>
            </a:r>
            <a:r>
              <a:rPr lang="en-US" sz="1200" kern="1200" baseline="0" dirty="0" err="1" smtClean="0">
                <a:solidFill>
                  <a:schemeClr val="tx1"/>
                </a:solidFill>
                <a:latin typeface="+mn-lt"/>
                <a:ea typeface="+mn-ea"/>
                <a:cs typeface="+mn-cs"/>
              </a:rPr>
              <a:t>odontogenic</a:t>
            </a:r>
            <a:r>
              <a:rPr lang="en-US" sz="1200" kern="1200" baseline="0" dirty="0" smtClean="0">
                <a:solidFill>
                  <a:schemeClr val="tx1"/>
                </a:solidFill>
                <a:latin typeface="+mn-lt"/>
                <a:ea typeface="+mn-ea"/>
                <a:cs typeface="+mn-cs"/>
              </a:rPr>
              <a:t> cyst</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72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73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74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Odontogenic</a:t>
            </a:r>
            <a:r>
              <a:rPr lang="en-US" sz="1200" kern="1200" baseline="0" dirty="0" smtClean="0">
                <a:solidFill>
                  <a:schemeClr val="tx1"/>
                </a:solidFill>
                <a:latin typeface="+mn-lt"/>
                <a:ea typeface="+mn-ea"/>
                <a:cs typeface="+mn-cs"/>
              </a:rPr>
              <a:t>, meaning arising from </a:t>
            </a:r>
            <a:r>
              <a:rPr lang="en-US" sz="1200" kern="1200" baseline="0" dirty="0" err="1" smtClean="0">
                <a:solidFill>
                  <a:schemeClr val="tx1"/>
                </a:solidFill>
                <a:latin typeface="+mn-lt"/>
                <a:ea typeface="+mn-ea"/>
                <a:cs typeface="+mn-cs"/>
              </a:rPr>
              <a:t>odontogenic</a:t>
            </a:r>
            <a:r>
              <a:rPr lang="en-US" sz="1200" kern="1200" baseline="0" dirty="0" smtClean="0">
                <a:solidFill>
                  <a:schemeClr val="tx1"/>
                </a:solidFill>
                <a:latin typeface="+mn-lt"/>
                <a:ea typeface="+mn-ea"/>
                <a:cs typeface="+mn-cs"/>
              </a:rPr>
              <a:t> Tissues (b) Non-</a:t>
            </a:r>
            <a:r>
              <a:rPr lang="en-US" sz="1200" kern="1200" baseline="0" dirty="0" err="1" smtClean="0">
                <a:solidFill>
                  <a:schemeClr val="tx1"/>
                </a:solidFill>
                <a:latin typeface="+mn-lt"/>
                <a:ea typeface="+mn-ea"/>
                <a:cs typeface="+mn-cs"/>
              </a:rPr>
              <a:t>odontogenic</a:t>
            </a:r>
            <a:r>
              <a:rPr lang="en-US" sz="1200" kern="1200" baseline="0" dirty="0" smtClean="0">
                <a:solidFill>
                  <a:schemeClr val="tx1"/>
                </a:solidFill>
                <a:latin typeface="+mn-lt"/>
                <a:ea typeface="+mn-ea"/>
                <a:cs typeface="+mn-cs"/>
              </a:rPr>
              <a:t>, meaning cysts arising from ectoderm</a:t>
            </a:r>
          </a:p>
          <a:p>
            <a:r>
              <a:rPr lang="en-US" sz="1200" kern="1200" baseline="0" dirty="0" smtClean="0">
                <a:solidFill>
                  <a:schemeClr val="tx1"/>
                </a:solidFill>
                <a:latin typeface="+mn-lt"/>
                <a:ea typeface="+mn-ea"/>
                <a:cs typeface="+mn-cs"/>
              </a:rPr>
              <a:t>involved in the development of the facial tissues</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75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Dysplastic dentine may be laid down adjacent to the basal layer of the epithelium and in some instances the cyst is associated with an area of more extensive dental hard tissue formation resembling that of a complex or compound </a:t>
            </a:r>
            <a:r>
              <a:rPr lang="en-US" dirty="0" err="1" smtClean="0"/>
              <a:t>odontoma</a:t>
            </a:r>
            <a:endParaRPr lang="en-US" dirty="0" smtClean="0"/>
          </a:p>
          <a:p>
            <a:r>
              <a:rPr lang="en-US" sz="1200" kern="1200" baseline="0" dirty="0" smtClean="0">
                <a:solidFill>
                  <a:schemeClr val="tx1"/>
                </a:solidFill>
                <a:latin typeface="+mn-lt"/>
                <a:ea typeface="+mn-ea"/>
                <a:cs typeface="+mn-cs"/>
              </a:rPr>
              <a:t>calcifying </a:t>
            </a:r>
            <a:r>
              <a:rPr lang="en-US" sz="1200" kern="1200" baseline="0" dirty="0" err="1" smtClean="0">
                <a:solidFill>
                  <a:schemeClr val="tx1"/>
                </a:solidFill>
                <a:latin typeface="+mn-lt"/>
                <a:ea typeface="+mn-ea"/>
                <a:cs typeface="+mn-cs"/>
              </a:rPr>
              <a:t>odontogenic</a:t>
            </a:r>
            <a:r>
              <a:rPr lang="en-US" sz="1200" kern="1200" baseline="0" dirty="0" smtClean="0">
                <a:solidFill>
                  <a:schemeClr val="tx1"/>
                </a:solidFill>
                <a:latin typeface="+mn-lt"/>
                <a:ea typeface="+mn-ea"/>
                <a:cs typeface="+mn-cs"/>
              </a:rPr>
              <a:t> cyst was a </a:t>
            </a:r>
            <a:r>
              <a:rPr lang="en-US" sz="1200" kern="1200" baseline="0" dirty="0" err="1" smtClean="0">
                <a:solidFill>
                  <a:schemeClr val="tx1"/>
                </a:solidFill>
                <a:latin typeface="+mn-lt"/>
                <a:ea typeface="+mn-ea"/>
                <a:cs typeface="+mn-cs"/>
              </a:rPr>
              <a:t>unicystic</a:t>
            </a:r>
            <a:r>
              <a:rPr lang="en-US" sz="1200" kern="1200" baseline="0" dirty="0" smtClean="0">
                <a:solidFill>
                  <a:schemeClr val="tx1"/>
                </a:solidFill>
                <a:latin typeface="+mn-lt"/>
                <a:ea typeface="+mn-ea"/>
                <a:cs typeface="+mn-cs"/>
              </a:rPr>
              <a:t> process that developed from reduced enamel epithelium or remnants of </a:t>
            </a:r>
            <a:r>
              <a:rPr lang="en-US" sz="1200" kern="1200" baseline="0" dirty="0" err="1" smtClean="0">
                <a:solidFill>
                  <a:schemeClr val="tx1"/>
                </a:solidFill>
                <a:latin typeface="+mn-lt"/>
                <a:ea typeface="+mn-ea"/>
                <a:cs typeface="+mn-cs"/>
              </a:rPr>
              <a:t>odontogenic</a:t>
            </a:r>
            <a:r>
              <a:rPr lang="en-US" sz="1200" kern="1200" baseline="0" dirty="0" smtClean="0">
                <a:solidFill>
                  <a:schemeClr val="tx1"/>
                </a:solidFill>
                <a:latin typeface="+mn-lt"/>
                <a:ea typeface="+mn-ea"/>
                <a:cs typeface="+mn-cs"/>
              </a:rPr>
              <a:t> epithelium in the follicle, gingival tissue or bone. The ghost cells are found in groups, particularly in the thicker areas of the epithelial lining. The ghost cells may be in contact with the connective tissue wall of the cyst where they may then evoke a foreign body reaction with the formation of multinucleate giant cells.</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76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77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78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79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80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82</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83</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84</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85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86</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87</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88</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89</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90</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Epstein’s pearls are those that occur along the </a:t>
            </a:r>
            <a:r>
              <a:rPr lang="en-US" sz="1200" kern="1200" baseline="0" dirty="0" err="1" smtClean="0">
                <a:solidFill>
                  <a:schemeClr val="tx1"/>
                </a:solidFill>
                <a:latin typeface="+mn-lt"/>
                <a:ea typeface="+mn-ea"/>
                <a:cs typeface="+mn-cs"/>
              </a:rPr>
              <a:t>midpalatine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raphé</a:t>
            </a:r>
            <a:r>
              <a:rPr lang="en-US" sz="1200" kern="1200" baseline="0" dirty="0" smtClean="0">
                <a:solidFill>
                  <a:schemeClr val="tx1"/>
                </a:solidFill>
                <a:latin typeface="+mn-lt"/>
                <a:ea typeface="+mn-ea"/>
                <a:cs typeface="+mn-cs"/>
              </a:rPr>
              <a:t> and are not of </a:t>
            </a:r>
            <a:r>
              <a:rPr lang="en-US" sz="1200" kern="1200" baseline="0" dirty="0" err="1" smtClean="0">
                <a:solidFill>
                  <a:schemeClr val="tx1"/>
                </a:solidFill>
                <a:latin typeface="+mn-lt"/>
                <a:ea typeface="+mn-ea"/>
                <a:cs typeface="+mn-cs"/>
              </a:rPr>
              <a:t>odontogenic</a:t>
            </a:r>
            <a:r>
              <a:rPr lang="en-US" sz="1200" kern="1200" baseline="0" dirty="0" smtClean="0">
                <a:solidFill>
                  <a:schemeClr val="tx1"/>
                </a:solidFill>
                <a:latin typeface="+mn-lt"/>
                <a:ea typeface="+mn-ea"/>
                <a:cs typeface="+mn-cs"/>
              </a:rPr>
              <a:t> origin, whereas Bohn’s nodules are found on the </a:t>
            </a:r>
            <a:r>
              <a:rPr lang="en-US" sz="1200" kern="1200" baseline="0" dirty="0" err="1" smtClean="0">
                <a:solidFill>
                  <a:schemeClr val="tx1"/>
                </a:solidFill>
                <a:latin typeface="+mn-lt"/>
                <a:ea typeface="+mn-ea"/>
                <a:cs typeface="+mn-cs"/>
              </a:rPr>
              <a:t>buccal</a:t>
            </a:r>
            <a:r>
              <a:rPr lang="en-US" sz="1200" kern="1200" baseline="0" dirty="0" smtClean="0">
                <a:solidFill>
                  <a:schemeClr val="tx1"/>
                </a:solidFill>
                <a:latin typeface="+mn-lt"/>
                <a:ea typeface="+mn-ea"/>
                <a:cs typeface="+mn-cs"/>
              </a:rPr>
              <a:t> or lingual aspects of the dental ridges</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91</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92</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93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94</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Chondrosarcoma</a:t>
            </a:r>
            <a:r>
              <a:rPr lang="en-US" sz="1200" dirty="0" smtClean="0"/>
              <a:t> is reasonable to consider since this is one of the preferred locations for this rare tumor of the jaws</a:t>
            </a:r>
          </a:p>
          <a:p>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95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96</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97</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98</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sebaceous cyst or an implanted epidermal inclusion cyst clinically and </a:t>
            </a:r>
            <a:r>
              <a:rPr lang="en-US" sz="1200" kern="1200" baseline="0" dirty="0" err="1" smtClean="0">
                <a:solidFill>
                  <a:schemeClr val="tx1"/>
                </a:solidFill>
                <a:latin typeface="+mn-lt"/>
                <a:ea typeface="+mn-ea"/>
                <a:cs typeface="+mn-cs"/>
              </a:rPr>
              <a:t>histologically</a:t>
            </a:r>
            <a:r>
              <a:rPr lang="en-US" sz="1200" kern="1200" baseline="0" dirty="0" smtClean="0">
                <a:solidFill>
                  <a:schemeClr val="tx1"/>
                </a:solidFill>
                <a:latin typeface="+mn-lt"/>
                <a:ea typeface="+mn-ea"/>
                <a:cs typeface="+mn-cs"/>
              </a:rPr>
              <a:t> resemble a </a:t>
            </a:r>
            <a:r>
              <a:rPr lang="en-US" sz="1200" kern="1200" baseline="0" dirty="0" err="1" smtClean="0">
                <a:solidFill>
                  <a:schemeClr val="tx1"/>
                </a:solidFill>
                <a:latin typeface="+mn-lt"/>
                <a:ea typeface="+mn-ea"/>
                <a:cs typeface="+mn-cs"/>
              </a:rPr>
              <a:t>nasolabial</a:t>
            </a:r>
            <a:r>
              <a:rPr lang="en-US" sz="1200" kern="1200" baseline="0" dirty="0" smtClean="0">
                <a:solidFill>
                  <a:schemeClr val="tx1"/>
                </a:solidFill>
                <a:latin typeface="+mn-lt"/>
                <a:ea typeface="+mn-ea"/>
                <a:cs typeface="+mn-cs"/>
              </a:rPr>
              <a:t> cyst. In such cases, a thorough </a:t>
            </a:r>
            <a:r>
              <a:rPr lang="en-US" sz="1200" kern="1200" baseline="0" dirty="0" err="1" smtClean="0">
                <a:solidFill>
                  <a:schemeClr val="tx1"/>
                </a:solidFill>
                <a:latin typeface="+mn-lt"/>
                <a:ea typeface="+mn-ea"/>
                <a:cs typeface="+mn-cs"/>
              </a:rPr>
              <a:t>histopathologic</a:t>
            </a:r>
            <a:r>
              <a:rPr lang="en-US" sz="1200" kern="1200" baseline="0" dirty="0" smtClean="0">
                <a:solidFill>
                  <a:schemeClr val="tx1"/>
                </a:solidFill>
                <a:latin typeface="+mn-lt"/>
                <a:ea typeface="+mn-ea"/>
                <a:cs typeface="+mn-cs"/>
              </a:rPr>
              <a:t> review of the epithelial lining is necessary to distinguish them. In the </a:t>
            </a:r>
            <a:r>
              <a:rPr lang="en-US" sz="1200" kern="1200" baseline="0" dirty="0" err="1" smtClean="0">
                <a:solidFill>
                  <a:schemeClr val="tx1"/>
                </a:solidFill>
                <a:latin typeface="+mn-lt"/>
                <a:ea typeface="+mn-ea"/>
                <a:cs typeface="+mn-cs"/>
              </a:rPr>
              <a:t>nasolabial</a:t>
            </a:r>
            <a:r>
              <a:rPr lang="en-US" sz="1200" kern="1200" baseline="0" dirty="0" smtClean="0">
                <a:solidFill>
                  <a:schemeClr val="tx1"/>
                </a:solidFill>
                <a:latin typeface="+mn-lt"/>
                <a:ea typeface="+mn-ea"/>
                <a:cs typeface="+mn-cs"/>
              </a:rPr>
              <a:t> cyst, the majority of its lining is </a:t>
            </a:r>
            <a:r>
              <a:rPr lang="en-US" sz="1200" kern="1200" baseline="0" dirty="0" err="1" smtClean="0">
                <a:solidFill>
                  <a:schemeClr val="tx1"/>
                </a:solidFill>
                <a:latin typeface="+mn-lt"/>
                <a:ea typeface="+mn-ea"/>
                <a:cs typeface="+mn-cs"/>
              </a:rPr>
              <a:t>pseudostratified</a:t>
            </a:r>
            <a:r>
              <a:rPr lang="en-US" sz="1200" kern="1200" baseline="0" dirty="0" smtClean="0">
                <a:solidFill>
                  <a:schemeClr val="tx1"/>
                </a:solidFill>
                <a:latin typeface="+mn-lt"/>
                <a:ea typeface="+mn-ea"/>
                <a:cs typeface="+mn-cs"/>
              </a:rPr>
              <a:t> columnar cells rather than stratified squamous cells as are found in the other two</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99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100</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101</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Significant hemorrhage can arise , since all central giant cell tumors have a venous pressure bleeding quality, and those with larger blood‐filled spaces will exhibit a greater bleeding tendency</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102</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103</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104</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105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SOURCE: WEBSITE DATA; MARQUETTE UNIVERSITY SCHOOL OF DENTISTRY, 2001.</a:t>
            </a:r>
          </a:p>
          <a:p>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9C3F99-EF6D-4EDF-8122-A0A41AEB6648}" type="slidenum">
              <a:rPr lang="en-US" smtClean="0"/>
              <a:pPr/>
              <a:t>106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common behavioral feature of all cysts is the stimulation of residual developmental epithelial cells, leading to proliferation but not invasion of adjacent tissues. The epithelial rests proliferate into a solid mass of epithelial cells. As the mass enlarges, the epithelial cells in the center become positioned further from the blood supply at the periphery of the mass. At some point, usually 180 to 200 um (0.18 to 0.20 mm), the cells at the center become too far removed from the nearest blood vessel to survive by nutritional diffusion. They die, creating a lumen. Their intracellular products make the lumen hypertonic, which </a:t>
            </a:r>
            <a:r>
              <a:rPr lang="en-US" sz="1200" kern="1200" baseline="0" dirty="0" err="1" smtClean="0">
                <a:solidFill>
                  <a:schemeClr val="tx1"/>
                </a:solidFill>
                <a:latin typeface="+mn-lt"/>
                <a:ea typeface="+mn-ea"/>
                <a:cs typeface="+mn-cs"/>
              </a:rPr>
              <a:t>transudates</a:t>
            </a:r>
            <a:r>
              <a:rPr lang="en-US" sz="1200" kern="1200" baseline="0" dirty="0" smtClean="0">
                <a:solidFill>
                  <a:schemeClr val="tx1"/>
                </a:solidFill>
                <a:latin typeface="+mn-lt"/>
                <a:ea typeface="+mn-ea"/>
                <a:cs typeface="+mn-cs"/>
              </a:rPr>
              <a:t> fluid into the lumen. This in turn creates a hydrostatic pressure, producing bone </a:t>
            </a:r>
            <a:r>
              <a:rPr lang="en-US" sz="1200" kern="1200" baseline="0" dirty="0" err="1" smtClean="0">
                <a:solidFill>
                  <a:schemeClr val="tx1"/>
                </a:solidFill>
                <a:latin typeface="+mn-lt"/>
                <a:ea typeface="+mn-ea"/>
                <a:cs typeface="+mn-cs"/>
              </a:rPr>
              <a:t>resorption</a:t>
            </a:r>
            <a:r>
              <a:rPr lang="en-US" sz="1200" kern="1200" baseline="0" dirty="0" smtClean="0">
                <a:solidFill>
                  <a:schemeClr val="tx1"/>
                </a:solidFill>
                <a:latin typeface="+mn-lt"/>
                <a:ea typeface="+mn-ea"/>
                <a:cs typeface="+mn-cs"/>
              </a:rPr>
              <a:t>, clinical expansion, and sometimes mild </a:t>
            </a:r>
            <a:r>
              <a:rPr lang="en-US" sz="1200" kern="1200" baseline="0" dirty="0" err="1" smtClean="0">
                <a:solidFill>
                  <a:schemeClr val="tx1"/>
                </a:solidFill>
                <a:latin typeface="+mn-lt"/>
                <a:ea typeface="+mn-ea"/>
                <a:cs typeface="+mn-cs"/>
              </a:rPr>
              <a:t>paresthesia</a:t>
            </a:r>
            <a:r>
              <a:rPr lang="en-US" sz="1200" kern="1200" baseline="0" dirty="0" smtClean="0">
                <a:solidFill>
                  <a:schemeClr val="tx1"/>
                </a:solidFill>
                <a:latin typeface="+mn-lt"/>
                <a:ea typeface="+mn-ea"/>
                <a:cs typeface="+mn-cs"/>
              </a:rPr>
              <a:t> or pain. As additional epithelial cells die off and are sloughed into the lumen, their contents perpetuate the hypertonic state and the hydrostatic pressure. The cell membranes and nuclear membranes of these sloughed cells are high in cholesterol, hence the common finding of cholesterol clefts in the lumen or even in the walls of many cysts. As the cyst enlarges, it compresses surrounding connective tissue into a connective tissue wall. The epithelial lining matures and develops a basement membrane. The cyst lining continues to proliferate, thus causing the cyst to enlarge until (1) it is removed (</a:t>
            </a:r>
            <a:r>
              <a:rPr lang="en-US" sz="1200" kern="1200" baseline="0" dirty="0" err="1" smtClean="0">
                <a:solidFill>
                  <a:schemeClr val="tx1"/>
                </a:solidFill>
                <a:latin typeface="+mn-lt"/>
                <a:ea typeface="+mn-ea"/>
                <a:cs typeface="+mn-cs"/>
              </a:rPr>
              <a:t>enucleation</a:t>
            </a:r>
            <a:r>
              <a:rPr lang="en-US" sz="1200" kern="1200" baseline="0" dirty="0" smtClean="0">
                <a:solidFill>
                  <a:schemeClr val="tx1"/>
                </a:solidFill>
                <a:latin typeface="+mn-lt"/>
                <a:ea typeface="+mn-ea"/>
                <a:cs typeface="+mn-cs"/>
              </a:rPr>
              <a:t>), (2) the proliferating cells are communicated into the oral cavity or an external surface so as to break the proliferation‐hydrostatic pressure cycle (</a:t>
            </a:r>
            <a:r>
              <a:rPr lang="en-US" sz="1200" kern="1200" baseline="0" dirty="0" err="1" smtClean="0">
                <a:solidFill>
                  <a:schemeClr val="tx1"/>
                </a:solidFill>
                <a:latin typeface="+mn-lt"/>
                <a:ea typeface="+mn-ea"/>
                <a:cs typeface="+mn-cs"/>
              </a:rPr>
              <a:t>marsupialization</a:t>
            </a:r>
            <a:r>
              <a:rPr lang="en-US" sz="1200" kern="1200" baseline="0" dirty="0" smtClean="0">
                <a:solidFill>
                  <a:schemeClr val="tx1"/>
                </a:solidFill>
                <a:latin typeface="+mn-lt"/>
                <a:ea typeface="+mn-ea"/>
                <a:cs typeface="+mn-cs"/>
              </a:rPr>
              <a:t>), or (3) the inciting cytokines are removed (via tooth removal or root canal therapy in </a:t>
            </a:r>
            <a:r>
              <a:rPr lang="en-US" sz="1200" kern="1200" baseline="0" dirty="0" err="1" smtClean="0">
                <a:solidFill>
                  <a:schemeClr val="tx1"/>
                </a:solidFill>
                <a:latin typeface="+mn-lt"/>
                <a:ea typeface="+mn-ea"/>
                <a:cs typeface="+mn-cs"/>
              </a:rPr>
              <a:t>radicular</a:t>
            </a:r>
            <a:r>
              <a:rPr lang="en-US" sz="1200" kern="1200" baseline="0" dirty="0" smtClean="0">
                <a:solidFill>
                  <a:schemeClr val="tx1"/>
                </a:solidFill>
                <a:latin typeface="+mn-lt"/>
                <a:ea typeface="+mn-ea"/>
                <a:cs typeface="+mn-cs"/>
              </a:rPr>
              <a:t> cysts)</a:t>
            </a:r>
          </a:p>
          <a:p>
            <a:r>
              <a:rPr lang="en-US" sz="1200" kern="1200" baseline="0" dirty="0" smtClean="0">
                <a:solidFill>
                  <a:schemeClr val="tx1"/>
                </a:solidFill>
                <a:latin typeface="+mn-lt"/>
                <a:ea typeface="+mn-ea"/>
                <a:cs typeface="+mn-cs"/>
              </a:rPr>
              <a:t>Cyst development begins and continues by cytokine stimulation of epithelial rests and is added to by the central cellular breakdown products, which create a hypertonic </a:t>
            </a:r>
            <a:r>
              <a:rPr lang="en-US" sz="1200" kern="1200" baseline="0" dirty="0" err="1" smtClean="0">
                <a:solidFill>
                  <a:schemeClr val="tx1"/>
                </a:solidFill>
                <a:latin typeface="+mn-lt"/>
                <a:ea typeface="+mn-ea"/>
                <a:cs typeface="+mn-cs"/>
              </a:rPr>
              <a:t>intraluminal</a:t>
            </a:r>
            <a:r>
              <a:rPr lang="en-US" sz="1200" kern="1200" baseline="0" dirty="0" smtClean="0">
                <a:solidFill>
                  <a:schemeClr val="tx1"/>
                </a:solidFill>
                <a:latin typeface="+mn-lt"/>
                <a:ea typeface="+mn-ea"/>
                <a:cs typeface="+mn-cs"/>
              </a:rPr>
              <a:t> solution that </a:t>
            </a:r>
            <a:r>
              <a:rPr lang="en-US" sz="1200" kern="1200" baseline="0" dirty="0" err="1" smtClean="0">
                <a:solidFill>
                  <a:schemeClr val="tx1"/>
                </a:solidFill>
                <a:latin typeface="+mn-lt"/>
                <a:ea typeface="+mn-ea"/>
                <a:cs typeface="+mn-cs"/>
              </a:rPr>
              <a:t>transudates</a:t>
            </a:r>
            <a:r>
              <a:rPr lang="en-US" sz="1200" kern="1200" baseline="0" dirty="0" smtClean="0">
                <a:solidFill>
                  <a:schemeClr val="tx1"/>
                </a:solidFill>
                <a:latin typeface="+mn-lt"/>
                <a:ea typeface="+mn-ea"/>
                <a:cs typeface="+mn-cs"/>
              </a:rPr>
              <a:t> fluid for further cyst expansion</a:t>
            </a:r>
            <a:endParaRPr lang="en-US" dirty="0"/>
          </a:p>
        </p:txBody>
      </p:sp>
      <p:sp>
        <p:nvSpPr>
          <p:cNvPr id="4" name="Slide Number Placeholder 3"/>
          <p:cNvSpPr>
            <a:spLocks noGrp="1"/>
          </p:cNvSpPr>
          <p:nvPr>
            <p:ph type="sldNum" sz="quarter" idx="10"/>
          </p:nvPr>
        </p:nvSpPr>
        <p:spPr/>
        <p:txBody>
          <a:bodyPr/>
          <a:lstStyle/>
          <a:p>
            <a:fld id="{549C3F99-EF6D-4EDF-8122-A0A41AEB664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A009892A-0574-4753-B3B5-882803074C2D}" type="datetimeFigureOut">
              <a:rPr lang="en-US" smtClean="0"/>
              <a:pPr/>
              <a:t>8/25/2012</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35100B4B-F5D2-44DD-9A19-A980681504E0}" type="slidenum">
              <a:rPr lang="en-US" smtClean="0"/>
              <a:pPr/>
              <a:t>‹#›</a:t>
            </a:fld>
            <a:endParaRPr lang="en-US"/>
          </a:p>
        </p:txBody>
      </p:sp>
      <p:sp>
        <p:nvSpPr>
          <p:cNvPr id="8" name="Title 7"/>
          <p:cNvSpPr>
            <a:spLocks noGrp="1"/>
          </p:cNvSpPr>
          <p:nvPr>
            <p:ph type="ctrTitle"/>
          </p:nvPr>
        </p:nvSpPr>
        <p:spPr>
          <a:xfrm>
            <a:off x="857224" y="4000504"/>
            <a:ext cx="7772400" cy="903534"/>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R="9144" algn="l">
              <a:defRPr sz="3600" b="1" cap="none" spc="0" baseline="0">
                <a:ln/>
                <a:solidFill>
                  <a:schemeClr val="tx2">
                    <a:lumMod val="75000"/>
                  </a:schemeClr>
                </a:solidFill>
                <a:effectLst/>
              </a:defRPr>
            </a:lvl1pPr>
            <a:extLst/>
          </a:lstStyle>
          <a:p>
            <a:r>
              <a:rPr lang="en-US" altLang="ja-JP" smtClean="0"/>
              <a:t>Click to edit Master title style</a:t>
            </a:r>
            <a:endParaRPr lang="en-US" dirty="0"/>
          </a:p>
        </p:txBody>
      </p:sp>
      <p:sp>
        <p:nvSpPr>
          <p:cNvPr id="9" name="Subtitle 8"/>
          <p:cNvSpPr>
            <a:spLocks noGrp="1"/>
          </p:cNvSpPr>
          <p:nvPr>
            <p:ph type="subTitle" idx="1"/>
          </p:nvPr>
        </p:nvSpPr>
        <p:spPr>
          <a:xfrm>
            <a:off x="857224" y="5143512"/>
            <a:ext cx="7772400" cy="651504"/>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ltLang="ja-JP" smtClean="0"/>
              <a:t>Click to edit Master subtitle style</a:t>
            </a:r>
            <a:endParaRPr lang="en-US" dirty="0"/>
          </a:p>
        </p:txBody>
      </p:sp>
      <p:sp>
        <p:nvSpPr>
          <p:cNvPr id="16" name="Rectangle 15"/>
          <p:cNvSpPr/>
          <p:nvPr/>
        </p:nvSpPr>
        <p:spPr>
          <a:xfrm>
            <a:off x="8429652"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Rectangle 17"/>
          <p:cNvSpPr/>
          <p:nvPr/>
        </p:nvSpPr>
        <p:spPr>
          <a:xfrm>
            <a:off x="7286644"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Rectangle 18"/>
          <p:cNvSpPr/>
          <p:nvPr/>
        </p:nvSpPr>
        <p:spPr>
          <a:xfrm>
            <a:off x="7286644"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Rectangle 19"/>
          <p:cNvSpPr/>
          <p:nvPr/>
        </p:nvSpPr>
        <p:spPr>
          <a:xfrm>
            <a:off x="7572396"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Rectangle 20"/>
          <p:cNvSpPr/>
          <p:nvPr/>
        </p:nvSpPr>
        <p:spPr>
          <a:xfrm>
            <a:off x="7572396"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Rectangle 21"/>
          <p:cNvSpPr/>
          <p:nvPr/>
        </p:nvSpPr>
        <p:spPr>
          <a:xfrm>
            <a:off x="7858148"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ectangle 22"/>
          <p:cNvSpPr/>
          <p:nvPr/>
        </p:nvSpPr>
        <p:spPr>
          <a:xfrm>
            <a:off x="7858148"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Rectangle 23"/>
          <p:cNvSpPr/>
          <p:nvPr/>
        </p:nvSpPr>
        <p:spPr>
          <a:xfrm>
            <a:off x="8429652"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Rectangle 24"/>
          <p:cNvSpPr/>
          <p:nvPr/>
        </p:nvSpPr>
        <p:spPr>
          <a:xfrm>
            <a:off x="8143900"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Rectangle 25"/>
          <p:cNvSpPr/>
          <p:nvPr/>
        </p:nvSpPr>
        <p:spPr>
          <a:xfrm>
            <a:off x="8143900"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Rectangle 26"/>
          <p:cNvSpPr/>
          <p:nvPr/>
        </p:nvSpPr>
        <p:spPr>
          <a:xfrm>
            <a:off x="7572396"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Rectangle 29"/>
          <p:cNvSpPr/>
          <p:nvPr/>
        </p:nvSpPr>
        <p:spPr>
          <a:xfrm>
            <a:off x="7858148"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Rectangle 30"/>
          <p:cNvSpPr/>
          <p:nvPr/>
        </p:nvSpPr>
        <p:spPr>
          <a:xfrm>
            <a:off x="8429652"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Rectangle 32"/>
          <p:cNvSpPr/>
          <p:nvPr/>
        </p:nvSpPr>
        <p:spPr>
          <a:xfrm>
            <a:off x="8143900"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Rectangle 36"/>
          <p:cNvSpPr/>
          <p:nvPr/>
        </p:nvSpPr>
        <p:spPr>
          <a:xfrm>
            <a:off x="7286644"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p:txBody>
          <a:bodyPr vert="eaVert"/>
          <a:lstStyle>
            <a:extLs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extLst/>
          </a:lstStyle>
          <a:p>
            <a:fld id="{A009892A-0574-4753-B3B5-882803074C2D}" type="datetimeFigureOut">
              <a:rPr lang="en-US" smtClean="0"/>
              <a:pPr/>
              <a:t>8/25/2012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5100B4B-F5D2-44DD-9A19-A980681504E0}"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extLst/>
          </a:lstStyle>
          <a:p>
            <a:fld id="{A009892A-0574-4753-B3B5-882803074C2D}" type="datetimeFigureOut">
              <a:rPr lang="en-US" smtClean="0"/>
              <a:pPr/>
              <a:t>8/25/2012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5100B4B-F5D2-44DD-9A19-A980681504E0}"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46C40B6A-F9E7-41CD-992C-BBA2707ACA9F}"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extLst/>
          </a:lstStyle>
          <a:p>
            <a:fld id="{A009892A-0574-4753-B3B5-882803074C2D}" type="datetimeFigureOut">
              <a:rPr lang="en-US" smtClean="0"/>
              <a:pPr/>
              <a:t>8/25/2012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5100B4B-F5D2-44DD-9A19-A980681504E0}"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6902" y="4214818"/>
            <a:ext cx="5718048" cy="977486"/>
          </a:xfrm>
        </p:spPr>
        <p:txBody>
          <a:bodyPr lIns="82296" tIns="45720" bIns="0" anchor="t"/>
          <a:lstStyle>
            <a:lvl1pPr marL="374904">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ltLang="ja-JP" smtClean="0"/>
              <a:t>Click to edit Master text styles</a:t>
            </a:r>
          </a:p>
        </p:txBody>
      </p:sp>
      <p:sp>
        <p:nvSpPr>
          <p:cNvPr id="4" name="Date Placeholder 3"/>
          <p:cNvSpPr>
            <a:spLocks noGrp="1"/>
          </p:cNvSpPr>
          <p:nvPr>
            <p:ph type="dt" sz="half" idx="10"/>
          </p:nvPr>
        </p:nvSpPr>
        <p:spPr/>
        <p:txBody>
          <a:bodyPr/>
          <a:lstStyle>
            <a:extLst/>
          </a:lstStyle>
          <a:p>
            <a:fld id="{A009892A-0574-4753-B3B5-882803074C2D}" type="datetimeFigureOut">
              <a:rPr lang="en-US" smtClean="0"/>
              <a:pPr/>
              <a:t>8/25/2012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5100B4B-F5D2-44DD-9A19-A980681504E0}" type="slidenum">
              <a:rPr lang="en-US" smtClean="0"/>
              <a:pPr/>
              <a:t>‹#›</a:t>
            </a:fld>
            <a:endParaRPr lang="en-US"/>
          </a:p>
        </p:txBody>
      </p:sp>
      <p:sp>
        <p:nvSpPr>
          <p:cNvPr id="2" name="Title 1"/>
          <p:cNvSpPr>
            <a:spLocks noGrp="1"/>
          </p:cNvSpPr>
          <p:nvPr>
            <p:ph type="title"/>
          </p:nvPr>
        </p:nvSpPr>
        <p:spPr>
          <a:xfrm>
            <a:off x="706902" y="5366404"/>
            <a:ext cx="8156448" cy="777240"/>
          </a:xfrm>
        </p:spPr>
        <p:txBody>
          <a:bodyPr tIns="64008">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a:buNone/>
              <a:defRPr sz="3800" b="1" cap="none" spc="0" baseline="0">
                <a:ln/>
                <a:solidFill>
                  <a:schemeClr val="tx2">
                    <a:lumMod val="75000"/>
                  </a:schemeClr>
                </a:solidFill>
                <a:effectLst/>
              </a:defRPr>
            </a:lvl1pPr>
            <a:extLst/>
          </a:lstStyle>
          <a:p>
            <a:r>
              <a:rPr lang="en-US" altLang="ja-JP" smtClean="0"/>
              <a:t>Click to edit Master title style</a:t>
            </a:r>
            <a:endParaRPr lang="en-US" dirty="0"/>
          </a:p>
        </p:txBody>
      </p:sp>
      <p:cxnSp>
        <p:nvCxnSpPr>
          <p:cNvPr id="29" name="Straight Connector 28"/>
          <p:cNvCxnSpPr/>
          <p:nvPr/>
        </p:nvCxnSpPr>
        <p:spPr>
          <a:xfrm>
            <a:off x="714348" y="5277543"/>
            <a:ext cx="75009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altLang="ja-JP"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5" name="Date Placeholder 4"/>
          <p:cNvSpPr>
            <a:spLocks noGrp="1"/>
          </p:cNvSpPr>
          <p:nvPr>
            <p:ph type="dt" sz="half" idx="10"/>
          </p:nvPr>
        </p:nvSpPr>
        <p:spPr/>
        <p:txBody>
          <a:bodyPr/>
          <a:lstStyle>
            <a:extLst/>
          </a:lstStyle>
          <a:p>
            <a:fld id="{A009892A-0574-4753-B3B5-882803074C2D}" type="datetimeFigureOut">
              <a:rPr lang="en-US" smtClean="0"/>
              <a:pPr/>
              <a:t>8/25/2012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5100B4B-F5D2-44DD-9A19-A980681504E0}"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nchor="t"/>
          <a:lstStyle>
            <a:lvl1pPr>
              <a:defRPr sz="4000"/>
            </a:lvl1pPr>
            <a:extLst/>
          </a:lstStyle>
          <a:p>
            <a:r>
              <a:rPr lang="en-US" altLang="ja-JP"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ltLang="ja-JP"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ltLang="ja-JP"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7" name="Date Placeholder 6"/>
          <p:cNvSpPr>
            <a:spLocks noGrp="1"/>
          </p:cNvSpPr>
          <p:nvPr>
            <p:ph type="dt" sz="half" idx="10"/>
          </p:nvPr>
        </p:nvSpPr>
        <p:spPr/>
        <p:txBody>
          <a:bodyPr/>
          <a:lstStyle>
            <a:extLst/>
          </a:lstStyle>
          <a:p>
            <a:fld id="{A009892A-0574-4753-B3B5-882803074C2D}" type="datetimeFigureOut">
              <a:rPr lang="en-US" smtClean="0"/>
              <a:pPr/>
              <a:t>8/25/2012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35100B4B-F5D2-44DD-9A19-A980681504E0}"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altLang="ja-JP" smtClean="0"/>
              <a:t>Click to edit Master title style</a:t>
            </a:r>
            <a:endParaRPr lang="en-US" dirty="0"/>
          </a:p>
        </p:txBody>
      </p:sp>
      <p:sp>
        <p:nvSpPr>
          <p:cNvPr id="3" name="Date Placeholder 2"/>
          <p:cNvSpPr>
            <a:spLocks noGrp="1"/>
          </p:cNvSpPr>
          <p:nvPr>
            <p:ph type="dt" sz="half" idx="10"/>
          </p:nvPr>
        </p:nvSpPr>
        <p:spPr/>
        <p:txBody>
          <a:bodyPr/>
          <a:lstStyle>
            <a:extLst/>
          </a:lstStyle>
          <a:p>
            <a:fld id="{A009892A-0574-4753-B3B5-882803074C2D}" type="datetimeFigureOut">
              <a:rPr lang="en-US" smtClean="0"/>
              <a:pPr/>
              <a:t>8/25/2012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35100B4B-F5D2-44DD-9A19-A980681504E0}"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009892A-0574-4753-B3B5-882803074C2D}" type="datetimeFigureOut">
              <a:rPr lang="en-US" smtClean="0"/>
              <a:pPr/>
              <a:t>8/25/2012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35100B4B-F5D2-44DD-9A19-A980681504E0}"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2528878" cy="1162050"/>
          </a:xfrm>
        </p:spPr>
        <p:txBody>
          <a:bodyPr anchor="ctr"/>
          <a:lstStyle>
            <a:lvl1pPr algn="l">
              <a:buNone/>
              <a:defRPr sz="2000" b="0"/>
            </a:lvl1pPr>
            <a:extLst/>
          </a:lstStyle>
          <a:p>
            <a:r>
              <a:rPr lang="en-US" altLang="ja-JP" smtClean="0"/>
              <a:t>Click to edit Master title style</a:t>
            </a:r>
            <a:endParaRPr lang="en-US" dirty="0"/>
          </a:p>
        </p:txBody>
      </p:sp>
      <p:sp>
        <p:nvSpPr>
          <p:cNvPr id="3" name="Text Placeholder 2"/>
          <p:cNvSpPr>
            <a:spLocks noGrp="1"/>
          </p:cNvSpPr>
          <p:nvPr>
            <p:ph type="body" idx="2"/>
          </p:nvPr>
        </p:nvSpPr>
        <p:spPr>
          <a:xfrm>
            <a:off x="685800" y="1435100"/>
            <a:ext cx="2528878"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ltLang="ja-JP" smtClean="0"/>
              <a:t>Click to edit Master text styles</a:t>
            </a:r>
          </a:p>
        </p:txBody>
      </p:sp>
      <p:sp>
        <p:nvSpPr>
          <p:cNvPr id="4" name="Content Placeholder 3"/>
          <p:cNvSpPr>
            <a:spLocks noGrp="1"/>
          </p:cNvSpPr>
          <p:nvPr>
            <p:ph sz="half" idx="1"/>
          </p:nvPr>
        </p:nvSpPr>
        <p:spPr>
          <a:xfrm>
            <a:off x="3429000" y="285728"/>
            <a:ext cx="5486400" cy="5721372"/>
          </a:xfrm>
        </p:spPr>
        <p:txBody>
          <a:bodyPr/>
          <a:lstStyle>
            <a:lvl1pPr>
              <a:defRPr sz="3200"/>
            </a:lvl1pPr>
            <a:lvl2pPr>
              <a:defRPr sz="2800"/>
            </a:lvl2pPr>
            <a:lvl3pPr>
              <a:defRPr sz="2400"/>
            </a:lvl3pPr>
            <a:lvl4pPr>
              <a:defRPr sz="2000"/>
            </a:lvl4pPr>
            <a:lvl5pPr>
              <a:defRPr sz="2000"/>
            </a:lvl5pPr>
            <a:extLs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extLst/>
          </a:lstStyle>
          <a:p>
            <a:fld id="{A009892A-0574-4753-B3B5-882803074C2D}" type="datetimeFigureOut">
              <a:rPr lang="en-US" smtClean="0"/>
              <a:pPr/>
              <a:t>8/25/2012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5100B4B-F5D2-44DD-9A19-A980681504E0}"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914400" y="4941829"/>
            <a:ext cx="6858000" cy="701749"/>
          </a:xfrm>
        </p:spPr>
        <p:txBody>
          <a:bodyPr anchor="b"/>
          <a:lstStyle>
            <a:lvl1pPr algn="l">
              <a:buNone/>
              <a:defRPr sz="2100" b="0"/>
            </a:lvl1pPr>
            <a:extLst/>
          </a:lstStyle>
          <a:p>
            <a:r>
              <a:rPr lang="en-US" altLang="ja-JP" smtClean="0"/>
              <a:t>Click to edit Master title style</a:t>
            </a:r>
            <a:endParaRPr lang="en-US" dirty="0"/>
          </a:p>
        </p:txBody>
      </p:sp>
      <p:sp>
        <p:nvSpPr>
          <p:cNvPr id="3" name="Picture Placeholder 2"/>
          <p:cNvSpPr>
            <a:spLocks noGrp="1"/>
          </p:cNvSpPr>
          <p:nvPr>
            <p:ph type="pic" idx="1"/>
          </p:nvPr>
        </p:nvSpPr>
        <p:spPr>
          <a:xfrm>
            <a:off x="914400" y="357166"/>
            <a:ext cx="6858048" cy="4286280"/>
          </a:xfrm>
          <a:noFill/>
          <a:ln w="12700">
            <a:noFill/>
          </a:ln>
        </p:spPr>
        <p:txBody>
          <a:bodyPr/>
          <a:lstStyle>
            <a:lvl1pPr marL="0" indent="0">
              <a:buNone/>
              <a:defRPr sz="3200"/>
            </a:lvl1pPr>
            <a:extLst/>
          </a:lstStyle>
          <a:p>
            <a:r>
              <a:rPr lang="en-US" altLang="ja-JP" smtClean="0"/>
              <a:t>Click icon to add picture</a:t>
            </a:r>
            <a:endParaRPr lang="en-US" dirty="0"/>
          </a:p>
        </p:txBody>
      </p:sp>
      <p:sp>
        <p:nvSpPr>
          <p:cNvPr id="4" name="Text Placeholder 3"/>
          <p:cNvSpPr>
            <a:spLocks noGrp="1"/>
          </p:cNvSpPr>
          <p:nvPr>
            <p:ph type="body" sz="half" idx="2"/>
          </p:nvPr>
        </p:nvSpPr>
        <p:spPr bwMode="white">
          <a:xfrm>
            <a:off x="914400" y="5643578"/>
            <a:ext cx="6858000" cy="428628"/>
          </a:xfrm>
        </p:spPr>
        <p:txBody>
          <a:bodyPr>
            <a:normAutofit/>
          </a:bodyPr>
          <a:lstStyle>
            <a:lvl1pPr marL="27432" indent="0">
              <a:spcBef>
                <a:spcPts val="0"/>
              </a:spcBef>
              <a:buNone/>
              <a:defRPr sz="1100">
                <a:solidFill>
                  <a:srgbClr val="FFFFFF"/>
                </a:solidFill>
              </a:defRPr>
            </a:lvl1pPr>
            <a:lvl2pPr>
              <a:defRPr sz="1200"/>
            </a:lvl2pPr>
            <a:lvl3pPr>
              <a:defRPr sz="1000"/>
            </a:lvl3pPr>
            <a:lvl4pPr>
              <a:defRPr sz="900"/>
            </a:lvl4pPr>
            <a:lvl5pPr>
              <a:defRPr sz="900"/>
            </a:lvl5pPr>
            <a:extLst/>
          </a:lstStyle>
          <a:p>
            <a:pPr lvl="0"/>
            <a:r>
              <a:rPr lang="en-US" altLang="ja-JP" smtClean="0"/>
              <a:t>Click to edit Master text styles</a:t>
            </a:r>
          </a:p>
        </p:txBody>
      </p:sp>
      <p:sp>
        <p:nvSpPr>
          <p:cNvPr id="10" name="Date Placeholder 9"/>
          <p:cNvSpPr>
            <a:spLocks noGrp="1"/>
          </p:cNvSpPr>
          <p:nvPr>
            <p:ph type="dt" sz="half" idx="10"/>
          </p:nvPr>
        </p:nvSpPr>
        <p:spPr/>
        <p:txBody>
          <a:bodyPr/>
          <a:lstStyle/>
          <a:p>
            <a:fld id="{A009892A-0574-4753-B3B5-882803074C2D}" type="datetimeFigureOut">
              <a:rPr lang="en-US" smtClean="0"/>
              <a:pPr/>
              <a:t>8/25/2012</a:t>
            </a:fld>
            <a:endParaRPr lang="en-US"/>
          </a:p>
        </p:txBody>
      </p:sp>
      <p:sp>
        <p:nvSpPr>
          <p:cNvPr id="11" name="Slide Number Placeholder 10"/>
          <p:cNvSpPr>
            <a:spLocks noGrp="1"/>
          </p:cNvSpPr>
          <p:nvPr>
            <p:ph type="sldNum" sz="quarter" idx="11"/>
          </p:nvPr>
        </p:nvSpPr>
        <p:spPr/>
        <p:txBody>
          <a:bodyPr/>
          <a:lstStyle/>
          <a:p>
            <a:fld id="{35100B4B-F5D2-44DD-9A19-A980681504E0}" type="slidenum">
              <a:rPr lang="en-US" smtClean="0"/>
              <a:pPr/>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4000">
              <a:schemeClr val="bg1">
                <a:shade val="100000"/>
                <a:satMod val="150000"/>
                <a:alpha val="30000"/>
              </a:schemeClr>
            </a:gs>
            <a:gs pos="65000">
              <a:schemeClr val="bg1">
                <a:shade val="90000"/>
                <a:satMod val="375000"/>
              </a:schemeClr>
            </a:gs>
            <a:gs pos="100000">
              <a:schemeClr val="bg2">
                <a:tint val="88000"/>
                <a:satMod val="400000"/>
                <a:alpha val="41000"/>
              </a:schemeClr>
            </a:gs>
          </a:gsLst>
          <a:path path="rect">
            <a:fillToRect t="100000" r="100000"/>
          </a:path>
          <a:tileRect l="-100000" b="-100000"/>
        </a:gradFill>
        <a:effectLst/>
      </p:bgPr>
    </p:bg>
    <p:spTree>
      <p:nvGrpSpPr>
        <p:cNvPr id="1" name=""/>
        <p:cNvGrpSpPr/>
        <p:nvPr/>
      </p:nvGrpSpPr>
      <p:grpSpPr>
        <a:xfrm>
          <a:off x="0" y="0"/>
          <a:ext cx="0" cy="0"/>
          <a:chOff x="0" y="0"/>
          <a:chExt cx="0" cy="0"/>
        </a:xfrm>
      </p:grpSpPr>
      <p:sp>
        <p:nvSpPr>
          <p:cNvPr id="16" name="Rectangle 15"/>
          <p:cNvSpPr/>
          <p:nvPr/>
        </p:nvSpPr>
        <p:spPr>
          <a:xfrm>
            <a:off x="0" y="-1"/>
            <a:ext cx="214282"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extLst/>
          </a:lstStyle>
          <a:p>
            <a:r>
              <a:rPr lang="en-US" altLang="ja-JP" smtClean="0"/>
              <a:t>Click to edit Master title style</a:t>
            </a:r>
            <a:endParaRPr lang="en-US" dirty="0"/>
          </a:p>
        </p:txBody>
      </p:sp>
      <p:sp>
        <p:nvSpPr>
          <p:cNvPr id="13" name="Text Placeholder 12"/>
          <p:cNvSpPr>
            <a:spLocks noGrp="1"/>
          </p:cNvSpPr>
          <p:nvPr>
            <p:ph type="body" idx="1"/>
          </p:nvPr>
        </p:nvSpPr>
        <p:spPr>
          <a:xfrm>
            <a:off x="914400" y="1571612"/>
            <a:ext cx="7772400" cy="4783948"/>
          </a:xfrm>
          <a:prstGeom prst="rect">
            <a:avLst/>
          </a:prstGeom>
        </p:spPr>
        <p:txBody>
          <a:bodyPr vert="horz">
            <a:normAutofit/>
          </a:bodyPr>
          <a:lstStyle>
            <a:extLs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14" name="Date Placeholder 13"/>
          <p:cNvSpPr>
            <a:spLocks noGrp="1"/>
          </p:cNvSpPr>
          <p:nvPr>
            <p:ph type="dt" sz="half" idx="2"/>
          </p:nvPr>
        </p:nvSpPr>
        <p:spPr>
          <a:xfrm>
            <a:off x="6477000" y="6421461"/>
            <a:ext cx="2133600" cy="365125"/>
          </a:xfrm>
          <a:prstGeom prst="rect">
            <a:avLst/>
          </a:prstGeom>
        </p:spPr>
        <p:txBody>
          <a:bodyPr vert="horz" anchor="b"/>
          <a:lstStyle>
            <a:lvl1pPr algn="l">
              <a:defRPr sz="1100">
                <a:solidFill>
                  <a:schemeClr val="tx2"/>
                </a:solidFill>
              </a:defRPr>
            </a:lvl1pPr>
            <a:extLst/>
          </a:lstStyle>
          <a:p>
            <a:fld id="{A009892A-0574-4753-B3B5-882803074C2D}" type="datetimeFigureOut">
              <a:rPr lang="en-US" smtClean="0"/>
              <a:pPr/>
              <a:t>8/25/2012</a:t>
            </a:fld>
            <a:endParaRPr lang="en-US"/>
          </a:p>
        </p:txBody>
      </p:sp>
      <p:sp>
        <p:nvSpPr>
          <p:cNvPr id="3" name="Footer Placeholder 2"/>
          <p:cNvSpPr>
            <a:spLocks noGrp="1"/>
          </p:cNvSpPr>
          <p:nvPr>
            <p:ph type="ftr" sz="quarter" idx="3"/>
          </p:nvPr>
        </p:nvSpPr>
        <p:spPr>
          <a:xfrm>
            <a:off x="914400" y="6421461"/>
            <a:ext cx="5562600" cy="365125"/>
          </a:xfrm>
          <a:prstGeom prst="rect">
            <a:avLst/>
          </a:prstGeom>
        </p:spPr>
        <p:txBody>
          <a:bodyPr vert="horz" anchor="b"/>
          <a:lstStyle>
            <a:lvl1pPr algn="r">
              <a:defRPr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21461"/>
            <a:ext cx="457200" cy="365125"/>
          </a:xfrm>
          <a:prstGeom prst="rect">
            <a:avLst/>
          </a:prstGeom>
        </p:spPr>
        <p:txBody>
          <a:bodyPr vert="horz" anchor="b"/>
          <a:lstStyle>
            <a:lvl1pPr algn="l">
              <a:defRPr sz="1200">
                <a:solidFill>
                  <a:schemeClr val="tx2"/>
                </a:solidFill>
              </a:defRPr>
            </a:lvl1pPr>
            <a:extLst/>
          </a:lstStyle>
          <a:p>
            <a:fld id="{35100B4B-F5D2-44DD-9A19-A980681504E0}" type="slidenum">
              <a:rPr lang="en-US" smtClean="0"/>
              <a:pPr/>
              <a:t>‹#›</a:t>
            </a:fld>
            <a:endParaRPr lang="en-US"/>
          </a:p>
        </p:txBody>
      </p:sp>
      <p:cxnSp>
        <p:nvCxnSpPr>
          <p:cNvPr id="20" name="Straight Connector 19"/>
          <p:cNvCxnSpPr/>
          <p:nvPr/>
        </p:nvCxnSpPr>
        <p:spPr>
          <a:xfrm rot="5400000">
            <a:off x="-3293075" y="3429000"/>
            <a:ext cx="6858000" cy="158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3243408" y="3428230"/>
            <a:ext cx="6858000" cy="1588"/>
          </a:xfrm>
          <a:prstGeom prst="line">
            <a:avLst/>
          </a:prstGeom>
          <a:ln w="12700">
            <a:solidFill>
              <a:schemeClr val="bg2">
                <a:lumMod val="7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185349" y="3428230"/>
            <a:ext cx="6858000" cy="1588"/>
          </a:xfrm>
          <a:prstGeom prst="line">
            <a:avLst/>
          </a:prstGeom>
          <a:ln w="3175">
            <a:solidFill>
              <a:schemeClr val="tx1">
                <a:alpha val="59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5699724" y="3428182"/>
            <a:ext cx="6858000" cy="1588"/>
          </a:xfrm>
          <a:prstGeom prst="line">
            <a:avLst/>
          </a:prstGeom>
          <a:ln w="28575">
            <a:solidFill>
              <a:schemeClr val="tx1">
                <a:alpha val="59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p:fade/>
  </p:transition>
  <p:txStyles>
    <p:titleStyle>
      <a:lvl1pPr algn="l" rtl="0" eaLnBrk="1" latinLnBrk="0" hangingPunct="1">
        <a:spcBef>
          <a:spcPct val="0"/>
        </a:spcBef>
        <a:buNone/>
        <a:defRPr kumimoji="1" sz="4000" b="1" kern="1200" cap="none" spc="0" baseline="0">
          <a:ln/>
          <a:gradFill>
            <a:gsLst>
              <a:gs pos="0">
                <a:schemeClr val="tx2">
                  <a:lumMod val="90000"/>
                </a:schemeClr>
              </a:gs>
              <a:gs pos="50000">
                <a:schemeClr val="tx2">
                  <a:lumMod val="50000"/>
                </a:schemeClr>
              </a:gs>
              <a:gs pos="100000">
                <a:schemeClr val="tx2">
                  <a:lumMod val="25000"/>
                </a:schemeClr>
              </a:gs>
            </a:gsLst>
            <a:lin ang="5400000" scaled="0"/>
          </a:gradFill>
          <a:effectLst/>
          <a:latin typeface="+mj-lt"/>
          <a:ea typeface="+mj-ea"/>
          <a:cs typeface="+mj-cs"/>
        </a:defRPr>
      </a:lvl1pPr>
      <a:extLst/>
    </p:titleStyle>
    <p:bodyStyle>
      <a:lvl1pPr marL="411480" indent="-342900" algn="l" rtl="0" eaLnBrk="1" latinLnBrk="0" hangingPunct="1">
        <a:spcBef>
          <a:spcPts val="700"/>
        </a:spcBef>
        <a:buClr>
          <a:schemeClr val="accent2">
            <a:lumMod val="75000"/>
          </a:schemeClr>
        </a:buClr>
        <a:buSzPct val="85000"/>
        <a:buFont typeface="Wingdings 2" pitchFamily="18" charset="2"/>
        <a:buChar char=""/>
        <a:defRPr kumimoji="1" sz="3000" kern="1200">
          <a:solidFill>
            <a:schemeClr val="tx1"/>
          </a:solidFill>
          <a:latin typeface="+mn-lt"/>
          <a:ea typeface="+mn-ea"/>
          <a:cs typeface="+mn-cs"/>
        </a:defRPr>
      </a:lvl1pPr>
      <a:lvl2pPr marL="740664" indent="-285750" algn="l" rtl="0" eaLnBrk="1" latinLnBrk="0" hangingPunct="1">
        <a:spcBef>
          <a:spcPct val="20000"/>
        </a:spcBef>
        <a:buClr>
          <a:schemeClr val="accent2">
            <a:lumMod val="60000"/>
            <a:lumOff val="40000"/>
          </a:schemeClr>
        </a:buClr>
        <a:buSzPct val="80000"/>
        <a:buFont typeface="Wingdings" pitchFamily="2" charset="2"/>
        <a:buChar char="l"/>
        <a:defRPr kumimoji="1" sz="2600" kern="1200">
          <a:solidFill>
            <a:schemeClr val="tx1"/>
          </a:solidFill>
          <a:latin typeface="+mn-lt"/>
          <a:ea typeface="+mn-ea"/>
          <a:cs typeface="+mn-cs"/>
        </a:defRPr>
      </a:lvl2pPr>
      <a:lvl3pPr marL="996696" indent="-228600" algn="l" rtl="0" eaLnBrk="1" latinLnBrk="0" hangingPunct="1">
        <a:spcBef>
          <a:spcPct val="20000"/>
        </a:spcBef>
        <a:buClr>
          <a:schemeClr val="accent2">
            <a:lumMod val="40000"/>
            <a:lumOff val="60000"/>
          </a:schemeClr>
        </a:buClr>
        <a:buSzPct val="65000"/>
        <a:buFont typeface="Wingdings 2" pitchFamily="18" charset="2"/>
        <a:buChar char=""/>
        <a:defRPr kumimoji="1" sz="2400" kern="1200">
          <a:solidFill>
            <a:schemeClr val="tx1"/>
          </a:solidFill>
          <a:latin typeface="+mn-lt"/>
          <a:ea typeface="+mn-ea"/>
          <a:cs typeface="+mn-cs"/>
        </a:defRPr>
      </a:lvl3pPr>
      <a:lvl4pPr marL="1261872" indent="-228600" algn="l" rtl="0" eaLnBrk="1" latinLnBrk="0" hangingPunct="1">
        <a:spcBef>
          <a:spcPct val="20000"/>
        </a:spcBef>
        <a:buClr>
          <a:schemeClr val="accent2">
            <a:lumMod val="20000"/>
            <a:lumOff val="80000"/>
          </a:schemeClr>
        </a:buClr>
        <a:buSzPct val="100000"/>
        <a:buFont typeface="Arial" pitchFamily="34" charset="0"/>
        <a:buChar char="•"/>
        <a:defRPr kumimoji="1" sz="2200" kern="1200">
          <a:solidFill>
            <a:schemeClr val="tx1"/>
          </a:solidFill>
          <a:latin typeface="+mn-lt"/>
          <a:ea typeface="+mn-ea"/>
          <a:cs typeface="+mn-cs"/>
        </a:defRPr>
      </a:lvl4pPr>
      <a:lvl5pPr marL="1481328" indent="-210312" algn="l" rtl="0" eaLnBrk="1" latinLnBrk="0" hangingPunct="1">
        <a:spcBef>
          <a:spcPct val="20000"/>
        </a:spcBef>
        <a:buClr>
          <a:schemeClr val="accent2">
            <a:lumMod val="75000"/>
          </a:schemeClr>
        </a:buClr>
        <a:buSzPct val="50000"/>
        <a:buFont typeface="Wingdings" pitchFamily="2" charset="2"/>
        <a:buChar char="n"/>
        <a:defRPr kumimoji="1"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1"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9pPr>
      <a:extLst/>
    </p:bodyStyle>
    <p:otherStyle>
      <a:lvl1pPr marL="0" algn="l" rtl="0" eaLnBrk="1" hangingPunct="1">
        <a:defRPr kumimoji="1" kern="1200">
          <a:solidFill>
            <a:schemeClr val="tx1"/>
          </a:solidFill>
          <a:latin typeface="+mn-lt"/>
          <a:ea typeface="+mn-ea"/>
          <a:cs typeface="+mn-cs"/>
        </a:defRPr>
      </a:lvl1pPr>
      <a:lvl2pPr marL="457200" algn="l" rtl="0" eaLnBrk="1" hangingPunct="1">
        <a:defRPr kumimoji="1" kern="1200">
          <a:solidFill>
            <a:schemeClr val="tx1"/>
          </a:solidFill>
          <a:latin typeface="+mn-lt"/>
          <a:ea typeface="+mn-ea"/>
          <a:cs typeface="+mn-cs"/>
        </a:defRPr>
      </a:lvl2pPr>
      <a:lvl3pPr marL="914400" algn="l" rtl="0" eaLnBrk="1" hangingPunct="1">
        <a:defRPr kumimoji="1" kern="1200">
          <a:solidFill>
            <a:schemeClr val="tx1"/>
          </a:solidFill>
          <a:latin typeface="+mn-lt"/>
          <a:ea typeface="+mn-ea"/>
          <a:cs typeface="+mn-cs"/>
        </a:defRPr>
      </a:lvl3pPr>
      <a:lvl4pPr marL="1371600" algn="l" rtl="0" eaLnBrk="1" hangingPunct="1">
        <a:defRPr kumimoji="1" kern="1200">
          <a:solidFill>
            <a:schemeClr val="tx1"/>
          </a:solidFill>
          <a:latin typeface="+mn-lt"/>
          <a:ea typeface="+mn-ea"/>
          <a:cs typeface="+mn-cs"/>
        </a:defRPr>
      </a:lvl4pPr>
      <a:lvl5pPr marL="1828800" algn="l" rtl="0" eaLnBrk="1" hangingPunct="1">
        <a:defRPr kumimoji="1" kern="1200">
          <a:solidFill>
            <a:schemeClr val="tx1"/>
          </a:solidFill>
          <a:latin typeface="+mn-lt"/>
          <a:ea typeface="+mn-ea"/>
          <a:cs typeface="+mn-cs"/>
        </a:defRPr>
      </a:lvl5pPr>
      <a:lvl6pPr marL="2286000" algn="l" rtl="0" eaLnBrk="1" hangingPunct="1">
        <a:defRPr kumimoji="1" kern="1200">
          <a:solidFill>
            <a:schemeClr val="tx1"/>
          </a:solidFill>
          <a:latin typeface="+mn-lt"/>
          <a:ea typeface="+mn-ea"/>
          <a:cs typeface="+mn-cs"/>
        </a:defRPr>
      </a:lvl6pPr>
      <a:lvl7pPr marL="2743200" algn="l" rtl="0" eaLnBrk="1" hangingPunct="1">
        <a:defRPr kumimoji="1" kern="1200">
          <a:solidFill>
            <a:schemeClr val="tx1"/>
          </a:solidFill>
          <a:latin typeface="+mn-lt"/>
          <a:ea typeface="+mn-ea"/>
          <a:cs typeface="+mn-cs"/>
        </a:defRPr>
      </a:lvl7pPr>
      <a:lvl8pPr marL="3200400" algn="l" rtl="0" eaLnBrk="1" hangingPunct="1">
        <a:defRPr kumimoji="1" kern="1200">
          <a:solidFill>
            <a:schemeClr val="tx1"/>
          </a:solidFill>
          <a:latin typeface="+mn-lt"/>
          <a:ea typeface="+mn-ea"/>
          <a:cs typeface="+mn-cs"/>
        </a:defRPr>
      </a:lvl8pPr>
      <a:lvl9pPr marL="3657600" algn="l" rtl="0" eaLnBrk="1" hangingPunct="1">
        <a:defRPr kumimoji="1"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9.xml"/><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22.xml"/><Relationship Id="rId7"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diagramData" Target="../diagrams/data7.xml"/><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1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diagramQuickStyle" Target="../diagrams/quickStyle11.xml"/><Relationship Id="rId3" Type="http://schemas.openxmlformats.org/officeDocument/2006/relationships/diagramData" Target="../diagrams/data9.xml"/><Relationship Id="rId7" Type="http://schemas.openxmlformats.org/officeDocument/2006/relationships/diagramData" Target="../diagrams/data10.xml"/><Relationship Id="rId12" Type="http://schemas.openxmlformats.org/officeDocument/2006/relationships/diagramLayout" Target="../diagrams/layout11.xml"/><Relationship Id="rId17" Type="http://schemas.microsoft.com/office/2007/relationships/diagramDrawing" Target="../diagrams/drawing20.xml"/><Relationship Id="rId2" Type="http://schemas.openxmlformats.org/officeDocument/2006/relationships/notesSlide" Target="../notesSlides/notesSlide25.xml"/><Relationship Id="rId16" Type="http://schemas.microsoft.com/office/2007/relationships/diagramDrawing" Target="../diagrams/drawing19.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Data" Target="../diagrams/data11.xml"/><Relationship Id="rId5" Type="http://schemas.openxmlformats.org/officeDocument/2006/relationships/diagramQuickStyle" Target="../diagrams/quickStyle9.xml"/><Relationship Id="rId15" Type="http://schemas.microsoft.com/office/2007/relationships/diagramDrawing" Target="../diagrams/drawing18.xml"/><Relationship Id="rId10" Type="http://schemas.openxmlformats.org/officeDocument/2006/relationships/diagramColors" Target="../diagrams/colors10.xml"/><Relationship Id="rId4" Type="http://schemas.openxmlformats.org/officeDocument/2006/relationships/diagramLayout" Target="../diagrams/layout9.xml"/><Relationship Id="rId9" Type="http://schemas.openxmlformats.org/officeDocument/2006/relationships/diagramQuickStyle" Target="../diagrams/quickStyle10.xml"/><Relationship Id="rId14" Type="http://schemas.openxmlformats.org/officeDocument/2006/relationships/diagramColors" Target="../diagrams/colors11.xml"/></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2.xml"/><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microsoft.com/office/2007/relationships/diagramDrawing" Target="../diagrams/drawing21.xml"/><Relationship Id="rId4" Type="http://schemas.openxmlformats.org/officeDocument/2006/relationships/diagramLayout" Target="../diagrams/layout12.xml"/><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2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2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diagramData" Target="../diagrams/data15.xml"/><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diagramData" Target="../diagrams/data16.xml"/><Relationship Id="rId7"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28.xm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18.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19.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20.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 (4).jpg"/>
          <p:cNvPicPr>
            <a:picLocks noChangeAspect="1"/>
          </p:cNvPicPr>
          <p:nvPr/>
        </p:nvPicPr>
        <p:blipFill>
          <a:blip r:embed="rId3" cstate="print"/>
          <a:stretch>
            <a:fillRect/>
          </a:stretch>
        </p:blipFill>
        <p:spPr>
          <a:xfrm>
            <a:off x="685800" y="3048000"/>
            <a:ext cx="8208193" cy="1905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1"/>
            <a:ext cx="9144000" cy="762000"/>
          </a:xfrm>
          <a:solidFill>
            <a:schemeClr val="bg1"/>
          </a:solidFill>
          <a:ln w="38100">
            <a:solidFill>
              <a:schemeClr val="tx2"/>
            </a:solidFill>
          </a:ln>
        </p:spPr>
        <p:txBody>
          <a:bodyPr/>
          <a:lstStyle/>
          <a:p>
            <a:pPr algn="ctr">
              <a:defRPr/>
            </a:pPr>
            <a:r>
              <a:rPr lang="en-US" sz="3200" b="1" dirty="0" smtClean="0"/>
              <a:t>GROWTH FACTORS IN </a:t>
            </a:r>
            <a:r>
              <a:rPr lang="en-US" sz="3200" dirty="0" smtClean="0"/>
              <a:t>CYSTS </a:t>
            </a:r>
            <a:r>
              <a:rPr lang="en-US" sz="3200" b="1" dirty="0" smtClean="0"/>
              <a:t>ENLARGE MENT</a:t>
            </a:r>
          </a:p>
        </p:txBody>
      </p:sp>
      <p:sp>
        <p:nvSpPr>
          <p:cNvPr id="46083" name="Rectangle 3"/>
          <p:cNvSpPr>
            <a:spLocks noGrp="1" noChangeArrowheads="1"/>
          </p:cNvSpPr>
          <p:nvPr>
            <p:ph type="body" idx="1"/>
          </p:nvPr>
        </p:nvSpPr>
        <p:spPr>
          <a:xfrm>
            <a:off x="0" y="914400"/>
            <a:ext cx="9144000" cy="5943600"/>
          </a:xfrm>
        </p:spPr>
        <p:txBody>
          <a:bodyPr>
            <a:normAutofit/>
          </a:bodyPr>
          <a:lstStyle/>
          <a:p>
            <a:pPr eaLnBrk="1" hangingPunct="1">
              <a:lnSpc>
                <a:spcPct val="150000"/>
              </a:lnSpc>
              <a:defRPr/>
            </a:pPr>
            <a:r>
              <a:rPr lang="en-US" sz="2400" dirty="0" smtClean="0"/>
              <a:t>Mechanism governing enlargement of the cysts - same irrespective of type</a:t>
            </a:r>
          </a:p>
          <a:p>
            <a:pPr>
              <a:buNone/>
              <a:defRPr/>
            </a:pPr>
            <a:endParaRPr lang="en-US" sz="2000" u="sng" dirty="0" smtClean="0"/>
          </a:p>
        </p:txBody>
      </p:sp>
      <p:graphicFrame>
        <p:nvGraphicFramePr>
          <p:cNvPr id="4" name="Diagram 3"/>
          <p:cNvGraphicFramePr/>
          <p:nvPr/>
        </p:nvGraphicFramePr>
        <p:xfrm>
          <a:off x="457200" y="2438400"/>
          <a:ext cx="84582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Diagnosis &amp; Treatment </a:t>
            </a:r>
            <a:endPar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p:txBody>
          <a:bodyPr>
            <a:normAutofit/>
          </a:bodyPr>
          <a:lstStyle/>
          <a:p>
            <a:pPr algn="just">
              <a:lnSpc>
                <a:spcPct val="150000"/>
              </a:lnSpc>
            </a:pPr>
            <a:r>
              <a:rPr lang="en-US" sz="2400" dirty="0" smtClean="0"/>
              <a:t>Pulp testing of maxillary teeth in the affected area - to rule out </a:t>
            </a:r>
            <a:r>
              <a:rPr lang="en-US" sz="2400" dirty="0" err="1" smtClean="0"/>
              <a:t>odontogenic</a:t>
            </a:r>
            <a:r>
              <a:rPr lang="en-US" sz="2400" dirty="0" smtClean="0"/>
              <a:t> infection</a:t>
            </a:r>
          </a:p>
          <a:p>
            <a:pPr algn="just">
              <a:lnSpc>
                <a:spcPct val="150000"/>
              </a:lnSpc>
            </a:pPr>
            <a:r>
              <a:rPr lang="en-US" sz="2400" dirty="0" smtClean="0"/>
              <a:t>Surgical </a:t>
            </a:r>
            <a:r>
              <a:rPr lang="en-US" sz="2400" dirty="0" err="1" smtClean="0"/>
              <a:t>pericapsular</a:t>
            </a:r>
            <a:r>
              <a:rPr lang="en-US" sz="2400" dirty="0" smtClean="0"/>
              <a:t> excision</a:t>
            </a:r>
            <a:endParaRPr lang="en-US" sz="2400" dirty="0"/>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371600"/>
            <a:ext cx="8610600" cy="1828800"/>
          </a:xfrm>
          <a:prstGeom prst="horizontalScroll">
            <a:avLst>
              <a:gd name="adj" fmla="val 25000"/>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19050">
            <a:solidFill>
              <a:schemeClr val="tx2"/>
            </a:solidFill>
          </a:ln>
        </p:spPr>
        <p:style>
          <a:lnRef idx="1">
            <a:schemeClr val="accent1"/>
          </a:lnRef>
          <a:fillRef idx="2">
            <a:schemeClr val="accent1"/>
          </a:fillRef>
          <a:effectRef idx="1">
            <a:schemeClr val="accent1"/>
          </a:effectRef>
          <a:fontRef idx="minor">
            <a:schemeClr val="dk1"/>
          </a:fontRef>
        </p:style>
        <p:txBody>
          <a:bodyPr/>
          <a:lstStyle/>
          <a:p>
            <a:pPr algn="ctr"/>
            <a:r>
              <a:rPr lang="en-US" sz="4800" i="1" spc="50" dirty="0" smtClean="0">
                <a:ln w="13500">
                  <a:solidFill>
                    <a:schemeClr val="accent1">
                      <a:shade val="2500"/>
                      <a:alpha val="6500"/>
                    </a:schemeClr>
                  </a:solidFill>
                  <a:prstDash val="solid"/>
                </a:ln>
                <a:solidFill>
                  <a:schemeClr val="accent1">
                    <a:tint val="3000"/>
                    <a:alpha val="95000"/>
                  </a:schemeClr>
                </a:solidFill>
                <a:effectLst>
                  <a:glow rad="101600">
                    <a:schemeClr val="accent6">
                      <a:satMod val="175000"/>
                      <a:alpha val="40000"/>
                    </a:schemeClr>
                  </a:glow>
                  <a:innerShdw blurRad="50900" dist="38500" dir="13500000">
                    <a:srgbClr val="000000">
                      <a:alpha val="60000"/>
                    </a:srgbClr>
                  </a:innerShdw>
                </a:effectLst>
              </a:rPr>
              <a:t>Non-Epithelial-lined Cysts</a:t>
            </a:r>
            <a:endParaRPr lang="en-US" sz="4800" spc="50" dirty="0">
              <a:ln w="13500">
                <a:solidFill>
                  <a:schemeClr val="accent1">
                    <a:shade val="2500"/>
                    <a:alpha val="6500"/>
                  </a:schemeClr>
                </a:solidFill>
                <a:prstDash val="solid"/>
              </a:ln>
              <a:solidFill>
                <a:schemeClr val="accent1">
                  <a:tint val="3000"/>
                  <a:alpha val="95000"/>
                </a:schemeClr>
              </a:solidFill>
              <a:effectLst>
                <a:glow rad="101600">
                  <a:schemeClr val="accent6">
                    <a:satMod val="175000"/>
                    <a:alpha val="40000"/>
                  </a:schemeClr>
                </a:glow>
                <a:innerShdw blurRad="50900" dist="38500" dir="13500000">
                  <a:srgbClr val="000000">
                    <a:alpha val="60000"/>
                  </a:srgbClr>
                </a:innerShdw>
              </a:effectLst>
            </a:endParaRPr>
          </a:p>
        </p:txBody>
      </p:sp>
      <p:graphicFrame>
        <p:nvGraphicFramePr>
          <p:cNvPr id="6" name="Diagram 5"/>
          <p:cNvGraphicFramePr/>
          <p:nvPr/>
        </p:nvGraphicFramePr>
        <p:xfrm>
          <a:off x="762000" y="3048000"/>
          <a:ext cx="81534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3000" fill="hold"/>
                                        <p:tgtEl>
                                          <p:spTgt spid="6"/>
                                        </p:tgtEl>
                                        <p:attrNameLst>
                                          <p:attrName>ppt_w</p:attrName>
                                        </p:attrNameLst>
                                      </p:cBhvr>
                                      <p:tavLst>
                                        <p:tav tm="0" fmla="#ppt_w*sin(2.5*pi*$)">
                                          <p:val>
                                            <p:fltVal val="0"/>
                                          </p:val>
                                        </p:tav>
                                        <p:tav tm="100000">
                                          <p:val>
                                            <p:fltVal val="1"/>
                                          </p:val>
                                        </p:tav>
                                      </p:tavLst>
                                    </p:anim>
                                    <p:anim calcmode="lin" valueType="num">
                                      <p:cBhvr>
                                        <p:cTn id="15" dur="3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7724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err="1" smtClean="0">
                <a:solidFill>
                  <a:schemeClr val="accent3"/>
                </a:solidFill>
              </a:rPr>
              <a:t>Aneurysmal</a:t>
            </a:r>
            <a:r>
              <a:rPr lang="en-US" dirty="0" smtClean="0">
                <a:solidFill>
                  <a:schemeClr val="accent3"/>
                </a:solidFill>
              </a:rPr>
              <a:t> bone cyst</a:t>
            </a:r>
            <a:endParaRPr lang="en-US" dirty="0">
              <a:solidFill>
                <a:schemeClr val="accent3"/>
              </a:solidFill>
            </a:endParaRPr>
          </a:p>
        </p:txBody>
      </p:sp>
      <p:graphicFrame>
        <p:nvGraphicFramePr>
          <p:cNvPr id="5" name="Content Placeholder 4"/>
          <p:cNvGraphicFramePr>
            <a:graphicFrameLocks noGrp="1"/>
          </p:cNvGraphicFramePr>
          <p:nvPr>
            <p:ph idx="1"/>
          </p:nvPr>
        </p:nvGraphicFramePr>
        <p:xfrm>
          <a:off x="228600" y="1676400"/>
          <a:ext cx="8534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a:blip r:embed="rId7"/>
          <a:srcRect/>
          <a:stretch>
            <a:fillRect/>
          </a:stretch>
        </p:blipFill>
        <p:spPr bwMode="auto">
          <a:xfrm>
            <a:off x="6477000" y="76200"/>
            <a:ext cx="2302933"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9144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Clinical Features </a:t>
            </a:r>
            <a:endPar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152400" y="609600"/>
            <a:ext cx="8991600" cy="6248400"/>
          </a:xfrm>
        </p:spPr>
        <p:txBody>
          <a:bodyPr>
            <a:noAutofit/>
          </a:bodyPr>
          <a:lstStyle/>
          <a:p>
            <a:pPr>
              <a:lnSpc>
                <a:spcPct val="170000"/>
              </a:lnSpc>
            </a:pPr>
            <a:r>
              <a:rPr lang="en-US" sz="2400" dirty="0" smtClean="0"/>
              <a:t>Age- 1</a:t>
            </a:r>
            <a:r>
              <a:rPr lang="en-US" sz="2400" baseline="30000" dirty="0" smtClean="0"/>
              <a:t>st</a:t>
            </a:r>
            <a:r>
              <a:rPr lang="en-US" sz="2400" dirty="0" smtClean="0"/>
              <a:t> 3 decades (peak- 2</a:t>
            </a:r>
            <a:r>
              <a:rPr lang="en-US" sz="2400" baseline="30000" dirty="0" smtClean="0"/>
              <a:t>nd</a:t>
            </a:r>
            <a:r>
              <a:rPr lang="en-US" sz="2400" dirty="0" smtClean="0"/>
              <a:t> decade)</a:t>
            </a:r>
          </a:p>
          <a:p>
            <a:pPr>
              <a:lnSpc>
                <a:spcPct val="170000"/>
              </a:lnSpc>
            </a:pPr>
            <a:r>
              <a:rPr lang="en-US" sz="2400" dirty="0" smtClean="0"/>
              <a:t>Gender- F&gt;M</a:t>
            </a:r>
          </a:p>
          <a:p>
            <a:pPr>
              <a:lnSpc>
                <a:spcPct val="170000"/>
              </a:lnSpc>
            </a:pPr>
            <a:r>
              <a:rPr lang="en-US" sz="2400" dirty="0" smtClean="0"/>
              <a:t>Site - mandible - ( molar region, </a:t>
            </a:r>
            <a:r>
              <a:rPr lang="en-US" sz="2400" dirty="0" err="1" smtClean="0"/>
              <a:t>ramus</a:t>
            </a:r>
            <a:r>
              <a:rPr lang="en-US" sz="2400" dirty="0" smtClean="0"/>
              <a:t>) rare- anterior</a:t>
            </a:r>
          </a:p>
          <a:p>
            <a:pPr>
              <a:lnSpc>
                <a:spcPct val="170000"/>
              </a:lnSpc>
            </a:pPr>
            <a:r>
              <a:rPr lang="en-US" sz="2400" dirty="0" smtClean="0"/>
              <a:t>Firm swellings – painful</a:t>
            </a:r>
          </a:p>
          <a:p>
            <a:pPr>
              <a:lnSpc>
                <a:spcPct val="170000"/>
              </a:lnSpc>
            </a:pPr>
            <a:r>
              <a:rPr lang="en-US" sz="2400" dirty="0" smtClean="0"/>
              <a:t>Relatively rapid – onset</a:t>
            </a:r>
          </a:p>
          <a:p>
            <a:pPr>
              <a:lnSpc>
                <a:spcPct val="170000"/>
              </a:lnSpc>
            </a:pPr>
            <a:r>
              <a:rPr lang="en-US" sz="2400" dirty="0" smtClean="0"/>
              <a:t>H/o- recent displacement of teeth – vital</a:t>
            </a:r>
          </a:p>
          <a:p>
            <a:pPr algn="just">
              <a:lnSpc>
                <a:spcPct val="170000"/>
              </a:lnSpc>
            </a:pPr>
            <a:r>
              <a:rPr lang="en-US" sz="2400" dirty="0" smtClean="0"/>
              <a:t>Lesion perforates cortex , covered by </a:t>
            </a:r>
            <a:r>
              <a:rPr lang="en-US" sz="2400" dirty="0" err="1" smtClean="0"/>
              <a:t>periosteum</a:t>
            </a:r>
            <a:r>
              <a:rPr lang="en-US" sz="2400" dirty="0" smtClean="0"/>
              <a:t> / only a thin shell of bone - springiness or egg-shell crackling</a:t>
            </a:r>
          </a:p>
          <a:p>
            <a:pPr algn="just">
              <a:lnSpc>
                <a:spcPct val="170000"/>
              </a:lnSpc>
            </a:pPr>
            <a:r>
              <a:rPr lang="en-US" sz="2400" dirty="0" smtClean="0"/>
              <a:t>Not </a:t>
            </a:r>
            <a:r>
              <a:rPr lang="en-US" sz="2400" dirty="0" err="1" smtClean="0"/>
              <a:t>pulsatile</a:t>
            </a:r>
            <a:r>
              <a:rPr lang="en-US" sz="2400" dirty="0" smtClean="0"/>
              <a:t>, bruits are not heard</a:t>
            </a:r>
            <a:endParaRPr lang="en-US" sz="2400" dirty="0"/>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144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Radiological Features</a:t>
            </a:r>
            <a:endPar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Content Placeholder 4"/>
          <p:cNvSpPr>
            <a:spLocks noGrp="1"/>
          </p:cNvSpPr>
          <p:nvPr>
            <p:ph sz="half" idx="1"/>
          </p:nvPr>
        </p:nvSpPr>
        <p:spPr>
          <a:xfrm>
            <a:off x="228600" y="533400"/>
            <a:ext cx="8915400" cy="4343400"/>
          </a:xfrm>
        </p:spPr>
        <p:txBody>
          <a:bodyPr>
            <a:normAutofit/>
          </a:bodyPr>
          <a:lstStyle/>
          <a:p>
            <a:pPr>
              <a:lnSpc>
                <a:spcPct val="150000"/>
              </a:lnSpc>
            </a:pPr>
            <a:r>
              <a:rPr lang="en-US" sz="2400" dirty="0" smtClean="0"/>
              <a:t>‘</a:t>
            </a:r>
            <a:r>
              <a:rPr lang="en-US" sz="2400" b="1" dirty="0" smtClean="0">
                <a:solidFill>
                  <a:srgbClr val="FF0000"/>
                </a:solidFill>
              </a:rPr>
              <a:t>Ballooning</a:t>
            </a:r>
            <a:r>
              <a:rPr lang="en-US" sz="2400" dirty="0" smtClean="0"/>
              <a:t>’ growth pattern -radiolucent area - elevation of </a:t>
            </a:r>
            <a:r>
              <a:rPr lang="en-US" sz="2400" dirty="0" err="1" smtClean="0"/>
              <a:t>periosteum</a:t>
            </a:r>
            <a:r>
              <a:rPr lang="en-US" sz="2400" dirty="0" smtClean="0"/>
              <a:t> </a:t>
            </a:r>
            <a:r>
              <a:rPr lang="en-US" sz="2400" dirty="0" smtClean="0">
                <a:sym typeface="Wingdings 3"/>
              </a:rPr>
              <a:t> </a:t>
            </a:r>
            <a:r>
              <a:rPr lang="en-US" sz="2400" dirty="0" smtClean="0"/>
              <a:t>ovoid or </a:t>
            </a:r>
            <a:r>
              <a:rPr lang="en-US" sz="2400" dirty="0" err="1" smtClean="0"/>
              <a:t>fusiform</a:t>
            </a:r>
            <a:r>
              <a:rPr lang="en-US" sz="2400" dirty="0" smtClean="0"/>
              <a:t> expansion of bone with the typical ‘blown-out’ cortical expansion</a:t>
            </a:r>
          </a:p>
          <a:p>
            <a:pPr>
              <a:lnSpc>
                <a:spcPct val="150000"/>
              </a:lnSpc>
            </a:pPr>
            <a:r>
              <a:rPr lang="en-US" sz="2400" dirty="0" err="1" smtClean="0"/>
              <a:t>Unilocular</a:t>
            </a:r>
            <a:endParaRPr lang="en-US" sz="2400" dirty="0" smtClean="0"/>
          </a:p>
          <a:p>
            <a:pPr>
              <a:lnSpc>
                <a:spcPct val="150000"/>
              </a:lnSpc>
            </a:pPr>
            <a:r>
              <a:rPr lang="en-US" sz="2400" dirty="0" smtClean="0"/>
              <a:t>Longer-standing lesions -‘soap-bubble’ appearance </a:t>
            </a:r>
          </a:p>
          <a:p>
            <a:pPr>
              <a:lnSpc>
                <a:spcPct val="150000"/>
              </a:lnSpc>
            </a:pPr>
            <a:r>
              <a:rPr lang="en-US" sz="2400" dirty="0" smtClean="0"/>
              <a:t>May become progressively calcified </a:t>
            </a:r>
            <a:r>
              <a:rPr lang="en-US" sz="2000" dirty="0" smtClean="0"/>
              <a:t>(</a:t>
            </a:r>
            <a:r>
              <a:rPr lang="en-US" sz="2000" dirty="0" err="1" smtClean="0">
                <a:solidFill>
                  <a:schemeClr val="accent3">
                    <a:lumMod val="75000"/>
                  </a:schemeClr>
                </a:solidFill>
              </a:rPr>
              <a:t>Kransdorf</a:t>
            </a:r>
            <a:r>
              <a:rPr lang="en-US" sz="2000" dirty="0" smtClean="0">
                <a:solidFill>
                  <a:schemeClr val="accent3">
                    <a:lumMod val="75000"/>
                  </a:schemeClr>
                </a:solidFill>
              </a:rPr>
              <a:t> and Sweet, 1995</a:t>
            </a:r>
            <a:r>
              <a:rPr lang="en-US" sz="2000" dirty="0" smtClean="0"/>
              <a:t>).</a:t>
            </a:r>
            <a:endParaRPr lang="en-US" dirty="0"/>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762000" y="4495800"/>
            <a:ext cx="4038600" cy="2235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4876800" y="6488668"/>
            <a:ext cx="3685624" cy="369332"/>
          </a:xfrm>
          <a:prstGeom prst="rect">
            <a:avLst/>
          </a:prstGeom>
        </p:spPr>
        <p:txBody>
          <a:bodyPr wrap="none">
            <a:spAutoFit/>
          </a:bodyPr>
          <a:lstStyle/>
          <a:p>
            <a:r>
              <a:rPr lang="en-US" dirty="0" smtClean="0"/>
              <a:t>ballooning expansion of the cortex</a:t>
            </a:r>
            <a:endParaRPr lang="en-US" dirty="0"/>
          </a:p>
        </p:txBody>
      </p:sp>
      <p:pic>
        <p:nvPicPr>
          <p:cNvPr id="3074" name="Picture 2"/>
          <p:cNvPicPr>
            <a:picLocks noChangeAspect="1" noChangeArrowheads="1"/>
          </p:cNvPicPr>
          <p:nvPr/>
        </p:nvPicPr>
        <p:blipFill>
          <a:blip r:embed="rId4"/>
          <a:srcRect/>
          <a:stretch>
            <a:fillRect/>
          </a:stretch>
        </p:blipFill>
        <p:spPr bwMode="auto">
          <a:xfrm>
            <a:off x="5791200" y="4394706"/>
            <a:ext cx="2886075" cy="215849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Treatment </a:t>
            </a:r>
            <a:endPar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Content Placeholder 5"/>
          <p:cNvSpPr>
            <a:spLocks noGrp="1"/>
          </p:cNvSpPr>
          <p:nvPr>
            <p:ph idx="1"/>
          </p:nvPr>
        </p:nvSpPr>
        <p:spPr/>
        <p:txBody>
          <a:bodyPr>
            <a:normAutofit/>
          </a:bodyPr>
          <a:lstStyle/>
          <a:p>
            <a:pPr>
              <a:lnSpc>
                <a:spcPct val="150000"/>
              </a:lnSpc>
            </a:pPr>
            <a:r>
              <a:rPr lang="en-US" sz="2400" dirty="0" smtClean="0"/>
              <a:t>Curettage</a:t>
            </a:r>
          </a:p>
          <a:p>
            <a:pPr>
              <a:lnSpc>
                <a:spcPct val="150000"/>
              </a:lnSpc>
            </a:pPr>
            <a:r>
              <a:rPr lang="en-US" sz="2400" dirty="0" smtClean="0"/>
              <a:t>19% recurrence rate</a:t>
            </a:r>
            <a:endParaRPr lang="en-US" sz="2400" dirty="0"/>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92030376_1153581.gif"/>
          <p:cNvPicPr>
            <a:picLocks noGrp="1" noChangeAspect="1"/>
          </p:cNvPicPr>
          <p:nvPr>
            <p:ph idx="1"/>
          </p:nvPr>
        </p:nvPicPr>
        <p:blipFill>
          <a:blip r:embed="rId3" cstate="print"/>
          <a:stretch>
            <a:fillRect/>
          </a:stretch>
        </p:blipFill>
        <p:spPr>
          <a:xfrm>
            <a:off x="1524000" y="228600"/>
            <a:ext cx="6338350" cy="64512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76200"/>
            <a:ext cx="8229600" cy="685800"/>
          </a:xfrm>
        </p:spPr>
        <p:txBody>
          <a:bodyPr/>
          <a:lstStyle/>
          <a:p>
            <a:pPr algn="ctr" eaLnBrk="1" hangingPunct="1">
              <a:defRPr/>
            </a:pPr>
            <a:r>
              <a:rPr lang="en-US" sz="2800" dirty="0" smtClean="0"/>
              <a:t>INCIDENCE RATES OF ODONTOGENIC CYSTS</a:t>
            </a:r>
          </a:p>
        </p:txBody>
      </p:sp>
      <p:sp>
        <p:nvSpPr>
          <p:cNvPr id="65539" name="Rectangle 3"/>
          <p:cNvSpPr>
            <a:spLocks noGrp="1" noChangeArrowheads="1"/>
          </p:cNvSpPr>
          <p:nvPr>
            <p:ph type="body" idx="1"/>
          </p:nvPr>
        </p:nvSpPr>
        <p:spPr>
          <a:xfrm>
            <a:off x="0" y="762000"/>
            <a:ext cx="9144000" cy="6096000"/>
          </a:xfrm>
        </p:spPr>
        <p:txBody>
          <a:bodyPr>
            <a:normAutofit/>
          </a:bodyPr>
          <a:lstStyle/>
          <a:p>
            <a:pPr eaLnBrk="1" hangingPunct="1">
              <a:defRPr/>
            </a:pPr>
            <a:r>
              <a:rPr lang="en-US" sz="2000" dirty="0" err="1" smtClean="0"/>
              <a:t>Ahlforn</a:t>
            </a:r>
            <a:r>
              <a:rPr lang="en-US" sz="2000" dirty="0" smtClean="0"/>
              <a:t> E, et.al. in 1984: out of 5914 cases</a:t>
            </a:r>
          </a:p>
          <a:p>
            <a:pPr eaLnBrk="1" hangingPunct="1">
              <a:defRPr/>
            </a:pPr>
            <a:endParaRPr lang="en-US" sz="2000" dirty="0" smtClean="0"/>
          </a:p>
          <a:p>
            <a:pPr lvl="3">
              <a:buClr>
                <a:schemeClr val="bg2">
                  <a:lumMod val="75000"/>
                </a:schemeClr>
              </a:buClr>
              <a:buFont typeface="Wingdings" pitchFamily="2" charset="2"/>
              <a:buChar char="v"/>
              <a:defRPr/>
            </a:pPr>
            <a:r>
              <a:rPr lang="en-US" dirty="0" err="1" smtClean="0"/>
              <a:t>Radicular</a:t>
            </a:r>
            <a:r>
              <a:rPr lang="en-US" dirty="0" smtClean="0"/>
              <a:t> –58.2%</a:t>
            </a:r>
          </a:p>
          <a:p>
            <a:pPr lvl="3">
              <a:buClr>
                <a:schemeClr val="bg2">
                  <a:lumMod val="75000"/>
                </a:schemeClr>
              </a:buClr>
              <a:buFont typeface="Wingdings" pitchFamily="2" charset="2"/>
              <a:buChar char="v"/>
              <a:defRPr/>
            </a:pPr>
            <a:endParaRPr lang="en-US" dirty="0" smtClean="0"/>
          </a:p>
          <a:p>
            <a:pPr lvl="3">
              <a:buClr>
                <a:schemeClr val="bg2">
                  <a:lumMod val="75000"/>
                </a:schemeClr>
              </a:buClr>
              <a:buFont typeface="Wingdings" pitchFamily="2" charset="2"/>
              <a:buChar char="v"/>
              <a:defRPr/>
            </a:pPr>
            <a:r>
              <a:rPr lang="en-US" dirty="0" err="1" smtClean="0"/>
              <a:t>Juxta</a:t>
            </a:r>
            <a:r>
              <a:rPr lang="en-US" dirty="0" smtClean="0"/>
              <a:t> radicular-0.5%</a:t>
            </a:r>
          </a:p>
          <a:p>
            <a:pPr lvl="3">
              <a:buClr>
                <a:schemeClr val="bg2">
                  <a:lumMod val="75000"/>
                </a:schemeClr>
              </a:buClr>
              <a:buFont typeface="Wingdings" pitchFamily="2" charset="2"/>
              <a:buChar char="v"/>
              <a:defRPr/>
            </a:pPr>
            <a:endParaRPr lang="en-US" dirty="0" smtClean="0"/>
          </a:p>
          <a:p>
            <a:pPr lvl="3">
              <a:buClr>
                <a:schemeClr val="bg2">
                  <a:lumMod val="75000"/>
                </a:schemeClr>
              </a:buClr>
              <a:buFont typeface="Wingdings" pitchFamily="2" charset="2"/>
              <a:buChar char="v"/>
              <a:defRPr/>
            </a:pPr>
            <a:r>
              <a:rPr lang="en-US" dirty="0" smtClean="0"/>
              <a:t>Residual-12%</a:t>
            </a:r>
          </a:p>
          <a:p>
            <a:pPr lvl="3">
              <a:buClr>
                <a:schemeClr val="bg2">
                  <a:lumMod val="75000"/>
                </a:schemeClr>
              </a:buClr>
              <a:buFont typeface="Wingdings" pitchFamily="2" charset="2"/>
              <a:buChar char="v"/>
              <a:defRPr/>
            </a:pPr>
            <a:endParaRPr lang="en-US" dirty="0" smtClean="0"/>
          </a:p>
          <a:p>
            <a:pPr lvl="3">
              <a:buClr>
                <a:schemeClr val="bg2">
                  <a:lumMod val="75000"/>
                </a:schemeClr>
              </a:buClr>
              <a:buFont typeface="Wingdings" pitchFamily="2" charset="2"/>
              <a:buChar char="v"/>
              <a:defRPr/>
            </a:pPr>
            <a:r>
              <a:rPr lang="en-US" dirty="0" err="1" smtClean="0"/>
              <a:t>Kerato</a:t>
            </a:r>
            <a:r>
              <a:rPr lang="en-US" dirty="0" smtClean="0"/>
              <a:t> cyst- 5.4%</a:t>
            </a:r>
          </a:p>
          <a:p>
            <a:pPr lvl="3">
              <a:buClr>
                <a:schemeClr val="bg2">
                  <a:lumMod val="75000"/>
                </a:schemeClr>
              </a:buClr>
              <a:buFont typeface="Wingdings" pitchFamily="2" charset="2"/>
              <a:buChar char="v"/>
              <a:defRPr/>
            </a:pPr>
            <a:endParaRPr lang="en-US" dirty="0" smtClean="0"/>
          </a:p>
          <a:p>
            <a:pPr lvl="3">
              <a:buClr>
                <a:schemeClr val="bg2">
                  <a:lumMod val="75000"/>
                </a:schemeClr>
              </a:buClr>
              <a:buFont typeface="Wingdings" pitchFamily="2" charset="2"/>
              <a:buChar char="v"/>
              <a:defRPr/>
            </a:pPr>
            <a:r>
              <a:rPr lang="en-US" dirty="0" smtClean="0"/>
              <a:t>Follicular- 18.6%</a:t>
            </a:r>
          </a:p>
          <a:p>
            <a:pPr lvl="3">
              <a:buClr>
                <a:schemeClr val="bg2">
                  <a:lumMod val="75000"/>
                </a:schemeClr>
              </a:buClr>
              <a:buFont typeface="Wingdings" pitchFamily="2" charset="2"/>
              <a:buChar char="v"/>
              <a:defRPr/>
            </a:pPr>
            <a:endParaRPr lang="en-US" dirty="0" smtClean="0"/>
          </a:p>
          <a:p>
            <a:pPr lvl="3">
              <a:buClr>
                <a:schemeClr val="bg2">
                  <a:lumMod val="75000"/>
                </a:schemeClr>
              </a:buClr>
              <a:buFont typeface="Wingdings" pitchFamily="2" charset="2"/>
              <a:buChar char="v"/>
              <a:defRPr/>
            </a:pPr>
            <a:r>
              <a:rPr lang="en-US" dirty="0" smtClean="0"/>
              <a:t>Lateral periodontal cyst-0.8%</a:t>
            </a:r>
          </a:p>
          <a:p>
            <a:pPr lvl="3">
              <a:buClr>
                <a:schemeClr val="bg2">
                  <a:lumMod val="75000"/>
                </a:schemeClr>
              </a:buClr>
              <a:buFont typeface="Wingdings" pitchFamily="2" charset="2"/>
              <a:buChar char="v"/>
              <a:defRPr/>
            </a:pPr>
            <a:endParaRPr lang="en-US" dirty="0" smtClean="0"/>
          </a:p>
          <a:p>
            <a:pPr lvl="3">
              <a:buClr>
                <a:schemeClr val="bg2">
                  <a:lumMod val="75000"/>
                </a:schemeClr>
              </a:buClr>
              <a:buFont typeface="Wingdings" pitchFamily="2" charset="2"/>
              <a:buChar char="v"/>
              <a:defRPr/>
            </a:pPr>
            <a:r>
              <a:rPr lang="en-US" dirty="0" smtClean="0"/>
              <a:t>Unspecified- 0.1%</a:t>
            </a:r>
          </a:p>
          <a:p>
            <a:pPr eaLnBrk="1" hangingPunct="1">
              <a:defRPr/>
            </a:pPr>
            <a:endParaRPr lang="en-US" sz="2000" dirty="0" smtClean="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a:xfrm>
            <a:off x="685800" y="1295400"/>
            <a:ext cx="8077200" cy="3276600"/>
          </a:xfrm>
          <a:prstGeom prst="horizontalScroll">
            <a:avLst>
              <a:gd name="adj" fmla="val 22542"/>
            </a:avLst>
          </a:prstGeom>
          <a:ln>
            <a:solidFill>
              <a:schemeClr val="accent1"/>
            </a:solidFill>
          </a:ln>
          <a:effectLst>
            <a:innerShdw blurRad="114300">
              <a:prstClr val="black"/>
            </a:innerShdw>
          </a:effectLst>
          <a:scene3d>
            <a:camera prst="orthographicFront">
              <a:rot lat="0" lon="20099993" rev="0"/>
            </a:camera>
            <a:lightRig rig="brightRoom" dir="tl"/>
          </a:scene3d>
          <a:sp3d prstMaterial="softEdge"/>
        </p:spPr>
        <p:style>
          <a:lnRef idx="1">
            <a:schemeClr val="accent2"/>
          </a:lnRef>
          <a:fillRef idx="2">
            <a:schemeClr val="accent2"/>
          </a:fillRef>
          <a:effectRef idx="1">
            <a:schemeClr val="accent2"/>
          </a:effectRef>
          <a:fontRef idx="minor">
            <a:schemeClr val="dk1"/>
          </a:fontRef>
        </p:style>
        <p:txBody>
          <a:bodyPr>
            <a:scene3d>
              <a:camera prst="orthographicFront"/>
              <a:lightRig rig="glow" dir="t"/>
            </a:scene3d>
            <a:sp3d extrusionH="31750" contourW="6350" prstMaterial="plastic">
              <a:bevelT w="19050" h="19050" prst="angle"/>
              <a:contourClr>
                <a:schemeClr val="accent3">
                  <a:tint val="100000"/>
                  <a:shade val="100000"/>
                  <a:satMod val="100000"/>
                  <a:hueMod val="100000"/>
                </a:schemeClr>
              </a:contourClr>
            </a:sp3d>
          </a:bodyPr>
          <a:lstStyle/>
          <a:p>
            <a:pPr algn="ctr"/>
            <a:r>
              <a:rPr lang="en-US" sz="4000" b="0" dirty="0" smtClean="0">
                <a:ln w="18415" cmpd="sng">
                  <a:solidFill>
                    <a:schemeClr val="accent1"/>
                  </a:solidFill>
                  <a:prstDash val="solid"/>
                </a:ln>
                <a:solidFill>
                  <a:srgbClr val="FFFFFF"/>
                </a:solidFill>
                <a:effectLst>
                  <a:outerShdw blurRad="63500" dir="3600000" algn="tl" rotWithShape="0">
                    <a:srgbClr val="000000">
                      <a:alpha val="70000"/>
                    </a:srgbClr>
                  </a:outerShdw>
                </a:effectLst>
                <a:latin typeface="Lucida Handwriting" pitchFamily="66" charset="0"/>
              </a:rPr>
              <a:t/>
            </a:r>
            <a:br>
              <a:rPr lang="en-US" sz="4000" b="0" dirty="0" smtClean="0">
                <a:ln w="18415" cmpd="sng">
                  <a:solidFill>
                    <a:schemeClr val="accent1"/>
                  </a:solidFill>
                  <a:prstDash val="solid"/>
                </a:ln>
                <a:solidFill>
                  <a:srgbClr val="FFFFFF"/>
                </a:solidFill>
                <a:effectLst>
                  <a:outerShdw blurRad="63500" dir="3600000" algn="tl" rotWithShape="0">
                    <a:srgbClr val="000000">
                      <a:alpha val="70000"/>
                    </a:srgbClr>
                  </a:outerShdw>
                </a:effectLst>
                <a:latin typeface="Lucida Handwriting" pitchFamily="66" charset="0"/>
              </a:rPr>
            </a:br>
            <a:r>
              <a:rPr lang="en-US" sz="4000" b="0" dirty="0" smtClean="0">
                <a:ln w="6350" cmpd="sng">
                  <a:solidFill>
                    <a:schemeClr val="bg1"/>
                  </a:solidFill>
                  <a:prstDash val="solid"/>
                </a:ln>
                <a:solidFill>
                  <a:schemeClr val="bg1"/>
                </a:solidFill>
                <a:effectLst>
                  <a:glow rad="139700">
                    <a:schemeClr val="accent6">
                      <a:satMod val="175000"/>
                      <a:alpha val="40000"/>
                    </a:schemeClr>
                  </a:glow>
                  <a:outerShdw blurRad="63500" dir="3600000" algn="tl" rotWithShape="0">
                    <a:srgbClr val="000000">
                      <a:alpha val="70000"/>
                    </a:srgbClr>
                  </a:outerShdw>
                </a:effectLst>
                <a:latin typeface="Lucida Handwriting" pitchFamily="66" charset="0"/>
              </a:rPr>
              <a:t>INFLAMMATORY CYSTS</a:t>
            </a:r>
            <a:endParaRPr lang="en-US" sz="4000" b="0" dirty="0">
              <a:ln w="6350" cmpd="sng">
                <a:solidFill>
                  <a:schemeClr val="bg1"/>
                </a:solidFill>
                <a:prstDash val="solid"/>
              </a:ln>
              <a:solidFill>
                <a:schemeClr val="bg1"/>
              </a:solidFill>
              <a:effectLst>
                <a:glow rad="139700">
                  <a:schemeClr val="accent6">
                    <a:satMod val="175000"/>
                    <a:alpha val="40000"/>
                  </a:schemeClr>
                </a:glow>
                <a:outerShdw blurRad="63500" dir="3600000" algn="tl" rotWithShape="0">
                  <a:srgbClr val="000000">
                    <a:alpha val="70000"/>
                  </a:srgbClr>
                </a:outerShdw>
              </a:effectLst>
              <a:latin typeface="Lucida Handwriting" pitchFamily="66"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smtClean="0">
                <a:solidFill>
                  <a:schemeClr val="accent3"/>
                </a:solidFill>
              </a:rPr>
              <a:t>RADICULAR CYST</a:t>
            </a:r>
            <a:endParaRPr lang="en-US" dirty="0">
              <a:solidFill>
                <a:schemeClr val="accent3"/>
              </a:solidFill>
            </a:endParaRPr>
          </a:p>
        </p:txBody>
      </p:sp>
      <p:graphicFrame>
        <p:nvGraphicFramePr>
          <p:cNvPr id="5" name="Content Placeholder 4"/>
          <p:cNvGraphicFramePr>
            <a:graphicFrameLocks noGrp="1"/>
          </p:cNvGraphicFramePr>
          <p:nvPr>
            <p:ph idx="1"/>
          </p:nvPr>
        </p:nvGraphicFramePr>
        <p:xfrm>
          <a:off x="228600" y="762000"/>
          <a:ext cx="86868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Grp="1" noChangeAspect="1" noChangeArrowheads="1"/>
          </p:cNvPicPr>
          <p:nvPr>
            <p:ph sz="half" idx="4294967295"/>
          </p:nvPr>
        </p:nvPicPr>
        <p:blipFill>
          <a:blip r:embed="rId7" cstate="print"/>
          <a:srcRect/>
          <a:stretch>
            <a:fillRect/>
          </a:stretch>
        </p:blipFill>
        <p:spPr bwMode="auto">
          <a:xfrm>
            <a:off x="7010400" y="1371600"/>
            <a:ext cx="1924050" cy="45259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0675"/>
            <a:ext cx="7467600" cy="646331"/>
          </a:xfrm>
        </p:spPr>
        <p:txBody>
          <a:bodyPr/>
          <a:lstStyle/>
          <a:p>
            <a:r>
              <a:rPr lang="en-US" sz="3600" dirty="0" smtClean="0"/>
              <a:t>Types</a:t>
            </a:r>
            <a:endParaRPr lang="en-US" sz="3600" dirty="0"/>
          </a:p>
        </p:txBody>
      </p:sp>
      <p:sp>
        <p:nvSpPr>
          <p:cNvPr id="3" name="Content Placeholder 2"/>
          <p:cNvSpPr>
            <a:spLocks noGrp="1"/>
          </p:cNvSpPr>
          <p:nvPr>
            <p:ph idx="1"/>
          </p:nvPr>
        </p:nvSpPr>
        <p:spPr>
          <a:xfrm>
            <a:off x="762000" y="1219200"/>
            <a:ext cx="7543800" cy="4114800"/>
          </a:xfrm>
        </p:spPr>
        <p:txBody>
          <a:bodyPr>
            <a:noAutofit/>
          </a:bodyPr>
          <a:lstStyle/>
          <a:p>
            <a:r>
              <a:rPr lang="en-US" sz="2800" dirty="0" smtClean="0">
                <a:latin typeface="Times New Roman" pitchFamily="18" charset="0"/>
                <a:cs typeface="Times New Roman" pitchFamily="18" charset="0"/>
              </a:rPr>
              <a:t>Apical cyst </a:t>
            </a:r>
            <a:r>
              <a:rPr lang="en-US" sz="2800" dirty="0" smtClean="0">
                <a:solidFill>
                  <a:srgbClr val="FF0000"/>
                </a:solidFill>
                <a:latin typeface="Times New Roman" pitchFamily="18" charset="0"/>
                <a:cs typeface="Times New Roman" pitchFamily="18" charset="0"/>
              </a:rPr>
              <a:t>75% </a:t>
            </a:r>
          </a:p>
          <a:p>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Residual cyst</a:t>
            </a:r>
            <a:r>
              <a:rPr lang="en-US" sz="2800" dirty="0" smtClean="0">
                <a:solidFill>
                  <a:srgbClr val="990099"/>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20%: </a:t>
            </a:r>
            <a:r>
              <a:rPr lang="en-US" sz="2800" dirty="0" smtClean="0">
                <a:solidFill>
                  <a:srgbClr val="990099"/>
                </a:solidFill>
                <a:latin typeface="Times New Roman" pitchFamily="18" charset="0"/>
                <a:cs typeface="Times New Roman" pitchFamily="18" charset="0"/>
              </a:rPr>
              <a:t>which has remained in the jaw following extraction of involved tooth</a:t>
            </a:r>
          </a:p>
          <a:p>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Lateral cyst: </a:t>
            </a:r>
            <a:r>
              <a:rPr lang="en-US" sz="2800" dirty="0" smtClean="0">
                <a:solidFill>
                  <a:srgbClr val="FF0000"/>
                </a:solidFill>
                <a:latin typeface="Times New Roman" pitchFamily="18" charset="0"/>
                <a:cs typeface="Times New Roman" pitchFamily="18" charset="0"/>
              </a:rPr>
              <a:t>rare</a:t>
            </a:r>
            <a:r>
              <a:rPr lang="en-US" sz="2800" dirty="0" smtClean="0">
                <a:latin typeface="Times New Roman" pitchFamily="18" charset="0"/>
                <a:cs typeface="Times New Roman" pitchFamily="18" charset="0"/>
              </a:rPr>
              <a:t>, </a:t>
            </a:r>
            <a:r>
              <a:rPr lang="en-US" sz="2800" dirty="0" smtClean="0">
                <a:solidFill>
                  <a:schemeClr val="accent1"/>
                </a:solidFill>
                <a:latin typeface="Times New Roman" pitchFamily="18" charset="0"/>
                <a:cs typeface="Times New Roman" pitchFamily="18" charset="0"/>
              </a:rPr>
              <a:t>arises as a result of extension of inflammation from pulp into lateral </a:t>
            </a:r>
            <a:r>
              <a:rPr lang="en-US" sz="2800" dirty="0" err="1" smtClean="0">
                <a:solidFill>
                  <a:schemeClr val="accent1"/>
                </a:solidFill>
                <a:latin typeface="Times New Roman" pitchFamily="18" charset="0"/>
                <a:cs typeface="Times New Roman" pitchFamily="18" charset="0"/>
              </a:rPr>
              <a:t>peridontium</a:t>
            </a:r>
            <a:r>
              <a:rPr lang="en-US" sz="2800" dirty="0" smtClean="0">
                <a:solidFill>
                  <a:schemeClr val="accent1"/>
                </a:solidFill>
                <a:latin typeface="Times New Roman" pitchFamily="18" charset="0"/>
                <a:cs typeface="Times New Roman" pitchFamily="18" charset="0"/>
              </a:rPr>
              <a:t> along a lateral root canal</a:t>
            </a:r>
          </a:p>
          <a:p>
            <a:endParaRPr lang="en-US" sz="2800" dirty="0" smtClean="0">
              <a:latin typeface="Times New Roman" pitchFamily="18" charset="0"/>
              <a:cs typeface="Times New Roman" pitchFamily="18" charset="0"/>
            </a:endParaRPr>
          </a:p>
          <a:p>
            <a:pPr>
              <a:buNone/>
            </a:pPr>
            <a:endParaRPr lang="en-US" sz="2800" dirty="0" smtClean="0">
              <a:latin typeface="Times New Roman" pitchFamily="18" charset="0"/>
              <a:cs typeface="Times New Roman" pitchFamily="18" charset="0"/>
            </a:endParaRPr>
          </a:p>
          <a:p>
            <a:pPr>
              <a:buNone/>
            </a:pP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Soames</a:t>
            </a:r>
            <a:r>
              <a:rPr lang="en-US" sz="2800" dirty="0" smtClean="0">
                <a:solidFill>
                  <a:srgbClr val="C00000"/>
                </a:solidFill>
                <a:latin typeface="Times New Roman" pitchFamily="18" charset="0"/>
                <a:cs typeface="Times New Roman" pitchFamily="18" charset="0"/>
              </a:rPr>
              <a:t> &amp; </a:t>
            </a:r>
            <a:r>
              <a:rPr lang="en-US" sz="2800" dirty="0" err="1" smtClean="0">
                <a:solidFill>
                  <a:srgbClr val="C00000"/>
                </a:solidFill>
                <a:latin typeface="Times New Roman" pitchFamily="18" charset="0"/>
                <a:cs typeface="Times New Roman" pitchFamily="18" charset="0"/>
              </a:rPr>
              <a:t>Southm</a:t>
            </a:r>
            <a:r>
              <a:rPr lang="en-US" sz="2800" dirty="0" smtClean="0">
                <a:solidFill>
                  <a:srgbClr val="C00000"/>
                </a:solidFill>
                <a:latin typeface="Times New Roman" pitchFamily="18" charset="0"/>
                <a:cs typeface="Times New Roman" pitchFamily="18" charset="0"/>
              </a:rPr>
              <a:t> 4</a:t>
            </a:r>
            <a:r>
              <a:rPr lang="en-US" sz="2800" baseline="30000" dirty="0" smtClean="0">
                <a:solidFill>
                  <a:srgbClr val="C00000"/>
                </a:solidFill>
                <a:latin typeface="Times New Roman" pitchFamily="18" charset="0"/>
                <a:cs typeface="Times New Roman" pitchFamily="18" charset="0"/>
              </a:rPr>
              <a:t>th</a:t>
            </a:r>
            <a:r>
              <a:rPr lang="en-US" sz="2800" dirty="0" smtClean="0">
                <a:solidFill>
                  <a:srgbClr val="C00000"/>
                </a:solidFill>
                <a:latin typeface="Times New Roman" pitchFamily="18" charset="0"/>
                <a:cs typeface="Times New Roman" pitchFamily="18" charset="0"/>
              </a:rPr>
              <a:t> ed.</a:t>
            </a:r>
            <a:endParaRPr lang="en-US" sz="2800" dirty="0">
              <a:solidFill>
                <a:srgbClr val="C00000"/>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28600" y="533400"/>
            <a:ext cx="7467600" cy="762000"/>
          </a:xfrm>
        </p:spPr>
        <p:txBody>
          <a:bodyPr/>
          <a:lstStyle/>
          <a:p>
            <a:r>
              <a:rPr lang="en-US" dirty="0"/>
              <a:t>Etiology </a:t>
            </a:r>
          </a:p>
        </p:txBody>
      </p:sp>
      <p:sp>
        <p:nvSpPr>
          <p:cNvPr id="115715" name="Rectangle 3"/>
          <p:cNvSpPr>
            <a:spLocks noGrp="1" noChangeArrowheads="1"/>
          </p:cNvSpPr>
          <p:nvPr>
            <p:ph type="body" idx="1"/>
          </p:nvPr>
        </p:nvSpPr>
        <p:spPr>
          <a:xfrm>
            <a:off x="533400" y="1905000"/>
            <a:ext cx="6605588" cy="4114800"/>
          </a:xfrm>
        </p:spPr>
        <p:txBody>
          <a:bodyPr/>
          <a:lstStyle/>
          <a:p>
            <a:r>
              <a:rPr lang="en-US" sz="2400" dirty="0">
                <a:latin typeface="Times New Roman" pitchFamily="18" charset="0"/>
                <a:cs typeface="Times New Roman" pitchFamily="18" charset="0"/>
              </a:rPr>
              <a:t>Caries involving pulp</a:t>
            </a:r>
          </a:p>
          <a:p>
            <a:r>
              <a:rPr lang="en-US" sz="2400" dirty="0">
                <a:latin typeface="Times New Roman" pitchFamily="18" charset="0"/>
                <a:cs typeface="Times New Roman" pitchFamily="18" charset="0"/>
              </a:rPr>
              <a:t>Trauma</a:t>
            </a:r>
          </a:p>
          <a:p>
            <a:r>
              <a:rPr lang="en-US" sz="2400" dirty="0">
                <a:latin typeface="Times New Roman" pitchFamily="18" charset="0"/>
                <a:cs typeface="Times New Roman" pitchFamily="18" charset="0"/>
              </a:rPr>
              <a:t>Previous restoration</a:t>
            </a:r>
          </a:p>
          <a:p>
            <a:r>
              <a:rPr lang="en-US" sz="2400" dirty="0">
                <a:latin typeface="Times New Roman" pitchFamily="18" charset="0"/>
                <a:cs typeface="Times New Roman" pitchFamily="18" charset="0"/>
              </a:rPr>
              <a:t>Failure of RCT</a:t>
            </a:r>
          </a:p>
          <a:p>
            <a:endParaRPr lang="en-US" sz="2400"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001000" cy="685800"/>
          </a:xfrm>
        </p:spPr>
        <p:txBody>
          <a:bodyPr/>
          <a:lstStyle/>
          <a:p>
            <a:r>
              <a:rPr lang="en-US"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PATHOGENESIS</a:t>
            </a:r>
            <a:r>
              <a:rPr lang="en-US"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76200" y="381000"/>
            <a:ext cx="8839200" cy="6477000"/>
          </a:xfrm>
        </p:spPr>
        <p:txBody>
          <a:bodyPr>
            <a:normAutofit fontScale="55000" lnSpcReduction="20000"/>
          </a:bodyPr>
          <a:lstStyle/>
          <a:p>
            <a:pPr>
              <a:lnSpc>
                <a:spcPct val="90000"/>
              </a:lnSpc>
              <a:defRPr/>
            </a:pPr>
            <a:endParaRPr lang="en-US" sz="3200" b="1" u="sng" dirty="0" smtClean="0">
              <a:solidFill>
                <a:srgbClr val="FF0000"/>
              </a:solidFill>
            </a:endParaRPr>
          </a:p>
          <a:p>
            <a:pPr algn="just">
              <a:lnSpc>
                <a:spcPct val="160000"/>
              </a:lnSpc>
              <a:defRPr/>
            </a:pPr>
            <a:r>
              <a:rPr lang="en-US" sz="3800" dirty="0" smtClean="0"/>
              <a:t>Develops - proliferation of subsequent cystic degeneration of ‘</a:t>
            </a:r>
            <a:r>
              <a:rPr lang="en-US" sz="3800" dirty="0" smtClean="0">
                <a:solidFill>
                  <a:srgbClr val="FF0000"/>
                </a:solidFill>
              </a:rPr>
              <a:t>epithelial cell rests of </a:t>
            </a:r>
            <a:r>
              <a:rPr lang="en-US" sz="3800" dirty="0" err="1" smtClean="0">
                <a:solidFill>
                  <a:srgbClr val="FF0000"/>
                </a:solidFill>
              </a:rPr>
              <a:t>malassez</a:t>
            </a:r>
            <a:r>
              <a:rPr lang="en-US" sz="3800" dirty="0" smtClean="0"/>
              <a:t>” - </a:t>
            </a:r>
            <a:r>
              <a:rPr lang="en-US" sz="3800" dirty="0" err="1" smtClean="0"/>
              <a:t>periapical</a:t>
            </a:r>
            <a:r>
              <a:rPr lang="en-US" sz="3800" dirty="0" smtClean="0"/>
              <a:t> region </a:t>
            </a:r>
            <a:r>
              <a:rPr lang="en-US" sz="3800" b="1" dirty="0" smtClean="0"/>
              <a:t>- Non Vital tooth</a:t>
            </a:r>
            <a:r>
              <a:rPr lang="en-US" sz="3800" dirty="0" smtClean="0"/>
              <a:t>.</a:t>
            </a:r>
          </a:p>
          <a:p>
            <a:pPr algn="just">
              <a:lnSpc>
                <a:spcPct val="160000"/>
              </a:lnSpc>
              <a:defRPr/>
            </a:pPr>
            <a:endParaRPr lang="en-US" sz="3200" dirty="0" smtClean="0"/>
          </a:p>
          <a:p>
            <a:pPr algn="just">
              <a:lnSpc>
                <a:spcPct val="160000"/>
              </a:lnSpc>
              <a:defRPr/>
            </a:pPr>
            <a:endParaRPr lang="en-US" sz="3200" dirty="0" smtClean="0"/>
          </a:p>
          <a:p>
            <a:pPr algn="just">
              <a:lnSpc>
                <a:spcPct val="160000"/>
              </a:lnSpc>
              <a:defRPr/>
            </a:pPr>
            <a:endParaRPr lang="en-US" sz="3200" dirty="0" smtClean="0"/>
          </a:p>
          <a:p>
            <a:pPr algn="just">
              <a:lnSpc>
                <a:spcPct val="160000"/>
              </a:lnSpc>
              <a:defRPr/>
            </a:pPr>
            <a:endParaRPr lang="en-US" sz="3200" dirty="0" smtClean="0"/>
          </a:p>
          <a:p>
            <a:pPr algn="just">
              <a:lnSpc>
                <a:spcPct val="160000"/>
              </a:lnSpc>
              <a:defRPr/>
            </a:pPr>
            <a:endParaRPr lang="en-US" sz="3800" dirty="0" smtClean="0"/>
          </a:p>
          <a:p>
            <a:pPr algn="just">
              <a:lnSpc>
                <a:spcPct val="160000"/>
              </a:lnSpc>
              <a:defRPr/>
            </a:pPr>
            <a:r>
              <a:rPr lang="en-US" sz="3800" dirty="0" smtClean="0"/>
              <a:t>The entire process  of cyst development occurs in different phases:</a:t>
            </a:r>
          </a:p>
          <a:p>
            <a:pPr lvl="1" algn="just">
              <a:lnSpc>
                <a:spcPct val="160000"/>
              </a:lnSpc>
              <a:buClr>
                <a:schemeClr val="accent1"/>
              </a:buClr>
              <a:defRPr/>
            </a:pPr>
            <a:r>
              <a:rPr lang="en-US" sz="3600" b="1" dirty="0" smtClean="0">
                <a:latin typeface="Segoe Print" pitchFamily="2" charset="0"/>
              </a:rPr>
              <a:t>Phase of Initiation</a:t>
            </a:r>
          </a:p>
          <a:p>
            <a:pPr lvl="1" algn="just">
              <a:lnSpc>
                <a:spcPct val="160000"/>
              </a:lnSpc>
              <a:buClr>
                <a:schemeClr val="accent1"/>
              </a:buClr>
              <a:defRPr/>
            </a:pPr>
            <a:r>
              <a:rPr lang="en-US" sz="3600" b="1" dirty="0" smtClean="0">
                <a:latin typeface="Segoe Print" pitchFamily="2" charset="0"/>
              </a:rPr>
              <a:t>Phase of Proliferation</a:t>
            </a:r>
          </a:p>
          <a:p>
            <a:pPr lvl="1" algn="just">
              <a:lnSpc>
                <a:spcPct val="160000"/>
              </a:lnSpc>
              <a:buClr>
                <a:schemeClr val="accent1"/>
              </a:buClr>
              <a:defRPr/>
            </a:pPr>
            <a:r>
              <a:rPr lang="en-US" sz="3600" b="1" dirty="0" smtClean="0">
                <a:latin typeface="Segoe Print" pitchFamily="2" charset="0"/>
              </a:rPr>
              <a:t>Phase of </a:t>
            </a:r>
            <a:r>
              <a:rPr lang="en-US" sz="3600" b="1" dirty="0" err="1" smtClean="0">
                <a:latin typeface="Segoe Print" pitchFamily="2" charset="0"/>
              </a:rPr>
              <a:t>Cystification</a:t>
            </a:r>
            <a:endParaRPr lang="en-US" sz="3600" b="1" dirty="0" smtClean="0">
              <a:latin typeface="Segoe Print" pitchFamily="2" charset="0"/>
            </a:endParaRPr>
          </a:p>
          <a:p>
            <a:pPr lvl="1" algn="just">
              <a:lnSpc>
                <a:spcPct val="160000"/>
              </a:lnSpc>
              <a:buClr>
                <a:schemeClr val="accent1"/>
              </a:buClr>
              <a:defRPr/>
            </a:pPr>
            <a:r>
              <a:rPr lang="en-US" sz="3600" b="1" dirty="0" smtClean="0">
                <a:latin typeface="Segoe Print" pitchFamily="2" charset="0"/>
              </a:rPr>
              <a:t>Phase of Enlargement</a:t>
            </a:r>
          </a:p>
          <a:p>
            <a:endParaRPr lang="en-US" dirty="0"/>
          </a:p>
        </p:txBody>
      </p:sp>
      <p:pic>
        <p:nvPicPr>
          <p:cNvPr id="4" name="Picture 2"/>
          <p:cNvPicPr>
            <a:picLocks noChangeAspect="1" noChangeArrowheads="1"/>
          </p:cNvPicPr>
          <p:nvPr/>
        </p:nvPicPr>
        <p:blipFill>
          <a:blip r:embed="rId3" cstate="print"/>
          <a:srcRect l="5189" t="1111" r="2279" b="73333"/>
          <a:stretch>
            <a:fillRect/>
          </a:stretch>
        </p:blipFill>
        <p:spPr bwMode="auto">
          <a:xfrm>
            <a:off x="152400" y="1828800"/>
            <a:ext cx="8915400" cy="191639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28600" y="0"/>
          <a:ext cx="89154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355560"/>
          </a:xfrm>
        </p:spPr>
        <p:txBody>
          <a:bodyPr>
            <a:noAutofit/>
          </a:bodyPr>
          <a:lstStyle/>
          <a:p>
            <a:pPr>
              <a:lnSpc>
                <a:spcPct val="150000"/>
              </a:lnSpc>
              <a:buNone/>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Lucida Calligraphy" pitchFamily="66" charset="0"/>
              </a:rPr>
              <a:t>	ENLARGEMENT</a:t>
            </a:r>
            <a:endParaRPr lang="en-US" sz="2400" dirty="0" smtClean="0">
              <a:latin typeface="Lucida Calligraphy" pitchFamily="66" charset="0"/>
            </a:endParaRPr>
          </a:p>
          <a:p>
            <a:pPr lvl="1">
              <a:lnSpc>
                <a:spcPct val="150000"/>
              </a:lnSpc>
            </a:pPr>
            <a:r>
              <a:rPr lang="en-US" sz="2300" dirty="0" smtClean="0"/>
              <a:t>Epithelial proliferation in lining </a:t>
            </a:r>
          </a:p>
          <a:p>
            <a:pPr lvl="1">
              <a:lnSpc>
                <a:spcPct val="150000"/>
              </a:lnSpc>
            </a:pPr>
            <a:r>
              <a:rPr lang="en-US" sz="2300" dirty="0" smtClean="0"/>
              <a:t>Hydrostatic pressure generated in cyst lumen from </a:t>
            </a:r>
            <a:r>
              <a:rPr lang="en-US" sz="2300" dirty="0" err="1" smtClean="0"/>
              <a:t>hyperosmolarity</a:t>
            </a:r>
            <a:r>
              <a:rPr lang="en-US" sz="2300" dirty="0" smtClean="0"/>
              <a:t> created by cellular breakdown &amp; sloughing of cells into lumen</a:t>
            </a:r>
          </a:p>
          <a:p>
            <a:pPr lvl="1">
              <a:lnSpc>
                <a:spcPct val="150000"/>
              </a:lnSpc>
            </a:pPr>
            <a:r>
              <a:rPr lang="en-US" sz="2300" dirty="0" smtClean="0"/>
              <a:t>Osmotic gradient favors transudation of fluid into lumen, maintains its hydrostatic pressure , causes further </a:t>
            </a:r>
            <a:r>
              <a:rPr lang="en-US" sz="2300" dirty="0" err="1" smtClean="0"/>
              <a:t>resorption</a:t>
            </a:r>
            <a:r>
              <a:rPr lang="en-US" sz="2300" dirty="0" smtClean="0"/>
              <a:t> of surrounding bone</a:t>
            </a:r>
          </a:p>
          <a:p>
            <a:pPr lvl="1">
              <a:lnSpc>
                <a:spcPct val="150000"/>
              </a:lnSpc>
            </a:pPr>
            <a:r>
              <a:rPr lang="en-US" sz="2300" b="1" dirty="0" smtClean="0">
                <a:solidFill>
                  <a:srgbClr val="002060"/>
                </a:solidFill>
              </a:rPr>
              <a:t>Suzuki (1984) </a:t>
            </a:r>
            <a:r>
              <a:rPr lang="en-US" sz="2300" dirty="0" smtClean="0"/>
              <a:t>- jaw cyst enlargement - </a:t>
            </a:r>
            <a:r>
              <a:rPr lang="en-US" sz="2300" dirty="0" err="1" smtClean="0"/>
              <a:t>lipo</a:t>
            </a:r>
            <a:r>
              <a:rPr lang="en-US" sz="2300" dirty="0" smtClean="0"/>
              <a:t>-peroxide and prostaglandin-like substances produced by lipid </a:t>
            </a:r>
            <a:r>
              <a:rPr lang="en-US" sz="2300" dirty="0" err="1" smtClean="0"/>
              <a:t>peroxidation</a:t>
            </a:r>
            <a:r>
              <a:rPr lang="en-US" sz="2300" dirty="0" smtClean="0"/>
              <a:t> of cyst wall and fluid.</a:t>
            </a:r>
            <a:endParaRPr lang="en-US" sz="2300" dirty="0"/>
          </a:p>
        </p:txBody>
      </p:sp>
      <p:pic>
        <p:nvPicPr>
          <p:cNvPr id="4" name="Picture 2" descr="http://www.med-college.de/de/wiki/bilder/Pathogenesis%20of%20Dental%20Cysts%2001.jpg"/>
          <p:cNvPicPr>
            <a:picLocks noChangeAspect="1" noChangeArrowheads="1"/>
          </p:cNvPicPr>
          <p:nvPr/>
        </p:nvPicPr>
        <p:blipFill>
          <a:blip r:embed="rId3" cstate="print"/>
          <a:srcRect/>
          <a:stretch>
            <a:fillRect/>
          </a:stretch>
        </p:blipFill>
        <p:spPr bwMode="auto">
          <a:xfrm>
            <a:off x="7543800" y="152400"/>
            <a:ext cx="1527048" cy="1600200"/>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CLINICAL FEATURES</a:t>
            </a:r>
            <a:endParaRPr lang="en-US" sz="3200" dirty="0"/>
          </a:p>
        </p:txBody>
      </p:sp>
      <p:sp>
        <p:nvSpPr>
          <p:cNvPr id="3" name="Content Placeholder 2"/>
          <p:cNvSpPr>
            <a:spLocks noGrp="1"/>
          </p:cNvSpPr>
          <p:nvPr>
            <p:ph idx="1"/>
          </p:nvPr>
        </p:nvSpPr>
        <p:spPr/>
        <p:txBody>
          <a:bodyPr>
            <a:normAutofit/>
          </a:bodyPr>
          <a:lstStyle/>
          <a:p>
            <a:pPr algn="just">
              <a:lnSpc>
                <a:spcPct val="150000"/>
              </a:lnSpc>
            </a:pPr>
            <a:r>
              <a:rPr lang="en-US" sz="2400" dirty="0" smtClean="0"/>
              <a:t>Most common cyst</a:t>
            </a:r>
          </a:p>
          <a:p>
            <a:pPr algn="just">
              <a:lnSpc>
                <a:spcPct val="150000"/>
              </a:lnSpc>
            </a:pPr>
            <a:r>
              <a:rPr lang="en-US" sz="2400" dirty="0" smtClean="0"/>
              <a:t>Incidence: &gt; 50% all jaw cyst </a:t>
            </a:r>
          </a:p>
          <a:p>
            <a:pPr algn="just">
              <a:lnSpc>
                <a:spcPct val="150000"/>
              </a:lnSpc>
            </a:pPr>
            <a:r>
              <a:rPr lang="en-US" sz="2400" dirty="0" smtClean="0"/>
              <a:t>3</a:t>
            </a:r>
            <a:r>
              <a:rPr lang="en-US" sz="2400" baseline="30000" dirty="0" smtClean="0"/>
              <a:t>rd</a:t>
            </a:r>
            <a:r>
              <a:rPr lang="en-US" sz="2400" dirty="0" smtClean="0"/>
              <a:t>-5</a:t>
            </a:r>
            <a:r>
              <a:rPr lang="en-US" sz="2400" baseline="30000" dirty="0" smtClean="0"/>
              <a:t>th</a:t>
            </a:r>
            <a:r>
              <a:rPr lang="en-US" sz="2400" dirty="0" smtClean="0"/>
              <a:t> decade </a:t>
            </a:r>
          </a:p>
          <a:p>
            <a:pPr algn="just">
              <a:lnSpc>
                <a:spcPct val="150000"/>
              </a:lnSpc>
            </a:pPr>
            <a:r>
              <a:rPr lang="en-US" sz="2400" dirty="0" smtClean="0"/>
              <a:t>M&gt;F</a:t>
            </a:r>
          </a:p>
          <a:p>
            <a:pPr algn="just">
              <a:lnSpc>
                <a:spcPct val="150000"/>
              </a:lnSpc>
            </a:pPr>
            <a:r>
              <a:rPr lang="en-US" sz="2400" dirty="0" smtClean="0"/>
              <a:t>Maxilla&gt; Mandible</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8001000" cy="3581400"/>
          </a:xfrm>
          <a:prstGeom prst="plaque">
            <a:avLst/>
          </a:prstGeom>
          <a:blipFill>
            <a:blip r:embed="rId3" cstate="print">
              <a:duotone>
                <a:schemeClr val="bg2">
                  <a:shade val="45000"/>
                  <a:satMod val="135000"/>
                </a:schemeClr>
                <a:prstClr val="white"/>
              </a:duotone>
              <a:lum bright="1000" contrast="14000"/>
            </a:blip>
            <a:tile tx="0" ty="0" sx="100000" sy="100000" flip="none" algn="tl"/>
          </a:blipFill>
          <a:ln w="127000" cap="rnd" cmpd="tri">
            <a:solidFill>
              <a:schemeClr val="tx2">
                <a:lumMod val="40000"/>
                <a:lumOff val="60000"/>
              </a:schemeClr>
            </a:solidFill>
            <a:prstDash val="solid"/>
            <a:bevel/>
          </a:ln>
          <a:effectLst>
            <a:outerShdw blurRad="50800" dist="165100" dir="3000000" algn="t" rotWithShape="0">
              <a:schemeClr val="tx1">
                <a:lumMod val="75000"/>
                <a:lumOff val="25000"/>
                <a:alpha val="40000"/>
              </a:schemeClr>
            </a:outerShdw>
            <a:softEdge rad="12700"/>
          </a:effectLst>
          <a:scene3d>
            <a:camera prst="orthographicFront"/>
            <a:lightRig rig="twoPt" dir="t"/>
          </a:scene3d>
          <a:sp3d extrusionH="76200" contourW="12700" prstMaterial="softEdge">
            <a:bevelT prst="convex"/>
            <a:bevelB prst="convex"/>
            <a:extrusionClr>
              <a:schemeClr val="tx1"/>
            </a:extrusionClr>
            <a:contourClr>
              <a:schemeClr val="bg1">
                <a:lumMod val="65000"/>
              </a:schemeClr>
            </a:contourClr>
          </a:sp3d>
        </p:spPr>
        <p:style>
          <a:lnRef idx="1">
            <a:schemeClr val="accent6"/>
          </a:lnRef>
          <a:fillRef idx="3">
            <a:schemeClr val="accent6"/>
          </a:fillRef>
          <a:effectRef idx="2">
            <a:schemeClr val="accent6"/>
          </a:effectRef>
          <a:fontRef idx="minor">
            <a:schemeClr val="lt1"/>
          </a:fontRef>
        </p:style>
        <p:txBody>
          <a:bodyPr>
            <a:scene3d>
              <a:camera prst="orthographicFront"/>
              <a:lightRig rig="twoPt" dir="t"/>
            </a:scene3d>
            <a:sp3d extrusionH="31750" contourW="6350" prstMaterial="softEdge">
              <a:bevelT w="19050" h="19050" prst="artDeco"/>
              <a:extrusionClr>
                <a:srgbClr val="FF0000"/>
              </a:extrusionClr>
              <a:contourClr>
                <a:schemeClr val="accent1">
                  <a:lumMod val="60000"/>
                  <a:lumOff val="40000"/>
                </a:schemeClr>
              </a:contourClr>
            </a:sp3d>
          </a:bodyPr>
          <a:lstStyle/>
          <a:p>
            <a:pPr algn="ctr"/>
            <a:r>
              <a:rPr lang="en-US" sz="8000" spc="50" dirty="0" smtClean="0">
                <a:ln w="12700" cmpd="sng">
                  <a:solidFill>
                    <a:srgbClr val="C00000"/>
                  </a:solidFill>
                  <a:prstDash val="solid"/>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glow rad="53100">
                    <a:schemeClr val="accent6">
                      <a:satMod val="180000"/>
                      <a:alpha val="30000"/>
                    </a:schemeClr>
                  </a:glow>
                  <a:outerShdw blurRad="50800" dist="38100" dir="8100000" algn="tr" rotWithShape="0">
                    <a:prstClr val="black">
                      <a:alpha val="40000"/>
                    </a:prstClr>
                  </a:outerShdw>
                </a:effectLst>
                <a:latin typeface="Arial Rounded MT Bold" pitchFamily="34" charset="0"/>
              </a:rPr>
              <a:t>CYSTS OF JAW</a:t>
            </a:r>
            <a:endParaRPr lang="en-US" sz="8000" spc="50" dirty="0">
              <a:ln w="12700" cmpd="sng">
                <a:solidFill>
                  <a:srgbClr val="C00000"/>
                </a:solidFill>
                <a:prstDash val="solid"/>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glow rad="53100">
                  <a:schemeClr val="accent6">
                    <a:satMod val="180000"/>
                    <a:alpha val="30000"/>
                  </a:schemeClr>
                </a:glow>
                <a:outerShdw blurRad="50800" dist="38100" dir="8100000" algn="tr" rotWithShape="0">
                  <a:prstClr val="black">
                    <a:alpha val="40000"/>
                  </a:prstClr>
                </a:outerShdw>
              </a:effectLst>
              <a:latin typeface="Arial Rounded MT Bold" pitchFamily="34" charset="0"/>
            </a:endParaRPr>
          </a:p>
        </p:txBody>
      </p:sp>
      <p:sp>
        <p:nvSpPr>
          <p:cNvPr id="18" name="Subtitle 17"/>
          <p:cNvSpPr>
            <a:spLocks noGrp="1"/>
          </p:cNvSpPr>
          <p:nvPr>
            <p:ph type="subTitle" idx="1"/>
          </p:nvPr>
        </p:nvSpPr>
        <p:spPr/>
        <p:txBody>
          <a:bodyPr>
            <a:noAutofit/>
          </a:bodyPr>
          <a:lstStyle/>
          <a:p>
            <a:pPr algn="ctr"/>
            <a:r>
              <a:rPr lang="en-US" sz="48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rPr>
              <a:t>Part - I</a:t>
            </a:r>
            <a:endParaRPr lang="en-US" sz="48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2/3*#ppt_w"/>
                                          </p:val>
                                        </p:tav>
                                        <p:tav tm="100000">
                                          <p:val>
                                            <p:strVal val="#ppt_w"/>
                                          </p:val>
                                        </p:tav>
                                      </p:tavLst>
                                    </p:anim>
                                    <p:anim calcmode="lin" valueType="num">
                                      <p:cBhvr>
                                        <p:cTn id="8" dur="10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0675"/>
            <a:ext cx="7467600" cy="769441"/>
          </a:xfrm>
        </p:spPr>
        <p:txBody>
          <a:bodyPr/>
          <a:lstStyle/>
          <a:p>
            <a:r>
              <a:rPr lang="en-US" dirty="0" smtClean="0"/>
              <a:t>Clinical presentation</a:t>
            </a:r>
            <a:endParaRPr lang="en-US" dirty="0"/>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Symptomless</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Pain if infected </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Larger cyst can cause swelling.</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Initially bony </a:t>
            </a:r>
            <a:r>
              <a:rPr lang="en-US" sz="2400" dirty="0" err="1" smtClean="0">
                <a:latin typeface="Times New Roman" pitchFamily="18" charset="0"/>
                <a:cs typeface="Times New Roman" pitchFamily="18" charset="0"/>
              </a:rPr>
              <a:t>hard</a:t>
            </a:r>
            <a:r>
              <a:rPr lang="en-US" sz="2400" dirty="0" err="1" smtClean="0">
                <a:latin typeface="Times New Roman" pitchFamily="18" charset="0"/>
                <a:cs typeface="Times New Roman" pitchFamily="18" charset="0"/>
                <a:sym typeface="Wingdings" pitchFamily="2" charset="2"/>
              </a:rPr>
              <a:t>crackling</a:t>
            </a:r>
            <a:r>
              <a:rPr lang="en-US" sz="2400" dirty="0" smtClean="0">
                <a:latin typeface="Times New Roman" pitchFamily="18" charset="0"/>
                <a:cs typeface="Times New Roman" pitchFamily="18" charset="0"/>
                <a:sym typeface="Wingdings" pitchFamily="2" charset="2"/>
              </a:rPr>
              <a:t> sound rubbery and fluctuant.</a:t>
            </a:r>
          </a:p>
          <a:p>
            <a:pPr>
              <a:buNone/>
            </a:pPr>
            <a:r>
              <a:rPr lang="en-US" sz="2400" dirty="0" smtClean="0">
                <a:latin typeface="Times New Roman" pitchFamily="18" charset="0"/>
                <a:cs typeface="Times New Roman" pitchFamily="18" charset="0"/>
                <a:sym typeface="Wingdings" pitchFamily="2" charset="2"/>
              </a:rPr>
              <a:t>.</a:t>
            </a:r>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228600" y="1752600"/>
            <a:ext cx="4648200" cy="4648200"/>
          </a:xfrm>
        </p:spPr>
        <p:txBody>
          <a:bodyPr/>
          <a:lstStyle/>
          <a:p>
            <a:r>
              <a:rPr lang="en-US" sz="2400" dirty="0" smtClean="0">
                <a:latin typeface="Times New Roman" pitchFamily="18" charset="0"/>
                <a:cs typeface="Times New Roman" pitchFamily="18" charset="0"/>
                <a:sym typeface="Wingdings" pitchFamily="2" charset="2"/>
              </a:rPr>
              <a:t>In maxilla  </a:t>
            </a:r>
            <a:r>
              <a:rPr lang="en-US" sz="2400" dirty="0" err="1" smtClean="0">
                <a:latin typeface="Times New Roman" pitchFamily="18" charset="0"/>
                <a:cs typeface="Times New Roman" pitchFamily="18" charset="0"/>
                <a:sym typeface="Wingdings" pitchFamily="2" charset="2"/>
              </a:rPr>
              <a:t>buccal</a:t>
            </a:r>
            <a:r>
              <a:rPr lang="en-US" sz="2400" dirty="0" smtClean="0">
                <a:latin typeface="Times New Roman" pitchFamily="18" charset="0"/>
                <a:cs typeface="Times New Roman" pitchFamily="18" charset="0"/>
                <a:sym typeface="Wingdings" pitchFamily="2" charset="2"/>
              </a:rPr>
              <a:t> or palatal enlargement</a:t>
            </a:r>
          </a:p>
          <a:p>
            <a:r>
              <a:rPr lang="en-US" sz="2400" dirty="0" smtClean="0">
                <a:latin typeface="Times New Roman" pitchFamily="18" charset="0"/>
                <a:cs typeface="Times New Roman" pitchFamily="18" charset="0"/>
                <a:sym typeface="Wingdings" pitchFamily="2" charset="2"/>
              </a:rPr>
              <a:t>In mandible usually labial or </a:t>
            </a:r>
            <a:r>
              <a:rPr lang="en-US" sz="2400" dirty="0" err="1" smtClean="0">
                <a:latin typeface="Times New Roman" pitchFamily="18" charset="0"/>
                <a:cs typeface="Times New Roman" pitchFamily="18" charset="0"/>
                <a:sym typeface="Wingdings" pitchFamily="2" charset="2"/>
              </a:rPr>
              <a:t>buccal</a:t>
            </a:r>
            <a:r>
              <a:rPr lang="en-US" sz="2400" dirty="0" smtClean="0">
                <a:latin typeface="Times New Roman" pitchFamily="18" charset="0"/>
                <a:cs typeface="Times New Roman" pitchFamily="18" charset="0"/>
                <a:sym typeface="Wingdings" pitchFamily="2" charset="2"/>
              </a:rPr>
              <a:t> enlargement</a:t>
            </a:r>
          </a:p>
          <a:p>
            <a:r>
              <a:rPr lang="en-US" sz="2400" dirty="0" smtClean="0">
                <a:latin typeface="Times New Roman" pitchFamily="18" charset="0"/>
                <a:cs typeface="Times New Roman" pitchFamily="18" charset="0"/>
                <a:sym typeface="Wingdings" pitchFamily="2" charset="2"/>
              </a:rPr>
              <a:t>Lingual expansion is rare in mandible.</a:t>
            </a:r>
          </a:p>
          <a:p>
            <a:r>
              <a:rPr lang="en-US" sz="2400" dirty="0" smtClean="0">
                <a:latin typeface="Times New Roman" pitchFamily="18" charset="0"/>
                <a:cs typeface="Times New Roman" pitchFamily="18" charset="0"/>
                <a:sym typeface="Wingdings" pitchFamily="2" charset="2"/>
              </a:rPr>
              <a:t>Associated with non vital tooth.</a:t>
            </a:r>
          </a:p>
        </p:txBody>
      </p:sp>
      <p:pic>
        <p:nvPicPr>
          <p:cNvPr id="5" name="Content Placeholder 3" descr="C:\Documents and Settings\Hcl\My Documents\PATIENTS\radicular cyst rakesh kumar\IMG_2336.JPG"/>
          <p:cNvPicPr>
            <a:picLocks noGrp="1" noChangeAspect="1" noChangeArrowheads="1"/>
          </p:cNvPicPr>
          <p:nvPr>
            <p:ph sz="half" idx="2"/>
          </p:nvPr>
        </p:nvPicPr>
        <p:blipFill>
          <a:blip r:embed="rId2" cstate="print"/>
          <a:srcRect l="23611" t="19444" r="10417" b="14815"/>
          <a:stretch>
            <a:fillRect/>
          </a:stretch>
        </p:blipFill>
        <p:spPr bwMode="auto">
          <a:xfrm>
            <a:off x="4838700" y="609600"/>
            <a:ext cx="3695700" cy="2762070"/>
          </a:xfrm>
          <a:prstGeom prst="rect">
            <a:avLst/>
          </a:prstGeom>
          <a:noFill/>
        </p:spPr>
      </p:pic>
      <p:pic>
        <p:nvPicPr>
          <p:cNvPr id="6" name="Picture 2" descr="C:\Documents and Settings\Hcl\My Documents\PATIENTS\radicular cyst rakesh kumar\IMG_2337.JPG"/>
          <p:cNvPicPr>
            <a:picLocks noChangeAspect="1" noChangeArrowheads="1"/>
          </p:cNvPicPr>
          <p:nvPr/>
        </p:nvPicPr>
        <p:blipFill>
          <a:blip r:embed="rId3" cstate="print"/>
          <a:srcRect l="15278" r="7639" b="22222"/>
          <a:stretch>
            <a:fillRect/>
          </a:stretch>
        </p:blipFill>
        <p:spPr bwMode="auto">
          <a:xfrm>
            <a:off x="5021674" y="3970881"/>
            <a:ext cx="3512726" cy="2658519"/>
          </a:xfrm>
          <a:prstGeom prst="rect">
            <a:avLst/>
          </a:prstGeom>
          <a:noFill/>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981200"/>
            <a:ext cx="8001000" cy="4114800"/>
          </a:xfrm>
        </p:spPr>
        <p:txBody>
          <a:bodyPr/>
          <a:lstStyle/>
          <a:p>
            <a:r>
              <a:rPr lang="en-US" sz="2400" dirty="0" smtClean="0">
                <a:latin typeface="Times New Roman" pitchFamily="18" charset="0"/>
                <a:cs typeface="Times New Roman" pitchFamily="18" charset="0"/>
              </a:rPr>
              <a:t>Rare in deciduous teeth. 0.5% ( </a:t>
            </a:r>
            <a:r>
              <a:rPr lang="en-US" sz="2400" dirty="0" err="1" smtClean="0">
                <a:latin typeface="Times New Roman" pitchFamily="18" charset="0"/>
                <a:cs typeface="Times New Roman" pitchFamily="18" charset="0"/>
              </a:rPr>
              <a:t>Lustman</a:t>
            </a:r>
            <a:r>
              <a:rPr lang="en-US" sz="2400" dirty="0" smtClean="0">
                <a:latin typeface="Times New Roman" pitchFamily="18" charset="0"/>
                <a:cs typeface="Times New Roman" pitchFamily="18" charset="0"/>
              </a:rPr>
              <a:t> and Shear 1985)</a:t>
            </a:r>
          </a:p>
          <a:p>
            <a:pPr>
              <a:buNone/>
            </a:pPr>
            <a:endParaRPr lang="en-US" sz="2400" dirty="0" smtClean="0">
              <a:latin typeface="Times New Roman" pitchFamily="18" charset="0"/>
              <a:cs typeface="Times New Roman" pitchFamily="18" charset="0"/>
            </a:endParaRPr>
          </a:p>
          <a:p>
            <a:pPr>
              <a:buNone/>
            </a:pPr>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Mervyn</a:t>
            </a:r>
            <a:r>
              <a:rPr lang="en-US" sz="2400" dirty="0" smtClean="0">
                <a:latin typeface="Times New Roman" pitchFamily="18" charset="0"/>
                <a:cs typeface="Times New Roman" pitchFamily="18" charset="0"/>
              </a:rPr>
              <a:t> Shear 4</a:t>
            </a:r>
            <a:r>
              <a:rPr lang="en-US" sz="2400" baseline="30000" dirty="0" smtClean="0">
                <a:latin typeface="Times New Roman" pitchFamily="18" charset="0"/>
                <a:cs typeface="Times New Roman" pitchFamily="18" charset="0"/>
              </a:rPr>
              <a:t>th</a:t>
            </a:r>
            <a:r>
              <a:rPr lang="en-US" sz="2400" dirty="0" smtClean="0">
                <a:latin typeface="Times New Roman" pitchFamily="18" charset="0"/>
                <a:cs typeface="Times New Roman" pitchFamily="18" charset="0"/>
              </a:rPr>
              <a:t> ed.</a:t>
            </a: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pPr>
              <a:buNone/>
            </a:pPr>
            <a:endParaRPr lang="en-US" sz="2400"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0675"/>
            <a:ext cx="7467600" cy="769441"/>
          </a:xfrm>
        </p:spPr>
        <p:txBody>
          <a:bodyPr/>
          <a:lstStyle/>
          <a:p>
            <a:r>
              <a:rPr lang="en-US" dirty="0" smtClean="0"/>
              <a:t>Radiologic features</a:t>
            </a:r>
            <a:endParaRPr lang="en-US" dirty="0"/>
          </a:p>
        </p:txBody>
      </p:sp>
      <p:sp>
        <p:nvSpPr>
          <p:cNvPr id="3" name="Content Placeholder 2"/>
          <p:cNvSpPr>
            <a:spLocks noGrp="1"/>
          </p:cNvSpPr>
          <p:nvPr>
            <p:ph idx="1"/>
          </p:nvPr>
        </p:nvSpPr>
        <p:spPr>
          <a:xfrm>
            <a:off x="76200" y="1676400"/>
            <a:ext cx="7543800" cy="4114800"/>
          </a:xfrm>
        </p:spPr>
        <p:txBody>
          <a:bodyPr/>
          <a:lstStyle/>
          <a:p>
            <a:pPr>
              <a:buFont typeface="Wingdings" pitchFamily="2" charset="2"/>
              <a:buChar char="v"/>
            </a:pPr>
            <a:r>
              <a:rPr lang="en-US" sz="2800" dirty="0" smtClean="0">
                <a:latin typeface="Times New Roman" pitchFamily="18" charset="0"/>
                <a:cs typeface="Times New Roman" pitchFamily="18" charset="0"/>
              </a:rPr>
              <a:t>Location: apex of </a:t>
            </a:r>
            <a:r>
              <a:rPr lang="en-US" sz="2800" dirty="0" err="1" smtClean="0">
                <a:latin typeface="Times New Roman" pitchFamily="18" charset="0"/>
                <a:cs typeface="Times New Roman" pitchFamily="18" charset="0"/>
              </a:rPr>
              <a:t>nonvital</a:t>
            </a:r>
            <a:r>
              <a:rPr lang="en-US" sz="2800" dirty="0" smtClean="0">
                <a:latin typeface="Times New Roman" pitchFamily="18" charset="0"/>
                <a:cs typeface="Times New Roman" pitchFamily="18" charset="0"/>
              </a:rPr>
              <a:t> tooth</a:t>
            </a:r>
          </a:p>
          <a:p>
            <a:pPr>
              <a:buNone/>
            </a:pPr>
            <a:r>
              <a:rPr lang="en-US" sz="2800" dirty="0" smtClean="0">
                <a:latin typeface="Times New Roman" pitchFamily="18" charset="0"/>
                <a:cs typeface="Times New Roman" pitchFamily="18" charset="0"/>
              </a:rPr>
              <a:t>   60% in maxilla esp. around incisor and canine .</a:t>
            </a:r>
          </a:p>
          <a:p>
            <a:pPr>
              <a:buFont typeface="Wingdings" pitchFamily="2" charset="2"/>
              <a:buChar char="v"/>
            </a:pPr>
            <a:r>
              <a:rPr lang="en-US" sz="2800" dirty="0" smtClean="0">
                <a:latin typeface="Times New Roman" pitchFamily="18" charset="0"/>
                <a:cs typeface="Times New Roman" pitchFamily="18" charset="0"/>
              </a:rPr>
              <a:t>Periphery and shape: well defined cortical border</a:t>
            </a:r>
          </a:p>
          <a:p>
            <a:pPr>
              <a:buFont typeface="Wingdings" pitchFamily="2" charset="2"/>
              <a:buChar char="v"/>
            </a:pPr>
            <a:r>
              <a:rPr lang="en-US" sz="2800" dirty="0" smtClean="0">
                <a:latin typeface="Times New Roman" pitchFamily="18" charset="0"/>
                <a:cs typeface="Times New Roman" pitchFamily="18" charset="0"/>
              </a:rPr>
              <a:t>Outline is curved or circular</a:t>
            </a:r>
          </a:p>
          <a:p>
            <a:pPr>
              <a:buFont typeface="Wingdings" pitchFamily="2" charset="2"/>
              <a:buChar char="v"/>
            </a:pPr>
            <a:r>
              <a:rPr lang="en-US" sz="2800" dirty="0" smtClean="0">
                <a:latin typeface="Times New Roman" pitchFamily="18" charset="0"/>
                <a:cs typeface="Times New Roman" pitchFamily="18" charset="0"/>
              </a:rPr>
              <a:t>Internal </a:t>
            </a:r>
            <a:r>
              <a:rPr lang="en-US" sz="2800" dirty="0" err="1" smtClean="0">
                <a:latin typeface="Times New Roman" pitchFamily="18" charset="0"/>
                <a:cs typeface="Times New Roman" pitchFamily="18" charset="0"/>
              </a:rPr>
              <a:t>structure:radiolucent</a:t>
            </a:r>
            <a:endParaRPr lang="en-US" sz="2800" dirty="0" smtClean="0">
              <a:latin typeface="Times New Roman" pitchFamily="18" charset="0"/>
              <a:cs typeface="Times New Roman" pitchFamily="18" charset="0"/>
            </a:endParaRPr>
          </a:p>
          <a:p>
            <a:pPr>
              <a:buFont typeface="Wingdings" pitchFamily="2" charset="2"/>
              <a:buChar char="v"/>
            </a:pPr>
            <a:r>
              <a:rPr lang="en-US" sz="2400" dirty="0" smtClean="0">
                <a:latin typeface="Times New Roman" pitchFamily="18" charset="0"/>
                <a:cs typeface="Times New Roman" pitchFamily="18" charset="0"/>
              </a:rPr>
              <a:t>Dystrophic calcification </a:t>
            </a:r>
            <a:r>
              <a:rPr lang="en-US" sz="2400" dirty="0" smtClean="0">
                <a:latin typeface="Times New Roman" pitchFamily="18" charset="0"/>
                <a:cs typeface="Times New Roman" pitchFamily="18" charset="0"/>
                <a:sym typeface="Wingdings" pitchFamily="2" charset="2"/>
              </a:rPr>
              <a:t> in long standing cyst</a:t>
            </a:r>
            <a:r>
              <a:rPr lang="en-US" sz="2400" dirty="0" smtClean="0">
                <a:latin typeface="Times New Roman" pitchFamily="18" charset="0"/>
                <a:cs typeface="Times New Roman" pitchFamily="18" charset="0"/>
              </a:rPr>
              <a:t>                                   </a:t>
            </a:r>
          </a:p>
          <a:p>
            <a:pPr>
              <a:buNone/>
            </a:pPr>
            <a:endParaRPr lang="en-US" sz="24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6477000" y="3134788"/>
            <a:ext cx="2667000" cy="372321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219200"/>
            <a:ext cx="8077200" cy="4114800"/>
          </a:xfrm>
        </p:spPr>
        <p:txBody>
          <a:bodyPr/>
          <a:lstStyle/>
          <a:p>
            <a:r>
              <a:rPr lang="en-US" sz="2400" dirty="0" smtClean="0">
                <a:latin typeface="Times New Roman" pitchFamily="18" charset="0"/>
                <a:cs typeface="Times New Roman" pitchFamily="18" charset="0"/>
              </a:rPr>
              <a:t>Effects on </a:t>
            </a:r>
            <a:r>
              <a:rPr lang="en-US" sz="2400" dirty="0" err="1" smtClean="0">
                <a:latin typeface="Times New Roman" pitchFamily="18" charset="0"/>
                <a:cs typeface="Times New Roman" pitchFamily="18" charset="0"/>
              </a:rPr>
              <a:t>sorrounding</a:t>
            </a:r>
            <a:r>
              <a:rPr lang="en-US" sz="2400" dirty="0" smtClean="0">
                <a:latin typeface="Times New Roman" pitchFamily="18" charset="0"/>
                <a:cs typeface="Times New Roman" pitchFamily="18" charset="0"/>
              </a:rPr>
              <a:t> structure:</a:t>
            </a:r>
          </a:p>
          <a:p>
            <a:r>
              <a:rPr lang="en-US" sz="2400" dirty="0" smtClean="0">
                <a:latin typeface="Times New Roman" pitchFamily="18" charset="0"/>
                <a:cs typeface="Times New Roman" pitchFamily="18" charset="0"/>
              </a:rPr>
              <a:t> If large displacement and </a:t>
            </a:r>
            <a:r>
              <a:rPr lang="en-US" sz="2400" dirty="0" err="1" smtClean="0">
                <a:latin typeface="Times New Roman" pitchFamily="18" charset="0"/>
                <a:cs typeface="Times New Roman" pitchFamily="18" charset="0"/>
              </a:rPr>
              <a:t>resoption</a:t>
            </a:r>
            <a:r>
              <a:rPr lang="en-US" sz="2400" dirty="0" smtClean="0">
                <a:latin typeface="Times New Roman" pitchFamily="18" charset="0"/>
                <a:cs typeface="Times New Roman" pitchFamily="18" charset="0"/>
              </a:rPr>
              <a:t> of root of adjacent teeth.</a:t>
            </a:r>
          </a:p>
          <a:p>
            <a:r>
              <a:rPr lang="en-US" sz="2400" dirty="0" err="1" smtClean="0">
                <a:latin typeface="Times New Roman" pitchFamily="18" charset="0"/>
                <a:cs typeface="Times New Roman" pitchFamily="18" charset="0"/>
              </a:rPr>
              <a:t>Resoption</a:t>
            </a:r>
            <a:r>
              <a:rPr lang="en-US" sz="2400" dirty="0" smtClean="0">
                <a:latin typeface="Times New Roman" pitchFamily="18" charset="0"/>
                <a:cs typeface="Times New Roman" pitchFamily="18" charset="0"/>
              </a:rPr>
              <a:t> pattern may have a curved outline.</a:t>
            </a:r>
          </a:p>
          <a:p>
            <a:r>
              <a:rPr lang="en-US" sz="2400" dirty="0" smtClean="0">
                <a:latin typeface="Times New Roman" pitchFamily="18" charset="0"/>
                <a:cs typeface="Times New Roman" pitchFamily="18" charset="0"/>
              </a:rPr>
              <a:t>In rare cases </a:t>
            </a:r>
            <a:r>
              <a:rPr lang="en-US" sz="2400" dirty="0" err="1" smtClean="0">
                <a:latin typeface="Times New Roman" pitchFamily="18" charset="0"/>
                <a:cs typeface="Times New Roman" pitchFamily="18" charset="0"/>
              </a:rPr>
              <a:t>resoption</a:t>
            </a:r>
            <a:r>
              <a:rPr lang="en-US" sz="2400" dirty="0" smtClean="0">
                <a:latin typeface="Times New Roman" pitchFamily="18" charset="0"/>
                <a:cs typeface="Times New Roman" pitchFamily="18" charset="0"/>
              </a:rPr>
              <a:t> of involved </a:t>
            </a:r>
            <a:r>
              <a:rPr lang="en-US" sz="2400" dirty="0" err="1" smtClean="0">
                <a:latin typeface="Times New Roman" pitchFamily="18" charset="0"/>
                <a:cs typeface="Times New Roman" pitchFamily="18" charset="0"/>
              </a:rPr>
              <a:t>nonvital</a:t>
            </a:r>
            <a:r>
              <a:rPr lang="en-US" sz="2400" dirty="0" smtClean="0">
                <a:latin typeface="Times New Roman" pitchFamily="18" charset="0"/>
                <a:cs typeface="Times New Roman" pitchFamily="18" charset="0"/>
              </a:rPr>
              <a:t> tooth</a:t>
            </a:r>
          </a:p>
          <a:p>
            <a:r>
              <a:rPr lang="en-US" sz="2400" dirty="0" smtClean="0">
                <a:latin typeface="Times New Roman" pitchFamily="18" charset="0"/>
                <a:cs typeface="Times New Roman" pitchFamily="18" charset="0"/>
              </a:rPr>
              <a:t>Expansion of outer cortical plate in a curved or circular shape</a:t>
            </a:r>
          </a:p>
          <a:p>
            <a:r>
              <a:rPr lang="en-US" sz="2400" dirty="0" smtClean="0">
                <a:latin typeface="Times New Roman" pitchFamily="18" charset="0"/>
                <a:cs typeface="Times New Roman" pitchFamily="18" charset="0"/>
              </a:rPr>
              <a:t>Displacement of inferior alveolar canal.</a:t>
            </a:r>
            <a:endParaRPr lang="en-US" sz="24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srcRect/>
          <a:stretch>
            <a:fillRect/>
          </a:stretch>
        </p:blipFill>
        <p:spPr bwMode="auto">
          <a:xfrm>
            <a:off x="685800" y="4324350"/>
            <a:ext cx="2811463" cy="253365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6019800" y="3733800"/>
            <a:ext cx="2593975" cy="275926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0675"/>
            <a:ext cx="7467600" cy="769441"/>
          </a:xfrm>
        </p:spPr>
        <p:txBody>
          <a:bodyPr/>
          <a:lstStyle/>
          <a:p>
            <a:r>
              <a:rPr lang="en-US" dirty="0" smtClean="0"/>
              <a:t>Differential diagnosis</a:t>
            </a:r>
            <a:endParaRPr lang="en-US" dirty="0"/>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Apical granuloma</a:t>
            </a:r>
          </a:p>
          <a:p>
            <a:pPr>
              <a:buNone/>
            </a:pPr>
            <a:endParaRPr lang="en-US" sz="2400" dirty="0" smtClean="0">
              <a:latin typeface="Times New Roman" pitchFamily="18" charset="0"/>
              <a:cs typeface="Times New Roman" pitchFamily="18" charset="0"/>
            </a:endParaRPr>
          </a:p>
          <a:p>
            <a:r>
              <a:rPr lang="en-US" sz="2400" dirty="0" err="1" smtClean="0">
                <a:latin typeface="Times New Roman" pitchFamily="18" charset="0"/>
                <a:cs typeface="Times New Roman" pitchFamily="18" charset="0"/>
              </a:rPr>
              <a:t>Periapical</a:t>
            </a:r>
            <a:r>
              <a:rPr lang="en-US" sz="2400" dirty="0" smtClean="0">
                <a:latin typeface="Times New Roman" pitchFamily="18" charset="0"/>
                <a:cs typeface="Times New Roman" pitchFamily="18" charset="0"/>
              </a:rPr>
              <a:t> surgical defect</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Radiolucent apical scar</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Lateral periodontal cyst</a:t>
            </a:r>
            <a:endParaRPr lang="en-US" sz="2400"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sz="3200" dirty="0" smtClean="0"/>
              <a:t>HISTOLOGICAL FEATURES</a:t>
            </a:r>
            <a:endParaRPr lang="en-US" sz="3200" dirty="0"/>
          </a:p>
        </p:txBody>
      </p:sp>
      <p:pic>
        <p:nvPicPr>
          <p:cNvPr id="6146" name="Picture 2"/>
          <p:cNvPicPr>
            <a:picLocks noGrp="1" noChangeAspect="1" noChangeArrowheads="1"/>
          </p:cNvPicPr>
          <p:nvPr>
            <p:ph sz="half" idx="2"/>
          </p:nvPr>
        </p:nvPicPr>
        <p:blipFill>
          <a:blip r:embed="rId3" cstate="print"/>
          <a:srcRect/>
          <a:stretch>
            <a:fillRect/>
          </a:stretch>
        </p:blipFill>
        <p:spPr bwMode="auto">
          <a:xfrm>
            <a:off x="838200" y="685800"/>
            <a:ext cx="1925079" cy="2957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04800" y="3657600"/>
            <a:ext cx="8610600" cy="3323987"/>
          </a:xfrm>
          <a:prstGeom prst="rect">
            <a:avLst/>
          </a:prstGeom>
        </p:spPr>
        <p:txBody>
          <a:bodyPr wrap="square">
            <a:spAutoFit/>
          </a:bodyPr>
          <a:lstStyle/>
          <a:p>
            <a:pPr algn="just">
              <a:lnSpc>
                <a:spcPct val="150000"/>
              </a:lnSpc>
              <a:buClr>
                <a:schemeClr val="accent1"/>
              </a:buClr>
              <a:buFont typeface="Wingdings" pitchFamily="2" charset="2"/>
              <a:buChar char="Ø"/>
            </a:pPr>
            <a:r>
              <a:rPr lang="en-US" sz="2000" dirty="0" smtClean="0"/>
              <a:t>Lined by a </a:t>
            </a:r>
            <a:r>
              <a:rPr lang="en-US" sz="2000" dirty="0" err="1" smtClean="0"/>
              <a:t>nonkeratinizing</a:t>
            </a:r>
            <a:r>
              <a:rPr lang="en-US" sz="2000" dirty="0" smtClean="0"/>
              <a:t> stratified squamous epithelium</a:t>
            </a:r>
          </a:p>
          <a:p>
            <a:pPr algn="just">
              <a:lnSpc>
                <a:spcPct val="150000"/>
              </a:lnSpc>
              <a:buClr>
                <a:schemeClr val="accent1"/>
              </a:buClr>
              <a:buFont typeface="Wingdings" pitchFamily="2" charset="2"/>
              <a:buChar char="Ø"/>
            </a:pPr>
            <a:r>
              <a:rPr lang="en-US" sz="2000" dirty="0" smtClean="0"/>
              <a:t>Russell bodies (round </a:t>
            </a:r>
            <a:r>
              <a:rPr lang="en-US" sz="2000" dirty="0" err="1" smtClean="0"/>
              <a:t>eosinophilic</a:t>
            </a:r>
            <a:r>
              <a:rPr lang="en-US" sz="2000" dirty="0" smtClean="0"/>
              <a:t> globules) within or outside plasma cell , result of very active immunoglobulin synthesis</a:t>
            </a:r>
          </a:p>
          <a:p>
            <a:pPr algn="just">
              <a:lnSpc>
                <a:spcPct val="150000"/>
              </a:lnSpc>
              <a:buClr>
                <a:schemeClr val="accent1"/>
              </a:buClr>
              <a:buFont typeface="Wingdings" pitchFamily="2" charset="2"/>
              <a:buChar char="Ø"/>
            </a:pPr>
            <a:r>
              <a:rPr lang="en-US" sz="2000" dirty="0" smtClean="0"/>
              <a:t>Cellular destruction - Cholesterol -liberated , found within macrophages as foamy </a:t>
            </a:r>
            <a:r>
              <a:rPr lang="en-US" sz="2000" dirty="0" err="1" smtClean="0"/>
              <a:t>histiocytes</a:t>
            </a:r>
            <a:endParaRPr lang="en-US" sz="2000" dirty="0" smtClean="0"/>
          </a:p>
          <a:p>
            <a:pPr algn="just">
              <a:lnSpc>
                <a:spcPct val="150000"/>
              </a:lnSpc>
              <a:buClr>
                <a:schemeClr val="accent1"/>
              </a:buClr>
              <a:buFont typeface="Wingdings" pitchFamily="2" charset="2"/>
              <a:buChar char="Ø"/>
            </a:pPr>
            <a:r>
              <a:rPr lang="en-US" sz="2000" dirty="0" err="1" smtClean="0"/>
              <a:t>Rushton</a:t>
            </a:r>
            <a:r>
              <a:rPr lang="en-US" sz="2000" dirty="0" smtClean="0"/>
              <a:t> bodies, hyaline structures - </a:t>
            </a:r>
            <a:r>
              <a:rPr lang="en-US" sz="2000" dirty="0" err="1" smtClean="0"/>
              <a:t>eosinophilic</a:t>
            </a:r>
            <a:r>
              <a:rPr lang="en-US" sz="2000" dirty="0" smtClean="0"/>
              <a:t> &amp; brittle in consistency  1</a:t>
            </a:r>
            <a:r>
              <a:rPr lang="en-US" sz="2000" baseline="30000" dirty="0" smtClean="0"/>
              <a:t>st</a:t>
            </a:r>
            <a:r>
              <a:rPr lang="en-US" sz="2000" dirty="0" smtClean="0"/>
              <a:t> - Dewey in 1918</a:t>
            </a:r>
            <a:endParaRPr lang="en-US" sz="2000" dirty="0"/>
          </a:p>
        </p:txBody>
      </p:sp>
      <p:pic>
        <p:nvPicPr>
          <p:cNvPr id="1026" name="Picture 2"/>
          <p:cNvPicPr>
            <a:picLocks noGrp="1" noChangeAspect="1" noChangeArrowheads="1"/>
          </p:cNvPicPr>
          <p:nvPr>
            <p:ph sz="half" idx="1"/>
          </p:nvPr>
        </p:nvPicPr>
        <p:blipFill>
          <a:blip r:embed="rId4" cstate="print"/>
          <a:srcRect/>
          <a:stretch>
            <a:fillRect/>
          </a:stretch>
        </p:blipFill>
        <p:spPr bwMode="auto">
          <a:xfrm>
            <a:off x="4724400" y="609600"/>
            <a:ext cx="3985348" cy="3001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4724400" y="3149025"/>
            <a:ext cx="4038600" cy="584775"/>
          </a:xfrm>
          <a:prstGeom prst="rect">
            <a:avLst/>
          </a:prstGeom>
          <a:solidFill>
            <a:schemeClr val="bg1"/>
          </a:solidFill>
          <a:ln>
            <a:solidFill>
              <a:schemeClr val="tx1"/>
            </a:solidFill>
          </a:ln>
        </p:spPr>
        <p:txBody>
          <a:bodyPr wrap="square">
            <a:spAutoFit/>
          </a:bodyPr>
          <a:lstStyle/>
          <a:p>
            <a:pPr algn="ctr"/>
            <a:r>
              <a:rPr lang="en-US" sz="1600" b="1" dirty="0" smtClean="0"/>
              <a:t>Multinucleate foreign body giant cells on surface of cholesterol clefts in wall</a:t>
            </a:r>
            <a:endParaRPr lang="en-US" sz="1600" b="1"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72400" cy="914400"/>
          </a:xfrm>
        </p:spPr>
        <p:txBody>
          <a:bodyPr/>
          <a:lstStyle/>
          <a:p>
            <a:r>
              <a:rPr lang="en-US" sz="3200" dirty="0" smtClean="0"/>
              <a:t>DIAGNOSIS</a:t>
            </a:r>
            <a:endParaRPr lang="en-US" sz="3200" dirty="0"/>
          </a:p>
        </p:txBody>
      </p:sp>
      <p:sp>
        <p:nvSpPr>
          <p:cNvPr id="3" name="Content Placeholder 2"/>
          <p:cNvSpPr>
            <a:spLocks noGrp="1"/>
          </p:cNvSpPr>
          <p:nvPr>
            <p:ph idx="1"/>
          </p:nvPr>
        </p:nvSpPr>
        <p:spPr>
          <a:xfrm>
            <a:off x="228600" y="762000"/>
            <a:ext cx="8610600" cy="5867400"/>
          </a:xfrm>
        </p:spPr>
        <p:txBody>
          <a:bodyPr>
            <a:normAutofit fontScale="92500"/>
          </a:bodyPr>
          <a:lstStyle/>
          <a:p>
            <a:pPr algn="just">
              <a:lnSpc>
                <a:spcPct val="160000"/>
              </a:lnSpc>
            </a:pPr>
            <a:r>
              <a:rPr lang="en-US" sz="2600" dirty="0" err="1" smtClean="0"/>
              <a:t>Periapical</a:t>
            </a:r>
            <a:r>
              <a:rPr lang="en-US" sz="2600" dirty="0" smtClean="0"/>
              <a:t> radiographs</a:t>
            </a:r>
          </a:p>
          <a:p>
            <a:pPr algn="just">
              <a:lnSpc>
                <a:spcPct val="160000"/>
              </a:lnSpc>
            </a:pPr>
            <a:r>
              <a:rPr lang="en-US" sz="2600" dirty="0" smtClean="0"/>
              <a:t>Pulp tests</a:t>
            </a:r>
          </a:p>
          <a:p>
            <a:pPr algn="just">
              <a:lnSpc>
                <a:spcPct val="160000"/>
              </a:lnSpc>
            </a:pPr>
            <a:r>
              <a:rPr lang="en-US" sz="2600" dirty="0" err="1" smtClean="0"/>
              <a:t>Ultrasonography</a:t>
            </a:r>
            <a:r>
              <a:rPr lang="en-US" sz="2600" dirty="0" smtClean="0"/>
              <a:t> - ECHO present (better than radiographs)</a:t>
            </a:r>
          </a:p>
          <a:p>
            <a:pPr algn="just">
              <a:lnSpc>
                <a:spcPct val="160000"/>
              </a:lnSpc>
            </a:pPr>
            <a:r>
              <a:rPr lang="en-US" sz="2600" dirty="0" smtClean="0"/>
              <a:t>Fluid Aspiration</a:t>
            </a:r>
          </a:p>
          <a:p>
            <a:pPr lvl="1" algn="just">
              <a:lnSpc>
                <a:spcPct val="160000"/>
              </a:lnSpc>
            </a:pPr>
            <a:r>
              <a:rPr lang="en-US" sz="2200" dirty="0" smtClean="0">
                <a:solidFill>
                  <a:srgbClr val="E87E0A"/>
                </a:solidFill>
              </a:rPr>
              <a:t>YELLOW BROWN </a:t>
            </a:r>
            <a:r>
              <a:rPr lang="en-US" sz="2200" dirty="0" smtClean="0"/>
              <a:t>from the breakdown products of blood</a:t>
            </a:r>
          </a:p>
          <a:p>
            <a:pPr lvl="1" algn="just">
              <a:lnSpc>
                <a:spcPct val="160000"/>
              </a:lnSpc>
            </a:pPr>
            <a:r>
              <a:rPr lang="en-US" sz="2200" dirty="0" smtClean="0"/>
              <a:t>Cholesterol crystals –</a:t>
            </a:r>
            <a:r>
              <a:rPr lang="en-US" sz="2200" dirty="0" smtClean="0">
                <a:solidFill>
                  <a:srgbClr val="F58D1B"/>
                </a:solidFill>
                <a:latin typeface="Segoe Print" pitchFamily="2" charset="0"/>
              </a:rPr>
              <a:t>Shimmering gold /Straw color</a:t>
            </a:r>
          </a:p>
          <a:p>
            <a:pPr lvl="1" algn="just">
              <a:lnSpc>
                <a:spcPct val="160000"/>
              </a:lnSpc>
            </a:pPr>
            <a:r>
              <a:rPr lang="en-US" sz="2200" dirty="0" smtClean="0"/>
              <a:t>Protein estimation: 6.3-7.5g/100ml rich in </a:t>
            </a:r>
            <a:r>
              <a:rPr lang="en-US" sz="2200" dirty="0" err="1" smtClean="0"/>
              <a:t>gama</a:t>
            </a:r>
            <a:r>
              <a:rPr lang="en-US" sz="2200" dirty="0" smtClean="0"/>
              <a:t> globulin high molecular weight substance enters via altered permeability (implies are inflammatory exudates)</a:t>
            </a:r>
          </a:p>
          <a:p>
            <a:pPr lvl="1"/>
            <a:endParaRPr lang="en-US" sz="2800" dirty="0" smtClean="0">
              <a:solidFill>
                <a:srgbClr val="F58D1B"/>
              </a:solidFill>
              <a:latin typeface="Segoe Print" pitchFamily="2" charset="0"/>
            </a:endParaRPr>
          </a:p>
          <a:p>
            <a:pPr lvl="1"/>
            <a:endParaRPr 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0675"/>
            <a:ext cx="7467600" cy="769441"/>
          </a:xfrm>
        </p:spPr>
        <p:txBody>
          <a:bodyPr/>
          <a:lstStyle/>
          <a:p>
            <a:r>
              <a:rPr lang="en-US" dirty="0" smtClean="0"/>
              <a:t>treatment</a:t>
            </a:r>
            <a:endParaRPr lang="en-US" dirty="0"/>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Conservative endodontic therapy</a:t>
            </a:r>
            <a:r>
              <a:rPr lang="en-US" sz="2400" dirty="0" smtClean="0">
                <a:solidFill>
                  <a:srgbClr val="20CCD0"/>
                </a:solidFill>
                <a:latin typeface="Times New Roman" pitchFamily="18" charset="0"/>
                <a:cs typeface="Times New Roman" pitchFamily="18" charset="0"/>
              </a:rPr>
              <a:t>( </a:t>
            </a:r>
            <a:r>
              <a:rPr lang="en-US" sz="2400" dirty="0" err="1" smtClean="0">
                <a:solidFill>
                  <a:srgbClr val="20CCD0"/>
                </a:solidFill>
                <a:latin typeface="Times New Roman" pitchFamily="18" charset="0"/>
                <a:cs typeface="Times New Roman" pitchFamily="18" charset="0"/>
              </a:rPr>
              <a:t>Bhaskar</a:t>
            </a:r>
            <a:r>
              <a:rPr lang="en-US" sz="2400" dirty="0" smtClean="0">
                <a:solidFill>
                  <a:srgbClr val="20CCD0"/>
                </a:solidFill>
                <a:latin typeface="Times New Roman" pitchFamily="18" charset="0"/>
                <a:cs typeface="Times New Roman" pitchFamily="18" charset="0"/>
              </a:rPr>
              <a:t>)</a:t>
            </a: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       Decompressed through reduction of </a:t>
            </a:r>
            <a:r>
              <a:rPr lang="en-US" sz="2400" dirty="0" err="1" smtClean="0">
                <a:latin typeface="Times New Roman" pitchFamily="18" charset="0"/>
                <a:cs typeface="Times New Roman" pitchFamily="18" charset="0"/>
              </a:rPr>
              <a:t>intracystic</a:t>
            </a:r>
            <a:r>
              <a:rPr lang="en-US" sz="2400" dirty="0" smtClean="0">
                <a:latin typeface="Times New Roman" pitchFamily="18" charset="0"/>
                <a:cs typeface="Times New Roman" pitchFamily="18" charset="0"/>
              </a:rPr>
              <a:t> pressure</a:t>
            </a:r>
          </a:p>
          <a:p>
            <a:pPr>
              <a:buFont typeface="Wingdings" pitchFamily="2" charset="2"/>
              <a:buChar char="v"/>
            </a:pPr>
            <a:r>
              <a:rPr lang="en-US" sz="2400" dirty="0" smtClean="0">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84% Success Rate </a:t>
            </a:r>
            <a:r>
              <a:rPr lang="en-US" sz="2400" dirty="0" smtClean="0">
                <a:solidFill>
                  <a:srgbClr val="990099"/>
                </a:solidFill>
                <a:latin typeface="Times New Roman" pitchFamily="18" charset="0"/>
                <a:cs typeface="Times New Roman" pitchFamily="18" charset="0"/>
              </a:rPr>
              <a:t>( Shah 1988)</a:t>
            </a:r>
          </a:p>
          <a:p>
            <a:pPr>
              <a:buFont typeface="Wingdings" pitchFamily="2" charset="2"/>
              <a:buChar char="v"/>
            </a:pPr>
            <a:r>
              <a:rPr lang="en-US" sz="2400" dirty="0" smtClean="0">
                <a:latin typeface="Times New Roman" pitchFamily="18" charset="0"/>
                <a:cs typeface="Times New Roman" pitchFamily="18" charset="0"/>
              </a:rPr>
              <a:t>Root resection</a:t>
            </a:r>
          </a:p>
          <a:p>
            <a:r>
              <a:rPr lang="en-US" sz="2400" dirty="0" err="1" smtClean="0">
                <a:latin typeface="Times New Roman" pitchFamily="18" charset="0"/>
                <a:cs typeface="Times New Roman" pitchFamily="18" charset="0"/>
              </a:rPr>
              <a:t>Enucleation</a:t>
            </a:r>
            <a:endParaRPr lang="en-US" sz="2400" dirty="0" smtClean="0">
              <a:latin typeface="Times New Roman" pitchFamily="18" charset="0"/>
              <a:cs typeface="Times New Roman" pitchFamily="18" charset="0"/>
            </a:endParaRPr>
          </a:p>
          <a:p>
            <a:r>
              <a:rPr lang="en-US" sz="2400" dirty="0" err="1" smtClean="0">
                <a:latin typeface="Times New Roman" pitchFamily="18" charset="0"/>
                <a:cs typeface="Times New Roman" pitchFamily="18" charset="0"/>
              </a:rPr>
              <a:t>marsupilization</a:t>
            </a:r>
            <a:endParaRPr lang="en-US" sz="2400" dirty="0">
              <a:latin typeface="Times New Roman" pitchFamily="18" charset="0"/>
              <a:cs typeface="Times New Roman" pitchFamily="18" charset="0"/>
            </a:endParaRPr>
          </a:p>
        </p:txBody>
      </p:sp>
      <p:sp>
        <p:nvSpPr>
          <p:cNvPr id="4" name="Down Arrow 3"/>
          <p:cNvSpPr/>
          <p:nvPr/>
        </p:nvSpPr>
        <p:spPr bwMode="auto">
          <a:xfrm>
            <a:off x="3124200" y="1981200"/>
            <a:ext cx="228600" cy="9784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smtClean="0">
                <a:solidFill>
                  <a:schemeClr val="accent3"/>
                </a:solidFill>
              </a:rPr>
              <a:t>Residual Cyst</a:t>
            </a:r>
            <a:endParaRPr lang="en-US" dirty="0">
              <a:solidFill>
                <a:schemeClr val="accent3"/>
              </a:solidFill>
            </a:endParaRPr>
          </a:p>
        </p:txBody>
      </p:sp>
      <p:sp>
        <p:nvSpPr>
          <p:cNvPr id="5" name="Content Placeholder 4"/>
          <p:cNvSpPr>
            <a:spLocks noGrp="1"/>
          </p:cNvSpPr>
          <p:nvPr>
            <p:ph idx="1"/>
          </p:nvPr>
        </p:nvSpPr>
        <p:spPr>
          <a:xfrm>
            <a:off x="609600" y="990600"/>
            <a:ext cx="8077200" cy="5364960"/>
          </a:xfrm>
        </p:spPr>
        <p:txBody>
          <a:bodyPr>
            <a:normAutofit/>
          </a:bodyPr>
          <a:lstStyle/>
          <a:p>
            <a:pPr algn="just">
              <a:lnSpc>
                <a:spcPct val="150000"/>
              </a:lnSpc>
            </a:pPr>
            <a:r>
              <a:rPr lang="en-US" sz="2400" dirty="0" smtClean="0"/>
              <a:t>Inflammatory cyst of jaws that fails to </a:t>
            </a:r>
            <a:r>
              <a:rPr lang="en-US" sz="2400" dirty="0" err="1" smtClean="0"/>
              <a:t>involute</a:t>
            </a:r>
            <a:r>
              <a:rPr lang="en-US" sz="2400" dirty="0" smtClean="0"/>
              <a:t> after root canal therapy / tooth removal</a:t>
            </a:r>
          </a:p>
          <a:p>
            <a:pPr algn="just">
              <a:lnSpc>
                <a:spcPct val="150000"/>
              </a:lnSpc>
              <a:defRPr/>
            </a:pPr>
            <a:r>
              <a:rPr lang="en-US" sz="2400" dirty="0" smtClean="0"/>
              <a:t>Age: older age group</a:t>
            </a:r>
          </a:p>
          <a:p>
            <a:pPr algn="just">
              <a:lnSpc>
                <a:spcPct val="150000"/>
              </a:lnSpc>
              <a:defRPr/>
            </a:pPr>
            <a:r>
              <a:rPr lang="en-US" sz="2400" dirty="0" smtClean="0"/>
              <a:t>Sex: Male&gt;Female</a:t>
            </a:r>
          </a:p>
          <a:p>
            <a:pPr algn="just">
              <a:lnSpc>
                <a:spcPct val="150000"/>
              </a:lnSpc>
              <a:defRPr/>
            </a:pPr>
            <a:r>
              <a:rPr lang="en-US" sz="2400" dirty="0" smtClean="0"/>
              <a:t>Site: Maxilla&gt;Mandible</a:t>
            </a:r>
          </a:p>
          <a:p>
            <a:pPr algn="just">
              <a:lnSpc>
                <a:spcPct val="150000"/>
              </a:lnSpc>
              <a:defRPr/>
            </a:pPr>
            <a:r>
              <a:rPr lang="en-US" sz="2400" dirty="0" smtClean="0"/>
              <a:t>Asymptomatic</a:t>
            </a:r>
          </a:p>
          <a:p>
            <a:pPr algn="just">
              <a:lnSpc>
                <a:spcPct val="150000"/>
              </a:lnSpc>
              <a:defRPr/>
            </a:pPr>
            <a:r>
              <a:rPr lang="en-US" sz="2400" dirty="0" smtClean="0"/>
              <a:t>Rarely &gt;5 to 10 mm in diameter</a:t>
            </a:r>
          </a:p>
          <a:p>
            <a:pPr algn="just">
              <a:lnSpc>
                <a:spcPct val="150000"/>
              </a:lnSpc>
            </a:pPr>
            <a:endParaRPr lang="en-US" sz="2400" dirty="0"/>
          </a:p>
        </p:txBody>
      </p:sp>
      <p:pic>
        <p:nvPicPr>
          <p:cNvPr id="4" name="Picture 7" descr="DSC05419"/>
          <p:cNvPicPr>
            <a:picLocks noChangeAspect="1" noChangeArrowheads="1"/>
          </p:cNvPicPr>
          <p:nvPr/>
        </p:nvPicPr>
        <p:blipFill>
          <a:blip r:embed="rId3" cstate="print"/>
          <a:srcRect l="9477" t="10457" r="9477" b="12854"/>
          <a:stretch>
            <a:fillRect/>
          </a:stretch>
        </p:blipFill>
        <p:spPr bwMode="auto">
          <a:xfrm>
            <a:off x="5943600" y="4343400"/>
            <a:ext cx="2914650" cy="2185988"/>
          </a:xfrm>
          <a:prstGeom prst="rect">
            <a:avLst/>
          </a:prstGeom>
          <a:noFill/>
          <a:ln w="6350">
            <a:solidFill>
              <a:srgbClr val="FF0000"/>
            </a:solidFill>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38200" y="0"/>
            <a:ext cx="7772400" cy="914400"/>
          </a:xfrm>
        </p:spPr>
        <p:txBody>
          <a:bodyPr/>
          <a:lstStyle/>
          <a:p>
            <a:pPr algn="ctr"/>
            <a:r>
              <a:rPr lang="en-US" sz="4400" dirty="0" smtClean="0"/>
              <a:t>DEFINITION</a:t>
            </a:r>
          </a:p>
        </p:txBody>
      </p:sp>
      <p:sp>
        <p:nvSpPr>
          <p:cNvPr id="7171" name="Content Placeholder 2"/>
          <p:cNvSpPr>
            <a:spLocks noGrp="1"/>
          </p:cNvSpPr>
          <p:nvPr>
            <p:ph idx="1"/>
          </p:nvPr>
        </p:nvSpPr>
        <p:spPr/>
        <p:txBody>
          <a:bodyPr/>
          <a:lstStyle/>
          <a:p>
            <a:pPr algn="just">
              <a:lnSpc>
                <a:spcPct val="150000"/>
              </a:lnSpc>
            </a:pPr>
            <a:r>
              <a:rPr lang="en-US" sz="2400" dirty="0" smtClean="0"/>
              <a:t>‘A pathological cavity having fluid, </a:t>
            </a:r>
            <a:r>
              <a:rPr lang="en-US" sz="2400" dirty="0" err="1" smtClean="0"/>
              <a:t>semifluid</a:t>
            </a:r>
            <a:r>
              <a:rPr lang="en-US" sz="2400" dirty="0" smtClean="0"/>
              <a:t> or gaseous contents and which is not created by the accumulation of pus’. Most cysts, but not all, are lined by epithelium.</a:t>
            </a:r>
          </a:p>
          <a:p>
            <a:pPr lvl="1" algn="r">
              <a:lnSpc>
                <a:spcPct val="150000"/>
              </a:lnSpc>
              <a:buNone/>
            </a:pPr>
            <a:r>
              <a:rPr lang="en-US" sz="2000" dirty="0" smtClean="0">
                <a:solidFill>
                  <a:srgbClr val="FF0000"/>
                </a:solidFill>
              </a:rPr>
              <a:t>(KRAMER in 1974)</a:t>
            </a:r>
          </a:p>
        </p:txBody>
      </p:sp>
      <p:sp>
        <p:nvSpPr>
          <p:cNvPr id="4" name="Rectangle 3"/>
          <p:cNvSpPr/>
          <p:nvPr/>
        </p:nvSpPr>
        <p:spPr>
          <a:xfrm>
            <a:off x="533400" y="4191000"/>
            <a:ext cx="8382000" cy="2862322"/>
          </a:xfrm>
          <a:prstGeom prst="rect">
            <a:avLst/>
          </a:prstGeom>
        </p:spPr>
        <p:txBody>
          <a:bodyPr wrap="square">
            <a:spAutoFit/>
          </a:bodyPr>
          <a:lstStyle/>
          <a:p>
            <a:pPr algn="ctr">
              <a:lnSpc>
                <a:spcPct val="150000"/>
              </a:lnSpc>
            </a:pPr>
            <a:r>
              <a:rPr lang="en-US" sz="2800" dirty="0" smtClean="0">
                <a:solidFill>
                  <a:srgbClr val="FF0000"/>
                </a:solidFill>
                <a:sym typeface="Wingdings"/>
              </a:rPr>
              <a:t></a:t>
            </a:r>
            <a:r>
              <a:rPr lang="en-US" sz="2200" dirty="0" smtClean="0"/>
              <a:t>Not lined by epithelium : Mucous </a:t>
            </a:r>
            <a:r>
              <a:rPr lang="en-US" sz="2200" dirty="0" err="1" smtClean="0"/>
              <a:t>extravasation</a:t>
            </a:r>
            <a:r>
              <a:rPr lang="en-US" sz="2200" dirty="0" smtClean="0"/>
              <a:t> cyst of salivary glands, </a:t>
            </a:r>
            <a:r>
              <a:rPr lang="en-US" sz="2200" dirty="0" err="1" smtClean="0"/>
              <a:t>Aneurysmal</a:t>
            </a:r>
            <a:r>
              <a:rPr lang="en-US" sz="2200" dirty="0" smtClean="0"/>
              <a:t> bone cyst &amp; Solitary bone cyst - </a:t>
            </a:r>
            <a:r>
              <a:rPr lang="en-US" sz="2400" b="1" dirty="0" smtClean="0">
                <a:solidFill>
                  <a:srgbClr val="FF0000"/>
                </a:solidFill>
                <a:effectLst>
                  <a:outerShdw blurRad="38100" dist="38100" dir="2700000" algn="tl">
                    <a:srgbClr val="000000">
                      <a:alpha val="43137"/>
                    </a:srgbClr>
                  </a:outerShdw>
                </a:effectLst>
              </a:rPr>
              <a:t>‘PSEUDOCYSTS’</a:t>
            </a:r>
            <a:r>
              <a:rPr lang="en-US" sz="2400" dirty="0" smtClean="0"/>
              <a:t> </a:t>
            </a:r>
          </a:p>
          <a:p>
            <a:pPr algn="just">
              <a:lnSpc>
                <a:spcPct val="150000"/>
              </a:lnSpc>
            </a:pPr>
            <a:r>
              <a:rPr lang="en-US" sz="2200" dirty="0" err="1" smtClean="0"/>
              <a:t>Reichart</a:t>
            </a:r>
            <a:r>
              <a:rPr lang="en-US" sz="2200" dirty="0" smtClean="0"/>
              <a:t> and </a:t>
            </a:r>
            <a:r>
              <a:rPr lang="en-US" sz="2200" dirty="0" err="1" smtClean="0"/>
              <a:t>Philipsen</a:t>
            </a:r>
            <a:r>
              <a:rPr lang="en-US" sz="2200" dirty="0" smtClean="0"/>
              <a:t> (2004)  -  ‘</a:t>
            </a:r>
            <a:r>
              <a:rPr lang="en-US" sz="2200" b="1" i="1" dirty="0" smtClean="0">
                <a:effectLst>
                  <a:outerShdw blurRad="38100" dist="38100" dir="2700000" algn="tl">
                    <a:srgbClr val="000000">
                      <a:alpha val="43137"/>
                    </a:srgbClr>
                  </a:outerShdw>
                </a:effectLst>
              </a:rPr>
              <a:t>Cavities</a:t>
            </a:r>
            <a:r>
              <a:rPr lang="en-US" sz="2200" dirty="0" smtClean="0"/>
              <a:t>’</a:t>
            </a:r>
            <a:endParaRPr lang="en-US" sz="2200" b="1" dirty="0" smtClean="0">
              <a:solidFill>
                <a:srgbClr val="FF0000"/>
              </a:solidFill>
              <a:effectLst>
                <a:outerShdw blurRad="38100" dist="38100" dir="2700000" algn="tl">
                  <a:srgbClr val="000000">
                    <a:alpha val="43137"/>
                  </a:srgbClr>
                </a:outerShdw>
              </a:effectLst>
            </a:endParaRPr>
          </a:p>
          <a:p>
            <a:pPr algn="ctr">
              <a:lnSpc>
                <a:spcPct val="150000"/>
              </a:lnSpc>
            </a:pPr>
            <a:endParaRPr lang="en-US" sz="2200" b="1" dirty="0">
              <a:solidFill>
                <a:srgbClr val="FF00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dirty="0" smtClean="0"/>
              <a:t>RADIOGRAPHIC FINDINGS</a:t>
            </a:r>
            <a:endParaRPr lang="en-US" sz="3200" dirty="0"/>
          </a:p>
        </p:txBody>
      </p:sp>
      <p:sp>
        <p:nvSpPr>
          <p:cNvPr id="3" name="Content Placeholder 2"/>
          <p:cNvSpPr>
            <a:spLocks noGrp="1"/>
          </p:cNvSpPr>
          <p:nvPr>
            <p:ph sz="half" idx="1"/>
          </p:nvPr>
        </p:nvSpPr>
        <p:spPr/>
        <p:txBody>
          <a:bodyPr>
            <a:normAutofit/>
          </a:bodyPr>
          <a:lstStyle/>
          <a:p>
            <a:pPr algn="just">
              <a:lnSpc>
                <a:spcPct val="150000"/>
              </a:lnSpc>
            </a:pPr>
            <a:r>
              <a:rPr lang="en-US" sz="2400" dirty="0" smtClean="0"/>
              <a:t>Residual cysts -enlarging darkening </a:t>
            </a:r>
            <a:r>
              <a:rPr lang="en-US" sz="2400" dirty="0" err="1" smtClean="0"/>
              <a:t>radiolucency</a:t>
            </a:r>
            <a:endParaRPr lang="en-US" sz="2400" dirty="0" smtClean="0"/>
          </a:p>
          <a:p>
            <a:pPr algn="just">
              <a:lnSpc>
                <a:spcPct val="150000"/>
              </a:lnSpc>
            </a:pPr>
            <a:r>
              <a:rPr lang="en-US" sz="2400" dirty="0" smtClean="0"/>
              <a:t>Will not show much bony expansion</a:t>
            </a:r>
          </a:p>
          <a:p>
            <a:pPr algn="just">
              <a:lnSpc>
                <a:spcPct val="150000"/>
              </a:lnSpc>
            </a:pPr>
            <a:r>
              <a:rPr lang="en-US" sz="2400" dirty="0" smtClean="0"/>
              <a:t>Most are small, 1 to 3 cm, sizes &gt; 6 cm may be seen</a:t>
            </a:r>
            <a:endParaRPr lang="en-US" sz="2400" dirty="0"/>
          </a:p>
        </p:txBody>
      </p:sp>
      <p:pic>
        <p:nvPicPr>
          <p:cNvPr id="3074" name="Picture 2"/>
          <p:cNvPicPr>
            <a:picLocks noGrp="1" noChangeAspect="1" noChangeArrowheads="1"/>
          </p:cNvPicPr>
          <p:nvPr>
            <p:ph sz="half" idx="2"/>
          </p:nvPr>
        </p:nvPicPr>
        <p:blipFill>
          <a:blip r:embed="rId3" cstate="print"/>
          <a:srcRect/>
          <a:stretch>
            <a:fillRect/>
          </a:stretch>
        </p:blipFill>
        <p:spPr bwMode="auto">
          <a:xfrm>
            <a:off x="5791200" y="3505200"/>
            <a:ext cx="3019425" cy="2190750"/>
          </a:xfrm>
          <a:prstGeom prst="roundRect">
            <a:avLst/>
          </a:prstGeom>
          <a:noFill/>
          <a:ln w="9525">
            <a:solidFill>
              <a:schemeClr val="accent1"/>
            </a:solid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6858000" y="990600"/>
            <a:ext cx="1743075" cy="2162175"/>
          </a:xfrm>
          <a:prstGeom prst="roundRect">
            <a:avLst/>
          </a:prstGeom>
          <a:noFill/>
          <a:ln w="9525">
            <a:solidFill>
              <a:schemeClr val="accent1"/>
            </a:solid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DIFFERENTIAL DIAGNOSIS</a:t>
            </a:r>
            <a:endParaRPr lang="en-US" sz="3200" dirty="0"/>
          </a:p>
        </p:txBody>
      </p:sp>
      <p:sp>
        <p:nvSpPr>
          <p:cNvPr id="5" name="Content Placeholder 4"/>
          <p:cNvSpPr>
            <a:spLocks noGrp="1"/>
          </p:cNvSpPr>
          <p:nvPr>
            <p:ph idx="1"/>
          </p:nvPr>
        </p:nvSpPr>
        <p:spPr/>
        <p:txBody>
          <a:bodyPr>
            <a:normAutofit/>
          </a:bodyPr>
          <a:lstStyle/>
          <a:p>
            <a:pPr>
              <a:lnSpc>
                <a:spcPct val="150000"/>
              </a:lnSpc>
            </a:pPr>
            <a:r>
              <a:rPr lang="en-US" sz="2400" dirty="0" err="1" smtClean="0"/>
              <a:t>Periapical</a:t>
            </a:r>
            <a:r>
              <a:rPr lang="en-US" sz="2400" dirty="0" smtClean="0"/>
              <a:t> </a:t>
            </a:r>
            <a:r>
              <a:rPr lang="en-US" sz="2400" dirty="0" err="1" smtClean="0"/>
              <a:t>cemento</a:t>
            </a:r>
            <a:r>
              <a:rPr lang="en-US" sz="2400" dirty="0" smtClean="0"/>
              <a:t>‐osseous dysplasia or a sublingual salivary gland depression - anterior mandible</a:t>
            </a:r>
          </a:p>
          <a:p>
            <a:pPr>
              <a:lnSpc>
                <a:spcPct val="150000"/>
              </a:lnSpc>
            </a:pPr>
            <a:r>
              <a:rPr lang="en-US" sz="2400" dirty="0" smtClean="0"/>
              <a:t>Idiopathic bone cavity - Remained static or enlarged only slowly</a:t>
            </a:r>
          </a:p>
          <a:p>
            <a:pPr>
              <a:lnSpc>
                <a:spcPct val="150000"/>
              </a:lnSpc>
            </a:pPr>
            <a:endParaRPr lang="en-US" sz="2400"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sz="3200" dirty="0" smtClean="0"/>
              <a:t>DIAGNOSIS AND TREATMENT</a:t>
            </a:r>
            <a:endParaRPr lang="en-US" sz="3200" dirty="0"/>
          </a:p>
        </p:txBody>
      </p:sp>
      <p:sp>
        <p:nvSpPr>
          <p:cNvPr id="3" name="Content Placeholder 2"/>
          <p:cNvSpPr>
            <a:spLocks noGrp="1"/>
          </p:cNvSpPr>
          <p:nvPr>
            <p:ph idx="1"/>
          </p:nvPr>
        </p:nvSpPr>
        <p:spPr/>
        <p:txBody>
          <a:bodyPr>
            <a:normAutofit/>
          </a:bodyPr>
          <a:lstStyle/>
          <a:p>
            <a:pPr>
              <a:lnSpc>
                <a:spcPct val="150000"/>
              </a:lnSpc>
            </a:pPr>
            <a:r>
              <a:rPr lang="en-US" sz="2400" dirty="0" smtClean="0"/>
              <a:t>Pulp testing of adjacent teeth to rule out the possibility of a source for another </a:t>
            </a:r>
            <a:r>
              <a:rPr lang="en-US" sz="2400" dirty="0" err="1" smtClean="0"/>
              <a:t>radicular</a:t>
            </a:r>
            <a:r>
              <a:rPr lang="en-US" sz="2400" dirty="0" smtClean="0"/>
              <a:t> cyst</a:t>
            </a:r>
          </a:p>
          <a:p>
            <a:pPr>
              <a:lnSpc>
                <a:spcPct val="150000"/>
              </a:lnSpc>
            </a:pPr>
            <a:r>
              <a:rPr lang="en-US" sz="2400" dirty="0" smtClean="0"/>
              <a:t>Exploration and </a:t>
            </a:r>
            <a:r>
              <a:rPr lang="en-US" sz="2400" dirty="0" err="1" smtClean="0"/>
              <a:t>enucleation</a:t>
            </a:r>
            <a:r>
              <a:rPr lang="en-US" sz="2400" dirty="0" smtClean="0"/>
              <a:t> of the residual cyst</a:t>
            </a:r>
          </a:p>
          <a:p>
            <a:pPr>
              <a:lnSpc>
                <a:spcPct val="150000"/>
              </a:lnSpc>
            </a:pPr>
            <a:r>
              <a:rPr lang="en-US" sz="2400" dirty="0" smtClean="0"/>
              <a:t>Exploration and removal of any inflammatory focus, such as residual roots or root canal filling</a:t>
            </a:r>
            <a:endParaRPr lang="en-US" sz="2400"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15400" cy="6858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800" dirty="0" smtClean="0">
                <a:solidFill>
                  <a:schemeClr val="accent3"/>
                </a:solidFill>
              </a:rPr>
              <a:t>INFLAMMATORY COLLATERAL CYST</a:t>
            </a:r>
            <a:endParaRPr lang="en-US" sz="3800" dirty="0">
              <a:solidFill>
                <a:schemeClr val="accent3"/>
              </a:solidFill>
            </a:endParaRPr>
          </a:p>
        </p:txBody>
      </p:sp>
      <p:graphicFrame>
        <p:nvGraphicFramePr>
          <p:cNvPr id="6" name="Content Placeholder 5"/>
          <p:cNvGraphicFramePr>
            <a:graphicFrameLocks noGrp="1"/>
          </p:cNvGraphicFramePr>
          <p:nvPr>
            <p:ph idx="1"/>
          </p:nvPr>
        </p:nvGraphicFramePr>
        <p:xfrm>
          <a:off x="0" y="4724400"/>
          <a:ext cx="89916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nvGraphicFramePr>
        <p:xfrm>
          <a:off x="-76200" y="889000"/>
          <a:ext cx="7696200" cy="3835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Diagram 4"/>
          <p:cNvGraphicFramePr/>
          <p:nvPr/>
        </p:nvGraphicFramePr>
        <p:xfrm>
          <a:off x="3276600" y="533400"/>
          <a:ext cx="5867400" cy="44196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7" name="TextBox 6"/>
          <p:cNvSpPr txBox="1"/>
          <p:nvPr/>
        </p:nvSpPr>
        <p:spPr>
          <a:xfrm>
            <a:off x="228600" y="762001"/>
            <a:ext cx="2209800" cy="510778"/>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path path="circle">
              <a:fillToRect l="50000" t="50000" r="50000" b="50000"/>
            </a:path>
            <a:tileRect/>
          </a:gradFill>
          <a:ln>
            <a:noFill/>
          </a:ln>
          <a:effectLst/>
          <a:scene3d>
            <a:camera prst="orthographicFront">
              <a:rot lat="0" lon="0" rev="0"/>
            </a:camera>
            <a:lightRig rig="chilly" dir="t">
              <a:rot lat="0" lon="0" rev="18480000"/>
            </a:lightRig>
          </a:scene3d>
          <a:sp3d prstMaterial="clear">
            <a:bevelT h="635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solidFill>
                  <a:schemeClr val="accent1"/>
                </a:solidFill>
                <a:effectLst>
                  <a:outerShdw blurRad="50800" dist="39000" dir="5460000" algn="tl">
                    <a:srgbClr val="000000">
                      <a:alpha val="38000"/>
                    </a:srgbClr>
                  </a:outerShdw>
                </a:effectLst>
              </a:rPr>
              <a:t>SYNONYMNS</a:t>
            </a:r>
            <a:endParaRPr lang="en-US" sz="2400" b="1" dirty="0">
              <a:ln w="11430"/>
              <a:solidFill>
                <a:schemeClr val="accent1"/>
              </a:solidFill>
              <a:effectLst>
                <a:outerShdw blurRad="50800" dist="39000" dir="5460000" algn="tl">
                  <a:srgbClr val="000000">
                    <a:alpha val="38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3)">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6">
                                            <p:graphicEl>
                                              <a:dgm id="{1D422B26-05D1-4850-93F3-B4E712CCF142}"/>
                                            </p:graphicEl>
                                          </p:spTgt>
                                        </p:tgtEl>
                                        <p:attrNameLst>
                                          <p:attrName>style.visibility</p:attrName>
                                        </p:attrNameLst>
                                      </p:cBhvr>
                                      <p:to>
                                        <p:strVal val="visible"/>
                                      </p:to>
                                    </p:set>
                                    <p:anim calcmode="lin" valueType="num">
                                      <p:cBhvr additive="base">
                                        <p:cTn id="17" dur="1000" fill="hold"/>
                                        <p:tgtEl>
                                          <p:spTgt spid="6">
                                            <p:graphicEl>
                                              <a:dgm id="{1D422B26-05D1-4850-93F3-B4E712CCF142}"/>
                                            </p:graphic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6">
                                            <p:graphicEl>
                                              <a:dgm id="{1D422B26-05D1-4850-93F3-B4E712CCF142}"/>
                                            </p:graphic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8" fill="hold" grpId="0" nodeType="clickEffect">
                                  <p:stCondLst>
                                    <p:cond delay="0"/>
                                  </p:stCondLst>
                                  <p:childTnLst>
                                    <p:set>
                                      <p:cBhvr>
                                        <p:cTn id="22" dur="1" fill="hold">
                                          <p:stCondLst>
                                            <p:cond delay="0"/>
                                          </p:stCondLst>
                                        </p:cTn>
                                        <p:tgtEl>
                                          <p:spTgt spid="6">
                                            <p:graphicEl>
                                              <a:dgm id="{B929EDE5-B73B-42CE-AF18-1D69447CE033}"/>
                                            </p:graphicEl>
                                          </p:spTgt>
                                        </p:tgtEl>
                                        <p:attrNameLst>
                                          <p:attrName>style.visibility</p:attrName>
                                        </p:attrNameLst>
                                      </p:cBhvr>
                                      <p:to>
                                        <p:strVal val="visible"/>
                                      </p:to>
                                    </p:set>
                                    <p:anim calcmode="lin" valueType="num">
                                      <p:cBhvr additive="base">
                                        <p:cTn id="23" dur="1000" fill="hold"/>
                                        <p:tgtEl>
                                          <p:spTgt spid="6">
                                            <p:graphicEl>
                                              <a:dgm id="{B929EDE5-B73B-42CE-AF18-1D69447CE033}"/>
                                            </p:graphic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6">
                                            <p:graphicEl>
                                              <a:dgm id="{B929EDE5-B73B-42CE-AF18-1D69447CE033}"/>
                                            </p:graphic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8" fill="hold" grpId="0" nodeType="clickEffect">
                                  <p:stCondLst>
                                    <p:cond delay="0"/>
                                  </p:stCondLst>
                                  <p:childTnLst>
                                    <p:set>
                                      <p:cBhvr>
                                        <p:cTn id="28" dur="1" fill="hold">
                                          <p:stCondLst>
                                            <p:cond delay="0"/>
                                          </p:stCondLst>
                                        </p:cTn>
                                        <p:tgtEl>
                                          <p:spTgt spid="6">
                                            <p:graphicEl>
                                              <a:dgm id="{96846468-C572-45D8-BE90-3E9C574E5468}"/>
                                            </p:graphicEl>
                                          </p:spTgt>
                                        </p:tgtEl>
                                        <p:attrNameLst>
                                          <p:attrName>style.visibility</p:attrName>
                                        </p:attrNameLst>
                                      </p:cBhvr>
                                      <p:to>
                                        <p:strVal val="visible"/>
                                      </p:to>
                                    </p:set>
                                    <p:anim calcmode="lin" valueType="num">
                                      <p:cBhvr additive="base">
                                        <p:cTn id="29" dur="1000" fill="hold"/>
                                        <p:tgtEl>
                                          <p:spTgt spid="6">
                                            <p:graphicEl>
                                              <a:dgm id="{96846468-C572-45D8-BE90-3E9C574E5468}"/>
                                            </p:graphic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6">
                                            <p:graphicEl>
                                              <a:dgm id="{96846468-C572-45D8-BE90-3E9C574E5468}"/>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8" fill="hold" grpId="0" nodeType="clickEffect">
                                  <p:stCondLst>
                                    <p:cond delay="0"/>
                                  </p:stCondLst>
                                  <p:childTnLst>
                                    <p:set>
                                      <p:cBhvr>
                                        <p:cTn id="34" dur="1" fill="hold">
                                          <p:stCondLst>
                                            <p:cond delay="0"/>
                                          </p:stCondLst>
                                        </p:cTn>
                                        <p:tgtEl>
                                          <p:spTgt spid="6">
                                            <p:graphicEl>
                                              <a:dgm id="{9EA0FCF6-6928-4723-82FC-34B5B54512FF}"/>
                                            </p:graphicEl>
                                          </p:spTgt>
                                        </p:tgtEl>
                                        <p:attrNameLst>
                                          <p:attrName>style.visibility</p:attrName>
                                        </p:attrNameLst>
                                      </p:cBhvr>
                                      <p:to>
                                        <p:strVal val="visible"/>
                                      </p:to>
                                    </p:set>
                                    <p:anim calcmode="lin" valueType="num">
                                      <p:cBhvr additive="base">
                                        <p:cTn id="35" dur="1000" fill="hold"/>
                                        <p:tgtEl>
                                          <p:spTgt spid="6">
                                            <p:graphicEl>
                                              <a:dgm id="{9EA0FCF6-6928-4723-82FC-34B5B54512FF}"/>
                                            </p:graphic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6">
                                            <p:graphicEl>
                                              <a:dgm id="{9EA0FCF6-6928-4723-82FC-34B5B54512FF}"/>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Graphic spid="4" grpId="0">
        <p:bldAsOne/>
      </p:bldGraphic>
      <p:bldGraphic spid="5"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0" y="0"/>
          <a:ext cx="89154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p:cNvPicPr>
            <a:picLocks noChangeAspect="1" noChangeArrowheads="1"/>
          </p:cNvPicPr>
          <p:nvPr/>
        </p:nvPicPr>
        <p:blipFill>
          <a:blip r:embed="rId7" cstate="print"/>
          <a:srcRect/>
          <a:stretch>
            <a:fillRect/>
          </a:stretch>
        </p:blipFill>
        <p:spPr bwMode="auto">
          <a:xfrm>
            <a:off x="228600" y="152400"/>
            <a:ext cx="2288248"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1" name="Picture 3"/>
          <p:cNvPicPr>
            <a:picLocks noChangeAspect="1" noChangeArrowheads="1"/>
          </p:cNvPicPr>
          <p:nvPr/>
        </p:nvPicPr>
        <p:blipFill>
          <a:blip r:embed="rId8" cstate="print"/>
          <a:srcRect/>
          <a:stretch>
            <a:fillRect/>
          </a:stretch>
        </p:blipFill>
        <p:spPr bwMode="auto">
          <a:xfrm>
            <a:off x="152400" y="4876800"/>
            <a:ext cx="2362200" cy="1768763"/>
          </a:xfrm>
          <a:prstGeom prst="roundRect">
            <a:avLst/>
          </a:prstGeom>
          <a:noFill/>
          <a:ln w="19050">
            <a:solidFill>
              <a:schemeClr val="tx1"/>
            </a:solidFill>
            <a:miter lim="800000"/>
            <a:headEnd/>
            <a:tailEnd/>
          </a:ln>
        </p:spPr>
      </p:pic>
      <p:pic>
        <p:nvPicPr>
          <p:cNvPr id="7172" name="Picture 4"/>
          <p:cNvPicPr>
            <a:picLocks noChangeAspect="1" noChangeArrowheads="1"/>
          </p:cNvPicPr>
          <p:nvPr/>
        </p:nvPicPr>
        <p:blipFill>
          <a:blip r:embed="rId9" cstate="print"/>
          <a:srcRect/>
          <a:stretch>
            <a:fillRect/>
          </a:stretch>
        </p:blipFill>
        <p:spPr bwMode="auto">
          <a:xfrm>
            <a:off x="152400" y="2549449"/>
            <a:ext cx="2362200" cy="1717751"/>
          </a:xfrm>
          <a:prstGeom prst="roundRect">
            <a:avLst/>
          </a:prstGeom>
          <a:noFill/>
          <a:ln w="19050">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772400" cy="554736"/>
          </a:xfrm>
        </p:spPr>
        <p:txBody>
          <a:bodyPr/>
          <a:lstStyle/>
          <a:p>
            <a:r>
              <a:rPr lang="en-US" sz="3200" dirty="0" smtClean="0"/>
              <a:t>TREATMENT</a:t>
            </a:r>
            <a:endParaRPr lang="en-US" sz="3200" dirty="0"/>
          </a:p>
        </p:txBody>
      </p:sp>
      <p:sp>
        <p:nvSpPr>
          <p:cNvPr id="3" name="Content Placeholder 2"/>
          <p:cNvSpPr>
            <a:spLocks noGrp="1"/>
          </p:cNvSpPr>
          <p:nvPr>
            <p:ph idx="1"/>
          </p:nvPr>
        </p:nvSpPr>
        <p:spPr>
          <a:xfrm>
            <a:off x="381000" y="1066800"/>
            <a:ext cx="8305800" cy="5288760"/>
          </a:xfrm>
        </p:spPr>
        <p:txBody>
          <a:bodyPr>
            <a:normAutofit/>
          </a:bodyPr>
          <a:lstStyle/>
          <a:p>
            <a:pPr algn="just">
              <a:lnSpc>
                <a:spcPct val="150000"/>
              </a:lnSpc>
            </a:pPr>
            <a:r>
              <a:rPr lang="en-US" sz="2400" b="1" dirty="0" err="1" smtClean="0">
                <a:solidFill>
                  <a:srgbClr val="002060"/>
                </a:solidFill>
                <a:latin typeface="Comic Sans MS" pitchFamily="66" charset="0"/>
              </a:rPr>
              <a:t>Colgan</a:t>
            </a:r>
            <a:r>
              <a:rPr lang="en-US" sz="2400" b="1" dirty="0" smtClean="0">
                <a:solidFill>
                  <a:srgbClr val="002060"/>
                </a:solidFill>
                <a:latin typeface="Comic Sans MS" pitchFamily="66" charset="0"/>
              </a:rPr>
              <a:t> </a:t>
            </a:r>
            <a:r>
              <a:rPr lang="en-US" sz="2400" b="1" i="1" dirty="0" smtClean="0">
                <a:solidFill>
                  <a:srgbClr val="002060"/>
                </a:solidFill>
                <a:latin typeface="Comic Sans MS" pitchFamily="66" charset="0"/>
              </a:rPr>
              <a:t>et al. (2002) </a:t>
            </a:r>
            <a:r>
              <a:rPr lang="en-US" sz="2400" i="1" dirty="0" smtClean="0"/>
              <a:t>-food impaction- </a:t>
            </a:r>
            <a:r>
              <a:rPr lang="en-US" sz="2400" dirty="0" smtClean="0"/>
              <a:t>plays role- occlusion of the opening of the pocket – </a:t>
            </a:r>
            <a:r>
              <a:rPr lang="en-US" sz="2400" dirty="0" err="1" smtClean="0"/>
              <a:t>currettage</a:t>
            </a:r>
            <a:r>
              <a:rPr lang="en-US" sz="2400" dirty="0" smtClean="0"/>
              <a:t> done</a:t>
            </a:r>
          </a:p>
          <a:p>
            <a:pPr algn="just">
              <a:lnSpc>
                <a:spcPct val="150000"/>
              </a:lnSpc>
            </a:pPr>
            <a:r>
              <a:rPr lang="en-US" sz="2400" dirty="0" err="1" smtClean="0"/>
              <a:t>Paradental</a:t>
            </a:r>
            <a:r>
              <a:rPr lang="en-US" sz="2400" dirty="0" smtClean="0"/>
              <a:t> cysts associated with third molars - removed along with offending tooth</a:t>
            </a:r>
          </a:p>
          <a:p>
            <a:pPr algn="just">
              <a:lnSpc>
                <a:spcPct val="150000"/>
              </a:lnSpc>
            </a:pPr>
            <a:r>
              <a:rPr lang="en-US" sz="2400" dirty="0" smtClean="0"/>
              <a:t>Juvenile lesions </a:t>
            </a:r>
            <a:r>
              <a:rPr lang="en-US" sz="2400" dirty="0" err="1" smtClean="0"/>
              <a:t>enucleation</a:t>
            </a:r>
            <a:r>
              <a:rPr lang="en-US" sz="2400" dirty="0" smtClean="0"/>
              <a:t> of cyst without removal of associated tooth </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 (4).jpg"/>
          <p:cNvPicPr>
            <a:picLocks noChangeAspect="1"/>
          </p:cNvPicPr>
          <p:nvPr/>
        </p:nvPicPr>
        <p:blipFill>
          <a:blip r:embed="rId3" cstate="print"/>
          <a:stretch>
            <a:fillRect/>
          </a:stretch>
        </p:blipFill>
        <p:spPr>
          <a:xfrm>
            <a:off x="685800" y="3048000"/>
            <a:ext cx="8208193" cy="1905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2438400"/>
            <a:ext cx="6705600" cy="2362200"/>
          </a:xfrm>
          <a:prstGeom prst="ellipse">
            <a:avLst/>
          </a:prstGeom>
        </p:spPr>
        <p:style>
          <a:lnRef idx="1">
            <a:schemeClr val="accent2"/>
          </a:lnRef>
          <a:fillRef idx="2">
            <a:schemeClr val="accent2"/>
          </a:fillRef>
          <a:effectRef idx="1">
            <a:schemeClr val="accent2"/>
          </a:effectRef>
          <a:fontRef idx="minor">
            <a:schemeClr val="dk1"/>
          </a:fontRef>
        </p:style>
        <p:txBody>
          <a:bodyPr/>
          <a:lstStyle/>
          <a:p>
            <a:pPr algn="ct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Lucida Calligraphy" pitchFamily="66" charset="0"/>
              </a:rPr>
              <a:t>Developmental</a:t>
            </a:r>
            <a:b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Lucida Calligraphy" pitchFamily="66" charset="0"/>
              </a:rPr>
            </a:br>
            <a:r>
              <a:rPr lang="en-US" sz="40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Lucida Calligraphy" pitchFamily="66" charset="0"/>
              </a:rPr>
              <a:t>Odontogenic</a:t>
            </a: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Lucida Calligraphy" pitchFamily="66" charset="0"/>
              </a:rPr>
              <a:t> Cysts</a:t>
            </a:r>
            <a:endParaRPr lang="en-US" sz="40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Lucida Calligraphy" pitchFamily="66" charset="0"/>
            </a:endParaRPr>
          </a:p>
        </p:txBody>
      </p:sp>
      <p:grpSp>
        <p:nvGrpSpPr>
          <p:cNvPr id="3" name="Group 2"/>
          <p:cNvGrpSpPr/>
          <p:nvPr/>
        </p:nvGrpSpPr>
        <p:grpSpPr>
          <a:xfrm>
            <a:off x="1981200" y="4572000"/>
            <a:ext cx="1934543" cy="1828800"/>
            <a:chOff x="1398565" y="589679"/>
            <a:chExt cx="2067960" cy="511916"/>
          </a:xfrm>
          <a:solidFill>
            <a:schemeClr val="tx2"/>
          </a:solidFill>
          <a:scene3d>
            <a:camera prst="orthographicFront">
              <a:rot lat="0" lon="0" rev="0"/>
            </a:camera>
            <a:lightRig rig="contrasting" dir="t">
              <a:rot lat="0" lon="0" rev="7800000"/>
            </a:lightRig>
          </a:scene3d>
        </p:grpSpPr>
        <p:sp>
          <p:nvSpPr>
            <p:cNvPr id="32" name="Rounded Rectangle 31"/>
            <p:cNvSpPr/>
            <p:nvPr/>
          </p:nvSpPr>
          <p:spPr>
            <a:xfrm>
              <a:off x="1398565" y="589679"/>
              <a:ext cx="2067960" cy="511916"/>
            </a:xfrm>
            <a:prstGeom prst="ellipse">
              <a:avLst/>
            </a:prstGeom>
            <a:grpFill/>
            <a:ln>
              <a:noFill/>
            </a:ln>
            <a:effectLst/>
            <a:sp3d prstMaterial="clear">
              <a:bevelT w="139700" h="139700" prst="coolSlant"/>
            </a:sp3d>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33" name="Rounded Rectangle 4"/>
            <p:cNvSpPr/>
            <p:nvPr/>
          </p:nvSpPr>
          <p:spPr>
            <a:xfrm>
              <a:off x="1413559" y="604673"/>
              <a:ext cx="2037972" cy="481928"/>
            </a:xfrm>
            <a:prstGeom prst="ellipse">
              <a:avLst/>
            </a:prstGeom>
            <a:grpFill/>
            <a:ln>
              <a:noFill/>
            </a:ln>
            <a:effectLst/>
            <a:sp3d prstMaterial="clear">
              <a:bevelT w="139700" h="139700" prst="coolSlan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Arial" pitchFamily="34" charset="0"/>
                  <a:cs typeface="Arial" pitchFamily="34" charset="0"/>
                </a:rPr>
                <a:t>Gingival cyst of infants</a:t>
              </a:r>
              <a:endParaRPr lang="en-US" sz="1600" u="none" kern="1200" dirty="0">
                <a:latin typeface="Arial" pitchFamily="34" charset="0"/>
                <a:cs typeface="Arial" pitchFamily="34" charset="0"/>
              </a:endParaRPr>
            </a:p>
          </p:txBody>
        </p:sp>
      </p:grpSp>
      <p:grpSp>
        <p:nvGrpSpPr>
          <p:cNvPr id="5" name="Group 4"/>
          <p:cNvGrpSpPr/>
          <p:nvPr/>
        </p:nvGrpSpPr>
        <p:grpSpPr>
          <a:xfrm>
            <a:off x="3200400" y="838200"/>
            <a:ext cx="1934543" cy="1828800"/>
            <a:chOff x="1398565" y="1178370"/>
            <a:chExt cx="2067960" cy="511916"/>
          </a:xfrm>
          <a:solidFill>
            <a:schemeClr val="tx2"/>
          </a:solidFill>
          <a:scene3d>
            <a:camera prst="orthographicFront">
              <a:rot lat="0" lon="0" rev="0"/>
            </a:camera>
            <a:lightRig rig="contrasting" dir="t">
              <a:rot lat="0" lon="0" rev="7800000"/>
            </a:lightRig>
          </a:scene3d>
        </p:grpSpPr>
        <p:sp>
          <p:nvSpPr>
            <p:cNvPr id="30" name="Rounded Rectangle 29"/>
            <p:cNvSpPr/>
            <p:nvPr/>
          </p:nvSpPr>
          <p:spPr>
            <a:xfrm>
              <a:off x="1398565" y="1178370"/>
              <a:ext cx="2067960" cy="511916"/>
            </a:xfrm>
            <a:prstGeom prst="ellipse">
              <a:avLst/>
            </a:prstGeom>
            <a:grpFill/>
            <a:ln>
              <a:noFill/>
            </a:ln>
            <a:effectLst/>
            <a:sp3d prstMaterial="clear">
              <a:bevelT w="139700" h="139700" prst="coolSlant"/>
            </a:sp3d>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31" name="Rounded Rectangle 6"/>
            <p:cNvSpPr/>
            <p:nvPr/>
          </p:nvSpPr>
          <p:spPr>
            <a:xfrm>
              <a:off x="1413559" y="1193364"/>
              <a:ext cx="2037972" cy="481928"/>
            </a:xfrm>
            <a:prstGeom prst="ellipse">
              <a:avLst/>
            </a:prstGeom>
            <a:grpFill/>
            <a:ln>
              <a:noFill/>
            </a:ln>
            <a:effectLst/>
            <a:sp3d prstMaterial="clear">
              <a:bevelT w="139700" h="139700" prst="coolSlan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err="1" smtClean="0">
                  <a:latin typeface="Arial" pitchFamily="34" charset="0"/>
                  <a:cs typeface="Arial" pitchFamily="34" charset="0"/>
                </a:rPr>
                <a:t>Odontogenic</a:t>
              </a:r>
              <a:r>
                <a:rPr lang="en-US" sz="1600" kern="1200" dirty="0" smtClean="0">
                  <a:latin typeface="Arial" pitchFamily="34" charset="0"/>
                  <a:cs typeface="Arial" pitchFamily="34" charset="0"/>
                </a:rPr>
                <a:t> </a:t>
              </a:r>
              <a:r>
                <a:rPr lang="en-US" sz="1600" kern="1200" dirty="0" err="1" smtClean="0">
                  <a:latin typeface="Arial" pitchFamily="34" charset="0"/>
                  <a:cs typeface="Arial" pitchFamily="34" charset="0"/>
                </a:rPr>
                <a:t>keratocyst</a:t>
              </a:r>
              <a:endParaRPr lang="en-US" sz="1600" u="none" kern="1200" dirty="0">
                <a:latin typeface="Arial" pitchFamily="34" charset="0"/>
                <a:cs typeface="Arial" pitchFamily="34" charset="0"/>
              </a:endParaRPr>
            </a:p>
          </p:txBody>
        </p:sp>
      </p:grpSp>
      <p:grpSp>
        <p:nvGrpSpPr>
          <p:cNvPr id="6" name="Group 5"/>
          <p:cNvGrpSpPr/>
          <p:nvPr/>
        </p:nvGrpSpPr>
        <p:grpSpPr>
          <a:xfrm>
            <a:off x="1447800" y="1143000"/>
            <a:ext cx="1934543" cy="1828800"/>
            <a:chOff x="1398565" y="1767060"/>
            <a:chExt cx="2067960" cy="511916"/>
          </a:xfrm>
          <a:solidFill>
            <a:schemeClr val="tx2"/>
          </a:solidFill>
          <a:scene3d>
            <a:camera prst="orthographicFront">
              <a:rot lat="0" lon="0" rev="0"/>
            </a:camera>
            <a:lightRig rig="contrasting" dir="t">
              <a:rot lat="0" lon="0" rev="7800000"/>
            </a:lightRig>
          </a:scene3d>
        </p:grpSpPr>
        <p:sp>
          <p:nvSpPr>
            <p:cNvPr id="28" name="Rounded Rectangle 27"/>
            <p:cNvSpPr/>
            <p:nvPr/>
          </p:nvSpPr>
          <p:spPr>
            <a:xfrm>
              <a:off x="1398565" y="1767060"/>
              <a:ext cx="2067960" cy="511916"/>
            </a:xfrm>
            <a:prstGeom prst="ellipse">
              <a:avLst/>
            </a:prstGeom>
            <a:grpFill/>
            <a:ln>
              <a:noFill/>
            </a:ln>
            <a:effectLst/>
            <a:sp3d prstMaterial="clear">
              <a:bevelT w="139700" h="139700" prst="coolSlant"/>
            </a:sp3d>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29" name="Rounded Rectangle 8"/>
            <p:cNvSpPr/>
            <p:nvPr/>
          </p:nvSpPr>
          <p:spPr>
            <a:xfrm>
              <a:off x="1413559" y="1782054"/>
              <a:ext cx="2037972" cy="481928"/>
            </a:xfrm>
            <a:prstGeom prst="ellipse">
              <a:avLst/>
            </a:prstGeom>
            <a:grpFill/>
            <a:ln>
              <a:noFill/>
            </a:ln>
            <a:effectLst/>
            <a:sp3d prstMaterial="clear">
              <a:bevelT w="139700" h="139700" prst="coolSlan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err="1" smtClean="0">
                  <a:latin typeface="Arial" pitchFamily="34" charset="0"/>
                  <a:cs typeface="Arial" pitchFamily="34" charset="0"/>
                </a:rPr>
                <a:t>Dentigerous</a:t>
              </a:r>
              <a:r>
                <a:rPr lang="en-US" sz="1600" kern="1200" dirty="0" smtClean="0">
                  <a:latin typeface="Arial" pitchFamily="34" charset="0"/>
                  <a:cs typeface="Arial" pitchFamily="34" charset="0"/>
                </a:rPr>
                <a:t> cyst</a:t>
              </a:r>
              <a:endParaRPr lang="en-US" sz="1600" u="none" kern="1200" dirty="0">
                <a:latin typeface="Arial" pitchFamily="34" charset="0"/>
                <a:cs typeface="Arial" pitchFamily="34" charset="0"/>
              </a:endParaRPr>
            </a:p>
          </p:txBody>
        </p:sp>
      </p:grpSp>
      <p:grpSp>
        <p:nvGrpSpPr>
          <p:cNvPr id="7" name="Group 6"/>
          <p:cNvGrpSpPr/>
          <p:nvPr/>
        </p:nvGrpSpPr>
        <p:grpSpPr>
          <a:xfrm>
            <a:off x="7010400" y="3124200"/>
            <a:ext cx="1934543" cy="1828800"/>
            <a:chOff x="1398565" y="2355751"/>
            <a:chExt cx="2067960" cy="511916"/>
          </a:xfrm>
          <a:solidFill>
            <a:schemeClr val="tx2"/>
          </a:solidFill>
          <a:scene3d>
            <a:camera prst="orthographicFront">
              <a:rot lat="0" lon="0" rev="0"/>
            </a:camera>
            <a:lightRig rig="contrasting" dir="t">
              <a:rot lat="0" lon="0" rev="7800000"/>
            </a:lightRig>
          </a:scene3d>
        </p:grpSpPr>
        <p:sp>
          <p:nvSpPr>
            <p:cNvPr id="26" name="Rounded Rectangle 25"/>
            <p:cNvSpPr/>
            <p:nvPr/>
          </p:nvSpPr>
          <p:spPr>
            <a:xfrm>
              <a:off x="1398565" y="2355751"/>
              <a:ext cx="2067960" cy="511916"/>
            </a:xfrm>
            <a:prstGeom prst="ellipse">
              <a:avLst/>
            </a:prstGeom>
            <a:grpFill/>
            <a:ln>
              <a:noFill/>
            </a:ln>
            <a:effectLst/>
            <a:sp3d prstMaterial="clear">
              <a:bevelT w="139700" h="139700" prst="coolSlant"/>
            </a:sp3d>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27" name="Rounded Rectangle 10"/>
            <p:cNvSpPr/>
            <p:nvPr/>
          </p:nvSpPr>
          <p:spPr>
            <a:xfrm>
              <a:off x="1413559" y="2370745"/>
              <a:ext cx="2037972" cy="481928"/>
            </a:xfrm>
            <a:prstGeom prst="ellipse">
              <a:avLst/>
            </a:prstGeom>
            <a:grpFill/>
            <a:ln>
              <a:noFill/>
            </a:ln>
            <a:effectLst/>
            <a:sp3d prstMaterial="clear">
              <a:bevelT w="139700" h="139700" prst="coolSlan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Arial" pitchFamily="34" charset="0"/>
                  <a:cs typeface="Arial" pitchFamily="34" charset="0"/>
                </a:rPr>
                <a:t>Eruption cyst </a:t>
              </a:r>
              <a:endParaRPr lang="en-US" sz="1600" u="none" kern="1200" dirty="0">
                <a:latin typeface="Arial" pitchFamily="34" charset="0"/>
                <a:cs typeface="Arial" pitchFamily="34" charset="0"/>
              </a:endParaRPr>
            </a:p>
          </p:txBody>
        </p:sp>
      </p:grpSp>
      <p:grpSp>
        <p:nvGrpSpPr>
          <p:cNvPr id="8" name="Group 7"/>
          <p:cNvGrpSpPr/>
          <p:nvPr/>
        </p:nvGrpSpPr>
        <p:grpSpPr>
          <a:xfrm>
            <a:off x="5562600" y="4267200"/>
            <a:ext cx="1934543" cy="1828800"/>
            <a:chOff x="1398565" y="2944441"/>
            <a:chExt cx="2067960" cy="511916"/>
          </a:xfrm>
          <a:solidFill>
            <a:schemeClr val="tx2"/>
          </a:solidFill>
          <a:scene3d>
            <a:camera prst="orthographicFront">
              <a:rot lat="0" lon="0" rev="0"/>
            </a:camera>
            <a:lightRig rig="contrasting" dir="t">
              <a:rot lat="0" lon="0" rev="7800000"/>
            </a:lightRig>
          </a:scene3d>
        </p:grpSpPr>
        <p:sp>
          <p:nvSpPr>
            <p:cNvPr id="24" name="Rounded Rectangle 23"/>
            <p:cNvSpPr/>
            <p:nvPr/>
          </p:nvSpPr>
          <p:spPr>
            <a:xfrm>
              <a:off x="1398565" y="2944441"/>
              <a:ext cx="2067960" cy="511916"/>
            </a:xfrm>
            <a:prstGeom prst="ellipse">
              <a:avLst/>
            </a:prstGeom>
            <a:grpFill/>
            <a:ln>
              <a:noFill/>
            </a:ln>
            <a:effectLst/>
            <a:sp3d prstMaterial="clear">
              <a:bevelT w="139700" h="139700" prst="coolSlant"/>
            </a:sp3d>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25" name="Rounded Rectangle 12"/>
            <p:cNvSpPr/>
            <p:nvPr/>
          </p:nvSpPr>
          <p:spPr>
            <a:xfrm>
              <a:off x="1413559" y="2959435"/>
              <a:ext cx="2037972" cy="481928"/>
            </a:xfrm>
            <a:prstGeom prst="ellipse">
              <a:avLst/>
            </a:prstGeom>
            <a:grpFill/>
            <a:ln>
              <a:noFill/>
            </a:ln>
            <a:effectLst/>
            <a:sp3d prstMaterial="clear">
              <a:bevelT w="139700" h="139700" prst="coolSlan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Arial" pitchFamily="34" charset="0"/>
                  <a:cs typeface="Arial" pitchFamily="34" charset="0"/>
                </a:rPr>
                <a:t>Gingival cyst of adults</a:t>
              </a:r>
              <a:endParaRPr lang="en-US" sz="1600" u="none" kern="1200" dirty="0">
                <a:latin typeface="Arial" pitchFamily="34" charset="0"/>
                <a:cs typeface="Arial" pitchFamily="34" charset="0"/>
              </a:endParaRPr>
            </a:p>
          </p:txBody>
        </p:sp>
      </p:grpSp>
      <p:grpSp>
        <p:nvGrpSpPr>
          <p:cNvPr id="9" name="Group 8"/>
          <p:cNvGrpSpPr/>
          <p:nvPr/>
        </p:nvGrpSpPr>
        <p:grpSpPr>
          <a:xfrm>
            <a:off x="0" y="2133600"/>
            <a:ext cx="1934543" cy="1828800"/>
            <a:chOff x="1398565" y="3533132"/>
            <a:chExt cx="2067960" cy="511916"/>
          </a:xfrm>
          <a:solidFill>
            <a:schemeClr val="tx2"/>
          </a:solidFill>
          <a:scene3d>
            <a:camera prst="orthographicFront">
              <a:rot lat="0" lon="0" rev="0"/>
            </a:camera>
            <a:lightRig rig="contrasting" dir="t">
              <a:rot lat="0" lon="0" rev="7800000"/>
            </a:lightRig>
          </a:scene3d>
        </p:grpSpPr>
        <p:sp>
          <p:nvSpPr>
            <p:cNvPr id="22" name="Rounded Rectangle 21"/>
            <p:cNvSpPr/>
            <p:nvPr/>
          </p:nvSpPr>
          <p:spPr>
            <a:xfrm>
              <a:off x="1398565" y="3533132"/>
              <a:ext cx="2067960" cy="511916"/>
            </a:xfrm>
            <a:prstGeom prst="ellipse">
              <a:avLst/>
            </a:prstGeom>
            <a:grpFill/>
            <a:ln>
              <a:noFill/>
            </a:ln>
            <a:effectLst/>
            <a:sp3d prstMaterial="clear">
              <a:bevelT w="139700" h="139700" prst="coolSlant"/>
            </a:sp3d>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23" name="Rounded Rectangle 14"/>
            <p:cNvSpPr/>
            <p:nvPr/>
          </p:nvSpPr>
          <p:spPr>
            <a:xfrm>
              <a:off x="1413559" y="3548126"/>
              <a:ext cx="2037972" cy="481928"/>
            </a:xfrm>
            <a:prstGeom prst="ellipse">
              <a:avLst/>
            </a:prstGeom>
            <a:grpFill/>
            <a:ln>
              <a:noFill/>
            </a:ln>
            <a:effectLst/>
            <a:sp3d prstMaterial="clear">
              <a:bevelT w="139700" h="139700" prst="coolSlan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Arial" pitchFamily="34" charset="0"/>
                  <a:cs typeface="Arial" pitchFamily="34" charset="0"/>
                </a:rPr>
                <a:t>Developmental lateral </a:t>
              </a:r>
              <a:endParaRPr lang="en-US" sz="1600" u="none" kern="1200" dirty="0">
                <a:latin typeface="Arial" pitchFamily="34" charset="0"/>
                <a:cs typeface="Arial" pitchFamily="34" charset="0"/>
              </a:endParaRPr>
            </a:p>
          </p:txBody>
        </p:sp>
      </p:grpSp>
      <p:grpSp>
        <p:nvGrpSpPr>
          <p:cNvPr id="10" name="Group 9"/>
          <p:cNvGrpSpPr/>
          <p:nvPr/>
        </p:nvGrpSpPr>
        <p:grpSpPr>
          <a:xfrm>
            <a:off x="4876800" y="990600"/>
            <a:ext cx="1934543" cy="1828800"/>
            <a:chOff x="1398565" y="4121823"/>
            <a:chExt cx="2067960" cy="511916"/>
          </a:xfrm>
          <a:solidFill>
            <a:schemeClr val="tx2"/>
          </a:solidFill>
          <a:scene3d>
            <a:camera prst="orthographicFront">
              <a:rot lat="0" lon="0" rev="0"/>
            </a:camera>
            <a:lightRig rig="contrasting" dir="t">
              <a:rot lat="0" lon="0" rev="7800000"/>
            </a:lightRig>
          </a:scene3d>
        </p:grpSpPr>
        <p:sp>
          <p:nvSpPr>
            <p:cNvPr id="20" name="Rounded Rectangle 19"/>
            <p:cNvSpPr/>
            <p:nvPr/>
          </p:nvSpPr>
          <p:spPr>
            <a:xfrm>
              <a:off x="1398565" y="4121823"/>
              <a:ext cx="2067960" cy="511916"/>
            </a:xfrm>
            <a:prstGeom prst="ellipse">
              <a:avLst/>
            </a:prstGeom>
            <a:grpFill/>
            <a:ln>
              <a:noFill/>
            </a:ln>
            <a:effectLst/>
            <a:sp3d prstMaterial="clear">
              <a:bevelT w="139700" h="139700" prst="coolSlant"/>
            </a:sp3d>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21" name="Rounded Rectangle 16"/>
            <p:cNvSpPr/>
            <p:nvPr/>
          </p:nvSpPr>
          <p:spPr>
            <a:xfrm>
              <a:off x="1413559" y="4136817"/>
              <a:ext cx="2037972" cy="481928"/>
            </a:xfrm>
            <a:prstGeom prst="ellipse">
              <a:avLst/>
            </a:prstGeom>
            <a:grpFill/>
            <a:ln>
              <a:noFill/>
            </a:ln>
            <a:effectLst/>
            <a:sp3d prstMaterial="clear">
              <a:bevelT w="139700" h="139700" prst="coolSlan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Arial" pitchFamily="34" charset="0"/>
                  <a:cs typeface="Arial" pitchFamily="34" charset="0"/>
                </a:rPr>
                <a:t>Periodontal cyst</a:t>
              </a:r>
              <a:endParaRPr lang="en-US" sz="1600" u="none" kern="1200" dirty="0">
                <a:latin typeface="Arial" pitchFamily="34" charset="0"/>
                <a:cs typeface="Arial" pitchFamily="34" charset="0"/>
              </a:endParaRPr>
            </a:p>
          </p:txBody>
        </p:sp>
      </p:grpSp>
      <p:grpSp>
        <p:nvGrpSpPr>
          <p:cNvPr id="11" name="Group 10"/>
          <p:cNvGrpSpPr/>
          <p:nvPr/>
        </p:nvGrpSpPr>
        <p:grpSpPr>
          <a:xfrm>
            <a:off x="3810000" y="4648200"/>
            <a:ext cx="1934543" cy="1828800"/>
            <a:chOff x="1398565" y="4710513"/>
            <a:chExt cx="2067960" cy="511916"/>
          </a:xfrm>
          <a:solidFill>
            <a:schemeClr val="tx2"/>
          </a:solidFill>
          <a:scene3d>
            <a:camera prst="orthographicFront">
              <a:rot lat="0" lon="0" rev="0"/>
            </a:camera>
            <a:lightRig rig="contrasting" dir="t">
              <a:rot lat="0" lon="0" rev="7800000"/>
            </a:lightRig>
          </a:scene3d>
        </p:grpSpPr>
        <p:sp>
          <p:nvSpPr>
            <p:cNvPr id="18" name="Rounded Rectangle 17"/>
            <p:cNvSpPr/>
            <p:nvPr/>
          </p:nvSpPr>
          <p:spPr>
            <a:xfrm>
              <a:off x="1398565" y="4710513"/>
              <a:ext cx="2067960" cy="511916"/>
            </a:xfrm>
            <a:prstGeom prst="ellipse">
              <a:avLst/>
            </a:prstGeom>
            <a:grpFill/>
            <a:ln>
              <a:noFill/>
            </a:ln>
            <a:effectLst/>
            <a:sp3d prstMaterial="clear">
              <a:bevelT w="139700" h="139700" prst="coolSlant"/>
            </a:sp3d>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19" name="Rounded Rectangle 18"/>
            <p:cNvSpPr/>
            <p:nvPr/>
          </p:nvSpPr>
          <p:spPr>
            <a:xfrm>
              <a:off x="1413559" y="4725507"/>
              <a:ext cx="2037972" cy="481928"/>
            </a:xfrm>
            <a:prstGeom prst="ellipse">
              <a:avLst/>
            </a:prstGeom>
            <a:grpFill/>
            <a:ln>
              <a:noFill/>
            </a:ln>
            <a:effectLst/>
            <a:sp3d prstMaterial="clear">
              <a:bevelT w="139700" h="139700" prst="coolSlan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err="1" smtClean="0">
                  <a:latin typeface="Arial" pitchFamily="34" charset="0"/>
                  <a:cs typeface="Arial" pitchFamily="34" charset="0"/>
                </a:rPr>
                <a:t>Botryoid</a:t>
              </a:r>
              <a:r>
                <a:rPr lang="en-US" sz="1600" kern="1200" dirty="0" smtClean="0">
                  <a:latin typeface="Arial" pitchFamily="34" charset="0"/>
                  <a:cs typeface="Arial" pitchFamily="34" charset="0"/>
                </a:rPr>
                <a:t> </a:t>
              </a:r>
              <a:r>
                <a:rPr lang="en-US" sz="1600" kern="1200" dirty="0" err="1" smtClean="0">
                  <a:latin typeface="Arial" pitchFamily="34" charset="0"/>
                  <a:cs typeface="Arial" pitchFamily="34" charset="0"/>
                </a:rPr>
                <a:t>odontogenic</a:t>
              </a:r>
              <a:r>
                <a:rPr lang="en-US" sz="1600" kern="1200" dirty="0" smtClean="0">
                  <a:latin typeface="Arial" pitchFamily="34" charset="0"/>
                  <a:cs typeface="Arial" pitchFamily="34" charset="0"/>
                </a:rPr>
                <a:t> cyst</a:t>
              </a:r>
              <a:endParaRPr lang="en-US" sz="1600" u="none" kern="1200" dirty="0">
                <a:latin typeface="Arial" pitchFamily="34" charset="0"/>
                <a:cs typeface="Arial" pitchFamily="34" charset="0"/>
              </a:endParaRPr>
            </a:p>
          </p:txBody>
        </p:sp>
      </p:grpSp>
      <p:grpSp>
        <p:nvGrpSpPr>
          <p:cNvPr id="12" name="Group 11"/>
          <p:cNvGrpSpPr/>
          <p:nvPr/>
        </p:nvGrpSpPr>
        <p:grpSpPr>
          <a:xfrm>
            <a:off x="304800" y="3810000"/>
            <a:ext cx="1934543" cy="1828800"/>
            <a:chOff x="1398565" y="5299204"/>
            <a:chExt cx="2067960" cy="511916"/>
          </a:xfrm>
          <a:solidFill>
            <a:schemeClr val="tx2"/>
          </a:solidFill>
          <a:scene3d>
            <a:camera prst="orthographicFront">
              <a:rot lat="0" lon="0" rev="0"/>
            </a:camera>
            <a:lightRig rig="contrasting" dir="t">
              <a:rot lat="0" lon="0" rev="7800000"/>
            </a:lightRig>
          </a:scene3d>
        </p:grpSpPr>
        <p:sp>
          <p:nvSpPr>
            <p:cNvPr id="16" name="Rounded Rectangle 15"/>
            <p:cNvSpPr/>
            <p:nvPr/>
          </p:nvSpPr>
          <p:spPr>
            <a:xfrm>
              <a:off x="1398565" y="5299204"/>
              <a:ext cx="2067960" cy="511916"/>
            </a:xfrm>
            <a:prstGeom prst="ellipse">
              <a:avLst/>
            </a:prstGeom>
            <a:grpFill/>
            <a:ln>
              <a:noFill/>
            </a:ln>
            <a:effectLst/>
            <a:sp3d prstMaterial="clear">
              <a:bevelT w="139700" h="139700" prst="coolSlant"/>
            </a:sp3d>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17" name="Rounded Rectangle 20"/>
            <p:cNvSpPr/>
            <p:nvPr/>
          </p:nvSpPr>
          <p:spPr>
            <a:xfrm>
              <a:off x="1413559" y="5314198"/>
              <a:ext cx="2037972" cy="481928"/>
            </a:xfrm>
            <a:prstGeom prst="ellipse">
              <a:avLst/>
            </a:prstGeom>
            <a:grpFill/>
            <a:ln>
              <a:noFill/>
            </a:ln>
            <a:effectLst/>
            <a:sp3d prstMaterial="clear">
              <a:bevelT w="139700" h="139700" prst="coolSlan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Arial" pitchFamily="34" charset="0"/>
                  <a:cs typeface="Arial" pitchFamily="34" charset="0"/>
                </a:rPr>
                <a:t>Glandular </a:t>
              </a:r>
              <a:r>
                <a:rPr lang="en-US" sz="1600" kern="1200" dirty="0" err="1" smtClean="0">
                  <a:latin typeface="Arial" pitchFamily="34" charset="0"/>
                  <a:cs typeface="Arial" pitchFamily="34" charset="0"/>
                </a:rPr>
                <a:t>odontogenic</a:t>
              </a:r>
              <a:r>
                <a:rPr lang="en-US" sz="1600" kern="1200" dirty="0" smtClean="0">
                  <a:latin typeface="Arial" pitchFamily="34" charset="0"/>
                  <a:cs typeface="Arial" pitchFamily="34" charset="0"/>
                </a:rPr>
                <a:t> cyst</a:t>
              </a:r>
              <a:endParaRPr lang="en-US" sz="1600" u="none" kern="1200" dirty="0">
                <a:latin typeface="Arial" pitchFamily="34" charset="0"/>
                <a:cs typeface="Arial" pitchFamily="34" charset="0"/>
              </a:endParaRPr>
            </a:p>
          </p:txBody>
        </p:sp>
      </p:grpSp>
      <p:grpSp>
        <p:nvGrpSpPr>
          <p:cNvPr id="13" name="Group 12"/>
          <p:cNvGrpSpPr/>
          <p:nvPr/>
        </p:nvGrpSpPr>
        <p:grpSpPr>
          <a:xfrm>
            <a:off x="6553200" y="1371600"/>
            <a:ext cx="1934543" cy="1828800"/>
            <a:chOff x="1398565" y="5887894"/>
            <a:chExt cx="2067960" cy="511916"/>
          </a:xfrm>
          <a:solidFill>
            <a:schemeClr val="tx2"/>
          </a:solidFill>
          <a:scene3d>
            <a:camera prst="orthographicFront">
              <a:rot lat="0" lon="0" rev="0"/>
            </a:camera>
            <a:lightRig rig="contrasting" dir="t">
              <a:rot lat="0" lon="0" rev="7800000"/>
            </a:lightRig>
          </a:scene3d>
        </p:grpSpPr>
        <p:sp>
          <p:nvSpPr>
            <p:cNvPr id="14" name="Rounded Rectangle 13"/>
            <p:cNvSpPr/>
            <p:nvPr/>
          </p:nvSpPr>
          <p:spPr>
            <a:xfrm>
              <a:off x="1398565" y="5887894"/>
              <a:ext cx="2067960" cy="511916"/>
            </a:xfrm>
            <a:prstGeom prst="ellipse">
              <a:avLst/>
            </a:prstGeom>
            <a:grpFill/>
            <a:ln>
              <a:noFill/>
            </a:ln>
            <a:effectLst/>
            <a:sp3d prstMaterial="clear">
              <a:bevelT w="139700" h="139700" prst="coolSlant"/>
            </a:sp3d>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15" name="Rounded Rectangle 22"/>
            <p:cNvSpPr/>
            <p:nvPr/>
          </p:nvSpPr>
          <p:spPr>
            <a:xfrm>
              <a:off x="1413559" y="5902888"/>
              <a:ext cx="2037972" cy="481928"/>
            </a:xfrm>
            <a:prstGeom prst="ellipse">
              <a:avLst/>
            </a:prstGeom>
            <a:grpFill/>
            <a:ln>
              <a:noFill/>
            </a:ln>
            <a:effectLst/>
            <a:sp3d prstMaterial="clear">
              <a:bevelT w="139700" h="139700" prst="coolSlan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Arial" pitchFamily="34" charset="0"/>
                  <a:cs typeface="Arial" pitchFamily="34" charset="0"/>
                </a:rPr>
                <a:t>Calcifying </a:t>
              </a:r>
              <a:r>
                <a:rPr lang="en-US" sz="1600" kern="1200" dirty="0" err="1" smtClean="0">
                  <a:latin typeface="Arial" pitchFamily="34" charset="0"/>
                  <a:cs typeface="Arial" pitchFamily="34" charset="0"/>
                </a:rPr>
                <a:t>odontogenic</a:t>
              </a:r>
              <a:r>
                <a:rPr lang="en-US" sz="1600" kern="1200" dirty="0" smtClean="0">
                  <a:latin typeface="Arial" pitchFamily="34" charset="0"/>
                  <a:cs typeface="Arial" pitchFamily="34" charset="0"/>
                </a:rPr>
                <a:t> cyst </a:t>
              </a:r>
            </a:p>
          </p:txBody>
        </p:sp>
      </p:gr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DEntigerous</a:t>
            </a:r>
            <a:r>
              <a:rPr lang="en-US" dirty="0" smtClean="0"/>
              <a:t> cyst (follicular cyst)</a:t>
            </a:r>
            <a:br>
              <a:rPr lang="en-US" dirty="0" smtClean="0"/>
            </a:br>
            <a:endParaRPr lang="en-US" dirty="0"/>
          </a:p>
        </p:txBody>
      </p:sp>
      <p:sp>
        <p:nvSpPr>
          <p:cNvPr id="3" name="Content Placeholder 2"/>
          <p:cNvSpPr>
            <a:spLocks noGrp="1"/>
          </p:cNvSpPr>
          <p:nvPr>
            <p:ph idx="1"/>
          </p:nvPr>
        </p:nvSpPr>
        <p:spPr/>
        <p:txBody>
          <a:bodyPr/>
          <a:lstStyle/>
          <a:p>
            <a:r>
              <a:rPr lang="en-US" dirty="0" err="1" smtClean="0"/>
              <a:t>Dentigerous</a:t>
            </a:r>
            <a:r>
              <a:rPr lang="en-US" dirty="0" smtClean="0"/>
              <a:t> cyst is one which encloses the crown of an un-erupted tooth by expansion of its follicle &amp; is attached to the neck.</a:t>
            </a:r>
          </a:p>
          <a:p>
            <a:pPr>
              <a:buNone/>
            </a:pPr>
            <a:r>
              <a:rPr lang="en-US" dirty="0" smtClean="0">
                <a:solidFill>
                  <a:srgbClr val="7030A0"/>
                </a:solidFill>
              </a:rPr>
              <a:t>       </a:t>
            </a:r>
            <a:r>
              <a:rPr lang="en-US" dirty="0" err="1" smtClean="0">
                <a:solidFill>
                  <a:srgbClr val="7030A0"/>
                </a:solidFill>
              </a:rPr>
              <a:t>Mervyn</a:t>
            </a:r>
            <a:r>
              <a:rPr lang="en-US" dirty="0" smtClean="0">
                <a:solidFill>
                  <a:srgbClr val="7030A0"/>
                </a:solidFill>
              </a:rPr>
              <a:t> Shear</a:t>
            </a:r>
          </a:p>
          <a:p>
            <a:endParaRPr lang="en-US" dirty="0"/>
          </a:p>
        </p:txBody>
      </p:sp>
      <p:pic>
        <p:nvPicPr>
          <p:cNvPr id="4" name="Picture 4" descr="Img2004-05-05_07"/>
          <p:cNvPicPr>
            <a:picLocks noChangeAspect="1" noChangeArrowheads="1"/>
          </p:cNvPicPr>
          <p:nvPr/>
        </p:nvPicPr>
        <p:blipFill>
          <a:blip r:embed="rId2" cstate="print">
            <a:lum contrast="6000"/>
          </a:blip>
          <a:srcRect l="15845" t="7042" r="19806" b="7042"/>
          <a:stretch>
            <a:fillRect/>
          </a:stretch>
        </p:blipFill>
        <p:spPr bwMode="auto">
          <a:xfrm>
            <a:off x="5229389" y="3174615"/>
            <a:ext cx="3398177" cy="3404324"/>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SYNONYM</a:t>
            </a:r>
            <a:endParaRPr lang="en-US" dirty="0"/>
          </a:p>
        </p:txBody>
      </p:sp>
      <p:sp>
        <p:nvSpPr>
          <p:cNvPr id="3" name="Content Placeholder 2"/>
          <p:cNvSpPr>
            <a:spLocks noGrp="1"/>
          </p:cNvSpPr>
          <p:nvPr>
            <p:ph idx="1"/>
          </p:nvPr>
        </p:nvSpPr>
        <p:spPr/>
        <p:txBody>
          <a:bodyPr/>
          <a:lstStyle/>
          <a:p>
            <a:r>
              <a:rPr lang="en-US" dirty="0" smtClean="0"/>
              <a:t>FOLLICULAR  CYST</a:t>
            </a:r>
          </a:p>
          <a:p>
            <a:r>
              <a:rPr lang="en-US" dirty="0" smtClean="0"/>
              <a:t>PERICORONAL  CYST</a:t>
            </a:r>
          </a:p>
          <a:p>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0"/>
          <a:ext cx="8763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4" name="Title 1"/>
          <p:cNvSpPr>
            <a:spLocks noGrp="1"/>
          </p:cNvSpPr>
          <p:nvPr>
            <p:ph type="title"/>
          </p:nvPr>
        </p:nvSpPr>
        <p:spPr>
          <a:xfrm>
            <a:off x="468313" y="0"/>
            <a:ext cx="8229600" cy="692150"/>
          </a:xfrm>
        </p:spPr>
        <p:txBody>
          <a:bodyPr/>
          <a:lstStyle/>
          <a:p>
            <a:pPr algn="ctr"/>
            <a:r>
              <a:rPr lang="en-US" sz="4400" dirty="0" smtClean="0"/>
              <a:t>CLASSIFICATION</a:t>
            </a:r>
          </a:p>
        </p:txBody>
      </p:sp>
      <p:sp>
        <p:nvSpPr>
          <p:cNvPr id="5" name="TextBox 4"/>
          <p:cNvSpPr txBox="1"/>
          <p:nvPr/>
        </p:nvSpPr>
        <p:spPr>
          <a:xfrm>
            <a:off x="0" y="5867400"/>
            <a:ext cx="9144000" cy="1050993"/>
          </a:xfrm>
          <a:prstGeom prst="rect">
            <a:avLst/>
          </a:prstGeom>
          <a:noFill/>
        </p:spPr>
        <p:txBody>
          <a:bodyPr wrap="square" rtlCol="0">
            <a:spAutoFit/>
          </a:bodyPr>
          <a:lstStyle/>
          <a:p>
            <a:pPr>
              <a:lnSpc>
                <a:spcPct val="150000"/>
              </a:lnSpc>
            </a:pPr>
            <a:r>
              <a:rPr lang="en-US" sz="2400" b="1" dirty="0" smtClean="0">
                <a:solidFill>
                  <a:srgbClr val="FF0000"/>
                </a:solidFill>
              </a:rPr>
              <a:t>According To Shear</a:t>
            </a:r>
            <a:r>
              <a:rPr lang="en-US" sz="2400" dirty="0" smtClean="0"/>
              <a:t> </a:t>
            </a:r>
          </a:p>
          <a:p>
            <a:pPr algn="r">
              <a:lnSpc>
                <a:spcPct val="150000"/>
              </a:lnSpc>
            </a:pPr>
            <a:r>
              <a:rPr lang="en-US" sz="2000" dirty="0" smtClean="0"/>
              <a:t>Textbook on Cysts of the oral regions; </a:t>
            </a:r>
            <a:r>
              <a:rPr lang="en-US" sz="2000" dirty="0" err="1" smtClean="0"/>
              <a:t>Mervyn</a:t>
            </a:r>
            <a:r>
              <a:rPr lang="en-US" sz="2000" dirty="0" smtClean="0"/>
              <a:t> Shear; 4</a:t>
            </a:r>
            <a:r>
              <a:rPr lang="en-US" sz="2000" baseline="30000" dirty="0" smtClean="0"/>
              <a:t>th</a:t>
            </a:r>
            <a:r>
              <a:rPr lang="en-US" sz="2000" dirty="0" smtClean="0"/>
              <a:t>  edition</a:t>
            </a:r>
            <a:r>
              <a:rPr lang="en-US" sz="2000" b="1" dirty="0" smtClean="0">
                <a:solidFill>
                  <a:srgbClr val="FF0000"/>
                </a:solidFill>
              </a:rPr>
              <a:t> </a:t>
            </a:r>
            <a:endParaRPr lang="en-US" sz="2000" b="1"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686800" cy="838200"/>
          </a:xfrm>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228600" y="381000"/>
            <a:ext cx="8839200" cy="6324600"/>
          </a:xfrm>
        </p:spPr>
        <p:txBody>
          <a:bodyPr>
            <a:normAutofit/>
          </a:bodyPr>
          <a:lstStyle/>
          <a:p>
            <a:pPr>
              <a:buNone/>
            </a:pPr>
            <a:endParaRPr lang="en-US" dirty="0" smtClean="0"/>
          </a:p>
          <a:p>
            <a:r>
              <a:rPr lang="en-US" dirty="0" smtClean="0"/>
              <a:t> </a:t>
            </a:r>
            <a:r>
              <a:rPr lang="en-US" dirty="0" smtClean="0">
                <a:solidFill>
                  <a:srgbClr val="7030A0"/>
                </a:solidFill>
              </a:rPr>
              <a:t>Second most common type of cyst in the jaws</a:t>
            </a:r>
          </a:p>
          <a:p>
            <a:r>
              <a:rPr lang="en-US" dirty="0" smtClean="0">
                <a:solidFill>
                  <a:schemeClr val="accent4">
                    <a:lumMod val="10000"/>
                  </a:schemeClr>
                </a:solidFill>
              </a:rPr>
              <a:t>Forms about 16% of oral cyst</a:t>
            </a:r>
          </a:p>
          <a:p>
            <a:r>
              <a:rPr lang="en-US" dirty="0" err="1" smtClean="0">
                <a:solidFill>
                  <a:schemeClr val="accent4">
                    <a:lumMod val="10000"/>
                  </a:schemeClr>
                </a:solidFill>
              </a:rPr>
              <a:t>dentigerous</a:t>
            </a:r>
            <a:r>
              <a:rPr lang="en-US" dirty="0" smtClean="0">
                <a:solidFill>
                  <a:schemeClr val="accent4">
                    <a:lumMod val="10000"/>
                  </a:schemeClr>
                </a:solidFill>
              </a:rPr>
              <a:t> cyst is one of the most common jaw bone cyst (15.7%),  </a:t>
            </a:r>
            <a:r>
              <a:rPr lang="en-US" dirty="0" err="1" smtClean="0"/>
              <a:t>Mourshed</a:t>
            </a:r>
            <a:r>
              <a:rPr lang="en-US" dirty="0" smtClean="0"/>
              <a:t>(4) and Daley et al.,</a:t>
            </a:r>
          </a:p>
          <a:p>
            <a:r>
              <a:rPr lang="en-US" dirty="0" smtClean="0"/>
              <a:t> </a:t>
            </a:r>
            <a:r>
              <a:rPr lang="en-US" dirty="0" smtClean="0">
                <a:solidFill>
                  <a:srgbClr val="7030A0"/>
                </a:solidFill>
              </a:rPr>
              <a:t>Asymptomatic</a:t>
            </a:r>
            <a:endParaRPr lang="en-US" dirty="0" smtClean="0">
              <a:solidFill>
                <a:srgbClr val="FF0000"/>
              </a:solidFill>
            </a:endParaRPr>
          </a:p>
          <a:p>
            <a:r>
              <a:rPr lang="en-US" dirty="0" smtClean="0"/>
              <a:t> </a:t>
            </a:r>
            <a:r>
              <a:rPr lang="en-US" dirty="0" smtClean="0">
                <a:solidFill>
                  <a:srgbClr val="7030A0"/>
                </a:solidFill>
              </a:rPr>
              <a:t>Follicular spaces &gt;5mm (normal 2-3 mm) should be closely followed for potential development of </a:t>
            </a:r>
            <a:r>
              <a:rPr lang="en-US" dirty="0" err="1" smtClean="0">
                <a:solidFill>
                  <a:srgbClr val="7030A0"/>
                </a:solidFill>
              </a:rPr>
              <a:t>dentigerous</a:t>
            </a:r>
            <a:r>
              <a:rPr lang="en-US" dirty="0" smtClean="0">
                <a:solidFill>
                  <a:srgbClr val="7030A0"/>
                </a:solidFill>
              </a:rPr>
              <a:t> cysts.</a:t>
            </a:r>
          </a:p>
          <a:p>
            <a:endParaRPr lang="en-US" dirty="0" smtClean="0">
              <a:solidFill>
                <a:schemeClr val="tx1"/>
              </a:solidFill>
            </a:endParaRPr>
          </a:p>
          <a:p>
            <a:pPr>
              <a:buNone/>
            </a:pPr>
            <a:r>
              <a:rPr lang="en-US" dirty="0" smtClean="0">
                <a:solidFill>
                  <a:schemeClr val="tx1"/>
                </a:solidFill>
              </a:rPr>
              <a:t>       OOO 2008;105:139-43</a:t>
            </a:r>
          </a:p>
          <a:p>
            <a:endParaRPr lang="en-U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 associated with </a:t>
            </a:r>
            <a:r>
              <a:rPr lang="en-US" dirty="0" err="1" smtClean="0"/>
              <a:t>unerupted</a:t>
            </a:r>
            <a:r>
              <a:rPr lang="en-US" dirty="0" smtClean="0"/>
              <a:t> teeth and seemingly attached to the </a:t>
            </a:r>
            <a:r>
              <a:rPr lang="en-US" dirty="0" err="1" smtClean="0">
                <a:solidFill>
                  <a:schemeClr val="accent4">
                    <a:lumMod val="10000"/>
                  </a:schemeClr>
                </a:solidFill>
              </a:rPr>
              <a:t>amelocemental</a:t>
            </a:r>
            <a:r>
              <a:rPr lang="en-US" dirty="0" smtClean="0">
                <a:solidFill>
                  <a:schemeClr val="accent4">
                    <a:lumMod val="10000"/>
                  </a:schemeClr>
                </a:solidFill>
              </a:rPr>
              <a:t> junction.</a:t>
            </a:r>
          </a:p>
          <a:p>
            <a:endParaRPr lang="en-US" dirty="0" smtClean="0"/>
          </a:p>
          <a:p>
            <a:endParaRPr lang="en-US" dirty="0" smtClean="0"/>
          </a:p>
          <a:p>
            <a:endParaRPr lang="en-US" dirty="0" smtClean="0"/>
          </a:p>
          <a:p>
            <a:pPr>
              <a:buNone/>
            </a:pPr>
            <a:r>
              <a:rPr lang="en-US" b="1" dirty="0" smtClean="0">
                <a:solidFill>
                  <a:srgbClr val="FF0000"/>
                </a:solidFill>
              </a:rPr>
              <a:t>   British Dental Journal 2002; 192: 75–76</a:t>
            </a:r>
          </a:p>
          <a:p>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213" y="247650"/>
            <a:ext cx="6783387" cy="1143000"/>
          </a:xfrm>
        </p:spPr>
        <p:txBody>
          <a:bodyPr/>
          <a:lstStyle/>
          <a:p>
            <a:r>
              <a:rPr lang="en-US" dirty="0" smtClean="0"/>
              <a:t>Clinical features</a:t>
            </a:r>
            <a:endParaRPr lang="en-US" dirty="0"/>
          </a:p>
        </p:txBody>
      </p:sp>
      <p:sp>
        <p:nvSpPr>
          <p:cNvPr id="3" name="Content Placeholder 2"/>
          <p:cNvSpPr>
            <a:spLocks noGrp="1"/>
          </p:cNvSpPr>
          <p:nvPr>
            <p:ph idx="1"/>
          </p:nvPr>
        </p:nvSpPr>
        <p:spPr>
          <a:xfrm>
            <a:off x="1447800" y="1554162"/>
            <a:ext cx="6248400" cy="4999038"/>
          </a:xfrm>
        </p:spPr>
        <p:txBody>
          <a:bodyPr>
            <a:normAutofit/>
          </a:bodyPr>
          <a:lstStyle/>
          <a:p>
            <a:pPr>
              <a:lnSpc>
                <a:spcPct val="90000"/>
              </a:lnSpc>
            </a:pPr>
            <a:r>
              <a:rPr lang="en-US" dirty="0" smtClean="0">
                <a:solidFill>
                  <a:schemeClr val="folHlink"/>
                </a:solidFill>
              </a:rPr>
              <a:t>Age</a:t>
            </a:r>
            <a:r>
              <a:rPr lang="en-US" dirty="0" smtClean="0"/>
              <a:t> – 10 -30 years</a:t>
            </a:r>
          </a:p>
          <a:p>
            <a:pPr>
              <a:lnSpc>
                <a:spcPct val="90000"/>
              </a:lnSpc>
            </a:pPr>
            <a:r>
              <a:rPr lang="en-US" dirty="0" smtClean="0">
                <a:solidFill>
                  <a:schemeClr val="folHlink"/>
                </a:solidFill>
              </a:rPr>
              <a:t>Sex</a:t>
            </a:r>
            <a:r>
              <a:rPr lang="en-US" dirty="0" smtClean="0"/>
              <a:t> – M &gt; F (2: 1)</a:t>
            </a:r>
          </a:p>
          <a:p>
            <a:pPr>
              <a:lnSpc>
                <a:spcPct val="90000"/>
              </a:lnSpc>
            </a:pPr>
            <a:r>
              <a:rPr lang="en-US" dirty="0" smtClean="0">
                <a:solidFill>
                  <a:schemeClr val="folHlink"/>
                </a:solidFill>
              </a:rPr>
              <a:t>Race</a:t>
            </a:r>
            <a:r>
              <a:rPr lang="en-US" dirty="0" smtClean="0"/>
              <a:t> – Whites &gt; Blacks</a:t>
            </a:r>
          </a:p>
          <a:p>
            <a:pPr>
              <a:lnSpc>
                <a:spcPct val="90000"/>
              </a:lnSpc>
            </a:pPr>
            <a:r>
              <a:rPr lang="en-US" dirty="0" smtClean="0">
                <a:solidFill>
                  <a:schemeClr val="folHlink"/>
                </a:solidFill>
              </a:rPr>
              <a:t>Site</a:t>
            </a:r>
            <a:r>
              <a:rPr lang="en-US" dirty="0" smtClean="0"/>
              <a:t> –</a:t>
            </a:r>
          </a:p>
          <a:p>
            <a:pPr lvl="2">
              <a:lnSpc>
                <a:spcPct val="90000"/>
              </a:lnSpc>
            </a:pPr>
            <a:r>
              <a:rPr lang="en-US" dirty="0" smtClean="0"/>
              <a:t> </a:t>
            </a:r>
            <a:r>
              <a:rPr lang="en-US" sz="2800" dirty="0" smtClean="0"/>
              <a:t>Mandibular 3</a:t>
            </a:r>
            <a:r>
              <a:rPr lang="en-US" sz="2800" baseline="30000" dirty="0" smtClean="0"/>
              <a:t>rd</a:t>
            </a:r>
            <a:r>
              <a:rPr lang="en-US" sz="2800" dirty="0" smtClean="0"/>
              <a:t> molar,</a:t>
            </a:r>
          </a:p>
          <a:p>
            <a:pPr lvl="2">
              <a:lnSpc>
                <a:spcPct val="90000"/>
              </a:lnSpc>
            </a:pPr>
            <a:r>
              <a:rPr lang="en-US" sz="2800" dirty="0" smtClean="0"/>
              <a:t> Maxillary permanent canines,</a:t>
            </a:r>
          </a:p>
          <a:p>
            <a:pPr lvl="2">
              <a:lnSpc>
                <a:spcPct val="90000"/>
              </a:lnSpc>
            </a:pPr>
            <a:r>
              <a:rPr lang="en-US" sz="2800" dirty="0" smtClean="0"/>
              <a:t> Mandibular premolars &amp; </a:t>
            </a:r>
          </a:p>
          <a:p>
            <a:pPr lvl="2">
              <a:lnSpc>
                <a:spcPct val="90000"/>
              </a:lnSpc>
            </a:pPr>
            <a:r>
              <a:rPr lang="en-US" sz="2800" dirty="0" smtClean="0"/>
              <a:t> Maxillary 3</a:t>
            </a:r>
            <a:r>
              <a:rPr lang="en-US" sz="2800" baseline="30000" dirty="0" smtClean="0"/>
              <a:t>rd</a:t>
            </a:r>
            <a:r>
              <a:rPr lang="en-US" sz="2800" dirty="0" smtClean="0"/>
              <a:t> molars</a:t>
            </a:r>
          </a:p>
          <a:p>
            <a:pPr>
              <a:buNone/>
            </a:pPr>
            <a:r>
              <a:rPr lang="en-US" dirty="0" smtClean="0">
                <a:solidFill>
                  <a:srgbClr val="7030A0"/>
                </a:solidFill>
              </a:rPr>
              <a:t>     </a:t>
            </a:r>
          </a:p>
          <a:p>
            <a:pPr>
              <a:buNone/>
            </a:pPr>
            <a:r>
              <a:rPr lang="en-US" dirty="0" err="1" smtClean="0">
                <a:solidFill>
                  <a:srgbClr val="7030A0"/>
                </a:solidFill>
              </a:rPr>
              <a:t>Langlais</a:t>
            </a:r>
            <a:r>
              <a:rPr lang="en-US" dirty="0" smtClean="0">
                <a:solidFill>
                  <a:srgbClr val="7030A0"/>
                </a:solidFill>
              </a:rPr>
              <a:t> and </a:t>
            </a:r>
            <a:r>
              <a:rPr lang="en-US" dirty="0" err="1" smtClean="0">
                <a:solidFill>
                  <a:srgbClr val="7030A0"/>
                </a:solidFill>
              </a:rPr>
              <a:t>langland</a:t>
            </a:r>
            <a:endParaRPr lang="en-US" dirty="0">
              <a:solidFill>
                <a:srgbClr val="7030A0"/>
              </a:solidFill>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	Rarely with supernumerary teeth and </a:t>
            </a:r>
            <a:r>
              <a:rPr lang="en-US" dirty="0" err="1" smtClean="0"/>
              <a:t>odontomas</a:t>
            </a:r>
            <a:r>
              <a:rPr lang="en-US" dirty="0" smtClean="0"/>
              <a:t> (5 to 6%).   </a:t>
            </a:r>
            <a:r>
              <a:rPr lang="en-US" dirty="0" err="1" smtClean="0"/>
              <a:t>Lustman</a:t>
            </a:r>
            <a:r>
              <a:rPr lang="en-US" dirty="0" smtClean="0"/>
              <a:t> and </a:t>
            </a:r>
            <a:r>
              <a:rPr lang="en-US" dirty="0" err="1" smtClean="0"/>
              <a:t>Bodner</a:t>
            </a:r>
            <a:r>
              <a:rPr lang="en-US" dirty="0" smtClean="0"/>
              <a:t> (1988).</a:t>
            </a:r>
          </a:p>
          <a:p>
            <a:endParaRPr 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Can attain a size of 10-15 cm.</a:t>
            </a:r>
          </a:p>
          <a:p>
            <a:r>
              <a:rPr lang="en-US" dirty="0" smtClean="0"/>
              <a:t>Bony expansion and facial fullness.</a:t>
            </a:r>
          </a:p>
          <a:p>
            <a:r>
              <a:rPr lang="en-US" dirty="0" smtClean="0"/>
              <a:t>Painless unless secondarily infected. </a:t>
            </a:r>
          </a:p>
          <a:p>
            <a:r>
              <a:rPr lang="en-US" dirty="0" smtClean="0"/>
              <a:t>Larger cyst can cause pathological fracture.</a:t>
            </a:r>
          </a:p>
          <a:p>
            <a:r>
              <a:rPr lang="en-US" dirty="0" smtClean="0"/>
              <a:t>Can </a:t>
            </a:r>
            <a:r>
              <a:rPr lang="en-US" dirty="0" err="1" smtClean="0"/>
              <a:t>resorb</a:t>
            </a:r>
            <a:r>
              <a:rPr lang="en-US" dirty="0" smtClean="0"/>
              <a:t> one or both cortices.</a:t>
            </a:r>
          </a:p>
          <a:p>
            <a:endParaRPr lang="en-US" dirty="0" smtClean="0"/>
          </a:p>
          <a:p>
            <a:endParaRPr lang="en-US" dirty="0" smtClean="0"/>
          </a:p>
          <a:p>
            <a:pPr>
              <a:buNone/>
            </a:pPr>
            <a:r>
              <a:rPr lang="en-US" dirty="0" smtClean="0"/>
              <a:t>            </a:t>
            </a:r>
            <a:r>
              <a:rPr lang="en-US" dirty="0" smtClean="0">
                <a:solidFill>
                  <a:srgbClr val="7030A0"/>
                </a:solidFill>
              </a:rPr>
              <a:t>MARX &amp; STERN</a:t>
            </a:r>
            <a:endParaRPr lang="en-US" dirty="0">
              <a:solidFill>
                <a:srgbClr val="7030A0"/>
              </a:solidFill>
            </a:endParaRPr>
          </a:p>
        </p:txBody>
      </p:sp>
      <p:pic>
        <p:nvPicPr>
          <p:cNvPr id="4" name="Picture 4" descr="D:\My Disc (E)\ASHOK KUMAR\Ashok kumar LL.jpg"/>
          <p:cNvPicPr>
            <a:picLocks noChangeAspect="1" noChangeArrowheads="1"/>
          </p:cNvPicPr>
          <p:nvPr/>
        </p:nvPicPr>
        <p:blipFill>
          <a:blip r:embed="rId2" cstate="print">
            <a:lum contrast="-12000"/>
          </a:blip>
          <a:srcRect/>
          <a:stretch>
            <a:fillRect/>
          </a:stretch>
        </p:blipFill>
        <p:spPr bwMode="auto">
          <a:xfrm>
            <a:off x="5867400" y="4312226"/>
            <a:ext cx="3200400" cy="2545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bwMode="auto">
          <a:xfrm>
            <a:off x="6705600" y="5334000"/>
            <a:ext cx="914400" cy="304800"/>
          </a:xfrm>
          <a:prstGeom prst="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30000" smtClean="0">
              <a:ln>
                <a:noFill/>
              </a:ln>
              <a:solidFill>
                <a:schemeClr val="tx1"/>
              </a:solidFill>
              <a:effectLst/>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RADIOGRAPHIC FEATURES</a:t>
            </a:r>
            <a:endParaRPr lang="en-US" dirty="0"/>
          </a:p>
        </p:txBody>
      </p:sp>
      <p:sp>
        <p:nvSpPr>
          <p:cNvPr id="3" name="Content Placeholder 2"/>
          <p:cNvSpPr>
            <a:spLocks noGrp="1"/>
          </p:cNvSpPr>
          <p:nvPr>
            <p:ph sz="half" idx="1"/>
          </p:nvPr>
        </p:nvSpPr>
        <p:spPr>
          <a:xfrm>
            <a:off x="152400" y="1447800"/>
            <a:ext cx="4038600" cy="5257800"/>
          </a:xfrm>
        </p:spPr>
        <p:txBody>
          <a:bodyPr>
            <a:normAutofit/>
          </a:bodyPr>
          <a:lstStyle/>
          <a:p>
            <a:r>
              <a:rPr lang="en-US" dirty="0" err="1" smtClean="0">
                <a:solidFill>
                  <a:srgbClr val="7030A0"/>
                </a:solidFill>
              </a:rPr>
              <a:t>Unilocular</a:t>
            </a:r>
            <a:r>
              <a:rPr lang="en-US" dirty="0" smtClean="0">
                <a:solidFill>
                  <a:srgbClr val="7030A0"/>
                </a:solidFill>
              </a:rPr>
              <a:t> </a:t>
            </a:r>
            <a:r>
              <a:rPr lang="en-US" dirty="0" err="1" smtClean="0">
                <a:solidFill>
                  <a:srgbClr val="7030A0"/>
                </a:solidFill>
              </a:rPr>
              <a:t>lucency</a:t>
            </a:r>
            <a:r>
              <a:rPr lang="en-US" dirty="0" smtClean="0">
                <a:solidFill>
                  <a:srgbClr val="7030A0"/>
                </a:solidFill>
              </a:rPr>
              <a:t> </a:t>
            </a:r>
            <a:r>
              <a:rPr lang="en-US" dirty="0" err="1" smtClean="0">
                <a:solidFill>
                  <a:srgbClr val="7030A0"/>
                </a:solidFill>
              </a:rPr>
              <a:t>asso</a:t>
            </a:r>
            <a:r>
              <a:rPr lang="en-US" dirty="0" smtClean="0">
                <a:solidFill>
                  <a:srgbClr val="7030A0"/>
                </a:solidFill>
              </a:rPr>
              <a:t>. with crown of un-erupted tooth</a:t>
            </a:r>
          </a:p>
          <a:p>
            <a:r>
              <a:rPr lang="en-US" dirty="0" smtClean="0"/>
              <a:t>Well defined sclerotic border</a:t>
            </a:r>
          </a:p>
          <a:p>
            <a:r>
              <a:rPr lang="en-US" dirty="0" smtClean="0">
                <a:solidFill>
                  <a:srgbClr val="7030A0"/>
                </a:solidFill>
              </a:rPr>
              <a:t>Root </a:t>
            </a:r>
            <a:r>
              <a:rPr lang="en-US" dirty="0" err="1" smtClean="0">
                <a:solidFill>
                  <a:srgbClr val="7030A0"/>
                </a:solidFill>
              </a:rPr>
              <a:t>resorption</a:t>
            </a:r>
            <a:r>
              <a:rPr lang="en-US" dirty="0" smtClean="0">
                <a:solidFill>
                  <a:srgbClr val="7030A0"/>
                </a:solidFill>
              </a:rPr>
              <a:t> </a:t>
            </a:r>
            <a:r>
              <a:rPr lang="en-US" dirty="0" smtClean="0"/>
              <a:t>( 55%)</a:t>
            </a:r>
          </a:p>
          <a:p>
            <a:r>
              <a:rPr lang="en-US" dirty="0" smtClean="0"/>
              <a:t>Either </a:t>
            </a:r>
            <a:r>
              <a:rPr lang="en-US" dirty="0" err="1" smtClean="0"/>
              <a:t>resorbs</a:t>
            </a:r>
            <a:r>
              <a:rPr lang="en-US" dirty="0" smtClean="0"/>
              <a:t> or displaces the adjacent teeth.</a:t>
            </a:r>
          </a:p>
          <a:p>
            <a:endParaRPr lang="en-US" dirty="0" smtClean="0">
              <a:solidFill>
                <a:srgbClr val="7030A0"/>
              </a:solidFill>
            </a:endParaRPr>
          </a:p>
          <a:p>
            <a:endParaRPr lang="en-US" dirty="0"/>
          </a:p>
        </p:txBody>
      </p:sp>
      <p:pic>
        <p:nvPicPr>
          <p:cNvPr id="1026" name="Picture 2"/>
          <p:cNvPicPr>
            <a:picLocks noGrp="1" noChangeAspect="1" noChangeArrowheads="1"/>
          </p:cNvPicPr>
          <p:nvPr>
            <p:ph sz="half" idx="2"/>
          </p:nvPr>
        </p:nvPicPr>
        <p:blipFill>
          <a:blip r:embed="rId2"/>
          <a:stretch>
            <a:fillRect/>
          </a:stretch>
        </p:blipFill>
        <p:spPr bwMode="auto">
          <a:xfrm>
            <a:off x="4133621" y="2362200"/>
            <a:ext cx="4857979" cy="261826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1600200"/>
            <a:ext cx="7924800" cy="4530725"/>
          </a:xfrm>
        </p:spPr>
        <p:txBody>
          <a:bodyPr/>
          <a:lstStyle/>
          <a:p>
            <a:r>
              <a:rPr lang="en-US" dirty="0" smtClean="0">
                <a:solidFill>
                  <a:srgbClr val="7030A0"/>
                </a:solidFill>
              </a:rPr>
              <a:t>Can displace the tooth into inferior border of the mandible,  </a:t>
            </a:r>
            <a:r>
              <a:rPr lang="en-US" dirty="0" err="1" smtClean="0">
                <a:solidFill>
                  <a:srgbClr val="7030A0"/>
                </a:solidFill>
              </a:rPr>
              <a:t>ramus</a:t>
            </a:r>
            <a:r>
              <a:rPr lang="en-US" dirty="0" smtClean="0">
                <a:solidFill>
                  <a:srgbClr val="7030A0"/>
                </a:solidFill>
              </a:rPr>
              <a:t> of the mandible, nasal floor, and maxillary sinus .</a:t>
            </a:r>
          </a:p>
          <a:p>
            <a:pPr>
              <a:buNone/>
            </a:pPr>
            <a:endParaRPr lang="en-US" dirty="0" smtClean="0">
              <a:solidFill>
                <a:srgbClr val="7030A0"/>
              </a:solidFill>
            </a:endParaRPr>
          </a:p>
          <a:p>
            <a:pPr lvl="0">
              <a:buNone/>
            </a:pPr>
            <a:r>
              <a:rPr lang="en-US" dirty="0" smtClean="0"/>
              <a:t>     Expansion of the outer cortex</a:t>
            </a:r>
          </a:p>
          <a:p>
            <a:endParaRPr lang="en-US"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2" cstate="print"/>
          <a:srcRect/>
          <a:stretch>
            <a:fillRect/>
          </a:stretch>
        </p:blipFill>
        <p:spPr bwMode="auto">
          <a:xfrm>
            <a:off x="559638" y="304800"/>
            <a:ext cx="3681323" cy="4724400"/>
          </a:xfrm>
          <a:prstGeom prst="rect">
            <a:avLst/>
          </a:prstGeom>
          <a:noFill/>
          <a:ln w="9525">
            <a:noFill/>
            <a:miter lim="800000"/>
            <a:headEnd/>
            <a:tailEnd/>
          </a:ln>
          <a:effectLst/>
        </p:spPr>
      </p:pic>
      <p:pic>
        <p:nvPicPr>
          <p:cNvPr id="1027" name="Picture 3"/>
          <p:cNvPicPr>
            <a:picLocks noGrp="1" noChangeAspect="1" noChangeArrowheads="1"/>
          </p:cNvPicPr>
          <p:nvPr>
            <p:ph sz="half" idx="2"/>
          </p:nvPr>
        </p:nvPicPr>
        <p:blipFill>
          <a:blip r:embed="rId3" cstate="print"/>
          <a:srcRect/>
          <a:stretch>
            <a:fillRect/>
          </a:stretch>
        </p:blipFill>
        <p:spPr bwMode="auto">
          <a:xfrm>
            <a:off x="4782009" y="304800"/>
            <a:ext cx="4075781" cy="4724400"/>
          </a:xfrm>
          <a:prstGeom prst="rect">
            <a:avLst/>
          </a:prstGeom>
          <a:noFill/>
          <a:ln w="9525">
            <a:noFill/>
            <a:miter lim="800000"/>
            <a:headEnd/>
            <a:tailEnd/>
          </a:ln>
          <a:effectLst/>
        </p:spPr>
      </p:pic>
      <p:sp>
        <p:nvSpPr>
          <p:cNvPr id="7" name="TextBox 6"/>
          <p:cNvSpPr txBox="1"/>
          <p:nvPr/>
        </p:nvSpPr>
        <p:spPr>
          <a:xfrm>
            <a:off x="914400" y="5410200"/>
            <a:ext cx="3429000" cy="646331"/>
          </a:xfrm>
          <a:prstGeom prst="rect">
            <a:avLst/>
          </a:prstGeom>
          <a:noFill/>
        </p:spPr>
        <p:txBody>
          <a:bodyPr wrap="square" rtlCol="0">
            <a:spAutoFit/>
          </a:bodyPr>
          <a:lstStyle/>
          <a:p>
            <a:r>
              <a:rPr lang="en-US" dirty="0" smtClean="0"/>
              <a:t>Displacement of 3</a:t>
            </a:r>
            <a:r>
              <a:rPr lang="en-US" baseline="30000" dirty="0" smtClean="0"/>
              <a:t>rd</a:t>
            </a:r>
            <a:r>
              <a:rPr lang="en-US" dirty="0" smtClean="0"/>
              <a:t> molar, scalloping at margin in </a:t>
            </a:r>
            <a:r>
              <a:rPr lang="en-US" dirty="0" err="1" smtClean="0"/>
              <a:t>ramus</a:t>
            </a:r>
            <a:endParaRPr lang="en-US" dirty="0"/>
          </a:p>
        </p:txBody>
      </p:sp>
      <p:sp>
        <p:nvSpPr>
          <p:cNvPr id="8" name="TextBox 7"/>
          <p:cNvSpPr txBox="1"/>
          <p:nvPr/>
        </p:nvSpPr>
        <p:spPr>
          <a:xfrm>
            <a:off x="5486401" y="5334000"/>
            <a:ext cx="2895600" cy="923330"/>
          </a:xfrm>
          <a:prstGeom prst="rect">
            <a:avLst/>
          </a:prstGeom>
          <a:noFill/>
        </p:spPr>
        <p:txBody>
          <a:bodyPr wrap="square" rtlCol="0">
            <a:spAutoFit/>
          </a:bodyPr>
          <a:lstStyle/>
          <a:p>
            <a:r>
              <a:rPr lang="en-US" dirty="0" smtClean="0"/>
              <a:t>Displacement of 3</a:t>
            </a:r>
            <a:r>
              <a:rPr lang="en-US" baseline="30000" dirty="0" smtClean="0"/>
              <a:t>rd</a:t>
            </a:r>
            <a:r>
              <a:rPr lang="en-US" dirty="0" smtClean="0"/>
              <a:t> molar and </a:t>
            </a:r>
            <a:r>
              <a:rPr lang="en-US" dirty="0" err="1" smtClean="0"/>
              <a:t>resoption</a:t>
            </a:r>
            <a:r>
              <a:rPr lang="en-US" dirty="0" smtClean="0"/>
              <a:t> of apex of 2</a:t>
            </a:r>
            <a:r>
              <a:rPr lang="en-US" baseline="30000" dirty="0" smtClean="0"/>
              <a:t>nd</a:t>
            </a:r>
            <a:r>
              <a:rPr lang="en-US" dirty="0" smtClean="0"/>
              <a:t> premolar</a:t>
            </a:r>
            <a:endParaRPr lang="en-US"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half" idx="1"/>
          </p:nvPr>
        </p:nvPicPr>
        <p:blipFill>
          <a:blip r:embed="rId2"/>
          <a:srcRect l="53333" t="59241" r="10980" b="3038"/>
          <a:stretch>
            <a:fillRect/>
          </a:stretch>
        </p:blipFill>
        <p:spPr bwMode="auto">
          <a:xfrm>
            <a:off x="339287" y="1346763"/>
            <a:ext cx="4308913" cy="2352438"/>
          </a:xfrm>
          <a:prstGeom prst="rect">
            <a:avLst/>
          </a:prstGeom>
          <a:noFill/>
          <a:ln w="9525">
            <a:noFill/>
            <a:miter lim="800000"/>
            <a:headEnd/>
            <a:tailEnd/>
          </a:ln>
          <a:effectLst/>
        </p:spPr>
      </p:pic>
      <p:pic>
        <p:nvPicPr>
          <p:cNvPr id="6" name="Picture 4"/>
          <p:cNvPicPr>
            <a:picLocks noGrp="1" noChangeAspect="1" noChangeArrowheads="1"/>
          </p:cNvPicPr>
          <p:nvPr>
            <p:ph sz="half" idx="2"/>
          </p:nvPr>
        </p:nvPicPr>
        <p:blipFill>
          <a:blip r:embed="rId3"/>
          <a:srcRect/>
          <a:stretch>
            <a:fillRect/>
          </a:stretch>
        </p:blipFill>
        <p:spPr bwMode="auto">
          <a:xfrm>
            <a:off x="4819650" y="1838325"/>
            <a:ext cx="4000500" cy="752475"/>
          </a:xfrm>
          <a:prstGeom prst="rect">
            <a:avLst/>
          </a:prstGeom>
          <a:noFill/>
          <a:ln w="9525">
            <a:noFill/>
            <a:miter lim="800000"/>
            <a:headEnd/>
            <a:tailEnd/>
          </a:ln>
          <a:effectLst/>
        </p:spPr>
      </p:pic>
      <p:pic>
        <p:nvPicPr>
          <p:cNvPr id="7" name="Picture 3"/>
          <p:cNvPicPr>
            <a:picLocks noChangeAspect="1" noChangeArrowheads="1"/>
          </p:cNvPicPr>
          <p:nvPr/>
        </p:nvPicPr>
        <p:blipFill>
          <a:blip r:embed="rId4"/>
          <a:stretch>
            <a:fillRect/>
          </a:stretch>
        </p:blipFill>
        <p:spPr bwMode="auto">
          <a:xfrm>
            <a:off x="4838700" y="2590800"/>
            <a:ext cx="4000500" cy="752475"/>
          </a:xfrm>
          <a:prstGeom prst="rect">
            <a:avLst/>
          </a:prstGeom>
          <a:noFill/>
          <a:ln w="9525">
            <a:noFill/>
            <a:miter lim="800000"/>
            <a:headEnd/>
            <a:tailEnd/>
          </a:ln>
          <a:effectLst/>
        </p:spPr>
      </p:pic>
      <p:pic>
        <p:nvPicPr>
          <p:cNvPr id="8" name="Picture 2"/>
          <p:cNvPicPr>
            <a:picLocks noChangeAspect="1" noChangeArrowheads="1"/>
          </p:cNvPicPr>
          <p:nvPr/>
        </p:nvPicPr>
        <p:blipFill>
          <a:blip r:embed="rId5"/>
          <a:srcRect/>
          <a:stretch>
            <a:fillRect/>
          </a:stretch>
        </p:blipFill>
        <p:spPr bwMode="auto">
          <a:xfrm>
            <a:off x="228600" y="3929667"/>
            <a:ext cx="4572000" cy="2394933"/>
          </a:xfrm>
          <a:prstGeom prst="rect">
            <a:avLst/>
          </a:prstGeom>
          <a:noFill/>
          <a:ln w="9525">
            <a:noFill/>
            <a:miter lim="800000"/>
            <a:headEnd/>
            <a:tailEnd/>
          </a:ln>
          <a:effectLst/>
        </p:spPr>
      </p:pic>
      <p:sp>
        <p:nvSpPr>
          <p:cNvPr id="9" name="TextBox 8"/>
          <p:cNvSpPr txBox="1"/>
          <p:nvPr/>
        </p:nvSpPr>
        <p:spPr>
          <a:xfrm>
            <a:off x="5181601" y="4953000"/>
            <a:ext cx="3276600" cy="646331"/>
          </a:xfrm>
          <a:prstGeom prst="rect">
            <a:avLst/>
          </a:prstGeom>
          <a:noFill/>
        </p:spPr>
        <p:txBody>
          <a:bodyPr wrap="square" rtlCol="0">
            <a:spAutoFit/>
          </a:bodyPr>
          <a:lstStyle/>
          <a:p>
            <a:r>
              <a:rPr lang="en-US" dirty="0" err="1" smtClean="0"/>
              <a:t>Radiolucencies</a:t>
            </a:r>
            <a:r>
              <a:rPr lang="en-US" dirty="0" smtClean="0"/>
              <a:t> </a:t>
            </a:r>
            <a:r>
              <a:rPr lang="en-US" dirty="0" err="1" smtClean="0"/>
              <a:t>asso</a:t>
            </a:r>
            <a:r>
              <a:rPr lang="en-US" dirty="0" smtClean="0"/>
              <a:t>. With both impacted 3</a:t>
            </a:r>
            <a:r>
              <a:rPr lang="en-US" baseline="30000" dirty="0" smtClean="0"/>
              <a:t>rd</a:t>
            </a:r>
            <a:r>
              <a:rPr lang="en-US" dirty="0" smtClean="0"/>
              <a:t> molar</a:t>
            </a:r>
            <a:endParaRPr lang="en-US" dirty="0"/>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hlink"/>
                </a:solidFill>
              </a:rPr>
              <a:t>Radiological types</a:t>
            </a:r>
            <a:endParaRPr lang="en-US" dirty="0"/>
          </a:p>
        </p:txBody>
      </p:sp>
      <p:sp>
        <p:nvSpPr>
          <p:cNvPr id="3" name="Content Placeholder 2"/>
          <p:cNvSpPr>
            <a:spLocks noGrp="1"/>
          </p:cNvSpPr>
          <p:nvPr>
            <p:ph idx="1"/>
          </p:nvPr>
        </p:nvSpPr>
        <p:spPr/>
        <p:txBody>
          <a:bodyPr/>
          <a:lstStyle/>
          <a:p>
            <a:r>
              <a:rPr lang="en-US" dirty="0" smtClean="0"/>
              <a:t>Central</a:t>
            </a:r>
          </a:p>
          <a:p>
            <a:endParaRPr lang="en-US" dirty="0" smtClean="0"/>
          </a:p>
          <a:p>
            <a:pPr>
              <a:buFont typeface="Wingdings" pitchFamily="2" charset="2"/>
              <a:buNone/>
            </a:pPr>
            <a:endParaRPr lang="en-US" dirty="0" smtClean="0"/>
          </a:p>
          <a:p>
            <a:r>
              <a:rPr lang="en-US" dirty="0" smtClean="0"/>
              <a:t>Lateral</a:t>
            </a:r>
          </a:p>
          <a:p>
            <a:endParaRPr lang="en-US" dirty="0" smtClean="0"/>
          </a:p>
          <a:p>
            <a:pPr>
              <a:buFont typeface="Wingdings" pitchFamily="2" charset="2"/>
              <a:buNone/>
            </a:pPr>
            <a:endParaRPr lang="en-US" dirty="0" smtClean="0"/>
          </a:p>
          <a:p>
            <a:r>
              <a:rPr lang="en-US" dirty="0" smtClean="0"/>
              <a:t>Circumferential</a:t>
            </a:r>
          </a:p>
          <a:p>
            <a:endParaRPr lang="en-US" dirty="0"/>
          </a:p>
        </p:txBody>
      </p:sp>
      <p:pic>
        <p:nvPicPr>
          <p:cNvPr id="4" name="Picture 4" descr="DSCN0738"/>
          <p:cNvPicPr>
            <a:picLocks noChangeAspect="1" noChangeArrowheads="1"/>
          </p:cNvPicPr>
          <p:nvPr/>
        </p:nvPicPr>
        <p:blipFill>
          <a:blip r:embed="rId2" cstate="print">
            <a:lum bright="12000"/>
          </a:blip>
          <a:srcRect l="22971" t="5869" r="11005" b="25336"/>
          <a:stretch>
            <a:fillRect/>
          </a:stretch>
        </p:blipFill>
        <p:spPr bwMode="auto">
          <a:xfrm>
            <a:off x="6248400" y="1295400"/>
            <a:ext cx="1905000" cy="1488957"/>
          </a:xfrm>
          <a:prstGeom prst="rect">
            <a:avLst/>
          </a:prstGeom>
          <a:noFill/>
        </p:spPr>
      </p:pic>
      <p:pic>
        <p:nvPicPr>
          <p:cNvPr id="5" name="Picture 5" descr="DSCN0739"/>
          <p:cNvPicPr>
            <a:picLocks noChangeAspect="1" noChangeArrowheads="1"/>
          </p:cNvPicPr>
          <p:nvPr/>
        </p:nvPicPr>
        <p:blipFill>
          <a:blip r:embed="rId3" cstate="print">
            <a:lum bright="12000"/>
          </a:blip>
          <a:srcRect l="20290" r="4883" b="14792"/>
          <a:stretch>
            <a:fillRect/>
          </a:stretch>
        </p:blipFill>
        <p:spPr bwMode="auto">
          <a:xfrm>
            <a:off x="6248400" y="3124200"/>
            <a:ext cx="1828800" cy="1562100"/>
          </a:xfrm>
          <a:prstGeom prst="rect">
            <a:avLst/>
          </a:prstGeom>
          <a:noFill/>
        </p:spPr>
      </p:pic>
      <p:pic>
        <p:nvPicPr>
          <p:cNvPr id="6" name="Picture 6" descr="DSCN0740"/>
          <p:cNvPicPr>
            <a:picLocks noChangeAspect="1" noChangeArrowheads="1"/>
          </p:cNvPicPr>
          <p:nvPr/>
        </p:nvPicPr>
        <p:blipFill>
          <a:blip r:embed="rId4" cstate="print">
            <a:lum bright="12000" contrast="6000"/>
          </a:blip>
          <a:srcRect l="16547" r="7343"/>
          <a:stretch>
            <a:fillRect/>
          </a:stretch>
        </p:blipFill>
        <p:spPr bwMode="auto">
          <a:xfrm>
            <a:off x="6248400" y="4905802"/>
            <a:ext cx="1905000" cy="1875998"/>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style.rotation</p:attrName>
                                        </p:attrNameLst>
                                      </p:cBhvr>
                                      <p:tavLst>
                                        <p:tav tm="0">
                                          <p:val>
                                            <p:fltVal val="720"/>
                                          </p:val>
                                        </p:tav>
                                        <p:tav tm="100000">
                                          <p:val>
                                            <p:fltVal val="0"/>
                                          </p:val>
                                        </p:tav>
                                      </p:tavLst>
                                    </p:anim>
                                    <p:anim calcmode="lin" valueType="num">
                                      <p:cBhvr>
                                        <p:cTn id="9" dur="1000" fill="hold"/>
                                        <p:tgtEl>
                                          <p:spTgt spid="4"/>
                                        </p:tgtEl>
                                        <p:attrNameLst>
                                          <p:attrName>ppt_h</p:attrName>
                                        </p:attrNameLst>
                                      </p:cBhvr>
                                      <p:tavLst>
                                        <p:tav tm="0">
                                          <p:val>
                                            <p:fltVal val="0"/>
                                          </p:val>
                                        </p:tav>
                                        <p:tav tm="100000">
                                          <p:val>
                                            <p:strVal val="#ppt_h"/>
                                          </p:val>
                                        </p:tav>
                                      </p:tavLst>
                                    </p:anim>
                                    <p:anim calcmode="lin" valueType="num">
                                      <p:cBhvr>
                                        <p:cTn id="10" dur="1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450" decel="100000" fill="hold"/>
                                        <p:tgtEl>
                                          <p:spTgt spid="5"/>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2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25" dur="2000" fill="hold"/>
                                        <p:tgtEl>
                                          <p:spTgt spid="6"/>
                                        </p:tgtEl>
                                        <p:attrNameLst>
                                          <p:attrName>ppt_y</p:attrName>
                                        </p:attrNameLst>
                                      </p:cBhvr>
                                      <p:tavLst>
                                        <p:tav tm="0">
                                          <p:val>
                                            <p:strVal val="#ppt_y"/>
                                          </p:val>
                                        </p:tav>
                                        <p:tav tm="100000">
                                          <p:val>
                                            <p:strVal val="#ppt_y"/>
                                          </p:val>
                                        </p:tav>
                                      </p:tavLst>
                                    </p:anim>
                                    <p:animEffect transition="in" filter="fade">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057400" y="228600"/>
          <a:ext cx="70866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loud 2"/>
          <p:cNvSpPr/>
          <p:nvPr/>
        </p:nvSpPr>
        <p:spPr>
          <a:xfrm>
            <a:off x="0" y="2362200"/>
            <a:ext cx="3124200" cy="1828800"/>
          </a:xfrm>
          <a:prstGeom prst="clou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smtClean="0">
                <a:solidFill>
                  <a:schemeClr val="accent1"/>
                </a:solidFill>
              </a:rPr>
              <a:t>Developmental Cysts</a:t>
            </a:r>
            <a:endParaRPr lang="en-US" sz="2000" b="1"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 work-up</a:t>
            </a:r>
            <a:endParaRPr lang="en-US" dirty="0"/>
          </a:p>
        </p:txBody>
      </p:sp>
      <p:sp>
        <p:nvSpPr>
          <p:cNvPr id="3" name="Content Placeholder 2"/>
          <p:cNvSpPr>
            <a:spLocks noGrp="1"/>
          </p:cNvSpPr>
          <p:nvPr>
            <p:ph idx="1"/>
          </p:nvPr>
        </p:nvSpPr>
        <p:spPr/>
        <p:txBody>
          <a:bodyPr/>
          <a:lstStyle/>
          <a:p>
            <a:pPr>
              <a:buNone/>
            </a:pPr>
            <a:r>
              <a:rPr lang="en-US" dirty="0" smtClean="0">
                <a:solidFill>
                  <a:srgbClr val="671763"/>
                </a:solidFill>
              </a:rPr>
              <a:t>     Aspiration : straw colored fluid</a:t>
            </a:r>
          </a:p>
          <a:p>
            <a:pPr>
              <a:buNone/>
            </a:pPr>
            <a:r>
              <a:rPr lang="en-US" dirty="0" smtClean="0">
                <a:solidFill>
                  <a:srgbClr val="671763"/>
                </a:solidFill>
              </a:rPr>
              <a:t>     </a:t>
            </a:r>
            <a:r>
              <a:rPr lang="en-US" dirty="0" err="1" smtClean="0">
                <a:solidFill>
                  <a:srgbClr val="671763"/>
                </a:solidFill>
              </a:rPr>
              <a:t>cholestrol</a:t>
            </a:r>
            <a:r>
              <a:rPr lang="en-US" dirty="0" smtClean="0">
                <a:solidFill>
                  <a:srgbClr val="671763"/>
                </a:solidFill>
              </a:rPr>
              <a:t> crystals</a:t>
            </a:r>
            <a:endParaRPr lang="en-US" dirty="0">
              <a:solidFill>
                <a:srgbClr val="671763"/>
              </a:solidFill>
            </a:endParaRPr>
          </a:p>
        </p:txBody>
      </p:sp>
      <p:pic>
        <p:nvPicPr>
          <p:cNvPr id="5" name="Picture 3" descr="D:\My Disc (E)\ASHOK KUMAR\IMG_0178_2.JPG"/>
          <p:cNvPicPr>
            <a:picLocks noChangeAspect="1" noChangeArrowheads="1"/>
          </p:cNvPicPr>
          <p:nvPr/>
        </p:nvPicPr>
        <p:blipFill>
          <a:blip r:embed="rId2" cstate="print"/>
          <a:srcRect/>
          <a:stretch>
            <a:fillRect/>
          </a:stretch>
        </p:blipFill>
        <p:spPr bwMode="auto">
          <a:xfrm>
            <a:off x="4191000" y="3810000"/>
            <a:ext cx="4572000" cy="2802193"/>
          </a:xfrm>
          <a:prstGeom prst="rect">
            <a:avLst/>
          </a:prstGeom>
          <a:noFill/>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INVESTIGATIONS</a:t>
            </a:r>
            <a:endParaRPr lang="en-US" dirty="0"/>
          </a:p>
        </p:txBody>
      </p:sp>
      <p:sp>
        <p:nvSpPr>
          <p:cNvPr id="3" name="Content Placeholder 2"/>
          <p:cNvSpPr>
            <a:spLocks noGrp="1"/>
          </p:cNvSpPr>
          <p:nvPr>
            <p:ph sz="half" idx="1"/>
          </p:nvPr>
        </p:nvSpPr>
        <p:spPr>
          <a:xfrm>
            <a:off x="457200" y="1600200"/>
            <a:ext cx="7848600" cy="4530725"/>
          </a:xfrm>
        </p:spPr>
        <p:txBody>
          <a:bodyPr/>
          <a:lstStyle/>
          <a:p>
            <a:r>
              <a:rPr lang="en-US" dirty="0" smtClean="0"/>
              <a:t>Clinical examination</a:t>
            </a:r>
          </a:p>
          <a:p>
            <a:r>
              <a:rPr lang="en-US" dirty="0" smtClean="0"/>
              <a:t>Tooth vitality tests</a:t>
            </a:r>
          </a:p>
          <a:p>
            <a:r>
              <a:rPr lang="en-US" dirty="0" smtClean="0"/>
              <a:t>Fine needle aspiration cytology (FNAC)</a:t>
            </a:r>
          </a:p>
          <a:p>
            <a:r>
              <a:rPr lang="en-US" dirty="0" smtClean="0"/>
              <a:t>Radiographs</a:t>
            </a:r>
          </a:p>
          <a:p>
            <a:r>
              <a:rPr lang="en-US" dirty="0" smtClean="0"/>
              <a:t>Biopsy </a:t>
            </a:r>
          </a:p>
          <a:p>
            <a:r>
              <a:rPr lang="en-US" dirty="0" smtClean="0"/>
              <a:t>Ultrasound</a:t>
            </a:r>
          </a:p>
          <a:p>
            <a:pPr>
              <a:buFontTx/>
              <a:buNone/>
            </a:pPr>
            <a:endParaRPr lang="en-US" dirty="0" smtClean="0"/>
          </a:p>
          <a:p>
            <a:endParaRPr lang="en-US" dirty="0"/>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diagnosis</a:t>
            </a:r>
            <a:endParaRPr lang="en-US" dirty="0"/>
          </a:p>
        </p:txBody>
      </p:sp>
      <p:sp>
        <p:nvSpPr>
          <p:cNvPr id="3" name="Content Placeholder 2"/>
          <p:cNvSpPr>
            <a:spLocks noGrp="1"/>
          </p:cNvSpPr>
          <p:nvPr>
            <p:ph sz="half" idx="1"/>
          </p:nvPr>
        </p:nvSpPr>
        <p:spPr>
          <a:xfrm>
            <a:off x="304800" y="1600200"/>
            <a:ext cx="8534400" cy="4724400"/>
          </a:xfrm>
        </p:spPr>
        <p:txBody>
          <a:bodyPr>
            <a:normAutofit/>
          </a:bodyPr>
          <a:lstStyle/>
          <a:p>
            <a:pPr>
              <a:lnSpc>
                <a:spcPct val="90000"/>
              </a:lnSpc>
            </a:pPr>
            <a:r>
              <a:rPr lang="en-US" dirty="0" err="1" smtClean="0"/>
              <a:t>Hyperplastic</a:t>
            </a:r>
            <a:r>
              <a:rPr lang="en-US" dirty="0" smtClean="0"/>
              <a:t> follicle</a:t>
            </a:r>
          </a:p>
          <a:p>
            <a:pPr>
              <a:lnSpc>
                <a:spcPct val="90000"/>
              </a:lnSpc>
            </a:pPr>
            <a:r>
              <a:rPr lang="en-US" dirty="0" err="1" smtClean="0"/>
              <a:t>Odontogenic</a:t>
            </a:r>
            <a:r>
              <a:rPr lang="en-US" dirty="0" smtClean="0"/>
              <a:t> </a:t>
            </a:r>
            <a:r>
              <a:rPr lang="en-US" dirty="0" err="1" smtClean="0"/>
              <a:t>keratocyst</a:t>
            </a:r>
            <a:r>
              <a:rPr lang="en-US" dirty="0" smtClean="0"/>
              <a:t> (OKC)</a:t>
            </a:r>
          </a:p>
          <a:p>
            <a:pPr>
              <a:lnSpc>
                <a:spcPct val="90000"/>
              </a:lnSpc>
            </a:pPr>
            <a:r>
              <a:rPr lang="en-US" dirty="0" err="1" smtClean="0"/>
              <a:t>Adenomatoid</a:t>
            </a:r>
            <a:r>
              <a:rPr lang="en-US" dirty="0" smtClean="0"/>
              <a:t> </a:t>
            </a:r>
            <a:r>
              <a:rPr lang="en-US" dirty="0" err="1" smtClean="0"/>
              <a:t>odontogenic</a:t>
            </a:r>
            <a:r>
              <a:rPr lang="en-US" dirty="0" smtClean="0"/>
              <a:t> tumor (AOT)</a:t>
            </a:r>
          </a:p>
          <a:p>
            <a:pPr>
              <a:lnSpc>
                <a:spcPct val="90000"/>
              </a:lnSpc>
            </a:pPr>
            <a:r>
              <a:rPr lang="en-US" dirty="0" smtClean="0"/>
              <a:t>Calcified epithelium </a:t>
            </a:r>
            <a:r>
              <a:rPr lang="en-US" dirty="0" err="1" smtClean="0"/>
              <a:t>odontogenic</a:t>
            </a:r>
            <a:r>
              <a:rPr lang="en-US" dirty="0" smtClean="0"/>
              <a:t> cyst (CEOC)</a:t>
            </a:r>
          </a:p>
          <a:p>
            <a:pPr>
              <a:lnSpc>
                <a:spcPct val="90000"/>
              </a:lnSpc>
            </a:pPr>
            <a:r>
              <a:rPr lang="en-US" dirty="0" err="1" smtClean="0"/>
              <a:t>Ameloblastic</a:t>
            </a:r>
            <a:r>
              <a:rPr lang="en-US" dirty="0" smtClean="0"/>
              <a:t> </a:t>
            </a:r>
            <a:r>
              <a:rPr lang="en-US" dirty="0" err="1" smtClean="0"/>
              <a:t>fibroma</a:t>
            </a:r>
            <a:r>
              <a:rPr lang="en-US" dirty="0" smtClean="0"/>
              <a:t> or  Cystic </a:t>
            </a:r>
            <a:r>
              <a:rPr lang="en-US" dirty="0" err="1" smtClean="0"/>
              <a:t>ameloblastoma</a:t>
            </a:r>
            <a:endParaRPr lang="en-US" dirty="0" smtClean="0"/>
          </a:p>
          <a:p>
            <a:pPr>
              <a:lnSpc>
                <a:spcPct val="90000"/>
              </a:lnSpc>
            </a:pPr>
            <a:r>
              <a:rPr lang="en-US" dirty="0" err="1" smtClean="0"/>
              <a:t>Radicular</a:t>
            </a:r>
            <a:r>
              <a:rPr lang="en-US" dirty="0" smtClean="0"/>
              <a:t> cyst </a:t>
            </a:r>
          </a:p>
          <a:p>
            <a:pPr>
              <a:lnSpc>
                <a:spcPct val="90000"/>
              </a:lnSpc>
            </a:pPr>
            <a:endParaRPr lang="en-US" dirty="0" smtClean="0"/>
          </a:p>
          <a:p>
            <a:endParaRPr lang="en-US"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a:xfrm>
            <a:off x="304800" y="2286000"/>
            <a:ext cx="8686800" cy="3048000"/>
          </a:xfrm>
        </p:spPr>
        <p:txBody>
          <a:bodyPr/>
          <a:lstStyle/>
          <a:p>
            <a:r>
              <a:rPr lang="en-US" dirty="0" err="1" smtClean="0">
                <a:latin typeface="Algerian" pitchFamily="82" charset="0"/>
              </a:rPr>
              <a:t>Enucleation</a:t>
            </a:r>
            <a:endParaRPr lang="en-US" dirty="0" smtClean="0">
              <a:latin typeface="Algerian" pitchFamily="82" charset="0"/>
            </a:endParaRPr>
          </a:p>
          <a:p>
            <a:pPr>
              <a:buNone/>
            </a:pPr>
            <a:endParaRPr lang="en-US" dirty="0" smtClean="0"/>
          </a:p>
          <a:p>
            <a:r>
              <a:rPr lang="en-US" dirty="0" smtClean="0"/>
              <a:t> </a:t>
            </a:r>
            <a:r>
              <a:rPr lang="en-US" dirty="0" err="1" smtClean="0">
                <a:latin typeface="Algerian" pitchFamily="82" charset="0"/>
              </a:rPr>
              <a:t>Marupilization</a:t>
            </a:r>
            <a:r>
              <a:rPr lang="en-US" dirty="0" smtClean="0">
                <a:latin typeface="Algerian" pitchFamily="82" charset="0"/>
              </a:rPr>
              <a:t> in some cases</a:t>
            </a:r>
            <a:endParaRPr lang="en-US" dirty="0">
              <a:latin typeface="Algerian" pitchFamily="82" charset="0"/>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7724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smtClean="0">
                <a:solidFill>
                  <a:schemeClr val="accent3"/>
                </a:solidFill>
              </a:rPr>
              <a:t>ODONTOGENIC KERATOCYST</a:t>
            </a:r>
            <a:endParaRPr lang="en-US" dirty="0">
              <a:solidFill>
                <a:schemeClr val="accent3"/>
              </a:solidFill>
            </a:endParaRPr>
          </a:p>
        </p:txBody>
      </p:sp>
      <p:graphicFrame>
        <p:nvGraphicFramePr>
          <p:cNvPr id="6" name="Content Placeholder 5"/>
          <p:cNvGraphicFramePr>
            <a:graphicFrameLocks noGrp="1"/>
          </p:cNvGraphicFramePr>
          <p:nvPr>
            <p:ph idx="1"/>
          </p:nvPr>
        </p:nvGraphicFramePr>
        <p:xfrm>
          <a:off x="152400" y="1143000"/>
          <a:ext cx="8863853"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graphicEl>
                                              <a:dgm id="{2837EE6C-5C92-4B88-A209-C68D59ECA319}"/>
                                            </p:graphicEl>
                                          </p:spTgt>
                                        </p:tgtEl>
                                        <p:attrNameLst>
                                          <p:attrName>style.visibility</p:attrName>
                                        </p:attrNameLst>
                                      </p:cBhvr>
                                      <p:to>
                                        <p:strVal val="visible"/>
                                      </p:to>
                                    </p:set>
                                    <p:animEffect transition="in" filter="fade">
                                      <p:cBhvr>
                                        <p:cTn id="7" dur="1000"/>
                                        <p:tgtEl>
                                          <p:spTgt spid="6">
                                            <p:graphicEl>
                                              <a:dgm id="{2837EE6C-5C92-4B88-A209-C68D59ECA319}"/>
                                            </p:graphicEl>
                                          </p:spTgt>
                                        </p:tgtEl>
                                      </p:cBhvr>
                                    </p:animEffect>
                                    <p:anim calcmode="lin" valueType="num">
                                      <p:cBhvr>
                                        <p:cTn id="8" dur="1000" fill="hold"/>
                                        <p:tgtEl>
                                          <p:spTgt spid="6">
                                            <p:graphicEl>
                                              <a:dgm id="{2837EE6C-5C92-4B88-A209-C68D59ECA319}"/>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2837EE6C-5C92-4B88-A209-C68D59ECA31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graphicEl>
                                              <a:dgm id="{168D23AF-62FB-4D3E-8A56-5E944BB92990}"/>
                                            </p:graphicEl>
                                          </p:spTgt>
                                        </p:tgtEl>
                                        <p:attrNameLst>
                                          <p:attrName>style.visibility</p:attrName>
                                        </p:attrNameLst>
                                      </p:cBhvr>
                                      <p:to>
                                        <p:strVal val="visible"/>
                                      </p:to>
                                    </p:set>
                                    <p:animEffect transition="in" filter="fade">
                                      <p:cBhvr>
                                        <p:cTn id="14" dur="1000"/>
                                        <p:tgtEl>
                                          <p:spTgt spid="6">
                                            <p:graphicEl>
                                              <a:dgm id="{168D23AF-62FB-4D3E-8A56-5E944BB92990}"/>
                                            </p:graphicEl>
                                          </p:spTgt>
                                        </p:tgtEl>
                                      </p:cBhvr>
                                    </p:animEffect>
                                    <p:anim calcmode="lin" valueType="num">
                                      <p:cBhvr>
                                        <p:cTn id="15" dur="1000" fill="hold"/>
                                        <p:tgtEl>
                                          <p:spTgt spid="6">
                                            <p:graphicEl>
                                              <a:dgm id="{168D23AF-62FB-4D3E-8A56-5E944BB92990}"/>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168D23AF-62FB-4D3E-8A56-5E944BB9299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6200"/>
            <a:ext cx="7772400" cy="685800"/>
          </a:xfrm>
        </p:spPr>
        <p:txBody>
          <a:bodyPr/>
          <a:lstStyle/>
          <a:p>
            <a:r>
              <a:rPr lang="en-US" sz="3200" dirty="0" smtClean="0"/>
              <a:t>CLINICAL FEATURES</a:t>
            </a:r>
            <a:endParaRPr lang="en-US" sz="3200" dirty="0"/>
          </a:p>
        </p:txBody>
      </p:sp>
      <p:graphicFrame>
        <p:nvGraphicFramePr>
          <p:cNvPr id="7" name="Content Placeholder 6"/>
          <p:cNvGraphicFramePr>
            <a:graphicFrameLocks noGrp="1"/>
          </p:cNvGraphicFramePr>
          <p:nvPr>
            <p:ph idx="1"/>
          </p:nvPr>
        </p:nvGraphicFramePr>
        <p:xfrm>
          <a:off x="228600" y="685800"/>
          <a:ext cx="8686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610600" cy="6858000"/>
          </a:xfrm>
        </p:spPr>
        <p:txBody>
          <a:bodyPr>
            <a:noAutofit/>
          </a:bodyPr>
          <a:lstStyle/>
          <a:p>
            <a:pPr algn="just">
              <a:lnSpc>
                <a:spcPct val="150000"/>
              </a:lnSpc>
            </a:pPr>
            <a:endParaRPr lang="en-US" sz="2400" dirty="0" smtClean="0"/>
          </a:p>
          <a:p>
            <a:pPr algn="just">
              <a:lnSpc>
                <a:spcPct val="150000"/>
              </a:lnSpc>
            </a:pPr>
            <a:r>
              <a:rPr lang="en-US" sz="2400" dirty="0" smtClean="0"/>
              <a:t>Pain, swelling or discharge</a:t>
            </a:r>
          </a:p>
          <a:p>
            <a:pPr algn="just">
              <a:lnSpc>
                <a:spcPct val="150000"/>
              </a:lnSpc>
            </a:pPr>
            <a:r>
              <a:rPr lang="en-US" sz="2400" dirty="0" err="1" smtClean="0"/>
              <a:t>Paraesthesia</a:t>
            </a:r>
            <a:r>
              <a:rPr lang="en-US" sz="2400" dirty="0" smtClean="0"/>
              <a:t> of lower lip or teeth</a:t>
            </a:r>
          </a:p>
          <a:p>
            <a:pPr algn="just">
              <a:lnSpc>
                <a:spcPct val="150000"/>
              </a:lnSpc>
            </a:pPr>
            <a:r>
              <a:rPr lang="en-US" sz="2400" dirty="0" smtClean="0"/>
              <a:t>Pathological fractures</a:t>
            </a:r>
          </a:p>
          <a:p>
            <a:pPr algn="just">
              <a:lnSpc>
                <a:spcPct val="150000"/>
              </a:lnSpc>
            </a:pPr>
            <a:r>
              <a:rPr lang="en-US" sz="2400" dirty="0" err="1" smtClean="0"/>
              <a:t>Resorption</a:t>
            </a:r>
            <a:r>
              <a:rPr lang="en-US" sz="2400" dirty="0" smtClean="0"/>
              <a:t> of bone - cortex and inferior border.</a:t>
            </a:r>
          </a:p>
          <a:p>
            <a:pPr lvl="1" algn="just">
              <a:lnSpc>
                <a:spcPct val="150000"/>
              </a:lnSpc>
            </a:pPr>
            <a:r>
              <a:rPr lang="en-US" sz="2000" dirty="0" smtClean="0"/>
              <a:t>Extends further </a:t>
            </a:r>
            <a:r>
              <a:rPr lang="en-US" sz="2000" dirty="0" err="1" smtClean="0"/>
              <a:t>anteroposteriorly</a:t>
            </a:r>
            <a:r>
              <a:rPr lang="en-US" sz="2000" dirty="0" smtClean="0"/>
              <a:t> than </a:t>
            </a:r>
            <a:r>
              <a:rPr lang="en-US" sz="2000" dirty="0" err="1" smtClean="0"/>
              <a:t>buccolingually</a:t>
            </a:r>
            <a:endParaRPr lang="en-US" sz="2000" dirty="0" smtClean="0"/>
          </a:p>
          <a:p>
            <a:pPr lvl="1" algn="just">
              <a:lnSpc>
                <a:spcPct val="150000"/>
              </a:lnSpc>
            </a:pPr>
            <a:r>
              <a:rPr lang="en-US" sz="2000" dirty="0" smtClean="0"/>
              <a:t>Clinically observable expansion of bone occurs late</a:t>
            </a:r>
          </a:p>
          <a:p>
            <a:pPr algn="just">
              <a:lnSpc>
                <a:spcPct val="150000"/>
              </a:lnSpc>
            </a:pPr>
            <a:r>
              <a:rPr lang="en-US" sz="2400" dirty="0" err="1" smtClean="0"/>
              <a:t>Resorb</a:t>
            </a:r>
            <a:r>
              <a:rPr lang="en-US" sz="2400" dirty="0" smtClean="0"/>
              <a:t> roots of adjacent teeth -smooth and regular pattern</a:t>
            </a:r>
          </a:p>
          <a:p>
            <a:r>
              <a:rPr lang="en-US" sz="2400" dirty="0" smtClean="0"/>
              <a:t>Enlarge to produce deflection of roots of teeth</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7772400" cy="914400"/>
          </a:xfrm>
        </p:spPr>
        <p:txBody>
          <a:bodyPr/>
          <a:lstStyle/>
          <a:p>
            <a:r>
              <a:rPr lang="en-US" sz="3200" dirty="0" smtClean="0"/>
              <a:t>RADIOLOGICAL FEATURES</a:t>
            </a:r>
            <a:endParaRPr lang="en-US" sz="3200" dirty="0"/>
          </a:p>
        </p:txBody>
      </p:sp>
      <p:sp>
        <p:nvSpPr>
          <p:cNvPr id="5" name="Content Placeholder 4"/>
          <p:cNvSpPr>
            <a:spLocks noGrp="1"/>
          </p:cNvSpPr>
          <p:nvPr>
            <p:ph idx="1"/>
          </p:nvPr>
        </p:nvSpPr>
        <p:spPr>
          <a:xfrm>
            <a:off x="381000" y="685800"/>
            <a:ext cx="8305800" cy="5364960"/>
          </a:xfrm>
        </p:spPr>
        <p:txBody>
          <a:bodyPr/>
          <a:lstStyle/>
          <a:p>
            <a:pPr algn="just">
              <a:lnSpc>
                <a:spcPct val="150000"/>
              </a:lnSpc>
            </a:pPr>
            <a:r>
              <a:rPr lang="en-US" sz="2400" dirty="0" smtClean="0"/>
              <a:t>Small, round or ovoid, radiolucent areas</a:t>
            </a:r>
          </a:p>
          <a:p>
            <a:pPr algn="just">
              <a:lnSpc>
                <a:spcPct val="150000"/>
              </a:lnSpc>
            </a:pPr>
            <a:r>
              <a:rPr lang="en-US" sz="2400" dirty="0" smtClean="0"/>
              <a:t>Well demarcated - distinct sclerotic margins</a:t>
            </a:r>
          </a:p>
          <a:p>
            <a:pPr algn="just">
              <a:lnSpc>
                <a:spcPct val="150000"/>
              </a:lnSpc>
            </a:pPr>
            <a:r>
              <a:rPr lang="en-US" sz="2400" dirty="0" smtClean="0"/>
              <a:t>Smooth periphery mostly</a:t>
            </a:r>
          </a:p>
          <a:p>
            <a:pPr algn="just">
              <a:lnSpc>
                <a:spcPct val="150000"/>
              </a:lnSpc>
            </a:pPr>
            <a:r>
              <a:rPr lang="en-US" sz="2400" dirty="0" smtClean="0"/>
              <a:t>Scalloped margins - suggest unequal growth activity in different parts of cyst lining</a:t>
            </a:r>
            <a:endParaRPr lang="en-US" dirty="0"/>
          </a:p>
        </p:txBody>
      </p:sp>
      <p:pic>
        <p:nvPicPr>
          <p:cNvPr id="13314" name="Picture 2"/>
          <p:cNvPicPr>
            <a:picLocks noChangeAspect="1" noChangeArrowheads="1"/>
          </p:cNvPicPr>
          <p:nvPr/>
        </p:nvPicPr>
        <p:blipFill>
          <a:blip r:embed="rId3" cstate="print"/>
          <a:srcRect/>
          <a:stretch>
            <a:fillRect/>
          </a:stretch>
        </p:blipFill>
        <p:spPr bwMode="auto">
          <a:xfrm>
            <a:off x="1066800" y="4038600"/>
            <a:ext cx="4034190" cy="28194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5486400" y="4038600"/>
            <a:ext cx="3076851"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305800" cy="5974560"/>
          </a:xfrm>
        </p:spPr>
        <p:txBody>
          <a:bodyPr>
            <a:normAutofit/>
          </a:bodyPr>
          <a:lstStyle/>
          <a:p>
            <a:pPr algn="just">
              <a:lnSpc>
                <a:spcPct val="150000"/>
              </a:lnSpc>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Main (1970) </a:t>
            </a:r>
          </a:p>
          <a:p>
            <a:pPr lvl="1" algn="just">
              <a:lnSpc>
                <a:spcPct val="150000"/>
              </a:lnSpc>
            </a:pPr>
            <a:r>
              <a:rPr lang="en-US" sz="2400" dirty="0" smtClean="0"/>
              <a:t>OKC- embraces an adjacent </a:t>
            </a:r>
            <a:r>
              <a:rPr lang="en-US" sz="2400" dirty="0" err="1" smtClean="0"/>
              <a:t>unerupted</a:t>
            </a:r>
            <a:r>
              <a:rPr lang="en-US" sz="2400" dirty="0" smtClean="0"/>
              <a:t> tooth </a:t>
            </a:r>
            <a:r>
              <a:rPr lang="en-US" sz="2400" dirty="0" smtClean="0">
                <a:solidFill>
                  <a:schemeClr val="accent3"/>
                </a:solidFill>
              </a:rPr>
              <a:t>‘</a:t>
            </a:r>
            <a:r>
              <a:rPr lang="en-US" sz="2400" dirty="0" err="1" smtClean="0">
                <a:solidFill>
                  <a:schemeClr val="accent3"/>
                </a:solidFill>
              </a:rPr>
              <a:t>Envelopmental</a:t>
            </a:r>
            <a:r>
              <a:rPr lang="en-US" sz="2400" dirty="0" smtClean="0">
                <a:solidFill>
                  <a:schemeClr val="accent3"/>
                </a:solidFill>
              </a:rPr>
              <a:t>’</a:t>
            </a:r>
          </a:p>
          <a:p>
            <a:pPr lvl="1" algn="just">
              <a:lnSpc>
                <a:spcPct val="150000"/>
              </a:lnSpc>
            </a:pPr>
            <a:r>
              <a:rPr lang="en-US" sz="2400" dirty="0" smtClean="0"/>
              <a:t>Formed in place of a normal tooth </a:t>
            </a:r>
            <a:r>
              <a:rPr lang="en-US" sz="2400" dirty="0" smtClean="0">
                <a:solidFill>
                  <a:schemeClr val="accent3"/>
                </a:solidFill>
              </a:rPr>
              <a:t>‘Replacement’ </a:t>
            </a:r>
          </a:p>
          <a:p>
            <a:pPr lvl="1" algn="just">
              <a:lnSpc>
                <a:spcPct val="150000"/>
              </a:lnSpc>
            </a:pPr>
            <a:r>
              <a:rPr lang="en-US" sz="2400" dirty="0" smtClean="0"/>
              <a:t>Those in ascending </a:t>
            </a:r>
            <a:r>
              <a:rPr lang="en-US" sz="2400" dirty="0" err="1" smtClean="0"/>
              <a:t>ramus</a:t>
            </a:r>
            <a:r>
              <a:rPr lang="en-US" sz="2400" dirty="0" smtClean="0"/>
              <a:t> away from teeth </a:t>
            </a:r>
            <a:r>
              <a:rPr lang="en-US" sz="2400" dirty="0" smtClean="0">
                <a:solidFill>
                  <a:schemeClr val="accent3"/>
                </a:solidFill>
              </a:rPr>
              <a:t>‘Extraneous’</a:t>
            </a:r>
          </a:p>
          <a:p>
            <a:pPr lvl="1" algn="just">
              <a:lnSpc>
                <a:spcPct val="150000"/>
              </a:lnSpc>
            </a:pPr>
            <a:r>
              <a:rPr lang="en-US" sz="2400" dirty="0" smtClean="0"/>
              <a:t>Adjacent to roots of teeth - </a:t>
            </a:r>
            <a:r>
              <a:rPr lang="en-US" sz="2400" dirty="0" err="1" smtClean="0"/>
              <a:t>mandibular</a:t>
            </a:r>
            <a:r>
              <a:rPr lang="en-US" sz="2400" dirty="0" smtClean="0"/>
              <a:t> premolar region, indistinguishable </a:t>
            </a:r>
            <a:r>
              <a:rPr lang="en-US" sz="2400" dirty="0" err="1" smtClean="0"/>
              <a:t>radiologically</a:t>
            </a:r>
            <a:r>
              <a:rPr lang="en-US" sz="2400" dirty="0" smtClean="0"/>
              <a:t> from lateral periodontal  - </a:t>
            </a:r>
            <a:r>
              <a:rPr lang="en-US" sz="2400" dirty="0" smtClean="0">
                <a:solidFill>
                  <a:schemeClr val="accent3"/>
                </a:solidFill>
              </a:rPr>
              <a:t>‘Collateral’</a:t>
            </a:r>
          </a:p>
          <a:p>
            <a:endParaRPr lang="en-US" sz="8000"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sz="3200" dirty="0" smtClean="0"/>
              <a:t>HISTOLOGY </a:t>
            </a:r>
            <a:endParaRPr lang="en-US" sz="3200" dirty="0"/>
          </a:p>
        </p:txBody>
      </p:sp>
      <p:sp>
        <p:nvSpPr>
          <p:cNvPr id="3" name="Content Placeholder 2"/>
          <p:cNvSpPr>
            <a:spLocks noGrp="1"/>
          </p:cNvSpPr>
          <p:nvPr>
            <p:ph sz="half" idx="1"/>
          </p:nvPr>
        </p:nvSpPr>
        <p:spPr>
          <a:xfrm>
            <a:off x="381000" y="838200"/>
            <a:ext cx="4121944" cy="5458265"/>
          </a:xfrm>
        </p:spPr>
        <p:txBody>
          <a:bodyPr>
            <a:normAutofit lnSpcReduction="10000"/>
          </a:bodyPr>
          <a:lstStyle/>
          <a:p>
            <a:pPr algn="just">
              <a:lnSpc>
                <a:spcPct val="150000"/>
              </a:lnSpc>
            </a:pPr>
            <a:r>
              <a:rPr lang="en-US" sz="2400" dirty="0" smtClean="0"/>
              <a:t>Lined by a regular, narrow, </a:t>
            </a:r>
            <a:r>
              <a:rPr lang="en-US" sz="2400" dirty="0" err="1" smtClean="0"/>
              <a:t>keratinised</a:t>
            </a:r>
            <a:r>
              <a:rPr lang="en-US" sz="2400" dirty="0" smtClean="0"/>
              <a:t>, stratified, squamous epithelium, about 5–8 cell layers thick and without </a:t>
            </a:r>
            <a:r>
              <a:rPr lang="en-US" sz="2400" dirty="0" err="1" smtClean="0"/>
              <a:t>rete</a:t>
            </a:r>
            <a:r>
              <a:rPr lang="en-US" sz="2400" dirty="0" smtClean="0"/>
              <a:t> ridges</a:t>
            </a:r>
          </a:p>
          <a:p>
            <a:pPr algn="just">
              <a:lnSpc>
                <a:spcPct val="150000"/>
              </a:lnSpc>
            </a:pPr>
            <a:r>
              <a:rPr lang="en-US" sz="2400" dirty="0" err="1" smtClean="0"/>
              <a:t>Orthokeratinised</a:t>
            </a:r>
            <a:r>
              <a:rPr lang="en-US" sz="2400" dirty="0" smtClean="0"/>
              <a:t> OKCs have a substantially lower recurrence rate than </a:t>
            </a:r>
            <a:r>
              <a:rPr lang="en-US" sz="2400" dirty="0" err="1" smtClean="0"/>
              <a:t>parakeratinised</a:t>
            </a:r>
            <a:endParaRPr lang="en-US" sz="2400" dirty="0"/>
          </a:p>
        </p:txBody>
      </p:sp>
      <p:pic>
        <p:nvPicPr>
          <p:cNvPr id="12290" name="Picture 2"/>
          <p:cNvPicPr>
            <a:picLocks noGrp="1" noChangeAspect="1" noChangeArrowheads="1"/>
          </p:cNvPicPr>
          <p:nvPr>
            <p:ph sz="half" idx="2"/>
          </p:nvPr>
        </p:nvPicPr>
        <p:blipFill>
          <a:blip r:embed="rId3" cstate="print"/>
          <a:srcRect/>
          <a:stretch>
            <a:fillRect/>
          </a:stretch>
        </p:blipFill>
        <p:spPr bwMode="auto">
          <a:xfrm>
            <a:off x="5105400" y="3810000"/>
            <a:ext cx="3810000" cy="2630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105400" y="6350169"/>
            <a:ext cx="4038600" cy="507831"/>
          </a:xfrm>
          <a:prstGeom prst="rect">
            <a:avLst/>
          </a:prstGeom>
        </p:spPr>
        <p:txBody>
          <a:bodyPr wrap="square">
            <a:spAutoFit/>
          </a:bodyPr>
          <a:lstStyle/>
          <a:p>
            <a:pPr algn="ctr">
              <a:lnSpc>
                <a:spcPct val="150000"/>
              </a:lnSpc>
            </a:pPr>
            <a:r>
              <a:rPr lang="en-US" dirty="0" smtClean="0"/>
              <a:t>Satellite </a:t>
            </a:r>
            <a:r>
              <a:rPr lang="en-US" dirty="0" err="1" smtClean="0"/>
              <a:t>microcysts</a:t>
            </a:r>
            <a:r>
              <a:rPr lang="en-US" dirty="0" smtClean="0"/>
              <a:t> in wall of OKC.</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5105400" y="1066800"/>
            <a:ext cx="3787327"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82000" cy="1045464"/>
          </a:xfrm>
        </p:spPr>
        <p:txBody>
          <a:bodyPr/>
          <a:lstStyle/>
          <a:p>
            <a:r>
              <a:rPr lang="en-US" sz="3200" i="1" dirty="0" smtClean="0"/>
              <a:t/>
            </a:r>
            <a:br>
              <a:rPr lang="en-US" sz="3200" i="1" dirty="0" smtClean="0"/>
            </a:br>
            <a:endParaRPr lang="en-US" dirty="0"/>
          </a:p>
        </p:txBody>
      </p:sp>
      <p:graphicFrame>
        <p:nvGraphicFramePr>
          <p:cNvPr id="4" name="Content Placeholder 3"/>
          <p:cNvGraphicFramePr>
            <a:graphicFrameLocks noGrp="1"/>
          </p:cNvGraphicFramePr>
          <p:nvPr>
            <p:ph idx="1"/>
          </p:nvPr>
        </p:nvGraphicFramePr>
        <p:xfrm>
          <a:off x="685800" y="685800"/>
          <a:ext cx="80772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28600"/>
            <a:ext cx="7772400" cy="914400"/>
          </a:xfrm>
        </p:spPr>
        <p:txBody>
          <a:bodyPr/>
          <a:lstStyle/>
          <a:p>
            <a:r>
              <a:rPr lang="en-US" sz="3200" dirty="0" smtClean="0"/>
              <a:t>PREOPERATIVE DIAGNOSIS</a:t>
            </a:r>
            <a:endParaRPr lang="en-US" sz="3200" dirty="0"/>
          </a:p>
        </p:txBody>
      </p:sp>
      <p:sp>
        <p:nvSpPr>
          <p:cNvPr id="6" name="Content Placeholder 5"/>
          <p:cNvSpPr>
            <a:spLocks noGrp="1"/>
          </p:cNvSpPr>
          <p:nvPr>
            <p:ph idx="1"/>
          </p:nvPr>
        </p:nvSpPr>
        <p:spPr>
          <a:xfrm>
            <a:off x="533400" y="990600"/>
            <a:ext cx="8382000" cy="4800600"/>
          </a:xfrm>
        </p:spPr>
        <p:txBody>
          <a:bodyPr>
            <a:normAutofit/>
          </a:bodyPr>
          <a:lstStyle/>
          <a:p>
            <a:pPr algn="just">
              <a:lnSpc>
                <a:spcPct val="150000"/>
              </a:lnSpc>
              <a:buNone/>
            </a:pPr>
            <a:endParaRPr lang="en-US" sz="2800" dirty="0" smtClean="0"/>
          </a:p>
          <a:p>
            <a:pPr algn="just">
              <a:lnSpc>
                <a:spcPct val="150000"/>
              </a:lnSpc>
              <a:buNone/>
            </a:pPr>
            <a:r>
              <a:rPr lang="en-US" sz="2800" dirty="0" smtClean="0"/>
              <a:t>Fluids from </a:t>
            </a:r>
            <a:r>
              <a:rPr lang="en-US" sz="2800" dirty="0" err="1" smtClean="0"/>
              <a:t>keratinising</a:t>
            </a:r>
            <a:r>
              <a:rPr lang="en-US" sz="2800" dirty="0" smtClean="0"/>
              <a:t> cysts –</a:t>
            </a:r>
          </a:p>
          <a:p>
            <a:pPr lvl="1" algn="just">
              <a:lnSpc>
                <a:spcPct val="150000"/>
              </a:lnSpc>
            </a:pPr>
            <a:r>
              <a:rPr lang="en-US" sz="2800" b="1" dirty="0" smtClean="0">
                <a:solidFill>
                  <a:srgbClr val="FF0000"/>
                </a:solidFill>
              </a:rPr>
              <a:t>Soluble protein levels &lt; 3.5g/100mL (mean 2.2g/100mL)</a:t>
            </a:r>
          </a:p>
          <a:p>
            <a:pPr lvl="1" algn="just">
              <a:lnSpc>
                <a:spcPct val="150000"/>
              </a:lnSpc>
            </a:pPr>
            <a:r>
              <a:rPr lang="en-US" sz="2800" dirty="0" smtClean="0"/>
              <a:t>Whereas Non-</a:t>
            </a:r>
            <a:r>
              <a:rPr lang="en-US" sz="2800" dirty="0" err="1" smtClean="0"/>
              <a:t>keratinising</a:t>
            </a:r>
            <a:r>
              <a:rPr lang="en-US" sz="2800" dirty="0" smtClean="0"/>
              <a:t> cysts : 5.0–11.0g /100mL (mean - 7.1g per 100mL)</a:t>
            </a:r>
          </a:p>
          <a:p>
            <a:pPr algn="just">
              <a:lnSpc>
                <a:spcPct val="150000"/>
              </a:lnSpc>
            </a:pPr>
            <a:endParaRPr lang="en-US" sz="2400" dirty="0"/>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a:xfrm>
            <a:off x="381000" y="1447800"/>
            <a:ext cx="8763000" cy="4907760"/>
          </a:xfrm>
        </p:spPr>
        <p:txBody>
          <a:bodyPr>
            <a:normAutofit/>
          </a:bodyPr>
          <a:lstStyle/>
          <a:p>
            <a:pPr algn="just">
              <a:lnSpc>
                <a:spcPct val="150000"/>
              </a:lnSpc>
            </a:pPr>
            <a:r>
              <a:rPr lang="en-US" sz="2400" i="1" dirty="0" err="1" smtClean="0"/>
              <a:t>Computerised</a:t>
            </a:r>
            <a:r>
              <a:rPr lang="en-US" sz="2400" i="1" dirty="0" smtClean="0"/>
              <a:t> tomography - </a:t>
            </a:r>
            <a:r>
              <a:rPr lang="en-US" sz="2400" dirty="0" err="1" smtClean="0">
                <a:solidFill>
                  <a:srgbClr val="0070C0"/>
                </a:solidFill>
              </a:rPr>
              <a:t>Voorsmit</a:t>
            </a:r>
            <a:r>
              <a:rPr lang="en-US" sz="2400" dirty="0" smtClean="0">
                <a:solidFill>
                  <a:srgbClr val="0070C0"/>
                </a:solidFill>
              </a:rPr>
              <a:t> (1984) </a:t>
            </a:r>
            <a:r>
              <a:rPr lang="en-US" sz="2400" dirty="0" smtClean="0"/>
              <a:t>1</a:t>
            </a:r>
            <a:r>
              <a:rPr lang="en-US" sz="2400" baseline="30000" dirty="0" smtClean="0"/>
              <a:t>st</a:t>
            </a:r>
            <a:r>
              <a:rPr lang="en-US" sz="2400" dirty="0" smtClean="0"/>
              <a:t> to use</a:t>
            </a:r>
            <a:endParaRPr lang="en-US" sz="2400" i="1" dirty="0" smtClean="0"/>
          </a:p>
          <a:p>
            <a:pPr algn="just">
              <a:lnSpc>
                <a:spcPct val="150000"/>
              </a:lnSpc>
            </a:pPr>
            <a:r>
              <a:rPr lang="en-US" sz="2400" i="1" dirty="0" smtClean="0"/>
              <a:t>Magnetic resonance imaging - </a:t>
            </a:r>
            <a:r>
              <a:rPr lang="en-US" sz="2400" dirty="0" smtClean="0">
                <a:solidFill>
                  <a:srgbClr val="0070C0"/>
                </a:solidFill>
              </a:rPr>
              <a:t>Minami </a:t>
            </a:r>
            <a:r>
              <a:rPr lang="en-US" sz="2400" i="1" dirty="0" smtClean="0">
                <a:solidFill>
                  <a:srgbClr val="0070C0"/>
                </a:solidFill>
              </a:rPr>
              <a:t>et al. (1996)</a:t>
            </a:r>
          </a:p>
          <a:p>
            <a:pPr algn="just">
              <a:lnSpc>
                <a:spcPct val="150000"/>
              </a:lnSpc>
              <a:defRPr/>
            </a:pPr>
            <a:r>
              <a:rPr lang="en-US" sz="2400" dirty="0" smtClean="0"/>
              <a:t>Histopathology</a:t>
            </a:r>
          </a:p>
          <a:p>
            <a:pPr algn="just">
              <a:lnSpc>
                <a:spcPct val="150000"/>
              </a:lnSpc>
              <a:defRPr/>
            </a:pPr>
            <a:r>
              <a:rPr lang="en-US" sz="2400" dirty="0" smtClean="0"/>
              <a:t>Transmission electron microscopy</a:t>
            </a:r>
          </a:p>
          <a:p>
            <a:pPr algn="just">
              <a:lnSpc>
                <a:spcPct val="150000"/>
              </a:lnSpc>
              <a:defRPr/>
            </a:pPr>
            <a:r>
              <a:rPr lang="en-US" sz="2400" dirty="0" err="1" smtClean="0"/>
              <a:t>Immunohistochemistry</a:t>
            </a:r>
            <a:endParaRPr lang="en-US" sz="2400" dirty="0" smtClean="0"/>
          </a:p>
          <a:p>
            <a:endParaRPr lang="en-US" dirty="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772400" cy="685800"/>
          </a:xfrm>
        </p:spPr>
        <p:txBody>
          <a:bodyPr/>
          <a:lstStyle/>
          <a:p>
            <a:r>
              <a:rPr lang="en-US" sz="3200" dirty="0" smtClean="0"/>
              <a:t>DIFFERENTIAL DIAGNOSIS</a:t>
            </a:r>
            <a:endParaRPr lang="en-US" sz="3200" dirty="0"/>
          </a:p>
        </p:txBody>
      </p:sp>
      <p:sp>
        <p:nvSpPr>
          <p:cNvPr id="4" name="Content Placeholder 3"/>
          <p:cNvSpPr>
            <a:spLocks noGrp="1"/>
          </p:cNvSpPr>
          <p:nvPr>
            <p:ph idx="1"/>
          </p:nvPr>
        </p:nvSpPr>
        <p:spPr>
          <a:xfrm>
            <a:off x="228600" y="609600"/>
            <a:ext cx="8915400" cy="5410200"/>
          </a:xfrm>
        </p:spPr>
        <p:txBody>
          <a:bodyPr>
            <a:noAutofit/>
          </a:bodyPr>
          <a:lstStyle/>
          <a:p>
            <a:pPr algn="just">
              <a:lnSpc>
                <a:spcPct val="170000"/>
              </a:lnSpc>
              <a:defRPr/>
            </a:pPr>
            <a:endParaRPr lang="en-US" sz="2800" b="1" dirty="0" smtClean="0">
              <a:latin typeface="Times New Roman" pitchFamily="18" charset="0"/>
              <a:cs typeface="Times New Roman" pitchFamily="18" charset="0"/>
            </a:endParaRPr>
          </a:p>
          <a:p>
            <a:pPr algn="just">
              <a:lnSpc>
                <a:spcPct val="170000"/>
              </a:lnSpc>
              <a:defRPr/>
            </a:pPr>
            <a:r>
              <a:rPr lang="en-US" sz="2800" b="1" dirty="0" err="1" smtClean="0">
                <a:latin typeface="Times New Roman" pitchFamily="18" charset="0"/>
                <a:cs typeface="Times New Roman" pitchFamily="18" charset="0"/>
              </a:rPr>
              <a:t>Ameloblastoma</a:t>
            </a:r>
            <a:r>
              <a:rPr lang="en-US" sz="2800" dirty="0" smtClean="0">
                <a:latin typeface="Times New Roman" pitchFamily="18" charset="0"/>
                <a:cs typeface="Times New Roman" pitchFamily="18" charset="0"/>
              </a:rPr>
              <a:t>; older age, </a:t>
            </a:r>
            <a:r>
              <a:rPr lang="en-US" sz="2800" dirty="0" err="1" smtClean="0">
                <a:latin typeface="Times New Roman" pitchFamily="18" charset="0"/>
                <a:cs typeface="Times New Roman" pitchFamily="18" charset="0"/>
              </a:rPr>
              <a:t>multilocular</a:t>
            </a:r>
            <a:r>
              <a:rPr lang="en-US" sz="2800" dirty="0" smtClean="0">
                <a:latin typeface="Times New Roman" pitchFamily="18" charset="0"/>
                <a:cs typeface="Times New Roman" pitchFamily="18" charset="0"/>
              </a:rPr>
              <a:t>, amber colored fluid.</a:t>
            </a:r>
          </a:p>
          <a:p>
            <a:pPr algn="just">
              <a:lnSpc>
                <a:spcPct val="170000"/>
              </a:lnSpc>
              <a:defRPr/>
            </a:pPr>
            <a:r>
              <a:rPr lang="en-US" sz="2800" b="1" dirty="0" err="1" smtClean="0">
                <a:latin typeface="Times New Roman" pitchFamily="18" charset="0"/>
                <a:cs typeface="Times New Roman" pitchFamily="18" charset="0"/>
              </a:rPr>
              <a:t>Dentigerous</a:t>
            </a:r>
            <a:r>
              <a:rPr lang="en-US" sz="2800" b="1" dirty="0" smtClean="0">
                <a:latin typeface="Times New Roman" pitchFamily="18" charset="0"/>
                <a:cs typeface="Times New Roman" pitchFamily="18" charset="0"/>
              </a:rPr>
              <a:t> cyst </a:t>
            </a:r>
            <a:r>
              <a:rPr lang="en-US" sz="2800" dirty="0" smtClean="0">
                <a:latin typeface="Times New Roman" pitchFamily="18" charset="0"/>
                <a:cs typeface="Times New Roman" pitchFamily="18" charset="0"/>
              </a:rPr>
              <a:t>: impacted tooth, thin straw colored fluid, </a:t>
            </a:r>
          </a:p>
          <a:p>
            <a:pPr algn="just">
              <a:lnSpc>
                <a:spcPct val="170000"/>
              </a:lnSpc>
              <a:defRPr/>
            </a:pPr>
            <a:r>
              <a:rPr lang="en-US" sz="2800" b="1" dirty="0" err="1" smtClean="0">
                <a:latin typeface="Times New Roman" pitchFamily="18" charset="0"/>
                <a:cs typeface="Times New Roman" pitchFamily="18" charset="0"/>
              </a:rPr>
              <a:t>Aneurysmal</a:t>
            </a:r>
            <a:r>
              <a:rPr lang="en-US" sz="2800" b="1" dirty="0" smtClean="0">
                <a:latin typeface="Times New Roman" pitchFamily="18" charset="0"/>
                <a:cs typeface="Times New Roman" pitchFamily="18" charset="0"/>
              </a:rPr>
              <a:t> bone cyst</a:t>
            </a:r>
            <a:r>
              <a:rPr lang="en-US" sz="2800" dirty="0" smtClean="0">
                <a:latin typeface="Times New Roman" pitchFamily="18" charset="0"/>
                <a:cs typeface="Times New Roman" pitchFamily="18" charset="0"/>
              </a:rPr>
              <a:t> ; under 20yrs age, trauma, soap bubble\honeycomb, multinucleated giant cells.</a:t>
            </a:r>
          </a:p>
          <a:p>
            <a:pPr algn="just">
              <a:lnSpc>
                <a:spcPct val="170000"/>
              </a:lnSpc>
            </a:pPr>
            <a:endParaRPr lang="en-US" sz="2800"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066800"/>
            <a:ext cx="7772400" cy="4783948"/>
          </a:xfrm>
        </p:spPr>
        <p:txBody>
          <a:bodyPr>
            <a:noAutofit/>
          </a:bodyPr>
          <a:lstStyle/>
          <a:p>
            <a:pPr algn="just">
              <a:lnSpc>
                <a:spcPct val="170000"/>
              </a:lnSpc>
              <a:defRPr/>
            </a:pPr>
            <a:r>
              <a:rPr lang="en-US" sz="2400" b="1" dirty="0" err="1" smtClean="0">
                <a:latin typeface="Times New Roman" pitchFamily="18" charset="0"/>
                <a:cs typeface="Times New Roman" pitchFamily="18" charset="0"/>
              </a:rPr>
              <a:t>Odontogenic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Myxoma</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10-30yrs, mandible, premolar &amp; molar, missing teeth, tennis racket, rarely show root </a:t>
            </a:r>
            <a:r>
              <a:rPr lang="en-US" sz="2400" dirty="0" err="1" smtClean="0">
                <a:latin typeface="Times New Roman" pitchFamily="18" charset="0"/>
                <a:cs typeface="Times New Roman" pitchFamily="18" charset="0"/>
              </a:rPr>
              <a:t>resorption</a:t>
            </a:r>
            <a:endParaRPr lang="en-US" sz="2400" dirty="0" smtClean="0">
              <a:latin typeface="Times New Roman" pitchFamily="18" charset="0"/>
              <a:cs typeface="Times New Roman" pitchFamily="18" charset="0"/>
            </a:endParaRPr>
          </a:p>
          <a:p>
            <a:pPr algn="just">
              <a:lnSpc>
                <a:spcPct val="170000"/>
              </a:lnSpc>
              <a:defRPr/>
            </a:pPr>
            <a:r>
              <a:rPr lang="en-US" sz="2400" b="1" dirty="0" smtClean="0">
                <a:latin typeface="Times New Roman" pitchFamily="18" charset="0"/>
                <a:cs typeface="Times New Roman" pitchFamily="18" charset="0"/>
              </a:rPr>
              <a:t>Lateral periodontal cyst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mandibular</a:t>
            </a:r>
            <a:r>
              <a:rPr lang="en-US" sz="2400" dirty="0" smtClean="0">
                <a:latin typeface="Times New Roman" pitchFamily="18" charset="0"/>
                <a:cs typeface="Times New Roman" pitchFamily="18" charset="0"/>
              </a:rPr>
              <a:t> bicuspid &amp; canine</a:t>
            </a:r>
          </a:p>
          <a:p>
            <a:pPr algn="just">
              <a:lnSpc>
                <a:spcPct val="170000"/>
              </a:lnSpc>
              <a:defRPr/>
            </a:pPr>
            <a:r>
              <a:rPr lang="en-US" sz="2400" b="1" dirty="0" smtClean="0">
                <a:latin typeface="Times New Roman" pitchFamily="18" charset="0"/>
                <a:cs typeface="Times New Roman" pitchFamily="18" charset="0"/>
              </a:rPr>
              <a:t>Browns tumor </a:t>
            </a:r>
            <a:r>
              <a:rPr lang="en-US" sz="2400" dirty="0" smtClean="0">
                <a:latin typeface="Times New Roman" pitchFamily="18" charset="0"/>
                <a:cs typeface="Times New Roman" pitchFamily="18" charset="0"/>
              </a:rPr>
              <a:t>of hyper </a:t>
            </a:r>
            <a:r>
              <a:rPr lang="en-US" sz="2400" dirty="0" err="1" smtClean="0">
                <a:latin typeface="Times New Roman" pitchFamily="18" charset="0"/>
                <a:cs typeface="Times New Roman" pitchFamily="18" charset="0"/>
              </a:rPr>
              <a:t>pararthyroidism</a:t>
            </a:r>
            <a:r>
              <a:rPr lang="en-US" sz="2400" dirty="0" smtClean="0">
                <a:latin typeface="Times New Roman" pitchFamily="18" charset="0"/>
                <a:cs typeface="Times New Roman" pitchFamily="18" charset="0"/>
              </a:rPr>
              <a:t> ; serum chemistry</a:t>
            </a:r>
          </a:p>
          <a:p>
            <a:pPr algn="just">
              <a:lnSpc>
                <a:spcPct val="170000"/>
              </a:lnSpc>
              <a:defRPr/>
            </a:pPr>
            <a:r>
              <a:rPr lang="en-US" sz="2400" b="1" dirty="0" smtClean="0">
                <a:latin typeface="Times New Roman" pitchFamily="18" charset="0"/>
                <a:cs typeface="Times New Roman" pitchFamily="18" charset="0"/>
              </a:rPr>
              <a:t>CEOT</a:t>
            </a:r>
            <a:r>
              <a:rPr lang="en-US" sz="2400" dirty="0" smtClean="0">
                <a:latin typeface="Times New Roman" pitchFamily="18" charset="0"/>
                <a:cs typeface="Times New Roman" pitchFamily="18" charset="0"/>
              </a:rPr>
              <a:t> (calcifying epithelial </a:t>
            </a:r>
            <a:r>
              <a:rPr lang="en-US" sz="2400" dirty="0" err="1" smtClean="0">
                <a:latin typeface="Times New Roman" pitchFamily="18" charset="0"/>
                <a:cs typeface="Times New Roman" pitchFamily="18" charset="0"/>
              </a:rPr>
              <a:t>odontogenic</a:t>
            </a:r>
            <a:r>
              <a:rPr lang="en-US" sz="2400" dirty="0" smtClean="0">
                <a:latin typeface="Times New Roman" pitchFamily="18" charset="0"/>
                <a:cs typeface="Times New Roman" pitchFamily="18" charset="0"/>
              </a:rPr>
              <a:t> tumor)</a:t>
            </a:r>
          </a:p>
          <a:p>
            <a:pPr algn="just">
              <a:lnSpc>
                <a:spcPct val="170000"/>
              </a:lnSpc>
              <a:defRPr/>
            </a:pPr>
            <a:r>
              <a:rPr lang="en-US" sz="2400" b="1" dirty="0" err="1" smtClean="0">
                <a:latin typeface="Times New Roman" pitchFamily="18" charset="0"/>
                <a:cs typeface="Times New Roman" pitchFamily="18" charset="0"/>
              </a:rPr>
              <a:t>Cherubism</a:t>
            </a:r>
            <a:r>
              <a:rPr lang="en-US" sz="2400" dirty="0" smtClean="0">
                <a:latin typeface="Times New Roman" pitchFamily="18" charset="0"/>
                <a:cs typeface="Times New Roman" pitchFamily="18" charset="0"/>
              </a:rPr>
              <a:t> ; younger age and bilateral involvement</a:t>
            </a:r>
          </a:p>
          <a:p>
            <a:endParaRPr lang="en-US" sz="2400" dirty="0">
              <a:latin typeface="Times New Roman" pitchFamily="18" charset="0"/>
              <a:cs typeface="Times New Roman" pitchFamily="18" charset="0"/>
            </a:endParaRP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914400"/>
          </a:xfrm>
        </p:spPr>
        <p:txBody>
          <a:bodyPr/>
          <a:lstStyle/>
          <a:p>
            <a:r>
              <a:rPr lang="en-US" sz="3200" dirty="0" smtClean="0"/>
              <a:t>TREATMENT </a:t>
            </a:r>
            <a:endParaRPr lang="en-US" sz="3200" dirty="0"/>
          </a:p>
        </p:txBody>
      </p:sp>
      <p:sp>
        <p:nvSpPr>
          <p:cNvPr id="3" name="Content Placeholder 2"/>
          <p:cNvSpPr>
            <a:spLocks noGrp="1"/>
          </p:cNvSpPr>
          <p:nvPr>
            <p:ph idx="1"/>
          </p:nvPr>
        </p:nvSpPr>
        <p:spPr>
          <a:xfrm>
            <a:off x="685800" y="914400"/>
            <a:ext cx="8001000" cy="5441160"/>
          </a:xfrm>
        </p:spPr>
        <p:txBody>
          <a:bodyPr>
            <a:normAutofit/>
          </a:bodyPr>
          <a:lstStyle/>
          <a:p>
            <a:pPr algn="just">
              <a:lnSpc>
                <a:spcPct val="150000"/>
              </a:lnSpc>
              <a:defRPr/>
            </a:pPr>
            <a:r>
              <a:rPr lang="en-US" sz="2400" dirty="0" smtClean="0"/>
              <a:t>marginal excision - resection</a:t>
            </a:r>
          </a:p>
          <a:p>
            <a:pPr algn="just">
              <a:lnSpc>
                <a:spcPct val="150000"/>
              </a:lnSpc>
              <a:defRPr/>
            </a:pPr>
            <a:r>
              <a:rPr lang="en-US" sz="2400" dirty="0" smtClean="0"/>
              <a:t>resection of involved bone followed by primary or secondary reconstruction plates stainless steel titanium and bone grafting procedures with iliac crest grafts.</a:t>
            </a:r>
          </a:p>
          <a:p>
            <a:pPr algn="just">
              <a:lnSpc>
                <a:spcPct val="150000"/>
              </a:lnSpc>
              <a:defRPr/>
            </a:pPr>
            <a:r>
              <a:rPr lang="en-US" sz="2400" dirty="0" smtClean="0"/>
              <a:t>In recurrent lesion resection is treatment of choice</a:t>
            </a:r>
          </a:p>
          <a:p>
            <a:pPr>
              <a:defRPr/>
            </a:pPr>
            <a:endParaRPr lang="en-US" sz="3200" dirty="0" smtClean="0"/>
          </a:p>
          <a:p>
            <a:endParaRPr lang="en-US" dirty="0"/>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ormAutofit fontScale="92500"/>
          </a:bodyPr>
          <a:lstStyle/>
          <a:p>
            <a:pPr algn="just">
              <a:lnSpc>
                <a:spcPct val="170000"/>
              </a:lnSpc>
              <a:defRPr/>
            </a:pPr>
            <a:r>
              <a:rPr lang="en-US" sz="2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Carnoys</a:t>
            </a:r>
            <a:r>
              <a:rPr lang="en-US" sz="2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Solution </a:t>
            </a:r>
            <a:r>
              <a:rPr lang="en-US" sz="2600" dirty="0" smtClean="0"/>
              <a:t>: </a:t>
            </a:r>
            <a:r>
              <a:rPr lang="en-US" sz="2600" b="1" dirty="0" err="1" smtClean="0">
                <a:solidFill>
                  <a:srgbClr val="0070C0"/>
                </a:solidFill>
                <a:latin typeface="Comic Sans MS" pitchFamily="66" charset="0"/>
              </a:rPr>
              <a:t>Stoelinga</a:t>
            </a:r>
            <a:r>
              <a:rPr lang="en-US" sz="2600" b="1" dirty="0" smtClean="0">
                <a:solidFill>
                  <a:srgbClr val="0070C0"/>
                </a:solidFill>
                <a:latin typeface="Comic Sans MS" pitchFamily="66" charset="0"/>
              </a:rPr>
              <a:t> &amp; </a:t>
            </a:r>
            <a:r>
              <a:rPr lang="en-US" sz="2600" b="1" dirty="0" err="1" smtClean="0">
                <a:solidFill>
                  <a:srgbClr val="0070C0"/>
                </a:solidFill>
                <a:latin typeface="Comic Sans MS" pitchFamily="66" charset="0"/>
              </a:rPr>
              <a:t>Vanhoelst</a:t>
            </a:r>
            <a:r>
              <a:rPr lang="en-US" sz="2600" b="1" dirty="0" smtClean="0">
                <a:solidFill>
                  <a:srgbClr val="0070C0"/>
                </a:solidFill>
                <a:latin typeface="Comic Sans MS" pitchFamily="66" charset="0"/>
              </a:rPr>
              <a:t> (</a:t>
            </a:r>
            <a:r>
              <a:rPr lang="en-US" sz="2600" b="1" dirty="0" smtClean="0">
                <a:solidFill>
                  <a:srgbClr val="0070C0"/>
                </a:solidFill>
              </a:rPr>
              <a:t>1981) </a:t>
            </a:r>
            <a:r>
              <a:rPr lang="en-US" sz="2600" dirty="0" smtClean="0"/>
              <a:t>- treatment with </a:t>
            </a:r>
            <a:r>
              <a:rPr lang="en-US" sz="2600" dirty="0" err="1" smtClean="0"/>
              <a:t>enucleation</a:t>
            </a:r>
            <a:r>
              <a:rPr lang="en-US" sz="2600" dirty="0" smtClean="0"/>
              <a:t>, excision of the overlying mucosa and or/ muscle, if attachment existed to eliminate epithelial rests and or </a:t>
            </a:r>
            <a:r>
              <a:rPr lang="en-US" sz="2600" dirty="0" err="1" smtClean="0"/>
              <a:t>microcysts</a:t>
            </a:r>
            <a:r>
              <a:rPr lang="en-US" sz="2600" dirty="0" smtClean="0"/>
              <a:t> and care full cauterization of the bony defect with </a:t>
            </a:r>
            <a:r>
              <a:rPr lang="en-US" sz="2600" dirty="0" err="1" smtClean="0"/>
              <a:t>carnoys</a:t>
            </a:r>
            <a:r>
              <a:rPr lang="en-US" sz="2600" dirty="0" smtClean="0"/>
              <a:t> solution.</a:t>
            </a:r>
          </a:p>
          <a:p>
            <a:pPr lvl="1">
              <a:lnSpc>
                <a:spcPct val="160000"/>
              </a:lnSpc>
              <a:buNone/>
              <a:defRPr/>
            </a:pPr>
            <a:r>
              <a:rPr lang="en-US" sz="2800" b="1" dirty="0" smtClean="0">
                <a:solidFill>
                  <a:schemeClr val="accent1"/>
                </a:solidFill>
                <a:latin typeface="Monotype Corsiva" pitchFamily="66" charset="0"/>
              </a:rPr>
              <a:t>Composition Of </a:t>
            </a:r>
            <a:r>
              <a:rPr lang="en-US" sz="2800" b="1" dirty="0" err="1" smtClean="0">
                <a:solidFill>
                  <a:schemeClr val="accent1"/>
                </a:solidFill>
                <a:latin typeface="Monotype Corsiva" pitchFamily="66" charset="0"/>
              </a:rPr>
              <a:t>Carnoys</a:t>
            </a:r>
            <a:r>
              <a:rPr lang="en-US" sz="2800" b="1" dirty="0" smtClean="0">
                <a:solidFill>
                  <a:schemeClr val="accent1"/>
                </a:solidFill>
                <a:latin typeface="Monotype Corsiva" pitchFamily="66" charset="0"/>
              </a:rPr>
              <a:t> Solution:</a:t>
            </a:r>
          </a:p>
          <a:p>
            <a:pPr lvl="1">
              <a:lnSpc>
                <a:spcPct val="160000"/>
              </a:lnSpc>
              <a:buNone/>
              <a:defRPr/>
            </a:pPr>
            <a:r>
              <a:rPr lang="en-US" b="1" dirty="0" smtClean="0">
                <a:solidFill>
                  <a:srgbClr val="0070C0"/>
                </a:solidFill>
                <a:latin typeface="MV Boli" pitchFamily="2" charset="0"/>
                <a:cs typeface="MV Boli" pitchFamily="2" charset="0"/>
              </a:rPr>
              <a:t>Ethyl Alcohol - 60ml</a:t>
            </a:r>
          </a:p>
          <a:p>
            <a:pPr lvl="1">
              <a:lnSpc>
                <a:spcPct val="160000"/>
              </a:lnSpc>
              <a:buNone/>
              <a:defRPr/>
            </a:pPr>
            <a:r>
              <a:rPr lang="en-US" b="1" dirty="0" smtClean="0">
                <a:solidFill>
                  <a:srgbClr val="0070C0"/>
                </a:solidFill>
                <a:latin typeface="MV Boli" pitchFamily="2" charset="0"/>
                <a:cs typeface="MV Boli" pitchFamily="2" charset="0"/>
              </a:rPr>
              <a:t>Glacial  Acetic Acid - 10ml</a:t>
            </a:r>
          </a:p>
          <a:p>
            <a:pPr lvl="1">
              <a:lnSpc>
                <a:spcPct val="160000"/>
              </a:lnSpc>
              <a:buNone/>
              <a:defRPr/>
            </a:pPr>
            <a:r>
              <a:rPr lang="en-US" b="1" dirty="0" smtClean="0">
                <a:solidFill>
                  <a:srgbClr val="0070C0"/>
                </a:solidFill>
                <a:latin typeface="MV Boli" pitchFamily="2" charset="0"/>
                <a:cs typeface="MV Boli" pitchFamily="2" charset="0"/>
              </a:rPr>
              <a:t>Chloroform - 30 ml  </a:t>
            </a:r>
          </a:p>
          <a:p>
            <a:endParaRPr lang="en-US" dirty="0"/>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smtClean="0">
                <a:solidFill>
                  <a:schemeClr val="accent3"/>
                </a:solidFill>
              </a:rPr>
              <a:t>LATERAL PERIODONTAL CYST</a:t>
            </a:r>
            <a:endParaRPr lang="en-US" dirty="0">
              <a:solidFill>
                <a:schemeClr val="accent3"/>
              </a:solidFill>
            </a:endParaRPr>
          </a:p>
        </p:txBody>
      </p:sp>
      <p:graphicFrame>
        <p:nvGraphicFramePr>
          <p:cNvPr id="7" name="Content Placeholder 6"/>
          <p:cNvGraphicFramePr>
            <a:graphicFrameLocks noGrp="1"/>
          </p:cNvGraphicFramePr>
          <p:nvPr>
            <p:ph idx="1"/>
          </p:nvPr>
        </p:nvGraphicFramePr>
        <p:xfrm>
          <a:off x="0" y="1219200"/>
          <a:ext cx="9144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7" cstate="print"/>
          <a:srcRect/>
          <a:stretch>
            <a:fillRect/>
          </a:stretch>
        </p:blipFill>
        <p:spPr bwMode="auto">
          <a:xfrm>
            <a:off x="3429000" y="990600"/>
            <a:ext cx="1928779" cy="1828800"/>
          </a:xfrm>
          <a:prstGeom prst="round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2)">
                                      <p:cBhvr>
                                        <p:cTn id="7" dur="5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2C8E5B23-45F2-4862-89AE-01EB6BC36978}"/>
                                            </p:graphicEl>
                                          </p:spTgt>
                                        </p:tgtEl>
                                        <p:attrNameLst>
                                          <p:attrName>style.visibility</p:attrName>
                                        </p:attrNameLst>
                                      </p:cBhvr>
                                      <p:to>
                                        <p:strVal val="visible"/>
                                      </p:to>
                                    </p:set>
                                    <p:animEffect transition="in" filter="fade">
                                      <p:cBhvr>
                                        <p:cTn id="12" dur="1000"/>
                                        <p:tgtEl>
                                          <p:spTgt spid="7">
                                            <p:graphicEl>
                                              <a:dgm id="{2C8E5B23-45F2-4862-89AE-01EB6BC36978}"/>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graphicEl>
                                              <a:dgm id="{81F791C5-92A5-4E41-906E-11F4C22ABC00}"/>
                                            </p:graphicEl>
                                          </p:spTgt>
                                        </p:tgtEl>
                                        <p:attrNameLst>
                                          <p:attrName>style.visibility</p:attrName>
                                        </p:attrNameLst>
                                      </p:cBhvr>
                                      <p:to>
                                        <p:strVal val="visible"/>
                                      </p:to>
                                    </p:set>
                                    <p:animEffect transition="in" filter="fade">
                                      <p:cBhvr>
                                        <p:cTn id="15" dur="1000"/>
                                        <p:tgtEl>
                                          <p:spTgt spid="7">
                                            <p:graphicEl>
                                              <a:dgm id="{81F791C5-92A5-4E41-906E-11F4C22ABC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228600"/>
            <a:ext cx="8534400" cy="6629400"/>
          </a:xfrm>
        </p:spPr>
        <p:txBody>
          <a:bodyPr>
            <a:normAutofit/>
          </a:bodyPr>
          <a:lstStyle/>
          <a:p>
            <a:pPr algn="just">
              <a:lnSpc>
                <a:spcPct val="150000"/>
              </a:lnSpc>
            </a:pPr>
            <a:r>
              <a:rPr lang="en-US" sz="2400" dirty="0" smtClean="0"/>
              <a:t>Age – 22-85 yrs (mean -50 yrs)</a:t>
            </a:r>
          </a:p>
          <a:p>
            <a:pPr algn="just">
              <a:lnSpc>
                <a:spcPct val="150000"/>
              </a:lnSpc>
            </a:pPr>
            <a:r>
              <a:rPr lang="en-US" sz="2400" dirty="0" smtClean="0"/>
              <a:t>Equal gender distribution (males slightly </a:t>
            </a:r>
            <a:r>
              <a:rPr lang="en-US" sz="2400" dirty="0" smtClean="0">
                <a:sym typeface="Wingdings"/>
              </a:rPr>
              <a:t>)</a:t>
            </a:r>
          </a:p>
          <a:p>
            <a:pPr algn="just">
              <a:lnSpc>
                <a:spcPct val="150000"/>
              </a:lnSpc>
            </a:pPr>
            <a:r>
              <a:rPr lang="en-US" sz="2400" dirty="0" err="1" smtClean="0"/>
              <a:t>Mandibular</a:t>
            </a:r>
            <a:r>
              <a:rPr lang="en-US" sz="2400" dirty="0" smtClean="0"/>
              <a:t> premolar followed by maxillary premolar region</a:t>
            </a:r>
          </a:p>
          <a:p>
            <a:pPr algn="just">
              <a:lnSpc>
                <a:spcPct val="150000"/>
              </a:lnSpc>
            </a:pPr>
            <a:r>
              <a:rPr lang="en-US" sz="2400" dirty="0" smtClean="0"/>
              <a:t>May be symptomless</a:t>
            </a:r>
          </a:p>
          <a:p>
            <a:pPr algn="just">
              <a:lnSpc>
                <a:spcPct val="150000"/>
              </a:lnSpc>
            </a:pPr>
            <a:r>
              <a:rPr lang="en-US" sz="2400" dirty="0" smtClean="0"/>
              <a:t>Associated teeth – vital, </a:t>
            </a:r>
            <a:r>
              <a:rPr lang="en-US" sz="2400" dirty="0" err="1" smtClean="0"/>
              <a:t>nonmobile</a:t>
            </a:r>
            <a:endParaRPr lang="en-US" sz="2400" dirty="0" smtClean="0"/>
          </a:p>
          <a:p>
            <a:pPr algn="just">
              <a:lnSpc>
                <a:spcPct val="150000"/>
              </a:lnSpc>
            </a:pPr>
            <a:r>
              <a:rPr lang="en-US" sz="2400" dirty="0" smtClean="0"/>
              <a:t>May show root divergence</a:t>
            </a:r>
          </a:p>
          <a:p>
            <a:pPr algn="just">
              <a:lnSpc>
                <a:spcPct val="150000"/>
              </a:lnSpc>
            </a:pPr>
            <a:r>
              <a:rPr lang="en-US" sz="2400" dirty="0" smtClean="0"/>
              <a:t>No soft tissue swelling</a:t>
            </a:r>
          </a:p>
          <a:p>
            <a:pPr algn="just">
              <a:lnSpc>
                <a:spcPct val="150000"/>
              </a:lnSpc>
            </a:pPr>
            <a:r>
              <a:rPr lang="en-US" sz="2400" dirty="0" smtClean="0"/>
              <a:t>No root </a:t>
            </a:r>
            <a:r>
              <a:rPr lang="en-US" sz="2400" dirty="0" err="1" smtClean="0"/>
              <a:t>resorption</a:t>
            </a:r>
            <a:endParaRPr lang="en-US" sz="2400" dirty="0" smtClean="0"/>
          </a:p>
          <a:p>
            <a:pPr algn="just">
              <a:lnSpc>
                <a:spcPct val="150000"/>
              </a:lnSpc>
            </a:pPr>
            <a:r>
              <a:rPr lang="en-US" sz="2400" dirty="0" smtClean="0"/>
              <a:t>Radiographs - round or oval well circumscribed radiolucent area, usually with a sclerotic margin.</a:t>
            </a:r>
          </a:p>
          <a:p>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5943600" y="3581400"/>
            <a:ext cx="2782957" cy="1828800"/>
          </a:xfrm>
          <a:prstGeom prst="rect">
            <a:avLst/>
          </a:prstGeom>
          <a:noFill/>
          <a:ln w="9525">
            <a:solidFill>
              <a:schemeClr val="accent2"/>
            </a:solidFill>
            <a:miter lim="800000"/>
            <a:headEnd/>
            <a:tailEnd/>
          </a:ln>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DIFFERENTIAL DIAGNOSIS</a:t>
            </a:r>
            <a:endParaRPr lang="en-US" sz="3200" dirty="0"/>
          </a:p>
        </p:txBody>
      </p:sp>
      <p:sp>
        <p:nvSpPr>
          <p:cNvPr id="3" name="Content Placeholder 2"/>
          <p:cNvSpPr>
            <a:spLocks noGrp="1"/>
          </p:cNvSpPr>
          <p:nvPr>
            <p:ph idx="1"/>
          </p:nvPr>
        </p:nvSpPr>
        <p:spPr>
          <a:xfrm>
            <a:off x="762000" y="1219200"/>
            <a:ext cx="7772400" cy="4783948"/>
          </a:xfrm>
        </p:spPr>
        <p:txBody>
          <a:bodyPr>
            <a:normAutofit/>
          </a:bodyPr>
          <a:lstStyle/>
          <a:p>
            <a:pPr algn="just">
              <a:lnSpc>
                <a:spcPct val="150000"/>
              </a:lnSpc>
            </a:pPr>
            <a:r>
              <a:rPr lang="en-US" sz="2400" dirty="0" smtClean="0"/>
              <a:t>Mental foramen</a:t>
            </a:r>
          </a:p>
          <a:p>
            <a:pPr algn="just">
              <a:lnSpc>
                <a:spcPct val="150000"/>
              </a:lnSpc>
            </a:pPr>
            <a:r>
              <a:rPr lang="en-US" sz="2400" dirty="0" err="1" smtClean="0"/>
              <a:t>Botryoid</a:t>
            </a:r>
            <a:r>
              <a:rPr lang="en-US" sz="2400" dirty="0" smtClean="0"/>
              <a:t> </a:t>
            </a:r>
            <a:r>
              <a:rPr lang="en-US" sz="2400" dirty="0" err="1" smtClean="0"/>
              <a:t>odontogenic</a:t>
            </a:r>
            <a:r>
              <a:rPr lang="en-US" sz="2400" dirty="0" smtClean="0"/>
              <a:t> cyst – a variant – differs </a:t>
            </a:r>
            <a:r>
              <a:rPr lang="en-US" sz="2400" dirty="0" err="1" smtClean="0"/>
              <a:t>histologic</a:t>
            </a:r>
            <a:r>
              <a:rPr lang="en-US" sz="2400" dirty="0" smtClean="0"/>
              <a:t> features, </a:t>
            </a:r>
            <a:r>
              <a:rPr lang="en-US" sz="2400" dirty="0" smtClean="0">
                <a:sym typeface="Wingdings"/>
              </a:rPr>
              <a:t> recurrence</a:t>
            </a:r>
          </a:p>
          <a:p>
            <a:pPr algn="just">
              <a:lnSpc>
                <a:spcPct val="150000"/>
              </a:lnSpc>
            </a:pPr>
            <a:r>
              <a:rPr lang="en-US" sz="2400" dirty="0" err="1" smtClean="0"/>
              <a:t>Odontogenic</a:t>
            </a:r>
            <a:r>
              <a:rPr lang="en-US" sz="2400" dirty="0" smtClean="0"/>
              <a:t> </a:t>
            </a:r>
            <a:r>
              <a:rPr lang="en-US" sz="2400" dirty="0" err="1" smtClean="0"/>
              <a:t>keratocyst</a:t>
            </a:r>
            <a:endParaRPr lang="en-US" sz="2400" dirty="0" smtClean="0"/>
          </a:p>
          <a:p>
            <a:pPr algn="just">
              <a:lnSpc>
                <a:spcPct val="150000"/>
              </a:lnSpc>
            </a:pPr>
            <a:r>
              <a:rPr lang="en-US" sz="2400" dirty="0" smtClean="0"/>
              <a:t>Early </a:t>
            </a:r>
            <a:r>
              <a:rPr lang="en-US" sz="2400" dirty="0" err="1" smtClean="0"/>
              <a:t>ameloblastoma</a:t>
            </a:r>
            <a:endParaRPr lang="en-US" sz="2400" dirty="0" smtClean="0"/>
          </a:p>
          <a:p>
            <a:pPr algn="just">
              <a:lnSpc>
                <a:spcPct val="150000"/>
              </a:lnSpc>
            </a:pPr>
            <a:r>
              <a:rPr lang="en-US" sz="2400" dirty="0" smtClean="0"/>
              <a:t>Idiopathic bone cavities</a:t>
            </a:r>
            <a:endParaRPr lang="en-US" sz="2400" dirty="0"/>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TREATMENT </a:t>
            </a:r>
            <a:endParaRPr lang="en-US" sz="3200" dirty="0"/>
          </a:p>
        </p:txBody>
      </p:sp>
      <p:sp>
        <p:nvSpPr>
          <p:cNvPr id="3" name="Content Placeholder 2"/>
          <p:cNvSpPr>
            <a:spLocks noGrp="1"/>
          </p:cNvSpPr>
          <p:nvPr>
            <p:ph sz="half" idx="1"/>
          </p:nvPr>
        </p:nvSpPr>
        <p:spPr/>
        <p:txBody>
          <a:bodyPr>
            <a:normAutofit/>
          </a:bodyPr>
          <a:lstStyle/>
          <a:p>
            <a:pPr algn="just">
              <a:lnSpc>
                <a:spcPct val="150000"/>
              </a:lnSpc>
            </a:pPr>
            <a:r>
              <a:rPr lang="en-US" sz="2400" dirty="0" smtClean="0"/>
              <a:t>Treated by surgical </a:t>
            </a:r>
            <a:r>
              <a:rPr lang="en-US" sz="2400" dirty="0" err="1" smtClean="0"/>
              <a:t>enucleation</a:t>
            </a:r>
            <a:r>
              <a:rPr lang="en-US" sz="2400" dirty="0" smtClean="0"/>
              <a:t>- </a:t>
            </a:r>
            <a:r>
              <a:rPr lang="en-US" sz="2400" dirty="0" err="1" smtClean="0"/>
              <a:t>mucoperiosteal</a:t>
            </a:r>
            <a:r>
              <a:rPr lang="en-US" sz="2400" dirty="0" smtClean="0"/>
              <a:t> flap</a:t>
            </a:r>
            <a:endParaRPr lang="en-US" sz="2400" dirty="0"/>
          </a:p>
        </p:txBody>
      </p:sp>
      <p:sp>
        <p:nvSpPr>
          <p:cNvPr id="6" name="Rectangle 5"/>
          <p:cNvSpPr/>
          <p:nvPr/>
        </p:nvSpPr>
        <p:spPr>
          <a:xfrm>
            <a:off x="5867400" y="3429000"/>
            <a:ext cx="1774845" cy="369332"/>
          </a:xfrm>
          <a:prstGeom prst="rect">
            <a:avLst/>
          </a:prstGeom>
        </p:spPr>
        <p:txBody>
          <a:bodyPr wrap="none">
            <a:spAutoFit/>
          </a:bodyPr>
          <a:lstStyle/>
          <a:p>
            <a:r>
              <a:rPr lang="en-US" dirty="0" err="1" smtClean="0"/>
              <a:t>Paradental</a:t>
            </a:r>
            <a:r>
              <a:rPr lang="en-US" dirty="0" smtClean="0"/>
              <a:t> cyst</a:t>
            </a:r>
            <a:endParaRPr lang="en-US" dirty="0"/>
          </a:p>
        </p:txBody>
      </p:sp>
      <p:pic>
        <p:nvPicPr>
          <p:cNvPr id="3074" name="Picture 2"/>
          <p:cNvPicPr>
            <a:picLocks noGrp="1" noChangeAspect="1" noChangeArrowheads="1"/>
          </p:cNvPicPr>
          <p:nvPr>
            <p:ph sz="half" idx="2"/>
          </p:nvPr>
        </p:nvPicPr>
        <p:blipFill>
          <a:blip r:embed="rId3" cstate="print"/>
          <a:srcRect/>
          <a:stretch>
            <a:fillRect/>
          </a:stretch>
        </p:blipFill>
        <p:spPr bwMode="auto">
          <a:xfrm>
            <a:off x="5574884" y="1600201"/>
            <a:ext cx="3264315" cy="2257698"/>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5638800" y="4038601"/>
            <a:ext cx="3200400" cy="219635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839200" cy="685800"/>
          </a:xfrm>
          <a:prstGeom prst="roundRect">
            <a:avLst>
              <a:gd name="adj" fmla="val 35000"/>
            </a:avLst>
          </a:prstGeom>
        </p:spPr>
        <p:style>
          <a:lnRef idx="1">
            <a:schemeClr val="accent1"/>
          </a:lnRef>
          <a:fillRef idx="3">
            <a:schemeClr val="accent1"/>
          </a:fillRef>
          <a:effectRef idx="2">
            <a:schemeClr val="accent1"/>
          </a:effectRef>
          <a:fontRef idx="minor">
            <a:schemeClr val="lt1"/>
          </a:fontRef>
        </p:style>
        <p:txBody>
          <a:bodyPr/>
          <a:lstStyle/>
          <a:p>
            <a:pPr algn="ctr"/>
            <a:r>
              <a:rPr lang="en-US" sz="2800" i="1" dirty="0" smtClean="0"/>
              <a:t>Cysts of soft tissues of Mouth, Face &amp; Neck</a:t>
            </a:r>
            <a:r>
              <a:rPr lang="en-US" i="1" dirty="0" smtClean="0"/>
              <a:t/>
            </a:r>
            <a:br>
              <a:rPr lang="en-US" i="1" dirty="0" smtClean="0"/>
            </a:br>
            <a:endParaRPr lang="en-US" dirty="0"/>
          </a:p>
        </p:txBody>
      </p:sp>
      <p:graphicFrame>
        <p:nvGraphicFramePr>
          <p:cNvPr id="4" name="Content Placeholder 3"/>
          <p:cNvGraphicFramePr>
            <a:graphicFrameLocks noGrp="1"/>
          </p:cNvGraphicFramePr>
          <p:nvPr>
            <p:ph idx="1"/>
          </p:nvPr>
        </p:nvGraphicFramePr>
        <p:xfrm>
          <a:off x="609600" y="1066800"/>
          <a:ext cx="83058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6858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dirty="0" smtClean="0">
                <a:solidFill>
                  <a:schemeClr val="accent3"/>
                </a:solidFill>
              </a:rPr>
              <a:t>BOTRYOID ODONTOGENIC CYST</a:t>
            </a:r>
            <a:endParaRPr lang="en-US" sz="3600" dirty="0">
              <a:solidFill>
                <a:schemeClr val="accent3"/>
              </a:solidFill>
            </a:endParaRPr>
          </a:p>
        </p:txBody>
      </p:sp>
      <p:sp>
        <p:nvSpPr>
          <p:cNvPr id="5" name="Content Placeholder 4"/>
          <p:cNvSpPr>
            <a:spLocks noGrp="1"/>
          </p:cNvSpPr>
          <p:nvPr>
            <p:ph idx="1"/>
          </p:nvPr>
        </p:nvSpPr>
        <p:spPr>
          <a:xfrm>
            <a:off x="381000" y="685800"/>
            <a:ext cx="8305800" cy="5669760"/>
          </a:xfrm>
        </p:spPr>
        <p:txBody>
          <a:bodyPr>
            <a:normAutofit/>
          </a:bodyPr>
          <a:lstStyle/>
          <a:p>
            <a:pPr algn="just">
              <a:lnSpc>
                <a:spcPct val="150000"/>
              </a:lnSpc>
            </a:pPr>
            <a:endParaRPr lang="en-US" sz="2400" dirty="0" smtClean="0"/>
          </a:p>
          <a:p>
            <a:pPr algn="just">
              <a:lnSpc>
                <a:spcPct val="150000"/>
              </a:lnSpc>
            </a:pPr>
            <a:endParaRPr lang="en-US" sz="2400" dirty="0" smtClean="0"/>
          </a:p>
          <a:p>
            <a:pPr algn="just">
              <a:lnSpc>
                <a:spcPct val="150000"/>
              </a:lnSpc>
            </a:pPr>
            <a:r>
              <a:rPr lang="en-US" sz="2400" dirty="0" smtClean="0"/>
              <a:t>Creates - </a:t>
            </a:r>
            <a:r>
              <a:rPr lang="en-US" sz="2400" dirty="0" err="1" smtClean="0"/>
              <a:t>Multilocular</a:t>
            </a:r>
            <a:r>
              <a:rPr lang="en-US" sz="2400" dirty="0" smtClean="0"/>
              <a:t> </a:t>
            </a:r>
            <a:r>
              <a:rPr lang="en-US" sz="2400" dirty="0" err="1" smtClean="0"/>
              <a:t>radiolucency</a:t>
            </a:r>
            <a:r>
              <a:rPr lang="en-US" sz="2400" dirty="0" smtClean="0"/>
              <a:t> between teeth resemble a grape cluster (</a:t>
            </a:r>
            <a:r>
              <a:rPr lang="en-US" sz="2400" dirty="0" err="1" smtClean="0"/>
              <a:t>botryoid</a:t>
            </a:r>
            <a:r>
              <a:rPr lang="en-US" sz="2400" dirty="0" smtClean="0"/>
              <a:t>)</a:t>
            </a:r>
            <a:endParaRPr lang="en-US" sz="2400" dirty="0"/>
          </a:p>
        </p:txBody>
      </p:sp>
      <p:pic>
        <p:nvPicPr>
          <p:cNvPr id="4098" name="Picture 2"/>
          <p:cNvPicPr>
            <a:picLocks noChangeAspect="1" noChangeArrowheads="1"/>
          </p:cNvPicPr>
          <p:nvPr/>
        </p:nvPicPr>
        <p:blipFill>
          <a:blip r:embed="rId3" cstate="print"/>
          <a:srcRect/>
          <a:stretch>
            <a:fillRect/>
          </a:stretch>
        </p:blipFill>
        <p:spPr bwMode="auto">
          <a:xfrm>
            <a:off x="533400" y="3581400"/>
            <a:ext cx="2055289" cy="2357195"/>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r="6962"/>
          <a:stretch>
            <a:fillRect/>
          </a:stretch>
        </p:blipFill>
        <p:spPr bwMode="auto">
          <a:xfrm>
            <a:off x="2971800" y="3657600"/>
            <a:ext cx="1752600" cy="2353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F:\byst radiology\botry od yst.jpg"/>
          <p:cNvPicPr>
            <a:picLocks noChangeAspect="1" noChangeArrowheads="1"/>
          </p:cNvPicPr>
          <p:nvPr/>
        </p:nvPicPr>
        <p:blipFill>
          <a:blip r:embed="rId5" cstate="print"/>
          <a:srcRect l="23571" r="17278" b="10029"/>
          <a:stretch>
            <a:fillRect/>
          </a:stretch>
        </p:blipFill>
        <p:spPr>
          <a:xfrm>
            <a:off x="5257800" y="3657600"/>
            <a:ext cx="358140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lnSpc>
                <a:spcPct val="150000"/>
              </a:lnSpc>
            </a:pPr>
            <a:r>
              <a:rPr lang="en-US" sz="2400" dirty="0" smtClean="0"/>
              <a:t>5</a:t>
            </a:r>
            <a:r>
              <a:rPr lang="en-US" sz="2400" baseline="30000" dirty="0" smtClean="0"/>
              <a:t>th</a:t>
            </a:r>
            <a:r>
              <a:rPr lang="en-US" sz="2400" dirty="0" smtClean="0"/>
              <a:t>- 7</a:t>
            </a:r>
            <a:r>
              <a:rPr lang="en-US" sz="2400" baseline="30000" dirty="0" smtClean="0"/>
              <a:t>th</a:t>
            </a:r>
            <a:r>
              <a:rPr lang="en-US" sz="2400" dirty="0" smtClean="0"/>
              <a:t> decade</a:t>
            </a:r>
          </a:p>
          <a:p>
            <a:pPr algn="just">
              <a:lnSpc>
                <a:spcPct val="150000"/>
              </a:lnSpc>
            </a:pPr>
            <a:r>
              <a:rPr lang="en-US" sz="2400" dirty="0" smtClean="0"/>
              <a:t>Mandible&gt; Maxilla ( more in anterior region)</a:t>
            </a:r>
          </a:p>
          <a:p>
            <a:pPr algn="just">
              <a:lnSpc>
                <a:spcPct val="150000"/>
              </a:lnSpc>
            </a:pPr>
            <a:r>
              <a:rPr lang="en-US" sz="2400" dirty="0" smtClean="0"/>
              <a:t>Mostly asymptomatic, sometimes- pain, swelling, </a:t>
            </a:r>
            <a:r>
              <a:rPr lang="en-US" sz="2400" dirty="0" err="1" smtClean="0"/>
              <a:t>paresthesia</a:t>
            </a:r>
            <a:r>
              <a:rPr lang="en-US" sz="2400" dirty="0" smtClean="0"/>
              <a:t>, discharge may be present</a:t>
            </a:r>
          </a:p>
          <a:p>
            <a:endParaRPr lang="en-US" dirty="0"/>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6106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smtClean="0">
                <a:solidFill>
                  <a:schemeClr val="accent3"/>
                </a:solidFill>
              </a:rPr>
              <a:t>CALCIFYING ODONTOGENIC CYST</a:t>
            </a:r>
            <a:endParaRPr lang="en-US" dirty="0">
              <a:solidFill>
                <a:schemeClr val="accent3"/>
              </a:solidFill>
            </a:endParaRPr>
          </a:p>
        </p:txBody>
      </p:sp>
      <p:sp>
        <p:nvSpPr>
          <p:cNvPr id="5" name="Content Placeholder 4"/>
          <p:cNvSpPr>
            <a:spLocks noGrp="1"/>
          </p:cNvSpPr>
          <p:nvPr>
            <p:ph idx="1"/>
          </p:nvPr>
        </p:nvSpPr>
        <p:spPr>
          <a:xfrm>
            <a:off x="762000" y="2683652"/>
            <a:ext cx="8382000" cy="2116948"/>
          </a:xfrm>
        </p:spPr>
        <p:txBody>
          <a:bodyPr>
            <a:normAutofit/>
          </a:bodyPr>
          <a:lstStyle/>
          <a:p>
            <a:pPr algn="just">
              <a:lnSpc>
                <a:spcPct val="170000"/>
              </a:lnSpc>
            </a:pPr>
            <a:r>
              <a:rPr lang="en-US" sz="3400" dirty="0" smtClean="0"/>
              <a:t>0.9% of all cysts</a:t>
            </a:r>
          </a:p>
          <a:p>
            <a:endParaRPr lang="en-US" sz="7200" b="1" dirty="0" smtClean="0">
              <a:solidFill>
                <a:srgbClr val="FF0000"/>
              </a:solidFill>
              <a:latin typeface="Lucida Calligraphy" pitchFamily="66" charset="0"/>
            </a:endParaRPr>
          </a:p>
          <a:p>
            <a:pPr algn="just">
              <a:lnSpc>
                <a:spcPct val="150000"/>
              </a:lnSpc>
            </a:pPr>
            <a:endParaRPr lang="en-US" sz="2400" dirty="0"/>
          </a:p>
        </p:txBody>
      </p:sp>
      <p:sp>
        <p:nvSpPr>
          <p:cNvPr id="4" name="Rectangle 3"/>
          <p:cNvSpPr/>
          <p:nvPr/>
        </p:nvSpPr>
        <p:spPr>
          <a:xfrm>
            <a:off x="152400" y="6172200"/>
            <a:ext cx="8991600" cy="738664"/>
          </a:xfrm>
          <a:prstGeom prst="rect">
            <a:avLst/>
          </a:prstGeom>
        </p:spPr>
        <p:txBody>
          <a:bodyPr wrap="square">
            <a:spAutoFit/>
          </a:bodyPr>
          <a:lstStyle/>
          <a:p>
            <a:pPr algn="just">
              <a:lnSpc>
                <a:spcPct val="150000"/>
              </a:lnSpc>
            </a:pPr>
            <a:r>
              <a:rPr lang="en-US" sz="1400" dirty="0" err="1" smtClean="0"/>
              <a:t>Majid</a:t>
            </a:r>
            <a:r>
              <a:rPr lang="en-US" sz="1400" dirty="0" smtClean="0"/>
              <a:t> </a:t>
            </a:r>
            <a:r>
              <a:rPr lang="en-US" sz="1400" dirty="0" err="1" smtClean="0"/>
              <a:t>Sanatkhani</a:t>
            </a:r>
            <a:r>
              <a:rPr lang="en-US" sz="1400" dirty="0" smtClean="0"/>
              <a:t>, </a:t>
            </a:r>
            <a:r>
              <a:rPr lang="en-US" sz="1400" dirty="0" err="1" smtClean="0"/>
              <a:t>Hosein</a:t>
            </a:r>
            <a:r>
              <a:rPr lang="en-US" sz="1400" dirty="0" smtClean="0"/>
              <a:t> </a:t>
            </a:r>
            <a:r>
              <a:rPr lang="en-US" sz="1400" dirty="0" err="1" smtClean="0"/>
              <a:t>Hoseini</a:t>
            </a:r>
            <a:r>
              <a:rPr lang="en-US" sz="1400" dirty="0" smtClean="0"/>
              <a:t> </a:t>
            </a:r>
            <a:r>
              <a:rPr lang="en-US" sz="1400" dirty="0" err="1" smtClean="0"/>
              <a:t>Zarch</a:t>
            </a:r>
            <a:r>
              <a:rPr lang="en-US" sz="1400" dirty="0" smtClean="0"/>
              <a:t>, </a:t>
            </a:r>
            <a:r>
              <a:rPr lang="en-US" sz="1400" dirty="0" err="1" smtClean="0"/>
              <a:t>Atessa</a:t>
            </a:r>
            <a:r>
              <a:rPr lang="en-US" sz="1400" dirty="0" smtClean="0"/>
              <a:t> </a:t>
            </a:r>
            <a:r>
              <a:rPr lang="en-US" sz="1400" dirty="0" err="1" smtClean="0"/>
              <a:t>Pakfetrat</a:t>
            </a:r>
            <a:r>
              <a:rPr lang="en-US" sz="1400" dirty="0" smtClean="0"/>
              <a:t>, </a:t>
            </a:r>
            <a:r>
              <a:rPr lang="en-US" sz="1400" dirty="0" err="1" smtClean="0"/>
              <a:t>FarnazFalaki</a:t>
            </a:r>
            <a:r>
              <a:rPr lang="en-US" sz="1400" dirty="0" smtClean="0"/>
              <a:t> </a:t>
            </a:r>
            <a:r>
              <a:rPr lang="en-US" sz="1400" dirty="0" err="1" smtClean="0"/>
              <a:t>Odontogenic</a:t>
            </a:r>
            <a:r>
              <a:rPr lang="en-US" sz="1400" dirty="0" smtClean="0"/>
              <a:t> Cysts: a Clinical and Radiographic Study of 58 Cases. Australian Journal of Basic and Applied Sciences, 5(5): 329-333, 2011</a:t>
            </a:r>
            <a:endParaRPr lang="en-US" sz="1400" dirty="0"/>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1"/>
          </p:nvPr>
        </p:nvPicPr>
        <p:blipFill>
          <a:blip r:embed="rId3" cstate="print"/>
          <a:stretch>
            <a:fillRect/>
          </a:stretch>
        </p:blipFill>
        <p:spPr bwMode="auto">
          <a:xfrm>
            <a:off x="304800" y="4689962"/>
            <a:ext cx="8610600" cy="1930490"/>
          </a:xfrm>
          <a:prstGeom prst="rect">
            <a:avLst/>
          </a:prstGeom>
          <a:ln>
            <a:solidFill>
              <a:schemeClr val="accent1"/>
            </a:solidFill>
          </a:ln>
          <a:effectLst>
            <a:outerShdw blurRad="292100" dist="139700" dir="2700000" algn="tl" rotWithShape="0">
              <a:srgbClr val="333333">
                <a:alpha val="65000"/>
              </a:srgbClr>
            </a:outerShdw>
          </a:effectLst>
        </p:spPr>
      </p:pic>
      <p:sp>
        <p:nvSpPr>
          <p:cNvPr id="6" name="Content Placeholder 5"/>
          <p:cNvSpPr>
            <a:spLocks noGrp="1"/>
          </p:cNvSpPr>
          <p:nvPr>
            <p:ph sz="half" idx="2"/>
          </p:nvPr>
        </p:nvSpPr>
        <p:spPr>
          <a:xfrm>
            <a:off x="304800" y="0"/>
            <a:ext cx="8389144" cy="6296465"/>
          </a:xfrm>
        </p:spPr>
        <p:txBody>
          <a:bodyPr>
            <a:normAutofit/>
          </a:bodyPr>
          <a:lstStyle/>
          <a:p>
            <a:pPr algn="just">
              <a:lnSpc>
                <a:spcPct val="150000"/>
              </a:lnSpc>
            </a:pPr>
            <a:r>
              <a:rPr lang="en-US" sz="2400" dirty="0" smtClean="0"/>
              <a:t>Age – 1-82 yrs (peak : 2</a:t>
            </a:r>
            <a:r>
              <a:rPr lang="en-US" sz="2400" baseline="30000" dirty="0" smtClean="0"/>
              <a:t>nd</a:t>
            </a:r>
            <a:r>
              <a:rPr lang="en-US" sz="2400" dirty="0" smtClean="0"/>
              <a:t> decade)</a:t>
            </a:r>
          </a:p>
          <a:p>
            <a:pPr algn="just">
              <a:lnSpc>
                <a:spcPct val="150000"/>
              </a:lnSpc>
            </a:pPr>
            <a:r>
              <a:rPr lang="en-US" sz="2400" dirty="0" smtClean="0"/>
              <a:t>Equal gender distribution</a:t>
            </a:r>
          </a:p>
          <a:p>
            <a:pPr algn="just">
              <a:lnSpc>
                <a:spcPct val="150000"/>
              </a:lnSpc>
            </a:pPr>
            <a:r>
              <a:rPr lang="en-US" sz="2400" dirty="0" smtClean="0"/>
              <a:t>Maxilla&gt; Mandible (anterior region)</a:t>
            </a:r>
          </a:p>
          <a:p>
            <a:pPr algn="just">
              <a:lnSpc>
                <a:spcPct val="150000"/>
              </a:lnSpc>
            </a:pPr>
            <a:r>
              <a:rPr lang="en-US" sz="2400" dirty="0" smtClean="0"/>
              <a:t>Swelling present</a:t>
            </a:r>
          </a:p>
          <a:p>
            <a:pPr algn="just">
              <a:lnSpc>
                <a:spcPct val="150000"/>
              </a:lnSpc>
            </a:pPr>
            <a:r>
              <a:rPr lang="en-US" sz="2400" dirty="0" smtClean="0"/>
              <a:t>Intra-osseous lesions - hard bony expansion</a:t>
            </a:r>
          </a:p>
          <a:p>
            <a:pPr algn="just">
              <a:lnSpc>
                <a:spcPct val="150000"/>
              </a:lnSpc>
            </a:pPr>
            <a:r>
              <a:rPr lang="en-US" sz="2400" dirty="0" err="1" smtClean="0"/>
              <a:t>Extraosseous</a:t>
            </a:r>
            <a:r>
              <a:rPr lang="en-US" sz="2400" dirty="0" smtClean="0"/>
              <a:t> lesions -pink to red, circumscribed elevated masses measuring up to 4cm in diameter</a:t>
            </a:r>
            <a:endParaRPr lang="en-US" sz="2400" dirty="0"/>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sz="3200" dirty="0" smtClean="0"/>
              <a:t>RADIOLOGICAL FEATURES</a:t>
            </a:r>
            <a:endParaRPr lang="en-US" sz="3200" dirty="0"/>
          </a:p>
        </p:txBody>
      </p:sp>
      <p:sp>
        <p:nvSpPr>
          <p:cNvPr id="3" name="Content Placeholder 2"/>
          <p:cNvSpPr>
            <a:spLocks noGrp="1"/>
          </p:cNvSpPr>
          <p:nvPr>
            <p:ph sz="half" idx="1"/>
          </p:nvPr>
        </p:nvSpPr>
        <p:spPr>
          <a:xfrm>
            <a:off x="457200" y="914400"/>
            <a:ext cx="5867400" cy="5229664"/>
          </a:xfrm>
        </p:spPr>
        <p:txBody>
          <a:bodyPr>
            <a:normAutofit/>
          </a:bodyPr>
          <a:lstStyle/>
          <a:p>
            <a:pPr algn="just">
              <a:lnSpc>
                <a:spcPct val="150000"/>
              </a:lnSpc>
            </a:pPr>
            <a:r>
              <a:rPr lang="en-US" sz="2400" dirty="0" smtClean="0"/>
              <a:t>Regular/ irregular outline- ill defined or well demarcated margins</a:t>
            </a:r>
          </a:p>
          <a:p>
            <a:pPr algn="just">
              <a:lnSpc>
                <a:spcPct val="150000"/>
              </a:lnSpc>
            </a:pPr>
            <a:r>
              <a:rPr lang="en-US" sz="2400" dirty="0" smtClean="0"/>
              <a:t>Irregular calcified bodies of varying size and opacity may be seen in the radiolucent area</a:t>
            </a:r>
          </a:p>
          <a:p>
            <a:pPr algn="just">
              <a:lnSpc>
                <a:spcPct val="150000"/>
              </a:lnSpc>
            </a:pPr>
            <a:r>
              <a:rPr lang="en-US" sz="2400" dirty="0" smtClean="0"/>
              <a:t>Displacement of teeth </a:t>
            </a:r>
          </a:p>
          <a:p>
            <a:pPr algn="just">
              <a:lnSpc>
                <a:spcPct val="150000"/>
              </a:lnSpc>
            </a:pPr>
            <a:r>
              <a:rPr lang="en-US" sz="2400" dirty="0" smtClean="0"/>
              <a:t> </a:t>
            </a:r>
            <a:r>
              <a:rPr lang="en-US" sz="2400" dirty="0" err="1" smtClean="0"/>
              <a:t>Resorption</a:t>
            </a:r>
            <a:r>
              <a:rPr lang="en-US" sz="2400" dirty="0" smtClean="0"/>
              <a:t> of roots</a:t>
            </a:r>
            <a:endParaRPr lang="en-US" sz="2400" dirty="0"/>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6477000" y="3124200"/>
            <a:ext cx="2350339" cy="3259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12064"/>
            <a:ext cx="8001000" cy="1088136"/>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dirty="0" smtClean="0">
                <a:ln w="11430"/>
                <a:solidFill>
                  <a:schemeClr val="accent1"/>
                </a:solidFill>
                <a:effectLst>
                  <a:outerShdw blurRad="50800" dist="39000" dir="5460000" algn="tl">
                    <a:srgbClr val="000000">
                      <a:alpha val="38000"/>
                    </a:srgbClr>
                  </a:outerShdw>
                </a:effectLst>
              </a:rPr>
              <a:t>5 Radiologic Signs :-</a:t>
            </a:r>
            <a:endParaRPr lang="en-US" sz="2800" dirty="0">
              <a:ln w="11430"/>
              <a:solidFill>
                <a:schemeClr val="accent1"/>
              </a:solidFill>
              <a:effectLst>
                <a:outerShdw blurRad="50800" dist="39000" dir="5460000" algn="tl">
                  <a:srgbClr val="000000">
                    <a:alpha val="38000"/>
                  </a:srgbClr>
                </a:outerShdw>
              </a:effectLst>
            </a:endParaRPr>
          </a:p>
        </p:txBody>
      </p:sp>
      <p:sp>
        <p:nvSpPr>
          <p:cNvPr id="6" name="Content Placeholder 5"/>
          <p:cNvSpPr>
            <a:spLocks noGrp="1"/>
          </p:cNvSpPr>
          <p:nvPr>
            <p:ph idx="1"/>
          </p:nvPr>
        </p:nvSpPr>
        <p:spPr>
          <a:xfrm>
            <a:off x="457200" y="1219200"/>
            <a:ext cx="8229600" cy="5136360"/>
          </a:xfrm>
        </p:spPr>
        <p:txBody>
          <a:bodyPr>
            <a:noAutofit/>
          </a:bodyPr>
          <a:lstStyle/>
          <a:p>
            <a:pPr marL="525780" indent="-457200" algn="just">
              <a:lnSpc>
                <a:spcPct val="150000"/>
              </a:lnSpc>
              <a:buFont typeface="+mj-lt"/>
              <a:buAutoNum type="arabicPeriod"/>
            </a:pPr>
            <a:r>
              <a:rPr lang="en-US" sz="2400" dirty="0" err="1" smtClean="0"/>
              <a:t>Radiopaque</a:t>
            </a:r>
            <a:r>
              <a:rPr lang="en-US" sz="2400" dirty="0" smtClean="0"/>
              <a:t> foci- clustered around </a:t>
            </a:r>
            <a:r>
              <a:rPr lang="en-US" sz="2400" dirty="0" err="1" smtClean="0"/>
              <a:t>occlusal</a:t>
            </a:r>
            <a:r>
              <a:rPr lang="en-US" sz="2400" dirty="0" smtClean="0"/>
              <a:t> or </a:t>
            </a:r>
            <a:r>
              <a:rPr lang="en-US" sz="2400" dirty="0" err="1" smtClean="0"/>
              <a:t>incisalmsurface</a:t>
            </a:r>
            <a:r>
              <a:rPr lang="en-US" sz="2400" dirty="0" smtClean="0"/>
              <a:t> of impacted tooth</a:t>
            </a:r>
          </a:p>
          <a:p>
            <a:pPr marL="525780" indent="-457200" algn="just">
              <a:lnSpc>
                <a:spcPct val="150000"/>
              </a:lnSpc>
              <a:buFont typeface="+mj-lt"/>
              <a:buAutoNum type="arabicPeriod"/>
            </a:pPr>
            <a:r>
              <a:rPr lang="en-US" sz="2400" dirty="0" err="1" smtClean="0"/>
              <a:t>Radiopaque</a:t>
            </a:r>
            <a:r>
              <a:rPr lang="en-US" sz="2400" dirty="0" smtClean="0"/>
              <a:t> material – clustered towards edge of lesion</a:t>
            </a:r>
          </a:p>
          <a:p>
            <a:pPr marL="525780" indent="-457200" algn="just">
              <a:lnSpc>
                <a:spcPct val="150000"/>
              </a:lnSpc>
              <a:buFont typeface="+mj-lt"/>
              <a:buAutoNum type="arabicPeriod"/>
            </a:pPr>
            <a:r>
              <a:rPr lang="en-US" sz="2400" dirty="0" err="1" smtClean="0"/>
              <a:t>Radiopaque</a:t>
            </a:r>
            <a:r>
              <a:rPr lang="en-US" sz="2400" dirty="0" smtClean="0"/>
              <a:t> foci resemble- compound / complex </a:t>
            </a:r>
            <a:r>
              <a:rPr lang="en-US" sz="2400" dirty="0" err="1" smtClean="0"/>
              <a:t>odontome</a:t>
            </a:r>
            <a:endParaRPr lang="en-US" sz="2400" dirty="0" smtClean="0"/>
          </a:p>
          <a:p>
            <a:pPr marL="525780" indent="-457200" algn="just">
              <a:lnSpc>
                <a:spcPct val="150000"/>
              </a:lnSpc>
              <a:buFont typeface="+mj-lt"/>
              <a:buAutoNum type="arabicPeriod"/>
            </a:pPr>
            <a:r>
              <a:rPr lang="en-US" sz="2400" dirty="0" smtClean="0"/>
              <a:t>Impacted tooth- not a permanent molar</a:t>
            </a:r>
          </a:p>
          <a:p>
            <a:pPr marL="525780" indent="-457200" algn="just">
              <a:lnSpc>
                <a:spcPct val="150000"/>
              </a:lnSpc>
              <a:buFont typeface="+mj-lt"/>
              <a:buAutoNum type="arabicPeriod"/>
            </a:pPr>
            <a:r>
              <a:rPr lang="en-US" sz="2400" dirty="0" smtClean="0"/>
              <a:t>Expanded bone appears perforated</a:t>
            </a:r>
            <a:endParaRPr lang="en-US" sz="2400" dirty="0"/>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772400" cy="914400"/>
          </a:xfrm>
        </p:spPr>
        <p:txBody>
          <a:bodyPr/>
          <a:lstStyle/>
          <a:p>
            <a:r>
              <a:rPr lang="en-US" sz="3200" dirty="0" smtClean="0"/>
              <a:t>HISTOLOGIC FEATURES</a:t>
            </a:r>
            <a:endParaRPr lang="en-US" sz="3200" dirty="0"/>
          </a:p>
        </p:txBody>
      </p:sp>
      <p:graphicFrame>
        <p:nvGraphicFramePr>
          <p:cNvPr id="7" name="Content Placeholder 6"/>
          <p:cNvGraphicFramePr>
            <a:graphicFrameLocks noGrp="1"/>
          </p:cNvGraphicFramePr>
          <p:nvPr>
            <p:ph idx="1"/>
          </p:nvPr>
        </p:nvGraphicFramePr>
        <p:xfrm>
          <a:off x="152400" y="838200"/>
          <a:ext cx="89154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a:blip r:embed="rId7" cstate="print"/>
          <a:srcRect/>
          <a:stretch>
            <a:fillRect/>
          </a:stretch>
        </p:blipFill>
        <p:spPr bwMode="auto">
          <a:xfrm>
            <a:off x="1066800" y="4800600"/>
            <a:ext cx="2872152" cy="205739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191000" y="6324600"/>
            <a:ext cx="4572000" cy="369332"/>
          </a:xfrm>
          <a:prstGeom prst="rect">
            <a:avLst/>
          </a:prstGeom>
        </p:spPr>
        <p:txBody>
          <a:bodyPr>
            <a:spAutoFit/>
          </a:bodyPr>
          <a:lstStyle/>
          <a:p>
            <a:r>
              <a:rPr lang="en-US" b="1" dirty="0" smtClean="0"/>
              <a:t>Sheets of ghost cells</a:t>
            </a:r>
            <a:endParaRPr lang="en-US" b="1" dirty="0"/>
          </a:p>
        </p:txBody>
      </p:sp>
      <p:sp>
        <p:nvSpPr>
          <p:cNvPr id="11" name="TextBox 10"/>
          <p:cNvSpPr txBox="1"/>
          <p:nvPr/>
        </p:nvSpPr>
        <p:spPr>
          <a:xfrm>
            <a:off x="304800" y="609600"/>
            <a:ext cx="2438400" cy="461665"/>
          </a:xfrm>
          <a:prstGeom prst="rect">
            <a:avLst/>
          </a:prstGeom>
          <a:noFill/>
        </p:spPr>
        <p:txBody>
          <a:bodyPr wrap="square" rtlCol="0">
            <a:spAutoFit/>
          </a:bodyPr>
          <a:lstStyle/>
          <a:p>
            <a:pPr algn="ctr"/>
            <a:r>
              <a:rPr lang="en-US" sz="2400" b="1" dirty="0" smtClean="0">
                <a:solidFill>
                  <a:schemeClr val="accent3"/>
                </a:solidFill>
              </a:rPr>
              <a:t>WHO 1992</a:t>
            </a:r>
            <a:endParaRPr lang="en-US" sz="2400" b="1" dirty="0">
              <a:solidFill>
                <a:schemeClr val="accent3"/>
              </a:solidFill>
            </a:endParaRP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smtClean="0">
                <a:solidFill>
                  <a:schemeClr val="accent3"/>
                </a:solidFill>
              </a:rPr>
              <a:t>Eruption cyst</a:t>
            </a:r>
            <a:endParaRPr lang="en-US" dirty="0">
              <a:solidFill>
                <a:schemeClr val="accent3"/>
              </a:solidFill>
            </a:endParaRPr>
          </a:p>
        </p:txBody>
      </p:sp>
      <p:sp>
        <p:nvSpPr>
          <p:cNvPr id="3" name="Content Placeholder 2"/>
          <p:cNvSpPr>
            <a:spLocks noGrp="1"/>
          </p:cNvSpPr>
          <p:nvPr>
            <p:ph idx="1"/>
          </p:nvPr>
        </p:nvSpPr>
        <p:spPr>
          <a:xfrm>
            <a:off x="228600" y="685800"/>
            <a:ext cx="8763000" cy="5669760"/>
          </a:xfrm>
        </p:spPr>
        <p:txBody>
          <a:bodyPr>
            <a:normAutofit/>
          </a:bodyPr>
          <a:lstStyle/>
          <a:p>
            <a:pPr>
              <a:lnSpc>
                <a:spcPct val="150000"/>
              </a:lnSpc>
            </a:pPr>
            <a:r>
              <a:rPr lang="en-US" sz="2400" dirty="0" smtClean="0"/>
              <a:t>Occurs as tooth is erupting  </a:t>
            </a:r>
          </a:p>
          <a:p>
            <a:pPr>
              <a:lnSpc>
                <a:spcPct val="150000"/>
              </a:lnSpc>
            </a:pPr>
            <a:r>
              <a:rPr lang="en-US" sz="2400" dirty="0" smtClean="0"/>
              <a:t>Compressible expansion of soft tissue ridge smooth swelling - either the </a:t>
            </a:r>
            <a:r>
              <a:rPr lang="en-US" sz="2400" dirty="0" err="1" smtClean="0"/>
              <a:t>colour</a:t>
            </a:r>
            <a:r>
              <a:rPr lang="en-US" sz="2400" dirty="0" smtClean="0"/>
              <a:t> of normal </a:t>
            </a:r>
            <a:r>
              <a:rPr lang="en-US" sz="2400" dirty="0" err="1" smtClean="0"/>
              <a:t>gingiva</a:t>
            </a:r>
            <a:r>
              <a:rPr lang="en-US" sz="2400" dirty="0" smtClean="0"/>
              <a:t> or blue</a:t>
            </a:r>
          </a:p>
          <a:p>
            <a:pPr algn="just">
              <a:lnSpc>
                <a:spcPct val="150000"/>
              </a:lnSpc>
            </a:pPr>
            <a:r>
              <a:rPr lang="en-US" sz="2400" dirty="0" smtClean="0"/>
              <a:t>Radiograph shows signs of eruption. </a:t>
            </a:r>
          </a:p>
          <a:p>
            <a:pPr algn="just">
              <a:lnSpc>
                <a:spcPct val="150000"/>
              </a:lnSpc>
            </a:pPr>
            <a:r>
              <a:rPr lang="en-US" sz="2400" dirty="0" smtClean="0"/>
              <a:t>No </a:t>
            </a:r>
            <a:r>
              <a:rPr lang="en-US" sz="2400" dirty="0" err="1" smtClean="0"/>
              <a:t>radiolucency</a:t>
            </a:r>
            <a:r>
              <a:rPr lang="en-US" sz="2400" dirty="0" smtClean="0"/>
              <a:t>, but soft tissue thickness seen.</a:t>
            </a:r>
            <a:endParaRPr lang="en-US" sz="2400" dirty="0"/>
          </a:p>
        </p:txBody>
      </p:sp>
      <p:pic>
        <p:nvPicPr>
          <p:cNvPr id="4" name="Picture 2"/>
          <p:cNvPicPr>
            <a:picLocks noChangeAspect="1" noChangeArrowheads="1"/>
          </p:cNvPicPr>
          <p:nvPr/>
        </p:nvPicPr>
        <p:blipFill>
          <a:blip r:embed="rId3" cstate="print"/>
          <a:srcRect l="72928" t="28889" r="5627" b="52778"/>
          <a:stretch>
            <a:fillRect/>
          </a:stretch>
        </p:blipFill>
        <p:spPr bwMode="auto">
          <a:xfrm>
            <a:off x="5791200" y="4063276"/>
            <a:ext cx="3097695" cy="2566124"/>
          </a:xfrm>
          <a:prstGeom prst="rect">
            <a:avLst/>
          </a:prstGeom>
          <a:ln w="19050">
            <a:solidFill>
              <a:schemeClr val="accent1"/>
            </a:solid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62000"/>
            <a:ext cx="8382000" cy="5593560"/>
          </a:xfrm>
        </p:spPr>
        <p:txBody>
          <a:bodyPr>
            <a:normAutofit/>
          </a:bodyPr>
          <a:lstStyle/>
          <a:p>
            <a:pPr algn="just">
              <a:lnSpc>
                <a:spcPct val="150000"/>
              </a:lnSpc>
            </a:pPr>
            <a:endParaRPr lang="en-US" sz="2400" dirty="0" smtClean="0"/>
          </a:p>
          <a:p>
            <a:pPr algn="just">
              <a:lnSpc>
                <a:spcPct val="150000"/>
              </a:lnSpc>
            </a:pPr>
            <a:endParaRPr lang="en-US" sz="2400" dirty="0" smtClean="0"/>
          </a:p>
          <a:p>
            <a:pPr algn="just">
              <a:lnSpc>
                <a:spcPct val="150000"/>
              </a:lnSpc>
            </a:pPr>
            <a:r>
              <a:rPr lang="en-US" sz="2400" dirty="0" smtClean="0"/>
              <a:t>History of about 3–4weeks duration </a:t>
            </a:r>
          </a:p>
          <a:p>
            <a:pPr algn="just">
              <a:lnSpc>
                <a:spcPct val="150000"/>
              </a:lnSpc>
            </a:pPr>
            <a:r>
              <a:rPr lang="en-US" sz="2400" dirty="0" smtClean="0"/>
              <a:t>Enlarge to: 1–1.5 cm</a:t>
            </a:r>
          </a:p>
          <a:p>
            <a:pPr algn="just">
              <a:lnSpc>
                <a:spcPct val="150000"/>
              </a:lnSpc>
            </a:pPr>
            <a:r>
              <a:rPr lang="en-US" sz="2400" dirty="0" smtClean="0"/>
              <a:t>Treated by </a:t>
            </a:r>
            <a:r>
              <a:rPr lang="en-US" sz="2400" b="1" dirty="0" err="1" smtClean="0">
                <a:latin typeface="Lucida Handwriting" pitchFamily="66" charset="0"/>
              </a:rPr>
              <a:t>Marsupialisation</a:t>
            </a:r>
            <a:endParaRPr lang="en-US" sz="2400" b="1" dirty="0" smtClean="0">
              <a:latin typeface="Lucida Handwriting" pitchFamily="66" charset="0"/>
            </a:endParaRP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smtClean="0">
                <a:solidFill>
                  <a:schemeClr val="accent3"/>
                </a:solidFill>
              </a:rPr>
              <a:t>Gingival cyst of adults</a:t>
            </a:r>
            <a:endParaRPr lang="en-US" dirty="0">
              <a:solidFill>
                <a:schemeClr val="accent3"/>
              </a:solidFill>
            </a:endParaRPr>
          </a:p>
        </p:txBody>
      </p:sp>
      <p:sp>
        <p:nvSpPr>
          <p:cNvPr id="5" name="Content Placeholder 4"/>
          <p:cNvSpPr>
            <a:spLocks noGrp="1"/>
          </p:cNvSpPr>
          <p:nvPr>
            <p:ph idx="1"/>
          </p:nvPr>
        </p:nvSpPr>
        <p:spPr>
          <a:xfrm>
            <a:off x="457200" y="990600"/>
            <a:ext cx="8229600" cy="5364960"/>
          </a:xfrm>
        </p:spPr>
        <p:txBody>
          <a:bodyPr>
            <a:normAutofit/>
          </a:bodyPr>
          <a:lstStyle/>
          <a:p>
            <a:pPr algn="just">
              <a:lnSpc>
                <a:spcPct val="150000"/>
              </a:lnSpc>
            </a:pPr>
            <a:r>
              <a:rPr lang="en-US" sz="2400" dirty="0" smtClean="0"/>
              <a:t>0.6% of all </a:t>
            </a:r>
            <a:r>
              <a:rPr lang="en-US" sz="2400" dirty="0" err="1" smtClean="0"/>
              <a:t>odontogenic</a:t>
            </a:r>
            <a:r>
              <a:rPr lang="en-US" sz="2400" dirty="0" smtClean="0"/>
              <a:t> cysts</a:t>
            </a:r>
          </a:p>
          <a:p>
            <a:pPr algn="just">
              <a:lnSpc>
                <a:spcPct val="150000"/>
              </a:lnSpc>
            </a:pPr>
            <a:r>
              <a:rPr lang="en-US" sz="2400" dirty="0" smtClean="0"/>
              <a:t>Age -4</a:t>
            </a:r>
            <a:r>
              <a:rPr lang="en-US" sz="2400" baseline="30000" dirty="0" smtClean="0"/>
              <a:t>th</a:t>
            </a:r>
            <a:r>
              <a:rPr lang="en-US" sz="2400" dirty="0" smtClean="0"/>
              <a:t>-6</a:t>
            </a:r>
            <a:r>
              <a:rPr lang="en-US" sz="2400" baseline="30000" dirty="0" smtClean="0"/>
              <a:t>th</a:t>
            </a:r>
            <a:r>
              <a:rPr lang="en-US" sz="2400" dirty="0" smtClean="0"/>
              <a:t> decade</a:t>
            </a:r>
          </a:p>
          <a:p>
            <a:pPr algn="just">
              <a:lnSpc>
                <a:spcPct val="150000"/>
              </a:lnSpc>
            </a:pPr>
            <a:r>
              <a:rPr lang="en-US" sz="2400" dirty="0" smtClean="0"/>
              <a:t>F&gt;M (65:35)</a:t>
            </a:r>
          </a:p>
          <a:p>
            <a:pPr algn="just">
              <a:lnSpc>
                <a:spcPct val="150000"/>
              </a:lnSpc>
            </a:pPr>
            <a:r>
              <a:rPr lang="en-US" sz="2400" dirty="0" smtClean="0"/>
              <a:t>Mandible &gt; Maxilla - Premolar–canine region</a:t>
            </a:r>
            <a:endParaRPr lang="en-US" sz="2400" dirty="0"/>
          </a:p>
        </p:txBody>
      </p:sp>
      <p:pic>
        <p:nvPicPr>
          <p:cNvPr id="4" name="Picture 2"/>
          <p:cNvPicPr>
            <a:picLocks noChangeAspect="1" noChangeArrowheads="1"/>
          </p:cNvPicPr>
          <p:nvPr/>
        </p:nvPicPr>
        <p:blipFill>
          <a:blip r:embed="rId3" cstate="print"/>
          <a:srcRect l="74917" t="52222" r="9197" b="26667"/>
          <a:stretch>
            <a:fillRect/>
          </a:stretch>
        </p:blipFill>
        <p:spPr bwMode="auto">
          <a:xfrm>
            <a:off x="5715000" y="3641847"/>
            <a:ext cx="2895600" cy="2995371"/>
          </a:xfrm>
          <a:prstGeom prst="rect">
            <a:avLst/>
          </a:prstGeom>
          <a:ln>
            <a:solidFill>
              <a:schemeClr val="accent1"/>
            </a:solid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p:nvPr>
        </p:nvGraphicFramePr>
        <p:xfrm>
          <a:off x="228600" y="914400"/>
          <a:ext cx="8686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685800" y="37199"/>
            <a:ext cx="7924800" cy="801001"/>
            <a:chOff x="0" y="84021"/>
            <a:chExt cx="3182112" cy="1735370"/>
          </a:xfrm>
        </p:grpSpPr>
        <p:sp>
          <p:nvSpPr>
            <p:cNvPr id="6" name="Rounded Rectangle 5"/>
            <p:cNvSpPr/>
            <p:nvPr/>
          </p:nvSpPr>
          <p:spPr>
            <a:xfrm>
              <a:off x="0" y="168517"/>
              <a:ext cx="3182112" cy="1650874"/>
            </a:xfrm>
            <a:prstGeom prst="roundRect">
              <a:avLst>
                <a:gd name="adj" fmla="val 44667"/>
              </a:avLst>
            </a:prstGeom>
          </p:spPr>
          <p:style>
            <a:lnRef idx="0">
              <a:schemeClr val="accent1"/>
            </a:lnRef>
            <a:fillRef idx="3">
              <a:schemeClr val="accent1"/>
            </a:fillRef>
            <a:effectRef idx="3">
              <a:schemeClr val="accent1"/>
            </a:effectRef>
            <a:fontRef idx="minor">
              <a:schemeClr val="lt1"/>
            </a:fontRef>
          </p:style>
        </p:sp>
        <p:sp>
          <p:nvSpPr>
            <p:cNvPr id="7" name="Rounded Rectangle 4"/>
            <p:cNvSpPr/>
            <p:nvPr/>
          </p:nvSpPr>
          <p:spPr>
            <a:xfrm>
              <a:off x="80589" y="84021"/>
              <a:ext cx="3020934" cy="14896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lvl="0" algn="ctr" defTabSz="1111250" rtl="0">
                <a:lnSpc>
                  <a:spcPct val="90000"/>
                </a:lnSpc>
                <a:spcBef>
                  <a:spcPct val="0"/>
                </a:spcBef>
                <a:spcAft>
                  <a:spcPct val="35000"/>
                </a:spcAft>
              </a:pPr>
              <a:r>
                <a:rPr kumimoji="1" lang="en-US" sz="2500" b="1" kern="1200" dirty="0" smtClean="0"/>
                <a:t>CLASSIFICATION BY TISSUE OF ORIGIN</a:t>
              </a:r>
              <a:endParaRPr kumimoji="1" lang="en-US" sz="2500" b="1" kern="1200" dirty="0"/>
            </a:p>
          </p:txBody>
        </p:sp>
      </p:gr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half" idx="1"/>
          </p:nvPr>
        </p:nvPicPr>
        <p:blipFill>
          <a:blip r:embed="rId3" cstate="print"/>
          <a:stretch>
            <a:fillRect/>
          </a:stretch>
        </p:blipFill>
        <p:spPr bwMode="auto">
          <a:xfrm>
            <a:off x="4876800" y="3962400"/>
            <a:ext cx="3448102" cy="2223674"/>
          </a:xfrm>
          <a:prstGeom prst="rect">
            <a:avLst/>
          </a:prstGeom>
          <a:noFill/>
          <a:ln w="12700">
            <a:solidFill>
              <a:schemeClr val="accent2"/>
            </a:solidFill>
            <a:miter lim="800000"/>
            <a:headEnd/>
            <a:tailEnd/>
          </a:ln>
        </p:spPr>
      </p:pic>
      <p:sp>
        <p:nvSpPr>
          <p:cNvPr id="12" name="Rectangle 11"/>
          <p:cNvSpPr/>
          <p:nvPr/>
        </p:nvSpPr>
        <p:spPr>
          <a:xfrm>
            <a:off x="304800" y="0"/>
            <a:ext cx="8763000" cy="3970318"/>
          </a:xfrm>
          <a:prstGeom prst="rect">
            <a:avLst/>
          </a:prstGeom>
        </p:spPr>
        <p:txBody>
          <a:bodyPr wrap="square">
            <a:spAutoFit/>
          </a:bodyPr>
          <a:lstStyle/>
          <a:p>
            <a:pPr algn="just">
              <a:lnSpc>
                <a:spcPct val="150000"/>
              </a:lnSpc>
              <a:buClr>
                <a:schemeClr val="accent1"/>
              </a:buClr>
              <a:buFont typeface="Wingdings" pitchFamily="2" charset="2"/>
              <a:buChar char="v"/>
            </a:pPr>
            <a:r>
              <a:rPr lang="en-US" sz="2400" dirty="0" smtClean="0"/>
              <a:t>History :- Slowly enlarging, painless swelling. </a:t>
            </a:r>
          </a:p>
          <a:p>
            <a:pPr algn="just">
              <a:lnSpc>
                <a:spcPct val="150000"/>
              </a:lnSpc>
              <a:buClr>
                <a:schemeClr val="accent1"/>
              </a:buClr>
              <a:buFont typeface="Wingdings" pitchFamily="2" charset="2"/>
              <a:buChar char="v"/>
            </a:pPr>
            <a:r>
              <a:rPr lang="en-US" sz="2400" dirty="0" smtClean="0"/>
              <a:t>Round to oval, well circumscribed , &lt; 1cm</a:t>
            </a:r>
          </a:p>
          <a:p>
            <a:pPr algn="just">
              <a:lnSpc>
                <a:spcPct val="150000"/>
              </a:lnSpc>
              <a:buClr>
                <a:schemeClr val="accent1"/>
              </a:buClr>
              <a:buFont typeface="Wingdings" pitchFamily="2" charset="2"/>
              <a:buChar char="v"/>
            </a:pPr>
            <a:r>
              <a:rPr lang="en-US" sz="2400" dirty="0" smtClean="0"/>
              <a:t>Attached </a:t>
            </a:r>
            <a:r>
              <a:rPr lang="en-US" sz="2400" dirty="0" err="1" smtClean="0"/>
              <a:t>gingiva</a:t>
            </a:r>
            <a:r>
              <a:rPr lang="en-US" sz="2400" dirty="0" smtClean="0"/>
              <a:t> / </a:t>
            </a:r>
            <a:r>
              <a:rPr lang="en-US" sz="2400" dirty="0" err="1" smtClean="0"/>
              <a:t>interdental</a:t>
            </a:r>
            <a:r>
              <a:rPr lang="en-US" sz="2400" dirty="0" smtClean="0"/>
              <a:t> papilla, on facial aspect</a:t>
            </a:r>
          </a:p>
          <a:p>
            <a:pPr algn="just">
              <a:lnSpc>
                <a:spcPct val="150000"/>
              </a:lnSpc>
              <a:buClr>
                <a:schemeClr val="accent1"/>
              </a:buClr>
              <a:buFont typeface="Wingdings" pitchFamily="2" charset="2"/>
              <a:buChar char="v"/>
            </a:pPr>
            <a:r>
              <a:rPr lang="en-US" sz="2400" dirty="0" smtClean="0"/>
              <a:t>Surface - smooth ; </a:t>
            </a:r>
            <a:r>
              <a:rPr lang="en-US" sz="2400" dirty="0" err="1" smtClean="0"/>
              <a:t>Colour</a:t>
            </a:r>
            <a:r>
              <a:rPr lang="en-US" sz="2400" dirty="0" smtClean="0"/>
              <a:t> of normal </a:t>
            </a:r>
            <a:r>
              <a:rPr lang="en-US" sz="2400" dirty="0" err="1" smtClean="0"/>
              <a:t>gingiva</a:t>
            </a:r>
            <a:r>
              <a:rPr lang="en-US" sz="2400" dirty="0" smtClean="0"/>
              <a:t> or bluish</a:t>
            </a:r>
          </a:p>
          <a:p>
            <a:pPr algn="just">
              <a:lnSpc>
                <a:spcPct val="150000"/>
              </a:lnSpc>
              <a:buClr>
                <a:schemeClr val="accent1"/>
              </a:buClr>
              <a:buFont typeface="Wingdings" pitchFamily="2" charset="2"/>
              <a:buChar char="v"/>
            </a:pPr>
            <a:r>
              <a:rPr lang="en-US" sz="2400" dirty="0" smtClean="0"/>
              <a:t>Soft &amp; fluctuant </a:t>
            </a:r>
          </a:p>
          <a:p>
            <a:pPr algn="just">
              <a:lnSpc>
                <a:spcPct val="150000"/>
              </a:lnSpc>
              <a:buClr>
                <a:schemeClr val="accent1"/>
              </a:buClr>
              <a:buFont typeface="Wingdings" pitchFamily="2" charset="2"/>
              <a:buChar char="v"/>
            </a:pPr>
            <a:r>
              <a:rPr lang="en-US" sz="2400" dirty="0" smtClean="0"/>
              <a:t>Adjacent teeth  -  usually </a:t>
            </a:r>
            <a:r>
              <a:rPr lang="en-US" sz="2400" b="1" dirty="0" smtClean="0">
                <a:solidFill>
                  <a:srgbClr val="FF0000"/>
                </a:solidFill>
              </a:rPr>
              <a:t>VITAL</a:t>
            </a:r>
          </a:p>
          <a:p>
            <a:pPr algn="just">
              <a:lnSpc>
                <a:spcPct val="150000"/>
              </a:lnSpc>
              <a:buClr>
                <a:schemeClr val="accent1"/>
              </a:buClr>
              <a:buFont typeface="Wingdings" pitchFamily="2" charset="2"/>
              <a:buChar char="v"/>
            </a:pPr>
            <a:endParaRPr lang="en-US" sz="2400" dirty="0"/>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64344" y="1770501"/>
            <a:ext cx="8222456" cy="4525963"/>
          </a:xfrm>
        </p:spPr>
        <p:txBody>
          <a:bodyPr/>
          <a:lstStyle/>
          <a:p>
            <a:r>
              <a:rPr lang="en-US" dirty="0" smtClean="0"/>
              <a:t>Radiographic – faint round shadow indicates superficial bone erosion</a:t>
            </a:r>
          </a:p>
          <a:p>
            <a:endParaRPr lang="en-US" dirty="0"/>
          </a:p>
        </p:txBody>
      </p:sp>
      <p:pic>
        <p:nvPicPr>
          <p:cNvPr id="5" name="Picture 3"/>
          <p:cNvPicPr>
            <a:picLocks noGrp="1" noChangeAspect="1" noChangeArrowheads="1"/>
          </p:cNvPicPr>
          <p:nvPr>
            <p:ph sz="half" idx="2"/>
          </p:nvPr>
        </p:nvPicPr>
        <p:blipFill>
          <a:blip r:embed="rId2" cstate="print"/>
          <a:srcRect/>
          <a:stretch>
            <a:fillRect/>
          </a:stretch>
        </p:blipFill>
        <p:spPr bwMode="auto">
          <a:xfrm>
            <a:off x="3904799" y="3657600"/>
            <a:ext cx="4724851" cy="3046945"/>
          </a:xfrm>
          <a:prstGeom prst="rect">
            <a:avLst/>
          </a:prstGeom>
          <a:noFill/>
          <a:ln w="9525">
            <a:solidFill>
              <a:schemeClr val="tx2"/>
            </a:solidFill>
            <a:miter lim="800000"/>
            <a:headEnd/>
            <a:tailEnd/>
          </a:ln>
        </p:spPr>
      </p:pic>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r>
              <a:rPr lang="en-US" sz="3200" dirty="0" smtClean="0"/>
              <a:t>Treatment </a:t>
            </a:r>
            <a:endParaRPr lang="en-US" sz="3200" dirty="0"/>
          </a:p>
        </p:txBody>
      </p:sp>
      <p:sp>
        <p:nvSpPr>
          <p:cNvPr id="3" name="Content Placeholder 2"/>
          <p:cNvSpPr>
            <a:spLocks noGrp="1"/>
          </p:cNvSpPr>
          <p:nvPr>
            <p:ph idx="1"/>
          </p:nvPr>
        </p:nvSpPr>
        <p:spPr/>
        <p:txBody>
          <a:bodyPr>
            <a:normAutofit/>
          </a:bodyPr>
          <a:lstStyle/>
          <a:p>
            <a:pPr>
              <a:lnSpc>
                <a:spcPct val="150000"/>
              </a:lnSpc>
            </a:pPr>
            <a:r>
              <a:rPr lang="en-US" sz="2400" dirty="0" smtClean="0"/>
              <a:t>Local surgical excision</a:t>
            </a:r>
          </a:p>
          <a:p>
            <a:pPr>
              <a:lnSpc>
                <a:spcPct val="150000"/>
              </a:lnSpc>
            </a:pPr>
            <a:r>
              <a:rPr lang="en-US" sz="2400" dirty="0" smtClean="0"/>
              <a:t>No tendency for recurrence</a:t>
            </a:r>
            <a:endParaRPr lang="en-US" sz="2400" dirty="0"/>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7724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smtClean="0">
                <a:solidFill>
                  <a:schemeClr val="accent3"/>
                </a:solidFill>
              </a:rPr>
              <a:t>Gingival cysts of infants</a:t>
            </a:r>
            <a:endParaRPr lang="en-US" dirty="0">
              <a:solidFill>
                <a:schemeClr val="accent3"/>
              </a:solidFill>
            </a:endParaRPr>
          </a:p>
        </p:txBody>
      </p:sp>
      <p:sp>
        <p:nvSpPr>
          <p:cNvPr id="3" name="Content Placeholder 2"/>
          <p:cNvSpPr>
            <a:spLocks noGrp="1"/>
          </p:cNvSpPr>
          <p:nvPr>
            <p:ph idx="1"/>
          </p:nvPr>
        </p:nvSpPr>
        <p:spPr>
          <a:xfrm>
            <a:off x="381000" y="762000"/>
            <a:ext cx="8305800" cy="5593560"/>
          </a:xfrm>
        </p:spPr>
        <p:txBody>
          <a:bodyPr>
            <a:normAutofit/>
          </a:bodyPr>
          <a:lstStyle/>
          <a:p>
            <a:pPr algn="just">
              <a:lnSpc>
                <a:spcPct val="150000"/>
              </a:lnSpc>
            </a:pPr>
            <a:r>
              <a:rPr lang="en-US" sz="2400" dirty="0" smtClean="0"/>
              <a:t>Small &amp; white /cream </a:t>
            </a:r>
            <a:r>
              <a:rPr lang="en-US" sz="2400" dirty="0" err="1" smtClean="0"/>
              <a:t>coloured</a:t>
            </a:r>
            <a:r>
              <a:rPr lang="en-US" sz="2400" dirty="0" smtClean="0"/>
              <a:t> - arise from dental lamina</a:t>
            </a:r>
          </a:p>
          <a:p>
            <a:pPr algn="just">
              <a:lnSpc>
                <a:spcPct val="150000"/>
              </a:lnSpc>
            </a:pPr>
            <a:r>
              <a:rPr lang="en-US" sz="2400" dirty="0" smtClean="0"/>
              <a:t>According to Fromm, found only on crests of maxillary and </a:t>
            </a:r>
            <a:r>
              <a:rPr lang="en-US" sz="2400" dirty="0" err="1" smtClean="0"/>
              <a:t>mandibular</a:t>
            </a:r>
            <a:r>
              <a:rPr lang="en-US" sz="2400" dirty="0" smtClean="0"/>
              <a:t> dental ridges</a:t>
            </a:r>
          </a:p>
          <a:p>
            <a:pPr algn="just">
              <a:lnSpc>
                <a:spcPct val="150000"/>
              </a:lnSpc>
            </a:pPr>
            <a:r>
              <a:rPr lang="en-US" sz="2400" dirty="0" smtClean="0"/>
              <a:t>Rarely seen after 3 months age</a:t>
            </a:r>
          </a:p>
          <a:p>
            <a:pPr algn="just">
              <a:lnSpc>
                <a:spcPct val="150000"/>
              </a:lnSpc>
            </a:pPr>
            <a:r>
              <a:rPr lang="en-US" sz="2400" dirty="0" smtClean="0"/>
              <a:t>Undergo involution and disappear, or rupture through surface epithelium &amp; exfoliate</a:t>
            </a:r>
          </a:p>
          <a:p>
            <a:pPr algn="just">
              <a:lnSpc>
                <a:spcPct val="150000"/>
              </a:lnSpc>
            </a:pPr>
            <a:endParaRPr lang="en-US" sz="2400" dirty="0"/>
          </a:p>
        </p:txBody>
      </p:sp>
      <p:pic>
        <p:nvPicPr>
          <p:cNvPr id="5122" name="Picture 2"/>
          <p:cNvPicPr>
            <a:picLocks noChangeAspect="1" noChangeArrowheads="1"/>
          </p:cNvPicPr>
          <p:nvPr/>
        </p:nvPicPr>
        <p:blipFill>
          <a:blip r:embed="rId3" cstate="print"/>
          <a:srcRect/>
          <a:stretch>
            <a:fillRect/>
          </a:stretch>
        </p:blipFill>
        <p:spPr bwMode="auto">
          <a:xfrm>
            <a:off x="5181600" y="4267200"/>
            <a:ext cx="3352800" cy="223975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7724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smtClean="0">
                <a:solidFill>
                  <a:schemeClr val="accent3"/>
                </a:solidFill>
              </a:rPr>
              <a:t>Glandular </a:t>
            </a:r>
            <a:r>
              <a:rPr lang="en-US" dirty="0" err="1" smtClean="0">
                <a:solidFill>
                  <a:schemeClr val="accent3"/>
                </a:solidFill>
              </a:rPr>
              <a:t>odontogenic</a:t>
            </a:r>
            <a:r>
              <a:rPr lang="en-US" dirty="0" smtClean="0">
                <a:solidFill>
                  <a:schemeClr val="accent3"/>
                </a:solidFill>
              </a:rPr>
              <a:t> cyst</a:t>
            </a:r>
            <a:endParaRPr lang="en-US" dirty="0">
              <a:solidFill>
                <a:schemeClr val="accent3"/>
              </a:solidFill>
            </a:endParaRPr>
          </a:p>
        </p:txBody>
      </p:sp>
      <p:sp>
        <p:nvSpPr>
          <p:cNvPr id="3" name="Content Placeholder 2"/>
          <p:cNvSpPr>
            <a:spLocks noGrp="1"/>
          </p:cNvSpPr>
          <p:nvPr>
            <p:ph idx="1"/>
          </p:nvPr>
        </p:nvSpPr>
        <p:spPr>
          <a:xfrm>
            <a:off x="228600" y="609600"/>
            <a:ext cx="8915400" cy="6248400"/>
          </a:xfrm>
        </p:spPr>
        <p:txBody>
          <a:bodyPr>
            <a:normAutofit/>
          </a:bodyPr>
          <a:lstStyle/>
          <a:p>
            <a:pPr algn="just">
              <a:lnSpc>
                <a:spcPct val="150000"/>
              </a:lnSpc>
            </a:pPr>
            <a:r>
              <a:rPr lang="en-US" sz="2400" dirty="0" smtClean="0"/>
              <a:t>Rare- 0.2%; more recurrence</a:t>
            </a:r>
          </a:p>
          <a:p>
            <a:pPr algn="just">
              <a:lnSpc>
                <a:spcPct val="150000"/>
              </a:lnSpc>
            </a:pPr>
            <a:r>
              <a:rPr lang="en-US" sz="2400" dirty="0" smtClean="0"/>
              <a:t>Age- peak – 6</a:t>
            </a:r>
            <a:r>
              <a:rPr lang="en-US" sz="2400" baseline="30000" dirty="0" smtClean="0"/>
              <a:t>th</a:t>
            </a:r>
            <a:r>
              <a:rPr lang="en-US" sz="2400" dirty="0" smtClean="0"/>
              <a:t> decade (30-80 yrs)</a:t>
            </a:r>
          </a:p>
          <a:p>
            <a:pPr algn="just">
              <a:lnSpc>
                <a:spcPct val="150000"/>
              </a:lnSpc>
            </a:pPr>
            <a:r>
              <a:rPr lang="en-US" sz="2400" dirty="0" smtClean="0"/>
              <a:t>M&gt;F(55:45)</a:t>
            </a:r>
          </a:p>
          <a:p>
            <a:pPr algn="just">
              <a:lnSpc>
                <a:spcPct val="150000"/>
              </a:lnSpc>
            </a:pPr>
            <a:r>
              <a:rPr lang="en-US" sz="2400" dirty="0" smtClean="0"/>
              <a:t>Mandible&gt;Maxilla  (mostly anterior region) </a:t>
            </a:r>
          </a:p>
          <a:p>
            <a:pPr algn="just">
              <a:lnSpc>
                <a:spcPct val="150000"/>
              </a:lnSpc>
            </a:pPr>
            <a:r>
              <a:rPr lang="en-US" sz="2400" dirty="0" smtClean="0"/>
              <a:t>Painless, swelling</a:t>
            </a:r>
          </a:p>
          <a:p>
            <a:pPr algn="just">
              <a:lnSpc>
                <a:spcPct val="170000"/>
              </a:lnSpc>
            </a:pPr>
            <a:r>
              <a:rPr lang="en-US" sz="2400" dirty="0" smtClean="0"/>
              <a:t>Peripheral </a:t>
            </a:r>
            <a:r>
              <a:rPr lang="en-US" sz="2400" dirty="0" err="1" smtClean="0"/>
              <a:t>ostectomy</a:t>
            </a:r>
            <a:r>
              <a:rPr lang="en-US" sz="2400" dirty="0" smtClean="0"/>
              <a:t> + </a:t>
            </a:r>
            <a:r>
              <a:rPr lang="en-US" sz="2400" dirty="0" err="1" smtClean="0"/>
              <a:t>enucleation</a:t>
            </a:r>
            <a:r>
              <a:rPr lang="en-US" sz="2400" dirty="0" smtClean="0"/>
              <a:t> reduce recurrences</a:t>
            </a:r>
          </a:p>
          <a:p>
            <a:pPr algn="just">
              <a:lnSpc>
                <a:spcPct val="150000"/>
              </a:lnSpc>
            </a:pPr>
            <a:endParaRPr lang="en-US" sz="2400" dirty="0"/>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RADIOGRAPHIC FEATURES</a:t>
            </a:r>
            <a:endParaRPr lang="en-US" sz="3200" dirty="0"/>
          </a:p>
        </p:txBody>
      </p:sp>
      <p:sp>
        <p:nvSpPr>
          <p:cNvPr id="3" name="Content Placeholder 2"/>
          <p:cNvSpPr>
            <a:spLocks noGrp="1"/>
          </p:cNvSpPr>
          <p:nvPr>
            <p:ph idx="1"/>
          </p:nvPr>
        </p:nvSpPr>
        <p:spPr>
          <a:xfrm>
            <a:off x="609600" y="1371600"/>
            <a:ext cx="8077200" cy="4983960"/>
          </a:xfrm>
        </p:spPr>
        <p:txBody>
          <a:bodyPr>
            <a:normAutofit/>
          </a:bodyPr>
          <a:lstStyle/>
          <a:p>
            <a:pPr algn="just">
              <a:lnSpc>
                <a:spcPct val="150000"/>
              </a:lnSpc>
            </a:pPr>
            <a:r>
              <a:rPr lang="en-US" sz="2400" dirty="0" err="1" smtClean="0"/>
              <a:t>Unilocular</a:t>
            </a:r>
            <a:r>
              <a:rPr lang="en-US" sz="2400" dirty="0" smtClean="0"/>
              <a:t> / </a:t>
            </a:r>
            <a:r>
              <a:rPr lang="en-US" sz="2400" dirty="0" err="1" smtClean="0"/>
              <a:t>multilocular</a:t>
            </a:r>
            <a:r>
              <a:rPr lang="en-US" sz="2400" dirty="0" smtClean="0"/>
              <a:t> : with or without well-defined margins</a:t>
            </a:r>
          </a:p>
          <a:p>
            <a:pPr algn="just">
              <a:lnSpc>
                <a:spcPct val="150000"/>
              </a:lnSpc>
            </a:pPr>
            <a:r>
              <a:rPr lang="en-US" sz="2400" dirty="0" smtClean="0"/>
              <a:t>Tooth displacement </a:t>
            </a:r>
          </a:p>
          <a:p>
            <a:pPr algn="just">
              <a:lnSpc>
                <a:spcPct val="150000"/>
              </a:lnSpc>
            </a:pPr>
            <a:r>
              <a:rPr lang="en-US" sz="2400" dirty="0" smtClean="0"/>
              <a:t>Root </a:t>
            </a:r>
            <a:r>
              <a:rPr lang="en-US" sz="2400" dirty="0" err="1" smtClean="0"/>
              <a:t>resorption</a:t>
            </a:r>
            <a:endParaRPr lang="en-US" sz="2400" dirty="0"/>
          </a:p>
        </p:txBody>
      </p:sp>
      <p:pic>
        <p:nvPicPr>
          <p:cNvPr id="1026" name="Picture 2"/>
          <p:cNvPicPr>
            <a:picLocks noChangeAspect="1" noChangeArrowheads="1"/>
          </p:cNvPicPr>
          <p:nvPr/>
        </p:nvPicPr>
        <p:blipFill>
          <a:blip r:embed="rId3" cstate="print"/>
          <a:srcRect/>
          <a:stretch>
            <a:fillRect/>
          </a:stretch>
        </p:blipFill>
        <p:spPr bwMode="auto">
          <a:xfrm>
            <a:off x="5410200" y="3352800"/>
            <a:ext cx="2895999" cy="32242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914400" y="5943600"/>
            <a:ext cx="4572000" cy="646331"/>
          </a:xfrm>
          <a:prstGeom prst="rect">
            <a:avLst/>
          </a:prstGeom>
        </p:spPr>
        <p:txBody>
          <a:bodyPr>
            <a:spAutoFit/>
          </a:bodyPr>
          <a:lstStyle/>
          <a:p>
            <a:r>
              <a:rPr lang="en-US" dirty="0" smtClean="0"/>
              <a:t>large </a:t>
            </a:r>
            <a:r>
              <a:rPr lang="en-US" dirty="0" err="1" smtClean="0"/>
              <a:t>unilocular</a:t>
            </a:r>
            <a:r>
              <a:rPr lang="en-US" dirty="0" smtClean="0"/>
              <a:t> radiolucent area with a</a:t>
            </a:r>
          </a:p>
          <a:p>
            <a:r>
              <a:rPr lang="en-US" dirty="0" smtClean="0"/>
              <a:t>smooth corticated margin</a:t>
            </a:r>
            <a:endParaRPr lang="en-US" dirty="0"/>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914400"/>
          </a:xfrm>
        </p:spPr>
        <p:txBody>
          <a:bodyPr/>
          <a:lstStyle/>
          <a:p>
            <a:r>
              <a:rPr lang="en-US" sz="3200" dirty="0" smtClean="0"/>
              <a:t>HISTOLOGIC FEATURES</a:t>
            </a:r>
            <a:endParaRPr lang="en-US" sz="3200" dirty="0"/>
          </a:p>
        </p:txBody>
      </p:sp>
      <p:sp>
        <p:nvSpPr>
          <p:cNvPr id="3" name="Content Placeholder 2"/>
          <p:cNvSpPr>
            <a:spLocks noGrp="1"/>
          </p:cNvSpPr>
          <p:nvPr>
            <p:ph idx="1"/>
          </p:nvPr>
        </p:nvSpPr>
        <p:spPr>
          <a:xfrm>
            <a:off x="381000" y="1219200"/>
            <a:ext cx="8458200" cy="5136360"/>
          </a:xfrm>
        </p:spPr>
        <p:txBody>
          <a:bodyPr>
            <a:normAutofit/>
          </a:bodyPr>
          <a:lstStyle/>
          <a:p>
            <a:pPr algn="just">
              <a:lnSpc>
                <a:spcPct val="150000"/>
              </a:lnSpc>
            </a:pPr>
            <a:r>
              <a:rPr lang="en-US" sz="2400" dirty="0" smtClean="0"/>
              <a:t>Superficial layer of epithelial lining consists of columnar or </a:t>
            </a:r>
            <a:r>
              <a:rPr lang="en-US" sz="2400" dirty="0" err="1" smtClean="0"/>
              <a:t>cuboidal</a:t>
            </a:r>
            <a:r>
              <a:rPr lang="en-US" sz="2400" dirty="0" smtClean="0"/>
              <a:t> cells</a:t>
            </a:r>
          </a:p>
          <a:p>
            <a:pPr algn="just">
              <a:lnSpc>
                <a:spcPct val="150000"/>
              </a:lnSpc>
            </a:pPr>
            <a:r>
              <a:rPr lang="en-US" sz="2400" dirty="0" smtClean="0"/>
              <a:t>Intra-epithelial crypts or </a:t>
            </a:r>
            <a:r>
              <a:rPr lang="en-US" sz="2400" dirty="0" err="1" smtClean="0"/>
              <a:t>microcysts</a:t>
            </a:r>
            <a:r>
              <a:rPr lang="en-US" sz="2400" dirty="0" smtClean="0"/>
              <a:t> or pools lined by cells</a:t>
            </a:r>
            <a:endParaRPr lang="en-US" sz="2400" dirty="0"/>
          </a:p>
        </p:txBody>
      </p:sp>
      <p:pic>
        <p:nvPicPr>
          <p:cNvPr id="2050" name="Picture 2"/>
          <p:cNvPicPr>
            <a:picLocks noChangeAspect="1" noChangeArrowheads="1"/>
          </p:cNvPicPr>
          <p:nvPr/>
        </p:nvPicPr>
        <p:blipFill>
          <a:blip r:embed="rId3" cstate="print"/>
          <a:srcRect/>
          <a:stretch>
            <a:fillRect/>
          </a:stretch>
        </p:blipFill>
        <p:spPr bwMode="auto">
          <a:xfrm>
            <a:off x="1219200" y="3733800"/>
            <a:ext cx="4267200" cy="282157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TREATMENT </a:t>
            </a:r>
            <a:endParaRPr lang="en-US" sz="3200" dirty="0"/>
          </a:p>
        </p:txBody>
      </p:sp>
      <p:sp>
        <p:nvSpPr>
          <p:cNvPr id="3" name="Content Placeholder 2"/>
          <p:cNvSpPr>
            <a:spLocks noGrp="1"/>
          </p:cNvSpPr>
          <p:nvPr>
            <p:ph idx="1"/>
          </p:nvPr>
        </p:nvSpPr>
        <p:spPr/>
        <p:txBody>
          <a:bodyPr/>
          <a:lstStyle/>
          <a:p>
            <a:r>
              <a:rPr lang="en-US" dirty="0" err="1" smtClean="0"/>
              <a:t>Enucleation</a:t>
            </a:r>
            <a:r>
              <a:rPr lang="en-US" dirty="0" smtClean="0"/>
              <a:t> – complete cystic lining</a:t>
            </a:r>
            <a:endParaRPr lang="en-US" dirty="0"/>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80" name="Group 92"/>
          <p:cNvGraphicFramePr>
            <a:graphicFrameLocks noGrp="1"/>
          </p:cNvGraphicFramePr>
          <p:nvPr>
            <p:ph/>
          </p:nvPr>
        </p:nvGraphicFramePr>
        <p:xfrm>
          <a:off x="0" y="1"/>
          <a:ext cx="9144000" cy="6897827"/>
        </p:xfrm>
        <a:graphic>
          <a:graphicData uri="http://schemas.openxmlformats.org/drawingml/2006/table">
            <a:tbl>
              <a:tblPr>
                <a:tableStyleId>{69CF1AB2-1976-4502-BF36-3FF5EA218861}</a:tableStyleId>
              </a:tblPr>
              <a:tblGrid>
                <a:gridCol w="1828800"/>
                <a:gridCol w="2362200"/>
                <a:gridCol w="990600"/>
                <a:gridCol w="1219200"/>
                <a:gridCol w="2743200"/>
              </a:tblGrid>
              <a:tr h="6214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1" u="none" strike="noStrike" cap="none" spc="300" normalizeH="0" baseline="0" dirty="0" smtClean="0">
                          <a:ln>
                            <a:noFill/>
                          </a:ln>
                          <a:solidFill>
                            <a:schemeClr val="accent1"/>
                          </a:solidFill>
                          <a:effectLst/>
                        </a:rPr>
                        <a:t> Cyst Type</a:t>
                      </a:r>
                      <a:endParaRPr kumimoji="0" lang="en-US" sz="1800" b="1" i="1" u="none" strike="noStrike" cap="none" spc="300" normalizeH="0" baseline="0" dirty="0" smtClean="0">
                        <a:ln>
                          <a:noFill/>
                        </a:ln>
                        <a:solidFill>
                          <a:schemeClr val="accent1"/>
                        </a:solidFill>
                        <a:effectLst/>
                        <a:latin typeface="Arial" charset="0"/>
                        <a:cs typeface="Arial" charset="0"/>
                      </a:endParaRPr>
                    </a:p>
                  </a:txBody>
                  <a:tcPr anchor="ctr" horzOverflow="overflow">
                    <a:solidFill>
                      <a:schemeClr val="tx1">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1" u="none" strike="noStrike" cap="none" spc="300" normalizeH="0" baseline="0" dirty="0" smtClean="0">
                          <a:ln>
                            <a:noFill/>
                          </a:ln>
                          <a:solidFill>
                            <a:schemeClr val="accent1"/>
                          </a:solidFill>
                          <a:effectLst/>
                        </a:rPr>
                        <a:t>Site - tooth relationship</a:t>
                      </a:r>
                      <a:endParaRPr kumimoji="0" lang="en-US" sz="1800" b="1" i="1" u="none" strike="noStrike" cap="none" spc="300" normalizeH="0" baseline="0" dirty="0" smtClean="0">
                        <a:ln>
                          <a:noFill/>
                        </a:ln>
                        <a:solidFill>
                          <a:schemeClr val="accent1"/>
                        </a:solidFill>
                        <a:effectLst/>
                        <a:latin typeface="Arial" charset="0"/>
                        <a:cs typeface="Arial" charset="0"/>
                      </a:endParaRPr>
                    </a:p>
                  </a:txBody>
                  <a:tcPr anchor="ctr" horzOverflow="overflow">
                    <a:solidFill>
                      <a:schemeClr val="tx1">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1" u="none" strike="noStrike" cap="none" spc="300" normalizeH="0" baseline="0" dirty="0" smtClean="0">
                          <a:ln>
                            <a:noFill/>
                          </a:ln>
                          <a:solidFill>
                            <a:schemeClr val="accent1"/>
                          </a:solidFill>
                          <a:effectLst/>
                        </a:rPr>
                        <a:t>  Sex      M:F</a:t>
                      </a:r>
                      <a:endParaRPr kumimoji="0" lang="en-US" sz="1800" b="1" i="1" u="none" strike="noStrike" cap="none" spc="300" normalizeH="0" baseline="0" dirty="0" smtClean="0">
                        <a:ln>
                          <a:noFill/>
                        </a:ln>
                        <a:solidFill>
                          <a:schemeClr val="accent1"/>
                        </a:solidFill>
                        <a:effectLst/>
                        <a:latin typeface="Arial" charset="0"/>
                        <a:cs typeface="Arial" charset="0"/>
                      </a:endParaRPr>
                    </a:p>
                  </a:txBody>
                  <a:tcPr anchor="ctr" horzOverflow="overflow">
                    <a:solidFill>
                      <a:schemeClr val="tx1">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1" u="none" strike="noStrike" cap="none" spc="300" normalizeH="0" baseline="0" dirty="0" smtClean="0">
                          <a:ln>
                            <a:noFill/>
                          </a:ln>
                          <a:solidFill>
                            <a:schemeClr val="accent1"/>
                          </a:solidFill>
                          <a:effectLst/>
                        </a:rPr>
                        <a:t>Age Range</a:t>
                      </a:r>
                      <a:endParaRPr kumimoji="0" lang="en-US" sz="1800" b="1" i="1" u="none" strike="noStrike" cap="none" spc="300" normalizeH="0" baseline="0" dirty="0" smtClean="0">
                        <a:ln>
                          <a:noFill/>
                        </a:ln>
                        <a:solidFill>
                          <a:schemeClr val="accent1"/>
                        </a:solidFill>
                        <a:effectLst/>
                        <a:latin typeface="Arial" charset="0"/>
                        <a:cs typeface="Arial" charset="0"/>
                      </a:endParaRPr>
                    </a:p>
                  </a:txBody>
                  <a:tcPr anchor="ctr" horzOverflow="overflow">
                    <a:solidFill>
                      <a:schemeClr val="tx1">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1" u="none" strike="noStrike" cap="none" spc="300" normalizeH="0" baseline="0" dirty="0" smtClean="0">
                          <a:ln>
                            <a:noFill/>
                          </a:ln>
                          <a:solidFill>
                            <a:schemeClr val="accent1"/>
                          </a:solidFill>
                          <a:effectLst/>
                        </a:rPr>
                        <a:t>Radiographic Features</a:t>
                      </a:r>
                      <a:endParaRPr kumimoji="0" lang="en-US" sz="1800" b="1" i="1" u="none" strike="noStrike" cap="none" spc="300" normalizeH="0" baseline="0" dirty="0" smtClean="0">
                        <a:ln>
                          <a:noFill/>
                        </a:ln>
                        <a:solidFill>
                          <a:schemeClr val="accent1"/>
                        </a:solidFill>
                        <a:effectLst/>
                        <a:latin typeface="Arial" charset="0"/>
                        <a:cs typeface="Arial" charset="0"/>
                      </a:endParaRPr>
                    </a:p>
                  </a:txBody>
                  <a:tcPr anchor="ctr" horzOverflow="overflow">
                    <a:solidFill>
                      <a:schemeClr val="tx1">
                        <a:lumMod val="95000"/>
                        <a:lumOff val="5000"/>
                      </a:schemeClr>
                    </a:solidFill>
                  </a:tcPr>
                </a:tc>
              </a:tr>
              <a:tr h="67376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u="none" strike="noStrike" cap="none" spc="-150" normalizeH="0" baseline="0" dirty="0" err="1" smtClean="0">
                          <a:ln>
                            <a:noFill/>
                          </a:ln>
                          <a:solidFill>
                            <a:srgbClr val="EF0FA4"/>
                          </a:solidFill>
                          <a:effectLst/>
                        </a:rPr>
                        <a:t>Radicular</a:t>
                      </a:r>
                      <a:endParaRPr kumimoji="0" lang="en-US" sz="1800" b="1" u="none" strike="noStrike" cap="none" spc="-150" normalizeH="0" baseline="0" dirty="0" smtClean="0">
                        <a:ln>
                          <a:noFill/>
                        </a:ln>
                        <a:solidFill>
                          <a:srgbClr val="EF0FA4"/>
                        </a:solidFill>
                        <a:effectLst/>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u="none" strike="noStrike" cap="none" spc="-150" normalizeH="0" baseline="0" dirty="0" smtClean="0">
                          <a:ln>
                            <a:noFill/>
                          </a:ln>
                          <a:solidFill>
                            <a:srgbClr val="EF0FA4"/>
                          </a:solidFill>
                          <a:effectLst/>
                        </a:rPr>
                        <a:t>periodontal</a:t>
                      </a:r>
                      <a:endParaRPr kumimoji="0" lang="en-US" sz="1800" b="1" i="0" u="none" strike="noStrike" cap="none" spc="-150" normalizeH="0" baseline="0" dirty="0" smtClean="0">
                        <a:ln>
                          <a:noFill/>
                        </a:ln>
                        <a:solidFill>
                          <a:srgbClr val="EF0FA4"/>
                        </a:solidFill>
                        <a:effectLst/>
                        <a:latin typeface="Arial" charset="0"/>
                        <a:cs typeface="Arial" charset="0"/>
                      </a:endParaRPr>
                    </a:p>
                  </a:txBody>
                  <a:tcPr anchor="ctr"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At apex of non vital tooth</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     3:2</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20-50yrs</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err="1" smtClean="0">
                          <a:ln>
                            <a:noFill/>
                          </a:ln>
                          <a:effectLst/>
                        </a:rPr>
                        <a:t>Unilocular</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r>
              <a:tr h="6214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u="none" strike="noStrike" cap="none" spc="-150" normalizeH="0" baseline="0" smtClean="0">
                          <a:ln>
                            <a:noFill/>
                          </a:ln>
                          <a:solidFill>
                            <a:srgbClr val="EF0FA4"/>
                          </a:solidFill>
                          <a:effectLst/>
                        </a:rPr>
                        <a:t>Residual cyst</a:t>
                      </a:r>
                      <a:endParaRPr kumimoji="0" lang="en-US" sz="1800" b="1" i="0" u="none" strike="noStrike" cap="none" spc="-150" normalizeH="0" baseline="0" smtClean="0">
                        <a:ln>
                          <a:noFill/>
                        </a:ln>
                        <a:solidFill>
                          <a:srgbClr val="EF0FA4"/>
                        </a:solidFill>
                        <a:effectLst/>
                        <a:latin typeface="Arial" charset="0"/>
                        <a:cs typeface="Arial" charset="0"/>
                      </a:endParaRPr>
                    </a:p>
                  </a:txBody>
                  <a:tcPr anchor="ctr"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Causative tooth is extracted</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smtClean="0">
                          <a:ln>
                            <a:noFill/>
                          </a:ln>
                          <a:effectLst/>
                        </a:rPr>
                        <a:t>Equal</a:t>
                      </a:r>
                      <a:endParaRPr kumimoji="0" lang="en-US" sz="1600" b="0" i="0" u="none" strike="noStrike" cap="none" normalizeH="0" baseline="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smtClean="0">
                          <a:ln>
                            <a:noFill/>
                          </a:ln>
                          <a:effectLst/>
                        </a:rPr>
                        <a:t>&gt;50yrs</a:t>
                      </a:r>
                      <a:endParaRPr kumimoji="0" lang="en-US" sz="1600" b="0" i="0" u="none" strike="noStrike" cap="none" normalizeH="0" baseline="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err="1" smtClean="0">
                          <a:ln>
                            <a:noFill/>
                          </a:ln>
                          <a:effectLst/>
                        </a:rPr>
                        <a:t>Unilocular</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r>
              <a:tr h="7801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u="none" strike="noStrike" cap="none" spc="-150" normalizeH="0" baseline="0" smtClean="0">
                          <a:ln>
                            <a:noFill/>
                          </a:ln>
                          <a:solidFill>
                            <a:srgbClr val="EF0FA4"/>
                          </a:solidFill>
                          <a:effectLst/>
                        </a:rPr>
                        <a:t>Paradental cyst</a:t>
                      </a:r>
                      <a:endParaRPr kumimoji="0" lang="en-US" sz="1800" b="1" i="0" u="none" strike="noStrike" cap="none" spc="-150" normalizeH="0" baseline="0" smtClean="0">
                        <a:ln>
                          <a:noFill/>
                        </a:ln>
                        <a:solidFill>
                          <a:srgbClr val="EF0FA4"/>
                        </a:solidFill>
                        <a:effectLst/>
                        <a:latin typeface="Arial" charset="0"/>
                        <a:cs typeface="Arial" charset="0"/>
                      </a:endParaRPr>
                    </a:p>
                  </a:txBody>
                  <a:tcPr anchor="ctr"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Related to </a:t>
                      </a:r>
                      <a:r>
                        <a:rPr kumimoji="0" lang="en-US" sz="1600" u="none" strike="noStrike" cap="none" normalizeH="0" baseline="0" dirty="0" err="1" smtClean="0">
                          <a:ln>
                            <a:noFill/>
                          </a:ln>
                          <a:effectLst/>
                        </a:rPr>
                        <a:t>inflammed</a:t>
                      </a:r>
                      <a:r>
                        <a:rPr kumimoji="0" lang="en-US" sz="1600" u="none" strike="noStrike" cap="none" normalizeH="0" baseline="0" dirty="0" smtClean="0">
                          <a:ln>
                            <a:noFill/>
                          </a:ln>
                          <a:effectLst/>
                        </a:rPr>
                        <a:t> third molar follicle</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4:1</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smtClean="0">
                          <a:ln>
                            <a:noFill/>
                          </a:ln>
                          <a:effectLst/>
                        </a:rPr>
                        <a:t>20-29</a:t>
                      </a:r>
                      <a:endParaRPr kumimoji="0" lang="en-US" sz="1600" b="0" i="0" u="none" strike="noStrike" cap="none" normalizeH="0" baseline="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err="1" smtClean="0">
                          <a:ln>
                            <a:noFill/>
                          </a:ln>
                          <a:effectLst/>
                        </a:rPr>
                        <a:t>Unilocular</a:t>
                      </a:r>
                      <a:r>
                        <a:rPr kumimoji="0" lang="en-US" sz="1600" u="none" strike="noStrike" cap="none" normalizeH="0" baseline="0" dirty="0" smtClean="0">
                          <a:ln>
                            <a:noFill/>
                          </a:ln>
                          <a:effectLst/>
                        </a:rPr>
                        <a:t> over roots of third molar</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r>
              <a:tr h="1122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u="none" strike="noStrike" cap="none" spc="-150" normalizeH="0" baseline="0" smtClean="0">
                          <a:ln>
                            <a:noFill/>
                          </a:ln>
                          <a:solidFill>
                            <a:srgbClr val="EF0FA4"/>
                          </a:solidFill>
                          <a:effectLst/>
                        </a:rPr>
                        <a:t>Dentigerous cyst</a:t>
                      </a:r>
                      <a:endParaRPr kumimoji="0" lang="en-US" sz="1800" b="1" i="0" u="none" strike="noStrike" cap="none" spc="-150" normalizeH="0" baseline="0" smtClean="0">
                        <a:ln>
                          <a:noFill/>
                        </a:ln>
                        <a:solidFill>
                          <a:srgbClr val="EF0FA4"/>
                        </a:solidFill>
                        <a:effectLst/>
                        <a:latin typeface="Arial" charset="0"/>
                        <a:cs typeface="Arial" charset="0"/>
                      </a:endParaRPr>
                    </a:p>
                  </a:txBody>
                  <a:tcPr anchor="ctr"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smtClean="0">
                          <a:ln>
                            <a:noFill/>
                          </a:ln>
                          <a:effectLst/>
                        </a:rPr>
                        <a:t>Upper 3s and lower 8s</a:t>
                      </a:r>
                      <a:endParaRPr kumimoji="0" lang="en-US" sz="1600" b="0" i="0" u="none" strike="noStrike" cap="none" normalizeH="0" baseline="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2;1</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 10-40</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err="1" smtClean="0">
                          <a:ln>
                            <a:noFill/>
                          </a:ln>
                          <a:effectLst/>
                        </a:rPr>
                        <a:t>Unilocular</a:t>
                      </a:r>
                      <a:r>
                        <a:rPr kumimoji="0" lang="en-US" sz="1600" u="none" strike="noStrike" cap="none" normalizeH="0" baseline="0" dirty="0" smtClean="0">
                          <a:ln>
                            <a:noFill/>
                          </a:ln>
                          <a:effectLst/>
                        </a:rPr>
                        <a:t> containing crown of </a:t>
                      </a:r>
                      <a:r>
                        <a:rPr kumimoji="0" lang="en-US" sz="1600" u="none" strike="noStrike" cap="none" normalizeH="0" baseline="0" dirty="0" err="1" smtClean="0">
                          <a:ln>
                            <a:noFill/>
                          </a:ln>
                          <a:effectLst/>
                        </a:rPr>
                        <a:t>unerupted</a:t>
                      </a:r>
                      <a:r>
                        <a:rPr kumimoji="0" lang="en-US" sz="1600" u="none" strike="noStrike" cap="none" normalizeH="0" baseline="0" dirty="0" smtClean="0">
                          <a:ln>
                            <a:noFill/>
                          </a:ln>
                          <a:effectLst/>
                        </a:rPr>
                        <a:t> tooth</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r>
              <a:tr h="71205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u="none" strike="noStrike" cap="none" spc="-150" normalizeH="0" baseline="0" smtClean="0">
                          <a:ln>
                            <a:noFill/>
                          </a:ln>
                          <a:solidFill>
                            <a:srgbClr val="EF0FA4"/>
                          </a:solidFill>
                          <a:effectLst/>
                        </a:rPr>
                        <a:t>OKC</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u="none" strike="noStrike" cap="none" spc="-150" normalizeH="0" baseline="0" smtClean="0">
                          <a:ln>
                            <a:noFill/>
                          </a:ln>
                          <a:solidFill>
                            <a:srgbClr val="EF0FA4"/>
                          </a:solidFill>
                          <a:effectLst/>
                        </a:rPr>
                        <a:t>parakeratinized</a:t>
                      </a:r>
                      <a:endParaRPr kumimoji="0" lang="en-US" sz="1800" b="1" i="0" u="none" strike="noStrike" cap="none" spc="-150" normalizeH="0" baseline="0" smtClean="0">
                        <a:ln>
                          <a:noFill/>
                        </a:ln>
                        <a:solidFill>
                          <a:srgbClr val="EF0FA4"/>
                        </a:solidFill>
                        <a:effectLst/>
                        <a:latin typeface="Arial" charset="0"/>
                        <a:cs typeface="Arial" charset="0"/>
                      </a:endParaRPr>
                    </a:p>
                  </a:txBody>
                  <a:tcPr anchor="ctr"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Molar region, impacted tooth</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u="none" strike="noStrike" cap="none" normalizeH="0" baseline="0" smtClean="0">
                        <a:ln>
                          <a:noFill/>
                        </a:ln>
                        <a:effectLst/>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smtClean="0">
                          <a:ln>
                            <a:noFill/>
                          </a:ln>
                          <a:effectLst/>
                        </a:rPr>
                        <a:t> 2:1</a:t>
                      </a:r>
                      <a:endParaRPr kumimoji="0" lang="en-US" sz="1600" b="0" i="0" u="none" strike="noStrike" cap="none" normalizeH="0" baseline="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u="none" strike="noStrike" cap="none" normalizeH="0" baseline="0" smtClean="0">
                        <a:ln>
                          <a:noFill/>
                        </a:ln>
                        <a:effectLst/>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smtClean="0">
                          <a:ln>
                            <a:noFill/>
                          </a:ln>
                          <a:effectLst/>
                        </a:rPr>
                        <a:t> 40+</a:t>
                      </a:r>
                      <a:endParaRPr kumimoji="0" lang="en-US" sz="1600" b="0" i="0" u="none" strike="noStrike" cap="none" normalizeH="0" baseline="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err="1" smtClean="0">
                          <a:ln>
                            <a:noFill/>
                          </a:ln>
                          <a:effectLst/>
                        </a:rPr>
                        <a:t>Multilocular</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r>
              <a:tr h="87092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u="none" strike="noStrike" cap="none" spc="-150" normalizeH="0" baseline="0" dirty="0" smtClean="0">
                          <a:ln>
                            <a:noFill/>
                          </a:ln>
                          <a:solidFill>
                            <a:srgbClr val="EF0FA4"/>
                          </a:solidFill>
                          <a:effectLst/>
                        </a:rPr>
                        <a:t>OKC</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u="none" strike="noStrike" cap="none" spc="-150" normalizeH="0" baseline="0" dirty="0" err="1" smtClean="0">
                          <a:ln>
                            <a:noFill/>
                          </a:ln>
                          <a:solidFill>
                            <a:srgbClr val="EF0FA4"/>
                          </a:solidFill>
                          <a:effectLst/>
                        </a:rPr>
                        <a:t>Orthokeratinized</a:t>
                      </a:r>
                      <a:endParaRPr kumimoji="0" lang="en-US" sz="1800" b="1" u="none" strike="noStrike" cap="none" spc="-150" normalizeH="0" baseline="0" dirty="0" smtClean="0">
                        <a:ln>
                          <a:noFill/>
                        </a:ln>
                        <a:solidFill>
                          <a:srgbClr val="EF0FA4"/>
                        </a:solidFill>
                        <a:effectLst/>
                      </a:endParaRPr>
                    </a:p>
                  </a:txBody>
                  <a:tcPr anchor="ctr"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 Molar region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   3:2  </a:t>
                      </a: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20-40 to 60+</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err="1" smtClean="0">
                          <a:ln>
                            <a:noFill/>
                          </a:ln>
                          <a:effectLst/>
                        </a:rPr>
                        <a:t>Unilocular</a:t>
                      </a:r>
                      <a:endParaRPr kumimoji="0" lang="en-US" sz="1600" u="none" strike="noStrike" cap="none" normalizeH="0" baseline="0" dirty="0" smtClean="0">
                        <a:ln>
                          <a:noFill/>
                        </a:ln>
                        <a:effectLst/>
                      </a:endParaRPr>
                    </a:p>
                  </a:txBody>
                  <a:tcPr anchor="ctr" horzOverflow="overflow"/>
                </a:tc>
              </a:tr>
              <a:tr h="145559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u="none" strike="noStrike" cap="none" spc="-150" normalizeH="0" baseline="0" dirty="0" smtClean="0">
                          <a:ln>
                            <a:noFill/>
                          </a:ln>
                          <a:solidFill>
                            <a:srgbClr val="EF0FA4"/>
                          </a:solidFill>
                          <a:effectLst/>
                        </a:rPr>
                        <a:t>Calcifying </a:t>
                      </a:r>
                      <a:r>
                        <a:rPr kumimoji="0" lang="en-US" sz="1800" b="1" u="none" strike="noStrike" cap="none" spc="-150" normalizeH="0" baseline="0" dirty="0" err="1" smtClean="0">
                          <a:ln>
                            <a:noFill/>
                          </a:ln>
                          <a:solidFill>
                            <a:srgbClr val="EF0FA4"/>
                          </a:solidFill>
                          <a:effectLst/>
                        </a:rPr>
                        <a:t>odontogenic</a:t>
                      </a:r>
                      <a:r>
                        <a:rPr kumimoji="0" lang="en-US" sz="1800" b="1" u="none" strike="noStrike" cap="none" spc="-150" normalizeH="0" baseline="0" dirty="0" smtClean="0">
                          <a:ln>
                            <a:noFill/>
                          </a:ln>
                          <a:solidFill>
                            <a:srgbClr val="EF0FA4"/>
                          </a:solidFill>
                          <a:effectLst/>
                        </a:rPr>
                        <a:t> cyst</a:t>
                      </a:r>
                      <a:endParaRPr kumimoji="0" lang="en-US" sz="1800" b="1" i="0" u="none" strike="noStrike" cap="none" spc="-150" normalizeH="0" baseline="0" dirty="0" smtClean="0">
                        <a:ln>
                          <a:noFill/>
                        </a:ln>
                        <a:solidFill>
                          <a:srgbClr val="EF0FA4"/>
                        </a:solidFill>
                        <a:effectLst/>
                        <a:latin typeface="Arial" charset="0"/>
                        <a:cs typeface="Arial" charset="0"/>
                      </a:endParaRPr>
                    </a:p>
                  </a:txBody>
                  <a:tcPr anchor="ctr"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600" u="none" strike="noStrike" cap="none" normalizeH="0" baseline="0" dirty="0" smtClean="0">
                          <a:ln>
                            <a:noFill/>
                          </a:ln>
                          <a:effectLst/>
                        </a:rPr>
                        <a:t>Canine and incisor region</a:t>
                      </a:r>
                      <a:endParaRPr kumimoji="0" lang="en-US" sz="16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600" u="none" strike="noStrike" cap="none" normalizeH="0" baseline="0" dirty="0" smtClean="0">
                          <a:ln>
                            <a:noFill/>
                          </a:ln>
                          <a:effectLst/>
                        </a:rPr>
                        <a:t>1:3</a:t>
                      </a:r>
                      <a:endParaRPr kumimoji="0" lang="en-US" sz="16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600" u="none" strike="noStrike" cap="none" normalizeH="0" baseline="0" dirty="0" smtClean="0">
                          <a:ln>
                            <a:noFill/>
                          </a:ln>
                          <a:effectLst/>
                        </a:rPr>
                        <a:t>20-30</a:t>
                      </a:r>
                      <a:endParaRPr kumimoji="0" lang="en-US" sz="16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err="1" smtClean="0">
                          <a:ln>
                            <a:noFill/>
                          </a:ln>
                          <a:effectLst/>
                        </a:rPr>
                        <a:t>Unilocular</a:t>
                      </a:r>
                      <a:r>
                        <a:rPr kumimoji="0" lang="en-US" sz="1600" u="none" strike="noStrike" cap="none" normalizeH="0" baseline="0" dirty="0" smtClean="0">
                          <a:ln>
                            <a:noFill/>
                          </a:ln>
                          <a:effectLst/>
                        </a:rPr>
                        <a:t> with calcifications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Vital teeth</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Associated with </a:t>
                      </a:r>
                      <a:r>
                        <a:rPr kumimoji="0" lang="en-US" sz="1600" u="none" strike="noStrike" cap="none" normalizeH="0" baseline="0" dirty="0" err="1" smtClean="0">
                          <a:ln>
                            <a:noFill/>
                          </a:ln>
                          <a:effectLst/>
                        </a:rPr>
                        <a:t>odontomas</a:t>
                      </a:r>
                      <a:endParaRPr kumimoji="0" lang="en-US" sz="16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cs typeface="Arial" charset="0"/>
                      </a:endParaRPr>
                    </a:p>
                  </a:txBody>
                  <a:tcPr anchor="ctr" horzOverflow="overflow"/>
                </a:tc>
              </a:tr>
            </a:tbl>
          </a:graphicData>
        </a:graphic>
      </p:graphicFrame>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8001000" cy="3581400"/>
          </a:xfrm>
          <a:prstGeom prst="plaque">
            <a:avLst/>
          </a:prstGeom>
          <a:blipFill>
            <a:blip r:embed="rId3" cstate="print">
              <a:duotone>
                <a:schemeClr val="bg2">
                  <a:shade val="45000"/>
                  <a:satMod val="135000"/>
                </a:schemeClr>
                <a:prstClr val="white"/>
              </a:duotone>
              <a:lum bright="1000" contrast="14000"/>
            </a:blip>
            <a:tile tx="0" ty="0" sx="100000" sy="100000" flip="none" algn="tl"/>
          </a:blipFill>
          <a:ln w="127000" cap="rnd" cmpd="tri">
            <a:solidFill>
              <a:schemeClr val="tx2">
                <a:lumMod val="40000"/>
                <a:lumOff val="60000"/>
              </a:schemeClr>
            </a:solidFill>
            <a:prstDash val="solid"/>
            <a:bevel/>
          </a:ln>
          <a:effectLst>
            <a:outerShdw blurRad="50800" dist="165100" dir="3000000" algn="t" rotWithShape="0">
              <a:schemeClr val="tx1">
                <a:lumMod val="75000"/>
                <a:lumOff val="25000"/>
                <a:alpha val="40000"/>
              </a:schemeClr>
            </a:outerShdw>
            <a:softEdge rad="12700"/>
          </a:effectLst>
          <a:scene3d>
            <a:camera prst="orthographicFront"/>
            <a:lightRig rig="twoPt" dir="t"/>
          </a:scene3d>
          <a:sp3d extrusionH="76200" contourW="12700" prstMaterial="softEdge">
            <a:bevelT prst="convex"/>
            <a:bevelB prst="convex"/>
            <a:extrusionClr>
              <a:schemeClr val="tx1"/>
            </a:extrusionClr>
            <a:contourClr>
              <a:schemeClr val="bg1">
                <a:lumMod val="65000"/>
              </a:schemeClr>
            </a:contourClr>
          </a:sp3d>
        </p:spPr>
        <p:style>
          <a:lnRef idx="1">
            <a:schemeClr val="accent6"/>
          </a:lnRef>
          <a:fillRef idx="3">
            <a:schemeClr val="accent6"/>
          </a:fillRef>
          <a:effectRef idx="2">
            <a:schemeClr val="accent6"/>
          </a:effectRef>
          <a:fontRef idx="minor">
            <a:schemeClr val="lt1"/>
          </a:fontRef>
        </p:style>
        <p:txBody>
          <a:bodyPr>
            <a:scene3d>
              <a:camera prst="orthographicFront"/>
              <a:lightRig rig="twoPt" dir="t"/>
            </a:scene3d>
            <a:sp3d extrusionH="31750" contourW="6350" prstMaterial="softEdge">
              <a:bevelT w="19050" h="19050" prst="artDeco"/>
              <a:extrusionClr>
                <a:srgbClr val="FF0000"/>
              </a:extrusionClr>
              <a:contourClr>
                <a:schemeClr val="accent1">
                  <a:lumMod val="60000"/>
                  <a:lumOff val="40000"/>
                </a:schemeClr>
              </a:contourClr>
            </a:sp3d>
          </a:bodyPr>
          <a:lstStyle/>
          <a:p>
            <a:pPr algn="ctr"/>
            <a:r>
              <a:rPr lang="en-US" sz="6600" spc="50" dirty="0" smtClean="0">
                <a:ln w="12700" cmpd="sng">
                  <a:solidFill>
                    <a:srgbClr val="C00000"/>
                  </a:solidFill>
                  <a:prstDash val="solid"/>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glow rad="53100">
                    <a:schemeClr val="accent6">
                      <a:satMod val="180000"/>
                      <a:alpha val="30000"/>
                    </a:schemeClr>
                  </a:glow>
                  <a:outerShdw blurRad="50800" dist="38100" dir="8100000" algn="tr" rotWithShape="0">
                    <a:prstClr val="black">
                      <a:alpha val="40000"/>
                    </a:prstClr>
                  </a:outerShdw>
                </a:effectLst>
                <a:latin typeface="Arial Rounded MT Bold" pitchFamily="34" charset="0"/>
              </a:rPr>
              <a:t>Cysts of </a:t>
            </a:r>
            <a:r>
              <a:rPr lang="en-US" sz="6600" spc="50" dirty="0" err="1" smtClean="0">
                <a:ln w="12700" cmpd="sng">
                  <a:solidFill>
                    <a:srgbClr val="C00000"/>
                  </a:solidFill>
                  <a:prstDash val="solid"/>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glow rad="53100">
                    <a:schemeClr val="accent6">
                      <a:satMod val="180000"/>
                      <a:alpha val="30000"/>
                    </a:schemeClr>
                  </a:glow>
                  <a:outerShdw blurRad="50800" dist="38100" dir="8100000" algn="tr" rotWithShape="0">
                    <a:prstClr val="black">
                      <a:alpha val="40000"/>
                    </a:prstClr>
                  </a:outerShdw>
                </a:effectLst>
                <a:latin typeface="Arial Rounded MT Bold" pitchFamily="34" charset="0"/>
              </a:rPr>
              <a:t>Orofacial</a:t>
            </a:r>
            <a:r>
              <a:rPr lang="en-US" sz="6600" spc="50" dirty="0" smtClean="0">
                <a:ln w="12700" cmpd="sng">
                  <a:solidFill>
                    <a:srgbClr val="C00000"/>
                  </a:solidFill>
                  <a:prstDash val="solid"/>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glow rad="53100">
                    <a:schemeClr val="accent6">
                      <a:satMod val="180000"/>
                      <a:alpha val="30000"/>
                    </a:schemeClr>
                  </a:glow>
                  <a:outerShdw blurRad="50800" dist="38100" dir="8100000" algn="tr" rotWithShape="0">
                    <a:prstClr val="black">
                      <a:alpha val="40000"/>
                    </a:prstClr>
                  </a:outerShdw>
                </a:effectLst>
                <a:latin typeface="Arial Rounded MT Bold" pitchFamily="34" charset="0"/>
              </a:rPr>
              <a:t> Region</a:t>
            </a:r>
            <a:endParaRPr lang="en-US" sz="6600" spc="50" dirty="0">
              <a:ln w="12700" cmpd="sng">
                <a:solidFill>
                  <a:srgbClr val="C00000"/>
                </a:solidFill>
                <a:prstDash val="solid"/>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glow rad="53100">
                  <a:schemeClr val="accent6">
                    <a:satMod val="180000"/>
                    <a:alpha val="30000"/>
                  </a:schemeClr>
                </a:glow>
                <a:outerShdw blurRad="50800" dist="38100" dir="8100000" algn="tr" rotWithShape="0">
                  <a:prstClr val="black">
                    <a:alpha val="40000"/>
                  </a:prstClr>
                </a:outerShdw>
              </a:effectLst>
              <a:latin typeface="Arial Rounded MT Bold" pitchFamily="34"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2/3*#ppt_w"/>
                                          </p:val>
                                        </p:tav>
                                        <p:tav tm="100000">
                                          <p:val>
                                            <p:strVal val="#ppt_w"/>
                                          </p:val>
                                        </p:tav>
                                      </p:tavLst>
                                    </p:anim>
                                    <p:anim calcmode="lin" valueType="num">
                                      <p:cBhvr>
                                        <p:cTn id="8" dur="10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426464"/>
          </a:xfrm>
        </p:spPr>
        <p:txBody>
          <a:bodyPr/>
          <a:lstStyle/>
          <a:p>
            <a:pPr algn="ctr"/>
            <a:r>
              <a:rPr lang="en-US" dirty="0" smtClean="0"/>
              <a:t>Mechanism of cyst development</a:t>
            </a:r>
            <a:endParaRPr lang="en-US" dirty="0"/>
          </a:p>
        </p:txBody>
      </p:sp>
      <p:pic>
        <p:nvPicPr>
          <p:cNvPr id="27650" name="Picture 2"/>
          <p:cNvPicPr>
            <a:picLocks noGrp="1" noChangeAspect="1" noChangeArrowheads="1"/>
          </p:cNvPicPr>
          <p:nvPr>
            <p:ph idx="1"/>
          </p:nvPr>
        </p:nvPicPr>
        <p:blipFill>
          <a:blip r:embed="rId3" cstate="print"/>
          <a:srcRect/>
          <a:stretch>
            <a:fillRect/>
          </a:stretch>
        </p:blipFill>
        <p:spPr bwMode="auto">
          <a:xfrm>
            <a:off x="0" y="685800"/>
            <a:ext cx="9144000" cy="566124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0" y="0"/>
          <a:ext cx="91440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graphicEl>
                                              <a:dgm id="{85C69161-73B7-4F34-B693-1A441B127B50}"/>
                                            </p:graphicEl>
                                          </p:spTgt>
                                        </p:tgtEl>
                                        <p:attrNameLst>
                                          <p:attrName>style.visibility</p:attrName>
                                        </p:attrNameLst>
                                      </p:cBhvr>
                                      <p:to>
                                        <p:strVal val="visible"/>
                                      </p:to>
                                    </p:set>
                                    <p:animEffect transition="in" filter="wipe(up)">
                                      <p:cBhvr>
                                        <p:cTn id="7" dur="1000"/>
                                        <p:tgtEl>
                                          <p:spTgt spid="9">
                                            <p:graphicEl>
                                              <a:dgm id="{85C69161-73B7-4F34-B693-1A441B127B5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graphicEl>
                                              <a:dgm id="{2E6A2641-776B-4B19-9EA2-C4EDE0DB24A4}"/>
                                            </p:graphicEl>
                                          </p:spTgt>
                                        </p:tgtEl>
                                        <p:attrNameLst>
                                          <p:attrName>style.visibility</p:attrName>
                                        </p:attrNameLst>
                                      </p:cBhvr>
                                      <p:to>
                                        <p:strVal val="visible"/>
                                      </p:to>
                                    </p:set>
                                    <p:animEffect transition="in" filter="wipe(up)">
                                      <p:cBhvr>
                                        <p:cTn id="12" dur="1000"/>
                                        <p:tgtEl>
                                          <p:spTgt spid="9">
                                            <p:graphicEl>
                                              <a:dgm id="{2E6A2641-776B-4B19-9EA2-C4EDE0DB24A4}"/>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graphicEl>
                                              <a:dgm id="{1C22A322-F468-4B90-86AE-E32F57D2613F}"/>
                                            </p:graphicEl>
                                          </p:spTgt>
                                        </p:tgtEl>
                                        <p:attrNameLst>
                                          <p:attrName>style.visibility</p:attrName>
                                        </p:attrNameLst>
                                      </p:cBhvr>
                                      <p:to>
                                        <p:strVal val="visible"/>
                                      </p:to>
                                    </p:set>
                                    <p:animEffect transition="in" filter="wipe(up)">
                                      <p:cBhvr>
                                        <p:cTn id="15" dur="1000"/>
                                        <p:tgtEl>
                                          <p:spTgt spid="9">
                                            <p:graphicEl>
                                              <a:dgm id="{1C22A322-F468-4B90-86AE-E32F57D2613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
                                            <p:graphicEl>
                                              <a:dgm id="{DFEC2DF1-A541-4C60-9637-FC58F0688596}"/>
                                            </p:graphicEl>
                                          </p:spTgt>
                                        </p:tgtEl>
                                        <p:attrNameLst>
                                          <p:attrName>style.visibility</p:attrName>
                                        </p:attrNameLst>
                                      </p:cBhvr>
                                      <p:to>
                                        <p:strVal val="visible"/>
                                      </p:to>
                                    </p:set>
                                    <p:animEffect transition="in" filter="wipe(up)">
                                      <p:cBhvr>
                                        <p:cTn id="20" dur="1000"/>
                                        <p:tgtEl>
                                          <p:spTgt spid="9">
                                            <p:graphicEl>
                                              <a:dgm id="{DFEC2DF1-A541-4C60-9637-FC58F0688596}"/>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9">
                                            <p:graphicEl>
                                              <a:dgm id="{20B11CDE-D009-4225-9550-92764D78C20C}"/>
                                            </p:graphicEl>
                                          </p:spTgt>
                                        </p:tgtEl>
                                        <p:attrNameLst>
                                          <p:attrName>style.visibility</p:attrName>
                                        </p:attrNameLst>
                                      </p:cBhvr>
                                      <p:to>
                                        <p:strVal val="visible"/>
                                      </p:to>
                                    </p:set>
                                    <p:animEffect transition="in" filter="wipe(up)">
                                      <p:cBhvr>
                                        <p:cTn id="23" dur="1000"/>
                                        <p:tgtEl>
                                          <p:spTgt spid="9">
                                            <p:graphicEl>
                                              <a:dgm id="{20B11CDE-D009-4225-9550-92764D78C20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graphicEl>
                                              <a:dgm id="{4FD23E89-37AE-4E87-BCFC-F40C5F684F14}"/>
                                            </p:graphicEl>
                                          </p:spTgt>
                                        </p:tgtEl>
                                        <p:attrNameLst>
                                          <p:attrName>style.visibility</p:attrName>
                                        </p:attrNameLst>
                                      </p:cBhvr>
                                      <p:to>
                                        <p:strVal val="visible"/>
                                      </p:to>
                                    </p:set>
                                    <p:animEffect transition="in" filter="wipe(up)">
                                      <p:cBhvr>
                                        <p:cTn id="28" dur="1000"/>
                                        <p:tgtEl>
                                          <p:spTgt spid="9">
                                            <p:graphicEl>
                                              <a:dgm id="{4FD23E89-37AE-4E87-BCFC-F40C5F684F14}"/>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9">
                                            <p:graphicEl>
                                              <a:dgm id="{5E3A5333-9588-4E7B-8FB3-7BD25824B541}"/>
                                            </p:graphicEl>
                                          </p:spTgt>
                                        </p:tgtEl>
                                        <p:attrNameLst>
                                          <p:attrName>style.visibility</p:attrName>
                                        </p:attrNameLst>
                                      </p:cBhvr>
                                      <p:to>
                                        <p:strVal val="visible"/>
                                      </p:to>
                                    </p:set>
                                    <p:animEffect transition="in" filter="wipe(up)">
                                      <p:cBhvr>
                                        <p:cTn id="31" dur="1000"/>
                                        <p:tgtEl>
                                          <p:spTgt spid="9">
                                            <p:graphicEl>
                                              <a:dgm id="{5E3A5333-9588-4E7B-8FB3-7BD25824B54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839200" cy="8382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err="1" smtClean="0">
                <a:solidFill>
                  <a:schemeClr val="accent3"/>
                </a:solidFill>
              </a:rPr>
              <a:t>Midpalatal</a:t>
            </a:r>
            <a:r>
              <a:rPr lang="en-US" dirty="0" smtClean="0">
                <a:solidFill>
                  <a:schemeClr val="accent3"/>
                </a:solidFill>
              </a:rPr>
              <a:t> </a:t>
            </a:r>
            <a:r>
              <a:rPr lang="en-US" dirty="0" err="1" smtClean="0">
                <a:solidFill>
                  <a:schemeClr val="accent3"/>
                </a:solidFill>
              </a:rPr>
              <a:t>Raphé</a:t>
            </a:r>
            <a:r>
              <a:rPr lang="en-US" dirty="0" smtClean="0">
                <a:solidFill>
                  <a:schemeClr val="accent3"/>
                </a:solidFill>
              </a:rPr>
              <a:t> Cyst Of Infants</a:t>
            </a:r>
            <a:endParaRPr lang="en-US" dirty="0">
              <a:solidFill>
                <a:schemeClr val="accent3"/>
              </a:solidFill>
            </a:endParaRPr>
          </a:p>
        </p:txBody>
      </p:sp>
      <p:graphicFrame>
        <p:nvGraphicFramePr>
          <p:cNvPr id="4" name="Content Placeholder 3"/>
          <p:cNvGraphicFramePr>
            <a:graphicFrameLocks noGrp="1"/>
          </p:cNvGraphicFramePr>
          <p:nvPr>
            <p:ph idx="1"/>
          </p:nvPr>
        </p:nvGraphicFramePr>
        <p:xfrm>
          <a:off x="304800" y="762000"/>
          <a:ext cx="8686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err="1" smtClean="0">
                <a:solidFill>
                  <a:schemeClr val="accent3"/>
                </a:solidFill>
              </a:rPr>
              <a:t>Nasopalatine</a:t>
            </a:r>
            <a:r>
              <a:rPr lang="en-US" dirty="0" smtClean="0">
                <a:solidFill>
                  <a:schemeClr val="accent3"/>
                </a:solidFill>
              </a:rPr>
              <a:t> duct cyst</a:t>
            </a:r>
            <a:endParaRPr lang="en-US" dirty="0">
              <a:solidFill>
                <a:schemeClr val="accent3"/>
              </a:solidFill>
            </a:endParaRPr>
          </a:p>
        </p:txBody>
      </p:sp>
      <p:graphicFrame>
        <p:nvGraphicFramePr>
          <p:cNvPr id="5" name="Content Placeholder 4"/>
          <p:cNvGraphicFramePr>
            <a:graphicFrameLocks noGrp="1"/>
          </p:cNvGraphicFramePr>
          <p:nvPr>
            <p:ph idx="1"/>
          </p:nvPr>
        </p:nvGraphicFramePr>
        <p:xfrm>
          <a:off x="0" y="609600"/>
          <a:ext cx="91440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Radiographic findings</a:t>
            </a:r>
            <a:endPar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Content Placeholder 4"/>
          <p:cNvSpPr>
            <a:spLocks noGrp="1"/>
          </p:cNvSpPr>
          <p:nvPr>
            <p:ph sz="half" idx="1"/>
          </p:nvPr>
        </p:nvSpPr>
        <p:spPr/>
        <p:txBody>
          <a:bodyPr>
            <a:normAutofit/>
          </a:bodyPr>
          <a:lstStyle/>
          <a:p>
            <a:pPr algn="just">
              <a:lnSpc>
                <a:spcPct val="150000"/>
              </a:lnSpc>
            </a:pPr>
            <a:r>
              <a:rPr lang="en-US" sz="2400" dirty="0" smtClean="0"/>
              <a:t>Large lesions revealing a midline, heart‐shaped, </a:t>
            </a:r>
            <a:r>
              <a:rPr lang="en-US" sz="2400" dirty="0" err="1" smtClean="0"/>
              <a:t>unilocular</a:t>
            </a:r>
            <a:r>
              <a:rPr lang="en-US" sz="2400" dirty="0" smtClean="0"/>
              <a:t> </a:t>
            </a:r>
            <a:r>
              <a:rPr lang="en-US" sz="2400" dirty="0" err="1" smtClean="0"/>
              <a:t>radiolucency</a:t>
            </a:r>
            <a:endParaRPr lang="en-US" sz="2400" dirty="0" smtClean="0"/>
          </a:p>
          <a:p>
            <a:pPr algn="just">
              <a:lnSpc>
                <a:spcPct val="150000"/>
              </a:lnSpc>
            </a:pPr>
            <a:r>
              <a:rPr lang="en-US" sz="2400" dirty="0" smtClean="0"/>
              <a:t>Create a smooth, regular </a:t>
            </a:r>
            <a:r>
              <a:rPr lang="en-US" sz="2400" dirty="0" err="1" smtClean="0"/>
              <a:t>resorption</a:t>
            </a:r>
            <a:r>
              <a:rPr lang="en-US" sz="2400" dirty="0" smtClean="0"/>
              <a:t> of incisor roots</a:t>
            </a:r>
            <a:endParaRPr lang="en-US" sz="2400" dirty="0"/>
          </a:p>
        </p:txBody>
      </p:sp>
      <p:pic>
        <p:nvPicPr>
          <p:cNvPr id="6146" name="Picture 2"/>
          <p:cNvPicPr>
            <a:picLocks noGrp="1" noChangeAspect="1" noChangeArrowheads="1"/>
          </p:cNvPicPr>
          <p:nvPr>
            <p:ph sz="half" idx="2"/>
          </p:nvPr>
        </p:nvPicPr>
        <p:blipFill>
          <a:blip r:embed="rId3" cstate="print"/>
          <a:srcRect/>
          <a:stretch>
            <a:fillRect/>
          </a:stretch>
        </p:blipFill>
        <p:spPr bwMode="auto">
          <a:xfrm>
            <a:off x="5334000" y="3169978"/>
            <a:ext cx="3497262" cy="3688022"/>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6705600" y="151392"/>
            <a:ext cx="1828800" cy="274925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Differential diagnosis</a:t>
            </a:r>
            <a:endPar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Content Placeholder 5"/>
          <p:cNvSpPr>
            <a:spLocks noGrp="1"/>
          </p:cNvSpPr>
          <p:nvPr>
            <p:ph idx="1"/>
          </p:nvPr>
        </p:nvSpPr>
        <p:spPr/>
        <p:txBody>
          <a:bodyPr>
            <a:normAutofit/>
          </a:bodyPr>
          <a:lstStyle/>
          <a:p>
            <a:pPr algn="just">
              <a:lnSpc>
                <a:spcPct val="150000"/>
              </a:lnSpc>
            </a:pPr>
            <a:r>
              <a:rPr lang="en-US" sz="2400" dirty="0" err="1" smtClean="0"/>
              <a:t>Periapical</a:t>
            </a:r>
            <a:r>
              <a:rPr lang="en-US" sz="2400" dirty="0" smtClean="0"/>
              <a:t> </a:t>
            </a:r>
            <a:r>
              <a:rPr lang="en-US" sz="2400" dirty="0" err="1" smtClean="0"/>
              <a:t>granuloma</a:t>
            </a:r>
            <a:r>
              <a:rPr lang="en-US" sz="2400" dirty="0" smtClean="0"/>
              <a:t> </a:t>
            </a:r>
          </a:p>
          <a:p>
            <a:pPr algn="just">
              <a:lnSpc>
                <a:spcPct val="150000"/>
              </a:lnSpc>
            </a:pPr>
            <a:r>
              <a:rPr lang="en-US" sz="2400" dirty="0" err="1" smtClean="0"/>
              <a:t>Radicular</a:t>
            </a:r>
            <a:r>
              <a:rPr lang="en-US" sz="2400" dirty="0" smtClean="0"/>
              <a:t> cyst</a:t>
            </a:r>
          </a:p>
          <a:p>
            <a:pPr algn="just">
              <a:lnSpc>
                <a:spcPct val="150000"/>
              </a:lnSpc>
            </a:pPr>
            <a:r>
              <a:rPr lang="en-US" sz="2400" dirty="0" smtClean="0"/>
              <a:t>Primordial cyst related to supernumerary tooth</a:t>
            </a:r>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772400" cy="9144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Diagnosis &amp; Treatment</a:t>
            </a:r>
            <a:endPar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57200" y="1524000"/>
            <a:ext cx="8229600" cy="4526760"/>
          </a:xfrm>
        </p:spPr>
        <p:txBody>
          <a:bodyPr>
            <a:normAutofit/>
          </a:bodyPr>
          <a:lstStyle/>
          <a:p>
            <a:pPr algn="just">
              <a:lnSpc>
                <a:spcPct val="150000"/>
              </a:lnSpc>
            </a:pPr>
            <a:r>
              <a:rPr lang="en-US" sz="2400" dirty="0" smtClean="0"/>
              <a:t>Pulp testing</a:t>
            </a:r>
          </a:p>
          <a:p>
            <a:pPr algn="just">
              <a:lnSpc>
                <a:spcPct val="150000"/>
              </a:lnSpc>
            </a:pPr>
            <a:r>
              <a:rPr lang="en-US" sz="2400" dirty="0" smtClean="0"/>
              <a:t>Plain radiographs </a:t>
            </a:r>
          </a:p>
          <a:p>
            <a:pPr algn="just">
              <a:lnSpc>
                <a:spcPct val="150000"/>
              </a:lnSpc>
            </a:pPr>
            <a:r>
              <a:rPr lang="en-US" sz="2400" dirty="0" smtClean="0"/>
              <a:t>Aspiration provide strong evidence of its cystic nature</a:t>
            </a:r>
          </a:p>
          <a:p>
            <a:pPr algn="just">
              <a:lnSpc>
                <a:spcPct val="150000"/>
              </a:lnSpc>
            </a:pPr>
            <a:r>
              <a:rPr lang="en-US" sz="2400" dirty="0" smtClean="0"/>
              <a:t>Enucleated from bony cavity and separated from  palatal </a:t>
            </a:r>
            <a:r>
              <a:rPr lang="en-US" sz="2400" dirty="0" err="1" smtClean="0"/>
              <a:t>periosteum</a:t>
            </a:r>
            <a:r>
              <a:rPr lang="en-US" sz="2400" dirty="0" smtClean="0"/>
              <a:t> by direct vision.</a:t>
            </a:r>
          </a:p>
          <a:p>
            <a:pPr algn="just">
              <a:lnSpc>
                <a:spcPct val="150000"/>
              </a:lnSpc>
            </a:pPr>
            <a:r>
              <a:rPr lang="en-US" sz="2400" dirty="0" smtClean="0"/>
              <a:t>Palatal approach is best</a:t>
            </a:r>
            <a:endParaRPr lang="en-US" sz="2400" dirty="0"/>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914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dirty="0" err="1" smtClean="0">
                <a:solidFill>
                  <a:schemeClr val="accent3"/>
                </a:solidFill>
              </a:rPr>
              <a:t>Nasolabial</a:t>
            </a:r>
            <a:r>
              <a:rPr lang="en-US" dirty="0" smtClean="0">
                <a:solidFill>
                  <a:schemeClr val="accent3"/>
                </a:solidFill>
              </a:rPr>
              <a:t> cyst</a:t>
            </a:r>
            <a:endParaRPr lang="en-US" dirty="0">
              <a:solidFill>
                <a:schemeClr val="accent3"/>
              </a:solidFill>
            </a:endParaRPr>
          </a:p>
        </p:txBody>
      </p:sp>
      <p:sp>
        <p:nvSpPr>
          <p:cNvPr id="3" name="Content Placeholder 2"/>
          <p:cNvSpPr>
            <a:spLocks noGrp="1"/>
          </p:cNvSpPr>
          <p:nvPr>
            <p:ph idx="1"/>
          </p:nvPr>
        </p:nvSpPr>
        <p:spPr>
          <a:xfrm>
            <a:off x="304800" y="1371600"/>
            <a:ext cx="8839200" cy="4983960"/>
          </a:xfrm>
        </p:spPr>
        <p:txBody>
          <a:bodyPr/>
          <a:lstStyle/>
          <a:p>
            <a:pPr algn="just">
              <a:lnSpc>
                <a:spcPct val="150000"/>
              </a:lnSpc>
            </a:pPr>
            <a:r>
              <a:rPr lang="en-US" sz="2400" dirty="0" smtClean="0"/>
              <a:t>Very rare cyst limited to soft tissue </a:t>
            </a:r>
          </a:p>
          <a:p>
            <a:pPr algn="just">
              <a:lnSpc>
                <a:spcPct val="150000"/>
              </a:lnSpc>
            </a:pPr>
            <a:r>
              <a:rPr lang="en-US" sz="2400" dirty="0" smtClean="0"/>
              <a:t>Because no bone is involved, its former name, </a:t>
            </a:r>
            <a:r>
              <a:rPr lang="en-US" sz="2400" dirty="0" err="1" smtClean="0"/>
              <a:t>nasoalveolar</a:t>
            </a:r>
            <a:r>
              <a:rPr lang="en-US" sz="2400" dirty="0" smtClean="0"/>
              <a:t> cyst, inappropriate</a:t>
            </a:r>
            <a:endParaRPr lang="en-US" dirty="0"/>
          </a:p>
        </p:txBody>
      </p:sp>
      <p:pic>
        <p:nvPicPr>
          <p:cNvPr id="4" name="Picture 2"/>
          <p:cNvPicPr>
            <a:picLocks noChangeAspect="1" noChangeArrowheads="1"/>
          </p:cNvPicPr>
          <p:nvPr/>
        </p:nvPicPr>
        <p:blipFill>
          <a:blip r:embed="rId3" cstate="print"/>
          <a:srcRect l="74894" t="54371" r="3333" b="24547"/>
          <a:stretch>
            <a:fillRect/>
          </a:stretch>
        </p:blipFill>
        <p:spPr bwMode="auto">
          <a:xfrm>
            <a:off x="5791200" y="3619096"/>
            <a:ext cx="3184357" cy="3010304"/>
          </a:xfrm>
          <a:prstGeom prst="rect">
            <a:avLst/>
          </a:prstGeom>
          <a:ln>
            <a:solidFill>
              <a:schemeClr val="accent1"/>
            </a:solid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382000" cy="6126960"/>
          </a:xfrm>
        </p:spPr>
        <p:txBody>
          <a:bodyPr>
            <a:normAutofit/>
          </a:bodyPr>
          <a:lstStyle/>
          <a:p>
            <a:pPr algn="just">
              <a:lnSpc>
                <a:spcPct val="150000"/>
              </a:lnSpc>
            </a:pPr>
            <a:r>
              <a:rPr lang="en-US" sz="2400" dirty="0" smtClean="0"/>
              <a:t>Middle‐aged adults </a:t>
            </a:r>
          </a:p>
          <a:p>
            <a:pPr algn="just">
              <a:lnSpc>
                <a:spcPct val="150000"/>
              </a:lnSpc>
            </a:pPr>
            <a:r>
              <a:rPr lang="en-US" sz="2400" dirty="0" smtClean="0"/>
              <a:t>4:1 predilection for women</a:t>
            </a:r>
          </a:p>
          <a:p>
            <a:pPr algn="just">
              <a:lnSpc>
                <a:spcPct val="150000"/>
              </a:lnSpc>
            </a:pPr>
            <a:r>
              <a:rPr lang="en-US" sz="2400" dirty="0" smtClean="0"/>
              <a:t>Painless round mass within skin adjacent to ala of nose around uppermost portion of </a:t>
            </a:r>
            <a:r>
              <a:rPr lang="en-US" sz="2400" dirty="0" err="1" smtClean="0"/>
              <a:t>nasolabial</a:t>
            </a:r>
            <a:r>
              <a:rPr lang="en-US" sz="2400" dirty="0" smtClean="0"/>
              <a:t> crease</a:t>
            </a:r>
          </a:p>
          <a:p>
            <a:pPr algn="just">
              <a:lnSpc>
                <a:spcPct val="150000"/>
              </a:lnSpc>
            </a:pPr>
            <a:r>
              <a:rPr lang="en-US" sz="2400" dirty="0" smtClean="0"/>
              <a:t>Doughy and sometimes compressible</a:t>
            </a:r>
          </a:p>
          <a:p>
            <a:pPr algn="just">
              <a:lnSpc>
                <a:spcPct val="150000"/>
              </a:lnSpc>
            </a:pPr>
            <a:r>
              <a:rPr lang="en-US" sz="2400" dirty="0" smtClean="0"/>
              <a:t>Location - subcutaneous &amp; external to facial musculature, may cause oral mucosa to bulge </a:t>
            </a:r>
          </a:p>
        </p:txBody>
      </p:sp>
      <p:pic>
        <p:nvPicPr>
          <p:cNvPr id="2050" name="Picture 2"/>
          <p:cNvPicPr>
            <a:picLocks noChangeAspect="1" noChangeArrowheads="1"/>
          </p:cNvPicPr>
          <p:nvPr/>
        </p:nvPicPr>
        <p:blipFill>
          <a:blip r:embed="rId3" cstate="print"/>
          <a:srcRect/>
          <a:stretch>
            <a:fillRect/>
          </a:stretch>
        </p:blipFill>
        <p:spPr bwMode="auto">
          <a:xfrm>
            <a:off x="5791200" y="4572000"/>
            <a:ext cx="3282094" cy="2286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Differential Diagnosis</a:t>
            </a:r>
            <a:endPar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p:txBody>
          <a:bodyPr>
            <a:normAutofit/>
          </a:bodyPr>
          <a:lstStyle/>
          <a:p>
            <a:pPr algn="just">
              <a:lnSpc>
                <a:spcPct val="150000"/>
              </a:lnSpc>
            </a:pPr>
            <a:r>
              <a:rPr lang="en-US" sz="2400" dirty="0" smtClean="0"/>
              <a:t>Canine space abscess from an </a:t>
            </a:r>
            <a:r>
              <a:rPr lang="en-US" sz="2400" dirty="0" err="1" smtClean="0"/>
              <a:t>odontogenic</a:t>
            </a:r>
            <a:r>
              <a:rPr lang="en-US" sz="2400" dirty="0" smtClean="0"/>
              <a:t> infection</a:t>
            </a:r>
          </a:p>
          <a:p>
            <a:pPr algn="just">
              <a:lnSpc>
                <a:spcPct val="150000"/>
              </a:lnSpc>
            </a:pPr>
            <a:r>
              <a:rPr lang="en-US" sz="2400" dirty="0" smtClean="0"/>
              <a:t>Sebaceous cyst or an implanted epidermal inclusion cyst (stratified </a:t>
            </a:r>
            <a:r>
              <a:rPr lang="en-US" sz="2400" dirty="0" err="1" smtClean="0"/>
              <a:t>squamous</a:t>
            </a:r>
            <a:r>
              <a:rPr lang="en-US" sz="2400" dirty="0" smtClean="0"/>
              <a:t> cells) ; </a:t>
            </a:r>
            <a:r>
              <a:rPr lang="en-US" sz="2400" dirty="0" err="1" smtClean="0"/>
              <a:t>nasolabial</a:t>
            </a:r>
            <a:r>
              <a:rPr lang="en-US" sz="2400" dirty="0" smtClean="0"/>
              <a:t> cyst (</a:t>
            </a:r>
            <a:r>
              <a:rPr lang="en-US" sz="2400" dirty="0" err="1" smtClean="0"/>
              <a:t>pseudostratified</a:t>
            </a:r>
            <a:r>
              <a:rPr lang="en-US" sz="2400" dirty="0" smtClean="0"/>
              <a:t> columnar cells)</a:t>
            </a:r>
            <a:endParaRPr lang="en-US" sz="2400" dirty="0"/>
          </a:p>
        </p:txBody>
      </p:sp>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wilight">
  <a:themeElements>
    <a:clrScheme name="Custom 4">
      <a:dk1>
        <a:sysClr val="windowText" lastClr="000000"/>
      </a:dk1>
      <a:lt1>
        <a:sysClr val="window" lastClr="FFFFFF"/>
      </a:lt1>
      <a:dk2>
        <a:srgbClr val="4E5B6F"/>
      </a:dk2>
      <a:lt2>
        <a:srgbClr val="D6ECFF"/>
      </a:lt2>
      <a:accent1>
        <a:srgbClr val="7B089A"/>
      </a:accent1>
      <a:accent2>
        <a:srgbClr val="A037F7"/>
      </a:accent2>
      <a:accent3>
        <a:srgbClr val="FF6566"/>
      </a:accent3>
      <a:accent4>
        <a:srgbClr val="F49375"/>
      </a:accent4>
      <a:accent5>
        <a:srgbClr val="738AC8"/>
      </a:accent5>
      <a:accent6>
        <a:srgbClr val="1AB39F"/>
      </a:accent6>
      <a:hlink>
        <a:srgbClr val="F271AF"/>
      </a:hlink>
      <a:folHlink>
        <a:srgbClr val="007DEA"/>
      </a:folHlink>
    </a:clrScheme>
    <a:fontScheme name="Custom 1">
      <a:majorFont>
        <a:latin typeface="Eras Demi ITC"/>
        <a:ea typeface=""/>
        <a:cs typeface=""/>
      </a:majorFont>
      <a:minorFont>
        <a:latin typeface="Arial"/>
        <a:ea typeface=""/>
        <a:cs typeface=""/>
      </a:minorFont>
    </a:fontScheme>
    <a:fmtScheme name="Twilight">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0" t="100000" r="5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0" t="100000" r="50000" b="10000"/>
          </a:path>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75000"/>
                <a:satMod val="105000"/>
              </a:schemeClr>
              <a:schemeClr val="phClr">
                <a:tint val="90000"/>
                <a:satMod val="200000"/>
              </a:schemeClr>
            </a:duotone>
          </a:blip>
          <a:tile tx="0" ty="0" sx="120000" sy="12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8672</TotalTime>
  <Words>5116</Words>
  <Application>Microsoft Office PowerPoint</Application>
  <PresentationFormat>On-screen Show (4:3)</PresentationFormat>
  <Paragraphs>762</Paragraphs>
  <Slides>106</Slides>
  <Notes>80</Notes>
  <HiddenSlides>0</HiddenSlides>
  <MMClips>0</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Twilight</vt:lpstr>
      <vt:lpstr>Slide 1</vt:lpstr>
      <vt:lpstr>CYSTS OF JAW</vt:lpstr>
      <vt:lpstr>DEFINITION</vt:lpstr>
      <vt:lpstr>CLASSIFICATION</vt:lpstr>
      <vt:lpstr>Slide 5</vt:lpstr>
      <vt:lpstr> </vt:lpstr>
      <vt:lpstr>Cysts of soft tissues of Mouth, Face &amp; Neck </vt:lpstr>
      <vt:lpstr>Slide 8</vt:lpstr>
      <vt:lpstr>Mechanism of cyst development</vt:lpstr>
      <vt:lpstr>GROWTH FACTORS IN CYSTS ENLARGE MENT</vt:lpstr>
      <vt:lpstr>INCIDENCE RATES OF ODONTOGENIC CYSTS</vt:lpstr>
      <vt:lpstr> INFLAMMATORY CYSTS</vt:lpstr>
      <vt:lpstr>RADICULAR CYST</vt:lpstr>
      <vt:lpstr>Types</vt:lpstr>
      <vt:lpstr>Etiology </vt:lpstr>
      <vt:lpstr>PATHOGENESIS </vt:lpstr>
      <vt:lpstr>Slide 17</vt:lpstr>
      <vt:lpstr>Slide 18</vt:lpstr>
      <vt:lpstr>CLINICAL FEATURES</vt:lpstr>
      <vt:lpstr>Clinical presentation</vt:lpstr>
      <vt:lpstr>Slide 21</vt:lpstr>
      <vt:lpstr>Slide 22</vt:lpstr>
      <vt:lpstr>Radiologic features</vt:lpstr>
      <vt:lpstr>Slide 24</vt:lpstr>
      <vt:lpstr>Differential diagnosis</vt:lpstr>
      <vt:lpstr>HISTOLOGICAL FEATURES</vt:lpstr>
      <vt:lpstr>DIAGNOSIS</vt:lpstr>
      <vt:lpstr>treatment</vt:lpstr>
      <vt:lpstr>Residual Cyst</vt:lpstr>
      <vt:lpstr>RADIOGRAPHIC FINDINGS</vt:lpstr>
      <vt:lpstr>DIFFERENTIAL DIAGNOSIS</vt:lpstr>
      <vt:lpstr>DIAGNOSIS AND TREATMENT</vt:lpstr>
      <vt:lpstr>INFLAMMATORY COLLATERAL CYST</vt:lpstr>
      <vt:lpstr>Slide 34</vt:lpstr>
      <vt:lpstr>TREATMENT</vt:lpstr>
      <vt:lpstr>Slide 36</vt:lpstr>
      <vt:lpstr>Developmental Odontogenic Cysts</vt:lpstr>
      <vt:lpstr>DEntigerous cyst (follicular cyst) </vt:lpstr>
      <vt:lpstr>SYNONYM</vt:lpstr>
      <vt:lpstr> </vt:lpstr>
      <vt:lpstr>Slide 41</vt:lpstr>
      <vt:lpstr>Clinical features</vt:lpstr>
      <vt:lpstr>Slide 43</vt:lpstr>
      <vt:lpstr>Slide 44</vt:lpstr>
      <vt:lpstr>RADIOGRAPHIC FEATURES</vt:lpstr>
      <vt:lpstr>Slide 46</vt:lpstr>
      <vt:lpstr>Slide 47</vt:lpstr>
      <vt:lpstr>Slide 48</vt:lpstr>
      <vt:lpstr>Radiological types</vt:lpstr>
      <vt:lpstr>Diagnostic work-up</vt:lpstr>
      <vt:lpstr>INVESTIGATIONS</vt:lpstr>
      <vt:lpstr>Differential diagnosis</vt:lpstr>
      <vt:lpstr>TREATMENT</vt:lpstr>
      <vt:lpstr>ODONTOGENIC KERATOCYST</vt:lpstr>
      <vt:lpstr>CLINICAL FEATURES</vt:lpstr>
      <vt:lpstr>Slide 56</vt:lpstr>
      <vt:lpstr>RADIOLOGICAL FEATURES</vt:lpstr>
      <vt:lpstr>Slide 58</vt:lpstr>
      <vt:lpstr>HISTOLOGY </vt:lpstr>
      <vt:lpstr>PREOPERATIVE DIAGNOSIS</vt:lpstr>
      <vt:lpstr>Slide 61</vt:lpstr>
      <vt:lpstr>DIFFERENTIAL DIAGNOSIS</vt:lpstr>
      <vt:lpstr>Slide 63</vt:lpstr>
      <vt:lpstr>TREATMENT </vt:lpstr>
      <vt:lpstr>Slide 65</vt:lpstr>
      <vt:lpstr>LATERAL PERIODONTAL CYST</vt:lpstr>
      <vt:lpstr>Slide 67</vt:lpstr>
      <vt:lpstr>DIFFERENTIAL DIAGNOSIS</vt:lpstr>
      <vt:lpstr>TREATMENT </vt:lpstr>
      <vt:lpstr>BOTRYOID ODONTOGENIC CYST</vt:lpstr>
      <vt:lpstr>Slide 71</vt:lpstr>
      <vt:lpstr>CALCIFYING ODONTOGENIC CYST</vt:lpstr>
      <vt:lpstr>Slide 73</vt:lpstr>
      <vt:lpstr>RADIOLOGICAL FEATURES</vt:lpstr>
      <vt:lpstr>5 Radiologic Signs :-</vt:lpstr>
      <vt:lpstr>HISTOLOGIC FEATURES</vt:lpstr>
      <vt:lpstr>Eruption cyst</vt:lpstr>
      <vt:lpstr>Slide 78</vt:lpstr>
      <vt:lpstr>Gingival cyst of adults</vt:lpstr>
      <vt:lpstr>Slide 80</vt:lpstr>
      <vt:lpstr>Slide 81</vt:lpstr>
      <vt:lpstr>Treatment </vt:lpstr>
      <vt:lpstr>Gingival cysts of infants</vt:lpstr>
      <vt:lpstr>Glandular odontogenic cyst</vt:lpstr>
      <vt:lpstr>RADIOGRAPHIC FEATURES</vt:lpstr>
      <vt:lpstr>HISTOLOGIC FEATURES</vt:lpstr>
      <vt:lpstr>TREATMENT </vt:lpstr>
      <vt:lpstr>Slide 88</vt:lpstr>
      <vt:lpstr>Cysts of Orofacial Region</vt:lpstr>
      <vt:lpstr>Slide 90</vt:lpstr>
      <vt:lpstr>Midpalatal Raphé Cyst Of Infants</vt:lpstr>
      <vt:lpstr>Nasopalatine duct cyst</vt:lpstr>
      <vt:lpstr>Slide 93</vt:lpstr>
      <vt:lpstr>Radiographic findings</vt:lpstr>
      <vt:lpstr>Differential diagnosis</vt:lpstr>
      <vt:lpstr>Diagnosis &amp; Treatment</vt:lpstr>
      <vt:lpstr>Nasolabial cyst</vt:lpstr>
      <vt:lpstr>Slide 98</vt:lpstr>
      <vt:lpstr>Differential Diagnosis</vt:lpstr>
      <vt:lpstr>Diagnosis &amp; Treatment </vt:lpstr>
      <vt:lpstr>Non-Epithelial-lined Cysts</vt:lpstr>
      <vt:lpstr>Aneurysmal bone cyst</vt:lpstr>
      <vt:lpstr>Clinical Features </vt:lpstr>
      <vt:lpstr>Radiological Features</vt:lpstr>
      <vt:lpstr>Treatment </vt:lpstr>
      <vt:lpstr>Slide 106</vt:lpstr>
    </vt:vector>
  </TitlesOfParts>
  <Company>Dell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shveta</dc:creator>
  <cp:lastModifiedBy>omdr</cp:lastModifiedBy>
  <cp:revision>297</cp:revision>
  <dcterms:created xsi:type="dcterms:W3CDTF">2012-04-22T05:49:39Z</dcterms:created>
  <dcterms:modified xsi:type="dcterms:W3CDTF">2012-08-26T04:07:35Z</dcterms:modified>
</cp:coreProperties>
</file>