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9"/>
  </p:notesMasterIdLst>
  <p:sldIdLst>
    <p:sldId id="378" r:id="rId2"/>
    <p:sldId id="379" r:id="rId3"/>
    <p:sldId id="380" r:id="rId4"/>
    <p:sldId id="38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84" r:id="rId37"/>
    <p:sldId id="354" r:id="rId38"/>
    <p:sldId id="389" r:id="rId39"/>
    <p:sldId id="385" r:id="rId40"/>
    <p:sldId id="387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263" r:id="rId62"/>
    <p:sldId id="264" r:id="rId63"/>
    <p:sldId id="388" r:id="rId64"/>
    <p:sldId id="377" r:id="rId65"/>
    <p:sldId id="265" r:id="rId66"/>
    <p:sldId id="266" r:id="rId67"/>
    <p:sldId id="383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EBB20-30CC-4C61-BA68-77A1F5DEC81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B9EC-5F9E-4984-AAB7-2552D877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5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smania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List_of_islands_of_Australi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BC2915-707B-4AFF-8F1A-E56703A2795F}" type="slidenum">
              <a:rPr lang="en-US" sz="1200">
                <a:latin typeface="Calibri" pitchFamily="34" charset="0"/>
              </a:rPr>
              <a:pPr algn="r"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L-leucine was found to interfere with tryptophan and nicotinic-acid metabolism, and leucine supplements induced " black tongue "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032A5BC-BF46-4E10-9CBA-4E1421C17655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term "Aboriginal" has traditionally been applied to indigenous inhabitants of mainland Australia, </a:t>
            </a:r>
            <a:r>
              <a:rPr lang="en-US" smtClean="0">
                <a:hlinkClick r:id="rId3" action="ppaction://hlinkfile" tooltip="Tasmania"/>
              </a:rPr>
              <a:t>Tasmania</a:t>
            </a:r>
            <a:r>
              <a:rPr lang="en-US" smtClean="0"/>
              <a:t>, and some of the other </a:t>
            </a:r>
            <a:r>
              <a:rPr lang="en-US" smtClean="0">
                <a:hlinkClick r:id="rId4" action="ppaction://hlinkfile" tooltip="List of islands of Australia"/>
              </a:rPr>
              <a:t>adjacent islands</a:t>
            </a:r>
            <a:r>
              <a:rPr lang="en-US" smtClean="0"/>
              <a:t>. 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0BA7B8D-CAB5-4A72-A35D-585C090056D9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59A2-A586-49DD-AB73-A4FCAE70C69C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6AE4-1A9F-406D-9C77-62F1AC851E96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DF7E-1339-4655-9CA4-50D1153A0F41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914-C334-4586-9327-5157D06B7915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2FC0-3CDC-40D8-A04B-19C6AB80979C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CD01-22B1-4EB4-8568-55F5E6CBF7C7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DF94-0132-4C64-ABF8-B04DA484D1EA}" type="datetime1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CB52-5CFE-4802-9D39-B006BF05C66E}" type="datetime1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1F98-001D-499C-A885-1BFD26B0EC6E}" type="datetime1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766-4A14-46E1-86D0-43DC5C503F1B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DBBC-0528-41AB-BDC7-EEF933C41ADE}" type="datetime1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2868E5-0590-4086-B107-7F459681BA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A15D570-3036-4872-9C40-06DB04CA9F09}" type="datetime1">
              <a:rPr lang="en-US" smtClean="0"/>
              <a:t>5/7/2020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Dogon1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boriginals_Performing_at_Crown_Street_Mall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en.wikipedia.org/wiki/File:Bathurst_Island_men.jpg" TargetMode="External"/><Relationship Id="rId4" Type="http://schemas.openxmlformats.org/officeDocument/2006/relationships/image" Target="../media/image6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c.edu/classes/osci/osci590/6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zoonoses/diseases/taeniasis/en/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609600"/>
            <a:ext cx="8458200" cy="5257800"/>
          </a:xfrm>
        </p:spPr>
        <p:txBody>
          <a:bodyPr lIns="45720" rIns="22860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0000"/>
                </a:solidFill>
                <a:latin typeface="+mn-lt"/>
              </a:rPr>
              <a:t>CULTURE AND ORAL HEALTH</a:t>
            </a:r>
            <a:endParaRPr lang="en-US" sz="6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1066800" y="4038600"/>
            <a:ext cx="7239000" cy="1752600"/>
          </a:xfrm>
        </p:spPr>
        <p:txBody>
          <a:bodyPr lIns="45720" rIns="246888">
            <a:noAutofit/>
          </a:bodyPr>
          <a:lstStyle/>
          <a:p>
            <a:pPr marL="0" indent="0" algn="r"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en-US" sz="2800" b="1" dirty="0" smtClean="0"/>
              <a:t>PRESENTED </a:t>
            </a:r>
            <a:r>
              <a:rPr lang="en-US" sz="2800" b="1" dirty="0" smtClean="0"/>
              <a:t>BY:</a:t>
            </a:r>
            <a:endParaRPr lang="en-US" sz="2800" b="1" dirty="0" smtClean="0"/>
          </a:p>
          <a:p>
            <a:pPr marL="0" indent="0" algn="r"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en-US" sz="2800" b="1" dirty="0" smtClean="0"/>
              <a:t>DR  SMRITI SAXENA</a:t>
            </a:r>
            <a:endParaRPr lang="en-US" sz="2800" b="1" dirty="0" smtClean="0"/>
          </a:p>
          <a:p>
            <a:pPr marL="0" indent="0" algn="r" eaLnBrk="1" hangingPunct="1">
              <a:lnSpc>
                <a:spcPct val="200000"/>
              </a:lnSpc>
              <a:buFont typeface="Wingdings 2" pitchFamily="18" charset="2"/>
              <a:buNone/>
            </a:pPr>
            <a:endParaRPr lang="en-US" sz="2800" dirty="0" smtClean="0"/>
          </a:p>
        </p:txBody>
      </p:sp>
      <p:sp>
        <p:nvSpPr>
          <p:cNvPr id="3079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7854156" y="5187155"/>
            <a:ext cx="2366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30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88DD19-97FD-4EF7-B30B-2E9DEF056AF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743200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</a:rPr>
              <a:t>FAMILY</a:t>
            </a:r>
            <a:endParaRPr lang="en-US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86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72F562-A26A-4CDC-A43A-B06F85E9EF33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FAMILY</a:t>
            </a:r>
            <a:endParaRPr lang="en-US" sz="4000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family is a primary unit in all societies. 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It is a group of biologically related individuals living together and eating from a common kitchen. 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as a </a:t>
            </a:r>
            <a:r>
              <a:rPr lang="en-US" sz="2200" b="1" dirty="0" smtClean="0"/>
              <a:t>biological</a:t>
            </a:r>
            <a:r>
              <a:rPr lang="en-US" sz="2200" dirty="0" smtClean="0"/>
              <a:t> unit, the family members share a pool of genes; 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as a </a:t>
            </a:r>
            <a:r>
              <a:rPr lang="en-US" sz="2200" b="1" dirty="0" smtClean="0"/>
              <a:t>social</a:t>
            </a:r>
            <a:r>
              <a:rPr lang="en-US" sz="2200" dirty="0" smtClean="0"/>
              <a:t> unit, they share common physical and social environment; 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as a </a:t>
            </a:r>
            <a:r>
              <a:rPr lang="en-US" sz="2200" b="1" dirty="0" smtClean="0"/>
              <a:t>cultural</a:t>
            </a:r>
            <a:r>
              <a:rPr lang="en-US" sz="2200" dirty="0" smtClean="0"/>
              <a:t> unit, the family reflects the culture of wider society of which it forms a part and determines the behavior and attitude of its members. 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9C9AB6-58E3-4DB1-BFC0-B4ED1C6E9514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6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cs typeface="Times New Roman" pitchFamily="18" charset="0"/>
              </a:rPr>
              <a:t>In India the common beliefs are: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Children are gifts of God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Children are poor man’s wealth 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Hindus and Muslims should have a son </a:t>
            </a:r>
          </a:p>
        </p:txBody>
      </p:sp>
      <p:sp>
        <p:nvSpPr>
          <p:cNvPr id="3891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89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1AE37C-22DF-485D-80E6-74C0CAE7EE2C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8916" name="TextBox 9"/>
          <p:cNvSpPr txBox="1">
            <a:spLocks noChangeArrowheads="1"/>
          </p:cNvSpPr>
          <p:nvPr/>
        </p:nvSpPr>
        <p:spPr bwMode="auto">
          <a:xfrm>
            <a:off x="6326188" y="2971800"/>
            <a:ext cx="21320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Rockwell" pitchFamily="18" charset="0"/>
              </a:rPr>
              <a:t>Close      birth</a:t>
            </a:r>
          </a:p>
          <a:p>
            <a:pPr eaLnBrk="1" hangingPunct="1"/>
            <a:r>
              <a:rPr lang="en-US" sz="3200" dirty="0">
                <a:latin typeface="Rockwell" pitchFamily="18" charset="0"/>
              </a:rPr>
              <a:t> intervals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6096000" y="3124200"/>
            <a:ext cx="304800" cy="1219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Rural India (Gwalior region), child is not put to breast feeding  during the first 3 days due to misbelief that colostrum is harmful- prevents passive transport of immunity –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susceptible to oral infections.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b="1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Diarrhea in children during teething is a normal phenomenon  - </a:t>
            </a:r>
            <a:r>
              <a:rPr lang="en-US" sz="2400" b="1" dirty="0" smtClean="0">
                <a:cs typeface="Times New Roman" pitchFamily="18" charset="0"/>
              </a:rPr>
              <a:t>malnutrition –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affects oral tissues.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99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2923A-7293-4401-BC6F-8B34227E7BE8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438400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</a:rPr>
              <a:t>FOOD HABITS</a:t>
            </a:r>
            <a:endParaRPr lang="en-US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96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6D0023-59E8-4850-B04B-B0687DF3A92E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3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habits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Content Placeholder 8"/>
          <p:cNvSpPr>
            <a:spLocks noGrp="1"/>
          </p:cNvSpPr>
          <p:nvPr>
            <p:ph idx="1"/>
          </p:nvPr>
        </p:nvSpPr>
        <p:spPr>
          <a:xfrm>
            <a:off x="533400" y="1295400"/>
            <a:ext cx="7696200" cy="5181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Rice is a staple  diet in eastern and southern states of India – riboflavin deficiency-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gingivitis, angular stomatitis, dry and fissured lips, acute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glossitis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(mild).</a:t>
            </a:r>
          </a:p>
          <a:p>
            <a:pPr algn="just" eaLnBrk="1" hangingPunct="1"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Maize eating population – niacin deficiency-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gingivitis,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cheilitis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, pellagra, atrophic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glossitis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with magenta color (common), with black color (rare)</a:t>
            </a:r>
            <a:r>
              <a:rPr lang="en-US" sz="2400" dirty="0" smtClean="0">
                <a:cs typeface="Times New Roman" pitchFamily="18" charset="0"/>
              </a:rPr>
              <a:t> seen in areas of </a:t>
            </a:r>
            <a:r>
              <a:rPr lang="en-US" sz="2400" dirty="0" err="1" smtClean="0">
                <a:cs typeface="Times New Roman" pitchFamily="18" charset="0"/>
              </a:rPr>
              <a:t>Telangana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(A.P).</a:t>
            </a:r>
          </a:p>
          <a:p>
            <a:pPr algn="just">
              <a:lnSpc>
                <a:spcPct val="160000"/>
              </a:lnSpc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Dental fluorosis</a:t>
            </a:r>
            <a:r>
              <a:rPr lang="en-US" sz="2400" dirty="0" smtClean="0">
                <a:cs typeface="Times New Roman" pitchFamily="18" charset="0"/>
              </a:rPr>
              <a:t> is high among the </a:t>
            </a:r>
            <a:r>
              <a:rPr lang="en-US" sz="2400" dirty="0" err="1" smtClean="0">
                <a:cs typeface="Times New Roman" pitchFamily="18" charset="0"/>
              </a:rPr>
              <a:t>jowar</a:t>
            </a:r>
            <a:r>
              <a:rPr lang="en-US" sz="2400" dirty="0" smtClean="0">
                <a:cs typeface="Times New Roman" pitchFamily="18" charset="0"/>
              </a:rPr>
              <a:t> eating population. (</a:t>
            </a:r>
            <a:r>
              <a:rPr lang="en-US" sz="2400" dirty="0" err="1" smtClean="0">
                <a:cs typeface="Times New Roman" pitchFamily="18" charset="0"/>
              </a:rPr>
              <a:t>Krishnamachari</a:t>
            </a:r>
            <a:r>
              <a:rPr lang="en-US" sz="2400" dirty="0" smtClean="0">
                <a:cs typeface="Times New Roman" pitchFamily="18" charset="0"/>
              </a:rPr>
              <a:t> et al (1978)</a:t>
            </a:r>
          </a:p>
        </p:txBody>
      </p:sp>
      <p:sp>
        <p:nvSpPr>
          <p:cNvPr id="419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19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AFE6B2-C326-4BEF-9BA7-55EC680BF730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habits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301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Gopalan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et al described: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Amino acid imbalance caused by an excess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leucine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is the cause of pellagra in both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maize eaters.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Vegetarianism – nutritional anemia especially B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MOELLER’S GLOSSITIS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erythematous, edematous and painful tongue that appears smooth because of lose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filliform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papillae and fungiform papillae (rare).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4301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BCA536-CAAD-43C0-90DD-8C3635E4A482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habits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Men eat first  and the women eat last and poorly served –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poor nourishment.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In parts of Andhra Pradesh and Northern Karnataka, the habits of taking spicy food and high consumption of  green chilies is prevalent –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oral cancer and peptic ulcer.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E40433-B734-4C00-88DF-B0C6128D35DD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habits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Fasting</a:t>
            </a:r>
            <a:r>
              <a:rPr lang="en-US" sz="2400" dirty="0" smtClean="0">
                <a:cs typeface="Times New Roman" pitchFamily="18" charset="0"/>
              </a:rPr>
              <a:t>  - acidity, peptic ulcer, nutritional anemia, loss of weight -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dental erosion, dry mouth.</a:t>
            </a:r>
            <a:endParaRPr lang="en-US" sz="24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Hindus</a:t>
            </a:r>
            <a:r>
              <a:rPr lang="en-US" sz="2400" dirty="0" smtClean="0">
                <a:cs typeface="Times New Roman" pitchFamily="18" charset="0"/>
              </a:rPr>
              <a:t> – </a:t>
            </a:r>
            <a:r>
              <a:rPr lang="en-US" sz="2400" b="1" dirty="0" smtClean="0">
                <a:cs typeface="Times New Roman" pitchFamily="18" charset="0"/>
              </a:rPr>
              <a:t>prohibits eating beef </a:t>
            </a:r>
            <a:r>
              <a:rPr lang="en-US" sz="2400" dirty="0" smtClean="0">
                <a:cs typeface="Times New Roman" pitchFamily="18" charset="0"/>
              </a:rPr>
              <a:t>– prevents the occurrence of the disease </a:t>
            </a:r>
            <a:r>
              <a:rPr lang="en-US" sz="2400" dirty="0" err="1" smtClean="0">
                <a:cs typeface="Times New Roman" pitchFamily="18" charset="0"/>
              </a:rPr>
              <a:t>Taeniasis</a:t>
            </a:r>
            <a:r>
              <a:rPr lang="en-US" sz="2400" dirty="0" smtClean="0">
                <a:cs typeface="Times New Roman" pitchFamily="18" charset="0"/>
              </a:rPr>
              <a:t> caused by adult form of </a:t>
            </a:r>
            <a:r>
              <a:rPr lang="en-US" sz="2400" dirty="0" err="1" smtClean="0">
                <a:cs typeface="Times New Roman" pitchFamily="18" charset="0"/>
              </a:rPr>
              <a:t>Taenia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Saginata</a:t>
            </a:r>
            <a:r>
              <a:rPr lang="en-US" sz="2400" dirty="0" smtClean="0">
                <a:cs typeface="Times New Roman" pitchFamily="18" charset="0"/>
              </a:rPr>
              <a:t> (Beef tape worm) which manifests orally as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oedematous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mucosal ulcers, gingival bleeding </a:t>
            </a:r>
            <a:r>
              <a:rPr lang="en-US" sz="2400" dirty="0" smtClean="0">
                <a:cs typeface="Times New Roman" pitchFamily="18" charset="0"/>
              </a:rPr>
              <a:t>apart from the general manifestation.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0957D4-051C-48D3-8D47-572A0A40F008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Muslims – pork is forbidden </a:t>
            </a:r>
            <a:r>
              <a:rPr lang="en-US" sz="2400" dirty="0" smtClean="0">
                <a:cs typeface="Times New Roman" pitchFamily="18" charset="0"/>
              </a:rPr>
              <a:t>– prevents the occurrence of </a:t>
            </a:r>
            <a:r>
              <a:rPr lang="en-US" sz="2400" dirty="0" err="1" smtClean="0">
                <a:cs typeface="Times New Roman" pitchFamily="18" charset="0"/>
              </a:rPr>
              <a:t>Taeniasis</a:t>
            </a:r>
            <a:r>
              <a:rPr lang="en-US" sz="2400" dirty="0" smtClean="0">
                <a:cs typeface="Times New Roman" pitchFamily="18" charset="0"/>
              </a:rPr>
              <a:t> and </a:t>
            </a:r>
            <a:r>
              <a:rPr lang="en-US" sz="2400" dirty="0" err="1" smtClean="0">
                <a:cs typeface="Times New Roman" pitchFamily="18" charset="0"/>
              </a:rPr>
              <a:t>Cysticercosis</a:t>
            </a:r>
            <a:r>
              <a:rPr lang="en-US" sz="2400" dirty="0" smtClean="0">
                <a:cs typeface="Times New Roman" pitchFamily="18" charset="0"/>
              </a:rPr>
              <a:t>, which manifests orally as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oedematous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mucosal ulcers, gingival bleeding and lesions mimicking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mucocles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>
                <a:cs typeface="Times New Roman" pitchFamily="18" charset="0"/>
              </a:rPr>
              <a:t>Jews</a:t>
            </a:r>
            <a:r>
              <a:rPr lang="en-US" sz="2400" dirty="0" smtClean="0">
                <a:cs typeface="Times New Roman" pitchFamily="18" charset="0"/>
              </a:rPr>
              <a:t> do not eat Pork, shell fish and certain other foods. They also follow strict dietary laws regarding  the storing, preparation and serving food (avoid alcoholic drinks and meat products).</a:t>
            </a:r>
          </a:p>
        </p:txBody>
      </p:sp>
      <p:sp>
        <p:nvSpPr>
          <p:cNvPr id="4608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608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B84E99-CB01-4095-8A38-3B8DE4682AC7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53340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habits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75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Contents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Introduction</a:t>
            </a:r>
            <a:endParaRPr lang="en-US" sz="3200" dirty="0" smtClean="0"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Terminologies related to culture </a:t>
            </a:r>
          </a:p>
          <a:p>
            <a:pPr>
              <a:defRPr/>
            </a:pPr>
            <a:r>
              <a:rPr lang="en-US" sz="3200" dirty="0"/>
              <a:t>Cultural practices in India</a:t>
            </a:r>
          </a:p>
          <a:p>
            <a:pPr lvl="1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Family</a:t>
            </a:r>
          </a:p>
          <a:p>
            <a:pPr lvl="1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Food habits</a:t>
            </a:r>
          </a:p>
          <a:p>
            <a:pPr lvl="1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Oral hygiene practices</a:t>
            </a:r>
          </a:p>
          <a:p>
            <a:pPr lvl="1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Other habits </a:t>
            </a:r>
          </a:p>
          <a:p>
            <a:pPr lvl="1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Caste</a:t>
            </a:r>
          </a:p>
          <a:p>
            <a:pPr lvl="1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Sex and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marriage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286F95-BFD8-48DD-828D-C62A54C1C278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habits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/>
              <a:t>Intake of Western diet  </a:t>
            </a:r>
            <a:r>
              <a:rPr lang="en-US" sz="2400" dirty="0" smtClean="0"/>
              <a:t>- refined carbohydrates including large amount of  snack food , confectionery and canned soft drinks (</a:t>
            </a:r>
            <a:r>
              <a:rPr lang="en-US" sz="2400" dirty="0" err="1" smtClean="0"/>
              <a:t>Mayhall</a:t>
            </a:r>
            <a:r>
              <a:rPr lang="en-US" sz="2400" dirty="0" smtClean="0"/>
              <a:t> 1975)  - </a:t>
            </a:r>
            <a:r>
              <a:rPr lang="en-US" sz="2400" b="1" dirty="0" smtClean="0">
                <a:solidFill>
                  <a:srgbClr val="FF0000"/>
                </a:solidFill>
              </a:rPr>
              <a:t>dental caries, dental erosion</a:t>
            </a:r>
          </a:p>
        </p:txBody>
      </p:sp>
      <p:sp>
        <p:nvSpPr>
          <p:cNvPr id="4710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752D2E-F6F6-471F-9406-786F346F4215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ORAL HYGIENE PRACTICES </a:t>
            </a:r>
            <a:endParaRPr lang="en-US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13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E42F43-53F5-4339-80F9-CF4D1DD59DFE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29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Oral hygiene practices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en-US" sz="3200" b="1" dirty="0" smtClean="0"/>
              <a:t>1. RELIGION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sz="3200" b="1" dirty="0" smtClean="0"/>
              <a:t>Hindus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 smtClean="0"/>
              <a:t>Brahmins (Priests) clean their teeth with cherry wood for about an hour facing rising sun reciting prayers and involving heavenly blessings on them and their family members. </a:t>
            </a:r>
          </a:p>
          <a:p>
            <a:pPr marL="411163" lvl="1" indent="0" algn="just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sz="2400" dirty="0" smtClean="0"/>
          </a:p>
        </p:txBody>
      </p:sp>
      <p:sp>
        <p:nvSpPr>
          <p:cNvPr id="491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491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5FC07B-7209-417E-B72C-7765C5536868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Oral hygiene practices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dirty="0" smtClean="0"/>
              <a:t>Muslims </a:t>
            </a:r>
          </a:p>
          <a:p>
            <a:pPr eaLnBrk="1" hangingPunct="1"/>
            <a:r>
              <a:rPr lang="en-US" sz="2400" dirty="0" smtClean="0"/>
              <a:t>Muslims as a part of </a:t>
            </a:r>
            <a:r>
              <a:rPr lang="en-US" sz="2400" dirty="0" err="1" smtClean="0"/>
              <a:t>namaaz</a:t>
            </a:r>
            <a:r>
              <a:rPr lang="en-US" sz="2400" dirty="0" smtClean="0"/>
              <a:t>, clean their teeth five times a day – improves oral health.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Few of them also use </a:t>
            </a:r>
            <a:r>
              <a:rPr lang="en-US" sz="2400" dirty="0" err="1" smtClean="0"/>
              <a:t>miswak</a:t>
            </a:r>
            <a:r>
              <a:rPr lang="en-US" sz="2400" dirty="0" smtClean="0"/>
              <a:t> tooth sticks, tooth picks and gum massaging as part of oral hygiene aid.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018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872210-B591-4F45-8B60-AA716AE9CFEB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Oral hygiene practices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2. CHEWING TWIGS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Indians – twigs of mango, neem, triphala, coconut fibres as DATUN to clean their teeth which have anti microbial property as well (G M Prashant, 1991).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0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12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9563B9-082E-4AB9-9594-690D843AF3C7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Oral hygiene practices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3. DENTRIFICES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Rural and urban slum area – common salt, charcoal powder, brick powder, sand, ash and cow dropping as cleaning material – enamel abrasion, dentin hypersensitivity and gingival recession.</a:t>
            </a:r>
          </a:p>
          <a:p>
            <a:pPr eaLnBrk="1" hangingPunct="1"/>
            <a:endParaRPr lang="en-US" smtClean="0"/>
          </a:p>
        </p:txBody>
      </p:sp>
      <p:sp>
        <p:nvSpPr>
          <p:cNvPr id="5222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22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CB2DE9-FFC7-4856-A09F-1426217A40D1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62200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OTHER HABITS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25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FED623-357F-4D53-877B-20C56F1BC133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Alcohol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Alcoholic drinks are tabooed in Islam and </a:t>
            </a:r>
            <a:r>
              <a:rPr lang="en-US" sz="2400" dirty="0" err="1" smtClean="0"/>
              <a:t>brahmins’</a:t>
            </a:r>
            <a:r>
              <a:rPr lang="en-US" sz="2400" dirty="0" smtClean="0"/>
              <a:t> caste of </a:t>
            </a:r>
            <a:r>
              <a:rPr lang="en-US" sz="2400" dirty="0" err="1" smtClean="0"/>
              <a:t>hindus</a:t>
            </a:r>
            <a:r>
              <a:rPr lang="en-US" sz="2400" dirty="0" smtClean="0"/>
              <a:t> , </a:t>
            </a:r>
            <a:r>
              <a:rPr lang="en-US" sz="2400" dirty="0"/>
              <a:t>J</a:t>
            </a:r>
            <a:r>
              <a:rPr lang="en-US" sz="2400" dirty="0" smtClean="0"/>
              <a:t>ainism– </a:t>
            </a:r>
            <a:r>
              <a:rPr lang="en-US" sz="2400" b="1" dirty="0" smtClean="0"/>
              <a:t>promote oral health.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Western culture – alcohol glamorous and as a status symbol.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27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42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F13E31-776F-46A0-AF4A-E00D974720D6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67200" y="4724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05000" y="4114800"/>
            <a:ext cx="617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Increases the incidence of oral cancer and mental illness </a:t>
            </a:r>
          </a:p>
        </p:txBody>
      </p:sp>
    </p:spTree>
    <p:extLst>
      <p:ext uri="{BB962C8B-B14F-4D97-AF65-F5344CB8AC3E}">
        <p14:creationId xmlns:p14="http://schemas.microsoft.com/office/powerpoint/2010/main" val="14407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4525963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Smoking tobacco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err="1" smtClean="0"/>
              <a:t>Beedi</a:t>
            </a:r>
            <a:r>
              <a:rPr lang="en-US" sz="2400" dirty="0" smtClean="0"/>
              <a:t> smoking – lower social class people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Hookah – frequent in places where Mughal culture is still present.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Reverse smoking – fishing communities of Vishakhapatnam and </a:t>
            </a:r>
            <a:r>
              <a:rPr lang="en-US" sz="2400" dirty="0" err="1" smtClean="0"/>
              <a:t>Srikakulam</a:t>
            </a:r>
            <a:r>
              <a:rPr lang="en-US" sz="2400" dirty="0" smtClean="0"/>
              <a:t> districts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Reasons –</a:t>
            </a:r>
          </a:p>
          <a:p>
            <a:pPr marL="822960" lvl="2" indent="-19202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000" dirty="0" smtClean="0"/>
              <a:t>prevent halitosis and tooth ache</a:t>
            </a:r>
          </a:p>
          <a:p>
            <a:pPr marL="822960" lvl="2" indent="-19202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000" dirty="0" smtClean="0"/>
              <a:t>Not to expose the lighted end to wind.</a:t>
            </a:r>
          </a:p>
          <a:p>
            <a:pPr marL="822960" lvl="2" indent="-19202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000" dirty="0" smtClean="0"/>
              <a:t>Females do it to prevent husband from seeing it.</a:t>
            </a:r>
          </a:p>
          <a:p>
            <a:pPr marL="822960" lvl="2" indent="-19202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000" dirty="0" smtClean="0"/>
              <a:t>Prevent ashes from falling over the suckling child.</a:t>
            </a:r>
          </a:p>
          <a:p>
            <a:pPr marL="822960" lvl="2" indent="-192024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CANCERS OF HARD PALATE AND BASE OF THE TONGUE.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endParaRPr lang="en-US" sz="2600" dirty="0" smtClean="0"/>
          </a:p>
          <a:p>
            <a:pPr lvl="5">
              <a:buFont typeface="Wingdings 2"/>
              <a:buNone/>
              <a:defRPr/>
            </a:pPr>
            <a:endParaRPr lang="en-US" sz="2600" dirty="0"/>
          </a:p>
        </p:txBody>
      </p:sp>
      <p:sp>
        <p:nvSpPr>
          <p:cNvPr id="5529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DBF9E-4681-4EF2-B0B6-22F98CE82DBA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6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Smoking tobacco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bg2">
                    <a:lumMod val="25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Western Societies – </a:t>
            </a:r>
            <a:r>
              <a:rPr lang="en-US" sz="2400" b="1" dirty="0" smtClean="0"/>
              <a:t>STATUS SYMBOL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Smoking among pregnant women – increases incidence of cleft lip and cleft palate in the child and also low birth weight child.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63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63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3B40A-56EE-4215-8469-79A93BBB88AE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Contents</a:t>
            </a:r>
            <a:r>
              <a:rPr lang="en-US" u="sng" dirty="0">
                <a:solidFill>
                  <a:srgbClr val="FFC000"/>
                </a:solidFill>
              </a:rPr>
              <a:t>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 smtClean="0"/>
              <a:t>Cultural </a:t>
            </a:r>
            <a:r>
              <a:rPr lang="en-US" sz="3200" dirty="0"/>
              <a:t>practices across the world</a:t>
            </a:r>
          </a:p>
          <a:p>
            <a:pPr lvl="1">
              <a:lnSpc>
                <a:spcPct val="15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Tooth avulsion/ Ablation/ Extraction</a:t>
            </a:r>
          </a:p>
          <a:p>
            <a:pPr lvl="1">
              <a:lnSpc>
                <a:spcPct val="15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  <a:cs typeface="Times New Roman" pitchFamily="18" charset="0"/>
              </a:rPr>
              <a:t>Traditional tooth bud gouging/removal</a:t>
            </a:r>
          </a:p>
          <a:p>
            <a:pPr lvl="1">
              <a:lnSpc>
                <a:spcPct val="15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Mutilation of tooth crown</a:t>
            </a:r>
          </a:p>
          <a:p>
            <a:pPr lvl="1">
              <a:lnSpc>
                <a:spcPct val="15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Decorative dental inlays and crowns</a:t>
            </a:r>
          </a:p>
          <a:p>
            <a:pPr lvl="1">
              <a:lnSpc>
                <a:spcPct val="15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Piercing Of Oro-facial Soft Tissue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endParaRPr lang="en-US" sz="1600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GB" sz="3200" dirty="0" smtClean="0"/>
              <a:t>Attitudes </a:t>
            </a:r>
            <a:r>
              <a:rPr lang="en-GB" sz="3200" dirty="0"/>
              <a:t>Towards Oral Health </a:t>
            </a:r>
            <a:r>
              <a:rPr lang="en-US" sz="3200" dirty="0" smtClean="0"/>
              <a:t> 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Conclusions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References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8BFF69-1899-48E1-B2BA-F6B15BB822C4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Chewing pan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 smtClean="0"/>
              <a:t>India – offering pan is a way of welcoming the guest in 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2400" dirty="0" smtClean="0"/>
              <a:t>      West Bengal, eastern U.P , Rajasthan, Maharashtra.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573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73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EC647A-29A0-4ADD-94A1-A5FB2500E998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00200" y="3962400"/>
            <a:ext cx="5257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Oral cancer and staining of teeth </a:t>
            </a:r>
          </a:p>
        </p:txBody>
      </p:sp>
    </p:spTree>
    <p:extLst>
      <p:ext uri="{BB962C8B-B14F-4D97-AF65-F5344CB8AC3E}">
        <p14:creationId xmlns:p14="http://schemas.microsoft.com/office/powerpoint/2010/main" val="274057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533400"/>
            <a:ext cx="8229600" cy="114300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Fomentation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Belief – fomentation reduces pain in decayed teeth.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smtClean="0"/>
          </a:p>
          <a:p>
            <a:pPr algn="just" eaLnBrk="1" hangingPunct="1">
              <a:lnSpc>
                <a:spcPct val="150000"/>
              </a:lnSpc>
            </a:pPr>
            <a:endParaRPr lang="en-US" sz="240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Fomentation increases the spread of inflammation along the facial planes causing cellulitis.</a:t>
            </a:r>
          </a:p>
        </p:txBody>
      </p:sp>
      <p:sp>
        <p:nvSpPr>
          <p:cNvPr id="583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83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2E0604-5C17-478E-A317-1AB5949A6A33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029200"/>
          </a:xfrm>
        </p:spPr>
        <p:txBody>
          <a:bodyPr rtlCol="0">
            <a:normAutofit fontScale="92500" lnSpcReduction="20000"/>
          </a:bodyPr>
          <a:lstStyle/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ola chewing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/>
              <a:t>The chewing of </a:t>
            </a:r>
            <a:r>
              <a:rPr lang="en-US" sz="2600" dirty="0" smtClean="0"/>
              <a:t>kola </a:t>
            </a:r>
            <a:r>
              <a:rPr lang="en-US" sz="2600" dirty="0"/>
              <a:t>nut is common in West and Central Africa.  </a:t>
            </a:r>
            <a:endParaRPr lang="en-US" sz="26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The </a:t>
            </a:r>
            <a:r>
              <a:rPr lang="en-US" sz="2600" dirty="0"/>
              <a:t>chewing of </a:t>
            </a:r>
            <a:r>
              <a:rPr lang="en-US" sz="2600" dirty="0" smtClean="0"/>
              <a:t>kola </a:t>
            </a:r>
            <a:r>
              <a:rPr lang="en-US" sz="2600" dirty="0"/>
              <a:t>nut plays an important role in religious functions.  </a:t>
            </a:r>
            <a:endParaRPr lang="en-US" sz="26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It </a:t>
            </a:r>
            <a:r>
              <a:rPr lang="en-US" sz="2600" dirty="0"/>
              <a:t>contains alkaloids like </a:t>
            </a:r>
            <a:r>
              <a:rPr lang="en-US" sz="2600" dirty="0" smtClean="0"/>
              <a:t>caffeine</a:t>
            </a:r>
            <a:r>
              <a:rPr lang="en-US" sz="2600" dirty="0"/>
              <a:t>, </a:t>
            </a:r>
            <a:r>
              <a:rPr lang="en-US" sz="2600" dirty="0" err="1" smtClean="0"/>
              <a:t>theobromine</a:t>
            </a:r>
            <a:r>
              <a:rPr lang="en-US" sz="2600" dirty="0" smtClean="0"/>
              <a:t> </a:t>
            </a:r>
            <a:r>
              <a:rPr lang="en-US" sz="2600" dirty="0"/>
              <a:t>and tannin. </a:t>
            </a:r>
            <a:endParaRPr lang="en-US" sz="26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/>
              <a:t>The </a:t>
            </a:r>
            <a:r>
              <a:rPr lang="en-US" sz="2600" dirty="0"/>
              <a:t>high tannin level in the nut is reported to </a:t>
            </a:r>
            <a:r>
              <a:rPr lang="en-US" sz="2600" dirty="0" smtClean="0"/>
              <a:t>exert </a:t>
            </a:r>
            <a:r>
              <a:rPr lang="en-US" sz="2600" dirty="0"/>
              <a:t>a beneficial effect on healing of oral mucosal lesions and to exert a possible </a:t>
            </a:r>
            <a:r>
              <a:rPr lang="en-US" sz="2600" dirty="0" err="1"/>
              <a:t>cariostatic</a:t>
            </a:r>
            <a:r>
              <a:rPr lang="en-US" sz="2600" dirty="0"/>
              <a:t> effect.  </a:t>
            </a:r>
          </a:p>
          <a:p>
            <a:pPr marL="11430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6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600" dirty="0"/>
          </a:p>
        </p:txBody>
      </p:sp>
      <p:sp>
        <p:nvSpPr>
          <p:cNvPr id="5939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5A2FEA-8A14-4A70-9AF1-B7FA8C10207D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Alum rinsing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defRPr/>
            </a:pPr>
            <a:r>
              <a:rPr lang="en-US" sz="2400" dirty="0"/>
              <a:t>There is a wide belief that rinsing the mouth with alum solution would make the gums stronger. </a:t>
            </a:r>
            <a:endParaRPr lang="en-US" sz="2400" dirty="0" smtClean="0"/>
          </a:p>
          <a:p>
            <a:pPr algn="just">
              <a:lnSpc>
                <a:spcPct val="200000"/>
              </a:lnSpc>
              <a:defRPr/>
            </a:pPr>
            <a:r>
              <a:rPr lang="en-US" sz="2400" dirty="0" smtClean="0"/>
              <a:t>The antibacterial characteristics helps in curing the oral ulcers.</a:t>
            </a:r>
          </a:p>
          <a:p>
            <a:pPr algn="just">
              <a:lnSpc>
                <a:spcPct val="200000"/>
              </a:lnSpc>
              <a:defRPr/>
            </a:pPr>
            <a:r>
              <a:rPr lang="en-US" sz="2400" dirty="0" smtClean="0"/>
              <a:t>It may </a:t>
            </a:r>
            <a:r>
              <a:rPr lang="en-US" sz="2400" dirty="0"/>
              <a:t>have </a:t>
            </a:r>
            <a:r>
              <a:rPr lang="en-US" sz="2400" dirty="0" smtClean="0"/>
              <a:t>adverse effect on health as well . </a:t>
            </a:r>
            <a:r>
              <a:rPr lang="en-US" sz="2400" dirty="0"/>
              <a:t> </a:t>
            </a:r>
          </a:p>
          <a:p>
            <a:pPr marL="114300" indent="0" algn="just">
              <a:lnSpc>
                <a:spcPct val="200000"/>
              </a:lnSpc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2A7E5D-6315-4477-9AE8-9671AE119970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852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Caste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029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/>
              <a:t>Indian society is based on caste system. Caste system is less rigid in urban areas. </a:t>
            </a: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In </a:t>
            </a:r>
            <a:r>
              <a:rPr lang="en-US" sz="2400" dirty="0"/>
              <a:t>rural </a:t>
            </a:r>
            <a:r>
              <a:rPr lang="en-US" sz="2400" dirty="0" smtClean="0"/>
              <a:t>India, </a:t>
            </a:r>
            <a:r>
              <a:rPr lang="en-US" sz="2400" dirty="0"/>
              <a:t>caste is an important basis of social differentiation. </a:t>
            </a: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Children of lower caste people are </a:t>
            </a:r>
            <a:r>
              <a:rPr lang="en-US" sz="2400" dirty="0"/>
              <a:t>forbidden to attend the </a:t>
            </a:r>
            <a:r>
              <a:rPr lang="en-US" sz="2400" dirty="0" smtClean="0"/>
              <a:t>schools.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There is a notion that they </a:t>
            </a:r>
            <a:r>
              <a:rPr lang="en-US" sz="2400" dirty="0"/>
              <a:t>will be ill treated in all </a:t>
            </a:r>
            <a:r>
              <a:rPr lang="en-US" sz="2400" dirty="0" smtClean="0"/>
              <a:t>aspects, </a:t>
            </a:r>
            <a:r>
              <a:rPr lang="en-US" sz="2400" dirty="0"/>
              <a:t>including discriminations in providing health facilities.  </a:t>
            </a:r>
          </a:p>
          <a:p>
            <a:pPr marL="114300" indent="0" algn="just">
              <a:lnSpc>
                <a:spcPct val="150000"/>
              </a:lnSpc>
              <a:buFont typeface="Arial" charset="0"/>
              <a:buNone/>
              <a:defRPr/>
            </a:pPr>
            <a:r>
              <a:rPr lang="en-US" sz="2400" dirty="0"/>
              <a:t>	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82D0C-41B3-4D65-A957-16A9DFFDD565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27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4000" b="1" dirty="0"/>
              <a:t>Caste</a:t>
            </a:r>
            <a:endParaRPr 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These lower caste people work in agricultural fields of land lords and they in turn get their daily wages which is usually insufficient. 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These practices have direct and indirect effect on oral health of the lower caste people.  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2D547E-C140-422A-A244-8BC972500B55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41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z="3600" b="1" dirty="0"/>
              <a:t>Sex and marriage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en-US" sz="2400" dirty="0" smtClean="0"/>
              <a:t>Sexual </a:t>
            </a:r>
            <a:r>
              <a:rPr lang="en-US" sz="2400" dirty="0"/>
              <a:t>customs vary among different religious and ethnic groups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practices of </a:t>
            </a:r>
            <a:r>
              <a:rPr lang="en-US" sz="2400" dirty="0" smtClean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polygamy </a:t>
            </a:r>
            <a:r>
              <a:rPr lang="en-US" dirty="0"/>
              <a:t>(marrying of one man to several women) </a:t>
            </a:r>
            <a:endParaRPr lang="en-US" dirty="0" smtClean="0"/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polyandry </a:t>
            </a:r>
            <a:r>
              <a:rPr lang="en-US" dirty="0"/>
              <a:t>(marrying of one woman to several men) seen in many tribal communities of the country (</a:t>
            </a:r>
            <a:r>
              <a:rPr lang="en-US" dirty="0" err="1"/>
              <a:t>Todas</a:t>
            </a:r>
            <a:r>
              <a:rPr lang="en-US" dirty="0"/>
              <a:t> of </a:t>
            </a:r>
            <a:r>
              <a:rPr lang="en-US" dirty="0" err="1"/>
              <a:t>Nilgiri</a:t>
            </a:r>
            <a:r>
              <a:rPr lang="en-US" dirty="0"/>
              <a:t> hills, </a:t>
            </a:r>
            <a:r>
              <a:rPr lang="en-US" dirty="0" err="1"/>
              <a:t>Nayars</a:t>
            </a:r>
            <a:r>
              <a:rPr lang="en-US" dirty="0"/>
              <a:t> of Malabar coast, the inhabitants of </a:t>
            </a:r>
            <a:r>
              <a:rPr lang="en-US" dirty="0" err="1"/>
              <a:t>Jaunsar</a:t>
            </a:r>
            <a:r>
              <a:rPr lang="en-US" dirty="0"/>
              <a:t> </a:t>
            </a:r>
            <a:r>
              <a:rPr lang="en-US" dirty="0" err="1"/>
              <a:t>Bhawar</a:t>
            </a:r>
            <a:r>
              <a:rPr lang="en-US" dirty="0"/>
              <a:t> in Uttar Pradesh) </a:t>
            </a:r>
            <a:endParaRPr lang="en-US" dirty="0" smtClean="0"/>
          </a:p>
          <a:p>
            <a:r>
              <a:rPr lang="en-US" sz="2400" dirty="0" smtClean="0"/>
              <a:t>These practices attribute </a:t>
            </a:r>
            <a:r>
              <a:rPr lang="en-US" sz="2400" dirty="0"/>
              <a:t>to the high rate of venereal diseases and affect the oral health</a:t>
            </a:r>
            <a:r>
              <a:rPr lang="en-US" dirty="0"/>
              <a:t>. 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102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828800"/>
            <a:ext cx="8229600" cy="1143000"/>
          </a:xfrm>
        </p:spPr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Cultural practices across the world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29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229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F278C4-487C-4793-86DE-312D2872F696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pic>
        <p:nvPicPr>
          <p:cNvPr id="54274" name="Picture 2" descr="http://www.dentaid.org/data/dentaid/images/Infant%20Oral%20Mutilation%20examination%20Ugan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86200"/>
            <a:ext cx="3390900" cy="2366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 descr="http://www.straitstimes.com/STI/STIMEDIA/image/20080322/ST_IMAGES_TFIMPLANT-9K9.jpg"/>
          <p:cNvPicPr>
            <a:picLocks noChangeAspect="1" noChangeArrowheads="1"/>
          </p:cNvPicPr>
          <p:nvPr/>
        </p:nvPicPr>
        <p:blipFill>
          <a:blip r:embed="rId3"/>
          <a:srcRect l="7339" r="19266"/>
          <a:stretch>
            <a:fillRect/>
          </a:stretch>
        </p:blipFill>
        <p:spPr bwMode="auto">
          <a:xfrm>
            <a:off x="1447800" y="2971800"/>
            <a:ext cx="1922463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19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sz="3600" dirty="0"/>
              <a:t>C</a:t>
            </a:r>
            <a:r>
              <a:rPr lang="en-US" sz="3600" dirty="0" smtClean="0"/>
              <a:t>ultural practices directly affecting oral health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96200" cy="5257800"/>
          </a:xfrm>
        </p:spPr>
        <p:txBody>
          <a:bodyPr>
            <a:normAutofit lnSpcReduction="1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/>
              <a:t>The practice of deliberate mutilation of the human dentition is known to have existed since prehistoric times in an ethnically and geographically diverse range of </a:t>
            </a:r>
            <a:r>
              <a:rPr lang="en-US" sz="2400" dirty="0" smtClean="0"/>
              <a:t>people. </a:t>
            </a:r>
            <a:r>
              <a:rPr lang="en-US" sz="2400" dirty="0"/>
              <a:t>T</a:t>
            </a:r>
            <a:r>
              <a:rPr lang="en-US" sz="2400" dirty="0" smtClean="0"/>
              <a:t>hese </a:t>
            </a:r>
            <a:r>
              <a:rPr lang="en-US" sz="2400" dirty="0"/>
              <a:t>practices include:  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1. MUTILATION OF TOOTH CROWN</a:t>
            </a:r>
          </a:p>
          <a:p>
            <a:pPr lvl="1" algn="just">
              <a:lnSpc>
                <a:spcPct val="110000"/>
              </a:lnSpc>
            </a:pPr>
            <a:r>
              <a:rPr lang="en-US" dirty="0" smtClean="0"/>
              <a:t>Tooth avulsion</a:t>
            </a:r>
          </a:p>
          <a:p>
            <a:pPr lvl="1" algn="just">
              <a:lnSpc>
                <a:spcPct val="110000"/>
              </a:lnSpc>
            </a:pPr>
            <a:r>
              <a:rPr lang="en-US" dirty="0" smtClean="0"/>
              <a:t>Tooth Bud gouging</a:t>
            </a:r>
          </a:p>
          <a:p>
            <a:pPr lvl="1" algn="just">
              <a:lnSpc>
                <a:spcPct val="110000"/>
              </a:lnSpc>
            </a:pPr>
            <a:r>
              <a:rPr lang="en-US" dirty="0" smtClean="0"/>
              <a:t>Chipping and filling of teeth</a:t>
            </a:r>
          </a:p>
          <a:p>
            <a:pPr lvl="1" algn="just">
              <a:lnSpc>
                <a:spcPct val="110000"/>
              </a:lnSpc>
            </a:pPr>
            <a:r>
              <a:rPr lang="en-US" dirty="0" smtClean="0"/>
              <a:t>Lacquering of teeth</a:t>
            </a:r>
          </a:p>
          <a:p>
            <a:pPr lvl="1" algn="just">
              <a:lnSpc>
                <a:spcPct val="110000"/>
              </a:lnSpc>
            </a:pPr>
            <a:r>
              <a:rPr lang="en-US" dirty="0" smtClean="0"/>
              <a:t>Decorative dental inlays and crowns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2. MUTILATION OF SOFT TISSUE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11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/>
          <a:lstStyle/>
          <a:p>
            <a:r>
              <a:rPr lang="en-US" sz="4000" b="1" dirty="0" smtClean="0"/>
              <a:t>MUTILATION OF TOOTH CROWN</a:t>
            </a:r>
            <a:endParaRPr lang="en-US" sz="4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 eaLnBrk="1" hangingPunct="1">
              <a:lnSpc>
                <a:spcPct val="150000"/>
              </a:lnSpc>
              <a:buNone/>
            </a:pPr>
            <a:r>
              <a:rPr lang="en-US" sz="2600" dirty="0" smtClean="0"/>
              <a:t>It is common in: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err="1" smtClean="0"/>
              <a:t>Dogon</a:t>
            </a:r>
            <a:r>
              <a:rPr lang="en-US" sz="2400" dirty="0" smtClean="0"/>
              <a:t> people of Mali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kirdi</a:t>
            </a:r>
            <a:r>
              <a:rPr lang="en-US" sz="2400" dirty="0" smtClean="0"/>
              <a:t> of </a:t>
            </a:r>
            <a:r>
              <a:rPr lang="en-US" sz="2400" dirty="0" err="1" smtClean="0"/>
              <a:t>cameroun</a:t>
            </a: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Tbo</a:t>
            </a:r>
            <a:r>
              <a:rPr lang="en-US" sz="2400" dirty="0" smtClean="0"/>
              <a:t>, </a:t>
            </a:r>
            <a:r>
              <a:rPr lang="en-US" sz="2400" dirty="0" err="1" smtClean="0"/>
              <a:t>Munchi</a:t>
            </a:r>
            <a:r>
              <a:rPr lang="en-US" sz="2400" dirty="0" smtClean="0"/>
              <a:t>, and Yoruba of Nigeria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Bahigh</a:t>
            </a:r>
            <a:r>
              <a:rPr lang="en-US" sz="2400" dirty="0" smtClean="0"/>
              <a:t> tribe of Uganda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Tribes of Southwest Africa (</a:t>
            </a:r>
            <a:r>
              <a:rPr lang="en-US" sz="2400" dirty="0" err="1" smtClean="0"/>
              <a:t>Narrubia</a:t>
            </a:r>
            <a:r>
              <a:rPr lang="en-US" sz="2400" dirty="0" smtClean="0"/>
              <a:t>), Angola and Botswana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Various </a:t>
            </a:r>
            <a:r>
              <a:rPr lang="en-US" sz="2400" dirty="0" err="1" smtClean="0"/>
              <a:t>Kavango</a:t>
            </a:r>
            <a:r>
              <a:rPr lang="en-US" sz="2400" dirty="0" smtClean="0"/>
              <a:t> tribes of South West Africa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Various </a:t>
            </a:r>
            <a:r>
              <a:rPr lang="en-US" sz="2400" dirty="0" err="1"/>
              <a:t>L</a:t>
            </a:r>
            <a:r>
              <a:rPr lang="en-US" sz="2400" dirty="0" err="1" smtClean="0"/>
              <a:t>okwe</a:t>
            </a:r>
            <a:r>
              <a:rPr lang="en-US" sz="2400" dirty="0" smtClean="0"/>
              <a:t>, </a:t>
            </a:r>
            <a:r>
              <a:rPr lang="en-US" sz="2400" dirty="0" err="1"/>
              <a:t>W</a:t>
            </a:r>
            <a:r>
              <a:rPr lang="en-US" sz="2400" dirty="0" err="1" smtClean="0"/>
              <a:t>anyembo</a:t>
            </a:r>
            <a:r>
              <a:rPr lang="en-US" sz="2400" dirty="0" smtClean="0"/>
              <a:t> and </a:t>
            </a:r>
            <a:r>
              <a:rPr lang="en-US" sz="2400" dirty="0" err="1"/>
              <a:t>O</a:t>
            </a:r>
            <a:r>
              <a:rPr lang="en-US" sz="2400" dirty="0" err="1" smtClean="0"/>
              <a:t>vambo</a:t>
            </a:r>
            <a:r>
              <a:rPr lang="en-US" sz="2400" dirty="0" smtClean="0"/>
              <a:t> tribes in South West Africa and Angola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39</a:t>
            </a:fld>
            <a:endParaRPr lang="en-US"/>
          </a:p>
        </p:txBody>
      </p:sp>
      <p:pic>
        <p:nvPicPr>
          <p:cNvPr id="7" name="Picture 2" descr="Dogon1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7154" y="152400"/>
            <a:ext cx="1720645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300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F7BBF1-F187-4035-8FA5-F0FCBEF0F654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AS THE SOIL, HOWEVER RICH IT MAY BE, CANNOT BE PRODUCTIVE WITHOUT CULTIVATION, SO THE MIND WITHOUT CULTURE CAN NEVER PRODUCE GOOD FRUIT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Reasons for altering the shape of teeth-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Aesthetics</a:t>
            </a: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Tribal identity</a:t>
            </a: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Initiation of rituals</a:t>
            </a: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Religious motives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07978E-E7E6-4EE6-8BF0-7C2E1AA62917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pic>
        <p:nvPicPr>
          <p:cNvPr id="21507" name="Picture 2" descr="tee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0"/>
            <a:ext cx="3603625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3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US" sz="36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Tooth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avulsion/Ablation/ Extraction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781800" cy="45259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Van Ripen (1918) and Campbell (1923) described the practice of tooth avulsion among Australian Aboriginal tribes.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practice of tooth avulsion is one which dates from early Mesolithic period to late Paleolithic times.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practice has a wide geographic distribution and has been described in Africa, central and South America, parts of South East Asia, the Philippines, Indonesia, Melanesia, Polynesia and Australia.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1331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33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590CD3-B1AF-48CA-8B15-E13144116E47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pic>
        <p:nvPicPr>
          <p:cNvPr id="55298" name="Picture 2" descr="http://upload.wikimedia.org/wikipedia/commons/thumb/f/ff/Aboriginals_Performing_at_Crown_Street_Mall.jpg/180px-Aboriginals_Performing_at_Crown_Street_Mall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7400" y="0"/>
            <a:ext cx="19304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5300" name="Picture 4" descr="Bathurst Island men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5154613"/>
            <a:ext cx="2133600" cy="1627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74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Reasons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943600"/>
          </a:xfrm>
        </p:spPr>
        <p:txBody>
          <a:bodyPr rtlCol="0">
            <a:normAutofit lnSpcReduction="10000"/>
          </a:bodyPr>
          <a:lstStyle/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Tribal </a:t>
            </a:r>
            <a:r>
              <a:rPr lang="en-US" sz="2400" dirty="0" smtClean="0"/>
              <a:t>identification (</a:t>
            </a:r>
            <a:r>
              <a:rPr lang="en-US" sz="2400" dirty="0"/>
              <a:t>Handler1994; Van </a:t>
            </a:r>
            <a:r>
              <a:rPr lang="en-US" sz="2400" dirty="0" err="1"/>
              <a:t>Rippen</a:t>
            </a:r>
            <a:r>
              <a:rPr lang="en-US" sz="2400" dirty="0"/>
              <a:t> 1978)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Initiation ritual 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Sign of manhood/ bravery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Differentiation of sexes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Sign of marriageable age for </a:t>
            </a:r>
            <a:r>
              <a:rPr lang="en-US" sz="2400" dirty="0" smtClean="0"/>
              <a:t>women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Therapeutic </a:t>
            </a:r>
            <a:r>
              <a:rPr lang="en-US" sz="2400" dirty="0" smtClean="0"/>
              <a:t>purpose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Cultural mimicry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Local superstition - that during sleep the soul departs and </a:t>
            </a:r>
            <a:r>
              <a:rPr lang="en-US" sz="2400" dirty="0" smtClean="0"/>
              <a:t>re-enters </a:t>
            </a:r>
            <a:r>
              <a:rPr lang="en-US" sz="2400" dirty="0"/>
              <a:t>the body via mouth- hence the need to remove anterior teeth.</a:t>
            </a:r>
          </a:p>
          <a:p>
            <a:pPr marL="640080" lvl="1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marL="640080"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648AE4-070A-4F32-8048-4102DA02F34D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700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305800" cy="6705600"/>
          </a:xfrm>
        </p:spPr>
        <p:txBody>
          <a:bodyPr/>
          <a:lstStyle/>
          <a:p>
            <a:pPr lvl="1" algn="just" eaLnBrk="1" hangingPunct="1">
              <a:lnSpc>
                <a:spcPct val="170000"/>
              </a:lnSpc>
            </a:pPr>
            <a:r>
              <a:rPr lang="en-US" sz="2400" dirty="0" smtClean="0"/>
              <a:t>Social status (</a:t>
            </a:r>
            <a:r>
              <a:rPr lang="en-US" sz="2400" dirty="0" err="1" smtClean="0"/>
              <a:t>Fastlicht</a:t>
            </a:r>
            <a:r>
              <a:rPr lang="en-US" sz="2400" dirty="0" smtClean="0"/>
              <a:t> 1948, 1976)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n-US" sz="2400" dirty="0" smtClean="0"/>
              <a:t>Sign of ceremonial sacrifice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n-US" sz="2400" dirty="0" smtClean="0"/>
              <a:t>To ensure  life after death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n-US" sz="2400" dirty="0" smtClean="0"/>
              <a:t>Aesthetics and fashion( </a:t>
            </a:r>
            <a:r>
              <a:rPr lang="en-US" sz="2400" dirty="0" err="1" smtClean="0"/>
              <a:t>Fastlicht</a:t>
            </a:r>
            <a:r>
              <a:rPr lang="en-US" sz="2400" dirty="0" smtClean="0"/>
              <a:t>, Romero 1958; Rubin de la </a:t>
            </a:r>
            <a:r>
              <a:rPr lang="en-US" sz="2400" dirty="0" err="1" smtClean="0"/>
              <a:t>Borbolla</a:t>
            </a:r>
            <a:r>
              <a:rPr lang="en-US" sz="2400" dirty="0" smtClean="0"/>
              <a:t> 1940)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n-US" sz="2400" dirty="0" smtClean="0"/>
              <a:t>To allow room intra orally for the placement of lip plugs and labrets</a:t>
            </a:r>
          </a:p>
          <a:p>
            <a:pPr lvl="1" eaLnBrk="1" hangingPunct="1">
              <a:lnSpc>
                <a:spcPct val="150000"/>
              </a:lnSpc>
            </a:pPr>
            <a:endParaRPr lang="en-US" dirty="0" smtClean="0"/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</p:txBody>
      </p:sp>
      <p:sp>
        <p:nvSpPr>
          <p:cNvPr id="1536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2381F4-161E-4FE5-B731-037E27F635F2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Complications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   Dento alveolar complications include </a:t>
            </a:r>
            <a:r>
              <a:rPr lang="en-US" b="1" smtClean="0"/>
              <a:t>alveolar fractures, damage to mucosal tissue and fracture of tooth crown leaving the tooth roots in situ.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/>
              <a:t>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                                              Gross wound sepsis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solidFill>
                <a:srgbClr val="C58D0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solidFill>
                  <a:srgbClr val="C58D01"/>
                </a:solidFill>
              </a:rPr>
              <a:t>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solidFill>
                  <a:srgbClr val="C58D01"/>
                </a:solidFill>
              </a:rPr>
              <a:t> </a:t>
            </a:r>
            <a:r>
              <a:rPr lang="en-US" b="1" smtClean="0"/>
              <a:t>periapical granuloma, abscess formation consequent to trauma, pulp necrosis, and bacterial infestation of the root canal. 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/>
          </a:p>
        </p:txBody>
      </p:sp>
      <p:sp>
        <p:nvSpPr>
          <p:cNvPr id="1639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63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71597-258E-42FE-A614-C8EE365B42A4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2514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91000" y="37338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TRADITIONAL TOOTH BUD GOUGING/REMOVAL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51054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/>
              <a:t>Terms used for tooth </a:t>
            </a:r>
            <a:r>
              <a:rPr lang="en-US" sz="2600" b="1" dirty="0" smtClean="0"/>
              <a:t>gouging</a:t>
            </a:r>
            <a:r>
              <a:rPr lang="en-US" sz="2600" b="1" dirty="0"/>
              <a:t> </a:t>
            </a:r>
            <a:endParaRPr lang="en-US" sz="2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6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Baba </a:t>
            </a:r>
            <a:r>
              <a:rPr lang="en-US" sz="2400" dirty="0"/>
              <a:t>and Kay (1989) referred to the traditional practice in Southern Sudan, named </a:t>
            </a:r>
            <a:r>
              <a:rPr lang="en-US" sz="2400" dirty="0" smtClean="0"/>
              <a:t>‘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LUGBARA</a:t>
            </a:r>
            <a:r>
              <a:rPr lang="en-US" sz="2400" dirty="0" smtClean="0"/>
              <a:t>’ that </a:t>
            </a:r>
            <a:r>
              <a:rPr lang="en-US" sz="2400" dirty="0"/>
              <a:t>involves the removal of </a:t>
            </a:r>
            <a:r>
              <a:rPr lang="en-US" sz="2400" dirty="0" err="1"/>
              <a:t>unerupted</a:t>
            </a:r>
            <a:r>
              <a:rPr lang="en-US" sz="2400" dirty="0"/>
              <a:t> canines as a treatment for childhood </a:t>
            </a:r>
            <a:r>
              <a:rPr lang="en-US" sz="2400" dirty="0" smtClean="0"/>
              <a:t>illnesses.</a:t>
            </a:r>
            <a:endParaRPr lang="en-US" sz="2400" dirty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Rasmussen </a:t>
            </a:r>
            <a:r>
              <a:rPr lang="en-US" sz="2400" dirty="0"/>
              <a:t>et al (1992) </a:t>
            </a:r>
            <a:r>
              <a:rPr lang="en-US" sz="2400" dirty="0" smtClean="0"/>
              <a:t>in Khartoum proposed, </a:t>
            </a:r>
            <a:r>
              <a:rPr lang="en-US" sz="2400" dirty="0"/>
              <a:t>the lancing of the swollen alveolar process over the </a:t>
            </a:r>
            <a:r>
              <a:rPr lang="en-US" sz="2400" dirty="0" err="1"/>
              <a:t>unerupted</a:t>
            </a:r>
            <a:r>
              <a:rPr lang="en-US" sz="2400" dirty="0"/>
              <a:t> canine with a heated instrument is known as ‘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HAIFAT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’.</a:t>
            </a:r>
            <a:r>
              <a:rPr lang="en-US" sz="2600" baseline="30000" dirty="0"/>
              <a:t> </a:t>
            </a:r>
            <a:endParaRPr lang="en-US" sz="2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600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7F5FCA-2F3A-4EB1-9E2D-33EFA2F455E3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procedure is done as early as in one month till up to three years of age. Most studies report a peak age of 4-18 months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Kikwilu</a:t>
            </a:r>
            <a:r>
              <a:rPr lang="en-US" sz="2400" b="1" dirty="0" smtClean="0"/>
              <a:t> E.N 1997); (</a:t>
            </a:r>
            <a:r>
              <a:rPr lang="en-US" sz="2400" b="1" dirty="0" err="1" smtClean="0"/>
              <a:t>S.N.Dewhurst</a:t>
            </a:r>
            <a:r>
              <a:rPr lang="en-US" sz="2400" b="1" dirty="0" smtClean="0"/>
              <a:t> 2001).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places include Tanzania, Uganda and Somalia, </a:t>
            </a:r>
            <a:r>
              <a:rPr lang="en-US" sz="2400" dirty="0" err="1" smtClean="0"/>
              <a:t>Acholi</a:t>
            </a:r>
            <a:r>
              <a:rPr lang="en-US" sz="2400" dirty="0" smtClean="0"/>
              <a:t> and </a:t>
            </a:r>
            <a:r>
              <a:rPr lang="en-US" sz="2400" dirty="0" err="1" smtClean="0"/>
              <a:t>Lango</a:t>
            </a:r>
            <a:r>
              <a:rPr lang="en-US" sz="2400" dirty="0" smtClean="0"/>
              <a:t> tribes in Northern Uganda, near the border of Sudan.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81015-7B2F-4274-97EF-0AC9F39857F9}" type="slidenum">
              <a:rPr lang="en-US" smtClean="0">
                <a:latin typeface="Arial" charset="0"/>
              </a:rPr>
              <a:pPr/>
              <a:t>46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229600" cy="5668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b="1" smtClean="0">
                <a:solidFill>
                  <a:srgbClr val="00B0F0"/>
                </a:solidFill>
              </a:rPr>
              <a:t>COMPLICATIONS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Any attempt at enucleation of the developing primary canine tooth bud will cause major disruption of the underlying successional tooth bud; with damage ranging from hypoplasia to total atrophy. 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Tooth bud gouging also has the risk to life of the child. Severe hemorrhage, septicemia and tetanus have caused fatalities. 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945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676DBE-6D4D-4CB8-A207-BAEB2D981E50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077200" cy="55927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       PATTERNS OF CHIPPING &amp; FILLING</a:t>
            </a:r>
            <a:endParaRPr lang="en-US" sz="3200" b="1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 The simplest form of tooth mutilation is the filling of the teeth.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 </a:t>
            </a:r>
            <a:r>
              <a:rPr lang="en-US" sz="2400" dirty="0" smtClean="0"/>
              <a:t>In general various forms of chipping, filling of the tooth crown primarily involve mutilation of: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err="1" smtClean="0"/>
              <a:t>Incisal</a:t>
            </a:r>
            <a:r>
              <a:rPr lang="en-US" sz="2400" b="1" dirty="0" smtClean="0"/>
              <a:t> edges</a:t>
            </a:r>
            <a:endParaRPr lang="en-US" sz="24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err="1" smtClean="0"/>
              <a:t>Mesial</a:t>
            </a:r>
            <a:r>
              <a:rPr lang="en-US" sz="2400" b="1" dirty="0" smtClean="0"/>
              <a:t>/Distal </a:t>
            </a:r>
            <a:r>
              <a:rPr lang="en-US" sz="2400" b="1" dirty="0" err="1" smtClean="0"/>
              <a:t>incisal</a:t>
            </a:r>
            <a:r>
              <a:rPr lang="en-US" sz="2400" b="1" dirty="0" smtClean="0"/>
              <a:t> angles</a:t>
            </a:r>
            <a:endParaRPr lang="en-US" sz="24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err="1" smtClean="0"/>
              <a:t>Mesial</a:t>
            </a:r>
            <a:r>
              <a:rPr lang="en-US" sz="2400" b="1" dirty="0" smtClean="0"/>
              <a:t>/Distal </a:t>
            </a:r>
            <a:r>
              <a:rPr lang="en-US" sz="2400" b="1" dirty="0" err="1" smtClean="0"/>
              <a:t>incisal</a:t>
            </a:r>
            <a:r>
              <a:rPr lang="en-US" sz="2400" b="1" dirty="0" smtClean="0"/>
              <a:t> surfaces</a:t>
            </a:r>
            <a:endParaRPr lang="en-US" sz="24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/>
              <a:t>Labial surface</a:t>
            </a:r>
            <a:endParaRPr lang="en-US" sz="2400" dirty="0" smtClean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/>
              <a:t>Whole tooth crown</a:t>
            </a:r>
            <a:endParaRPr lang="en-US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988E7D-0CE1-4153-BED5-4DFFD2EAD6C8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pic>
        <p:nvPicPr>
          <p:cNvPr id="4" name="Picture 2" descr="tooth fil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495800"/>
            <a:ext cx="3238500" cy="224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41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LACQUERING &amp; DYEING OF TEETH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305800" cy="4724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Blackening of teeth was seen in ancient Japan, Vietnam and Philippines.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In French colonial Annam (now Vietnam), every Annamese of either sex was expected to have his/her teeth blackened by a process said to be very painful.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/>
              <a:t>The custom is still practiced by some people in Vietnam, Laos and Thailand, some areas of Indonesia and the Philippines and in parts of Columbia and Peru of South America.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E9639-C2B8-4E36-BDF7-1A5BD088FA38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2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762000"/>
            <a:ext cx="7620000" cy="1143000"/>
          </a:xfrm>
        </p:spPr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Introduction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GB" sz="2400" dirty="0" smtClean="0"/>
              <a:t>For an individual to survive successfully in a society, he or she should develop the essential qualities necessary to fit effectively in the society. </a:t>
            </a:r>
          </a:p>
          <a:p>
            <a:pPr algn="just">
              <a:lnSpc>
                <a:spcPct val="150000"/>
              </a:lnSpc>
            </a:pPr>
            <a:endParaRPr lang="en-GB" sz="2400" dirty="0" smtClean="0"/>
          </a:p>
          <a:p>
            <a:pPr algn="just">
              <a:lnSpc>
                <a:spcPct val="150000"/>
              </a:lnSpc>
            </a:pPr>
            <a:r>
              <a:rPr lang="en-GB" sz="2400" dirty="0" smtClean="0"/>
              <a:t>These essential qualities are the acquirement of customs, beliefs, laws, moral percept, art, skills and religion.  </a:t>
            </a:r>
            <a:endParaRPr lang="en-US" sz="2400" dirty="0" smtClean="0"/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49E085-EF1C-444B-B803-424C18B4D91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Reasons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525963"/>
          </a:xfrm>
        </p:spPr>
        <p:txBody>
          <a:bodyPr>
            <a:normAutofit lnSpcReduction="10000"/>
          </a:bodyPr>
          <a:lstStyle/>
          <a:p>
            <a:pPr lvl="3" algn="just" eaLnBrk="1" hangingPunct="1">
              <a:lnSpc>
                <a:spcPct val="150000"/>
              </a:lnSpc>
            </a:pPr>
            <a:r>
              <a:rPr lang="en-US" sz="2400" dirty="0" smtClean="0"/>
              <a:t>Concepts of beauty or maturity. </a:t>
            </a:r>
          </a:p>
          <a:p>
            <a:pPr lvl="3" algn="just" eaLnBrk="1" hangingPunct="1">
              <a:lnSpc>
                <a:spcPct val="150000"/>
              </a:lnSpc>
            </a:pPr>
            <a:r>
              <a:rPr lang="en-US" sz="2400" dirty="0" smtClean="0"/>
              <a:t>In Vietnam also, tooth lacquering is used for cosmetic purposes.</a:t>
            </a:r>
          </a:p>
          <a:p>
            <a:pPr lvl="3" algn="just" eaLnBrk="1" hangingPunct="1">
              <a:lnSpc>
                <a:spcPct val="150000"/>
              </a:lnSpc>
            </a:pPr>
            <a:r>
              <a:rPr lang="en-US" sz="2400" dirty="0" smtClean="0"/>
              <a:t>Some people reportedly blacken their teeth to help prevent tooth decay.</a:t>
            </a:r>
          </a:p>
          <a:p>
            <a:pPr lvl="3" algn="just" eaLnBrk="1" hangingPunct="1">
              <a:lnSpc>
                <a:spcPct val="150000"/>
              </a:lnSpc>
            </a:pPr>
            <a:r>
              <a:rPr lang="en-US" sz="2400" dirty="0" smtClean="0"/>
              <a:t>The custom of ‘</a:t>
            </a:r>
            <a:r>
              <a:rPr lang="en-US" sz="2400" b="1" dirty="0" err="1" smtClean="0"/>
              <a:t>Ohaguro</a:t>
            </a:r>
            <a:r>
              <a:rPr lang="en-US" sz="2400" dirty="0" smtClean="0"/>
              <a:t>’ tooth blackening among the Japanese was primarily used to signify marriage and fidelity in marriage.</a:t>
            </a:r>
          </a:p>
          <a:p>
            <a:pPr lvl="3"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2458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8919FD-CC50-4E43-9EA4-A8A48C230F6B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  <p:pic>
        <p:nvPicPr>
          <p:cNvPr id="1026" name="Picture 2" descr="93904934_735be989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77925"/>
            <a:ext cx="1576388" cy="2022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8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>
            <a:no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DECORATIVE DENTAL INLAYS AND CROWNS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" y="2667000"/>
            <a:ext cx="7620000" cy="48006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use of dental inlays and crowns for adornment purposes is a form of non- therapeutic tooth mutilation occasionally encountered among contemporary people within and outside the tropics. 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/>
              <a:t>Purposes</a:t>
            </a:r>
            <a:r>
              <a:rPr lang="en-US" sz="2400" dirty="0" smtClean="0"/>
              <a:t>  -  beautification, to signify wealth or signify some event.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EF329F-C016-4AFA-A0FE-BB05D9F5A03C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  <p:pic>
        <p:nvPicPr>
          <p:cNvPr id="3074" name="Picture 2" descr="86336364_a91061e7f1"/>
          <p:cNvPicPr>
            <a:picLocks noChangeAspect="1" noChangeArrowheads="1"/>
          </p:cNvPicPr>
          <p:nvPr/>
        </p:nvPicPr>
        <p:blipFill>
          <a:blip r:embed="rId2"/>
          <a:srcRect t="22223"/>
          <a:stretch>
            <a:fillRect/>
          </a:stretch>
        </p:blipFill>
        <p:spPr bwMode="auto">
          <a:xfrm>
            <a:off x="7010400" y="745106"/>
            <a:ext cx="2133600" cy="21504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74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7772400" cy="5562600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The practice of placing decorative inlays in front teeth was also carried out in India in previous times. 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In India the teeth of important people such as Kings of various Kingdoms were reportedly decorated with glass, pearl</a:t>
            </a:r>
            <a:r>
              <a:rPr lang="en-US" sz="2400" dirty="0"/>
              <a:t> </a:t>
            </a:r>
            <a:r>
              <a:rPr lang="en-US" sz="2400" dirty="0" smtClean="0"/>
              <a:t>and diamond.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2662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F258BE-4B93-4B06-B90A-7C4624C81DFB}" type="slidenum">
              <a:rPr lang="en-US" smtClean="0">
                <a:latin typeface="Arial" charset="0"/>
              </a:rPr>
              <a:pPr/>
              <a:t>52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8392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MUTILATION OF SOFT TISSUE  				(PIERCING)</a:t>
            </a:r>
            <a:endParaRPr lang="en-US" sz="3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76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5E618-8638-473F-BC4F-226D12B289A8}" type="slidenum">
              <a:rPr lang="en-US" smtClean="0">
                <a:latin typeface="Arial" charset="0"/>
              </a:rPr>
              <a:pPr/>
              <a:t>53</a:t>
            </a:fld>
            <a:endParaRPr lang="en-US" smtClean="0">
              <a:latin typeface="Arial" charset="0"/>
            </a:endParaRPr>
          </a:p>
        </p:txBody>
      </p:sp>
      <p:pic>
        <p:nvPicPr>
          <p:cNvPr id="4098" name="Picture 2" descr="most-pierced-wo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4724400" cy="45673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666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8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8684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367D17-42DD-4A98-9286-453E960704FF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  <p:pic>
        <p:nvPicPr>
          <p:cNvPr id="4" name="Picture 12" descr="C:\Documents and Settings\User\Desktop\oral piercing\carinacras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381000"/>
            <a:ext cx="1814513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5" descr="C:\Documents and Settings\User\Desktop\oral piercing\lindasmiley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28600"/>
            <a:ext cx="1830388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6" descr="C:\Documents and Settings\User\Desktop\oral piercing\monroe11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28913" y="2290763"/>
            <a:ext cx="2986087" cy="1844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7" descr="C:\Documents and Settings\User\Desktop\oral piercing\oral-piercing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381000"/>
            <a:ext cx="2514600" cy="201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8" descr="C:\Documents and Settings\User\Desktop\oral piercing\Thaipusam_Chris_Piercing_smal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895600"/>
            <a:ext cx="245745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9" descr="C:\Documents and Settings\User\Desktop\oral piercing\zach3xtongu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2971800"/>
            <a:ext cx="22860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0" descr="C:\Documents and Settings\User\Desktop\oral piercing\zoey1102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4378325"/>
            <a:ext cx="2590800" cy="2479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23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382000" cy="57150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Complications of Piercing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 smtClean="0"/>
              <a:t>LOCAL COMPLICATIONS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jewellery</a:t>
            </a:r>
            <a:r>
              <a:rPr lang="en-US" sz="2400" dirty="0" smtClean="0"/>
              <a:t> at the location can contribute to gingival recession at the anterior facial surface of the mandibular region, due to physical trauma to the tissues.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Functional issues involving the gag reflex, throat irritation and deglutition occurs with piercing done on the uvula.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For individual with several oral piercing, the effects on speech, mastication and deglutition are compounded.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</p:txBody>
      </p:sp>
      <p:sp>
        <p:nvSpPr>
          <p:cNvPr id="2969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58A625-98EE-4B2A-B575-B9B9E45AC540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0" y="731838"/>
            <a:ext cx="8458200" cy="5135562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i="1" dirty="0" smtClean="0"/>
              <a:t>COMPLICATION DURING PIERCING</a:t>
            </a:r>
            <a:endParaRPr lang="en-US" sz="2800" i="1" dirty="0" smtClean="0"/>
          </a:p>
          <a:p>
            <a:pPr eaLnBrk="1" hangingPunct="1"/>
            <a:endParaRPr lang="en-US" sz="28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/>
              <a:t>Hemorrhage</a:t>
            </a:r>
            <a:r>
              <a:rPr lang="en-US" sz="2400" dirty="0" smtClean="0"/>
              <a:t> – the highly vascularized tongue served by the deep lingual artery and vein will bleed during the procedure.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/>
              <a:t>Nerve damage </a:t>
            </a:r>
            <a:r>
              <a:rPr lang="en-US" sz="2400" dirty="0" smtClean="0"/>
              <a:t>– the tongue being highly innervated by the trigeminal( mandibular division), facial, hypoglossal and </a:t>
            </a:r>
            <a:r>
              <a:rPr lang="en-US" sz="2400" dirty="0" err="1" smtClean="0"/>
              <a:t>glosso</a:t>
            </a:r>
            <a:r>
              <a:rPr lang="en-US" sz="2400" dirty="0" smtClean="0"/>
              <a:t>-pharyngeal nerves, it is possible to puncture a nerve during the procedure.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If nerve damage occurs, there can be alteration in sensory (taste) or motor effects depending on the nerve affected.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/>
              <a:t> </a:t>
            </a:r>
          </a:p>
        </p:txBody>
      </p:sp>
      <p:sp>
        <p:nvSpPr>
          <p:cNvPr id="3072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C352D7-9A23-4BA0-827F-6DE1CC129749}" type="slidenum">
              <a:rPr lang="en-US" smtClean="0">
                <a:latin typeface="Arial" charset="0"/>
              </a:rPr>
              <a:pPr/>
              <a:t>56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6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US" sz="2800" b="1" i="1" dirty="0" smtClean="0">
                <a:solidFill>
                  <a:schemeClr val="tx1"/>
                </a:solidFill>
                <a:latin typeface="+mn-lt"/>
              </a:rPr>
              <a:t>COMPLICATION DURING PIERCING</a:t>
            </a:r>
            <a:r>
              <a:rPr lang="en-US" sz="4800" i="1" dirty="0" smtClean="0"/>
              <a:t/>
            </a:r>
            <a:br>
              <a:rPr lang="en-US" sz="4800" i="1" dirty="0" smtClean="0"/>
            </a:br>
            <a:endParaRPr lang="en-US" i="1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smtClean="0"/>
              <a:t>HIV, Hepatitis, Tetanus and other communicable diseases –any of these conditions can result from improper sterilization / disinfection of equipments or supplies.</a:t>
            </a:r>
          </a:p>
          <a:p>
            <a:pPr algn="just">
              <a:lnSpc>
                <a:spcPct val="200000"/>
              </a:lnSpc>
            </a:pPr>
            <a:endParaRPr lang="en-US" smtClean="0"/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391F9E-DB35-4FF5-B08A-0FDD44684B4F}" type="slidenum">
              <a:rPr lang="en-US" smtClean="0">
                <a:latin typeface="Arial" charset="0"/>
              </a:rPr>
              <a:pPr/>
              <a:t>57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130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b="1" i="1" dirty="0" smtClean="0"/>
              <a:t>COMPLICATIONS IMMEDIATELY FOLLOWING PIERCING </a:t>
            </a:r>
            <a:endParaRPr lang="en-US" sz="2400" i="1" dirty="0" smtClean="0"/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Local inflammation of tongue</a:t>
            </a:r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Localized infection</a:t>
            </a:r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Trauma to gingiva</a:t>
            </a:r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Bacteremia</a:t>
            </a:r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Ludwig’s angina.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endParaRPr lang="en-US" dirty="0" smtClean="0"/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3B7D5D-0E4A-4D5D-9E38-BD8A84B94D1F}" type="slidenum">
              <a:rPr lang="en-US" smtClean="0">
                <a:latin typeface="Arial" charset="0"/>
              </a:rPr>
              <a:pPr/>
              <a:t>58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229600" cy="55165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i="1" dirty="0" smtClean="0"/>
              <a:t>LONG TERM COMPLICATIONS</a:t>
            </a:r>
            <a:endParaRPr lang="en-US" sz="2800" i="1" dirty="0" smtClean="0"/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 </a:t>
            </a:r>
            <a:r>
              <a:rPr lang="en-US" sz="2400" b="1" dirty="0" smtClean="0"/>
              <a:t>Tissue hyperplasia </a:t>
            </a:r>
            <a:r>
              <a:rPr lang="en-US" sz="2400" dirty="0" smtClean="0"/>
              <a:t>– at the site and may be accompanied by pain and edema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dirty="0" smtClean="0"/>
              <a:t> </a:t>
            </a:r>
            <a:r>
              <a:rPr lang="en-US" sz="2400" b="1" dirty="0" smtClean="0"/>
              <a:t>Dehiscence</a:t>
            </a:r>
            <a:r>
              <a:rPr lang="en-US" sz="2400" dirty="0" smtClean="0"/>
              <a:t> – the ball of the </a:t>
            </a:r>
            <a:r>
              <a:rPr lang="en-US" sz="2400" dirty="0" err="1" smtClean="0"/>
              <a:t>laberette</a:t>
            </a:r>
            <a:r>
              <a:rPr lang="en-US" sz="2400" dirty="0" smtClean="0"/>
              <a:t> or lip barbell rubbing against the gingival region of facial aspect of mandibular </a:t>
            </a:r>
            <a:r>
              <a:rPr lang="en-US" sz="2400" dirty="0" err="1" smtClean="0"/>
              <a:t>anteriors</a:t>
            </a:r>
            <a:r>
              <a:rPr lang="en-US" sz="2400" dirty="0" smtClean="0"/>
              <a:t> can create a dehiscence over time.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400" b="1" dirty="0" smtClean="0"/>
              <a:t> Cracked or fissured teeth </a:t>
            </a:r>
            <a:r>
              <a:rPr lang="en-US" sz="2400" dirty="0" smtClean="0"/>
              <a:t>– this can result from </a:t>
            </a:r>
            <a:r>
              <a:rPr lang="en-US" sz="2400" dirty="0" err="1" smtClean="0"/>
              <a:t>para</a:t>
            </a:r>
            <a:r>
              <a:rPr lang="en-US" sz="2400" dirty="0" smtClean="0"/>
              <a:t> functional oral habits related to biting the barbell, careless </a:t>
            </a:r>
            <a:r>
              <a:rPr lang="en-US" sz="2400" dirty="0" err="1" smtClean="0"/>
              <a:t>jewellery</a:t>
            </a:r>
            <a:r>
              <a:rPr lang="en-US" sz="2400" dirty="0" smtClean="0"/>
              <a:t> insertion or during eating.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endParaRPr lang="en-US" sz="2800" dirty="0" smtClean="0"/>
          </a:p>
        </p:txBody>
      </p:sp>
      <p:sp>
        <p:nvSpPr>
          <p:cNvPr id="3379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AD5C3C-2A17-4738-A82D-01313E31D4FC}" type="slidenum">
              <a:rPr lang="en-US" smtClean="0">
                <a:latin typeface="Arial" charset="0"/>
              </a:rPr>
              <a:pPr/>
              <a:t>59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Introduction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  <a:defRPr/>
            </a:pP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r>
              <a:rPr lang="en-GB" sz="2400" dirty="0"/>
              <a:t>These qualities may have beneficiary effect or sometimes have a detrimental effect on </a:t>
            </a:r>
            <a:r>
              <a:rPr lang="en-GB" sz="2400" dirty="0" smtClean="0"/>
              <a:t>the general health as well as on the oral </a:t>
            </a:r>
            <a:r>
              <a:rPr lang="en-GB" sz="2400" dirty="0"/>
              <a:t>health. </a:t>
            </a: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endParaRPr lang="en-US" sz="2400" dirty="0"/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In a large and popular nation like India, there are many "subcultures" each differing from other in some of the characteristics and have an impact on oral health.  </a:t>
            </a:r>
          </a:p>
          <a:p>
            <a:pPr marL="114300" indent="0" algn="just">
              <a:lnSpc>
                <a:spcPct val="150000"/>
              </a:lnSpc>
              <a:buFont typeface="Arial" charset="0"/>
              <a:buNone/>
              <a:defRPr/>
            </a:pP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endParaRPr lang="en-US" sz="2400" dirty="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24E3E1-1578-4581-953C-526545407DF6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389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PRACTICES OF FLUORIDE INTAKE</a:t>
            </a:r>
            <a:endParaRPr lang="en-US" sz="4000" b="1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620000" cy="4800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Tribal population and Aborigines population like </a:t>
            </a:r>
            <a:r>
              <a:rPr lang="en-US" sz="2400" dirty="0" err="1" smtClean="0">
                <a:cs typeface="Times New Roman" pitchFamily="18" charset="0"/>
              </a:rPr>
              <a:t>eskimos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Newzealand</a:t>
            </a:r>
            <a:r>
              <a:rPr lang="en-US" sz="2400" dirty="0" smtClean="0">
                <a:cs typeface="Times New Roman" pitchFamily="18" charset="0"/>
              </a:rPr>
              <a:t> Maoris, </a:t>
            </a:r>
            <a:r>
              <a:rPr lang="en-US" sz="2400" dirty="0" err="1" smtClean="0">
                <a:cs typeface="Times New Roman" pitchFamily="18" charset="0"/>
              </a:rPr>
              <a:t>Ghanacians</a:t>
            </a:r>
            <a:r>
              <a:rPr lang="en-US" sz="2400" dirty="0" smtClean="0">
                <a:cs typeface="Times New Roman" pitchFamily="18" charset="0"/>
              </a:rPr>
              <a:t>, Australian aborigines, </a:t>
            </a:r>
            <a:r>
              <a:rPr lang="en-US" sz="2400" dirty="0" err="1" smtClean="0">
                <a:cs typeface="Times New Roman" pitchFamily="18" charset="0"/>
              </a:rPr>
              <a:t>Atayal</a:t>
            </a:r>
            <a:r>
              <a:rPr lang="en-US" sz="2400" dirty="0" smtClean="0">
                <a:cs typeface="Times New Roman" pitchFamily="18" charset="0"/>
              </a:rPr>
              <a:t> aborigines have diet pattern free from refined carbohydrates (the staple food – cassava, maize, millet, yam, Tapioca, potatoes) – </a:t>
            </a:r>
            <a:r>
              <a:rPr lang="en-US" sz="2400" b="1" dirty="0" smtClean="0">
                <a:cs typeface="Times New Roman" pitchFamily="18" charset="0"/>
              </a:rPr>
              <a:t>good source of fluorides.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Central African countries ( tribal areas of Tanzania)  </a:t>
            </a:r>
            <a:r>
              <a:rPr lang="en-US" sz="2400" dirty="0" err="1" smtClean="0"/>
              <a:t>Trona</a:t>
            </a:r>
            <a:r>
              <a:rPr lang="en-US" sz="2400" dirty="0" smtClean="0"/>
              <a:t> [a mixture of salts] is used as a Tenderizer, </a:t>
            </a:r>
            <a:r>
              <a:rPr lang="en-US" sz="2400" dirty="0" err="1" smtClean="0"/>
              <a:t>flavouring</a:t>
            </a:r>
            <a:r>
              <a:rPr lang="en-US" sz="2400" dirty="0" smtClean="0"/>
              <a:t> agent and preservatives, which is </a:t>
            </a:r>
            <a:r>
              <a:rPr lang="en-US" sz="2400" b="1" dirty="0" smtClean="0"/>
              <a:t>rich source of fluorides</a:t>
            </a:r>
            <a:r>
              <a:rPr lang="en-US" sz="2400" dirty="0" smtClean="0"/>
              <a:t>. (</a:t>
            </a:r>
            <a:r>
              <a:rPr lang="en-US" sz="2400" dirty="0" err="1" smtClean="0"/>
              <a:t>Mebelya</a:t>
            </a:r>
            <a:r>
              <a:rPr lang="en-US" sz="2400" dirty="0" smtClean="0"/>
              <a:t> 1992).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en-US" dirty="0" smtClean="0"/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B6C965-34E5-4119-BBBC-25BD583E9ABC}" type="slidenum">
              <a:rPr lang="en-US" smtClean="0">
                <a:latin typeface="Arial" charset="0"/>
              </a:rPr>
              <a:pPr/>
              <a:t>60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20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ATTITUDES TOWARDS ORAL HEALTH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3058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Evans cites four dental "myths" or beliefs embraced by older people that are detrimental to their oral health. 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These </a:t>
            </a:r>
            <a:r>
              <a:rPr lang="en-US" sz="2400" dirty="0"/>
              <a:t>include the </a:t>
            </a:r>
            <a:r>
              <a:rPr lang="en-US" sz="2400" dirty="0" smtClean="0"/>
              <a:t>belief (myths) that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/>
              <a:t>a</a:t>
            </a:r>
            <a:r>
              <a:rPr lang="en-US" sz="2200" dirty="0" smtClean="0"/>
              <a:t>ging </a:t>
            </a:r>
            <a:r>
              <a:rPr lang="en-US" sz="2200" dirty="0"/>
              <a:t>is naturally associated with tooth </a:t>
            </a:r>
            <a:r>
              <a:rPr lang="en-US" sz="2200" dirty="0" smtClean="0"/>
              <a:t>loss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dental </a:t>
            </a:r>
            <a:r>
              <a:rPr lang="en-US" sz="2200" dirty="0"/>
              <a:t>care is </a:t>
            </a:r>
            <a:r>
              <a:rPr lang="en-US" sz="2200" dirty="0" smtClean="0"/>
              <a:t>expensive 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dental </a:t>
            </a:r>
            <a:r>
              <a:rPr lang="en-US" sz="2200" dirty="0"/>
              <a:t>treatment require lengthy visits 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dentists </a:t>
            </a:r>
            <a:r>
              <a:rPr lang="en-US" sz="2200" dirty="0"/>
              <a:t>and dental delivery systems do not vary from each other. </a:t>
            </a:r>
            <a:endParaRPr lang="en-US" sz="22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Such attitudes can create barriers to seeking appropriate dental care.  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357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It is clear </a:t>
            </a:r>
            <a:r>
              <a:rPr lang="en-US" sz="2400" dirty="0" smtClean="0"/>
              <a:t>now </a:t>
            </a:r>
            <a:r>
              <a:rPr lang="en-US" sz="2400" dirty="0"/>
              <a:t>that not all customs beliefs and practices are harmful to oral </a:t>
            </a:r>
            <a:r>
              <a:rPr lang="en-US" sz="2400" dirty="0" smtClean="0"/>
              <a:t>health.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There </a:t>
            </a:r>
            <a:r>
              <a:rPr lang="en-US" sz="2400" dirty="0"/>
              <a:t>are certain beliefs and practices which are beneficial to oral health, those should be followed and encourage others to follow </a:t>
            </a:r>
            <a:r>
              <a:rPr lang="en-US" sz="2400" dirty="0" smtClean="0"/>
              <a:t>it</a:t>
            </a:r>
            <a:r>
              <a:rPr lang="en-US" sz="2400" dirty="0"/>
              <a:t> </a:t>
            </a:r>
            <a:r>
              <a:rPr lang="en-US" sz="2400" dirty="0" smtClean="0"/>
              <a:t>and vice versa without hurting the sentiments of people.</a:t>
            </a:r>
            <a:r>
              <a:rPr lang="en-US" sz="2400" dirty="0"/>
              <a:t> 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/>
              <a:t>The mass media in the form of radio, television, newspapers, health exhibitions, </a:t>
            </a:r>
            <a:r>
              <a:rPr lang="en-US" sz="2400" dirty="0" smtClean="0"/>
              <a:t>can also change </a:t>
            </a:r>
            <a:r>
              <a:rPr lang="en-US" sz="2400" dirty="0"/>
              <a:t>the attitude and behavior of the </a:t>
            </a:r>
            <a:r>
              <a:rPr lang="en-US" sz="2400" dirty="0" smtClean="0"/>
              <a:t>people.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97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primary health workers and school teachers can a play a vital role in creating the awareness on the adverse effects of deleterious cultural practices among the general population and students. </a:t>
            </a:r>
            <a:endParaRPr lang="en-US" dirty="0" smtClean="0"/>
          </a:p>
          <a:p>
            <a:pPr marL="11430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demands more patience as well as persistence from the health care workers, as the cultural practices are deep rooted and requires a very long time to change or modify.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96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848600" cy="5791200"/>
          </a:xfrm>
        </p:spPr>
        <p:txBody>
          <a:bodyPr>
            <a:normAutofit fontScale="92500" lnSpcReduction="10000"/>
          </a:bodyPr>
          <a:lstStyle/>
          <a:p>
            <a:pPr marL="292100" lvl="1" indent="-2921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400" dirty="0"/>
              <a:t>Cultural modification of </a:t>
            </a:r>
            <a:r>
              <a:rPr lang="en-US" sz="2400" dirty="0" smtClean="0"/>
              <a:t>teeth.</a:t>
            </a:r>
            <a:r>
              <a:rPr lang="en-US" sz="2400" u="sng" dirty="0" smtClean="0">
                <a:hlinkClick r:id="rId2"/>
              </a:rPr>
              <a:t>www.uic.edu/classes/</a:t>
            </a:r>
            <a:r>
              <a:rPr lang="en-US" sz="2400" u="sng" dirty="0" err="1" smtClean="0">
                <a:hlinkClick r:id="rId2"/>
              </a:rPr>
              <a:t>osci</a:t>
            </a:r>
            <a:r>
              <a:rPr lang="en-US" sz="2400" u="sng" dirty="0" smtClean="0">
                <a:hlinkClick r:id="rId2"/>
              </a:rPr>
              <a:t>/osci590/6</a:t>
            </a:r>
            <a:r>
              <a:rPr lang="en-US" sz="2400" u="sng" dirty="0" smtClean="0"/>
              <a:t> </a:t>
            </a:r>
            <a:r>
              <a:rPr lang="en-US" sz="2400" dirty="0" smtClean="0"/>
              <a:t>Accessed on 03.10.16 at 4:20 p.m.</a:t>
            </a:r>
          </a:p>
          <a:p>
            <a:pPr marL="292100" lvl="1" indent="-2921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400" dirty="0" smtClean="0"/>
              <a:t>Van </a:t>
            </a:r>
            <a:r>
              <a:rPr lang="en-US" sz="2400" dirty="0" err="1"/>
              <a:t>Reenan</a:t>
            </a:r>
            <a:r>
              <a:rPr lang="en-US" sz="2400" dirty="0"/>
              <a:t> J </a:t>
            </a:r>
            <a:r>
              <a:rPr lang="en-US" sz="2400" dirty="0" smtClean="0"/>
              <a:t>F. Tooth </a:t>
            </a:r>
            <a:r>
              <a:rPr lang="en-US" sz="2400" dirty="0"/>
              <a:t>mutilation amongst the people of </a:t>
            </a:r>
            <a:r>
              <a:rPr lang="en-US" sz="2400" dirty="0" err="1"/>
              <a:t>Kavango</a:t>
            </a:r>
            <a:r>
              <a:rPr lang="en-US" sz="2400" dirty="0"/>
              <a:t> and  </a:t>
            </a:r>
            <a:r>
              <a:rPr lang="en-US" sz="2400" dirty="0" err="1"/>
              <a:t>Bushmanland</a:t>
            </a:r>
            <a:r>
              <a:rPr lang="en-US" sz="2400" dirty="0"/>
              <a:t> South West Africa (Namibia</a:t>
            </a:r>
            <a:r>
              <a:rPr lang="en-US" sz="2400" dirty="0" smtClean="0"/>
              <a:t>). </a:t>
            </a:r>
            <a:r>
              <a:rPr lang="en-US" sz="2400" dirty="0"/>
              <a:t>Journal of </a:t>
            </a:r>
            <a:r>
              <a:rPr lang="en-US" sz="2400" dirty="0" smtClean="0"/>
              <a:t>Dental Association </a:t>
            </a:r>
            <a:r>
              <a:rPr lang="en-US" sz="2400" dirty="0"/>
              <a:t>of  South  </a:t>
            </a:r>
            <a:r>
              <a:rPr lang="en-US" sz="2400" dirty="0" smtClean="0"/>
              <a:t>Africa.1978;33:205-218</a:t>
            </a:r>
          </a:p>
          <a:p>
            <a:pPr marL="292100" lvl="1" indent="-2921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400" dirty="0" err="1" smtClean="0"/>
              <a:t>Tayanin</a:t>
            </a:r>
            <a:r>
              <a:rPr lang="en-US" sz="2400" dirty="0" smtClean="0"/>
              <a:t> </a:t>
            </a:r>
            <a:r>
              <a:rPr lang="en-US" sz="2400" dirty="0"/>
              <a:t>GL, </a:t>
            </a:r>
            <a:r>
              <a:rPr lang="en-US" sz="2400" dirty="0" err="1"/>
              <a:t>Bratthall</a:t>
            </a:r>
            <a:r>
              <a:rPr lang="en-US" sz="2400" dirty="0"/>
              <a:t> </a:t>
            </a:r>
            <a:r>
              <a:rPr lang="en-US" sz="2400" dirty="0" smtClean="0"/>
              <a:t>D. Black teeth- beauty </a:t>
            </a:r>
            <a:r>
              <a:rPr lang="en-US" sz="2400" dirty="0"/>
              <a:t>or caries prevention? Practice and beliefs of the </a:t>
            </a:r>
            <a:r>
              <a:rPr lang="en-US" sz="2400" dirty="0" err="1"/>
              <a:t>Kammu</a:t>
            </a:r>
            <a:r>
              <a:rPr lang="en-US" sz="2400" dirty="0"/>
              <a:t> </a:t>
            </a:r>
            <a:r>
              <a:rPr lang="en-US" sz="2400" dirty="0" smtClean="0"/>
              <a:t>people. Community </a:t>
            </a:r>
            <a:r>
              <a:rPr lang="en-US" sz="2400" dirty="0"/>
              <a:t>dentistry and oral epidemiology </a:t>
            </a:r>
            <a:r>
              <a:rPr lang="en-US" sz="2400" dirty="0" smtClean="0"/>
              <a:t>.2006;34:81-86</a:t>
            </a:r>
          </a:p>
          <a:p>
            <a:pPr marL="292100" lvl="1" indent="-2921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400" dirty="0" smtClean="0"/>
              <a:t>Shelia </a:t>
            </a:r>
            <a:r>
              <a:rPr lang="en-US" sz="2400" dirty="0"/>
              <a:t>S Price &amp; Maurice W </a:t>
            </a:r>
            <a:r>
              <a:rPr lang="en-US" sz="2400" dirty="0" smtClean="0"/>
              <a:t>Lewis. Body </a:t>
            </a:r>
            <a:r>
              <a:rPr lang="en-US" sz="2400" dirty="0"/>
              <a:t>piercing involving oral </a:t>
            </a:r>
            <a:r>
              <a:rPr lang="en-US" sz="2400" dirty="0" smtClean="0"/>
              <a:t>sites. JADA. 1997;128:1017-1020</a:t>
            </a:r>
            <a:endParaRPr lang="en-US" sz="2400" dirty="0"/>
          </a:p>
          <a:p>
            <a:pPr marL="292100" lvl="1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1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sz="2200" dirty="0" smtClean="0">
                <a:cs typeface="Times New Roman" pitchFamily="18" charset="0"/>
              </a:rPr>
              <a:t>Dentistry – an illustrated history by </a:t>
            </a:r>
            <a:r>
              <a:rPr lang="en-US" sz="2200" dirty="0" err="1" smtClean="0">
                <a:cs typeface="Times New Roman" pitchFamily="18" charset="0"/>
              </a:rPr>
              <a:t>Malvin</a:t>
            </a:r>
            <a:r>
              <a:rPr lang="en-US" sz="2200" dirty="0" smtClean="0">
                <a:cs typeface="Times New Roman" pitchFamily="18" charset="0"/>
              </a:rPr>
              <a:t> E Ring.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err="1" smtClean="0">
                <a:cs typeface="Times New Roman" pitchFamily="18" charset="0"/>
              </a:rPr>
              <a:t>Gopalan</a:t>
            </a:r>
            <a:r>
              <a:rPr lang="en-US" sz="2200" dirty="0" smtClean="0">
                <a:cs typeface="Times New Roman" pitchFamily="18" charset="0"/>
              </a:rPr>
              <a:t> V. Possible role for dietary </a:t>
            </a:r>
            <a:r>
              <a:rPr lang="en-US" sz="2200" dirty="0" err="1" smtClean="0">
                <a:cs typeface="Times New Roman" pitchFamily="18" charset="0"/>
              </a:rPr>
              <a:t>leucine</a:t>
            </a:r>
            <a:r>
              <a:rPr lang="en-US" sz="2200" dirty="0" smtClean="0">
                <a:cs typeface="Times New Roman" pitchFamily="18" charset="0"/>
              </a:rPr>
              <a:t> in the pathogenesis of pellagra. The Lancet. January 1969;293(7587):197-199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/>
              <a:t>Amrita Jay. Oral </a:t>
            </a:r>
            <a:r>
              <a:rPr lang="en-US" sz="2200" dirty="0" err="1" smtClean="0"/>
              <a:t>cysticercosis</a:t>
            </a:r>
            <a:r>
              <a:rPr lang="en-US" sz="2200" dirty="0" smtClean="0"/>
              <a:t> .British journal of oral and maxillofacial surgery. June 2007; 45(4):331-334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>
                <a:hlinkClick r:id="rId2"/>
              </a:rPr>
              <a:t>http://www.who.int/zoonoses/diseases/taeniasis/en/</a:t>
            </a:r>
            <a:r>
              <a:rPr lang="en-US" sz="2200" dirty="0" smtClean="0"/>
              <a:t>. Accessed on 05.10.16 at 09:20 p.m.</a:t>
            </a:r>
            <a:endParaRPr lang="en-US" sz="2200" dirty="0" smtClean="0"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970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/>
              <a:t>Text Book of Preventive and Social Medicine by K</a:t>
            </a:r>
            <a:r>
              <a:rPr lang="en-US" sz="2400" dirty="0" smtClean="0"/>
              <a:t>. Park</a:t>
            </a:r>
            <a:r>
              <a:rPr lang="en-US" sz="2400" dirty="0"/>
              <a:t>, </a:t>
            </a:r>
            <a:r>
              <a:rPr lang="en-US" sz="2400" dirty="0" smtClean="0"/>
              <a:t>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 </a:t>
            </a:r>
            <a:r>
              <a:rPr lang="en-US" sz="2400" dirty="0"/>
              <a:t>Edition, </a:t>
            </a:r>
            <a:r>
              <a:rPr lang="en-US" sz="2400" dirty="0" err="1"/>
              <a:t>Bhanarsidas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Bhanot</a:t>
            </a:r>
            <a:r>
              <a:rPr lang="en-US" sz="2400" dirty="0" smtClean="0"/>
              <a:t> </a:t>
            </a:r>
            <a:r>
              <a:rPr lang="en-US" sz="2400" dirty="0"/>
              <a:t>Publishers. 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r>
              <a:rPr lang="en-US" sz="2400" dirty="0" smtClean="0"/>
              <a:t>Essentials </a:t>
            </a:r>
            <a:r>
              <a:rPr lang="en-US" sz="2400" dirty="0"/>
              <a:t>of </a:t>
            </a:r>
            <a:r>
              <a:rPr lang="en-US" sz="2400" dirty="0" smtClean="0"/>
              <a:t>Preventive </a:t>
            </a:r>
            <a:r>
              <a:rPr lang="en-US" sz="2400" dirty="0"/>
              <a:t>and community dentistry by </a:t>
            </a:r>
            <a:r>
              <a:rPr lang="en-US" sz="2400" dirty="0" err="1"/>
              <a:t>Soben</a:t>
            </a:r>
            <a:r>
              <a:rPr lang="en-US" sz="2400" dirty="0"/>
              <a:t> Peter, </a:t>
            </a:r>
            <a:r>
              <a:rPr lang="en-US" sz="2400" dirty="0" smtClean="0"/>
              <a:t>5th </a:t>
            </a:r>
            <a:r>
              <a:rPr lang="en-US" sz="2400" dirty="0"/>
              <a:t>Edition, </a:t>
            </a:r>
            <a:r>
              <a:rPr lang="en-US" sz="2400" dirty="0" err="1"/>
              <a:t>Arya</a:t>
            </a:r>
            <a:r>
              <a:rPr lang="en-US" sz="2400" dirty="0"/>
              <a:t> </a:t>
            </a:r>
            <a:r>
              <a:rPr lang="en-US" sz="2400" dirty="0" smtClean="0"/>
              <a:t>Publishing </a:t>
            </a:r>
            <a:r>
              <a:rPr lang="en-US" sz="2400" dirty="0"/>
              <a:t>House.  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8E5-0590-4086-B107-7F459681BA8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635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65" y="2917965"/>
            <a:ext cx="3245070" cy="216507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TOTAL SLIDES-68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Terminologies</a:t>
            </a:r>
            <a:r>
              <a:rPr lang="en-US" sz="4000" dirty="0" smtClean="0"/>
              <a:t> </a:t>
            </a:r>
            <a:r>
              <a:rPr lang="en-US" sz="4000" b="1" dirty="0" smtClean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smtClean="0"/>
              <a:t>Society:</a:t>
            </a:r>
            <a:r>
              <a:rPr lang="en-US" sz="2400" smtClean="0"/>
              <a:t> defined as an organization of member agents.  In other words society is made up of group or groups of individuals.  </a:t>
            </a:r>
          </a:p>
          <a:p>
            <a:pPr algn="just">
              <a:lnSpc>
                <a:spcPct val="150000"/>
              </a:lnSpc>
            </a:pPr>
            <a:r>
              <a:rPr lang="en-US" sz="2400" b="1" smtClean="0"/>
              <a:t>Community:</a:t>
            </a:r>
            <a:r>
              <a:rPr lang="en-US" sz="2400" smtClean="0"/>
              <a:t> defined as a group of individuals and families living together in a defined geographic area, usually comprising a village, town or city.  These communities are a network of human relationships and form the major functioning unit of the society.  </a:t>
            </a:r>
          </a:p>
          <a:p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F1844B-4F97-41C8-BF4F-869253903B95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3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Terminologies</a:t>
            </a:r>
            <a:r>
              <a:rPr lang="en-US" sz="4800" dirty="0"/>
              <a:t> </a:t>
            </a:r>
            <a:r>
              <a:rPr lang="en-US" sz="4800" b="1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924800" cy="480060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US" dirty="0"/>
              <a:t> 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 smtClean="0"/>
              <a:t>Culture</a:t>
            </a:r>
            <a:r>
              <a:rPr lang="en-US" sz="2400" dirty="0" smtClean="0"/>
              <a:t> </a:t>
            </a:r>
            <a:r>
              <a:rPr lang="en-US" sz="2400" dirty="0"/>
              <a:t>is defined as "</a:t>
            </a:r>
            <a:r>
              <a:rPr lang="en-US" sz="2400" b="1" dirty="0">
                <a:solidFill>
                  <a:srgbClr val="FF0000"/>
                </a:solidFill>
              </a:rPr>
              <a:t>Learned behavior which has been socially acquired</a:t>
            </a:r>
            <a:r>
              <a:rPr lang="en-US" sz="2400" b="1" dirty="0" smtClean="0">
                <a:solidFill>
                  <a:srgbClr val="FF0000"/>
                </a:solidFill>
              </a:rPr>
              <a:t>".</a:t>
            </a:r>
          </a:p>
          <a:p>
            <a:pPr algn="just">
              <a:lnSpc>
                <a:spcPct val="150000"/>
              </a:lnSpc>
              <a:defRPr/>
            </a:pP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The </a:t>
            </a:r>
            <a:r>
              <a:rPr lang="en-US" sz="2400" dirty="0"/>
              <a:t>process by which an individual gradually </a:t>
            </a:r>
            <a:r>
              <a:rPr lang="en-US" sz="2400" dirty="0" smtClean="0"/>
              <a:t>acquire </a:t>
            </a:r>
            <a:r>
              <a:rPr lang="en-US" sz="2400" dirty="0"/>
              <a:t>culture and becomes a part of the society is called </a:t>
            </a:r>
            <a:r>
              <a:rPr lang="en-US" sz="2400" b="1" dirty="0">
                <a:solidFill>
                  <a:srgbClr val="FF0000"/>
                </a:solidFill>
              </a:rPr>
              <a:t>socialization.   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C39823-46EF-413D-A730-041479914B2D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229600" cy="114300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</a:rPr>
              <a:t>Cultural practices in India</a:t>
            </a:r>
            <a:endParaRPr lang="en-US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TOTAL SLIDES-68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E65398-AEFB-4D84-A698-AE6FAD271EB6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390</TotalTime>
  <Words>3131</Words>
  <Application>Microsoft Office PowerPoint</Application>
  <PresentationFormat>On-screen Show (4:3)</PresentationFormat>
  <Paragraphs>450</Paragraphs>
  <Slides>67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Adjacency</vt:lpstr>
      <vt:lpstr>CULTURE AND ORAL HEALTH</vt:lpstr>
      <vt:lpstr>Contents </vt:lpstr>
      <vt:lpstr>Contents </vt:lpstr>
      <vt:lpstr>PowerPoint Presentation</vt:lpstr>
      <vt:lpstr>Introduction </vt:lpstr>
      <vt:lpstr>Introduction </vt:lpstr>
      <vt:lpstr>Terminologies   </vt:lpstr>
      <vt:lpstr>Terminologies  </vt:lpstr>
      <vt:lpstr>Cultural practices in India</vt:lpstr>
      <vt:lpstr>PowerPoint Presentation</vt:lpstr>
      <vt:lpstr>FAMILY</vt:lpstr>
      <vt:lpstr>FAMILY </vt:lpstr>
      <vt:lpstr>PowerPoint Presentation</vt:lpstr>
      <vt:lpstr>PowerPoint Presentation</vt:lpstr>
      <vt:lpstr>Food habits </vt:lpstr>
      <vt:lpstr>Food habits </vt:lpstr>
      <vt:lpstr>Food habits </vt:lpstr>
      <vt:lpstr>Food habits </vt:lpstr>
      <vt:lpstr>PowerPoint Presentation</vt:lpstr>
      <vt:lpstr>Food habits </vt:lpstr>
      <vt:lpstr>PowerPoint Presentation</vt:lpstr>
      <vt:lpstr>Oral hygiene practices </vt:lpstr>
      <vt:lpstr>Oral hygiene practices </vt:lpstr>
      <vt:lpstr>Oral hygiene practices </vt:lpstr>
      <vt:lpstr>Oral hygiene practices </vt:lpstr>
      <vt:lpstr>OTHER HABITS</vt:lpstr>
      <vt:lpstr>Alcohol </vt:lpstr>
      <vt:lpstr>PowerPoint Presentation</vt:lpstr>
      <vt:lpstr>Smoking tobacco </vt:lpstr>
      <vt:lpstr>PowerPoint Presentation</vt:lpstr>
      <vt:lpstr>Fomentation </vt:lpstr>
      <vt:lpstr>PowerPoint Presentation</vt:lpstr>
      <vt:lpstr>Alum rinsing</vt:lpstr>
      <vt:lpstr>Caste </vt:lpstr>
      <vt:lpstr>Caste</vt:lpstr>
      <vt:lpstr>Sex and marriage </vt:lpstr>
      <vt:lpstr>Cultural practices across the world </vt:lpstr>
      <vt:lpstr>Cultural practices directly affecting oral health</vt:lpstr>
      <vt:lpstr>MUTILATION OF TOOTH CROWN</vt:lpstr>
      <vt:lpstr>PowerPoint Presentation</vt:lpstr>
      <vt:lpstr> Tooth avulsion/Ablation/ Extraction</vt:lpstr>
      <vt:lpstr>Reasons </vt:lpstr>
      <vt:lpstr>PowerPoint Presentation</vt:lpstr>
      <vt:lpstr>Complications</vt:lpstr>
      <vt:lpstr>TRADITIONAL TOOTH BUD GOUGING/REMOVAL</vt:lpstr>
      <vt:lpstr>PowerPoint Presentation</vt:lpstr>
      <vt:lpstr>PowerPoint Presentation</vt:lpstr>
      <vt:lpstr>PowerPoint Presentation</vt:lpstr>
      <vt:lpstr>LACQUERING &amp; DYEING OF TEETH</vt:lpstr>
      <vt:lpstr>Reasons</vt:lpstr>
      <vt:lpstr>DECORATIVE DENTAL INLAYS AND CROWNS</vt:lpstr>
      <vt:lpstr>PowerPoint Presentation</vt:lpstr>
      <vt:lpstr>MUTILATION OF SOFT TISSUE      (PIERCING)</vt:lpstr>
      <vt:lpstr>PowerPoint Presentation</vt:lpstr>
      <vt:lpstr>PowerPoint Presentation</vt:lpstr>
      <vt:lpstr>PowerPoint Presentation</vt:lpstr>
      <vt:lpstr>COMPLICATION DURING PIERCING </vt:lpstr>
      <vt:lpstr>PowerPoint Presentation</vt:lpstr>
      <vt:lpstr>PowerPoint Presentation</vt:lpstr>
      <vt:lpstr>PRACTICES OF FLUORIDE INTAKE</vt:lpstr>
      <vt:lpstr>ATTITUDES TOWARDS ORAL HEALTH </vt:lpstr>
      <vt:lpstr>CONCLUSIONS</vt:lpstr>
      <vt:lpstr>CONCLUSIONS</vt:lpstr>
      <vt:lpstr>REFERENCES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Dr Kratika Ajai</cp:lastModifiedBy>
  <cp:revision>38</cp:revision>
  <dcterms:created xsi:type="dcterms:W3CDTF">2016-10-09T13:31:55Z</dcterms:created>
  <dcterms:modified xsi:type="dcterms:W3CDTF">2020-05-07T06:35:27Z</dcterms:modified>
</cp:coreProperties>
</file>