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89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EC9B-303E-47DC-BDC5-669C37CB8E41}" type="datetimeFigureOut">
              <a:rPr lang="en-IN" smtClean="0"/>
              <a:t>21-04-2020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2016-372F-4741-9086-35AE21FC7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6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B2016-372F-4741-9086-35AE21FC793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86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3129" y="1694179"/>
            <a:ext cx="3775075" cy="461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5800" y="2129789"/>
            <a:ext cx="7772400" cy="1470660"/>
          </a:xfrm>
          <a:custGeom>
            <a:avLst/>
            <a:gdLst/>
            <a:ahLst/>
            <a:cxnLst/>
            <a:rect l="l" t="t" r="r" b="b"/>
            <a:pathLst>
              <a:path w="7772400" h="1470660">
                <a:moveTo>
                  <a:pt x="7772400" y="0"/>
                </a:moveTo>
                <a:lnTo>
                  <a:pt x="0" y="0"/>
                </a:lnTo>
                <a:lnTo>
                  <a:pt x="0" y="1470660"/>
                </a:lnTo>
                <a:lnTo>
                  <a:pt x="7772400" y="147066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910" y="4953000"/>
            <a:ext cx="7444740" cy="486409"/>
          </a:xfrm>
          <a:custGeom>
            <a:avLst/>
            <a:gdLst/>
            <a:ahLst/>
            <a:cxnLst/>
            <a:rect l="l" t="t" r="r" b="b"/>
            <a:pathLst>
              <a:path w="7444740" h="486410">
                <a:moveTo>
                  <a:pt x="7444740" y="0"/>
                </a:moveTo>
                <a:lnTo>
                  <a:pt x="0" y="289559"/>
                </a:lnTo>
                <a:lnTo>
                  <a:pt x="7444740" y="486409"/>
                </a:lnTo>
                <a:lnTo>
                  <a:pt x="744474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379" y="5236209"/>
            <a:ext cx="9018270" cy="787400"/>
          </a:xfrm>
          <a:custGeom>
            <a:avLst/>
            <a:gdLst/>
            <a:ahLst/>
            <a:cxnLst/>
            <a:rect l="l" t="t" r="r" b="b"/>
            <a:pathLst>
              <a:path w="9018270" h="787400">
                <a:moveTo>
                  <a:pt x="9018270" y="0"/>
                </a:moveTo>
                <a:lnTo>
                  <a:pt x="0" y="0"/>
                </a:lnTo>
                <a:lnTo>
                  <a:pt x="9018270" y="787399"/>
                </a:lnTo>
                <a:lnTo>
                  <a:pt x="901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40" y="4992369"/>
            <a:ext cx="9141460" cy="186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986019"/>
            <a:ext cx="9144000" cy="814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1990" y="1748789"/>
            <a:ext cx="8266430" cy="184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163829"/>
            <a:ext cx="7797800" cy="136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1633220"/>
            <a:ext cx="7760334" cy="161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0" y="3587750"/>
            <a:ext cx="3651250" cy="119173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300480">
              <a:lnSpc>
                <a:spcPct val="97500"/>
              </a:lnSpc>
              <a:spcBef>
                <a:spcPts val="155"/>
              </a:spcBef>
            </a:pPr>
            <a:r>
              <a:rPr lang="en-IN" sz="1900" dirty="0" err="1" smtClean="0">
                <a:solidFill>
                  <a:srgbClr val="454545"/>
                </a:solidFill>
                <a:latin typeface="Arial"/>
                <a:cs typeface="Arial"/>
              </a:rPr>
              <a:t>Manohar.Y</a:t>
            </a:r>
            <a:r>
              <a:rPr sz="1900" spc="-5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lang="en-IN" sz="1900" dirty="0" smtClean="0">
                <a:solidFill>
                  <a:srgbClr val="454545"/>
                </a:solidFill>
                <a:latin typeface="Arial"/>
                <a:cs typeface="Arial"/>
              </a:rPr>
              <a:t>     	</a:t>
            </a:r>
            <a:r>
              <a:rPr sz="1900" spc="-5" dirty="0" smtClean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lang="en-IN" sz="1900" spc="-5" dirty="0" err="1" smtClean="0">
                <a:solidFill>
                  <a:srgbClr val="454545"/>
                </a:solidFill>
                <a:latin typeface="Arial"/>
                <a:cs typeface="Arial"/>
              </a:rPr>
              <a:t>sistant</a:t>
            </a:r>
            <a:r>
              <a:rPr sz="1900" spc="-70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54545"/>
                </a:solidFill>
                <a:latin typeface="Arial"/>
                <a:cs typeface="Arial"/>
              </a:rPr>
              <a:t>Professor </a:t>
            </a:r>
            <a:r>
              <a:rPr sz="1900" dirty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spc="-5" dirty="0" smtClean="0">
                <a:solidFill>
                  <a:srgbClr val="454545"/>
                </a:solidFill>
                <a:latin typeface="Arial"/>
                <a:cs typeface="Arial"/>
              </a:rPr>
              <a:t>Department</a:t>
            </a:r>
            <a:r>
              <a:rPr sz="1900" spc="-35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sz="1900" spc="-35" dirty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spc="-5" dirty="0" smtClean="0">
                <a:solidFill>
                  <a:srgbClr val="454545"/>
                </a:solidFill>
                <a:latin typeface="Arial"/>
                <a:cs typeface="Arial"/>
              </a:rPr>
              <a:t>Pharmacology</a:t>
            </a:r>
            <a:endParaRPr lang="en-IN" sz="1900" spc="-5" dirty="0" smtClean="0">
              <a:solidFill>
                <a:srgbClr val="454545"/>
              </a:solidFill>
              <a:latin typeface="Arial"/>
              <a:cs typeface="Arial"/>
            </a:endParaRPr>
          </a:p>
          <a:p>
            <a:pPr marL="12700" marR="5080" indent="1300480">
              <a:lnSpc>
                <a:spcPct val="97500"/>
              </a:lnSpc>
              <a:spcBef>
                <a:spcPts val="155"/>
              </a:spcBef>
            </a:pPr>
            <a:r>
              <a:rPr lang="en-IN" sz="1900" spc="-5" dirty="0" err="1" smtClean="0">
                <a:solidFill>
                  <a:srgbClr val="454545"/>
                </a:solidFill>
                <a:latin typeface="Arial"/>
                <a:cs typeface="Arial"/>
              </a:rPr>
              <a:t>RMCH,Bareilly</a:t>
            </a:r>
            <a:r>
              <a:rPr sz="1900" spc="-5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sz="1900" dirty="0" smtClean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105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670" y="497840"/>
            <a:ext cx="2990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9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39" y="1544319"/>
            <a:ext cx="8061961" cy="488338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800" b="1" u="heavy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400" b="1" u="heavy" spc="-442" baseline="2951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</a:t>
            </a:r>
            <a:r>
              <a:rPr sz="1600" b="1" u="heavy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IN" sz="1600" b="1" u="heavy" spc="-26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</a:t>
            </a:r>
            <a:r>
              <a:rPr sz="2800" b="1" u="heavy" spc="-17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Generation</a:t>
            </a:r>
            <a:r>
              <a:rPr sz="28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38150" marR="50419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105" dirty="0">
                <a:solidFill>
                  <a:srgbClr val="BF0000"/>
                </a:solidFill>
                <a:latin typeface="Arial"/>
                <a:cs typeface="Arial"/>
              </a:rPr>
              <a:t>Highly </a:t>
            </a:r>
            <a:r>
              <a:rPr sz="2400" spc="-110" dirty="0">
                <a:solidFill>
                  <a:srgbClr val="BF0000"/>
                </a:solidFill>
                <a:latin typeface="Arial"/>
                <a:cs typeface="Arial"/>
              </a:rPr>
              <a:t>sedatives: </a:t>
            </a:r>
            <a:r>
              <a:rPr sz="2400" spc="-90" dirty="0">
                <a:solidFill>
                  <a:srgbClr val="006FBF"/>
                </a:solidFill>
                <a:latin typeface="Arial"/>
                <a:cs typeface="Arial"/>
              </a:rPr>
              <a:t>Diphenhydramine, </a:t>
            </a:r>
            <a:r>
              <a:rPr sz="2400" spc="-85" dirty="0">
                <a:latin typeface="Arial"/>
                <a:cs typeface="Arial"/>
              </a:rPr>
              <a:t>Dimenhydrate, </a:t>
            </a:r>
            <a:r>
              <a:rPr sz="2400" spc="-8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6FBF"/>
                </a:solidFill>
                <a:latin typeface="Arial"/>
                <a:cs typeface="Arial"/>
              </a:rPr>
              <a:t>Promethazine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Hydroxyzine</a:t>
            </a:r>
            <a:endParaRPr sz="2400" dirty="0">
              <a:latin typeface="Arial"/>
              <a:cs typeface="Arial"/>
            </a:endParaRPr>
          </a:p>
          <a:p>
            <a:pPr marL="438150" marR="160655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50" dirty="0">
                <a:solidFill>
                  <a:srgbClr val="BF0000"/>
                </a:solidFill>
                <a:latin typeface="Arial"/>
                <a:cs typeface="Arial"/>
              </a:rPr>
              <a:t>Moderately: </a:t>
            </a:r>
            <a:r>
              <a:rPr sz="2400" spc="-100" dirty="0">
                <a:solidFill>
                  <a:srgbClr val="006FBF"/>
                </a:solidFill>
                <a:latin typeface="Arial"/>
                <a:cs typeface="Arial"/>
              </a:rPr>
              <a:t>Pheniramine, </a:t>
            </a:r>
            <a:r>
              <a:rPr sz="2400" spc="-95" dirty="0">
                <a:solidFill>
                  <a:srgbClr val="006FBF"/>
                </a:solidFill>
                <a:latin typeface="Arial"/>
                <a:cs typeface="Arial"/>
              </a:rPr>
              <a:t>Cyproheptadine, </a:t>
            </a:r>
            <a:r>
              <a:rPr sz="2400" spc="-80" dirty="0">
                <a:latin typeface="Arial"/>
                <a:cs typeface="Arial"/>
              </a:rPr>
              <a:t>Meclizine,  </a:t>
            </a:r>
            <a:r>
              <a:rPr sz="2400" spc="-114" dirty="0">
                <a:latin typeface="Arial"/>
                <a:cs typeface="Arial"/>
              </a:rPr>
              <a:t>Buclizine 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006FBF"/>
                </a:solidFill>
                <a:latin typeface="Arial"/>
                <a:cs typeface="Arial"/>
              </a:rPr>
              <a:t>Cinnarizine</a:t>
            </a:r>
            <a:endParaRPr sz="2400" dirty="0">
              <a:latin typeface="Arial"/>
              <a:cs typeface="Arial"/>
            </a:endParaRPr>
          </a:p>
          <a:p>
            <a:pPr marL="438150" marR="1029335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438150" algn="l"/>
              </a:tabLst>
            </a:pPr>
            <a:r>
              <a:rPr sz="2400" spc="-10" dirty="0">
                <a:solidFill>
                  <a:srgbClr val="BF0000"/>
                </a:solidFill>
                <a:latin typeface="Arial"/>
                <a:cs typeface="Arial"/>
              </a:rPr>
              <a:t>Mild: </a:t>
            </a:r>
            <a:r>
              <a:rPr sz="2400" spc="-85" dirty="0">
                <a:solidFill>
                  <a:srgbClr val="006FBF"/>
                </a:solidFill>
                <a:latin typeface="Arial"/>
                <a:cs typeface="Arial"/>
              </a:rPr>
              <a:t>Chlorpheniramine, </a:t>
            </a:r>
            <a:r>
              <a:rPr sz="2400" spc="-90" dirty="0">
                <a:latin typeface="Arial"/>
                <a:cs typeface="Arial"/>
              </a:rPr>
              <a:t>Dexchlorpheniramine,  </a:t>
            </a:r>
            <a:r>
              <a:rPr sz="2400" spc="-80" dirty="0">
                <a:latin typeface="Arial"/>
                <a:cs typeface="Arial"/>
              </a:rPr>
              <a:t>Dimethindene, </a:t>
            </a:r>
            <a:r>
              <a:rPr sz="2400" spc="-130" dirty="0">
                <a:latin typeface="Arial"/>
                <a:cs typeface="Arial"/>
              </a:rPr>
              <a:t>Cyclizine,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006FBF"/>
                </a:solidFill>
                <a:latin typeface="Arial"/>
                <a:cs typeface="Arial"/>
              </a:rPr>
              <a:t>Clemastine</a:t>
            </a:r>
            <a:endParaRPr sz="24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700"/>
              </a:spcBef>
            </a:pPr>
            <a:r>
              <a:rPr sz="2800" b="1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-547" baseline="2951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nd</a:t>
            </a:r>
            <a:r>
              <a:rPr sz="1600" b="1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IN" sz="1600" b="1" u="heavy" spc="-36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    </a:t>
            </a:r>
            <a:r>
              <a:rPr sz="2800" b="1" u="heavy" spc="-17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Generation</a:t>
            </a:r>
            <a:r>
              <a:rPr sz="28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2800" b="1" spc="-170" dirty="0">
                <a:latin typeface="Arial"/>
                <a:cs typeface="Arial"/>
              </a:rPr>
              <a:t> </a:t>
            </a:r>
            <a:endParaRPr lang="en-IN" sz="2800" b="1" spc="-170" dirty="0" smtClean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700"/>
              </a:spcBef>
            </a:pPr>
            <a:r>
              <a:rPr sz="2800" spc="-135" dirty="0" smtClean="0">
                <a:latin typeface="Arial"/>
                <a:cs typeface="Arial"/>
              </a:rPr>
              <a:t>Fexofenadine</a:t>
            </a:r>
            <a:r>
              <a:rPr sz="2800" spc="-135" dirty="0">
                <a:latin typeface="Arial"/>
                <a:cs typeface="Arial"/>
              </a:rPr>
              <a:t>, </a:t>
            </a:r>
            <a:r>
              <a:rPr sz="2800" spc="-85" dirty="0">
                <a:latin typeface="Arial"/>
                <a:cs typeface="Arial"/>
              </a:rPr>
              <a:t>Loratidine,  </a:t>
            </a:r>
            <a:r>
              <a:rPr sz="2800" spc="-95" dirty="0">
                <a:latin typeface="Arial"/>
                <a:cs typeface="Arial"/>
              </a:rPr>
              <a:t>Desloratidine, </a:t>
            </a:r>
            <a:r>
              <a:rPr sz="2800" spc="-105" dirty="0">
                <a:latin typeface="Arial"/>
                <a:cs typeface="Arial"/>
              </a:rPr>
              <a:t>Cetirizine, </a:t>
            </a:r>
            <a:r>
              <a:rPr sz="2800" spc="-114" dirty="0">
                <a:latin typeface="Arial"/>
                <a:cs typeface="Arial"/>
              </a:rPr>
              <a:t>Levocetrizine,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Azelastine,  </a:t>
            </a:r>
            <a:r>
              <a:rPr sz="2800" spc="-90" dirty="0">
                <a:latin typeface="Arial"/>
                <a:cs typeface="Arial"/>
              </a:rPr>
              <a:t>Mizolastine, </a:t>
            </a:r>
            <a:r>
              <a:rPr sz="2800" spc="-155" dirty="0">
                <a:latin typeface="Arial"/>
                <a:cs typeface="Arial"/>
              </a:rPr>
              <a:t>Ebastine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Rupatidine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55167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63829"/>
            <a:ext cx="8242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4830" marR="5080" indent="-306324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Antihistaminics </a:t>
            </a:r>
            <a:r>
              <a:rPr sz="3600" spc="-260" dirty="0"/>
              <a:t>–</a:t>
            </a:r>
            <a:r>
              <a:rPr sz="3600" spc="-390" dirty="0"/>
              <a:t> </a:t>
            </a:r>
            <a:r>
              <a:rPr sz="3600" spc="-210" dirty="0"/>
              <a:t>Pharmacological  </a:t>
            </a:r>
            <a:r>
              <a:rPr sz="3600" spc="-165" dirty="0"/>
              <a:t>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0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838200"/>
            <a:ext cx="7494905" cy="560153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10" dirty="0">
                <a:solidFill>
                  <a:srgbClr val="006FBF"/>
                </a:solidFill>
                <a:latin typeface="Arial"/>
                <a:cs typeface="Arial"/>
              </a:rPr>
              <a:t>Antagonism </a:t>
            </a:r>
            <a:r>
              <a:rPr sz="2800" spc="-10" dirty="0">
                <a:solidFill>
                  <a:srgbClr val="006FBF"/>
                </a:solidFill>
                <a:latin typeface="Arial"/>
                <a:cs typeface="Arial"/>
              </a:rPr>
              <a:t>of</a:t>
            </a:r>
            <a:r>
              <a:rPr sz="2800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IN" sz="2800" spc="-150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90" dirty="0" smtClean="0">
                <a:solidFill>
                  <a:srgbClr val="006FBF"/>
                </a:solidFill>
                <a:latin typeface="Arial"/>
                <a:cs typeface="Arial"/>
              </a:rPr>
              <a:t>Histamine</a:t>
            </a:r>
            <a:r>
              <a:rPr sz="2800" spc="-9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12750" marR="19304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65" dirty="0">
                <a:latin typeface="Arial"/>
                <a:cs typeface="Arial"/>
              </a:rPr>
              <a:t>Effectively </a:t>
            </a:r>
            <a:r>
              <a:rPr sz="2400" spc="-75" dirty="0">
                <a:latin typeface="Arial"/>
                <a:cs typeface="Arial"/>
              </a:rPr>
              <a:t>block </a:t>
            </a:r>
            <a:r>
              <a:rPr sz="2400" spc="-50" dirty="0">
                <a:solidFill>
                  <a:srgbClr val="6F2F9F"/>
                </a:solidFill>
                <a:latin typeface="Arial"/>
                <a:cs typeface="Arial"/>
              </a:rPr>
              <a:t>bronchoconstriction, </a:t>
            </a:r>
            <a:r>
              <a:rPr sz="2400" spc="-45" dirty="0">
                <a:solidFill>
                  <a:srgbClr val="00AF4F"/>
                </a:solidFill>
                <a:latin typeface="Arial"/>
                <a:cs typeface="Arial"/>
              </a:rPr>
              <a:t>contraction </a:t>
            </a:r>
            <a:r>
              <a:rPr sz="2400" spc="-5" dirty="0">
                <a:solidFill>
                  <a:srgbClr val="00AF4F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00AF4F"/>
                </a:solidFill>
                <a:latin typeface="Arial"/>
                <a:cs typeface="Arial"/>
              </a:rPr>
              <a:t>intestinal</a:t>
            </a:r>
            <a:r>
              <a:rPr sz="2400" spc="-265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AFEF"/>
                </a:solidFill>
                <a:latin typeface="Arial"/>
                <a:cs typeface="Arial"/>
              </a:rPr>
              <a:t>other </a:t>
            </a:r>
            <a:r>
              <a:rPr sz="2400" spc="-65" dirty="0">
                <a:solidFill>
                  <a:srgbClr val="00AFEF"/>
                </a:solidFill>
                <a:latin typeface="Arial"/>
                <a:cs typeface="Arial"/>
              </a:rPr>
              <a:t>smooth </a:t>
            </a:r>
            <a:r>
              <a:rPr sz="2400" spc="-120" dirty="0">
                <a:latin typeface="Arial"/>
                <a:cs typeface="Arial"/>
              </a:rPr>
              <a:t>muscles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triple</a:t>
            </a: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response</a:t>
            </a:r>
            <a:endParaRPr sz="2400" dirty="0">
              <a:latin typeface="Arial"/>
              <a:cs typeface="Arial"/>
            </a:endParaRPr>
          </a:p>
          <a:p>
            <a:pPr marL="412750" marR="55244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20" dirty="0">
                <a:solidFill>
                  <a:srgbClr val="006FBF"/>
                </a:solidFill>
                <a:latin typeface="Arial"/>
                <a:cs typeface="Arial"/>
              </a:rPr>
              <a:t>Low dose </a:t>
            </a:r>
            <a:r>
              <a:rPr sz="2400" spc="-275" dirty="0" smtClean="0">
                <a:latin typeface="Arial"/>
                <a:cs typeface="Arial"/>
              </a:rPr>
              <a:t>BP</a:t>
            </a:r>
            <a:r>
              <a:rPr lang="en-IN" sz="2400" spc="-275" dirty="0" smtClean="0">
                <a:latin typeface="Arial"/>
                <a:cs typeface="Arial"/>
              </a:rPr>
              <a:t> </a:t>
            </a:r>
            <a:r>
              <a:rPr sz="2400" spc="-275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fall </a:t>
            </a:r>
            <a:r>
              <a:rPr sz="2400" spc="-85" dirty="0">
                <a:latin typeface="Arial"/>
                <a:cs typeface="Arial"/>
              </a:rPr>
              <a:t>antagonized, </a:t>
            </a:r>
            <a:r>
              <a:rPr sz="2400" spc="-5" dirty="0">
                <a:latin typeface="Arial"/>
                <a:cs typeface="Arial"/>
              </a:rPr>
              <a:t>but </a:t>
            </a:r>
            <a:r>
              <a:rPr sz="2400" spc="-120" dirty="0">
                <a:latin typeface="Arial"/>
                <a:cs typeface="Arial"/>
              </a:rPr>
              <a:t>needs </a:t>
            </a:r>
            <a:r>
              <a:rPr sz="2400" spc="-110" dirty="0">
                <a:latin typeface="Arial"/>
                <a:cs typeface="Arial"/>
              </a:rPr>
              <a:t>H</a:t>
            </a:r>
            <a:r>
              <a:rPr sz="1400" spc="-110" dirty="0">
                <a:latin typeface="Arial"/>
                <a:cs typeface="Arial"/>
              </a:rPr>
              <a:t>2 </a:t>
            </a:r>
            <a:r>
              <a:rPr sz="2400" spc="-85" dirty="0">
                <a:latin typeface="Arial"/>
                <a:cs typeface="Arial"/>
              </a:rPr>
              <a:t>blockers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-45" dirty="0">
                <a:latin typeface="Arial"/>
                <a:cs typeface="Arial"/>
              </a:rPr>
              <a:t>counter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high  </a:t>
            </a:r>
            <a:r>
              <a:rPr sz="2400" spc="-114" dirty="0">
                <a:latin typeface="Arial"/>
                <a:cs typeface="Arial"/>
              </a:rPr>
              <a:t>dose </a:t>
            </a:r>
            <a:r>
              <a:rPr sz="2400" spc="-25" dirty="0">
                <a:latin typeface="Arial"/>
                <a:cs typeface="Arial"/>
              </a:rPr>
              <a:t>fall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BP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65" dirty="0">
                <a:latin typeface="Arial"/>
                <a:cs typeface="Arial"/>
              </a:rPr>
              <a:t>Constriction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5" dirty="0">
                <a:solidFill>
                  <a:srgbClr val="006FBF"/>
                </a:solidFill>
                <a:latin typeface="Arial"/>
                <a:cs typeface="Arial"/>
              </a:rPr>
              <a:t>large </a:t>
            </a:r>
            <a:r>
              <a:rPr sz="2400" spc="-145" dirty="0">
                <a:solidFill>
                  <a:srgbClr val="006FBF"/>
                </a:solidFill>
                <a:latin typeface="Arial"/>
                <a:cs typeface="Arial"/>
              </a:rPr>
              <a:t>vessels </a:t>
            </a:r>
            <a:r>
              <a:rPr sz="2400" spc="-105" dirty="0">
                <a:latin typeface="Arial"/>
                <a:cs typeface="Arial"/>
              </a:rPr>
              <a:t>also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antagonized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00" dirty="0">
                <a:latin typeface="Arial"/>
                <a:cs typeface="Arial"/>
              </a:rPr>
              <a:t>Gastric </a:t>
            </a:r>
            <a:r>
              <a:rPr sz="2400" spc="-70" dirty="0">
                <a:latin typeface="Arial"/>
                <a:cs typeface="Arial"/>
              </a:rPr>
              <a:t>secretion </a:t>
            </a:r>
            <a:r>
              <a:rPr sz="2400" spc="-120" dirty="0">
                <a:latin typeface="Arial"/>
                <a:cs typeface="Arial"/>
              </a:rPr>
              <a:t>–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unchanged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800" spc="-65" dirty="0">
                <a:solidFill>
                  <a:srgbClr val="006FBF"/>
                </a:solidFill>
                <a:latin typeface="Arial"/>
                <a:cs typeface="Arial"/>
              </a:rPr>
              <a:t>Antiallergic </a:t>
            </a:r>
            <a:r>
              <a:rPr sz="2800" spc="-60" dirty="0">
                <a:solidFill>
                  <a:srgbClr val="006FBF"/>
                </a:solidFill>
                <a:latin typeface="Arial"/>
                <a:cs typeface="Arial"/>
              </a:rPr>
              <a:t>action: </a:t>
            </a:r>
            <a:r>
              <a:rPr sz="2800" spc="-65" dirty="0">
                <a:latin typeface="Arial"/>
                <a:cs typeface="Arial"/>
              </a:rPr>
              <a:t>Manifestations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i="1" spc="-185" dirty="0">
                <a:solidFill>
                  <a:srgbClr val="6F2F9F"/>
                </a:solidFill>
                <a:latin typeface="Arial"/>
                <a:cs typeface="Arial"/>
              </a:rPr>
              <a:t>Type </a:t>
            </a:r>
            <a:r>
              <a:rPr sz="2800" i="1" spc="-120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sz="2800" i="1" spc="-3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hypersensitivity  </a:t>
            </a:r>
            <a:r>
              <a:rPr sz="2800" spc="-85" dirty="0">
                <a:latin typeface="Arial"/>
                <a:cs typeface="Arial"/>
              </a:rPr>
              <a:t>reactions </a:t>
            </a:r>
            <a:r>
              <a:rPr sz="2800" spc="-140" dirty="0">
                <a:latin typeface="Arial"/>
                <a:cs typeface="Arial"/>
              </a:rPr>
              <a:t>–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suppressed</a:t>
            </a:r>
            <a:endParaRPr sz="28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55" dirty="0">
                <a:latin typeface="Arial"/>
                <a:cs typeface="Arial"/>
              </a:rPr>
              <a:t>Urticaria, </a:t>
            </a:r>
            <a:r>
              <a:rPr sz="2400" spc="-50" dirty="0">
                <a:latin typeface="Arial"/>
                <a:cs typeface="Arial"/>
              </a:rPr>
              <a:t>itching, </a:t>
            </a:r>
            <a:r>
              <a:rPr sz="2400" spc="-100" dirty="0">
                <a:latin typeface="Arial"/>
                <a:cs typeface="Arial"/>
              </a:rPr>
              <a:t>angioedema </a:t>
            </a:r>
            <a:r>
              <a:rPr sz="2400" spc="-120" dirty="0">
                <a:latin typeface="Arial"/>
                <a:cs typeface="Arial"/>
              </a:rPr>
              <a:t>–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controlled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80" dirty="0">
                <a:latin typeface="Arial"/>
                <a:cs typeface="Arial"/>
              </a:rPr>
              <a:t>Anaphylactic </a:t>
            </a:r>
            <a:r>
              <a:rPr sz="2400" spc="-25" dirty="0">
                <a:latin typeface="Arial"/>
                <a:cs typeface="Arial"/>
              </a:rPr>
              <a:t>fall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275" dirty="0">
                <a:latin typeface="Arial"/>
                <a:cs typeface="Arial"/>
              </a:rPr>
              <a:t>BP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35" dirty="0">
                <a:latin typeface="Arial"/>
                <a:cs typeface="Arial"/>
              </a:rPr>
              <a:t>partially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prevented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00" dirty="0">
                <a:solidFill>
                  <a:srgbClr val="006FBF"/>
                </a:solidFill>
                <a:latin typeface="Arial"/>
                <a:cs typeface="Arial"/>
              </a:rPr>
              <a:t>Asthma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85" dirty="0">
                <a:latin typeface="Arial"/>
                <a:cs typeface="Arial"/>
              </a:rPr>
              <a:t>human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not </a:t>
            </a:r>
            <a:r>
              <a:rPr sz="2400" spc="-50" dirty="0">
                <a:solidFill>
                  <a:srgbClr val="6F2F9F"/>
                </a:solidFill>
                <a:latin typeface="Arial"/>
                <a:cs typeface="Arial"/>
              </a:rPr>
              <a:t>affected </a:t>
            </a:r>
            <a:r>
              <a:rPr sz="2400" spc="-25" dirty="0">
                <a:latin typeface="Arial"/>
                <a:cs typeface="Arial"/>
              </a:rPr>
              <a:t>(other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mediators</a:t>
            </a:r>
            <a:r>
              <a:rPr sz="2000" spc="-6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570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0875" y="381000"/>
            <a:ext cx="80345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solidFill>
                  <a:srgbClr val="006FBF"/>
                </a:solidFill>
                <a:latin typeface="Arial"/>
                <a:cs typeface="Arial"/>
              </a:rPr>
              <a:t>CNS: </a:t>
            </a:r>
            <a:r>
              <a:rPr sz="2400" spc="-85" dirty="0">
                <a:latin typeface="Arial"/>
                <a:cs typeface="Arial"/>
              </a:rPr>
              <a:t>Variable </a:t>
            </a:r>
            <a:r>
              <a:rPr sz="2400" spc="-95" dirty="0">
                <a:latin typeface="Arial"/>
                <a:cs typeface="Arial"/>
              </a:rPr>
              <a:t>degree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15" dirty="0" smtClean="0">
                <a:latin typeface="Arial"/>
                <a:cs typeface="Arial"/>
              </a:rPr>
              <a:t>C</a:t>
            </a:r>
            <a:r>
              <a:rPr lang="en-IN" sz="2400" spc="-315" dirty="0" smtClean="0">
                <a:latin typeface="Arial"/>
                <a:cs typeface="Arial"/>
              </a:rPr>
              <a:t> </a:t>
            </a:r>
            <a:r>
              <a:rPr sz="2400" spc="-315" dirty="0" smtClean="0">
                <a:latin typeface="Arial"/>
                <a:cs typeface="Arial"/>
              </a:rPr>
              <a:t>N</a:t>
            </a:r>
            <a:r>
              <a:rPr lang="en-IN" sz="2400" spc="-315" dirty="0" smtClean="0">
                <a:latin typeface="Arial"/>
                <a:cs typeface="Arial"/>
              </a:rPr>
              <a:t> </a:t>
            </a:r>
            <a:r>
              <a:rPr sz="2400" spc="-315" dirty="0" smtClean="0">
                <a:latin typeface="Arial"/>
                <a:cs typeface="Arial"/>
              </a:rPr>
              <a:t>S </a:t>
            </a:r>
            <a:r>
              <a:rPr sz="2400" spc="-90" dirty="0">
                <a:latin typeface="Arial"/>
                <a:cs typeface="Arial"/>
              </a:rPr>
              <a:t>depression </a:t>
            </a:r>
            <a:r>
              <a:rPr sz="2400" spc="-75" dirty="0">
                <a:latin typeface="Arial"/>
                <a:cs typeface="Arial"/>
              </a:rPr>
              <a:t>(sedation)– </a:t>
            </a:r>
            <a:r>
              <a:rPr sz="2400" spc="-100" dirty="0">
                <a:latin typeface="Arial"/>
                <a:cs typeface="Arial"/>
              </a:rPr>
              <a:t>depends </a:t>
            </a:r>
            <a:r>
              <a:rPr sz="2400" spc="-60" dirty="0">
                <a:latin typeface="Arial"/>
                <a:cs typeface="Arial"/>
              </a:rPr>
              <a:t>on </a:t>
            </a:r>
            <a:r>
              <a:rPr sz="2400" spc="-50" dirty="0">
                <a:latin typeface="Arial"/>
                <a:cs typeface="Arial"/>
              </a:rPr>
              <a:t>individual  </a:t>
            </a:r>
            <a:r>
              <a:rPr sz="2400" spc="-100" dirty="0">
                <a:latin typeface="Arial"/>
                <a:cs typeface="Arial"/>
              </a:rPr>
              <a:t>drugs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25" dirty="0">
                <a:latin typeface="Arial"/>
                <a:cs typeface="Arial"/>
              </a:rPr>
              <a:t>ability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-130" dirty="0">
                <a:latin typeface="Arial"/>
                <a:cs typeface="Arial"/>
              </a:rPr>
              <a:t>cross </a:t>
            </a:r>
            <a:r>
              <a:rPr sz="2400" spc="-245" dirty="0">
                <a:latin typeface="Arial"/>
                <a:cs typeface="Arial"/>
              </a:rPr>
              <a:t>BBB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125" dirty="0">
                <a:latin typeface="Arial"/>
                <a:cs typeface="Arial"/>
              </a:rPr>
              <a:t>CNS:Peripheral </a:t>
            </a:r>
            <a:r>
              <a:rPr sz="2400" spc="-150" dirty="0">
                <a:latin typeface="Arial"/>
                <a:cs typeface="Arial"/>
              </a:rPr>
              <a:t>H1 </a:t>
            </a:r>
            <a:r>
              <a:rPr sz="2400" spc="-45" dirty="0">
                <a:latin typeface="Arial"/>
                <a:cs typeface="Arial"/>
              </a:rPr>
              <a:t>receptor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lang="en-IN" sz="2400" spc="-355" dirty="0" smtClean="0">
                <a:latin typeface="Arial"/>
                <a:cs typeface="Arial"/>
              </a:rPr>
              <a:t>   </a:t>
            </a:r>
            <a:r>
              <a:rPr sz="2400" spc="-15" dirty="0" smtClean="0">
                <a:latin typeface="Arial"/>
                <a:cs typeface="Arial"/>
              </a:rPr>
              <a:t>affinity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739" y="1589343"/>
            <a:ext cx="7614920" cy="185409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550"/>
              </a:spcBef>
            </a:pPr>
            <a:r>
              <a:rPr sz="2000" spc="-35" dirty="0">
                <a:latin typeface="Arial"/>
                <a:cs typeface="Arial"/>
              </a:rPr>
              <a:t>Inter-individual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variation</a:t>
            </a:r>
            <a:endParaRPr sz="2000" dirty="0">
              <a:latin typeface="Arial"/>
              <a:cs typeface="Arial"/>
            </a:endParaRPr>
          </a:p>
          <a:p>
            <a:pPr marL="323850" marR="1000760">
              <a:lnSpc>
                <a:spcPct val="120800"/>
              </a:lnSpc>
            </a:pPr>
            <a:r>
              <a:rPr sz="2000" spc="-150" dirty="0">
                <a:solidFill>
                  <a:srgbClr val="6F2F9F"/>
                </a:solidFill>
                <a:latin typeface="Arial"/>
                <a:cs typeface="Arial"/>
              </a:rPr>
              <a:t>Some </a:t>
            </a:r>
            <a:r>
              <a:rPr sz="2000" spc="-60" dirty="0">
                <a:solidFill>
                  <a:srgbClr val="6F2F9F"/>
                </a:solidFill>
                <a:latin typeface="Arial"/>
                <a:cs typeface="Arial"/>
              </a:rPr>
              <a:t>Individuals: </a:t>
            </a:r>
            <a:r>
              <a:rPr sz="2000" spc="-35" dirty="0">
                <a:latin typeface="Arial"/>
                <a:cs typeface="Arial"/>
              </a:rPr>
              <a:t>stimulant </a:t>
            </a:r>
            <a:r>
              <a:rPr sz="2000" spc="-55" dirty="0">
                <a:latin typeface="Arial"/>
                <a:cs typeface="Arial"/>
              </a:rPr>
              <a:t>effects </a:t>
            </a:r>
            <a:r>
              <a:rPr sz="2000" spc="-105" dirty="0">
                <a:latin typeface="Arial"/>
                <a:cs typeface="Arial"/>
              </a:rPr>
              <a:t>– restlessness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80" dirty="0">
                <a:latin typeface="Arial"/>
                <a:cs typeface="Arial"/>
              </a:rPr>
              <a:t>Insomnia </a:t>
            </a:r>
            <a:r>
              <a:rPr sz="2000" spc="-55" dirty="0">
                <a:latin typeface="Arial"/>
                <a:cs typeface="Arial"/>
              </a:rPr>
              <a:t>etc.  </a:t>
            </a:r>
            <a:r>
              <a:rPr sz="2000" spc="-215" dirty="0">
                <a:latin typeface="Arial"/>
                <a:cs typeface="Arial"/>
              </a:rPr>
              <a:t>2</a:t>
            </a:r>
            <a:r>
              <a:rPr sz="1600" spc="-322" baseline="29100" dirty="0">
                <a:latin typeface="Arial"/>
                <a:cs typeface="Arial"/>
              </a:rPr>
              <a:t>nd </a:t>
            </a:r>
            <a:r>
              <a:rPr sz="2000" spc="-55" dirty="0">
                <a:latin typeface="Arial"/>
                <a:cs typeface="Arial"/>
              </a:rPr>
              <a:t>generation </a:t>
            </a:r>
            <a:r>
              <a:rPr sz="2000" spc="-105" dirty="0">
                <a:latin typeface="Arial"/>
                <a:cs typeface="Arial"/>
              </a:rPr>
              <a:t>–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Non-sedating</a:t>
            </a:r>
            <a:endParaRPr sz="2000" dirty="0">
              <a:latin typeface="Arial"/>
              <a:cs typeface="Arial"/>
            </a:endParaRPr>
          </a:p>
          <a:p>
            <a:pPr marL="323850" marR="43180">
              <a:lnSpc>
                <a:spcPct val="100000"/>
              </a:lnSpc>
              <a:spcBef>
                <a:spcPts val="440"/>
              </a:spcBef>
            </a:pPr>
            <a:r>
              <a:rPr sz="2000" spc="-80" dirty="0">
                <a:solidFill>
                  <a:srgbClr val="6F2F9F"/>
                </a:solidFill>
                <a:latin typeface="Arial"/>
                <a:cs typeface="Arial"/>
              </a:rPr>
              <a:t>Promethazine </a:t>
            </a:r>
            <a:r>
              <a:rPr sz="2000" spc="-105" dirty="0">
                <a:latin typeface="Arial"/>
                <a:cs typeface="Arial"/>
              </a:rPr>
              <a:t>– </a:t>
            </a:r>
            <a:r>
              <a:rPr sz="2000" spc="-50" dirty="0">
                <a:latin typeface="Arial"/>
                <a:cs typeface="Arial"/>
              </a:rPr>
              <a:t>controls </a:t>
            </a:r>
            <a:r>
              <a:rPr sz="2000" spc="-25" dirty="0">
                <a:latin typeface="Arial"/>
                <a:cs typeface="Arial"/>
              </a:rPr>
              <a:t>motion </a:t>
            </a:r>
            <a:r>
              <a:rPr sz="2000" spc="-125" dirty="0">
                <a:latin typeface="Arial"/>
                <a:cs typeface="Arial"/>
              </a:rPr>
              <a:t>sickness 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40" dirty="0">
                <a:latin typeface="Arial"/>
                <a:cs typeface="Arial"/>
              </a:rPr>
              <a:t>vomiting 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pregnancy</a:t>
            </a:r>
            <a:endParaRPr sz="2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0"/>
              </a:spcBef>
              <a:tabLst>
                <a:tab pos="323215" algn="l"/>
              </a:tabLst>
            </a:pPr>
            <a:r>
              <a:rPr sz="2800" baseline="3086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2000" spc="-80" dirty="0">
                <a:solidFill>
                  <a:srgbClr val="6F2F9F"/>
                </a:solidFill>
                <a:latin typeface="Arial"/>
                <a:cs typeface="Arial"/>
              </a:rPr>
              <a:t>Promethazine </a:t>
            </a:r>
            <a:r>
              <a:rPr sz="2000" spc="-105" dirty="0">
                <a:latin typeface="Arial"/>
                <a:cs typeface="Arial"/>
              </a:rPr>
              <a:t>– </a:t>
            </a:r>
            <a:r>
              <a:rPr sz="2000" spc="-50" dirty="0">
                <a:latin typeface="Arial"/>
                <a:cs typeface="Arial"/>
              </a:rPr>
              <a:t>controls </a:t>
            </a:r>
            <a:r>
              <a:rPr sz="2000" spc="-25" dirty="0">
                <a:latin typeface="Arial"/>
                <a:cs typeface="Arial"/>
              </a:rPr>
              <a:t>rigidity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tremor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lang="en-IN" sz="2000" spc="-280" dirty="0" smtClean="0">
                <a:latin typeface="Arial"/>
                <a:cs typeface="Arial"/>
              </a:rPr>
              <a:t>    </a:t>
            </a:r>
            <a:r>
              <a:rPr sz="2000" spc="-95" dirty="0" smtClean="0">
                <a:latin typeface="Arial"/>
                <a:cs typeface="Arial"/>
              </a:rPr>
              <a:t>Parkinsonism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3810000"/>
            <a:ext cx="7602220" cy="2357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5615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006FBF"/>
                </a:solidFill>
                <a:latin typeface="Arial"/>
                <a:cs typeface="Arial"/>
              </a:rPr>
              <a:t>Anticholinergic: </a:t>
            </a:r>
            <a:r>
              <a:rPr sz="2400" spc="-70" dirty="0">
                <a:latin typeface="Arial"/>
                <a:cs typeface="Arial"/>
              </a:rPr>
              <a:t>Many </a:t>
            </a:r>
            <a:r>
              <a:rPr sz="2400" spc="-85" dirty="0">
                <a:latin typeface="Arial"/>
                <a:cs typeface="Arial"/>
              </a:rPr>
              <a:t>are </a:t>
            </a:r>
            <a:r>
              <a:rPr sz="2400" spc="-55" dirty="0">
                <a:latin typeface="Arial"/>
                <a:cs typeface="Arial"/>
              </a:rPr>
              <a:t>anticholinergic </a:t>
            </a:r>
            <a:r>
              <a:rPr sz="2400" spc="-50" dirty="0">
                <a:latin typeface="Arial"/>
                <a:cs typeface="Arial"/>
              </a:rPr>
              <a:t>properties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85" dirty="0">
                <a:solidFill>
                  <a:srgbClr val="6F2F9F"/>
                </a:solidFill>
                <a:latin typeface="Arial"/>
                <a:cs typeface="Arial"/>
              </a:rPr>
              <a:t>Promethazine  </a:t>
            </a:r>
            <a:r>
              <a:rPr sz="2400" spc="-75" dirty="0">
                <a:latin typeface="Arial"/>
                <a:cs typeface="Arial"/>
              </a:rPr>
              <a:t>highest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0" dirty="0">
                <a:latin typeface="Arial"/>
                <a:cs typeface="Arial"/>
              </a:rPr>
              <a:t>additive </a:t>
            </a:r>
            <a:r>
              <a:rPr sz="2400" spc="-55" dirty="0">
                <a:latin typeface="Arial"/>
                <a:cs typeface="Arial"/>
              </a:rPr>
              <a:t>action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45" dirty="0">
                <a:solidFill>
                  <a:srgbClr val="00AF4F"/>
                </a:solidFill>
                <a:latin typeface="Arial"/>
                <a:cs typeface="Arial"/>
              </a:rPr>
              <a:t>Atropine</a:t>
            </a:r>
            <a:r>
              <a:rPr sz="2400" spc="-45" dirty="0">
                <a:latin typeface="Arial"/>
                <a:cs typeface="Arial"/>
              </a:rPr>
              <a:t>, </a:t>
            </a:r>
            <a:r>
              <a:rPr sz="2400" spc="-260" dirty="0">
                <a:latin typeface="Arial"/>
                <a:cs typeface="Arial"/>
              </a:rPr>
              <a:t>TCAs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400" b="1" spc="-200" dirty="0">
                <a:solidFill>
                  <a:srgbClr val="006FBF"/>
                </a:solidFill>
                <a:latin typeface="Arial"/>
                <a:cs typeface="Arial"/>
              </a:rPr>
              <a:t>Local </a:t>
            </a:r>
            <a:r>
              <a:rPr sz="2400" b="1" spc="-125" dirty="0">
                <a:solidFill>
                  <a:srgbClr val="006FBF"/>
                </a:solidFill>
                <a:latin typeface="Arial"/>
                <a:cs typeface="Arial"/>
              </a:rPr>
              <a:t>anaesthetic: </a:t>
            </a:r>
            <a:r>
              <a:rPr sz="2400" spc="-85" dirty="0">
                <a:latin typeface="Arial"/>
                <a:cs typeface="Arial"/>
              </a:rPr>
              <a:t>Pheniramine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80" dirty="0">
                <a:latin typeface="Arial"/>
                <a:cs typeface="Arial"/>
              </a:rPr>
              <a:t>membrane </a:t>
            </a:r>
            <a:r>
              <a:rPr sz="2400" spc="-70" dirty="0">
                <a:latin typeface="Arial"/>
                <a:cs typeface="Arial"/>
              </a:rPr>
              <a:t>stabilizing </a:t>
            </a:r>
            <a:r>
              <a:rPr sz="2400" spc="-60" dirty="0">
                <a:latin typeface="Arial"/>
                <a:cs typeface="Arial"/>
              </a:rPr>
              <a:t>effects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229" dirty="0">
                <a:latin typeface="Arial"/>
                <a:cs typeface="Arial"/>
              </a:rPr>
              <a:t>LA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but  not </a:t>
            </a:r>
            <a:r>
              <a:rPr sz="2400" spc="-120" dirty="0">
                <a:latin typeface="Arial"/>
                <a:cs typeface="Arial"/>
              </a:rPr>
              <a:t>used </a:t>
            </a:r>
            <a:r>
              <a:rPr sz="2400" spc="-15" dirty="0">
                <a:latin typeface="Arial"/>
                <a:cs typeface="Arial"/>
              </a:rPr>
              <a:t>(Irritation)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105" dirty="0">
                <a:latin typeface="Arial"/>
                <a:cs typeface="Arial"/>
              </a:rPr>
              <a:t>also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antiarrhytmic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235" dirty="0">
                <a:solidFill>
                  <a:srgbClr val="006FBF"/>
                </a:solidFill>
                <a:latin typeface="Arial"/>
                <a:cs typeface="Arial"/>
              </a:rPr>
              <a:t>BP: </a:t>
            </a:r>
            <a:r>
              <a:rPr sz="2400" spc="-110" dirty="0">
                <a:latin typeface="Arial"/>
                <a:cs typeface="Arial"/>
              </a:rPr>
              <a:t>Fall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275" dirty="0" smtClean="0">
                <a:latin typeface="Arial"/>
                <a:cs typeface="Arial"/>
              </a:rPr>
              <a:t>B</a:t>
            </a:r>
            <a:r>
              <a:rPr lang="en-IN" sz="2400" spc="-275" dirty="0" smtClean="0">
                <a:latin typeface="Arial"/>
                <a:cs typeface="Arial"/>
              </a:rPr>
              <a:t> </a:t>
            </a:r>
            <a:r>
              <a:rPr sz="2400" spc="-275" dirty="0" smtClean="0">
                <a:latin typeface="Arial"/>
                <a:cs typeface="Arial"/>
              </a:rPr>
              <a:t>P </a:t>
            </a:r>
            <a:r>
              <a:rPr sz="2400" spc="10" dirty="0">
                <a:latin typeface="Arial"/>
                <a:cs typeface="Arial"/>
              </a:rPr>
              <a:t>with </a:t>
            </a:r>
            <a:r>
              <a:rPr sz="2400" spc="-130" dirty="0">
                <a:latin typeface="Arial"/>
                <a:cs typeface="Arial"/>
              </a:rPr>
              <a:t>IV </a:t>
            </a:r>
            <a:r>
              <a:rPr sz="2400" spc="-35" dirty="0">
                <a:latin typeface="Arial"/>
                <a:cs typeface="Arial"/>
              </a:rPr>
              <a:t>injection </a:t>
            </a:r>
            <a:r>
              <a:rPr sz="2400" spc="-55" dirty="0">
                <a:latin typeface="Arial"/>
                <a:cs typeface="Arial"/>
              </a:rPr>
              <a:t>(all) </a:t>
            </a:r>
            <a:r>
              <a:rPr sz="2400" spc="-5" dirty="0">
                <a:latin typeface="Arial"/>
                <a:cs typeface="Arial"/>
              </a:rPr>
              <a:t>but not </a:t>
            </a:r>
            <a:r>
              <a:rPr sz="2400" spc="5" dirty="0">
                <a:latin typeface="Arial"/>
                <a:cs typeface="Arial"/>
              </a:rPr>
              <a:t>with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Oral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8889" y="228600"/>
            <a:ext cx="40405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Pharmacokinetics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914400"/>
            <a:ext cx="7321550" cy="5460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" algn="just">
              <a:lnSpc>
                <a:spcPct val="100000"/>
              </a:lnSpc>
              <a:spcBef>
                <a:spcPts val="100"/>
              </a:spcBef>
            </a:pPr>
            <a:r>
              <a:rPr sz="2800" spc="-175" dirty="0">
                <a:solidFill>
                  <a:srgbClr val="006FBF"/>
                </a:solidFill>
                <a:latin typeface="Arial"/>
                <a:cs typeface="Arial"/>
              </a:rPr>
              <a:t>Classically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35" dirty="0">
                <a:latin typeface="Arial"/>
                <a:cs typeface="Arial"/>
              </a:rPr>
              <a:t>lipid </a:t>
            </a:r>
            <a:r>
              <a:rPr sz="2800" spc="-105" dirty="0">
                <a:latin typeface="Arial"/>
                <a:cs typeface="Arial"/>
              </a:rPr>
              <a:t>soluble, </a:t>
            </a:r>
            <a:r>
              <a:rPr sz="2800" spc="-45" dirty="0">
                <a:latin typeface="Arial"/>
                <a:cs typeface="Arial"/>
              </a:rPr>
              <a:t>well </a:t>
            </a:r>
            <a:r>
              <a:rPr sz="2800" spc="-130" dirty="0">
                <a:latin typeface="Arial"/>
                <a:cs typeface="Arial"/>
              </a:rPr>
              <a:t>absorbed </a:t>
            </a:r>
            <a:r>
              <a:rPr sz="2800" spc="-65" dirty="0">
                <a:latin typeface="Arial"/>
                <a:cs typeface="Arial"/>
              </a:rPr>
              <a:t>orally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and  </a:t>
            </a:r>
            <a:r>
              <a:rPr sz="2800" spc="-75" dirty="0">
                <a:latin typeface="Arial"/>
                <a:cs typeface="Arial"/>
              </a:rPr>
              <a:t>parenterally, </a:t>
            </a:r>
            <a:r>
              <a:rPr sz="2800" spc="-100" dirty="0">
                <a:latin typeface="Arial"/>
                <a:cs typeface="Arial"/>
              </a:rPr>
              <a:t>metabolized </a:t>
            </a:r>
            <a:r>
              <a:rPr sz="2800" spc="-45" dirty="0">
                <a:latin typeface="Arial"/>
                <a:cs typeface="Arial"/>
              </a:rPr>
              <a:t>in </a:t>
            </a:r>
            <a:r>
              <a:rPr sz="2800" spc="-130" dirty="0">
                <a:latin typeface="Arial"/>
                <a:cs typeface="Arial"/>
              </a:rPr>
              <a:t>Liver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05" dirty="0">
                <a:latin typeface="Arial"/>
                <a:cs typeface="Arial"/>
              </a:rPr>
              <a:t>excreted </a:t>
            </a:r>
            <a:r>
              <a:rPr sz="2800" spc="-40" dirty="0">
                <a:latin typeface="Arial"/>
                <a:cs typeface="Arial"/>
              </a:rPr>
              <a:t>in  </a:t>
            </a:r>
            <a:r>
              <a:rPr sz="2800" spc="-65" dirty="0">
                <a:latin typeface="Arial"/>
                <a:cs typeface="Arial"/>
              </a:rPr>
              <a:t>urine</a:t>
            </a:r>
            <a:endParaRPr sz="2800" dirty="0">
              <a:latin typeface="Arial"/>
              <a:cs typeface="Arial"/>
            </a:endParaRPr>
          </a:p>
          <a:p>
            <a:pPr marL="412750" marR="5080" indent="-28575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75" dirty="0">
                <a:latin typeface="Arial"/>
                <a:cs typeface="Arial"/>
              </a:rPr>
              <a:t>Widely </a:t>
            </a:r>
            <a:r>
              <a:rPr sz="2400" spc="-35" dirty="0">
                <a:latin typeface="Arial"/>
                <a:cs typeface="Arial"/>
              </a:rPr>
              <a:t>distributed in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enters </a:t>
            </a:r>
            <a:r>
              <a:rPr sz="2400" spc="-100" dirty="0">
                <a:latin typeface="Arial"/>
                <a:cs typeface="Arial"/>
              </a:rPr>
              <a:t>Brain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70" dirty="0">
                <a:latin typeface="Arial"/>
                <a:cs typeface="Arial"/>
              </a:rPr>
              <a:t>crosses  </a:t>
            </a:r>
            <a:r>
              <a:rPr sz="2400" spc="-300" dirty="0">
                <a:latin typeface="Arial"/>
                <a:cs typeface="Arial"/>
              </a:rPr>
              <a:t>BBB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412750" algn="l"/>
              </a:tabLst>
            </a:pPr>
            <a:r>
              <a:rPr sz="2400" spc="-105" dirty="0">
                <a:latin typeface="Arial"/>
                <a:cs typeface="Arial"/>
              </a:rPr>
              <a:t>Induce </a:t>
            </a:r>
            <a:r>
              <a:rPr sz="2400" spc="-90" dirty="0">
                <a:latin typeface="Arial"/>
                <a:cs typeface="Arial"/>
              </a:rPr>
              <a:t>microsomal </a:t>
            </a:r>
            <a:r>
              <a:rPr sz="2400" spc="-75" dirty="0">
                <a:latin typeface="Arial"/>
                <a:cs typeface="Arial"/>
              </a:rPr>
              <a:t>hepatic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enzyme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65" dirty="0">
                <a:latin typeface="Arial"/>
                <a:cs typeface="Arial"/>
              </a:rPr>
              <a:t>Duration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action </a:t>
            </a:r>
            <a:r>
              <a:rPr sz="2400" spc="-105" dirty="0">
                <a:latin typeface="Arial"/>
                <a:cs typeface="Arial"/>
              </a:rPr>
              <a:t>4-6 </a:t>
            </a:r>
            <a:r>
              <a:rPr sz="2400" spc="-125" dirty="0">
                <a:latin typeface="Arial"/>
                <a:cs typeface="Arial"/>
              </a:rPr>
              <a:t>Hours </a:t>
            </a:r>
            <a:r>
              <a:rPr lang="en-IN" sz="2400" spc="-95" dirty="0" smtClean="0">
                <a:latin typeface="Arial"/>
                <a:cs typeface="Arial"/>
              </a:rPr>
              <a:t>except </a:t>
            </a:r>
            <a:r>
              <a:rPr lang="en-IN" sz="2400" spc="-125" dirty="0" err="1" smtClean="0">
                <a:latin typeface="Arial"/>
                <a:cs typeface="Arial"/>
              </a:rPr>
              <a:t>meclozone,CPM,cetirizine,loratidine,fexofenadine</a:t>
            </a:r>
            <a:r>
              <a:rPr lang="en-IN" sz="2400" spc="-125" dirty="0" smtClean="0">
                <a:latin typeface="Arial"/>
                <a:cs typeface="Arial"/>
              </a:rPr>
              <a:t> which act for 12-24 or more</a:t>
            </a:r>
            <a:endParaRPr sz="2400" dirty="0">
              <a:latin typeface="+mj-lt"/>
              <a:cs typeface="Times New Roman" pitchFamily="18" charset="0"/>
            </a:endParaRPr>
          </a:p>
          <a:p>
            <a:pPr marL="412750" marR="79375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90" dirty="0">
                <a:solidFill>
                  <a:srgbClr val="00AF4F"/>
                </a:solidFill>
                <a:latin typeface="Arial"/>
                <a:cs typeface="Arial"/>
              </a:rPr>
              <a:t>Cetirizine </a:t>
            </a:r>
            <a:r>
              <a:rPr sz="2400" spc="-170" dirty="0">
                <a:solidFill>
                  <a:srgbClr val="00AF4F"/>
                </a:solidFill>
                <a:latin typeface="Arial"/>
                <a:cs typeface="Arial"/>
              </a:rPr>
              <a:t>(C), </a:t>
            </a:r>
            <a:r>
              <a:rPr sz="2400" spc="-55" dirty="0">
                <a:solidFill>
                  <a:srgbClr val="00AFEF"/>
                </a:solidFill>
                <a:latin typeface="Arial"/>
                <a:cs typeface="Arial"/>
              </a:rPr>
              <a:t>loratadine </a:t>
            </a:r>
            <a:r>
              <a:rPr sz="2400" spc="-140" dirty="0">
                <a:solidFill>
                  <a:srgbClr val="00AFEF"/>
                </a:solidFill>
                <a:latin typeface="Arial"/>
                <a:cs typeface="Arial"/>
              </a:rPr>
              <a:t>(L), </a:t>
            </a:r>
            <a:r>
              <a:rPr sz="2400" spc="-80" dirty="0">
                <a:solidFill>
                  <a:srgbClr val="BF0000"/>
                </a:solidFill>
                <a:latin typeface="Arial"/>
                <a:cs typeface="Arial"/>
              </a:rPr>
              <a:t>fexofenadine </a:t>
            </a:r>
            <a:r>
              <a:rPr sz="2400" spc="-170" dirty="0">
                <a:solidFill>
                  <a:srgbClr val="BF0000"/>
                </a:solidFill>
                <a:latin typeface="Arial"/>
                <a:cs typeface="Arial"/>
              </a:rPr>
              <a:t>(F) </a:t>
            </a: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40" dirty="0">
                <a:latin typeface="Arial"/>
                <a:cs typeface="Arial"/>
              </a:rPr>
              <a:t>well  </a:t>
            </a:r>
            <a:r>
              <a:rPr sz="2400" spc="-110" dirty="0">
                <a:latin typeface="Arial"/>
                <a:cs typeface="Arial"/>
              </a:rPr>
              <a:t>absorbed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spc="-85" dirty="0">
                <a:latin typeface="Arial"/>
                <a:cs typeface="Arial"/>
              </a:rPr>
              <a:t>excreted </a:t>
            </a:r>
            <a:r>
              <a:rPr sz="2400" spc="-70" dirty="0">
                <a:latin typeface="Arial"/>
                <a:cs typeface="Arial"/>
              </a:rPr>
              <a:t>mainly </a:t>
            </a:r>
            <a:r>
              <a:rPr sz="2400" spc="-80" dirty="0">
                <a:latin typeface="Arial"/>
                <a:cs typeface="Arial"/>
              </a:rPr>
              <a:t>unmetabolized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form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455" dirty="0">
                <a:solidFill>
                  <a:srgbClr val="00AF4F"/>
                </a:solidFill>
                <a:latin typeface="Arial"/>
                <a:cs typeface="Arial"/>
              </a:rPr>
              <a:t>C </a:t>
            </a:r>
            <a:r>
              <a:rPr lang="en-IN" sz="2400" spc="-455" dirty="0" smtClean="0">
                <a:solidFill>
                  <a:srgbClr val="00AF4F"/>
                </a:solidFill>
                <a:latin typeface="Arial"/>
                <a:cs typeface="Arial"/>
              </a:rPr>
              <a:t>   </a:t>
            </a:r>
            <a:r>
              <a:rPr sz="2400" spc="-114" dirty="0" smtClean="0">
                <a:latin typeface="Arial"/>
                <a:cs typeface="Arial"/>
              </a:rPr>
              <a:t>and </a:t>
            </a:r>
            <a:r>
              <a:rPr sz="2400" spc="-330" dirty="0">
                <a:solidFill>
                  <a:srgbClr val="00AFEF"/>
                </a:solidFill>
                <a:latin typeface="Arial"/>
                <a:cs typeface="Arial"/>
              </a:rPr>
              <a:t>L </a:t>
            </a:r>
            <a:r>
              <a:rPr lang="en-IN" sz="2400" spc="-330" dirty="0" smtClean="0">
                <a:solidFill>
                  <a:srgbClr val="00AFEF"/>
                </a:solidFill>
                <a:latin typeface="Arial"/>
                <a:cs typeface="Arial"/>
              </a:rPr>
              <a:t>     </a:t>
            </a:r>
            <a:r>
              <a:rPr sz="2400" spc="-100" dirty="0" smtClean="0">
                <a:latin typeface="Arial"/>
                <a:cs typeface="Arial"/>
              </a:rPr>
              <a:t>are </a:t>
            </a:r>
            <a:r>
              <a:rPr sz="2400" spc="-40" dirty="0">
                <a:latin typeface="Arial"/>
                <a:cs typeface="Arial"/>
              </a:rPr>
              <a:t>primarily </a:t>
            </a:r>
            <a:r>
              <a:rPr sz="2400" spc="-85" dirty="0">
                <a:latin typeface="Arial"/>
                <a:cs typeface="Arial"/>
              </a:rPr>
              <a:t>excreted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urine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365" dirty="0">
                <a:solidFill>
                  <a:srgbClr val="BF0000"/>
                </a:solidFill>
                <a:latin typeface="Arial"/>
                <a:cs typeface="Arial"/>
              </a:rPr>
              <a:t>F </a:t>
            </a:r>
            <a:r>
              <a:rPr lang="en-IN" sz="2400" spc="-365" dirty="0" smtClean="0">
                <a:solidFill>
                  <a:srgbClr val="BF0000"/>
                </a:solidFill>
                <a:latin typeface="Arial"/>
                <a:cs typeface="Arial"/>
              </a:rPr>
              <a:t>    </a:t>
            </a:r>
            <a:r>
              <a:rPr sz="2400" spc="-125" dirty="0" smtClean="0">
                <a:latin typeface="Arial"/>
                <a:cs typeface="Arial"/>
              </a:rPr>
              <a:t>is </a:t>
            </a:r>
            <a:r>
              <a:rPr sz="2400" spc="-40" dirty="0">
                <a:latin typeface="Arial"/>
                <a:cs typeface="Arial"/>
              </a:rPr>
              <a:t>primarily </a:t>
            </a:r>
            <a:r>
              <a:rPr sz="2400" spc="-85" dirty="0">
                <a:latin typeface="Arial"/>
                <a:cs typeface="Arial"/>
              </a:rPr>
              <a:t>excreted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lang="en-IN" sz="2400" spc="-434" dirty="0" smtClean="0">
                <a:latin typeface="Arial"/>
                <a:cs typeface="Arial"/>
              </a:rPr>
              <a:t>  </a:t>
            </a:r>
            <a:r>
              <a:rPr sz="2400" spc="-135" dirty="0" smtClean="0">
                <a:latin typeface="Arial"/>
                <a:cs typeface="Arial"/>
              </a:rPr>
              <a:t>feces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60" y="152400"/>
            <a:ext cx="4852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880" algn="l"/>
              </a:tabLst>
            </a:pPr>
            <a:r>
              <a:rPr spc="-540" dirty="0"/>
              <a:t>ADRs	</a:t>
            </a:r>
            <a:r>
              <a:rPr spc="-120" dirty="0"/>
              <a:t>- </a:t>
            </a:r>
            <a:r>
              <a:rPr spc="-265" dirty="0"/>
              <a:t>H</a:t>
            </a:r>
            <a:r>
              <a:rPr sz="2400" spc="-265" dirty="0"/>
              <a:t>1 </a:t>
            </a:r>
            <a:r>
              <a:rPr sz="2400" spc="-65" dirty="0"/>
              <a:t>-</a:t>
            </a:r>
            <a:r>
              <a:rPr sz="2400" spc="-155" dirty="0"/>
              <a:t> </a:t>
            </a:r>
            <a:r>
              <a:rPr spc="-160" dirty="0"/>
              <a:t>antgonists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874" y="1143000"/>
            <a:ext cx="8416925" cy="2376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700" baseline="3086" dirty="0" smtClean="0">
                <a:latin typeface="Arial"/>
                <a:cs typeface="Arial"/>
              </a:rPr>
              <a:t>	</a:t>
            </a:r>
            <a:r>
              <a:rPr sz="2400" spc="-90" dirty="0" smtClean="0">
                <a:latin typeface="Arial"/>
                <a:cs typeface="Arial"/>
              </a:rPr>
              <a:t>Sedation </a:t>
            </a:r>
            <a:r>
              <a:rPr sz="2400" spc="-95" dirty="0">
                <a:latin typeface="Arial"/>
                <a:cs typeface="Arial"/>
              </a:rPr>
              <a:t>(Paradoxical </a:t>
            </a:r>
            <a:r>
              <a:rPr sz="2400" spc="-65" dirty="0">
                <a:latin typeface="Arial"/>
                <a:cs typeface="Arial"/>
              </a:rPr>
              <a:t>Excitation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spc="-55" dirty="0">
                <a:latin typeface="Arial"/>
                <a:cs typeface="Arial"/>
              </a:rPr>
              <a:t>children), </a:t>
            </a:r>
            <a:r>
              <a:rPr sz="2400" spc="-60" dirty="0">
                <a:latin typeface="Arial"/>
                <a:cs typeface="Arial"/>
              </a:rPr>
              <a:t>diminished </a:t>
            </a:r>
            <a:r>
              <a:rPr sz="2400" spc="-75" dirty="0">
                <a:latin typeface="Arial"/>
                <a:cs typeface="Arial"/>
              </a:rPr>
              <a:t>alertness, </a:t>
            </a:r>
            <a:r>
              <a:rPr sz="2400" spc="-114" dirty="0">
                <a:latin typeface="Arial"/>
                <a:cs typeface="Arial"/>
              </a:rPr>
              <a:t>loss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55" dirty="0">
                <a:latin typeface="Arial"/>
                <a:cs typeface="Arial"/>
              </a:rPr>
              <a:t>concentrate, </a:t>
            </a:r>
            <a:r>
              <a:rPr sz="2400" spc="-110" dirty="0">
                <a:latin typeface="Arial"/>
                <a:cs typeface="Arial"/>
              </a:rPr>
              <a:t>dizziness, </a:t>
            </a:r>
            <a:r>
              <a:rPr sz="2400" spc="-10" dirty="0">
                <a:latin typeface="Arial"/>
                <a:cs typeface="Arial"/>
              </a:rPr>
              <a:t>motor </a:t>
            </a:r>
            <a:r>
              <a:rPr sz="2400" spc="-40" dirty="0" err="1" smtClean="0">
                <a:latin typeface="Arial"/>
                <a:cs typeface="Arial"/>
              </a:rPr>
              <a:t>incordination</a:t>
            </a:r>
            <a:r>
              <a:rPr sz="2400" spc="-40" dirty="0" smtClean="0">
                <a:latin typeface="Arial"/>
                <a:cs typeface="Arial"/>
              </a:rPr>
              <a:t>, </a:t>
            </a:r>
            <a:r>
              <a:rPr sz="2400" spc="-65" dirty="0" smtClean="0">
                <a:latin typeface="Arial"/>
                <a:cs typeface="Arial"/>
              </a:rPr>
              <a:t>tendency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0" dirty="0" smtClean="0">
                <a:latin typeface="Arial"/>
                <a:cs typeface="Arial"/>
              </a:rPr>
              <a:t>fall</a:t>
            </a:r>
            <a:r>
              <a:rPr lang="en-IN" sz="2400" spc="-20" dirty="0" smtClean="0">
                <a:latin typeface="Arial"/>
                <a:cs typeface="Arial"/>
              </a:rPr>
              <a:t> 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asleep </a:t>
            </a:r>
            <a:r>
              <a:rPr sz="2400" spc="-105" dirty="0">
                <a:latin typeface="Arial"/>
                <a:cs typeface="Arial"/>
              </a:rPr>
              <a:t>–  </a:t>
            </a:r>
            <a:r>
              <a:rPr sz="2400" spc="-75" dirty="0">
                <a:latin typeface="Arial"/>
                <a:cs typeface="Arial"/>
              </a:rPr>
              <a:t>commonest </a:t>
            </a:r>
            <a:r>
              <a:rPr sz="2400" spc="-105" dirty="0">
                <a:latin typeface="Arial"/>
                <a:cs typeface="Arial"/>
              </a:rPr>
              <a:t>– </a:t>
            </a:r>
            <a:r>
              <a:rPr sz="2400" spc="-145" dirty="0">
                <a:solidFill>
                  <a:srgbClr val="FF0000"/>
                </a:solidFill>
                <a:latin typeface="Arial"/>
                <a:cs typeface="Arial"/>
              </a:rPr>
              <a:t>say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motor </a:t>
            </a:r>
            <a:r>
              <a:rPr sz="2400" spc="-75" dirty="0">
                <a:latin typeface="Arial"/>
                <a:cs typeface="Arial"/>
              </a:rPr>
              <a:t>vehicle </a:t>
            </a:r>
            <a:r>
              <a:rPr sz="2400" spc="-50" dirty="0">
                <a:latin typeface="Arial"/>
                <a:cs typeface="Arial"/>
              </a:rPr>
              <a:t>driving </a:t>
            </a:r>
            <a:r>
              <a:rPr sz="2400" spc="-85" dirty="0">
                <a:latin typeface="Arial"/>
                <a:cs typeface="Arial"/>
              </a:rPr>
              <a:t>and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lang="en-IN" sz="2400" spc="-325" dirty="0" smtClean="0">
                <a:latin typeface="Arial"/>
                <a:cs typeface="Arial"/>
              </a:rPr>
              <a:t>  </a:t>
            </a:r>
            <a:r>
              <a:rPr sz="2400" spc="-40" dirty="0" smtClean="0">
                <a:latin typeface="Arial"/>
                <a:cs typeface="Arial"/>
              </a:rPr>
              <a:t>operation</a:t>
            </a:r>
            <a:endParaRPr sz="2400" dirty="0">
              <a:latin typeface="Arial"/>
              <a:cs typeface="Arial"/>
            </a:endParaRPr>
          </a:p>
          <a:p>
            <a:pPr marL="298450" marR="3324225">
              <a:lnSpc>
                <a:spcPct val="120400"/>
              </a:lnSpc>
              <a:spcBef>
                <a:spcPts val="10"/>
              </a:spcBef>
            </a:pPr>
            <a:r>
              <a:rPr sz="2400" spc="-70" dirty="0">
                <a:latin typeface="Arial"/>
                <a:cs typeface="Arial"/>
              </a:rPr>
              <a:t>Alcohol </a:t>
            </a:r>
            <a:r>
              <a:rPr sz="2400" spc="-110" dirty="0" err="1">
                <a:latin typeface="Arial"/>
                <a:cs typeface="Arial"/>
              </a:rPr>
              <a:t>synergises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lang="en-IN" sz="2400" spc="-110" dirty="0" smtClean="0">
                <a:latin typeface="Arial"/>
                <a:cs typeface="Arial"/>
              </a:rPr>
              <a:t> </a:t>
            </a:r>
            <a:r>
              <a:rPr sz="2400" spc="-290" dirty="0" smtClean="0">
                <a:latin typeface="Arial"/>
                <a:cs typeface="Arial"/>
              </a:rPr>
              <a:t>CNS</a:t>
            </a:r>
            <a:r>
              <a:rPr lang="en-IN" sz="2400" spc="-290" dirty="0" smtClean="0">
                <a:latin typeface="Arial"/>
                <a:cs typeface="Arial"/>
              </a:rPr>
              <a:t>  </a:t>
            </a:r>
            <a:r>
              <a:rPr sz="2400" spc="-290" dirty="0" smtClean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effects  </a:t>
            </a:r>
            <a:endParaRPr lang="en-IN" sz="2400" spc="-55" dirty="0" smtClean="0">
              <a:latin typeface="Arial"/>
              <a:cs typeface="Arial"/>
            </a:endParaRPr>
          </a:p>
          <a:p>
            <a:pPr marL="298450" marR="3324225">
              <a:lnSpc>
                <a:spcPct val="120400"/>
              </a:lnSpc>
              <a:spcBef>
                <a:spcPts val="10"/>
              </a:spcBef>
            </a:pPr>
            <a:r>
              <a:rPr sz="2400" spc="-90" dirty="0" err="1" smtClean="0">
                <a:latin typeface="Arial"/>
                <a:cs typeface="Arial"/>
              </a:rPr>
              <a:t>Tachydysrhythmias</a:t>
            </a:r>
            <a:r>
              <a:rPr sz="2400" spc="-90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spc="-85" dirty="0">
                <a:latin typeface="Arial"/>
                <a:cs typeface="Arial"/>
              </a:rPr>
              <a:t>overdose </a:t>
            </a:r>
            <a:r>
              <a:rPr sz="2400" spc="-50" dirty="0">
                <a:latin typeface="Arial"/>
                <a:cs typeface="Arial"/>
              </a:rPr>
              <a:t>-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rare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465829"/>
            <a:ext cx="11493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839" y="3479800"/>
            <a:ext cx="7198361" cy="906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Allergic </a:t>
            </a:r>
            <a:r>
              <a:rPr sz="2400" spc="-70" dirty="0">
                <a:latin typeface="Arial"/>
                <a:cs typeface="Arial"/>
              </a:rPr>
              <a:t>reactions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45" dirty="0">
                <a:latin typeface="Arial"/>
                <a:cs typeface="Arial"/>
              </a:rPr>
              <a:t>topical </a:t>
            </a:r>
            <a:r>
              <a:rPr sz="2400" spc="-135" dirty="0">
                <a:latin typeface="Arial"/>
                <a:cs typeface="Arial"/>
              </a:rPr>
              <a:t>use </a:t>
            </a:r>
            <a:r>
              <a:rPr sz="2400" spc="-55" dirty="0">
                <a:latin typeface="Arial"/>
                <a:cs typeface="Arial"/>
              </a:rPr>
              <a:t>(contact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dermatitis)  </a:t>
            </a:r>
            <a:r>
              <a:rPr sz="2400" spc="-80" dirty="0">
                <a:latin typeface="Arial"/>
                <a:cs typeface="Arial"/>
              </a:rPr>
              <a:t>Peripheral </a:t>
            </a:r>
            <a:r>
              <a:rPr sz="2400" spc="-70" dirty="0">
                <a:latin typeface="Arial"/>
                <a:cs typeface="Arial"/>
              </a:rPr>
              <a:t>antimuscarinic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effects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4419600"/>
            <a:ext cx="153035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8889" y="4493260"/>
            <a:ext cx="603631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Dryness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35" dirty="0">
                <a:latin typeface="Arial"/>
                <a:cs typeface="Arial"/>
              </a:rPr>
              <a:t>mouth, blurred </a:t>
            </a:r>
            <a:r>
              <a:rPr sz="1800" spc="-80" dirty="0">
                <a:latin typeface="Arial"/>
                <a:cs typeface="Arial"/>
              </a:rPr>
              <a:t>Vision, </a:t>
            </a:r>
            <a:r>
              <a:rPr sz="1800" spc="-50" dirty="0">
                <a:latin typeface="Arial"/>
                <a:cs typeface="Arial"/>
              </a:rPr>
              <a:t>constipation, </a:t>
            </a:r>
            <a:r>
              <a:rPr sz="1800" spc="-45" dirty="0">
                <a:latin typeface="Arial"/>
                <a:cs typeface="Arial"/>
              </a:rPr>
              <a:t>urinary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retention  </a:t>
            </a:r>
            <a:r>
              <a:rPr sz="1800" spc="-90" dirty="0">
                <a:latin typeface="Arial"/>
                <a:cs typeface="Arial"/>
              </a:rPr>
              <a:t>Epigastric </a:t>
            </a:r>
            <a:r>
              <a:rPr sz="1800" spc="-80" dirty="0">
                <a:latin typeface="Arial"/>
                <a:cs typeface="Arial"/>
              </a:rPr>
              <a:t>distress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headache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3848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8839" y="5384800"/>
            <a:ext cx="780796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Acute </a:t>
            </a:r>
            <a:r>
              <a:rPr sz="2400" spc="-85" dirty="0">
                <a:latin typeface="Arial"/>
                <a:cs typeface="Arial"/>
              </a:rPr>
              <a:t>overdose: </a:t>
            </a:r>
            <a:r>
              <a:rPr sz="2400" spc="-320" dirty="0">
                <a:latin typeface="Arial"/>
                <a:cs typeface="Arial"/>
              </a:rPr>
              <a:t>CNS </a:t>
            </a:r>
            <a:r>
              <a:rPr lang="en-IN" sz="2400" spc="-320" dirty="0" smtClean="0">
                <a:latin typeface="Arial"/>
                <a:cs typeface="Arial"/>
              </a:rPr>
              <a:t>  </a:t>
            </a:r>
            <a:r>
              <a:rPr sz="2400" spc="-50" dirty="0" smtClean="0">
                <a:latin typeface="Arial"/>
                <a:cs typeface="Arial"/>
              </a:rPr>
              <a:t>excitation</a:t>
            </a:r>
            <a:r>
              <a:rPr sz="2400" spc="-50" dirty="0">
                <a:latin typeface="Arial"/>
                <a:cs typeface="Arial"/>
              </a:rPr>
              <a:t>, </a:t>
            </a:r>
            <a:r>
              <a:rPr sz="2400" spc="-15" dirty="0">
                <a:latin typeface="Arial"/>
                <a:cs typeface="Arial"/>
              </a:rPr>
              <a:t>tremor </a:t>
            </a:r>
            <a:r>
              <a:rPr sz="2400" spc="-60" dirty="0">
                <a:latin typeface="Arial"/>
                <a:cs typeface="Arial"/>
              </a:rPr>
              <a:t>hallucinations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90" dirty="0">
                <a:latin typeface="Arial"/>
                <a:cs typeface="Arial"/>
              </a:rPr>
              <a:t>resemble  </a:t>
            </a:r>
            <a:r>
              <a:rPr sz="2400" spc="-45" dirty="0">
                <a:latin typeface="Arial"/>
                <a:cs typeface="Arial"/>
              </a:rPr>
              <a:t>Atropine </a:t>
            </a:r>
            <a:r>
              <a:rPr sz="2400" spc="-80" dirty="0">
                <a:latin typeface="Arial"/>
                <a:cs typeface="Arial"/>
              </a:rPr>
              <a:t>poisoning </a:t>
            </a:r>
            <a:r>
              <a:rPr sz="2400" spc="-55" dirty="0">
                <a:latin typeface="Arial"/>
                <a:cs typeface="Arial"/>
              </a:rPr>
              <a:t>- </a:t>
            </a:r>
            <a:r>
              <a:rPr sz="2400" spc="-60" dirty="0">
                <a:latin typeface="Arial"/>
                <a:cs typeface="Arial"/>
              </a:rPr>
              <a:t>death </a:t>
            </a:r>
            <a:r>
              <a:rPr sz="2400" spc="-85" dirty="0">
                <a:latin typeface="Arial"/>
                <a:cs typeface="Arial"/>
              </a:rPr>
              <a:t>due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respiratory </a:t>
            </a:r>
            <a:r>
              <a:rPr sz="2400" spc="-40" dirty="0">
                <a:latin typeface="Arial"/>
                <a:cs typeface="Arial"/>
              </a:rPr>
              <a:t>failure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335" dirty="0">
                <a:latin typeface="Arial"/>
                <a:cs typeface="Arial"/>
              </a:rPr>
              <a:t>CVS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lang="en-IN" sz="2400" spc="-405" dirty="0" smtClean="0">
                <a:latin typeface="Arial"/>
                <a:cs typeface="Arial"/>
              </a:rPr>
              <a:t>  </a:t>
            </a:r>
            <a:r>
              <a:rPr sz="2400" spc="-35" dirty="0" smtClean="0">
                <a:latin typeface="Arial"/>
                <a:cs typeface="Arial"/>
              </a:rPr>
              <a:t>failure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360" y="497840"/>
            <a:ext cx="3884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Therapeutic</a:t>
            </a:r>
            <a:r>
              <a:rPr spc="-305" dirty="0"/>
              <a:t> </a:t>
            </a:r>
            <a:r>
              <a:rPr spc="-345" dirty="0"/>
              <a:t>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9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568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006FBF"/>
                </a:solidFill>
                <a:latin typeface="Arial"/>
                <a:cs typeface="Arial"/>
              </a:rPr>
              <a:t>Allergic </a:t>
            </a:r>
            <a:r>
              <a:rPr sz="2000" spc="-70" dirty="0">
                <a:solidFill>
                  <a:srgbClr val="006FBF"/>
                </a:solidFill>
                <a:latin typeface="Arial"/>
                <a:cs typeface="Arial"/>
              </a:rPr>
              <a:t>reactions: </a:t>
            </a:r>
            <a:r>
              <a:rPr sz="2000" spc="-155" dirty="0">
                <a:latin typeface="Arial"/>
                <a:cs typeface="Arial"/>
              </a:rPr>
              <a:t>Does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-120" dirty="0">
                <a:latin typeface="Arial"/>
                <a:cs typeface="Arial"/>
              </a:rPr>
              <a:t>suppress </a:t>
            </a:r>
            <a:r>
              <a:rPr sz="2000" spc="-185" dirty="0">
                <a:solidFill>
                  <a:srgbClr val="6F2F9F"/>
                </a:solidFill>
                <a:latin typeface="Arial"/>
                <a:cs typeface="Arial"/>
              </a:rPr>
              <a:t>AG:AB </a:t>
            </a:r>
            <a:r>
              <a:rPr sz="2000" spc="-55" dirty="0">
                <a:latin typeface="Arial"/>
                <a:cs typeface="Arial"/>
              </a:rPr>
              <a:t>reaction </a:t>
            </a:r>
            <a:r>
              <a:rPr sz="2000" spc="-12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but </a:t>
            </a:r>
            <a:r>
              <a:rPr sz="2000" spc="-100" dirty="0">
                <a:latin typeface="Arial"/>
                <a:cs typeface="Arial"/>
              </a:rPr>
              <a:t>blocks </a:t>
            </a:r>
            <a:r>
              <a:rPr sz="2000" spc="-105" dirty="0">
                <a:latin typeface="Arial"/>
                <a:cs typeface="Arial"/>
              </a:rPr>
              <a:t>release 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5" dirty="0">
                <a:latin typeface="Arial"/>
                <a:cs typeface="Arial"/>
              </a:rPr>
              <a:t>histamine </a:t>
            </a:r>
            <a:r>
              <a:rPr sz="2000" spc="-120" dirty="0">
                <a:latin typeface="Arial"/>
                <a:cs typeface="Arial"/>
              </a:rPr>
              <a:t>–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palliative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2835909"/>
            <a:ext cx="15303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8303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443484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2299970"/>
            <a:ext cx="7343140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4351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700" baseline="3086" dirty="0">
                <a:latin typeface="Arial"/>
                <a:cs typeface="Arial"/>
              </a:rPr>
              <a:t>–	</a:t>
            </a:r>
            <a:r>
              <a:rPr sz="1800" spc="-55" dirty="0">
                <a:latin typeface="Arial"/>
                <a:cs typeface="Arial"/>
              </a:rPr>
              <a:t>Itching, </a:t>
            </a:r>
            <a:r>
              <a:rPr sz="1800" spc="-40" dirty="0">
                <a:latin typeface="Arial"/>
                <a:cs typeface="Arial"/>
              </a:rPr>
              <a:t>urticaria, </a:t>
            </a:r>
            <a:r>
              <a:rPr sz="1800" spc="-110" dirty="0">
                <a:latin typeface="Arial"/>
                <a:cs typeface="Arial"/>
              </a:rPr>
              <a:t>seasonal </a:t>
            </a:r>
            <a:r>
              <a:rPr sz="1800" spc="-95" dirty="0">
                <a:latin typeface="Arial"/>
                <a:cs typeface="Arial"/>
              </a:rPr>
              <a:t>hay </a:t>
            </a:r>
            <a:r>
              <a:rPr sz="1800" spc="-50" dirty="0">
                <a:latin typeface="Arial"/>
                <a:cs typeface="Arial"/>
              </a:rPr>
              <a:t>fever, </a:t>
            </a:r>
            <a:r>
              <a:rPr sz="1800" spc="-65" dirty="0">
                <a:latin typeface="Arial"/>
                <a:cs typeface="Arial"/>
              </a:rPr>
              <a:t>allergic </a:t>
            </a:r>
            <a:r>
              <a:rPr sz="1800" spc="-45" dirty="0">
                <a:latin typeface="Arial"/>
                <a:cs typeface="Arial"/>
              </a:rPr>
              <a:t>conjunctivitis, </a:t>
            </a:r>
            <a:r>
              <a:rPr sz="1800" spc="-90" dirty="0">
                <a:latin typeface="Arial"/>
                <a:cs typeface="Arial"/>
              </a:rPr>
              <a:t>angioedema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70" dirty="0">
                <a:latin typeface="Arial"/>
                <a:cs typeface="Arial"/>
              </a:rPr>
              <a:t>lips-eyelids </a:t>
            </a:r>
            <a:r>
              <a:rPr sz="1800" spc="-50" dirty="0">
                <a:latin typeface="Arial"/>
                <a:cs typeface="Arial"/>
              </a:rPr>
              <a:t>etc. </a:t>
            </a:r>
            <a:r>
              <a:rPr sz="1800" spc="-55" dirty="0">
                <a:latin typeface="Arial"/>
                <a:cs typeface="Arial"/>
              </a:rPr>
              <a:t>--- </a:t>
            </a:r>
            <a:r>
              <a:rPr sz="1800" spc="-100" dirty="0">
                <a:solidFill>
                  <a:srgbClr val="BF0000"/>
                </a:solidFill>
                <a:latin typeface="Arial"/>
                <a:cs typeface="Arial"/>
              </a:rPr>
              <a:t>Laryngeal </a:t>
            </a:r>
            <a:r>
              <a:rPr sz="1800" spc="-90" dirty="0">
                <a:solidFill>
                  <a:srgbClr val="BF0000"/>
                </a:solidFill>
                <a:latin typeface="Arial"/>
                <a:cs typeface="Arial"/>
              </a:rPr>
              <a:t>angioedema</a:t>
            </a:r>
            <a:r>
              <a:rPr sz="1800" spc="-2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BF0000"/>
                </a:solidFill>
                <a:latin typeface="Arial"/>
                <a:cs typeface="Arial"/>
              </a:rPr>
              <a:t>(Adrenaline)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0"/>
              </a:spcBef>
            </a:pPr>
            <a:r>
              <a:rPr sz="1800" spc="-75" dirty="0">
                <a:latin typeface="Arial"/>
                <a:cs typeface="Arial"/>
              </a:rPr>
              <a:t>Anaphylactic </a:t>
            </a:r>
            <a:r>
              <a:rPr sz="1800" spc="-110" dirty="0">
                <a:latin typeface="Arial"/>
                <a:cs typeface="Arial"/>
              </a:rPr>
              <a:t>shock </a:t>
            </a:r>
            <a:endParaRPr sz="1800" dirty="0">
              <a:latin typeface="Arial"/>
              <a:cs typeface="Arial"/>
            </a:endParaRPr>
          </a:p>
          <a:p>
            <a:pPr marL="298450" marR="5080">
              <a:lnSpc>
                <a:spcPct val="100000"/>
              </a:lnSpc>
              <a:spcBef>
                <a:spcPts val="450"/>
              </a:spcBef>
            </a:pPr>
            <a:r>
              <a:rPr sz="1800" spc="-190" dirty="0">
                <a:latin typeface="Arial"/>
                <a:cs typeface="Arial"/>
              </a:rPr>
              <a:t>Less </a:t>
            </a:r>
            <a:r>
              <a:rPr lang="en-IN" sz="1800" spc="-19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effective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perennial </a:t>
            </a:r>
            <a:r>
              <a:rPr sz="1800" spc="-60" dirty="0">
                <a:latin typeface="Arial"/>
                <a:cs typeface="Arial"/>
              </a:rPr>
              <a:t>vasomotor </a:t>
            </a:r>
            <a:r>
              <a:rPr sz="1800" spc="-30" dirty="0">
                <a:latin typeface="Arial"/>
                <a:cs typeface="Arial"/>
              </a:rPr>
              <a:t>rhinitis, </a:t>
            </a:r>
            <a:r>
              <a:rPr sz="1800" spc="-50" dirty="0">
                <a:latin typeface="Arial"/>
                <a:cs typeface="Arial"/>
              </a:rPr>
              <a:t>atopic </a:t>
            </a:r>
            <a:r>
              <a:rPr sz="1800" spc="-35" dirty="0">
                <a:latin typeface="Arial"/>
                <a:cs typeface="Arial"/>
              </a:rPr>
              <a:t>dermatitis,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chronic  </a:t>
            </a:r>
            <a:r>
              <a:rPr sz="1800" spc="-35" dirty="0">
                <a:latin typeface="Arial"/>
                <a:cs typeface="Arial"/>
              </a:rPr>
              <a:t>dermatitis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10" dirty="0">
                <a:latin typeface="Arial"/>
                <a:cs typeface="Arial"/>
              </a:rPr>
              <a:t>H</a:t>
            </a:r>
            <a:r>
              <a:rPr sz="1000" spc="-110" dirty="0">
                <a:latin typeface="Arial"/>
                <a:cs typeface="Arial"/>
              </a:rPr>
              <a:t>2 </a:t>
            </a:r>
            <a:r>
              <a:rPr lang="en-IN" sz="1000" spc="-110" dirty="0" smtClean="0">
                <a:latin typeface="Arial"/>
                <a:cs typeface="Arial"/>
              </a:rPr>
              <a:t> </a:t>
            </a:r>
            <a:r>
              <a:rPr sz="1000" spc="-110" dirty="0" smtClean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antagonist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combination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39"/>
              </a:spcBef>
            </a:pPr>
            <a:r>
              <a:rPr sz="1800" spc="-75" dirty="0">
                <a:latin typeface="Arial"/>
                <a:cs typeface="Arial"/>
              </a:rPr>
              <a:t>Bronchial </a:t>
            </a:r>
            <a:r>
              <a:rPr sz="1800" spc="-85" dirty="0">
                <a:latin typeface="Arial"/>
                <a:cs typeface="Arial"/>
              </a:rPr>
              <a:t>asthma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55" dirty="0">
                <a:latin typeface="Arial"/>
                <a:cs typeface="Arial"/>
              </a:rPr>
              <a:t>no </a:t>
            </a:r>
            <a:r>
              <a:rPr sz="1800" spc="-125" dirty="0">
                <a:latin typeface="Arial"/>
                <a:cs typeface="Arial"/>
              </a:rPr>
              <a:t>use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75" dirty="0">
                <a:latin typeface="Arial"/>
                <a:cs typeface="Arial"/>
              </a:rPr>
              <a:t>1) </a:t>
            </a:r>
            <a:r>
              <a:rPr sz="1800" spc="-20" dirty="0">
                <a:latin typeface="Arial"/>
                <a:cs typeface="Arial"/>
              </a:rPr>
              <a:t>other </a:t>
            </a:r>
            <a:r>
              <a:rPr sz="1800" spc="-55" dirty="0">
                <a:latin typeface="Arial"/>
                <a:cs typeface="Arial"/>
              </a:rPr>
              <a:t>mediators </a:t>
            </a:r>
            <a:r>
              <a:rPr sz="1800" spc="-40" dirty="0">
                <a:latin typeface="Arial"/>
                <a:cs typeface="Arial"/>
              </a:rPr>
              <a:t>than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lang="en-IN" sz="1800" spc="-265" dirty="0" smtClean="0">
                <a:latin typeface="Arial"/>
                <a:cs typeface="Arial"/>
              </a:rPr>
              <a:t> </a:t>
            </a:r>
            <a:r>
              <a:rPr sz="1800" spc="-60" dirty="0" smtClean="0">
                <a:latin typeface="Arial"/>
                <a:cs typeface="Arial"/>
              </a:rPr>
              <a:t>histamine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2) </a:t>
            </a:r>
            <a:r>
              <a:rPr sz="1800" spc="-50" dirty="0">
                <a:latin typeface="Arial"/>
                <a:cs typeface="Arial"/>
              </a:rPr>
              <a:t>concentration </a:t>
            </a:r>
            <a:r>
              <a:rPr sz="1800" spc="-20" dirty="0">
                <a:latin typeface="Arial"/>
                <a:cs typeface="Arial"/>
              </a:rPr>
              <a:t>at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site </a:t>
            </a:r>
            <a:r>
              <a:rPr sz="1800" spc="-1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lang="en-IN" sz="1800" spc="-365" dirty="0" smtClean="0">
                <a:latin typeface="Arial"/>
                <a:cs typeface="Arial"/>
              </a:rPr>
              <a:t> </a:t>
            </a:r>
            <a:r>
              <a:rPr sz="1800" spc="-85" dirty="0" smtClean="0">
                <a:latin typeface="Arial"/>
                <a:cs typeface="Arial"/>
              </a:rPr>
              <a:t>be </a:t>
            </a:r>
            <a:r>
              <a:rPr sz="1800" spc="-40" dirty="0">
                <a:latin typeface="Arial"/>
                <a:cs typeface="Arial"/>
              </a:rPr>
              <a:t>sufficient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0"/>
              </a:spcBef>
            </a:pPr>
            <a:r>
              <a:rPr sz="1800" spc="-35" dirty="0">
                <a:latin typeface="Arial"/>
                <a:cs typeface="Arial"/>
              </a:rPr>
              <a:t>Not </a:t>
            </a:r>
            <a:r>
              <a:rPr sz="1800" spc="-40" dirty="0">
                <a:latin typeface="Arial"/>
                <a:cs typeface="Arial"/>
              </a:rPr>
              <a:t>effective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0" dirty="0">
                <a:solidFill>
                  <a:srgbClr val="BF0000"/>
                </a:solidFill>
                <a:latin typeface="Arial"/>
                <a:cs typeface="Arial"/>
              </a:rPr>
              <a:t>humoral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0" dirty="0">
                <a:solidFill>
                  <a:srgbClr val="BF0000"/>
                </a:solidFill>
                <a:latin typeface="Arial"/>
                <a:cs typeface="Arial"/>
              </a:rPr>
              <a:t>cell </a:t>
            </a:r>
            <a:r>
              <a:rPr sz="1800" spc="-55" dirty="0">
                <a:solidFill>
                  <a:srgbClr val="BF0000"/>
                </a:solidFill>
                <a:latin typeface="Arial"/>
                <a:cs typeface="Arial"/>
              </a:rPr>
              <a:t>mediated</a:t>
            </a:r>
            <a:r>
              <a:rPr sz="1800" spc="-3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allergies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7713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4785359"/>
            <a:ext cx="7506334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006FBF"/>
                </a:solidFill>
                <a:latin typeface="Arial"/>
                <a:cs typeface="Arial"/>
              </a:rPr>
              <a:t>Other conditions </a:t>
            </a:r>
            <a:r>
              <a:rPr sz="2000" spc="-25" dirty="0">
                <a:latin typeface="Arial"/>
                <a:cs typeface="Arial"/>
              </a:rPr>
              <a:t>: </a:t>
            </a:r>
            <a:r>
              <a:rPr sz="2000" spc="-65" dirty="0">
                <a:latin typeface="Arial"/>
                <a:cs typeface="Arial"/>
              </a:rPr>
              <a:t>(histamine) </a:t>
            </a:r>
            <a:r>
              <a:rPr sz="2000" spc="-120" dirty="0">
                <a:latin typeface="Arial"/>
                <a:cs typeface="Arial"/>
              </a:rPr>
              <a:t>– </a:t>
            </a:r>
            <a:r>
              <a:rPr sz="2000" spc="-85" dirty="0">
                <a:latin typeface="Arial"/>
                <a:cs typeface="Arial"/>
              </a:rPr>
              <a:t>Insect </a:t>
            </a:r>
            <a:r>
              <a:rPr sz="2000" spc="-25" dirty="0">
                <a:latin typeface="Arial"/>
                <a:cs typeface="Arial"/>
              </a:rPr>
              <a:t>bite, </a:t>
            </a:r>
            <a:r>
              <a:rPr sz="2000" spc="-85" dirty="0">
                <a:latin typeface="Arial"/>
                <a:cs typeface="Arial"/>
              </a:rPr>
              <a:t>Ivy </a:t>
            </a:r>
            <a:r>
              <a:rPr sz="2000" spc="-80" dirty="0">
                <a:latin typeface="Arial"/>
                <a:cs typeface="Arial"/>
              </a:rPr>
              <a:t>poisoning </a:t>
            </a:r>
            <a:r>
              <a:rPr sz="2000" spc="-120" dirty="0">
                <a:latin typeface="Arial"/>
                <a:cs typeface="Arial"/>
              </a:rPr>
              <a:t>–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symptomatic  </a:t>
            </a:r>
            <a:r>
              <a:rPr sz="2000" spc="-25" dirty="0">
                <a:latin typeface="Arial"/>
                <a:cs typeface="Arial"/>
              </a:rPr>
              <a:t>relief</a:t>
            </a:r>
            <a:endParaRPr sz="2000" dirty="0">
              <a:latin typeface="Arial"/>
              <a:cs typeface="Arial"/>
            </a:endParaRPr>
          </a:p>
          <a:p>
            <a:pPr marL="12700" marR="1127125">
              <a:lnSpc>
                <a:spcPct val="120800"/>
              </a:lnSpc>
            </a:pPr>
            <a:r>
              <a:rPr sz="2000" spc="-65" dirty="0">
                <a:solidFill>
                  <a:srgbClr val="006FBF"/>
                </a:solidFill>
                <a:latin typeface="Arial"/>
                <a:cs typeface="Arial"/>
              </a:rPr>
              <a:t>Prunitides: </a:t>
            </a:r>
            <a:r>
              <a:rPr sz="2000" spc="-20" dirty="0">
                <a:latin typeface="Arial"/>
                <a:cs typeface="Arial"/>
              </a:rPr>
              <a:t>Antipruritic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65" dirty="0">
                <a:latin typeface="Arial"/>
                <a:cs typeface="Arial"/>
              </a:rPr>
              <a:t>Independent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0" dirty="0">
                <a:latin typeface="Arial"/>
                <a:cs typeface="Arial"/>
              </a:rPr>
              <a:t>antihistaminic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action  </a:t>
            </a:r>
            <a:r>
              <a:rPr sz="2000" spc="-120" dirty="0">
                <a:solidFill>
                  <a:srgbClr val="006FBF"/>
                </a:solidFill>
                <a:latin typeface="Arial"/>
                <a:cs typeface="Arial"/>
              </a:rPr>
              <a:t>Common </a:t>
            </a:r>
            <a:r>
              <a:rPr sz="2000" spc="-60" dirty="0">
                <a:solidFill>
                  <a:srgbClr val="006FBF"/>
                </a:solidFill>
                <a:latin typeface="Arial"/>
                <a:cs typeface="Arial"/>
              </a:rPr>
              <a:t>cold: </a:t>
            </a:r>
            <a:r>
              <a:rPr sz="2000" spc="-80" dirty="0">
                <a:latin typeface="Arial"/>
                <a:cs typeface="Arial"/>
              </a:rPr>
              <a:t>Symptomatic </a:t>
            </a:r>
            <a:r>
              <a:rPr sz="2000" spc="-25" dirty="0">
                <a:latin typeface="Arial"/>
                <a:cs typeface="Arial"/>
              </a:rPr>
              <a:t>relief </a:t>
            </a:r>
            <a:r>
              <a:rPr sz="2000" spc="-120" dirty="0">
                <a:latin typeface="Arial"/>
                <a:cs typeface="Arial"/>
              </a:rPr>
              <a:t>– </a:t>
            </a:r>
            <a:r>
              <a:rPr sz="2000" spc="-45" dirty="0">
                <a:latin typeface="Arial"/>
                <a:cs typeface="Arial"/>
              </a:rPr>
              <a:t>older </a:t>
            </a:r>
            <a:r>
              <a:rPr sz="2000" spc="-114" dirty="0">
                <a:latin typeface="Arial"/>
                <a:cs typeface="Arial"/>
              </a:rPr>
              <a:t>ones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preferred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380989"/>
            <a:ext cx="11493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1000" y="609600"/>
            <a:ext cx="74517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BF"/>
                </a:solidFill>
                <a:latin typeface="Arial"/>
                <a:cs typeface="Arial"/>
              </a:rPr>
              <a:t>Motion </a:t>
            </a:r>
            <a:r>
              <a:rPr sz="2400" spc="-150" dirty="0">
                <a:solidFill>
                  <a:srgbClr val="006FBF"/>
                </a:solidFill>
                <a:latin typeface="Arial"/>
                <a:cs typeface="Arial"/>
              </a:rPr>
              <a:t>Sickness: </a:t>
            </a:r>
            <a:r>
              <a:rPr sz="2400" spc="-85" dirty="0">
                <a:solidFill>
                  <a:srgbClr val="BF0000"/>
                </a:solidFill>
                <a:latin typeface="Arial"/>
                <a:cs typeface="Arial"/>
              </a:rPr>
              <a:t>Promethazine, </a:t>
            </a:r>
            <a:r>
              <a:rPr sz="2400" spc="-65" dirty="0">
                <a:latin typeface="Arial"/>
                <a:cs typeface="Arial"/>
              </a:rPr>
              <a:t>diphenhydramine, </a:t>
            </a:r>
            <a:r>
              <a:rPr sz="2400" spc="-55" dirty="0">
                <a:latin typeface="Arial"/>
                <a:cs typeface="Arial"/>
              </a:rPr>
              <a:t>dimenhydrinate </a:t>
            </a:r>
            <a:r>
              <a:rPr sz="2400" spc="-95" dirty="0">
                <a:latin typeface="Arial"/>
                <a:cs typeface="Arial"/>
              </a:rPr>
              <a:t>and  </a:t>
            </a:r>
            <a:r>
              <a:rPr sz="2400" spc="-90" dirty="0">
                <a:latin typeface="Arial"/>
                <a:cs typeface="Arial"/>
              </a:rPr>
              <a:t>cyclizine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100" dirty="0">
                <a:latin typeface="Arial"/>
                <a:cs typeface="Arial"/>
              </a:rPr>
              <a:t>1 </a:t>
            </a:r>
            <a:r>
              <a:rPr sz="2400" spc="-40" dirty="0">
                <a:latin typeface="Arial"/>
                <a:cs typeface="Arial"/>
              </a:rPr>
              <a:t>hour </a:t>
            </a:r>
            <a:r>
              <a:rPr sz="2400" spc="-35" dirty="0">
                <a:latin typeface="Arial"/>
                <a:cs typeface="Arial"/>
              </a:rPr>
              <a:t>befor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journey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295400"/>
            <a:ext cx="8610600" cy="4727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5080" indent="-285750">
              <a:lnSpc>
                <a:spcPct val="100000"/>
              </a:lnSpc>
              <a:spcBef>
                <a:spcPts val="100"/>
              </a:spcBef>
              <a:tabLst>
                <a:tab pos="412115" algn="l"/>
              </a:tabLst>
            </a:pPr>
            <a:endParaRPr lang="en-IN" sz="2400" baseline="3086" dirty="0" smtClean="0">
              <a:solidFill>
                <a:srgbClr val="BF0000"/>
              </a:solidFill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100"/>
              </a:spcBef>
              <a:tabLst>
                <a:tab pos="412115" algn="l"/>
              </a:tabLst>
            </a:pPr>
            <a:r>
              <a:rPr sz="2000" spc="-80" dirty="0" smtClean="0">
                <a:solidFill>
                  <a:srgbClr val="BF0000"/>
                </a:solidFill>
                <a:latin typeface="Arial"/>
                <a:cs typeface="Arial"/>
              </a:rPr>
              <a:t>Promethazine </a:t>
            </a:r>
            <a:r>
              <a:rPr sz="2000" spc="-105" dirty="0">
                <a:latin typeface="Arial"/>
                <a:cs typeface="Arial"/>
              </a:rPr>
              <a:t>– </a:t>
            </a:r>
            <a:r>
              <a:rPr sz="2000" spc="-55" dirty="0">
                <a:latin typeface="Arial"/>
                <a:cs typeface="Arial"/>
              </a:rPr>
              <a:t>morning </a:t>
            </a:r>
            <a:r>
              <a:rPr sz="2000" spc="-114" dirty="0">
                <a:latin typeface="Arial"/>
                <a:cs typeface="Arial"/>
              </a:rPr>
              <a:t>sickness, </a:t>
            </a:r>
            <a:r>
              <a:rPr sz="2000" spc="-65" dirty="0">
                <a:latin typeface="Arial"/>
                <a:cs typeface="Arial"/>
              </a:rPr>
              <a:t>drug </a:t>
            </a:r>
            <a:r>
              <a:rPr sz="2000" spc="-70" dirty="0">
                <a:latin typeface="Arial"/>
                <a:cs typeface="Arial"/>
              </a:rPr>
              <a:t>induced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55" dirty="0">
                <a:latin typeface="Arial"/>
                <a:cs typeface="Arial"/>
              </a:rPr>
              <a:t>post </a:t>
            </a:r>
            <a:r>
              <a:rPr sz="2000" spc="-50" dirty="0">
                <a:latin typeface="Arial"/>
                <a:cs typeface="Arial"/>
              </a:rPr>
              <a:t>operative </a:t>
            </a:r>
            <a:r>
              <a:rPr sz="2000" spc="-40" dirty="0">
                <a:latin typeface="Arial"/>
                <a:cs typeface="Arial"/>
              </a:rPr>
              <a:t>vomiting 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40" dirty="0">
                <a:latin typeface="Arial"/>
                <a:cs typeface="Arial"/>
              </a:rPr>
              <a:t>radiation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vomiting</a:t>
            </a:r>
            <a:endParaRPr sz="2000" dirty="0">
              <a:latin typeface="Arial"/>
              <a:cs typeface="Arial"/>
            </a:endParaRPr>
          </a:p>
          <a:p>
            <a:pPr marL="12700" marR="4739640">
              <a:lnSpc>
                <a:spcPct val="120800"/>
              </a:lnSpc>
            </a:pPr>
            <a:r>
              <a:rPr sz="2400" spc="-55" dirty="0">
                <a:solidFill>
                  <a:srgbClr val="006FBF"/>
                </a:solidFill>
                <a:latin typeface="Arial"/>
                <a:cs typeface="Arial"/>
              </a:rPr>
              <a:t>Vertigo: </a:t>
            </a:r>
            <a:r>
              <a:rPr sz="2400" spc="-95" dirty="0">
                <a:latin typeface="Arial"/>
                <a:cs typeface="Arial"/>
              </a:rPr>
              <a:t>Cinnarizine  </a:t>
            </a:r>
            <a:r>
              <a:rPr sz="2400" spc="-90" dirty="0">
                <a:latin typeface="Arial"/>
                <a:cs typeface="Arial"/>
              </a:rPr>
              <a:t>Preanaesthetic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medication</a:t>
            </a:r>
            <a:endParaRPr sz="2400" dirty="0">
              <a:latin typeface="Arial"/>
              <a:cs typeface="Arial"/>
            </a:endParaRPr>
          </a:p>
          <a:p>
            <a:pPr marL="12700" marR="183515">
              <a:lnSpc>
                <a:spcPct val="120800"/>
              </a:lnSpc>
            </a:pPr>
            <a:r>
              <a:rPr sz="2400" spc="-125" dirty="0">
                <a:solidFill>
                  <a:srgbClr val="006FBF"/>
                </a:solidFill>
                <a:latin typeface="Arial"/>
                <a:cs typeface="Arial"/>
              </a:rPr>
              <a:t>Cough: </a:t>
            </a:r>
            <a:r>
              <a:rPr sz="2400" spc="-75" dirty="0">
                <a:latin typeface="Arial"/>
                <a:cs typeface="Arial"/>
              </a:rPr>
              <a:t>Chlorpheniraine </a:t>
            </a:r>
            <a:r>
              <a:rPr sz="2400" spc="-70" dirty="0">
                <a:latin typeface="Arial"/>
                <a:cs typeface="Arial"/>
              </a:rPr>
              <a:t>maleate, </a:t>
            </a:r>
            <a:r>
              <a:rPr sz="2400" spc="-65" dirty="0">
                <a:latin typeface="Arial"/>
                <a:cs typeface="Arial"/>
              </a:rPr>
              <a:t>diphenhydramine, </a:t>
            </a:r>
            <a:r>
              <a:rPr sz="2400" spc="-65" dirty="0">
                <a:solidFill>
                  <a:srgbClr val="BF0000"/>
                </a:solidFill>
                <a:latin typeface="Arial"/>
                <a:cs typeface="Arial"/>
              </a:rPr>
              <a:t>promethazine </a:t>
            </a:r>
            <a:r>
              <a:rPr sz="2400" spc="-55" dirty="0">
                <a:latin typeface="Arial"/>
                <a:cs typeface="Arial"/>
              </a:rPr>
              <a:t>etc.  </a:t>
            </a:r>
            <a:endParaRPr lang="en-IN" sz="2400" spc="-55" dirty="0" smtClean="0">
              <a:latin typeface="Arial"/>
              <a:cs typeface="Arial"/>
            </a:endParaRPr>
          </a:p>
          <a:p>
            <a:pPr marL="12700" marR="183515">
              <a:lnSpc>
                <a:spcPct val="120800"/>
              </a:lnSpc>
            </a:pPr>
            <a:r>
              <a:rPr sz="2400" spc="-95" dirty="0" smtClean="0">
                <a:solidFill>
                  <a:srgbClr val="006FBF"/>
                </a:solidFill>
                <a:latin typeface="Arial"/>
                <a:cs typeface="Arial"/>
              </a:rPr>
              <a:t>Parkinsonism</a:t>
            </a:r>
            <a:r>
              <a:rPr sz="2400" spc="-95" dirty="0">
                <a:solidFill>
                  <a:srgbClr val="006FBF"/>
                </a:solidFill>
                <a:latin typeface="Arial"/>
                <a:cs typeface="Arial"/>
              </a:rPr>
              <a:t>: </a:t>
            </a:r>
            <a:r>
              <a:rPr sz="2400" spc="-85" dirty="0">
                <a:solidFill>
                  <a:srgbClr val="BF0000"/>
                </a:solidFill>
                <a:latin typeface="Arial"/>
                <a:cs typeface="Arial"/>
              </a:rPr>
              <a:t>Promethazine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5" dirty="0">
                <a:latin typeface="Arial"/>
                <a:cs typeface="Arial"/>
              </a:rPr>
              <a:t>anticholinergic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lang="en-IN" sz="2400" spc="-130" dirty="0" smtClean="0">
                <a:latin typeface="Arial"/>
                <a:cs typeface="Arial"/>
              </a:rPr>
              <a:t> </a:t>
            </a:r>
            <a:r>
              <a:rPr sz="2400" spc="-85" dirty="0" smtClean="0">
                <a:latin typeface="Arial"/>
                <a:cs typeface="Arial"/>
              </a:rPr>
              <a:t>sedative</a:t>
            </a:r>
            <a:endParaRPr sz="2400" dirty="0">
              <a:latin typeface="Arial"/>
              <a:cs typeface="Arial"/>
            </a:endParaRPr>
          </a:p>
          <a:p>
            <a:pPr marL="12700" marR="229235">
              <a:lnSpc>
                <a:spcPct val="100000"/>
              </a:lnSpc>
              <a:spcBef>
                <a:spcPts val="500"/>
              </a:spcBef>
            </a:pPr>
            <a:r>
              <a:rPr sz="2400" spc="-80" dirty="0">
                <a:solidFill>
                  <a:srgbClr val="006FBF"/>
                </a:solidFill>
                <a:latin typeface="Arial"/>
                <a:cs typeface="Arial"/>
              </a:rPr>
              <a:t>Acute </a:t>
            </a:r>
            <a:r>
              <a:rPr sz="2400" spc="-90" dirty="0">
                <a:solidFill>
                  <a:srgbClr val="006FBF"/>
                </a:solidFill>
                <a:latin typeface="Arial"/>
                <a:cs typeface="Arial"/>
              </a:rPr>
              <a:t>muscular </a:t>
            </a:r>
            <a:r>
              <a:rPr sz="2400" spc="-65" dirty="0">
                <a:solidFill>
                  <a:srgbClr val="006FBF"/>
                </a:solidFill>
                <a:latin typeface="Arial"/>
                <a:cs typeface="Arial"/>
              </a:rPr>
              <a:t>dystonia: </a:t>
            </a:r>
            <a:r>
              <a:rPr sz="2400" spc="-75" dirty="0">
                <a:latin typeface="Arial"/>
                <a:cs typeface="Arial"/>
              </a:rPr>
              <a:t>Parenteral </a:t>
            </a:r>
            <a:r>
              <a:rPr sz="2400" spc="-85" dirty="0">
                <a:solidFill>
                  <a:srgbClr val="BF0000"/>
                </a:solidFill>
                <a:latin typeface="Arial"/>
                <a:cs typeface="Arial"/>
              </a:rPr>
              <a:t>Promethazine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5" dirty="0">
                <a:latin typeface="Arial"/>
                <a:cs typeface="Arial"/>
              </a:rPr>
              <a:t>anti-dopamineric 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antipsychotic</a:t>
            </a:r>
            <a:r>
              <a:rPr sz="2400" spc="-100" dirty="0">
                <a:latin typeface="Arial"/>
                <a:cs typeface="Arial"/>
              </a:rPr>
              <a:t> drugs</a:t>
            </a:r>
            <a:endParaRPr sz="2400" dirty="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  <a:spcBef>
                <a:spcPts val="500"/>
              </a:spcBef>
            </a:pPr>
            <a:r>
              <a:rPr sz="2400" spc="-75" dirty="0">
                <a:solidFill>
                  <a:srgbClr val="006FBF"/>
                </a:solidFill>
                <a:latin typeface="Arial"/>
                <a:cs typeface="Arial"/>
              </a:rPr>
              <a:t>Sedative-hypnotic: </a:t>
            </a:r>
            <a:r>
              <a:rPr sz="2400" spc="-85" dirty="0">
                <a:solidFill>
                  <a:srgbClr val="BF0000"/>
                </a:solidFill>
                <a:latin typeface="Arial"/>
                <a:cs typeface="Arial"/>
              </a:rPr>
              <a:t>Promethazine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0" dirty="0">
                <a:latin typeface="Arial"/>
                <a:cs typeface="Arial"/>
              </a:rPr>
              <a:t>respiratory </a:t>
            </a:r>
            <a:r>
              <a:rPr sz="2400" spc="-90" dirty="0">
                <a:latin typeface="Arial"/>
                <a:cs typeface="Arial"/>
              </a:rPr>
              <a:t>depression </a:t>
            </a:r>
            <a:r>
              <a:rPr sz="2400" spc="-20" dirty="0">
                <a:latin typeface="Arial"/>
                <a:cs typeface="Arial"/>
              </a:rPr>
              <a:t>(not </a:t>
            </a:r>
            <a:r>
              <a:rPr sz="2400" spc="-50" dirty="0">
                <a:latin typeface="Arial"/>
                <a:cs typeface="Arial"/>
              </a:rPr>
              <a:t>below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2  </a:t>
            </a:r>
            <a:r>
              <a:rPr sz="2400" spc="-105" dirty="0">
                <a:latin typeface="Arial"/>
                <a:cs typeface="Arial"/>
              </a:rPr>
              <a:t>years)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40" dirty="0">
                <a:latin typeface="Arial"/>
                <a:cs typeface="Arial"/>
              </a:rPr>
              <a:t>preferred </a:t>
            </a:r>
            <a:r>
              <a:rPr sz="2400" spc="-434" dirty="0">
                <a:latin typeface="Arial"/>
                <a:cs typeface="Arial"/>
              </a:rPr>
              <a:t>…….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Hydroxyzine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739" y="497840"/>
            <a:ext cx="6944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2</a:t>
            </a:r>
            <a:r>
              <a:rPr sz="3825" spc="-195" baseline="28322" dirty="0"/>
              <a:t>nd </a:t>
            </a:r>
            <a:r>
              <a:rPr sz="4400" spc="-160" dirty="0"/>
              <a:t>Generation</a:t>
            </a:r>
            <a:r>
              <a:rPr sz="4400" spc="-434" dirty="0"/>
              <a:t> </a:t>
            </a:r>
            <a:r>
              <a:rPr sz="4400" spc="-130" dirty="0"/>
              <a:t>antihistaminics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29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39" y="1544319"/>
            <a:ext cx="7655559" cy="410112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800" b="1" spc="-365" dirty="0">
                <a:solidFill>
                  <a:srgbClr val="006FBF"/>
                </a:solidFill>
                <a:latin typeface="Arial"/>
                <a:cs typeface="Arial"/>
              </a:rPr>
              <a:t>2</a:t>
            </a:r>
            <a:r>
              <a:rPr sz="2400" b="1" spc="-547" baseline="29513" dirty="0">
                <a:solidFill>
                  <a:srgbClr val="006FBF"/>
                </a:solidFill>
                <a:latin typeface="Arial"/>
                <a:cs typeface="Arial"/>
              </a:rPr>
              <a:t>nd </a:t>
            </a:r>
            <a:r>
              <a:rPr sz="2800" b="1" spc="-170" dirty="0">
                <a:solidFill>
                  <a:srgbClr val="006FBF"/>
                </a:solidFill>
                <a:latin typeface="Arial"/>
                <a:cs typeface="Arial"/>
              </a:rPr>
              <a:t>generation </a:t>
            </a:r>
            <a:r>
              <a:rPr sz="2800" b="1" spc="-310" dirty="0">
                <a:solidFill>
                  <a:srgbClr val="006FBF"/>
                </a:solidFill>
                <a:latin typeface="Arial"/>
                <a:cs typeface="Arial"/>
              </a:rPr>
              <a:t>(SGAs)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25" dirty="0">
                <a:latin typeface="Arial"/>
                <a:cs typeface="Arial"/>
              </a:rPr>
              <a:t>after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1980s</a:t>
            </a:r>
            <a:endParaRPr sz="2800" dirty="0">
              <a:latin typeface="Arial"/>
              <a:cs typeface="Arial"/>
            </a:endParaRPr>
          </a:p>
          <a:p>
            <a:pPr marL="438150" marR="520065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105" dirty="0">
                <a:latin typeface="Arial"/>
                <a:cs typeface="Arial"/>
              </a:rPr>
              <a:t>Higher </a:t>
            </a:r>
            <a:r>
              <a:rPr sz="2400" spc="-15" dirty="0">
                <a:latin typeface="Arial"/>
                <a:cs typeface="Arial"/>
              </a:rPr>
              <a:t>affinity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145" dirty="0">
                <a:latin typeface="Arial"/>
                <a:cs typeface="Arial"/>
              </a:rPr>
              <a:t>H</a:t>
            </a:r>
            <a:r>
              <a:rPr sz="1200" spc="-145" dirty="0">
                <a:latin typeface="Arial"/>
                <a:cs typeface="Arial"/>
              </a:rPr>
              <a:t>1 </a:t>
            </a:r>
            <a:r>
              <a:rPr sz="2400" spc="-75" dirty="0">
                <a:latin typeface="Arial"/>
                <a:cs typeface="Arial"/>
              </a:rPr>
              <a:t>receptors: no </a:t>
            </a:r>
            <a:r>
              <a:rPr sz="2400" spc="-70" dirty="0">
                <a:latin typeface="Arial"/>
                <a:cs typeface="Arial"/>
              </a:rPr>
              <a:t>anticholinergic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side  </a:t>
            </a:r>
            <a:r>
              <a:rPr sz="2400" spc="-70" dirty="0">
                <a:latin typeface="Arial"/>
                <a:cs typeface="Arial"/>
              </a:rPr>
              <a:t>effects</a:t>
            </a:r>
            <a:endParaRPr sz="2400" dirty="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160" dirty="0">
                <a:latin typeface="Arial"/>
                <a:cs typeface="Arial"/>
              </a:rPr>
              <a:t>Absence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85" dirty="0" smtClean="0">
                <a:latin typeface="Arial"/>
                <a:cs typeface="Arial"/>
              </a:rPr>
              <a:t>CNS</a:t>
            </a:r>
            <a:r>
              <a:rPr lang="en-IN" sz="2400" spc="-385" dirty="0" smtClean="0">
                <a:latin typeface="Arial"/>
                <a:cs typeface="Arial"/>
              </a:rPr>
              <a:t>  </a:t>
            </a:r>
            <a:r>
              <a:rPr sz="2400" spc="-385" dirty="0" smtClean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depressant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property</a:t>
            </a:r>
            <a:endParaRPr sz="2400" dirty="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438150" algn="l"/>
              </a:tabLst>
            </a:pPr>
            <a:r>
              <a:rPr sz="2400" spc="-55" dirty="0">
                <a:latin typeface="Arial"/>
                <a:cs typeface="Arial"/>
              </a:rPr>
              <a:t>Additional </a:t>
            </a:r>
            <a:r>
              <a:rPr sz="2400" spc="-65" dirty="0">
                <a:latin typeface="Arial"/>
                <a:cs typeface="Arial"/>
              </a:rPr>
              <a:t>antiallergic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15" dirty="0">
                <a:latin typeface="Arial"/>
                <a:cs typeface="Arial"/>
              </a:rPr>
              <a:t>LT </a:t>
            </a:r>
            <a:r>
              <a:rPr lang="en-IN" sz="2400" spc="-315" dirty="0" smtClean="0">
                <a:latin typeface="Arial"/>
                <a:cs typeface="Arial"/>
              </a:rPr>
              <a:t>   </a:t>
            </a:r>
            <a:r>
              <a:rPr sz="2400" spc="-114" dirty="0" smtClean="0">
                <a:latin typeface="Arial"/>
                <a:cs typeface="Arial"/>
              </a:rPr>
              <a:t>and </a:t>
            </a:r>
            <a:r>
              <a:rPr sz="2400" spc="-320" dirty="0" smtClean="0">
                <a:latin typeface="Arial"/>
                <a:cs typeface="Arial"/>
              </a:rPr>
              <a:t>P</a:t>
            </a:r>
            <a:r>
              <a:rPr lang="en-IN" sz="2400" spc="-320" dirty="0" smtClean="0">
                <a:latin typeface="Arial"/>
                <a:cs typeface="Arial"/>
              </a:rPr>
              <a:t> </a:t>
            </a:r>
            <a:r>
              <a:rPr sz="2400" spc="-320" dirty="0" smtClean="0">
                <a:latin typeface="Arial"/>
                <a:cs typeface="Arial"/>
              </a:rPr>
              <a:t>A</a:t>
            </a:r>
            <a:r>
              <a:rPr lang="en-IN" sz="2400" spc="-320" dirty="0" smtClean="0">
                <a:latin typeface="Arial"/>
                <a:cs typeface="Arial"/>
              </a:rPr>
              <a:t> </a:t>
            </a:r>
            <a:r>
              <a:rPr sz="2400" spc="-320" dirty="0" smtClean="0">
                <a:latin typeface="Arial"/>
                <a:cs typeface="Arial"/>
              </a:rPr>
              <a:t>F</a:t>
            </a:r>
            <a:r>
              <a:rPr sz="2400" spc="-455" dirty="0" smtClean="0">
                <a:latin typeface="Arial"/>
                <a:cs typeface="Arial"/>
              </a:rPr>
              <a:t> </a:t>
            </a:r>
            <a:r>
              <a:rPr lang="en-IN" sz="2400" spc="-455" dirty="0" smtClean="0">
                <a:latin typeface="Arial"/>
                <a:cs typeface="Arial"/>
              </a:rPr>
              <a:t>    </a:t>
            </a:r>
            <a:r>
              <a:rPr sz="2400" spc="-20" dirty="0" smtClean="0">
                <a:latin typeface="Arial"/>
                <a:cs typeface="Arial"/>
              </a:rPr>
              <a:t>inhibition</a:t>
            </a:r>
            <a:endParaRPr sz="24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800" b="1" spc="-235" dirty="0">
                <a:solidFill>
                  <a:srgbClr val="FF0000"/>
                </a:solidFill>
                <a:latin typeface="Arial"/>
                <a:cs typeface="Arial"/>
              </a:rPr>
              <a:t>Advantages </a:t>
            </a:r>
            <a:r>
              <a:rPr sz="2800" b="1" spc="-180" dirty="0">
                <a:solidFill>
                  <a:srgbClr val="FF0000"/>
                </a:solidFill>
                <a:latin typeface="Arial"/>
                <a:cs typeface="Arial"/>
              </a:rPr>
              <a:t>over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-434" baseline="29513" dirty="0">
                <a:solidFill>
                  <a:srgbClr val="FF0000"/>
                </a:solidFill>
                <a:latin typeface="Arial"/>
                <a:cs typeface="Arial"/>
              </a:rPr>
              <a:t>st </a:t>
            </a:r>
            <a:r>
              <a:rPr sz="2800" b="1" spc="-170" dirty="0">
                <a:solidFill>
                  <a:srgbClr val="FF0000"/>
                </a:solidFill>
                <a:latin typeface="Arial"/>
                <a:cs typeface="Arial"/>
              </a:rPr>
              <a:t>generation:</a:t>
            </a:r>
            <a:endParaRPr sz="2800" dirty="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80" dirty="0">
                <a:latin typeface="Arial"/>
                <a:cs typeface="Arial"/>
              </a:rPr>
              <a:t>psychomotor </a:t>
            </a:r>
            <a:r>
              <a:rPr sz="2400" spc="-50" dirty="0">
                <a:latin typeface="Arial"/>
                <a:cs typeface="Arial"/>
              </a:rPr>
              <a:t>impairment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65" dirty="0">
                <a:latin typeface="Arial"/>
                <a:cs typeface="Arial"/>
              </a:rPr>
              <a:t>driving etc. </a:t>
            </a:r>
            <a:r>
              <a:rPr sz="2400" spc="-150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70" dirty="0" smtClean="0">
                <a:latin typeface="Arial"/>
                <a:cs typeface="Arial"/>
              </a:rPr>
              <a:t>allowed</a:t>
            </a:r>
            <a:endParaRPr sz="2400" dirty="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3815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25" dirty="0">
                <a:latin typeface="Arial"/>
                <a:cs typeface="Arial"/>
              </a:rPr>
              <a:t>sleep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induction</a:t>
            </a:r>
            <a:endParaRPr sz="2400" dirty="0">
              <a:latin typeface="Arial"/>
              <a:cs typeface="Arial"/>
            </a:endParaRPr>
          </a:p>
          <a:p>
            <a:pPr marL="438150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438150" algn="l"/>
              </a:tabLst>
            </a:pPr>
            <a:r>
              <a:rPr sz="2400" spc="-170" dirty="0">
                <a:latin typeface="Arial"/>
                <a:cs typeface="Arial"/>
              </a:rPr>
              <a:t>Do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30" dirty="0" smtClean="0">
                <a:latin typeface="Arial"/>
                <a:cs typeface="Arial"/>
              </a:rPr>
              <a:t>potentiate</a:t>
            </a:r>
            <a:r>
              <a:rPr lang="en-IN" sz="2400" spc="-30" dirty="0" smtClean="0">
                <a:latin typeface="Arial"/>
                <a:cs typeface="Arial"/>
              </a:rPr>
              <a:t> 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BDZ </a:t>
            </a:r>
            <a:r>
              <a:rPr lang="en-IN" sz="2400" spc="-300" dirty="0" smtClean="0">
                <a:latin typeface="Arial"/>
                <a:cs typeface="Arial"/>
              </a:rPr>
              <a:t>  </a:t>
            </a:r>
            <a:r>
              <a:rPr sz="2400" spc="-114" dirty="0" smtClean="0">
                <a:latin typeface="Arial"/>
                <a:cs typeface="Arial"/>
              </a:rPr>
              <a:t>and </a:t>
            </a:r>
            <a:r>
              <a:rPr lang="en-IN" sz="2400" spc="-114" dirty="0" smtClean="0">
                <a:latin typeface="Arial"/>
                <a:cs typeface="Arial"/>
              </a:rPr>
              <a:t>  </a:t>
            </a:r>
            <a:r>
              <a:rPr sz="2400" spc="-85" dirty="0" smtClean="0">
                <a:latin typeface="Arial"/>
                <a:cs typeface="Arial"/>
              </a:rPr>
              <a:t>alcohol</a:t>
            </a:r>
            <a:r>
              <a:rPr sz="2400" spc="-145" dirty="0" smtClean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2015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71850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20" dirty="0" smtClean="0"/>
              <a:t>Individual</a:t>
            </a:r>
            <a:r>
              <a:rPr lang="en-IN" sz="3200" spc="-120" dirty="0" smtClean="0"/>
              <a:t> </a:t>
            </a:r>
            <a:r>
              <a:rPr sz="3200" spc="-270" dirty="0" smtClean="0"/>
              <a:t> </a:t>
            </a:r>
            <a:r>
              <a:rPr sz="3200" spc="-135" dirty="0"/>
              <a:t>Antihistaminics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97840" y="838200"/>
            <a:ext cx="8493760" cy="229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311150" indent="-3429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397" baseline="28985" dirty="0">
                <a:solidFill>
                  <a:srgbClr val="FF0000"/>
                </a:solidFill>
                <a:latin typeface="Arial"/>
                <a:cs typeface="Arial"/>
              </a:rPr>
              <a:t>nd </a:t>
            </a:r>
            <a:r>
              <a:rPr sz="2400" b="1" spc="-120" dirty="0">
                <a:solidFill>
                  <a:srgbClr val="FF0000"/>
                </a:solidFill>
              </a:rPr>
              <a:t>Generation: </a:t>
            </a:r>
            <a:r>
              <a:rPr sz="2400" spc="-30" dirty="0"/>
              <a:t>in </a:t>
            </a:r>
            <a:r>
              <a:rPr sz="2400" spc="-85" dirty="0"/>
              <a:t>general, these </a:t>
            </a:r>
            <a:r>
              <a:rPr sz="2400" spc="-105" dirty="0"/>
              <a:t>agents </a:t>
            </a:r>
            <a:r>
              <a:rPr sz="2400" spc="-110" dirty="0"/>
              <a:t>have </a:t>
            </a:r>
            <a:r>
              <a:rPr sz="2400" spc="-155" dirty="0"/>
              <a:t>a </a:t>
            </a:r>
            <a:r>
              <a:rPr sz="2400" spc="-90" dirty="0"/>
              <a:t>much </a:t>
            </a:r>
            <a:r>
              <a:rPr sz="2400" spc="-35" dirty="0"/>
              <a:t>lower </a:t>
            </a:r>
            <a:r>
              <a:rPr sz="2400" spc="-80" dirty="0"/>
              <a:t>incidence </a:t>
            </a:r>
            <a:r>
              <a:rPr sz="2400" spc="-5" dirty="0"/>
              <a:t>of  </a:t>
            </a:r>
            <a:r>
              <a:rPr sz="2400" spc="-110" dirty="0"/>
              <a:t>adverse </a:t>
            </a:r>
            <a:r>
              <a:rPr sz="2400" spc="-60" dirty="0"/>
              <a:t>effects </a:t>
            </a:r>
            <a:r>
              <a:rPr sz="2400" spc="-45" dirty="0"/>
              <a:t>than </a:t>
            </a:r>
            <a:r>
              <a:rPr sz="2400" spc="-25" dirty="0"/>
              <a:t>the </a:t>
            </a:r>
            <a:r>
              <a:rPr sz="2400" spc="-5" dirty="0"/>
              <a:t>first </a:t>
            </a:r>
            <a:r>
              <a:rPr sz="2400" spc="-60" dirty="0"/>
              <a:t>generation</a:t>
            </a:r>
            <a:r>
              <a:rPr sz="2400" spc="-370" dirty="0"/>
              <a:t> </a:t>
            </a:r>
            <a:r>
              <a:rPr sz="2400" spc="-105" dirty="0"/>
              <a:t>agents</a:t>
            </a:r>
            <a:endParaRPr sz="2400" dirty="0"/>
          </a:p>
          <a:p>
            <a:pPr marL="393700" marR="1778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b="1" u="heavy" spc="-140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</a:rPr>
              <a:t>Fexofenadine:</a:t>
            </a:r>
            <a:r>
              <a:rPr sz="2400" b="1" spc="-140" dirty="0">
                <a:solidFill>
                  <a:srgbClr val="006FBF"/>
                </a:solidFill>
              </a:rPr>
              <a:t> </a:t>
            </a:r>
            <a:r>
              <a:rPr sz="2400" spc="-80" dirty="0"/>
              <a:t>First </a:t>
            </a:r>
            <a:r>
              <a:rPr sz="2400" spc="-75" dirty="0"/>
              <a:t>non-sedating </a:t>
            </a:r>
            <a:r>
              <a:rPr sz="2400" spc="-300" dirty="0"/>
              <a:t>SGA </a:t>
            </a:r>
            <a:r>
              <a:rPr sz="2400" spc="-55" dirty="0"/>
              <a:t>- </a:t>
            </a:r>
            <a:r>
              <a:rPr sz="2400" spc="-90" dirty="0">
                <a:solidFill>
                  <a:srgbClr val="FF0000"/>
                </a:solidFill>
              </a:rPr>
              <a:t>banned </a:t>
            </a:r>
            <a:r>
              <a:rPr sz="2400" spc="-120" dirty="0"/>
              <a:t>– </a:t>
            </a:r>
            <a:r>
              <a:rPr sz="2400" spc="-120" dirty="0">
                <a:solidFill>
                  <a:srgbClr val="001F5F"/>
                </a:solidFill>
              </a:rPr>
              <a:t>Torades </a:t>
            </a:r>
            <a:r>
              <a:rPr sz="2400" spc="-95" dirty="0">
                <a:solidFill>
                  <a:srgbClr val="001F5F"/>
                </a:solidFill>
              </a:rPr>
              <a:t>de </a:t>
            </a:r>
            <a:r>
              <a:rPr sz="2400" spc="-60" dirty="0">
                <a:solidFill>
                  <a:srgbClr val="001F5F"/>
                </a:solidFill>
              </a:rPr>
              <a:t>pointes </a:t>
            </a:r>
            <a:r>
              <a:rPr sz="2400" spc="-620" dirty="0"/>
              <a:t>… </a:t>
            </a:r>
            <a:r>
              <a:rPr sz="2400" spc="-550" dirty="0"/>
              <a:t> </a:t>
            </a:r>
            <a:r>
              <a:rPr sz="2400" spc="-70" dirty="0"/>
              <a:t>when co-administered </a:t>
            </a:r>
            <a:r>
              <a:rPr sz="2400" spc="5" dirty="0"/>
              <a:t>with </a:t>
            </a:r>
            <a:r>
              <a:rPr sz="2400" spc="-240" dirty="0" smtClean="0"/>
              <a:t>CYP</a:t>
            </a:r>
            <a:r>
              <a:rPr lang="en-IN" sz="2400" spc="-240" dirty="0" smtClean="0"/>
              <a:t> </a:t>
            </a:r>
            <a:r>
              <a:rPr sz="2400" spc="-240" dirty="0" smtClean="0"/>
              <a:t>3A4 </a:t>
            </a:r>
            <a:r>
              <a:rPr sz="2400" spc="-35" dirty="0"/>
              <a:t>inhibitors </a:t>
            </a:r>
            <a:r>
              <a:rPr sz="2400" spc="-120" dirty="0"/>
              <a:t>– </a:t>
            </a:r>
            <a:r>
              <a:rPr sz="2400" spc="-45" dirty="0"/>
              <a:t>erythromycin,  </a:t>
            </a:r>
            <a:r>
              <a:rPr sz="2400" spc="-50" dirty="0"/>
              <a:t>clarithromycin, </a:t>
            </a:r>
            <a:r>
              <a:rPr sz="2400" spc="-85" dirty="0"/>
              <a:t>ketoconazole </a:t>
            </a:r>
            <a:r>
              <a:rPr sz="2400" spc="-95" dirty="0"/>
              <a:t>and </a:t>
            </a:r>
            <a:r>
              <a:rPr sz="2400" spc="-70" dirty="0"/>
              <a:t>itraconazole</a:t>
            </a:r>
            <a:r>
              <a:rPr sz="2400" spc="-170" dirty="0"/>
              <a:t> </a:t>
            </a:r>
            <a:r>
              <a:rPr sz="2400" spc="-55" dirty="0"/>
              <a:t>etc.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93139" y="3210560"/>
            <a:ext cx="153035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8889" y="3220720"/>
            <a:ext cx="7004050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90" dirty="0">
                <a:latin typeface="Arial"/>
                <a:cs typeface="Arial"/>
              </a:rPr>
              <a:t>Blocking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80" dirty="0">
                <a:latin typeface="Arial"/>
                <a:cs typeface="Arial"/>
              </a:rPr>
              <a:t>delayed </a:t>
            </a:r>
            <a:r>
              <a:rPr sz="2000" spc="-20" dirty="0">
                <a:latin typeface="Arial"/>
                <a:cs typeface="Arial"/>
              </a:rPr>
              <a:t>rectifier </a:t>
            </a:r>
            <a:r>
              <a:rPr lang="en-IN" sz="2000" spc="-20" dirty="0" smtClean="0">
                <a:latin typeface="Arial"/>
                <a:cs typeface="Arial"/>
              </a:rPr>
              <a:t> </a:t>
            </a:r>
            <a:r>
              <a:rPr sz="2000" spc="-215" dirty="0" smtClean="0">
                <a:latin typeface="Arial"/>
                <a:cs typeface="Arial"/>
              </a:rPr>
              <a:t>K</a:t>
            </a:r>
            <a:r>
              <a:rPr sz="2000" spc="-215" dirty="0">
                <a:latin typeface="Arial"/>
                <a:cs typeface="Arial"/>
              </a:rPr>
              <a:t>+ </a:t>
            </a:r>
            <a:r>
              <a:rPr sz="2000" spc="-80" dirty="0">
                <a:latin typeface="Arial"/>
                <a:cs typeface="Arial"/>
              </a:rPr>
              <a:t>channel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65" dirty="0">
                <a:latin typeface="Arial"/>
                <a:cs typeface="Arial"/>
              </a:rPr>
              <a:t>Heart </a:t>
            </a:r>
            <a:r>
              <a:rPr sz="2000" spc="-20" dirty="0">
                <a:latin typeface="Arial"/>
                <a:cs typeface="Arial"/>
              </a:rPr>
              <a:t>at </a:t>
            </a:r>
            <a:r>
              <a:rPr sz="2000" spc="-65" dirty="0">
                <a:latin typeface="Arial"/>
                <a:cs typeface="Arial"/>
              </a:rPr>
              <a:t>high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doses  </a:t>
            </a:r>
            <a:r>
              <a:rPr sz="2000" spc="-70" dirty="0">
                <a:latin typeface="Arial"/>
                <a:cs typeface="Arial"/>
              </a:rPr>
              <a:t>Terfenadine, </a:t>
            </a:r>
            <a:r>
              <a:rPr sz="2000" spc="-85" dirty="0">
                <a:latin typeface="Arial"/>
                <a:cs typeface="Arial"/>
              </a:rPr>
              <a:t>Astimazole </a:t>
            </a:r>
            <a:r>
              <a:rPr sz="2000" spc="-50" dirty="0">
                <a:latin typeface="Arial"/>
                <a:cs typeface="Arial"/>
              </a:rPr>
              <a:t>etc. </a:t>
            </a:r>
            <a:r>
              <a:rPr sz="2000" spc="-105" dirty="0">
                <a:latin typeface="Arial"/>
                <a:cs typeface="Arial"/>
              </a:rPr>
              <a:t>–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banned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33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8" y="3947159"/>
            <a:ext cx="803656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spc="-12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Loratidine:</a:t>
            </a:r>
            <a:r>
              <a:rPr sz="2400" b="1" u="sng" spc="-12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Long </a:t>
            </a:r>
            <a:r>
              <a:rPr sz="2400" spc="-70" dirty="0">
                <a:latin typeface="Arial"/>
                <a:cs typeface="Arial"/>
              </a:rPr>
              <a:t>acting, </a:t>
            </a:r>
            <a:r>
              <a:rPr sz="2400" spc="-80" dirty="0">
                <a:latin typeface="Arial"/>
                <a:cs typeface="Arial"/>
              </a:rPr>
              <a:t>selective </a:t>
            </a:r>
            <a:r>
              <a:rPr sz="2400" spc="-55" dirty="0">
                <a:latin typeface="Arial"/>
                <a:cs typeface="Arial"/>
              </a:rPr>
              <a:t>peripheral </a:t>
            </a:r>
            <a:r>
              <a:rPr sz="2400" spc="-155" dirty="0">
                <a:latin typeface="Arial"/>
                <a:cs typeface="Arial"/>
              </a:rPr>
              <a:t>H1 </a:t>
            </a:r>
            <a:r>
              <a:rPr sz="2400" spc="-65" dirty="0">
                <a:latin typeface="Arial"/>
                <a:cs typeface="Arial"/>
              </a:rPr>
              <a:t>blocker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5" dirty="0">
                <a:latin typeface="Arial"/>
                <a:cs typeface="Arial"/>
              </a:rPr>
              <a:t>fast </a:t>
            </a:r>
            <a:r>
              <a:rPr sz="2400" spc="-70" dirty="0">
                <a:latin typeface="Arial"/>
                <a:cs typeface="Arial"/>
              </a:rPr>
              <a:t>acting </a:t>
            </a:r>
            <a:r>
              <a:rPr sz="2400" spc="-95" dirty="0">
                <a:latin typeface="Arial"/>
                <a:cs typeface="Arial"/>
              </a:rPr>
              <a:t>and  </a:t>
            </a:r>
            <a:r>
              <a:rPr sz="2400" spc="-125" dirty="0">
                <a:latin typeface="Arial"/>
                <a:cs typeface="Arial"/>
              </a:rPr>
              <a:t>lacks </a:t>
            </a:r>
            <a:r>
              <a:rPr sz="2400" spc="-315" dirty="0">
                <a:latin typeface="Arial"/>
                <a:cs typeface="Arial"/>
              </a:rPr>
              <a:t>CNS </a:t>
            </a:r>
            <a:r>
              <a:rPr sz="2400" spc="-90" dirty="0">
                <a:latin typeface="Arial"/>
                <a:cs typeface="Arial"/>
              </a:rPr>
              <a:t>depression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70" dirty="0">
                <a:latin typeface="Arial"/>
                <a:cs typeface="Arial"/>
              </a:rPr>
              <a:t>metabolized </a:t>
            </a:r>
            <a:r>
              <a:rPr sz="2400" spc="-80" dirty="0">
                <a:latin typeface="Arial"/>
                <a:cs typeface="Arial"/>
              </a:rPr>
              <a:t>by </a:t>
            </a:r>
            <a:r>
              <a:rPr sz="2400" spc="-240" dirty="0">
                <a:latin typeface="Arial"/>
                <a:cs typeface="Arial"/>
              </a:rPr>
              <a:t>CYP3A4 </a:t>
            </a:r>
            <a:r>
              <a:rPr sz="2400" spc="-5" dirty="0">
                <a:latin typeface="Arial"/>
                <a:cs typeface="Arial"/>
              </a:rPr>
              <a:t>(to </a:t>
            </a:r>
            <a:r>
              <a:rPr sz="2400" spc="-105" dirty="0">
                <a:latin typeface="Arial"/>
                <a:cs typeface="Arial"/>
              </a:rPr>
              <a:t>an </a:t>
            </a:r>
            <a:r>
              <a:rPr sz="2400" spc="-70" dirty="0">
                <a:latin typeface="Arial"/>
                <a:cs typeface="Arial"/>
              </a:rPr>
              <a:t>active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metabolite)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8889" y="5102860"/>
            <a:ext cx="6412092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No </a:t>
            </a:r>
            <a:r>
              <a:rPr sz="2000" spc="-35" dirty="0">
                <a:latin typeface="Arial"/>
                <a:cs typeface="Arial"/>
              </a:rPr>
              <a:t>interaction </a:t>
            </a:r>
            <a:r>
              <a:rPr sz="2000" spc="5" dirty="0">
                <a:latin typeface="Arial"/>
                <a:cs typeface="Arial"/>
              </a:rPr>
              <a:t>with </a:t>
            </a:r>
            <a:r>
              <a:rPr sz="2000" spc="-75" dirty="0">
                <a:latin typeface="Arial"/>
                <a:cs typeface="Arial"/>
              </a:rPr>
              <a:t>macrolides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55" dirty="0">
                <a:latin typeface="Arial"/>
                <a:cs typeface="Arial"/>
              </a:rPr>
              <a:t>no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arrhythmias </a:t>
            </a:r>
            <a:endParaRPr lang="en-IN" sz="2000" spc="-55" dirty="0" smtClean="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BF0000"/>
                </a:solidFill>
                <a:latin typeface="Arial"/>
                <a:cs typeface="Arial"/>
              </a:rPr>
              <a:t>Uses: </a:t>
            </a:r>
            <a:r>
              <a:rPr sz="2000" spc="-50" dirty="0">
                <a:latin typeface="Arial"/>
                <a:cs typeface="Arial"/>
              </a:rPr>
              <a:t>Urticaria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50" dirty="0">
                <a:latin typeface="Arial"/>
                <a:cs typeface="Arial"/>
              </a:rPr>
              <a:t>atopic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dermatitis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96392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5963920"/>
            <a:ext cx="803656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sng" spc="-13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Desloratidine</a:t>
            </a:r>
            <a:r>
              <a:rPr sz="2200" b="1" u="heavy" spc="-13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:</a:t>
            </a:r>
            <a:r>
              <a:rPr sz="2200" b="1" spc="-1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Metabolite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lang="en-IN" sz="2200" spc="-125" dirty="0" smtClean="0">
                <a:latin typeface="Arial"/>
                <a:cs typeface="Arial"/>
              </a:rPr>
              <a:t> </a:t>
            </a:r>
            <a:r>
              <a:rPr sz="2200" spc="-70" dirty="0" err="1" smtClean="0">
                <a:latin typeface="Arial"/>
                <a:cs typeface="Arial"/>
              </a:rPr>
              <a:t>Loratidine</a:t>
            </a:r>
            <a:r>
              <a:rPr sz="2200" spc="-120" dirty="0" smtClean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–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its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double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potency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6679" y="252608"/>
            <a:ext cx="8762999" cy="5334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spc="-150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Cetirizine:</a:t>
            </a:r>
            <a:r>
              <a:rPr sz="2400" b="1" spc="-1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endParaRPr lang="en-IN" sz="2400" b="1" spc="-150" dirty="0" smtClean="0">
              <a:solidFill>
                <a:srgbClr val="006FB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45" dirty="0" smtClean="0">
                <a:latin typeface="Arial"/>
                <a:cs typeface="Arial"/>
              </a:rPr>
              <a:t>Most </a:t>
            </a:r>
            <a:r>
              <a:rPr sz="2800" spc="-90" dirty="0">
                <a:latin typeface="Arial"/>
                <a:cs typeface="Arial"/>
              </a:rPr>
              <a:t>commonly </a:t>
            </a:r>
            <a:r>
              <a:rPr sz="2800" spc="-145" dirty="0">
                <a:latin typeface="Arial"/>
                <a:cs typeface="Arial"/>
              </a:rPr>
              <a:t>used </a:t>
            </a:r>
            <a:r>
              <a:rPr sz="2800" spc="-100" dirty="0">
                <a:latin typeface="Arial"/>
                <a:cs typeface="Arial"/>
              </a:rPr>
              <a:t>these </a:t>
            </a:r>
            <a:r>
              <a:rPr sz="2800" spc="-165" dirty="0">
                <a:latin typeface="Arial"/>
                <a:cs typeface="Arial"/>
              </a:rPr>
              <a:t>days </a:t>
            </a:r>
            <a:r>
              <a:rPr sz="2800" spc="-90" dirty="0">
                <a:latin typeface="Arial"/>
                <a:cs typeface="Arial"/>
              </a:rPr>
              <a:t>(</a:t>
            </a:r>
            <a:r>
              <a:rPr sz="2800" spc="-90" dirty="0">
                <a:solidFill>
                  <a:srgbClr val="006FBF"/>
                </a:solidFill>
                <a:latin typeface="Arial"/>
                <a:cs typeface="Arial"/>
              </a:rPr>
              <a:t>Levocetirizine </a:t>
            </a:r>
            <a:r>
              <a:rPr sz="2800" spc="-140" dirty="0">
                <a:latin typeface="Arial"/>
                <a:cs typeface="Arial"/>
              </a:rPr>
              <a:t>–  </a:t>
            </a:r>
            <a:r>
              <a:rPr sz="2800" spc="-170" dirty="0">
                <a:latin typeface="Arial"/>
                <a:cs typeface="Arial"/>
              </a:rPr>
              <a:t>same </a:t>
            </a:r>
            <a:r>
              <a:rPr sz="2800" spc="10" dirty="0">
                <a:latin typeface="Arial"/>
                <a:cs typeface="Arial"/>
              </a:rPr>
              <a:t>with </a:t>
            </a:r>
            <a:r>
              <a:rPr sz="2800" spc="-130" dirty="0">
                <a:latin typeface="Arial"/>
                <a:cs typeface="Arial"/>
              </a:rPr>
              <a:t>lesser </a:t>
            </a:r>
            <a:r>
              <a:rPr sz="2800" spc="-120" dirty="0">
                <a:latin typeface="Arial"/>
                <a:cs typeface="Arial"/>
              </a:rPr>
              <a:t>side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effects)</a:t>
            </a:r>
            <a:endParaRPr sz="2800" dirty="0">
              <a:latin typeface="Arial"/>
              <a:cs typeface="Arial"/>
            </a:endParaRPr>
          </a:p>
          <a:p>
            <a:pPr marL="412750" marR="52197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10" dirty="0">
                <a:latin typeface="Arial"/>
                <a:cs typeface="Arial"/>
              </a:rPr>
              <a:t>High </a:t>
            </a:r>
            <a:r>
              <a:rPr sz="2400" spc="-10" dirty="0">
                <a:latin typeface="Arial"/>
                <a:cs typeface="Arial"/>
              </a:rPr>
              <a:t>affinity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Peripheral </a:t>
            </a:r>
            <a:r>
              <a:rPr sz="2400" spc="-150" dirty="0">
                <a:latin typeface="Arial"/>
                <a:cs typeface="Arial"/>
              </a:rPr>
              <a:t>H1 </a:t>
            </a:r>
            <a:r>
              <a:rPr sz="2400" spc="-50" dirty="0">
                <a:latin typeface="Arial"/>
                <a:cs typeface="Arial"/>
              </a:rPr>
              <a:t>receptor, </a:t>
            </a:r>
            <a:r>
              <a:rPr sz="2400" spc="-5" dirty="0">
                <a:latin typeface="Arial"/>
                <a:cs typeface="Arial"/>
              </a:rPr>
              <a:t>but </a:t>
            </a:r>
            <a:r>
              <a:rPr sz="2400" spc="-40" dirty="0">
                <a:latin typeface="Arial"/>
                <a:cs typeface="Arial"/>
              </a:rPr>
              <a:t>poor </a:t>
            </a:r>
            <a:r>
              <a:rPr sz="2400" spc="-250" dirty="0">
                <a:latin typeface="Arial"/>
                <a:cs typeface="Arial"/>
              </a:rPr>
              <a:t>BBB </a:t>
            </a:r>
            <a:r>
              <a:rPr sz="2400" spc="-120" dirty="0">
                <a:latin typeface="Arial"/>
                <a:cs typeface="Arial"/>
              </a:rPr>
              <a:t>cross,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but  </a:t>
            </a:r>
            <a:r>
              <a:rPr lang="en-IN" sz="2400" spc="-5" dirty="0" smtClean="0">
                <a:latin typeface="Arial"/>
                <a:cs typeface="Arial"/>
              </a:rPr>
              <a:t>sleepiness </a:t>
            </a:r>
            <a:r>
              <a:rPr sz="2400" spc="-20" dirty="0" smtClean="0">
                <a:latin typeface="Arial"/>
                <a:cs typeface="Arial"/>
              </a:rPr>
              <a:t>at </a:t>
            </a:r>
            <a:r>
              <a:rPr sz="2400" spc="-70" dirty="0">
                <a:latin typeface="Arial"/>
                <a:cs typeface="Arial"/>
              </a:rPr>
              <a:t>high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dose</a:t>
            </a:r>
            <a:endParaRPr sz="2400" dirty="0">
              <a:latin typeface="Arial"/>
              <a:cs typeface="Arial"/>
            </a:endParaRPr>
          </a:p>
          <a:p>
            <a:pPr marL="412750" marR="91821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35" dirty="0">
                <a:latin typeface="Arial"/>
                <a:cs typeface="Arial"/>
              </a:rPr>
              <a:t>Not </a:t>
            </a:r>
            <a:r>
              <a:rPr sz="2400" spc="-70" dirty="0">
                <a:latin typeface="Arial"/>
                <a:cs typeface="Arial"/>
              </a:rPr>
              <a:t>metabolized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70" dirty="0">
                <a:latin typeface="Arial"/>
                <a:cs typeface="Arial"/>
              </a:rPr>
              <a:t>body, </a:t>
            </a:r>
            <a:r>
              <a:rPr sz="2400" spc="-60" dirty="0">
                <a:latin typeface="Arial"/>
                <a:cs typeface="Arial"/>
              </a:rPr>
              <a:t>no </a:t>
            </a:r>
            <a:r>
              <a:rPr sz="2400" spc="-95" dirty="0">
                <a:latin typeface="Arial"/>
                <a:cs typeface="Arial"/>
              </a:rPr>
              <a:t>cardiac </a:t>
            </a:r>
            <a:r>
              <a:rPr sz="2400" spc="-55" dirty="0">
                <a:latin typeface="Arial"/>
                <a:cs typeface="Arial"/>
              </a:rPr>
              <a:t>action </a:t>
            </a:r>
            <a:r>
              <a:rPr sz="2400" spc="-70" dirty="0">
                <a:latin typeface="Arial"/>
                <a:cs typeface="Arial"/>
              </a:rPr>
              <a:t>when </a:t>
            </a:r>
            <a:r>
              <a:rPr sz="2400" spc="-90" dirty="0">
                <a:latin typeface="Arial"/>
                <a:cs typeface="Arial"/>
              </a:rPr>
              <a:t>given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with  </a:t>
            </a:r>
            <a:r>
              <a:rPr sz="2400" spc="-80" dirty="0">
                <a:latin typeface="Arial"/>
                <a:cs typeface="Arial"/>
              </a:rPr>
              <a:t>macrolides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  <a:p>
            <a:pPr marL="412750" marR="94615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55" dirty="0">
                <a:latin typeface="Arial"/>
                <a:cs typeface="Arial"/>
              </a:rPr>
              <a:t>Other anti-allergic action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35" dirty="0">
                <a:latin typeface="Arial"/>
                <a:cs typeface="Arial"/>
              </a:rPr>
              <a:t>inhibits </a:t>
            </a:r>
            <a:r>
              <a:rPr sz="2400" spc="-65" dirty="0">
                <a:latin typeface="Arial"/>
                <a:cs typeface="Arial"/>
              </a:rPr>
              <a:t>histamine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cytotoxic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material  </a:t>
            </a:r>
            <a:r>
              <a:rPr sz="2400" spc="-105" dirty="0">
                <a:latin typeface="Arial"/>
                <a:cs typeface="Arial"/>
              </a:rPr>
              <a:t>release </a:t>
            </a:r>
            <a:r>
              <a:rPr sz="2400" spc="5" dirty="0" smtClean="0">
                <a:latin typeface="Arial"/>
                <a:cs typeface="Arial"/>
              </a:rPr>
              <a:t>fro</a:t>
            </a:r>
            <a:r>
              <a:rPr lang="en-IN" sz="2400" spc="5" dirty="0">
                <a:latin typeface="Arial"/>
                <a:cs typeface="Arial"/>
              </a:rPr>
              <a:t>m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platelets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80" dirty="0" err="1" smtClean="0">
                <a:latin typeface="Arial"/>
                <a:cs typeface="Arial"/>
              </a:rPr>
              <a:t>eosinophils</a:t>
            </a:r>
            <a:r>
              <a:rPr lang="en-IN" sz="2400" spc="-80" dirty="0" smtClean="0">
                <a:latin typeface="Arial"/>
                <a:cs typeface="Arial"/>
              </a:rPr>
              <a:t>(</a:t>
            </a:r>
            <a:r>
              <a:rPr lang="en-IN" sz="2400" spc="-80" dirty="0" err="1" smtClean="0">
                <a:latin typeface="Arial"/>
                <a:cs typeface="Arial"/>
              </a:rPr>
              <a:t>LTs,PGs,ILs</a:t>
            </a:r>
            <a:r>
              <a:rPr lang="en-IN" sz="2400" spc="-80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10" dirty="0">
                <a:latin typeface="Arial"/>
                <a:cs typeface="Arial"/>
              </a:rPr>
              <a:t>High </a:t>
            </a:r>
            <a:r>
              <a:rPr sz="2400" spc="-95" dirty="0">
                <a:latin typeface="Arial"/>
                <a:cs typeface="Arial"/>
              </a:rPr>
              <a:t>skin </a:t>
            </a:r>
            <a:r>
              <a:rPr sz="2400" spc="-50" dirty="0">
                <a:latin typeface="Arial"/>
                <a:cs typeface="Arial"/>
              </a:rPr>
              <a:t>concentration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60" dirty="0">
                <a:latin typeface="Arial"/>
                <a:cs typeface="Arial"/>
              </a:rPr>
              <a:t>beneficial </a:t>
            </a:r>
            <a:r>
              <a:rPr sz="2400" spc="-40" dirty="0">
                <a:latin typeface="Arial"/>
                <a:cs typeface="Arial"/>
              </a:rPr>
              <a:t>urticaria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atopic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dermatitis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10" dirty="0">
                <a:latin typeface="Arial"/>
                <a:cs typeface="Arial"/>
              </a:rPr>
              <a:t>Longer </a:t>
            </a:r>
            <a:r>
              <a:rPr sz="2400" spc="-45" dirty="0">
                <a:latin typeface="Arial"/>
                <a:cs typeface="Arial"/>
              </a:rPr>
              <a:t>half </a:t>
            </a:r>
            <a:r>
              <a:rPr sz="2400" spc="-15" dirty="0">
                <a:latin typeface="Arial"/>
                <a:cs typeface="Arial"/>
              </a:rPr>
              <a:t>life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100" dirty="0">
                <a:latin typeface="Arial"/>
                <a:cs typeface="Arial"/>
              </a:rPr>
              <a:t>once </a:t>
            </a:r>
            <a:r>
              <a:rPr sz="2400" spc="-60" dirty="0">
                <a:latin typeface="Arial"/>
                <a:cs typeface="Arial"/>
              </a:rPr>
              <a:t>daily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dosing</a:t>
            </a:r>
            <a:endParaRPr sz="2400" dirty="0">
              <a:latin typeface="Arial"/>
              <a:cs typeface="Arial"/>
            </a:endParaRPr>
          </a:p>
          <a:p>
            <a:pPr marL="412750" marR="509270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412115" algn="l"/>
                <a:tab pos="412750" algn="l"/>
              </a:tabLst>
            </a:pPr>
            <a:r>
              <a:rPr sz="2400" b="1" spc="-200" dirty="0">
                <a:solidFill>
                  <a:srgbClr val="006FBF"/>
                </a:solidFill>
                <a:latin typeface="Arial"/>
                <a:cs typeface="Arial"/>
              </a:rPr>
              <a:t>Uses: </a:t>
            </a:r>
            <a:r>
              <a:rPr sz="2400" spc="-75" dirty="0">
                <a:latin typeface="Arial"/>
                <a:cs typeface="Arial"/>
              </a:rPr>
              <a:t>Upper </a:t>
            </a:r>
            <a:r>
              <a:rPr sz="2400" spc="-50" dirty="0">
                <a:latin typeface="Arial"/>
                <a:cs typeface="Arial"/>
              </a:rPr>
              <a:t>respiratory </a:t>
            </a:r>
            <a:r>
              <a:rPr sz="2400" spc="-80" dirty="0">
                <a:latin typeface="Arial"/>
                <a:cs typeface="Arial"/>
              </a:rPr>
              <a:t>allergies, </a:t>
            </a:r>
            <a:r>
              <a:rPr sz="2400" spc="-65" dirty="0" err="1" smtClean="0">
                <a:latin typeface="Arial"/>
                <a:cs typeface="Arial"/>
              </a:rPr>
              <a:t>pollinosis</a:t>
            </a:r>
            <a:r>
              <a:rPr lang="en-IN" sz="2400" spc="-65" dirty="0" smtClean="0">
                <a:latin typeface="Arial"/>
                <a:cs typeface="Arial"/>
              </a:rPr>
              <a:t>(</a:t>
            </a:r>
            <a:r>
              <a:rPr lang="en-IN" sz="2400" b="1" dirty="0"/>
              <a:t>Allergic rhinitis</a:t>
            </a:r>
            <a:r>
              <a:rPr lang="en-IN" sz="2400" spc="-65" dirty="0" smtClean="0">
                <a:latin typeface="Arial"/>
                <a:cs typeface="Arial"/>
              </a:rPr>
              <a:t>)</a:t>
            </a:r>
            <a:r>
              <a:rPr sz="2400" spc="-65" dirty="0" smtClean="0">
                <a:latin typeface="Arial"/>
                <a:cs typeface="Arial"/>
              </a:rPr>
              <a:t>, </a:t>
            </a:r>
            <a:r>
              <a:rPr sz="2400" spc="-40" dirty="0" err="1">
                <a:latin typeface="Arial"/>
                <a:cs typeface="Arial"/>
              </a:rPr>
              <a:t>urticaria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lang="en-IN" sz="2400" spc="-40" dirty="0" smtClean="0">
                <a:latin typeface="Arial"/>
                <a:cs typeface="Arial"/>
              </a:rPr>
              <a:t> </a:t>
            </a:r>
            <a:r>
              <a:rPr sz="2400" spc="-95" dirty="0" smtClean="0">
                <a:latin typeface="Arial"/>
                <a:cs typeface="Arial"/>
              </a:rPr>
              <a:t>and </a:t>
            </a:r>
            <a:r>
              <a:rPr sz="2400" spc="-55" dirty="0" smtClean="0">
                <a:latin typeface="Arial"/>
                <a:cs typeface="Arial"/>
              </a:rPr>
              <a:t>atopic</a:t>
            </a:r>
            <a:r>
              <a:rPr lang="en-IN" sz="2400" spc="-55" dirty="0" smtClean="0">
                <a:latin typeface="Arial"/>
                <a:cs typeface="Arial"/>
              </a:rPr>
              <a:t> </a:t>
            </a:r>
            <a:r>
              <a:rPr sz="2400" spc="-35" dirty="0" smtClean="0">
                <a:latin typeface="Arial"/>
                <a:cs typeface="Arial"/>
              </a:rPr>
              <a:t>dermatitis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125" dirty="0" smtClean="0">
                <a:latin typeface="Arial"/>
                <a:cs typeface="Arial"/>
              </a:rPr>
              <a:t>seasonal</a:t>
            </a:r>
            <a:r>
              <a:rPr lang="en-IN" sz="2400" spc="-125" dirty="0" smtClean="0">
                <a:latin typeface="Arial"/>
                <a:cs typeface="Arial"/>
              </a:rPr>
              <a:t> </a:t>
            </a:r>
            <a:r>
              <a:rPr sz="2400" spc="-195" dirty="0" smtClean="0">
                <a:latin typeface="Arial"/>
                <a:cs typeface="Arial"/>
              </a:rPr>
              <a:t> </a:t>
            </a:r>
            <a:r>
              <a:rPr sz="2400" spc="-95" dirty="0" smtClean="0">
                <a:latin typeface="Arial"/>
                <a:cs typeface="Arial"/>
              </a:rPr>
              <a:t>asthma</a:t>
            </a:r>
            <a:r>
              <a:rPr lang="en-IN" sz="2400" spc="-95" dirty="0" smtClean="0">
                <a:latin typeface="Arial"/>
                <a:cs typeface="Arial"/>
              </a:rPr>
              <a:t>..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729" y="497840"/>
            <a:ext cx="5583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Histamine </a:t>
            </a:r>
            <a:r>
              <a:rPr spc="-120" dirty="0"/>
              <a:t>-</a:t>
            </a:r>
            <a:r>
              <a:rPr spc="-315" dirty="0"/>
              <a:t> </a:t>
            </a:r>
            <a:r>
              <a:rPr spc="-6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1630680"/>
            <a:ext cx="7683500" cy="37792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175260" algn="just">
              <a:lnSpc>
                <a:spcPct val="79900"/>
              </a:lnSpc>
              <a:spcBef>
                <a:spcPts val="750"/>
              </a:spcBef>
            </a:pPr>
            <a:r>
              <a:rPr sz="2700" spc="-105" dirty="0">
                <a:latin typeface="Arial"/>
                <a:cs typeface="Arial"/>
              </a:rPr>
              <a:t>Meaning </a:t>
            </a:r>
            <a:r>
              <a:rPr sz="2700" spc="-65" dirty="0">
                <a:latin typeface="Arial"/>
                <a:cs typeface="Arial"/>
              </a:rPr>
              <a:t>“tissue </a:t>
            </a:r>
            <a:r>
              <a:rPr sz="2700" spc="-55" dirty="0">
                <a:latin typeface="Arial"/>
                <a:cs typeface="Arial"/>
              </a:rPr>
              <a:t>amine” </a:t>
            </a:r>
            <a:r>
              <a:rPr sz="2700" spc="-114" dirty="0">
                <a:latin typeface="Arial"/>
                <a:cs typeface="Arial"/>
              </a:rPr>
              <a:t>(</a:t>
            </a:r>
            <a:r>
              <a:rPr sz="2700" i="1" spc="-114" dirty="0">
                <a:solidFill>
                  <a:srgbClr val="006FBF"/>
                </a:solidFill>
                <a:latin typeface="Trebuchet MS"/>
                <a:cs typeface="Trebuchet MS"/>
              </a:rPr>
              <a:t>histos </a:t>
            </a:r>
            <a:r>
              <a:rPr sz="2700" spc="-160" dirty="0">
                <a:latin typeface="Arial"/>
                <a:cs typeface="Arial"/>
              </a:rPr>
              <a:t>– </a:t>
            </a:r>
            <a:r>
              <a:rPr sz="2700" spc="-110" dirty="0">
                <a:latin typeface="Arial"/>
                <a:cs typeface="Arial"/>
              </a:rPr>
              <a:t>tissue) </a:t>
            </a:r>
            <a:r>
              <a:rPr sz="2700" spc="-160" dirty="0">
                <a:latin typeface="Arial"/>
                <a:cs typeface="Arial"/>
              </a:rPr>
              <a:t>–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abundantly  </a:t>
            </a:r>
            <a:r>
              <a:rPr sz="2700" spc="-90" dirty="0">
                <a:latin typeface="Arial"/>
                <a:cs typeface="Arial"/>
              </a:rPr>
              <a:t>present </a:t>
            </a:r>
            <a:r>
              <a:rPr sz="2700" spc="-30" dirty="0">
                <a:latin typeface="Arial"/>
                <a:cs typeface="Arial"/>
              </a:rPr>
              <a:t>in </a:t>
            </a:r>
            <a:r>
              <a:rPr sz="2700" spc="-95" dirty="0">
                <a:latin typeface="Arial"/>
                <a:cs typeface="Arial"/>
              </a:rPr>
              <a:t>animal </a:t>
            </a:r>
            <a:r>
              <a:rPr sz="2700" spc="-140" dirty="0">
                <a:latin typeface="Arial"/>
                <a:cs typeface="Arial"/>
              </a:rPr>
              <a:t>tissues </a:t>
            </a:r>
            <a:r>
              <a:rPr sz="2700" spc="-160" dirty="0">
                <a:latin typeface="Arial"/>
                <a:cs typeface="Arial"/>
              </a:rPr>
              <a:t>– </a:t>
            </a:r>
            <a:r>
              <a:rPr sz="2700" spc="-145" dirty="0">
                <a:latin typeface="Arial"/>
                <a:cs typeface="Arial"/>
              </a:rPr>
              <a:t>also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90" dirty="0">
                <a:solidFill>
                  <a:srgbClr val="006FBF"/>
                </a:solidFill>
                <a:latin typeface="Arial"/>
                <a:cs typeface="Arial"/>
              </a:rPr>
              <a:t>plants </a:t>
            </a:r>
            <a:r>
              <a:rPr sz="2700" spc="-65" dirty="0">
                <a:latin typeface="Arial"/>
                <a:cs typeface="Arial"/>
              </a:rPr>
              <a:t>like</a:t>
            </a:r>
            <a:r>
              <a:rPr sz="2700" spc="-43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“stinging  </a:t>
            </a:r>
            <a:r>
              <a:rPr sz="2700" spc="15" dirty="0">
                <a:latin typeface="Arial"/>
                <a:cs typeface="Arial"/>
              </a:rPr>
              <a:t>nettle”</a:t>
            </a:r>
            <a:endParaRPr sz="2700" dirty="0">
              <a:latin typeface="Arial"/>
              <a:cs typeface="Arial"/>
            </a:endParaRPr>
          </a:p>
          <a:p>
            <a:pPr marL="12700" marR="5080" algn="just">
              <a:lnSpc>
                <a:spcPct val="79900"/>
              </a:lnSpc>
              <a:spcBef>
                <a:spcPts val="680"/>
              </a:spcBef>
            </a:pPr>
            <a:endParaRPr lang="en-IN" sz="2700" spc="-4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79900"/>
              </a:lnSpc>
              <a:spcBef>
                <a:spcPts val="680"/>
              </a:spcBef>
            </a:pPr>
            <a:r>
              <a:rPr sz="2700" spc="-40" dirty="0" smtClean="0">
                <a:latin typeface="Arial"/>
                <a:cs typeface="Arial"/>
              </a:rPr>
              <a:t>Mediator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75" dirty="0">
                <a:latin typeface="Arial"/>
                <a:cs typeface="Arial"/>
              </a:rPr>
              <a:t>hypersensitivity </a:t>
            </a:r>
            <a:r>
              <a:rPr sz="2700" spc="-130" dirty="0">
                <a:latin typeface="Arial"/>
                <a:cs typeface="Arial"/>
              </a:rPr>
              <a:t>and </a:t>
            </a:r>
            <a:r>
              <a:rPr sz="2700" spc="-114" dirty="0">
                <a:latin typeface="Arial"/>
                <a:cs typeface="Arial"/>
              </a:rPr>
              <a:t>tissue </a:t>
            </a:r>
            <a:r>
              <a:rPr sz="2700" spc="-35" dirty="0">
                <a:latin typeface="Arial"/>
                <a:cs typeface="Arial"/>
              </a:rPr>
              <a:t>potential</a:t>
            </a:r>
            <a:r>
              <a:rPr sz="2700" spc="-500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tissue  </a:t>
            </a:r>
            <a:r>
              <a:rPr sz="2700" spc="-40" dirty="0">
                <a:latin typeface="Arial"/>
                <a:cs typeface="Arial"/>
              </a:rPr>
              <a:t>injury </a:t>
            </a:r>
            <a:r>
              <a:rPr sz="2700" spc="-160" dirty="0">
                <a:latin typeface="Arial"/>
                <a:cs typeface="Arial"/>
              </a:rPr>
              <a:t>– </a:t>
            </a:r>
            <a:r>
              <a:rPr sz="2700" spc="-130" dirty="0">
                <a:latin typeface="Arial"/>
                <a:cs typeface="Arial"/>
              </a:rPr>
              <a:t>Physiological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-50" dirty="0" smtClean="0">
                <a:latin typeface="Arial"/>
                <a:cs typeface="Arial"/>
              </a:rPr>
              <a:t>role</a:t>
            </a:r>
            <a:r>
              <a:rPr lang="en-IN" sz="2700" spc="-50" dirty="0" smtClean="0">
                <a:latin typeface="Arial"/>
                <a:cs typeface="Arial"/>
              </a:rPr>
              <a:t>..</a:t>
            </a:r>
            <a:endParaRPr sz="2700" dirty="0">
              <a:latin typeface="Arial"/>
              <a:cs typeface="Arial"/>
            </a:endParaRPr>
          </a:p>
          <a:p>
            <a:pPr marL="12700" marR="57785">
              <a:lnSpc>
                <a:spcPct val="79900"/>
              </a:lnSpc>
              <a:spcBef>
                <a:spcPts val="680"/>
              </a:spcBef>
            </a:pPr>
            <a:endParaRPr lang="en-IN" sz="2700" spc="-195" dirty="0" smtClean="0">
              <a:solidFill>
                <a:srgbClr val="006FBF"/>
              </a:solidFill>
              <a:latin typeface="Arial"/>
              <a:cs typeface="Arial"/>
            </a:endParaRPr>
          </a:p>
          <a:p>
            <a:pPr marL="12700" marR="57785">
              <a:lnSpc>
                <a:spcPct val="79900"/>
              </a:lnSpc>
              <a:spcBef>
                <a:spcPts val="680"/>
              </a:spcBef>
            </a:pPr>
            <a:r>
              <a:rPr sz="2700" spc="-195" dirty="0" smtClean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2700" spc="-65" dirty="0">
                <a:solidFill>
                  <a:srgbClr val="006FBF"/>
                </a:solidFill>
                <a:latin typeface="Arial"/>
                <a:cs typeface="Arial"/>
              </a:rPr>
              <a:t>primary </a:t>
            </a:r>
            <a:r>
              <a:rPr sz="2700" spc="-75" dirty="0">
                <a:solidFill>
                  <a:srgbClr val="006FBF"/>
                </a:solidFill>
                <a:latin typeface="Arial"/>
                <a:cs typeface="Arial"/>
              </a:rPr>
              <a:t>site </a:t>
            </a:r>
            <a:r>
              <a:rPr sz="2700" spc="-35" dirty="0">
                <a:latin typeface="Arial"/>
                <a:cs typeface="Arial"/>
              </a:rPr>
              <a:t>the </a:t>
            </a:r>
            <a:r>
              <a:rPr sz="2700" spc="-114" dirty="0">
                <a:latin typeface="Arial"/>
                <a:cs typeface="Arial"/>
              </a:rPr>
              <a:t>mast </a:t>
            </a:r>
            <a:r>
              <a:rPr sz="2700" spc="-85" dirty="0">
                <a:latin typeface="Arial"/>
                <a:cs typeface="Arial"/>
              </a:rPr>
              <a:t>cell </a:t>
            </a:r>
            <a:r>
              <a:rPr sz="2700" spc="-130" dirty="0">
                <a:latin typeface="Arial"/>
                <a:cs typeface="Arial"/>
              </a:rPr>
              <a:t>granules </a:t>
            </a:r>
            <a:r>
              <a:rPr sz="2700" spc="-45" dirty="0">
                <a:latin typeface="Arial"/>
                <a:cs typeface="Arial"/>
              </a:rPr>
              <a:t>(or </a:t>
            </a:r>
            <a:r>
              <a:rPr sz="2700" spc="-125" dirty="0">
                <a:latin typeface="Arial"/>
                <a:cs typeface="Arial"/>
              </a:rPr>
              <a:t>basophils)</a:t>
            </a:r>
            <a:r>
              <a:rPr sz="2700" spc="-50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–  </a:t>
            </a:r>
            <a:r>
              <a:rPr sz="2700" spc="-120" dirty="0">
                <a:latin typeface="Arial"/>
                <a:cs typeface="Arial"/>
              </a:rPr>
              <a:t>skin, </a:t>
            </a:r>
            <a:r>
              <a:rPr sz="2700" spc="-50" dirty="0">
                <a:latin typeface="Arial"/>
                <a:cs typeface="Arial"/>
              </a:rPr>
              <a:t>intestinal </a:t>
            </a:r>
            <a:r>
              <a:rPr sz="2700" spc="-130" dirty="0">
                <a:latin typeface="Arial"/>
                <a:cs typeface="Arial"/>
              </a:rPr>
              <a:t>and </a:t>
            </a:r>
            <a:r>
              <a:rPr sz="2700" spc="-110" dirty="0">
                <a:latin typeface="Arial"/>
                <a:cs typeface="Arial"/>
              </a:rPr>
              <a:t>gastric </a:t>
            </a:r>
            <a:r>
              <a:rPr sz="2700" spc="-155" dirty="0">
                <a:latin typeface="Arial"/>
                <a:cs typeface="Arial"/>
              </a:rPr>
              <a:t>mucosa, </a:t>
            </a:r>
            <a:r>
              <a:rPr sz="2700" spc="-130" dirty="0">
                <a:latin typeface="Arial"/>
                <a:cs typeface="Arial"/>
              </a:rPr>
              <a:t>lungs, </a:t>
            </a:r>
            <a:r>
              <a:rPr sz="2700" spc="-45" dirty="0">
                <a:latin typeface="Arial"/>
                <a:cs typeface="Arial"/>
              </a:rPr>
              <a:t>liver </a:t>
            </a:r>
            <a:r>
              <a:rPr sz="2700" spc="-130" dirty="0">
                <a:latin typeface="Arial"/>
                <a:cs typeface="Arial"/>
              </a:rPr>
              <a:t>and  </a:t>
            </a:r>
            <a:r>
              <a:rPr sz="2700" spc="-105" dirty="0" smtClean="0">
                <a:latin typeface="Arial"/>
                <a:cs typeface="Arial"/>
              </a:rPr>
              <a:t>placenta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3810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304800"/>
            <a:ext cx="75806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spc="-13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Azelastine:</a:t>
            </a:r>
            <a:r>
              <a:rPr sz="2400" b="1" u="sng" spc="-13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0" spc="-12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spc="-65" dirty="0">
                <a:latin typeface="Arial"/>
                <a:cs typeface="Arial"/>
              </a:rPr>
              <a:t>blocker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45" dirty="0">
                <a:solidFill>
                  <a:srgbClr val="BF0000"/>
                </a:solidFill>
                <a:latin typeface="Arial"/>
                <a:cs typeface="Arial"/>
              </a:rPr>
              <a:t>topical </a:t>
            </a:r>
            <a:r>
              <a:rPr sz="2400" spc="-55" dirty="0">
                <a:solidFill>
                  <a:srgbClr val="BF0000"/>
                </a:solidFill>
                <a:latin typeface="Arial"/>
                <a:cs typeface="Arial"/>
              </a:rPr>
              <a:t>action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105" dirty="0">
                <a:latin typeface="Arial"/>
                <a:cs typeface="Arial"/>
              </a:rPr>
              <a:t>also </a:t>
            </a:r>
            <a:r>
              <a:rPr sz="2400" spc="-10" dirty="0">
                <a:latin typeface="Arial"/>
                <a:cs typeface="Arial"/>
              </a:rPr>
              <a:t>inhibitor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inflammatory  </a:t>
            </a:r>
            <a:r>
              <a:rPr sz="2400" spc="-105" dirty="0">
                <a:latin typeface="Arial"/>
                <a:cs typeface="Arial"/>
              </a:rPr>
              <a:t>response </a:t>
            </a:r>
            <a:r>
              <a:rPr sz="2400" spc="-60" dirty="0">
                <a:latin typeface="Arial"/>
                <a:cs typeface="Arial"/>
              </a:rPr>
              <a:t>mediated </a:t>
            </a:r>
            <a:r>
              <a:rPr sz="2400" spc="-80" dirty="0">
                <a:latin typeface="Arial"/>
                <a:cs typeface="Arial"/>
              </a:rPr>
              <a:t>by </a:t>
            </a:r>
            <a:r>
              <a:rPr sz="2400" spc="-265" dirty="0">
                <a:latin typeface="Arial"/>
                <a:cs typeface="Arial"/>
              </a:rPr>
              <a:t>LT </a:t>
            </a:r>
            <a:r>
              <a:rPr sz="2400" spc="-95" dirty="0">
                <a:latin typeface="Arial"/>
                <a:cs typeface="Arial"/>
              </a:rPr>
              <a:t>and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lang="en-IN" sz="2400" spc="-290" dirty="0" smtClean="0">
                <a:latin typeface="Arial"/>
                <a:cs typeface="Arial"/>
              </a:rPr>
              <a:t>  </a:t>
            </a:r>
            <a:r>
              <a:rPr sz="2400" spc="-265" dirty="0" smtClean="0">
                <a:latin typeface="Arial"/>
                <a:cs typeface="Arial"/>
              </a:rPr>
              <a:t>PAF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1201420"/>
            <a:ext cx="7479665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85" dirty="0">
                <a:latin typeface="Arial"/>
                <a:cs typeface="Arial"/>
              </a:rPr>
              <a:t>Down </a:t>
            </a:r>
            <a:r>
              <a:rPr sz="2000" spc="-45" dirty="0">
                <a:latin typeface="Arial"/>
                <a:cs typeface="Arial"/>
              </a:rPr>
              <a:t>regulation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45" dirty="0">
                <a:latin typeface="Arial"/>
                <a:cs typeface="Arial"/>
              </a:rPr>
              <a:t>Intracellular </a:t>
            </a:r>
            <a:r>
              <a:rPr sz="2000" spc="-85" dirty="0">
                <a:latin typeface="Arial"/>
                <a:cs typeface="Arial"/>
              </a:rPr>
              <a:t>adhesion </a:t>
            </a:r>
            <a:r>
              <a:rPr sz="2000" spc="-70" dirty="0">
                <a:latin typeface="Arial"/>
                <a:cs typeface="Arial"/>
              </a:rPr>
              <a:t>molecule-1 </a:t>
            </a:r>
            <a:r>
              <a:rPr sz="2000" spc="-100" dirty="0">
                <a:latin typeface="Arial"/>
                <a:cs typeface="Arial"/>
              </a:rPr>
              <a:t>(ICAM-1) </a:t>
            </a:r>
            <a:r>
              <a:rPr sz="2000" spc="-90" dirty="0">
                <a:latin typeface="Arial"/>
                <a:cs typeface="Arial"/>
              </a:rPr>
              <a:t>expression </a:t>
            </a:r>
            <a:r>
              <a:rPr sz="2000" spc="-60" dirty="0">
                <a:latin typeface="Arial"/>
                <a:cs typeface="Arial"/>
              </a:rPr>
              <a:t>on  </a:t>
            </a:r>
            <a:r>
              <a:rPr sz="2000" spc="-110" dirty="0">
                <a:latin typeface="Arial"/>
                <a:cs typeface="Arial"/>
              </a:rPr>
              <a:t>nasal </a:t>
            </a:r>
            <a:r>
              <a:rPr sz="2000" spc="-114" dirty="0">
                <a:latin typeface="Arial"/>
                <a:cs typeface="Arial"/>
              </a:rPr>
              <a:t>mucosa </a:t>
            </a:r>
            <a:r>
              <a:rPr sz="2000" spc="-105" dirty="0">
                <a:latin typeface="Arial"/>
                <a:cs typeface="Arial"/>
              </a:rPr>
              <a:t>– </a:t>
            </a:r>
            <a:r>
              <a:rPr sz="2000" spc="-70" dirty="0">
                <a:latin typeface="Arial"/>
                <a:cs typeface="Arial"/>
              </a:rPr>
              <a:t>Intranasal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application</a:t>
            </a:r>
            <a:endParaRPr sz="20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45" dirty="0">
                <a:latin typeface="Arial"/>
                <a:cs typeface="Arial"/>
              </a:rPr>
              <a:t>Half-life </a:t>
            </a:r>
            <a:r>
              <a:rPr sz="2000" spc="-95" dirty="0">
                <a:latin typeface="Arial"/>
                <a:cs typeface="Arial"/>
              </a:rPr>
              <a:t>24 </a:t>
            </a:r>
            <a:r>
              <a:rPr sz="2000" spc="-70" dirty="0">
                <a:latin typeface="Arial"/>
                <a:cs typeface="Arial"/>
              </a:rPr>
              <a:t>hours </a:t>
            </a:r>
            <a:r>
              <a:rPr sz="2000" spc="-5" dirty="0">
                <a:latin typeface="Arial"/>
                <a:cs typeface="Arial"/>
              </a:rPr>
              <a:t>but </a:t>
            </a:r>
            <a:r>
              <a:rPr sz="2000" spc="-55" dirty="0">
                <a:latin typeface="Arial"/>
                <a:cs typeface="Arial"/>
              </a:rPr>
              <a:t>action </a:t>
            </a:r>
            <a:r>
              <a:rPr sz="2000" spc="-90" dirty="0">
                <a:latin typeface="Arial"/>
                <a:cs typeface="Arial"/>
              </a:rPr>
              <a:t>lasts </a:t>
            </a:r>
            <a:r>
              <a:rPr sz="2000" spc="-60" dirty="0">
                <a:latin typeface="Arial"/>
                <a:cs typeface="Arial"/>
              </a:rPr>
              <a:t>longer </a:t>
            </a:r>
            <a:r>
              <a:rPr sz="2000" spc="-75" dirty="0">
                <a:latin typeface="Arial"/>
                <a:cs typeface="Arial"/>
              </a:rPr>
              <a:t>due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active </a:t>
            </a:r>
            <a:r>
              <a:rPr sz="2000" spc="-50" dirty="0">
                <a:latin typeface="Arial"/>
                <a:cs typeface="Arial"/>
              </a:rPr>
              <a:t>metabolites</a:t>
            </a:r>
            <a:endParaRPr sz="20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130" dirty="0">
                <a:latin typeface="Arial"/>
                <a:cs typeface="Arial"/>
              </a:rPr>
              <a:t>Used </a:t>
            </a:r>
            <a:r>
              <a:rPr sz="2000" spc="-60" dirty="0">
                <a:solidFill>
                  <a:srgbClr val="00AFEF"/>
                </a:solidFill>
                <a:latin typeface="Arial"/>
                <a:cs typeface="Arial"/>
              </a:rPr>
              <a:t>intranasal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14" dirty="0">
                <a:solidFill>
                  <a:srgbClr val="BF0000"/>
                </a:solidFill>
                <a:latin typeface="Arial"/>
                <a:cs typeface="Arial"/>
              </a:rPr>
              <a:t>seasonal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55" dirty="0">
                <a:solidFill>
                  <a:srgbClr val="BF0000"/>
                </a:solidFill>
                <a:latin typeface="Arial"/>
                <a:cs typeface="Arial"/>
              </a:rPr>
              <a:t>perennial</a:t>
            </a:r>
            <a:r>
              <a:rPr sz="2000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BF0000"/>
                </a:solidFill>
                <a:latin typeface="Arial"/>
                <a:cs typeface="Arial"/>
              </a:rPr>
              <a:t>rhinitis</a:t>
            </a:r>
            <a:r>
              <a:rPr lang="en-IN" sz="2000" spc="-25" dirty="0" smtClean="0">
                <a:solidFill>
                  <a:srgbClr val="BF0000"/>
                </a:solidFill>
                <a:latin typeface="Arial"/>
                <a:cs typeface="Arial"/>
              </a:rPr>
              <a:t>(inflammation of nose)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2004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8" y="3124200"/>
            <a:ext cx="7807961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u="sng" spc="-10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Mizolastine:</a:t>
            </a:r>
            <a:r>
              <a:rPr sz="2800" b="1" u="sng" spc="-10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Non-sedating </a:t>
            </a:r>
            <a:r>
              <a:rPr sz="2800" spc="-120" dirty="0">
                <a:latin typeface="Arial"/>
                <a:cs typeface="Arial"/>
              </a:rPr>
              <a:t>– </a:t>
            </a:r>
            <a:r>
              <a:rPr sz="2800" spc="-45" dirty="0">
                <a:latin typeface="Arial"/>
                <a:cs typeface="Arial"/>
              </a:rPr>
              <a:t>effective </a:t>
            </a:r>
            <a:r>
              <a:rPr sz="2800" spc="-30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rhinitis </a:t>
            </a:r>
            <a:r>
              <a:rPr sz="2800" spc="-95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urticaria </a:t>
            </a:r>
            <a:r>
              <a:rPr sz="2800" spc="-60" dirty="0">
                <a:latin typeface="Arial"/>
                <a:cs typeface="Arial"/>
              </a:rPr>
              <a:t>(no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active  </a:t>
            </a:r>
            <a:r>
              <a:rPr sz="2800" spc="-40" dirty="0">
                <a:latin typeface="Arial"/>
                <a:cs typeface="Arial"/>
              </a:rPr>
              <a:t>metabolite)</a:t>
            </a:r>
            <a:endParaRPr sz="28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439"/>
              </a:spcBef>
              <a:tabLst>
                <a:tab pos="412115" algn="l"/>
              </a:tabLst>
            </a:pPr>
            <a:r>
              <a:rPr sz="3200" baseline="3086" dirty="0">
                <a:latin typeface="Arial"/>
                <a:cs typeface="Arial"/>
              </a:rPr>
              <a:t>–	</a:t>
            </a:r>
            <a:r>
              <a:rPr sz="2400" spc="-45" dirty="0">
                <a:latin typeface="Arial"/>
                <a:cs typeface="Arial"/>
              </a:rPr>
              <a:t>Half-life </a:t>
            </a:r>
            <a:r>
              <a:rPr lang="en-IN" sz="2400" spc="-45" dirty="0" smtClean="0">
                <a:latin typeface="Arial"/>
                <a:cs typeface="Arial"/>
              </a:rPr>
              <a:t> </a:t>
            </a:r>
            <a:r>
              <a:rPr sz="2400" spc="-85" dirty="0" smtClean="0">
                <a:solidFill>
                  <a:srgbClr val="00AFEF"/>
                </a:solidFill>
                <a:latin typeface="Arial"/>
                <a:cs typeface="Arial"/>
              </a:rPr>
              <a:t>8-10 </a:t>
            </a:r>
            <a:r>
              <a:rPr sz="2400" spc="-95" dirty="0" smtClean="0">
                <a:solidFill>
                  <a:srgbClr val="00AFEF"/>
                </a:solidFill>
                <a:latin typeface="Arial"/>
                <a:cs typeface="Arial"/>
              </a:rPr>
              <a:t>Hours</a:t>
            </a:r>
            <a:r>
              <a:rPr lang="en-IN" sz="2400" spc="-95" dirty="0" smtClean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95" dirty="0" smtClean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but </a:t>
            </a:r>
            <a:r>
              <a:rPr sz="2400" spc="-85" dirty="0">
                <a:solidFill>
                  <a:srgbClr val="BF0000"/>
                </a:solidFill>
                <a:latin typeface="Arial"/>
                <a:cs typeface="Arial"/>
              </a:rPr>
              <a:t>single</a:t>
            </a:r>
            <a:r>
              <a:rPr sz="2400" spc="-2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BF0000"/>
                </a:solidFill>
                <a:latin typeface="Arial"/>
                <a:cs typeface="Arial"/>
              </a:rPr>
              <a:t>dosing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643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8" y="4578350"/>
            <a:ext cx="65887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55" dirty="0">
                <a:solidFill>
                  <a:srgbClr val="006FBF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Ebastine:</a:t>
            </a:r>
            <a:r>
              <a:rPr sz="2400" b="1" u="sng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Newer </a:t>
            </a:r>
            <a:r>
              <a:rPr sz="2400" spc="-300" dirty="0">
                <a:latin typeface="Arial"/>
                <a:cs typeface="Arial"/>
              </a:rPr>
              <a:t>SGA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75" dirty="0">
                <a:latin typeface="Arial"/>
                <a:cs typeface="Arial"/>
              </a:rPr>
              <a:t>converts </a:t>
            </a: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carbastine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8" y="5380990"/>
            <a:ext cx="6245861" cy="112210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5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40" dirty="0">
                <a:solidFill>
                  <a:srgbClr val="BF0000"/>
                </a:solidFill>
                <a:latin typeface="Arial"/>
                <a:cs typeface="Arial"/>
              </a:rPr>
              <a:t>Half-life: </a:t>
            </a:r>
            <a:r>
              <a:rPr sz="2000" spc="-85" dirty="0">
                <a:latin typeface="Arial"/>
                <a:cs typeface="Arial"/>
              </a:rPr>
              <a:t>10-16 </a:t>
            </a:r>
            <a:r>
              <a:rPr sz="2000" spc="-125" dirty="0">
                <a:latin typeface="Arial"/>
                <a:cs typeface="Arial"/>
              </a:rPr>
              <a:t>Hrs </a:t>
            </a:r>
            <a:r>
              <a:rPr sz="2000" spc="-85" dirty="0">
                <a:latin typeface="Arial"/>
                <a:cs typeface="Arial"/>
              </a:rPr>
              <a:t>and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non-sedating</a:t>
            </a:r>
            <a:endParaRPr sz="20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130" dirty="0">
                <a:solidFill>
                  <a:srgbClr val="BF0000"/>
                </a:solidFill>
                <a:latin typeface="Arial"/>
                <a:cs typeface="Arial"/>
              </a:rPr>
              <a:t>Used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10" dirty="0">
                <a:solidFill>
                  <a:srgbClr val="00AF4F"/>
                </a:solidFill>
                <a:latin typeface="Arial"/>
                <a:cs typeface="Arial"/>
              </a:rPr>
              <a:t>nasal </a:t>
            </a:r>
            <a:r>
              <a:rPr sz="2000" spc="-85" dirty="0">
                <a:latin typeface="Arial"/>
                <a:cs typeface="Arial"/>
              </a:rPr>
              <a:t>and </a:t>
            </a:r>
            <a:r>
              <a:rPr sz="2000" spc="-85" dirty="0">
                <a:solidFill>
                  <a:srgbClr val="00AF4F"/>
                </a:solidFill>
                <a:latin typeface="Arial"/>
                <a:cs typeface="Arial"/>
              </a:rPr>
              <a:t>skin</a:t>
            </a:r>
            <a:r>
              <a:rPr sz="2000" spc="-12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AF4F"/>
                </a:solidFill>
                <a:latin typeface="Arial"/>
                <a:cs typeface="Arial"/>
              </a:rPr>
              <a:t>allergies</a:t>
            </a:r>
            <a:endParaRPr sz="20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0"/>
              </a:spcBef>
              <a:buChar char="–"/>
              <a:tabLst>
                <a:tab pos="297815" algn="l"/>
                <a:tab pos="298450" algn="l"/>
              </a:tabLst>
            </a:pPr>
            <a:r>
              <a:rPr sz="2000" spc="-60" dirty="0">
                <a:latin typeface="Arial"/>
                <a:cs typeface="Arial"/>
              </a:rPr>
              <a:t>Arrhythmogenic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potential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829" y="497840"/>
            <a:ext cx="61099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 smtClean="0"/>
              <a:t>H</a:t>
            </a:r>
            <a:r>
              <a:rPr lang="en-IN" spc="-434" dirty="0" smtClean="0"/>
              <a:t> </a:t>
            </a:r>
            <a:r>
              <a:rPr sz="2000" spc="-95" dirty="0" smtClean="0"/>
              <a:t>2</a:t>
            </a:r>
            <a:r>
              <a:rPr spc="-130" dirty="0" smtClean="0"/>
              <a:t>-</a:t>
            </a:r>
            <a:r>
              <a:rPr spc="65" dirty="0" smtClean="0"/>
              <a:t>r</a:t>
            </a:r>
            <a:r>
              <a:rPr spc="-290" dirty="0" smtClean="0"/>
              <a:t>ece</a:t>
            </a:r>
            <a:r>
              <a:rPr spc="-140" dirty="0" smtClean="0"/>
              <a:t>p</a:t>
            </a:r>
            <a:r>
              <a:rPr spc="35" dirty="0" smtClean="0"/>
              <a:t>t</a:t>
            </a:r>
            <a:r>
              <a:rPr spc="80" dirty="0" smtClean="0"/>
              <a:t>o</a:t>
            </a:r>
            <a:r>
              <a:rPr spc="65" dirty="0" smtClean="0"/>
              <a:t>r</a:t>
            </a:r>
            <a:r>
              <a:rPr spc="-235" dirty="0" smtClean="0"/>
              <a:t> </a:t>
            </a:r>
            <a:r>
              <a:rPr spc="-240" dirty="0"/>
              <a:t>an</a:t>
            </a:r>
            <a:r>
              <a:rPr spc="250" dirty="0"/>
              <a:t>t</a:t>
            </a:r>
            <a:r>
              <a:rPr spc="-285" dirty="0"/>
              <a:t>ag</a:t>
            </a:r>
            <a:r>
              <a:rPr spc="-280" dirty="0"/>
              <a:t>o</a:t>
            </a:r>
            <a:r>
              <a:rPr spc="-185" dirty="0"/>
              <a:t>ni</a:t>
            </a:r>
            <a:r>
              <a:rPr spc="-229" dirty="0"/>
              <a:t>s</a:t>
            </a:r>
            <a:r>
              <a:rPr spc="250" dirty="0"/>
              <a:t>t</a:t>
            </a:r>
            <a:r>
              <a:rPr spc="-480" dirty="0"/>
              <a:t>s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41019" y="1633220"/>
            <a:ext cx="80632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-135" dirty="0">
                <a:solidFill>
                  <a:srgbClr val="006FBF"/>
                </a:solidFill>
                <a:latin typeface="Arial"/>
                <a:cs typeface="Arial"/>
              </a:rPr>
              <a:t>Cimetidine, </a:t>
            </a:r>
            <a:r>
              <a:rPr sz="4000" spc="-140" dirty="0">
                <a:solidFill>
                  <a:srgbClr val="6F2F9F"/>
                </a:solidFill>
                <a:latin typeface="Arial"/>
                <a:cs typeface="Arial"/>
              </a:rPr>
              <a:t>Ranitidine, </a:t>
            </a:r>
            <a:r>
              <a:rPr sz="4000" spc="-140" dirty="0">
                <a:solidFill>
                  <a:srgbClr val="00AF4F"/>
                </a:solidFill>
                <a:latin typeface="Arial"/>
                <a:cs typeface="Arial"/>
              </a:rPr>
              <a:t>Famotidine</a:t>
            </a:r>
            <a:r>
              <a:rPr sz="4000" spc="-32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4000" spc="-185" dirty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223520" algn="ctr">
              <a:lnSpc>
                <a:spcPct val="100000"/>
              </a:lnSpc>
            </a:pPr>
            <a:r>
              <a:rPr sz="4000" spc="-165" dirty="0">
                <a:solidFill>
                  <a:srgbClr val="BF0000"/>
                </a:solidFill>
                <a:latin typeface="Arial"/>
                <a:cs typeface="Arial"/>
              </a:rPr>
              <a:t>Roxatidine</a:t>
            </a:r>
            <a:r>
              <a:rPr sz="4000" spc="-2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4000" spc="-865" dirty="0">
                <a:solidFill>
                  <a:srgbClr val="BF0000"/>
                </a:solidFill>
                <a:latin typeface="Arial"/>
                <a:cs typeface="Arial"/>
              </a:rPr>
              <a:t>…….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31309"/>
            <a:ext cx="79736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4450080" algn="l"/>
              </a:tabLst>
            </a:pPr>
            <a:r>
              <a:rPr sz="3200" spc="-390" dirty="0">
                <a:latin typeface="Arial"/>
                <a:cs typeface="Arial"/>
              </a:rPr>
              <a:t>…..  </a:t>
            </a:r>
            <a:r>
              <a:rPr sz="3200" spc="-30" dirty="0">
                <a:latin typeface="Arial"/>
                <a:cs typeface="Arial"/>
              </a:rPr>
              <a:t>Will </a:t>
            </a:r>
            <a:r>
              <a:rPr sz="3200" spc="-150" dirty="0">
                <a:latin typeface="Arial"/>
                <a:cs typeface="Arial"/>
              </a:rPr>
              <a:t>be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discussed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later	</a:t>
            </a:r>
            <a:r>
              <a:rPr sz="3200" spc="-190" dirty="0">
                <a:latin typeface="Arial"/>
                <a:cs typeface="Arial"/>
              </a:rPr>
              <a:t>–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120" dirty="0">
                <a:latin typeface="Arial"/>
                <a:cs typeface="Arial"/>
              </a:rPr>
              <a:t>“</a:t>
            </a:r>
            <a:r>
              <a:rPr sz="3200" spc="-120" dirty="0">
                <a:solidFill>
                  <a:srgbClr val="BF0000"/>
                </a:solidFill>
                <a:latin typeface="Arial"/>
                <a:cs typeface="Arial"/>
              </a:rPr>
              <a:t>Drugs </a:t>
            </a:r>
            <a:r>
              <a:rPr sz="3200" spc="10" dirty="0">
                <a:solidFill>
                  <a:srgbClr val="BF0000"/>
                </a:solidFill>
                <a:latin typeface="Arial"/>
                <a:cs typeface="Arial"/>
              </a:rPr>
              <a:t>for</a:t>
            </a:r>
            <a:r>
              <a:rPr sz="3200" spc="-4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BF0000"/>
                </a:solidFill>
                <a:latin typeface="Arial"/>
                <a:cs typeface="Arial"/>
              </a:rPr>
              <a:t>Peptic  </a:t>
            </a:r>
            <a:r>
              <a:rPr sz="3200" spc="-65" dirty="0">
                <a:solidFill>
                  <a:srgbClr val="BF0000"/>
                </a:solidFill>
                <a:latin typeface="Arial"/>
                <a:cs typeface="Arial"/>
              </a:rPr>
              <a:t>Ulcer”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151505" marR="5080" indent="-2825750">
              <a:lnSpc>
                <a:spcPct val="100000"/>
              </a:lnSpc>
              <a:spcBef>
                <a:spcPts val="100"/>
              </a:spcBef>
            </a:pPr>
            <a:r>
              <a:rPr sz="4000" spc="-155" dirty="0"/>
              <a:t>Histamine </a:t>
            </a:r>
            <a:r>
              <a:rPr sz="4000" spc="-235" dirty="0"/>
              <a:t>– </a:t>
            </a:r>
            <a:r>
              <a:rPr sz="4000" spc="-190" dirty="0"/>
              <a:t>synthesis, </a:t>
            </a:r>
            <a:r>
              <a:rPr sz="4000" spc="-170" dirty="0"/>
              <a:t>storage</a:t>
            </a:r>
            <a:r>
              <a:rPr sz="4000" spc="-345" dirty="0"/>
              <a:t> </a:t>
            </a:r>
            <a:r>
              <a:rPr sz="4000" spc="-185" dirty="0"/>
              <a:t>and  </a:t>
            </a:r>
            <a:r>
              <a:rPr sz="4000" spc="-200" dirty="0"/>
              <a:t>release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035810"/>
            <a:ext cx="146050" cy="13931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7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7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1592579"/>
            <a:ext cx="6682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60" dirty="0">
                <a:latin typeface="Arial"/>
                <a:cs typeface="Arial"/>
              </a:rPr>
              <a:t>Synthesized </a:t>
            </a:r>
            <a:r>
              <a:rPr sz="2700" spc="-85" dirty="0">
                <a:latin typeface="Arial"/>
                <a:cs typeface="Arial"/>
              </a:rPr>
              <a:t>locally </a:t>
            </a:r>
            <a:r>
              <a:rPr sz="2700" spc="-20" dirty="0">
                <a:latin typeface="Arial"/>
                <a:cs typeface="Arial"/>
              </a:rPr>
              <a:t>from </a:t>
            </a:r>
            <a:r>
              <a:rPr sz="2700" spc="-95" dirty="0">
                <a:latin typeface="Arial"/>
                <a:cs typeface="Arial"/>
              </a:rPr>
              <a:t>amino </a:t>
            </a:r>
            <a:r>
              <a:rPr sz="2700" spc="-125" dirty="0">
                <a:latin typeface="Arial"/>
                <a:cs typeface="Arial"/>
              </a:rPr>
              <a:t>acid</a:t>
            </a:r>
            <a:r>
              <a:rPr sz="2700" spc="-315" dirty="0">
                <a:latin typeface="Arial"/>
                <a:cs typeface="Arial"/>
              </a:rPr>
              <a:t> </a:t>
            </a:r>
            <a:r>
              <a:rPr lang="en-IN" sz="2700" spc="-315" dirty="0" smtClean="0">
                <a:latin typeface="Arial"/>
                <a:cs typeface="Arial"/>
              </a:rPr>
              <a:t> </a:t>
            </a:r>
            <a:r>
              <a:rPr sz="2700" spc="-60" dirty="0" err="1" smtClean="0">
                <a:latin typeface="Arial"/>
                <a:cs typeface="Arial"/>
              </a:rPr>
              <a:t>histidine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5529" y="2136140"/>
            <a:ext cx="3362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9625" algn="l"/>
              </a:tabLst>
            </a:pPr>
            <a:r>
              <a:rPr sz="2000" u="heavy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heavy" spc="-229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spc="-12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L-histidine</a:t>
            </a:r>
            <a:r>
              <a:rPr sz="2000" i="1" u="heavy" spc="-21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rebuchet MS"/>
                <a:cs typeface="Trebuchet MS"/>
              </a:rPr>
              <a:t>decarboxylase	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047240"/>
            <a:ext cx="6682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0975" algn="l"/>
              </a:tabLst>
            </a:pPr>
            <a:r>
              <a:rPr sz="2700" spc="-275" dirty="0">
                <a:solidFill>
                  <a:srgbClr val="006FBF"/>
                </a:solidFill>
                <a:latin typeface="Arial"/>
                <a:cs typeface="Arial"/>
              </a:rPr>
              <a:t>H</a:t>
            </a:r>
            <a:r>
              <a:rPr sz="2700" spc="-90" dirty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2700" spc="-190" dirty="0">
                <a:solidFill>
                  <a:srgbClr val="006FBF"/>
                </a:solidFill>
                <a:latin typeface="Arial"/>
                <a:cs typeface="Arial"/>
              </a:rPr>
              <a:t>s</a:t>
            </a:r>
            <a:r>
              <a:rPr sz="2700" spc="140" dirty="0">
                <a:solidFill>
                  <a:srgbClr val="006FBF"/>
                </a:solidFill>
                <a:latin typeface="Arial"/>
                <a:cs typeface="Arial"/>
              </a:rPr>
              <a:t>t</a:t>
            </a:r>
            <a:r>
              <a:rPr sz="2700" spc="-60" dirty="0">
                <a:solidFill>
                  <a:srgbClr val="006FBF"/>
                </a:solidFill>
                <a:latin typeface="Arial"/>
                <a:cs typeface="Arial"/>
              </a:rPr>
              <a:t>idin</a:t>
            </a:r>
            <a:r>
              <a:rPr sz="2700" spc="-75" dirty="0">
                <a:solidFill>
                  <a:srgbClr val="006FBF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006FBF"/>
                </a:solidFill>
                <a:latin typeface="Arial"/>
                <a:cs typeface="Arial"/>
              </a:rPr>
              <a:t>	</a:t>
            </a:r>
            <a:r>
              <a:rPr sz="2700" spc="-275" dirty="0">
                <a:solidFill>
                  <a:srgbClr val="006FBF"/>
                </a:solidFill>
                <a:latin typeface="Arial"/>
                <a:cs typeface="Arial"/>
              </a:rPr>
              <a:t>H</a:t>
            </a:r>
            <a:r>
              <a:rPr sz="2700" spc="-90" dirty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2700" spc="-190" dirty="0">
                <a:solidFill>
                  <a:srgbClr val="006FBF"/>
                </a:solidFill>
                <a:latin typeface="Arial"/>
                <a:cs typeface="Arial"/>
              </a:rPr>
              <a:t>s</a:t>
            </a:r>
            <a:r>
              <a:rPr sz="2700" spc="140" dirty="0">
                <a:solidFill>
                  <a:srgbClr val="006FBF"/>
                </a:solidFill>
                <a:latin typeface="Arial"/>
                <a:cs typeface="Arial"/>
              </a:rPr>
              <a:t>t</a:t>
            </a:r>
            <a:r>
              <a:rPr sz="2700" spc="-215" dirty="0">
                <a:solidFill>
                  <a:srgbClr val="006FBF"/>
                </a:solidFill>
                <a:latin typeface="Arial"/>
                <a:cs typeface="Arial"/>
              </a:rPr>
              <a:t>a</a:t>
            </a:r>
            <a:r>
              <a:rPr sz="2700" spc="-95" dirty="0">
                <a:solidFill>
                  <a:srgbClr val="006FBF"/>
                </a:solidFill>
                <a:latin typeface="Arial"/>
                <a:cs typeface="Arial"/>
              </a:rPr>
              <a:t>m</a:t>
            </a:r>
            <a:r>
              <a:rPr sz="2700" spc="20" dirty="0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sz="2700" spc="-95" dirty="0">
                <a:solidFill>
                  <a:srgbClr val="006FBF"/>
                </a:solidFill>
                <a:latin typeface="Arial"/>
                <a:cs typeface="Arial"/>
              </a:rPr>
              <a:t>n</a:t>
            </a:r>
            <a:r>
              <a:rPr sz="2700" spc="-160" dirty="0">
                <a:solidFill>
                  <a:srgbClr val="006FBF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067377"/>
            <a:ext cx="8036561" cy="3185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0" dirty="0" smtClean="0">
                <a:latin typeface="Arial"/>
                <a:cs typeface="Arial"/>
              </a:rPr>
              <a:t>Metabolized </a:t>
            </a:r>
            <a:r>
              <a:rPr sz="2700" spc="-114" dirty="0">
                <a:latin typeface="Arial"/>
                <a:cs typeface="Arial"/>
              </a:rPr>
              <a:t>by </a:t>
            </a:r>
            <a:r>
              <a:rPr sz="2700" spc="-210" dirty="0">
                <a:latin typeface="Arial"/>
                <a:cs typeface="Arial"/>
              </a:rPr>
              <a:t>P450 </a:t>
            </a:r>
            <a:r>
              <a:rPr sz="2700" spc="-135" dirty="0">
                <a:latin typeface="Arial"/>
                <a:cs typeface="Arial"/>
              </a:rPr>
              <a:t>system, 2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pathways:</a:t>
            </a:r>
            <a:endParaRPr sz="2700" dirty="0">
              <a:latin typeface="Arial"/>
              <a:cs typeface="Arial"/>
            </a:endParaRPr>
          </a:p>
          <a:p>
            <a:pPr marL="412750" marR="5080" indent="-285750">
              <a:lnSpc>
                <a:spcPts val="2590"/>
              </a:lnSpc>
              <a:spcBef>
                <a:spcPts val="385"/>
              </a:spcBef>
              <a:buChar char="–"/>
              <a:tabLst>
                <a:tab pos="412750" algn="l"/>
              </a:tabLst>
            </a:pPr>
            <a:r>
              <a:rPr sz="2400" spc="-30" dirty="0">
                <a:solidFill>
                  <a:srgbClr val="BF0000"/>
                </a:solidFill>
                <a:latin typeface="Arial"/>
                <a:cs typeface="Arial"/>
              </a:rPr>
              <a:t>Methylation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N-me </a:t>
            </a:r>
            <a:r>
              <a:rPr sz="2400" spc="-75" dirty="0">
                <a:solidFill>
                  <a:srgbClr val="6F2F9F"/>
                </a:solidFill>
                <a:latin typeface="Arial"/>
                <a:cs typeface="Arial"/>
              </a:rPr>
              <a:t>histamine </a:t>
            </a:r>
            <a:r>
              <a:rPr sz="2400" spc="-90" dirty="0">
                <a:latin typeface="Arial"/>
                <a:cs typeface="Arial"/>
              </a:rPr>
              <a:t>(</a:t>
            </a:r>
            <a:r>
              <a:rPr sz="2400" i="1" spc="-90" dirty="0">
                <a:solidFill>
                  <a:srgbClr val="0000FF"/>
                </a:solidFill>
                <a:latin typeface="Trebuchet MS"/>
                <a:cs typeface="Trebuchet MS"/>
              </a:rPr>
              <a:t>N-me</a:t>
            </a:r>
            <a:r>
              <a:rPr sz="2400" i="1" spc="-55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i="1" spc="-110" dirty="0">
                <a:solidFill>
                  <a:srgbClr val="0000FF"/>
                </a:solidFill>
                <a:latin typeface="Trebuchet MS"/>
                <a:cs typeface="Trebuchet MS"/>
              </a:rPr>
              <a:t>transferase</a:t>
            </a:r>
            <a:r>
              <a:rPr sz="2400" spc="-110" dirty="0">
                <a:latin typeface="Arial"/>
                <a:cs typeface="Arial"/>
              </a:rPr>
              <a:t>),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N-me </a:t>
            </a:r>
            <a:r>
              <a:rPr sz="2400" spc="-90" dirty="0">
                <a:solidFill>
                  <a:srgbClr val="6F2F9F"/>
                </a:solidFill>
                <a:latin typeface="Arial"/>
                <a:cs typeface="Arial"/>
              </a:rPr>
              <a:t>imidazole </a:t>
            </a:r>
            <a:r>
              <a:rPr sz="2400" spc="-95" dirty="0">
                <a:solidFill>
                  <a:srgbClr val="6F2F9F"/>
                </a:solidFill>
                <a:latin typeface="Arial"/>
                <a:cs typeface="Arial"/>
              </a:rPr>
              <a:t>acetic </a:t>
            </a:r>
            <a:r>
              <a:rPr sz="2400" spc="-110" dirty="0">
                <a:solidFill>
                  <a:srgbClr val="6F2F9F"/>
                </a:solidFill>
                <a:latin typeface="Arial"/>
                <a:cs typeface="Arial"/>
              </a:rPr>
              <a:t>acid </a:t>
            </a:r>
            <a:r>
              <a:rPr sz="2400" spc="-15" dirty="0">
                <a:latin typeface="Arial"/>
                <a:cs typeface="Arial"/>
              </a:rPr>
              <a:t>(</a:t>
            </a:r>
            <a:r>
              <a:rPr sz="2400" i="1" spc="-15" dirty="0">
                <a:solidFill>
                  <a:srgbClr val="0000FF"/>
                </a:solidFill>
                <a:latin typeface="Trebuchet MS"/>
                <a:cs typeface="Trebuchet MS"/>
              </a:rPr>
              <a:t>MAO</a:t>
            </a:r>
            <a:r>
              <a:rPr sz="2400" spc="-15" dirty="0">
                <a:latin typeface="Arial"/>
                <a:cs typeface="Arial"/>
              </a:rPr>
              <a:t>) </a:t>
            </a: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55" dirty="0">
                <a:latin typeface="Arial"/>
                <a:cs typeface="Arial"/>
              </a:rPr>
              <a:t>eliminated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urine</a:t>
            </a:r>
            <a:endParaRPr sz="2400" dirty="0">
              <a:latin typeface="Arial"/>
              <a:cs typeface="Arial"/>
            </a:endParaRPr>
          </a:p>
          <a:p>
            <a:pPr marL="412750" marR="46990" indent="-285750">
              <a:lnSpc>
                <a:spcPts val="259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90" dirty="0">
                <a:solidFill>
                  <a:srgbClr val="BF0000"/>
                </a:solidFill>
                <a:latin typeface="Arial"/>
                <a:cs typeface="Arial"/>
              </a:rPr>
              <a:t>Oxidative </a:t>
            </a:r>
            <a:r>
              <a:rPr sz="2400" spc="-70" dirty="0">
                <a:solidFill>
                  <a:srgbClr val="BF0000"/>
                </a:solidFill>
                <a:latin typeface="Arial"/>
                <a:cs typeface="Arial"/>
              </a:rPr>
              <a:t>deamination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90" dirty="0">
                <a:solidFill>
                  <a:srgbClr val="6F2F9F"/>
                </a:solidFill>
                <a:latin typeface="Arial"/>
                <a:cs typeface="Arial"/>
              </a:rPr>
              <a:t>imidazole </a:t>
            </a:r>
            <a:r>
              <a:rPr sz="2400" spc="-95" dirty="0">
                <a:solidFill>
                  <a:srgbClr val="6F2F9F"/>
                </a:solidFill>
                <a:latin typeface="Arial"/>
                <a:cs typeface="Arial"/>
              </a:rPr>
              <a:t>acetic </a:t>
            </a:r>
            <a:r>
              <a:rPr sz="2400" spc="-110" dirty="0">
                <a:latin typeface="Arial"/>
                <a:cs typeface="Arial"/>
              </a:rPr>
              <a:t>acid </a:t>
            </a:r>
            <a:r>
              <a:rPr sz="2400" spc="-60" dirty="0">
                <a:latin typeface="Arial"/>
                <a:cs typeface="Arial"/>
              </a:rPr>
              <a:t>(</a:t>
            </a:r>
            <a:r>
              <a:rPr sz="2400" i="1" spc="-60" dirty="0">
                <a:solidFill>
                  <a:srgbClr val="0000FF"/>
                </a:solidFill>
                <a:latin typeface="Trebuchet MS"/>
                <a:cs typeface="Trebuchet MS"/>
              </a:rPr>
              <a:t>DAO</a:t>
            </a:r>
            <a:r>
              <a:rPr sz="2400" spc="-60" dirty="0">
                <a:latin typeface="Arial"/>
                <a:cs typeface="Arial"/>
              </a:rPr>
              <a:t>),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30" dirty="0" smtClean="0">
                <a:latin typeface="Arial"/>
                <a:cs typeface="Arial"/>
              </a:rPr>
              <a:t>to</a:t>
            </a:r>
            <a:r>
              <a:rPr sz="2400" spc="-470" dirty="0" smtClean="0"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6F2F9F"/>
                </a:solidFill>
                <a:latin typeface="Arial"/>
                <a:cs typeface="Arial"/>
              </a:rPr>
              <a:t>imidazole </a:t>
            </a:r>
            <a:r>
              <a:rPr sz="2400" spc="-95" dirty="0">
                <a:solidFill>
                  <a:srgbClr val="6F2F9F"/>
                </a:solidFill>
                <a:latin typeface="Arial"/>
                <a:cs typeface="Arial"/>
              </a:rPr>
              <a:t>acetic </a:t>
            </a:r>
            <a:r>
              <a:rPr sz="2400" spc="-110" dirty="0">
                <a:solidFill>
                  <a:srgbClr val="6F2F9F"/>
                </a:solidFill>
                <a:latin typeface="Arial"/>
                <a:cs typeface="Arial"/>
              </a:rPr>
              <a:t>acid </a:t>
            </a:r>
            <a:r>
              <a:rPr sz="2400" spc="-75" dirty="0">
                <a:solidFill>
                  <a:srgbClr val="6F2F9F"/>
                </a:solidFill>
                <a:latin typeface="Arial"/>
                <a:cs typeface="Arial"/>
              </a:rPr>
              <a:t>riboside </a:t>
            </a: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55" dirty="0">
                <a:latin typeface="Arial"/>
                <a:cs typeface="Arial"/>
              </a:rPr>
              <a:t>eliminated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55" dirty="0">
                <a:latin typeface="Arial"/>
                <a:cs typeface="Arial"/>
              </a:rPr>
              <a:t>urine</a:t>
            </a:r>
            <a:endParaRPr sz="2400" dirty="0">
              <a:latin typeface="Arial"/>
              <a:cs typeface="Arial"/>
            </a:endParaRPr>
          </a:p>
          <a:p>
            <a:pPr marL="12700" marR="584200">
              <a:lnSpc>
                <a:spcPts val="2920"/>
              </a:lnSpc>
              <a:spcBef>
                <a:spcPts val="655"/>
              </a:spcBef>
            </a:pPr>
            <a:endParaRPr lang="en-IN" sz="2700" spc="-65" dirty="0" smtClean="0">
              <a:latin typeface="Arial"/>
              <a:cs typeface="Arial"/>
            </a:endParaRPr>
          </a:p>
          <a:p>
            <a:pPr marL="12700" marR="584200">
              <a:lnSpc>
                <a:spcPts val="2920"/>
              </a:lnSpc>
              <a:spcBef>
                <a:spcPts val="655"/>
              </a:spcBef>
            </a:pPr>
            <a:r>
              <a:rPr sz="2700" spc="-65" dirty="0" smtClean="0">
                <a:latin typeface="Arial"/>
                <a:cs typeface="Arial"/>
              </a:rPr>
              <a:t>Ineffective </a:t>
            </a:r>
            <a:r>
              <a:rPr sz="2700" spc="-60" dirty="0">
                <a:latin typeface="Arial"/>
                <a:cs typeface="Arial"/>
              </a:rPr>
              <a:t>orally </a:t>
            </a:r>
            <a:r>
              <a:rPr sz="2700" spc="-160" dirty="0">
                <a:latin typeface="Arial"/>
                <a:cs typeface="Arial"/>
              </a:rPr>
              <a:t>– </a:t>
            </a:r>
            <a:r>
              <a:rPr sz="2700" spc="-45" dirty="0">
                <a:latin typeface="Arial"/>
                <a:cs typeface="Arial"/>
              </a:rPr>
              <a:t>liver </a:t>
            </a:r>
            <a:r>
              <a:rPr sz="2700" spc="-110" dirty="0">
                <a:latin typeface="Arial"/>
                <a:cs typeface="Arial"/>
              </a:rPr>
              <a:t>destroys </a:t>
            </a:r>
            <a:r>
              <a:rPr sz="2700" spc="-60" dirty="0">
                <a:latin typeface="Arial"/>
                <a:cs typeface="Arial"/>
              </a:rPr>
              <a:t>all </a:t>
            </a:r>
            <a:r>
              <a:rPr sz="2700" spc="-125" dirty="0" smtClean="0">
                <a:latin typeface="Arial"/>
                <a:cs typeface="Arial"/>
              </a:rPr>
              <a:t>absorbed</a:t>
            </a:r>
            <a:r>
              <a:rPr lang="en-IN" sz="2700" spc="-125" dirty="0" smtClean="0">
                <a:latin typeface="Arial"/>
                <a:cs typeface="Arial"/>
              </a:rPr>
              <a:t> </a:t>
            </a:r>
            <a:r>
              <a:rPr sz="2700" spc="-495" dirty="0" smtClean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from  </a:t>
            </a:r>
            <a:r>
              <a:rPr sz="2700" spc="-55" dirty="0">
                <a:latin typeface="Arial"/>
                <a:cs typeface="Arial"/>
              </a:rPr>
              <a:t>intestine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430520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</a:p>
        </p:txBody>
      </p:sp>
      <p:sp>
        <p:nvSpPr>
          <p:cNvPr id="10" name="object 10"/>
          <p:cNvSpPr/>
          <p:nvPr/>
        </p:nvSpPr>
        <p:spPr>
          <a:xfrm>
            <a:off x="5662929" y="2376170"/>
            <a:ext cx="12827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163829"/>
            <a:ext cx="868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0695" marR="5080" indent="-2354580">
              <a:lnSpc>
                <a:spcPct val="100000"/>
              </a:lnSpc>
              <a:spcBef>
                <a:spcPts val="100"/>
              </a:spcBef>
            </a:pPr>
            <a:r>
              <a:rPr sz="4000" spc="-170" dirty="0"/>
              <a:t>Histamine </a:t>
            </a:r>
            <a:r>
              <a:rPr sz="4000" spc="-120" dirty="0"/>
              <a:t>-</a:t>
            </a:r>
            <a:r>
              <a:rPr sz="4000" spc="-300" dirty="0"/>
              <a:t> </a:t>
            </a:r>
            <a:r>
              <a:rPr sz="4000" spc="-215" dirty="0"/>
              <a:t>Pharmacological  </a:t>
            </a:r>
            <a:r>
              <a:rPr sz="4000" spc="-165" dirty="0"/>
              <a:t>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1" y="838200"/>
            <a:ext cx="8686800" cy="539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0">
              <a:lnSpc>
                <a:spcPct val="100000"/>
              </a:lnSpc>
              <a:spcBef>
                <a:spcPts val="100"/>
              </a:spcBef>
            </a:pPr>
            <a:endParaRPr lang="en-IN" sz="2800" spc="-10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003300">
              <a:lnSpc>
                <a:spcPct val="100000"/>
              </a:lnSpc>
              <a:spcBef>
                <a:spcPts val="100"/>
              </a:spcBef>
            </a:pPr>
            <a:r>
              <a:rPr sz="2800" spc="-105" dirty="0" smtClean="0">
                <a:solidFill>
                  <a:srgbClr val="FF0000"/>
                </a:solidFill>
                <a:latin typeface="Arial"/>
                <a:cs typeface="Arial"/>
              </a:rPr>
              <a:t>Blood 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vessels: </a:t>
            </a:r>
            <a:r>
              <a:rPr sz="2800" spc="-50" dirty="0">
                <a:latin typeface="Arial"/>
                <a:cs typeface="Arial"/>
              </a:rPr>
              <a:t>Dilatation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00" dirty="0">
                <a:latin typeface="Arial"/>
                <a:cs typeface="Arial"/>
              </a:rPr>
              <a:t>small </a:t>
            </a:r>
            <a:r>
              <a:rPr lang="en-IN" sz="2800" spc="-100" dirty="0" smtClean="0">
                <a:latin typeface="Arial"/>
                <a:cs typeface="Arial"/>
              </a:rPr>
              <a:t> </a:t>
            </a:r>
            <a:r>
              <a:rPr sz="2800" spc="-170" dirty="0" smtClean="0">
                <a:latin typeface="Arial"/>
                <a:cs typeface="Arial"/>
              </a:rPr>
              <a:t>vessels </a:t>
            </a:r>
            <a:r>
              <a:rPr sz="2800" spc="-140" dirty="0">
                <a:latin typeface="Arial"/>
                <a:cs typeface="Arial"/>
              </a:rPr>
              <a:t>–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arterioles,  </a:t>
            </a:r>
            <a:r>
              <a:rPr sz="2800" spc="-85" dirty="0">
                <a:latin typeface="Arial"/>
                <a:cs typeface="Arial"/>
              </a:rPr>
              <a:t>capillaries </a:t>
            </a:r>
            <a:r>
              <a:rPr sz="2800" spc="-114" dirty="0">
                <a:latin typeface="Arial"/>
                <a:cs typeface="Arial"/>
              </a:rPr>
              <a:t>and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lang="en-IN" sz="2800" spc="-180" dirty="0" smtClean="0">
                <a:latin typeface="Arial"/>
                <a:cs typeface="Arial"/>
              </a:rPr>
              <a:t> </a:t>
            </a:r>
            <a:r>
              <a:rPr sz="2800" spc="-120" dirty="0" err="1" smtClean="0">
                <a:latin typeface="Arial"/>
                <a:cs typeface="Arial"/>
              </a:rPr>
              <a:t>venules</a:t>
            </a:r>
            <a:endParaRPr sz="2800" dirty="0">
              <a:latin typeface="Arial"/>
              <a:cs typeface="Arial"/>
            </a:endParaRPr>
          </a:p>
          <a:p>
            <a:pPr marL="412750" marR="64135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400" dirty="0" smtClean="0">
                <a:latin typeface="Arial"/>
                <a:cs typeface="Arial"/>
              </a:rPr>
              <a:t>S</a:t>
            </a:r>
            <a:r>
              <a:rPr lang="en-IN" sz="2400" spc="-400" dirty="0" smtClean="0">
                <a:latin typeface="Arial"/>
                <a:cs typeface="Arial"/>
              </a:rPr>
              <a:t> </a:t>
            </a:r>
            <a:r>
              <a:rPr sz="2400" spc="-400" dirty="0" smtClean="0">
                <a:latin typeface="Arial"/>
                <a:cs typeface="Arial"/>
              </a:rPr>
              <a:t>C</a:t>
            </a:r>
            <a:r>
              <a:rPr lang="en-IN" sz="2400" spc="-400" dirty="0" smtClean="0">
                <a:latin typeface="Arial"/>
                <a:cs typeface="Arial"/>
              </a:rPr>
              <a:t>  </a:t>
            </a:r>
            <a:r>
              <a:rPr sz="2400" spc="-400" dirty="0" smtClean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administration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65" dirty="0">
                <a:latin typeface="Arial"/>
                <a:cs typeface="Arial"/>
              </a:rPr>
              <a:t>flushing, </a:t>
            </a:r>
            <a:r>
              <a:rPr sz="2400" spc="-55" dirty="0">
                <a:latin typeface="Arial"/>
                <a:cs typeface="Arial"/>
              </a:rPr>
              <a:t>heat, </a:t>
            </a:r>
            <a:r>
              <a:rPr sz="2400" spc="-95" dirty="0">
                <a:latin typeface="Arial"/>
                <a:cs typeface="Arial"/>
              </a:rPr>
              <a:t>increased </a:t>
            </a:r>
            <a:r>
              <a:rPr sz="2400" spc="-280" dirty="0">
                <a:latin typeface="Arial"/>
                <a:cs typeface="Arial"/>
              </a:rPr>
              <a:t>HR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305" dirty="0">
                <a:latin typeface="Arial"/>
                <a:cs typeface="Arial"/>
              </a:rPr>
              <a:t>CO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20" dirty="0">
                <a:latin typeface="Arial"/>
                <a:cs typeface="Arial"/>
              </a:rPr>
              <a:t>little </a:t>
            </a:r>
            <a:r>
              <a:rPr sz="2400" spc="-25" dirty="0">
                <a:latin typeface="Arial"/>
                <a:cs typeface="Arial"/>
              </a:rPr>
              <a:t>fall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275" dirty="0">
                <a:latin typeface="Arial"/>
                <a:cs typeface="Arial"/>
              </a:rPr>
              <a:t>BP</a:t>
            </a:r>
            <a:endParaRPr sz="2400" dirty="0">
              <a:latin typeface="Arial"/>
              <a:cs typeface="Arial"/>
            </a:endParaRPr>
          </a:p>
          <a:p>
            <a:pPr marL="412750" marR="28829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25" dirty="0">
                <a:latin typeface="Arial"/>
                <a:cs typeface="Arial"/>
              </a:rPr>
              <a:t>Rapid </a:t>
            </a:r>
            <a:r>
              <a:rPr sz="2400" spc="-130" dirty="0">
                <a:latin typeface="Arial"/>
                <a:cs typeface="Arial"/>
              </a:rPr>
              <a:t>IV </a:t>
            </a:r>
            <a:r>
              <a:rPr sz="2400" spc="-35" dirty="0">
                <a:latin typeface="Arial"/>
                <a:cs typeface="Arial"/>
              </a:rPr>
              <a:t>injection: </a:t>
            </a:r>
            <a:r>
              <a:rPr sz="2400" spc="-110" dirty="0">
                <a:latin typeface="Arial"/>
                <a:cs typeface="Arial"/>
              </a:rPr>
              <a:t>Fall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275" dirty="0">
                <a:latin typeface="Arial"/>
                <a:cs typeface="Arial"/>
              </a:rPr>
              <a:t>BP </a:t>
            </a:r>
            <a:r>
              <a:rPr sz="2400" spc="-70" dirty="0">
                <a:latin typeface="Arial"/>
                <a:cs typeface="Arial"/>
              </a:rPr>
              <a:t>early </a:t>
            </a:r>
            <a:r>
              <a:rPr sz="2400" spc="-85" dirty="0">
                <a:latin typeface="Arial"/>
                <a:cs typeface="Arial"/>
              </a:rPr>
              <a:t>(H</a:t>
            </a:r>
            <a:r>
              <a:rPr sz="1400" spc="-85" dirty="0">
                <a:latin typeface="Arial"/>
                <a:cs typeface="Arial"/>
              </a:rPr>
              <a:t>1</a:t>
            </a:r>
            <a:r>
              <a:rPr sz="2400" spc="-85" dirty="0">
                <a:latin typeface="Arial"/>
                <a:cs typeface="Arial"/>
              </a:rPr>
              <a:t>)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persistent </a:t>
            </a:r>
            <a:r>
              <a:rPr sz="2400" spc="-90" dirty="0">
                <a:latin typeface="Arial"/>
                <a:cs typeface="Arial"/>
              </a:rPr>
              <a:t>(H</a:t>
            </a:r>
            <a:r>
              <a:rPr sz="1400" spc="-90" dirty="0">
                <a:latin typeface="Arial"/>
                <a:cs typeface="Arial"/>
              </a:rPr>
              <a:t>2</a:t>
            </a:r>
            <a:r>
              <a:rPr sz="2400" spc="-90" dirty="0">
                <a:latin typeface="Arial"/>
                <a:cs typeface="Arial"/>
              </a:rPr>
              <a:t>)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55" dirty="0">
                <a:latin typeface="Arial"/>
                <a:cs typeface="Arial"/>
              </a:rPr>
              <a:t>only </a:t>
            </a:r>
            <a:r>
              <a:rPr sz="2400" spc="-125" dirty="0">
                <a:latin typeface="Arial"/>
                <a:cs typeface="Arial"/>
              </a:rPr>
              <a:t>H</a:t>
            </a:r>
            <a:r>
              <a:rPr sz="1400" spc="-125" dirty="0">
                <a:latin typeface="Arial"/>
                <a:cs typeface="Arial"/>
              </a:rPr>
              <a:t>1  </a:t>
            </a:r>
            <a:r>
              <a:rPr sz="2400" spc="-30" dirty="0">
                <a:latin typeface="Arial"/>
                <a:cs typeface="Arial"/>
              </a:rPr>
              <a:t>effect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low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dose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40" dirty="0">
                <a:latin typeface="Arial"/>
                <a:cs typeface="Arial"/>
              </a:rPr>
              <a:t>Dilatation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cranial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145" dirty="0" smtClean="0">
                <a:latin typeface="Arial"/>
                <a:cs typeface="Arial"/>
              </a:rPr>
              <a:t>vessels</a:t>
            </a:r>
            <a:r>
              <a:rPr lang="en-IN" sz="2400" spc="-145" dirty="0" smtClean="0">
                <a:latin typeface="Arial"/>
                <a:cs typeface="Arial"/>
              </a:rPr>
              <a:t> - headache</a:t>
            </a:r>
            <a:endParaRPr sz="2400" dirty="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30" dirty="0">
                <a:solidFill>
                  <a:srgbClr val="006FBF"/>
                </a:solidFill>
                <a:latin typeface="Arial"/>
                <a:cs typeface="Arial"/>
              </a:rPr>
              <a:t>H</a:t>
            </a:r>
            <a:r>
              <a:rPr sz="1400" spc="-130" dirty="0">
                <a:solidFill>
                  <a:srgbClr val="006FBF"/>
                </a:solidFill>
                <a:latin typeface="Arial"/>
                <a:cs typeface="Arial"/>
              </a:rPr>
              <a:t>1 </a:t>
            </a:r>
            <a:r>
              <a:rPr sz="2400" spc="-60" dirty="0">
                <a:solidFill>
                  <a:srgbClr val="006FBF"/>
                </a:solidFill>
                <a:latin typeface="Arial"/>
                <a:cs typeface="Arial"/>
              </a:rPr>
              <a:t>component </a:t>
            </a:r>
            <a:r>
              <a:rPr sz="2400" spc="-60" dirty="0">
                <a:latin typeface="Arial"/>
                <a:cs typeface="Arial"/>
              </a:rPr>
              <a:t>vasodilatation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60" dirty="0">
                <a:latin typeface="Arial"/>
                <a:cs typeface="Arial"/>
              </a:rPr>
              <a:t>mediated </a:t>
            </a:r>
            <a:r>
              <a:rPr sz="2400" spc="-35" dirty="0">
                <a:latin typeface="Arial"/>
                <a:cs typeface="Arial"/>
              </a:rPr>
              <a:t>indirectly </a:t>
            </a:r>
            <a:r>
              <a:rPr sz="2400" spc="-85" dirty="0">
                <a:latin typeface="Arial"/>
                <a:cs typeface="Arial"/>
              </a:rPr>
              <a:t>by </a:t>
            </a:r>
            <a:r>
              <a:rPr sz="2400" spc="-310" dirty="0">
                <a:latin typeface="Arial"/>
                <a:cs typeface="Arial"/>
              </a:rPr>
              <a:t>EDRF </a:t>
            </a:r>
            <a:r>
              <a:rPr sz="2400" spc="-55" dirty="0">
                <a:latin typeface="Arial"/>
                <a:cs typeface="Arial"/>
              </a:rPr>
              <a:t>.. </a:t>
            </a:r>
            <a:r>
              <a:rPr sz="2400" spc="-70" dirty="0">
                <a:latin typeface="Arial"/>
                <a:cs typeface="Arial"/>
              </a:rPr>
              <a:t>But </a:t>
            </a:r>
            <a:r>
              <a:rPr sz="2400" spc="-130" dirty="0">
                <a:solidFill>
                  <a:srgbClr val="006FBF"/>
                </a:solidFill>
                <a:latin typeface="Arial"/>
                <a:cs typeface="Arial"/>
              </a:rPr>
              <a:t>H</a:t>
            </a:r>
            <a:r>
              <a:rPr sz="1400" spc="-130" dirty="0">
                <a:solidFill>
                  <a:srgbClr val="006FBF"/>
                </a:solidFill>
                <a:latin typeface="Arial"/>
                <a:cs typeface="Arial"/>
              </a:rPr>
              <a:t>2  </a:t>
            </a:r>
            <a:r>
              <a:rPr sz="2400" spc="-60" dirty="0">
                <a:solidFill>
                  <a:srgbClr val="006FBF"/>
                </a:solidFill>
                <a:latin typeface="Arial"/>
                <a:cs typeface="Arial"/>
              </a:rPr>
              <a:t>component</a:t>
            </a:r>
            <a:r>
              <a:rPr sz="2400" spc="-9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IN" sz="2400" spc="-90" dirty="0" smtClean="0">
                <a:solidFill>
                  <a:srgbClr val="006FBF"/>
                </a:solidFill>
                <a:latin typeface="Arial"/>
                <a:cs typeface="Arial"/>
              </a:rPr>
              <a:t>VD</a:t>
            </a:r>
            <a:r>
              <a:rPr sz="2400" spc="-55" dirty="0" smtClean="0">
                <a:latin typeface="Arial"/>
                <a:cs typeface="Arial"/>
              </a:rPr>
              <a:t>-</a:t>
            </a:r>
            <a:r>
              <a:rPr sz="2400" spc="-100" dirty="0" smtClean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mediation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directly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smooth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muscle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blood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vessels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14" dirty="0">
                <a:latin typeface="Arial"/>
                <a:cs typeface="Arial"/>
              </a:rPr>
              <a:t>Larger </a:t>
            </a:r>
            <a:r>
              <a:rPr sz="2400" spc="-55" dirty="0">
                <a:latin typeface="Arial"/>
                <a:cs typeface="Arial"/>
              </a:rPr>
              <a:t>arteries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veins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45" dirty="0">
                <a:latin typeface="Arial"/>
                <a:cs typeface="Arial"/>
              </a:rPr>
              <a:t>constriction </a:t>
            </a:r>
            <a:r>
              <a:rPr sz="2400" spc="-60" dirty="0">
                <a:latin typeface="Arial"/>
                <a:cs typeface="Arial"/>
              </a:rPr>
              <a:t>mediated </a:t>
            </a:r>
            <a:r>
              <a:rPr sz="2400" spc="-80" dirty="0">
                <a:latin typeface="Arial"/>
                <a:cs typeface="Arial"/>
              </a:rPr>
              <a:t>by </a:t>
            </a:r>
            <a:r>
              <a:rPr sz="2400" spc="-95" dirty="0">
                <a:latin typeface="Arial"/>
                <a:cs typeface="Arial"/>
              </a:rPr>
              <a:t>H</a:t>
            </a:r>
            <a:r>
              <a:rPr sz="1400" spc="-95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receptor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spc="-105" dirty="0">
                <a:latin typeface="Arial"/>
                <a:cs typeface="Arial"/>
              </a:rPr>
              <a:t>Increased </a:t>
            </a:r>
            <a:r>
              <a:rPr sz="2400" spc="-65" dirty="0">
                <a:latin typeface="Arial"/>
                <a:cs typeface="Arial"/>
              </a:rPr>
              <a:t>capillary </a:t>
            </a:r>
            <a:r>
              <a:rPr sz="2400" spc="-45" dirty="0">
                <a:latin typeface="Arial"/>
                <a:cs typeface="Arial"/>
              </a:rPr>
              <a:t>permeability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60" dirty="0">
                <a:latin typeface="Arial"/>
                <a:cs typeface="Arial"/>
              </a:rPr>
              <a:t>exudation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lang="en-IN" sz="2400" spc="-204" dirty="0" smtClean="0">
                <a:latin typeface="Arial"/>
                <a:cs typeface="Arial"/>
              </a:rPr>
              <a:t> </a:t>
            </a:r>
            <a:r>
              <a:rPr sz="2400" spc="-114" dirty="0" smtClean="0">
                <a:latin typeface="Arial"/>
                <a:cs typeface="Arial"/>
              </a:rPr>
              <a:t>plasma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829"/>
            <a:ext cx="459740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75"/>
              </a:lnSpc>
              <a:spcBef>
                <a:spcPts val="100"/>
              </a:spcBef>
            </a:pPr>
            <a:r>
              <a:rPr spc="-170" dirty="0"/>
              <a:t>Histamine</a:t>
            </a:r>
            <a:r>
              <a:rPr spc="-235" dirty="0"/>
              <a:t> </a:t>
            </a:r>
            <a:r>
              <a:rPr spc="-260" dirty="0"/>
              <a:t>–</a:t>
            </a:r>
          </a:p>
          <a:p>
            <a:pPr marL="12700">
              <a:lnSpc>
                <a:spcPts val="5275"/>
              </a:lnSpc>
            </a:pPr>
            <a:r>
              <a:rPr spc="-315" dirty="0"/>
              <a:t>The </a:t>
            </a:r>
            <a:r>
              <a:rPr spc="-140" dirty="0"/>
              <a:t>Triple</a:t>
            </a:r>
            <a:r>
              <a:rPr spc="-210" dirty="0"/>
              <a:t> </a:t>
            </a:r>
            <a:r>
              <a:rPr spc="-335" dirty="0"/>
              <a:t>Response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61427"/>
            <a:ext cx="8150860" cy="27006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spc="-150" dirty="0">
                <a:latin typeface="Arial"/>
                <a:cs typeface="Arial"/>
              </a:rPr>
              <a:t>Subdermal </a:t>
            </a:r>
            <a:r>
              <a:rPr sz="2800" spc="-95" dirty="0">
                <a:latin typeface="Arial"/>
                <a:cs typeface="Arial"/>
              </a:rPr>
              <a:t>histamine </a:t>
            </a:r>
            <a:r>
              <a:rPr sz="2800" spc="-50" dirty="0">
                <a:latin typeface="Arial"/>
                <a:cs typeface="Arial"/>
              </a:rPr>
              <a:t>injection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causes:</a:t>
            </a:r>
            <a:endParaRPr sz="2800" dirty="0">
              <a:latin typeface="Arial"/>
              <a:cs typeface="Arial"/>
            </a:endParaRPr>
          </a:p>
          <a:p>
            <a:pPr marL="546100" marR="56515" indent="-533400">
              <a:lnSpc>
                <a:spcPts val="2590"/>
              </a:lnSpc>
              <a:spcBef>
                <a:spcPts val="64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215" dirty="0">
                <a:solidFill>
                  <a:srgbClr val="0000FF"/>
                </a:solidFill>
                <a:latin typeface="Arial"/>
                <a:cs typeface="Arial"/>
              </a:rPr>
              <a:t>Red </a:t>
            </a:r>
            <a:r>
              <a:rPr sz="2400" spc="-75" dirty="0">
                <a:solidFill>
                  <a:srgbClr val="0000FF"/>
                </a:solidFill>
                <a:latin typeface="Arial"/>
                <a:cs typeface="Arial"/>
              </a:rPr>
              <a:t>spot </a:t>
            </a:r>
            <a:r>
              <a:rPr sz="2400" spc="-45" dirty="0">
                <a:latin typeface="Arial"/>
                <a:cs typeface="Arial"/>
              </a:rPr>
              <a:t>(few </a:t>
            </a:r>
            <a:r>
              <a:rPr sz="2400" spc="-80" dirty="0">
                <a:latin typeface="Arial"/>
                <a:cs typeface="Arial"/>
              </a:rPr>
              <a:t>mm)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145" dirty="0">
                <a:latin typeface="Arial"/>
                <a:cs typeface="Arial"/>
              </a:rPr>
              <a:t>seconds: </a:t>
            </a:r>
            <a:r>
              <a:rPr sz="2400" spc="-40" dirty="0">
                <a:latin typeface="Arial"/>
                <a:cs typeface="Arial"/>
              </a:rPr>
              <a:t>direct </a:t>
            </a:r>
            <a:r>
              <a:rPr lang="en-IN" sz="2400" spc="-40" dirty="0" smtClean="0">
                <a:latin typeface="Arial"/>
                <a:cs typeface="Arial"/>
              </a:rPr>
              <a:t> </a:t>
            </a:r>
            <a:r>
              <a:rPr sz="2400" spc="-75" dirty="0" smtClean="0">
                <a:latin typeface="Arial"/>
                <a:cs typeface="Arial"/>
              </a:rPr>
              <a:t>vasodilation </a:t>
            </a:r>
            <a:r>
              <a:rPr sz="2400" spc="-35" dirty="0">
                <a:latin typeface="Arial"/>
                <a:cs typeface="Arial"/>
              </a:rPr>
              <a:t>effect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,  </a:t>
            </a:r>
            <a:r>
              <a:rPr sz="2400" spc="-180" dirty="0">
                <a:latin typeface="Arial"/>
                <a:cs typeface="Arial"/>
              </a:rPr>
              <a:t>H1 </a:t>
            </a:r>
            <a:r>
              <a:rPr sz="2400" spc="-55" dirty="0">
                <a:latin typeface="Arial"/>
                <a:cs typeface="Arial"/>
              </a:rPr>
              <a:t>receptor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mediated</a:t>
            </a:r>
            <a:endParaRPr sz="2400" dirty="0">
              <a:latin typeface="Arial"/>
              <a:cs typeface="Arial"/>
            </a:endParaRPr>
          </a:p>
          <a:p>
            <a:pPr marL="546100" marR="1144905" indent="-533400">
              <a:lnSpc>
                <a:spcPts val="2590"/>
              </a:lnSpc>
              <a:spcBef>
                <a:spcPts val="6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130" dirty="0">
                <a:solidFill>
                  <a:srgbClr val="0000FF"/>
                </a:solidFill>
                <a:latin typeface="Arial"/>
                <a:cs typeface="Arial"/>
              </a:rPr>
              <a:t>Flare </a:t>
            </a:r>
            <a:r>
              <a:rPr sz="2400" spc="-120" dirty="0">
                <a:latin typeface="Arial"/>
                <a:cs typeface="Arial"/>
              </a:rPr>
              <a:t>(1cm </a:t>
            </a:r>
            <a:r>
              <a:rPr sz="2400" spc="-95" dirty="0">
                <a:latin typeface="Arial"/>
                <a:cs typeface="Arial"/>
              </a:rPr>
              <a:t>beyond </a:t>
            </a:r>
            <a:r>
              <a:rPr sz="2400" spc="-65" dirty="0">
                <a:latin typeface="Arial"/>
                <a:cs typeface="Arial"/>
              </a:rPr>
              <a:t>site): </a:t>
            </a:r>
            <a:r>
              <a:rPr sz="2400" spc="-114" dirty="0">
                <a:latin typeface="Arial"/>
                <a:cs typeface="Arial"/>
              </a:rPr>
              <a:t>axonal </a:t>
            </a:r>
            <a:r>
              <a:rPr sz="2400" spc="-90" dirty="0">
                <a:latin typeface="Arial"/>
                <a:cs typeface="Arial"/>
              </a:rPr>
              <a:t>reflexes, </a:t>
            </a:r>
            <a:r>
              <a:rPr sz="2400" spc="-40" dirty="0">
                <a:latin typeface="Arial"/>
                <a:cs typeface="Arial"/>
              </a:rPr>
              <a:t>indirect  </a:t>
            </a:r>
            <a:r>
              <a:rPr sz="2400" spc="-75" dirty="0">
                <a:latin typeface="Arial"/>
                <a:cs typeface="Arial"/>
              </a:rPr>
              <a:t>vasodilation,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lang="en-IN" sz="2400" spc="-114" dirty="0" smtClean="0">
                <a:latin typeface="Arial"/>
                <a:cs typeface="Arial"/>
              </a:rPr>
              <a:t> </a:t>
            </a:r>
            <a:r>
              <a:rPr sz="2400" spc="-60" dirty="0" smtClean="0">
                <a:latin typeface="Arial"/>
                <a:cs typeface="Arial"/>
              </a:rPr>
              <a:t>itching</a:t>
            </a:r>
            <a:r>
              <a:rPr sz="2400" spc="-60" dirty="0">
                <a:latin typeface="Arial"/>
                <a:cs typeface="Arial"/>
              </a:rPr>
              <a:t>, </a:t>
            </a:r>
            <a:r>
              <a:rPr sz="2400" spc="-180" dirty="0">
                <a:latin typeface="Arial"/>
                <a:cs typeface="Arial"/>
              </a:rPr>
              <a:t>H1 </a:t>
            </a:r>
            <a:r>
              <a:rPr sz="2400" spc="-55" dirty="0">
                <a:latin typeface="Arial"/>
                <a:cs typeface="Arial"/>
              </a:rPr>
              <a:t>receptor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mediated</a:t>
            </a:r>
            <a:endParaRPr sz="2400" dirty="0">
              <a:latin typeface="Arial"/>
              <a:cs typeface="Arial"/>
            </a:endParaRPr>
          </a:p>
          <a:p>
            <a:pPr marL="546100" marR="5080" indent="-533400">
              <a:lnSpc>
                <a:spcPts val="2590"/>
              </a:lnSpc>
              <a:spcBef>
                <a:spcPts val="6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105" dirty="0">
                <a:solidFill>
                  <a:srgbClr val="0000FF"/>
                </a:solidFill>
                <a:latin typeface="Arial"/>
                <a:cs typeface="Arial"/>
              </a:rPr>
              <a:t>Wheal </a:t>
            </a:r>
            <a:r>
              <a:rPr sz="2400" spc="-100" dirty="0">
                <a:latin typeface="Arial"/>
                <a:cs typeface="Arial"/>
              </a:rPr>
              <a:t>(1-2 </a:t>
            </a:r>
            <a:r>
              <a:rPr sz="2400" spc="-55" dirty="0">
                <a:latin typeface="Arial"/>
                <a:cs typeface="Arial"/>
              </a:rPr>
              <a:t>min) </a:t>
            </a:r>
            <a:r>
              <a:rPr sz="2400" spc="-170" dirty="0">
                <a:latin typeface="Arial"/>
                <a:cs typeface="Arial"/>
              </a:rPr>
              <a:t>same </a:t>
            </a:r>
            <a:r>
              <a:rPr sz="2400" spc="-120" dirty="0">
                <a:latin typeface="Arial"/>
                <a:cs typeface="Arial"/>
              </a:rPr>
              <a:t>area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lang="en-IN" sz="2400" spc="-225" dirty="0" smtClean="0">
                <a:latin typeface="Arial"/>
                <a:cs typeface="Arial"/>
              </a:rPr>
              <a:t> </a:t>
            </a:r>
            <a:r>
              <a:rPr sz="2400" spc="-60" dirty="0" smtClean="0">
                <a:latin typeface="Arial"/>
                <a:cs typeface="Arial"/>
              </a:rPr>
              <a:t>original </a:t>
            </a:r>
            <a:r>
              <a:rPr sz="2400" spc="-75" dirty="0">
                <a:latin typeface="Arial"/>
                <a:cs typeface="Arial"/>
              </a:rPr>
              <a:t>spot, </a:t>
            </a:r>
            <a:r>
              <a:rPr sz="2400" spc="-130" dirty="0">
                <a:latin typeface="Arial"/>
                <a:cs typeface="Arial"/>
              </a:rPr>
              <a:t>edema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to  </a:t>
            </a:r>
            <a:r>
              <a:rPr sz="2400" spc="-114" dirty="0">
                <a:latin typeface="Arial"/>
                <a:cs typeface="Arial"/>
              </a:rPr>
              <a:t>increased </a:t>
            </a:r>
            <a:r>
              <a:rPr sz="2400" spc="-75" dirty="0">
                <a:latin typeface="Arial"/>
                <a:cs typeface="Arial"/>
              </a:rPr>
              <a:t>capillary </a:t>
            </a:r>
            <a:r>
              <a:rPr sz="2400" spc="-55" dirty="0">
                <a:latin typeface="Arial"/>
                <a:cs typeface="Arial"/>
              </a:rPr>
              <a:t>permeability, </a:t>
            </a:r>
            <a:r>
              <a:rPr sz="2400" spc="-180" dirty="0">
                <a:latin typeface="Arial"/>
                <a:cs typeface="Arial"/>
              </a:rPr>
              <a:t>H1 </a:t>
            </a:r>
            <a:r>
              <a:rPr sz="2400" spc="-55" dirty="0">
                <a:latin typeface="Arial"/>
                <a:cs typeface="Arial"/>
              </a:rPr>
              <a:t>receptor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mediated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1847" y="142647"/>
            <a:ext cx="3829504" cy="253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619" y="304800"/>
            <a:ext cx="73501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3100" algn="l"/>
              </a:tabLst>
            </a:pPr>
            <a:r>
              <a:rPr spc="-235" dirty="0" smtClean="0"/>
              <a:t> </a:t>
            </a:r>
            <a:r>
              <a:rPr spc="-145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87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8" y="1570284"/>
            <a:ext cx="8036561" cy="417229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400" spc="-65" dirty="0">
                <a:latin typeface="Arial"/>
                <a:cs typeface="Arial"/>
              </a:rPr>
              <a:t>Affects </a:t>
            </a:r>
            <a:r>
              <a:rPr sz="2400" spc="-20" dirty="0">
                <a:latin typeface="Arial"/>
                <a:cs typeface="Arial"/>
              </a:rPr>
              <a:t>both </a:t>
            </a:r>
            <a:r>
              <a:rPr sz="2400" spc="-95" dirty="0">
                <a:solidFill>
                  <a:srgbClr val="006FBF"/>
                </a:solidFill>
                <a:latin typeface="Arial"/>
                <a:cs typeface="Arial"/>
              </a:rPr>
              <a:t>cardiac </a:t>
            </a:r>
            <a:r>
              <a:rPr sz="2400" spc="-25" dirty="0">
                <a:solidFill>
                  <a:srgbClr val="006FBF"/>
                </a:solidFill>
                <a:latin typeface="Arial"/>
                <a:cs typeface="Arial"/>
              </a:rPr>
              <a:t>contractility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55" dirty="0">
                <a:solidFill>
                  <a:srgbClr val="006FBF"/>
                </a:solidFill>
                <a:latin typeface="Arial"/>
                <a:cs typeface="Arial"/>
              </a:rPr>
              <a:t>electrical </a:t>
            </a:r>
            <a:r>
              <a:rPr sz="2400" spc="-90" dirty="0">
                <a:solidFill>
                  <a:srgbClr val="006FBF"/>
                </a:solidFill>
                <a:latin typeface="Arial"/>
                <a:cs typeface="Arial"/>
              </a:rPr>
              <a:t>events</a:t>
            </a:r>
            <a:r>
              <a:rPr sz="2400" spc="-28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directly</a:t>
            </a:r>
            <a:endParaRPr sz="2400" dirty="0">
              <a:latin typeface="Arial"/>
              <a:cs typeface="Arial"/>
            </a:endParaRPr>
          </a:p>
          <a:p>
            <a:pPr marL="412750" marR="201295" indent="-285750">
              <a:lnSpc>
                <a:spcPts val="1939"/>
              </a:lnSpc>
              <a:spcBef>
                <a:spcPts val="475"/>
              </a:spcBef>
              <a:tabLst>
                <a:tab pos="412115" algn="l"/>
              </a:tabLst>
            </a:pPr>
            <a:r>
              <a:rPr sz="2800" baseline="3086" dirty="0">
                <a:latin typeface="Arial"/>
                <a:cs typeface="Arial"/>
              </a:rPr>
              <a:t>–	</a:t>
            </a:r>
            <a:r>
              <a:rPr sz="2000" spc="25" dirty="0">
                <a:latin typeface="Arial"/>
                <a:cs typeface="Arial"/>
              </a:rPr>
              <a:t>It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increases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force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contraction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both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atrial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ventricular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muscle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by  </a:t>
            </a:r>
            <a:r>
              <a:rPr sz="2000" spc="-40" dirty="0">
                <a:latin typeface="Arial"/>
                <a:cs typeface="Arial"/>
              </a:rPr>
              <a:t>promoting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influx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60" dirty="0">
                <a:latin typeface="Arial"/>
                <a:cs typeface="Arial"/>
              </a:rPr>
              <a:t>Ca2+,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505"/>
              </a:spcBef>
            </a:pPr>
            <a:endParaRPr lang="en-IN" sz="2400" spc="-105" dirty="0" smtClean="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505"/>
              </a:spcBef>
            </a:pPr>
            <a:r>
              <a:rPr sz="2400" spc="-105" dirty="0" smtClean="0">
                <a:latin typeface="Arial"/>
                <a:cs typeface="Arial"/>
              </a:rPr>
              <a:t>Increased </a:t>
            </a:r>
            <a:r>
              <a:rPr sz="2400" spc="-40" dirty="0">
                <a:latin typeface="Arial"/>
                <a:cs typeface="Arial"/>
              </a:rPr>
              <a:t>heart </a:t>
            </a:r>
            <a:r>
              <a:rPr sz="2400" spc="-35" dirty="0">
                <a:latin typeface="Arial"/>
                <a:cs typeface="Arial"/>
              </a:rPr>
              <a:t>rate </a:t>
            </a:r>
            <a:r>
              <a:rPr sz="2400" spc="-85" dirty="0">
                <a:latin typeface="Arial"/>
                <a:cs typeface="Arial"/>
              </a:rPr>
              <a:t>by </a:t>
            </a:r>
            <a:r>
              <a:rPr lang="en-IN" sz="2800" dirty="0"/>
              <a:t>quicken</a:t>
            </a:r>
            <a:r>
              <a:rPr sz="2400" spc="-85" dirty="0" smtClean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diastolic depolarization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sinoatrial  </a:t>
            </a:r>
            <a:r>
              <a:rPr sz="2400" spc="-180" dirty="0">
                <a:latin typeface="Arial"/>
                <a:cs typeface="Arial"/>
              </a:rPr>
              <a:t>(SA)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 smtClean="0">
                <a:latin typeface="Arial"/>
                <a:cs typeface="Arial"/>
              </a:rPr>
              <a:t>node</a:t>
            </a:r>
            <a:r>
              <a:rPr lang="en-IN" sz="2400" spc="-8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217804">
              <a:lnSpc>
                <a:spcPts val="2160"/>
              </a:lnSpc>
              <a:spcBef>
                <a:spcPts val="500"/>
              </a:spcBef>
            </a:pPr>
            <a:endParaRPr lang="en-IN" sz="2400" spc="25" dirty="0" smtClean="0">
              <a:latin typeface="Arial"/>
              <a:cs typeface="Arial"/>
            </a:endParaRPr>
          </a:p>
          <a:p>
            <a:pPr marL="12700" marR="217804">
              <a:lnSpc>
                <a:spcPts val="2160"/>
              </a:lnSpc>
              <a:spcBef>
                <a:spcPts val="500"/>
              </a:spcBef>
            </a:pPr>
            <a:r>
              <a:rPr sz="2400" spc="25" dirty="0" smtClean="0">
                <a:latin typeface="Arial"/>
                <a:cs typeface="Arial"/>
              </a:rPr>
              <a:t>It</a:t>
            </a:r>
            <a:r>
              <a:rPr sz="2400" spc="-110" dirty="0" smtClean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also acts </a:t>
            </a:r>
            <a:r>
              <a:rPr sz="2400" spc="-35" dirty="0">
                <a:latin typeface="Arial"/>
                <a:cs typeface="Arial"/>
              </a:rPr>
              <a:t>directly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6FBF"/>
                </a:solidFill>
                <a:latin typeface="Arial"/>
                <a:cs typeface="Arial"/>
              </a:rPr>
              <a:t>slow</a:t>
            </a:r>
            <a:r>
              <a:rPr sz="2400" spc="-11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6FBF"/>
                </a:solidFill>
                <a:latin typeface="Arial"/>
                <a:cs typeface="Arial"/>
              </a:rPr>
              <a:t>atrioventricular</a:t>
            </a:r>
            <a:r>
              <a:rPr sz="2400" spc="-11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6FBF"/>
                </a:solidFill>
                <a:latin typeface="Arial"/>
                <a:cs typeface="Arial"/>
              </a:rPr>
              <a:t>(AV)</a:t>
            </a:r>
            <a:r>
              <a:rPr sz="2400" spc="-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F2F9F"/>
                </a:solidFill>
                <a:latin typeface="Arial"/>
                <a:cs typeface="Arial"/>
              </a:rPr>
              <a:t>conduction</a:t>
            </a:r>
            <a:r>
              <a:rPr sz="2400" spc="-55" dirty="0">
                <a:latin typeface="Arial"/>
                <a:cs typeface="Arial"/>
              </a:rPr>
              <a:t>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increase  </a:t>
            </a:r>
            <a:r>
              <a:rPr sz="2400" spc="-35" dirty="0">
                <a:latin typeface="Arial"/>
                <a:cs typeface="Arial"/>
              </a:rPr>
              <a:t>automaticity, </a:t>
            </a:r>
            <a:r>
              <a:rPr sz="2400" spc="-95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75" dirty="0">
                <a:latin typeface="Arial"/>
                <a:cs typeface="Arial"/>
              </a:rPr>
              <a:t>high </a:t>
            </a:r>
            <a:r>
              <a:rPr sz="2400" spc="-140" dirty="0">
                <a:latin typeface="Arial"/>
                <a:cs typeface="Arial"/>
              </a:rPr>
              <a:t>doses </a:t>
            </a:r>
            <a:r>
              <a:rPr sz="2400" spc="-95" dirty="0">
                <a:latin typeface="Arial"/>
                <a:cs typeface="Arial"/>
              </a:rPr>
              <a:t>especially </a:t>
            </a:r>
            <a:r>
              <a:rPr sz="2400" spc="-55" dirty="0">
                <a:latin typeface="Arial"/>
                <a:cs typeface="Arial"/>
              </a:rPr>
              <a:t>-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elicit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arrhythmias.</a:t>
            </a:r>
            <a:endParaRPr sz="2400" dirty="0">
              <a:latin typeface="Arial"/>
              <a:cs typeface="Arial"/>
            </a:endParaRPr>
          </a:p>
          <a:p>
            <a:pPr marL="12700" marR="390525">
              <a:lnSpc>
                <a:spcPts val="2160"/>
              </a:lnSpc>
              <a:spcBef>
                <a:spcPts val="500"/>
              </a:spcBef>
            </a:pPr>
            <a:endParaRPr lang="en-IN" sz="2400" spc="-5" dirty="0" smtClean="0">
              <a:latin typeface="Arial"/>
              <a:cs typeface="Arial"/>
            </a:endParaRPr>
          </a:p>
          <a:p>
            <a:pPr marL="12700" marR="266700">
              <a:lnSpc>
                <a:spcPts val="2160"/>
              </a:lnSpc>
              <a:spcBef>
                <a:spcPts val="500"/>
              </a:spcBef>
            </a:pPr>
            <a:r>
              <a:rPr sz="2400" spc="-75" dirty="0" smtClean="0">
                <a:solidFill>
                  <a:srgbClr val="006FBF"/>
                </a:solidFill>
                <a:latin typeface="Arial"/>
                <a:cs typeface="Arial"/>
              </a:rPr>
              <a:t>Overall</a:t>
            </a:r>
            <a:r>
              <a:rPr sz="2400" spc="-75" dirty="0">
                <a:solidFill>
                  <a:srgbClr val="006FBF"/>
                </a:solidFill>
                <a:latin typeface="Arial"/>
                <a:cs typeface="Arial"/>
              </a:rPr>
              <a:t>: </a:t>
            </a:r>
            <a:r>
              <a:rPr sz="2400" spc="-130" dirty="0">
                <a:latin typeface="Arial"/>
                <a:cs typeface="Arial"/>
              </a:rPr>
              <a:t>H</a:t>
            </a:r>
            <a:r>
              <a:rPr sz="1400" spc="-130" dirty="0">
                <a:latin typeface="Arial"/>
                <a:cs typeface="Arial"/>
              </a:rPr>
              <a:t>1 </a:t>
            </a:r>
            <a:r>
              <a:rPr sz="2400" spc="-120" dirty="0">
                <a:latin typeface="Arial"/>
                <a:cs typeface="Arial"/>
              </a:rPr>
              <a:t>– </a:t>
            </a:r>
            <a:r>
              <a:rPr sz="2400" spc="-110" dirty="0">
                <a:latin typeface="Arial"/>
                <a:cs typeface="Arial"/>
              </a:rPr>
              <a:t>decreased </a:t>
            </a:r>
            <a:r>
              <a:rPr sz="2400" spc="-185" dirty="0">
                <a:latin typeface="Arial"/>
                <a:cs typeface="Arial"/>
              </a:rPr>
              <a:t>AV </a:t>
            </a:r>
            <a:r>
              <a:rPr sz="2400" spc="-55" dirty="0">
                <a:latin typeface="Arial"/>
                <a:cs typeface="Arial"/>
              </a:rPr>
              <a:t>conduction; </a:t>
            </a:r>
            <a:r>
              <a:rPr sz="2400" spc="-114" dirty="0">
                <a:latin typeface="Arial"/>
                <a:cs typeface="Arial"/>
              </a:rPr>
              <a:t>H</a:t>
            </a:r>
            <a:r>
              <a:rPr sz="1400" spc="-114" dirty="0">
                <a:latin typeface="Arial"/>
                <a:cs typeface="Arial"/>
              </a:rPr>
              <a:t>2 </a:t>
            </a:r>
            <a:r>
              <a:rPr sz="2400" spc="-55" dirty="0">
                <a:latin typeface="Arial"/>
                <a:cs typeface="Arial"/>
              </a:rPr>
              <a:t>- </a:t>
            </a:r>
            <a:r>
              <a:rPr sz="2400" spc="-105" dirty="0">
                <a:latin typeface="Arial"/>
                <a:cs typeface="Arial"/>
              </a:rPr>
              <a:t>Increased </a:t>
            </a:r>
            <a:r>
              <a:rPr sz="2400" spc="-65" dirty="0">
                <a:latin typeface="Arial"/>
                <a:cs typeface="Arial"/>
              </a:rPr>
              <a:t>Chronotropy </a:t>
            </a:r>
            <a:r>
              <a:rPr sz="2400" spc="-95" dirty="0">
                <a:latin typeface="Arial"/>
                <a:cs typeface="Arial"/>
              </a:rPr>
              <a:t>and  </a:t>
            </a:r>
            <a:r>
              <a:rPr sz="2400" spc="-35" dirty="0">
                <a:latin typeface="Arial"/>
                <a:cs typeface="Arial"/>
              </a:rPr>
              <a:t>automaticity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194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38608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0800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69874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006FBF"/>
                </a:solidFill>
                <a:latin typeface="Arial"/>
                <a:cs typeface="Arial"/>
              </a:rPr>
              <a:t>Visceral </a:t>
            </a:r>
            <a:r>
              <a:rPr sz="2400" spc="-75" dirty="0">
                <a:solidFill>
                  <a:srgbClr val="006FBF"/>
                </a:solidFill>
                <a:latin typeface="Arial"/>
                <a:cs typeface="Arial"/>
              </a:rPr>
              <a:t>smooth </a:t>
            </a:r>
            <a:r>
              <a:rPr sz="2400" spc="-130" dirty="0">
                <a:solidFill>
                  <a:srgbClr val="006FBF"/>
                </a:solidFill>
                <a:latin typeface="Arial"/>
                <a:cs typeface="Arial"/>
              </a:rPr>
              <a:t>muscles: </a:t>
            </a:r>
            <a:r>
              <a:rPr sz="2400" spc="-75" dirty="0">
                <a:latin typeface="Arial"/>
                <a:cs typeface="Arial"/>
              </a:rPr>
              <a:t>Bronchoconstriction, </a:t>
            </a:r>
            <a:r>
              <a:rPr sz="2400" spc="-50" dirty="0">
                <a:latin typeface="Arial"/>
                <a:cs typeface="Arial"/>
              </a:rPr>
              <a:t>intestinal  </a:t>
            </a:r>
            <a:r>
              <a:rPr sz="2400" spc="-70" dirty="0">
                <a:latin typeface="Arial"/>
                <a:cs typeface="Arial"/>
              </a:rPr>
              <a:t>contractions </a:t>
            </a:r>
            <a:r>
              <a:rPr sz="2400" spc="-114" dirty="0">
                <a:latin typeface="Arial"/>
                <a:cs typeface="Arial"/>
              </a:rPr>
              <a:t>increased </a:t>
            </a:r>
            <a:r>
              <a:rPr sz="2400" spc="-85" dirty="0">
                <a:latin typeface="Arial"/>
                <a:cs typeface="Arial"/>
              </a:rPr>
              <a:t>(colic), Uterus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affected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40" dirty="0">
                <a:solidFill>
                  <a:srgbClr val="6F2F9F"/>
                </a:solidFill>
                <a:latin typeface="Arial"/>
                <a:cs typeface="Arial"/>
              </a:rPr>
              <a:t>Glands: </a:t>
            </a:r>
            <a:r>
              <a:rPr sz="2400" spc="-114" dirty="0">
                <a:latin typeface="Arial"/>
                <a:cs typeface="Arial"/>
              </a:rPr>
              <a:t>Gastric </a:t>
            </a:r>
            <a:r>
              <a:rPr sz="2400" spc="-80" dirty="0">
                <a:latin typeface="Arial"/>
                <a:cs typeface="Arial"/>
              </a:rPr>
              <a:t>secretion </a:t>
            </a:r>
            <a:r>
              <a:rPr sz="2400" spc="-120" dirty="0">
                <a:latin typeface="Arial"/>
                <a:cs typeface="Arial"/>
              </a:rPr>
              <a:t>(also </a:t>
            </a:r>
            <a:r>
              <a:rPr sz="2400" spc="-105" dirty="0">
                <a:latin typeface="Arial"/>
                <a:cs typeface="Arial"/>
              </a:rPr>
              <a:t>pepsin)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30" dirty="0">
                <a:latin typeface="Arial"/>
                <a:cs typeface="Arial"/>
              </a:rPr>
              <a:t>H</a:t>
            </a:r>
            <a:r>
              <a:rPr sz="1200" spc="-130" dirty="0">
                <a:latin typeface="Arial"/>
                <a:cs typeface="Arial"/>
              </a:rPr>
              <a:t>2 </a:t>
            </a:r>
            <a:r>
              <a:rPr sz="2400" spc="-55" dirty="0">
                <a:latin typeface="Arial"/>
                <a:cs typeface="Arial"/>
              </a:rPr>
              <a:t>receptor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mediated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80" dirty="0">
                <a:latin typeface="Arial"/>
                <a:cs typeface="Arial"/>
              </a:rPr>
              <a:t>cAMP </a:t>
            </a:r>
            <a:r>
              <a:rPr sz="2400" spc="-75" dirty="0">
                <a:latin typeface="Arial"/>
                <a:cs typeface="Arial"/>
              </a:rPr>
              <a:t>generation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proton </a:t>
            </a:r>
            <a:r>
              <a:rPr sz="2400" spc="-80" dirty="0">
                <a:latin typeface="Arial"/>
                <a:cs typeface="Arial"/>
              </a:rPr>
              <a:t>pump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activation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65" dirty="0">
                <a:solidFill>
                  <a:srgbClr val="006FBF"/>
                </a:solidFill>
                <a:latin typeface="Arial"/>
                <a:cs typeface="Arial"/>
              </a:rPr>
              <a:t>Sensory </a:t>
            </a:r>
            <a:r>
              <a:rPr sz="2400" spc="-114" dirty="0">
                <a:solidFill>
                  <a:srgbClr val="006FBF"/>
                </a:solidFill>
                <a:latin typeface="Arial"/>
                <a:cs typeface="Arial"/>
              </a:rPr>
              <a:t>Nerve </a:t>
            </a:r>
            <a:r>
              <a:rPr sz="2400" spc="-110" dirty="0">
                <a:solidFill>
                  <a:srgbClr val="006FBF"/>
                </a:solidFill>
                <a:latin typeface="Arial"/>
                <a:cs typeface="Arial"/>
              </a:rPr>
              <a:t>endings: </a:t>
            </a:r>
            <a:r>
              <a:rPr sz="2400" spc="-70" dirty="0">
                <a:solidFill>
                  <a:srgbClr val="BF0000"/>
                </a:solidFill>
                <a:latin typeface="Arial"/>
                <a:cs typeface="Arial"/>
              </a:rPr>
              <a:t>Itching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55" dirty="0">
                <a:latin typeface="Arial"/>
                <a:cs typeface="Arial"/>
              </a:rPr>
              <a:t>injected; </a:t>
            </a:r>
            <a:r>
              <a:rPr sz="2400" spc="-130" dirty="0">
                <a:latin typeface="Arial"/>
                <a:cs typeface="Arial"/>
              </a:rPr>
              <a:t>High </a:t>
            </a:r>
            <a:r>
              <a:rPr sz="2400" spc="-170" dirty="0">
                <a:latin typeface="Arial"/>
                <a:cs typeface="Arial"/>
              </a:rPr>
              <a:t>doses </a:t>
            </a:r>
            <a:r>
              <a:rPr sz="2400" spc="-140" dirty="0">
                <a:latin typeface="Arial"/>
                <a:cs typeface="Arial"/>
              </a:rPr>
              <a:t>–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pain</a:t>
            </a:r>
            <a:endParaRPr sz="2400" dirty="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  <a:spcBef>
                <a:spcPts val="600"/>
              </a:spcBef>
            </a:pPr>
            <a:r>
              <a:rPr sz="2400" spc="-75" dirty="0">
                <a:solidFill>
                  <a:srgbClr val="00AF4F"/>
                </a:solidFill>
                <a:latin typeface="Arial"/>
                <a:cs typeface="Arial"/>
              </a:rPr>
              <a:t>Autonomic </a:t>
            </a:r>
            <a:r>
              <a:rPr sz="2400" spc="-120" dirty="0">
                <a:solidFill>
                  <a:srgbClr val="00AF4F"/>
                </a:solidFill>
                <a:latin typeface="Arial"/>
                <a:cs typeface="Arial"/>
              </a:rPr>
              <a:t>ganglia </a:t>
            </a:r>
            <a:r>
              <a:rPr sz="2400" spc="-114" dirty="0" smtClean="0">
                <a:solidFill>
                  <a:srgbClr val="00AF4F"/>
                </a:solidFill>
                <a:latin typeface="Arial"/>
                <a:cs typeface="Arial"/>
              </a:rPr>
              <a:t>and</a:t>
            </a:r>
            <a:r>
              <a:rPr lang="en-IN" sz="2400" spc="-114" dirty="0" smtClean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400" spc="-114" dirty="0" smtClean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AF4F"/>
                </a:solidFill>
                <a:latin typeface="Arial"/>
                <a:cs typeface="Arial"/>
              </a:rPr>
              <a:t>Adrenal </a:t>
            </a:r>
            <a:r>
              <a:rPr sz="2400" spc="-50" dirty="0">
                <a:solidFill>
                  <a:srgbClr val="00AF4F"/>
                </a:solidFill>
                <a:latin typeface="Arial"/>
                <a:cs typeface="Arial"/>
              </a:rPr>
              <a:t>Medulla</a:t>
            </a:r>
            <a:r>
              <a:rPr sz="2400" spc="-50" dirty="0">
                <a:latin typeface="Arial"/>
                <a:cs typeface="Arial"/>
              </a:rPr>
              <a:t>: </a:t>
            </a:r>
            <a:r>
              <a:rPr sz="2400" spc="-90" dirty="0">
                <a:latin typeface="Arial"/>
                <a:cs typeface="Arial"/>
              </a:rPr>
              <a:t>Adrenaline </a:t>
            </a:r>
            <a:r>
              <a:rPr sz="2400" spc="-120" dirty="0">
                <a:latin typeface="Arial"/>
                <a:cs typeface="Arial"/>
              </a:rPr>
              <a:t>release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–  </a:t>
            </a:r>
            <a:r>
              <a:rPr sz="2400" spc="-90" dirty="0">
                <a:latin typeface="Arial"/>
                <a:cs typeface="Arial"/>
              </a:rPr>
              <a:t>rise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BP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295" dirty="0" smtClean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lang="en-IN" sz="2400" spc="-29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295" dirty="0" smtClean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lang="en-IN" sz="2400" spc="-29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295" dirty="0" smtClean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400" spc="-295" dirty="0">
                <a:solidFill>
                  <a:srgbClr val="6F2F9F"/>
                </a:solidFill>
                <a:latin typeface="Arial"/>
                <a:cs typeface="Arial"/>
              </a:rPr>
              <a:t>: </a:t>
            </a:r>
            <a:r>
              <a:rPr sz="2400" spc="-185" dirty="0">
                <a:latin typeface="Arial"/>
                <a:cs typeface="Arial"/>
              </a:rPr>
              <a:t>Does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55" dirty="0">
                <a:latin typeface="Arial"/>
                <a:cs typeface="Arial"/>
              </a:rPr>
              <a:t>cross </a:t>
            </a:r>
            <a:r>
              <a:rPr sz="2400" spc="-300" dirty="0">
                <a:latin typeface="Arial"/>
                <a:cs typeface="Arial"/>
              </a:rPr>
              <a:t>BBB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385" dirty="0" smtClean="0">
                <a:latin typeface="Arial"/>
                <a:cs typeface="Arial"/>
              </a:rPr>
              <a:t>C</a:t>
            </a:r>
            <a:r>
              <a:rPr lang="en-IN" sz="2400" spc="-385" dirty="0" smtClean="0">
                <a:latin typeface="Arial"/>
                <a:cs typeface="Arial"/>
              </a:rPr>
              <a:t> </a:t>
            </a:r>
            <a:r>
              <a:rPr sz="2400" spc="-385" dirty="0" smtClean="0">
                <a:latin typeface="Arial"/>
                <a:cs typeface="Arial"/>
              </a:rPr>
              <a:t>N</a:t>
            </a:r>
            <a:r>
              <a:rPr lang="en-IN" sz="2400" spc="-385" dirty="0" smtClean="0">
                <a:latin typeface="Arial"/>
                <a:cs typeface="Arial"/>
              </a:rPr>
              <a:t> </a:t>
            </a:r>
            <a:r>
              <a:rPr sz="2400" spc="-385" dirty="0" smtClean="0">
                <a:latin typeface="Arial"/>
                <a:cs typeface="Arial"/>
              </a:rPr>
              <a:t>S </a:t>
            </a:r>
            <a:r>
              <a:rPr lang="en-IN" sz="2400" spc="-385" dirty="0" smtClean="0">
                <a:latin typeface="Arial"/>
                <a:cs typeface="Arial"/>
              </a:rPr>
              <a:t>  </a:t>
            </a:r>
            <a:r>
              <a:rPr sz="2400" spc="-70" dirty="0" smtClean="0">
                <a:latin typeface="Arial"/>
                <a:cs typeface="Arial"/>
              </a:rPr>
              <a:t>effects </a:t>
            </a:r>
            <a:r>
              <a:rPr sz="2400" spc="-75" dirty="0">
                <a:latin typeface="Arial"/>
                <a:cs typeface="Arial"/>
              </a:rPr>
              <a:t>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IV</a:t>
            </a:r>
            <a:endParaRPr sz="2400" dirty="0">
              <a:latin typeface="Arial"/>
              <a:cs typeface="Arial"/>
            </a:endParaRPr>
          </a:p>
          <a:p>
            <a:pPr marL="412750" marR="229870" indent="-285750">
              <a:lnSpc>
                <a:spcPct val="100000"/>
              </a:lnSpc>
              <a:spcBef>
                <a:spcPts val="500"/>
              </a:spcBef>
              <a:tabLst>
                <a:tab pos="412115" algn="l"/>
              </a:tabLst>
            </a:pPr>
            <a:r>
              <a:rPr sz="3000" baseline="2777" dirty="0">
                <a:latin typeface="Arial"/>
                <a:cs typeface="Arial"/>
              </a:rPr>
              <a:t>–	</a:t>
            </a:r>
            <a:r>
              <a:rPr sz="2000" spc="-50" dirty="0">
                <a:latin typeface="Arial"/>
                <a:cs typeface="Arial"/>
              </a:rPr>
              <a:t>intracerebral </a:t>
            </a:r>
            <a:r>
              <a:rPr sz="2000" spc="-35" dirty="0">
                <a:latin typeface="Arial"/>
                <a:cs typeface="Arial"/>
              </a:rPr>
              <a:t>injection: </a:t>
            </a:r>
            <a:r>
              <a:rPr sz="2000" spc="-175" dirty="0" smtClean="0">
                <a:latin typeface="Arial"/>
                <a:cs typeface="Arial"/>
              </a:rPr>
              <a:t>Rise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204" dirty="0" smtClean="0">
                <a:latin typeface="Arial"/>
                <a:cs typeface="Arial"/>
              </a:rPr>
              <a:t>B</a:t>
            </a:r>
            <a:r>
              <a:rPr lang="en-IN" sz="2000" spc="-204" dirty="0" smtClean="0">
                <a:latin typeface="Arial"/>
                <a:cs typeface="Arial"/>
              </a:rPr>
              <a:t> </a:t>
            </a:r>
            <a:r>
              <a:rPr sz="2000" spc="-204" dirty="0" smtClean="0">
                <a:latin typeface="Arial"/>
                <a:cs typeface="Arial"/>
              </a:rPr>
              <a:t>P</a:t>
            </a:r>
            <a:r>
              <a:rPr sz="2000" spc="-204" dirty="0">
                <a:latin typeface="Arial"/>
                <a:cs typeface="Arial"/>
              </a:rPr>
              <a:t>, </a:t>
            </a:r>
            <a:r>
              <a:rPr sz="2000" spc="-125" dirty="0">
                <a:latin typeface="Arial"/>
                <a:cs typeface="Arial"/>
              </a:rPr>
              <a:t>Cardiac </a:t>
            </a:r>
            <a:r>
              <a:rPr sz="2000" spc="-40" dirty="0">
                <a:latin typeface="Arial"/>
                <a:cs typeface="Arial"/>
              </a:rPr>
              <a:t>stimulation, </a:t>
            </a:r>
            <a:r>
              <a:rPr sz="2000" spc="-50" dirty="0">
                <a:latin typeface="Arial"/>
                <a:cs typeface="Arial"/>
              </a:rPr>
              <a:t>hypothermia,  </a:t>
            </a:r>
            <a:r>
              <a:rPr sz="2000" spc="-85" dirty="0">
                <a:latin typeface="Arial"/>
                <a:cs typeface="Arial"/>
              </a:rPr>
              <a:t>arousal,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vomiting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244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4679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00AF4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4805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09" y="228600"/>
            <a:ext cx="7807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H</a:t>
            </a:r>
            <a:r>
              <a:rPr spc="-145" dirty="0"/>
              <a:t>i</a:t>
            </a:r>
            <a:r>
              <a:rPr spc="-310" dirty="0"/>
              <a:t>s</a:t>
            </a:r>
            <a:r>
              <a:rPr spc="-35" dirty="0"/>
              <a:t>t</a:t>
            </a:r>
            <a:r>
              <a:rPr spc="-60" dirty="0"/>
              <a:t>a</a:t>
            </a:r>
            <a:r>
              <a:rPr spc="-90" dirty="0"/>
              <a:t>min</a:t>
            </a:r>
            <a:r>
              <a:rPr spc="-260" dirty="0"/>
              <a:t>e</a:t>
            </a:r>
            <a:r>
              <a:rPr spc="-235" dirty="0"/>
              <a:t> </a:t>
            </a:r>
            <a:r>
              <a:rPr spc="-390" dirty="0"/>
              <a:t>H</a:t>
            </a:r>
            <a:r>
              <a:rPr sz="2000" spc="-95" dirty="0"/>
              <a:t>1</a:t>
            </a:r>
            <a:r>
              <a:rPr spc="-130" dirty="0"/>
              <a:t>-</a:t>
            </a:r>
            <a:r>
              <a:rPr spc="65" dirty="0"/>
              <a:t>r</a:t>
            </a:r>
            <a:r>
              <a:rPr spc="-290" dirty="0"/>
              <a:t>ece</a:t>
            </a:r>
            <a:r>
              <a:rPr spc="-140" dirty="0"/>
              <a:t>p</a:t>
            </a:r>
            <a:r>
              <a:rPr spc="35" dirty="0"/>
              <a:t>t</a:t>
            </a:r>
            <a:r>
              <a:rPr spc="80" dirty="0"/>
              <a:t>o</a:t>
            </a:r>
            <a:r>
              <a:rPr spc="65" dirty="0"/>
              <a:t>r</a:t>
            </a:r>
            <a:r>
              <a:rPr spc="-235" dirty="0"/>
              <a:t> </a:t>
            </a:r>
            <a:r>
              <a:rPr spc="-240" dirty="0" smtClean="0"/>
              <a:t>an</a:t>
            </a:r>
            <a:r>
              <a:rPr lang="en-IN" spc="250" dirty="0"/>
              <a:t>t</a:t>
            </a:r>
            <a:r>
              <a:rPr spc="-285" dirty="0" smtClean="0"/>
              <a:t>ag</a:t>
            </a:r>
            <a:r>
              <a:rPr spc="-280" dirty="0" smtClean="0"/>
              <a:t>o</a:t>
            </a:r>
            <a:r>
              <a:rPr spc="-140" dirty="0" smtClean="0"/>
              <a:t>n</a:t>
            </a:r>
            <a:r>
              <a:rPr spc="-80" dirty="0" smtClean="0"/>
              <a:t>is</a:t>
            </a:r>
            <a:r>
              <a:rPr spc="-55" dirty="0" smtClean="0"/>
              <a:t>t</a:t>
            </a:r>
            <a:r>
              <a:rPr spc="-480" dirty="0" smtClean="0"/>
              <a:t>s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524000"/>
            <a:ext cx="287464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235" dirty="0">
                <a:solidFill>
                  <a:srgbClr val="006FBF"/>
                </a:solidFill>
                <a:latin typeface="Arial"/>
                <a:cs typeface="Arial"/>
              </a:rPr>
              <a:t>First</a:t>
            </a:r>
            <a:r>
              <a:rPr sz="3200" b="1" spc="-2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3200" b="1" spc="-190" dirty="0">
                <a:solidFill>
                  <a:srgbClr val="006FBF"/>
                </a:solidFill>
                <a:latin typeface="Arial"/>
                <a:cs typeface="Arial"/>
              </a:rPr>
              <a:t>Generation:</a:t>
            </a:r>
            <a:endParaRPr sz="3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800"/>
              </a:spcBef>
            </a:pPr>
            <a:r>
              <a:rPr sz="3200" b="1" spc="-250" dirty="0">
                <a:solidFill>
                  <a:srgbClr val="BF0000"/>
                </a:solidFill>
                <a:latin typeface="Arial"/>
                <a:cs typeface="Arial"/>
              </a:rPr>
              <a:t>Sedating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4965700"/>
            <a:ext cx="3359150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914400">
              <a:lnSpc>
                <a:spcPct val="120600"/>
              </a:lnSpc>
              <a:spcBef>
                <a:spcPts val="95"/>
              </a:spcBef>
            </a:pPr>
            <a:r>
              <a:rPr sz="3200" b="1" spc="-330" dirty="0">
                <a:solidFill>
                  <a:srgbClr val="006FBF"/>
                </a:solidFill>
                <a:latin typeface="Arial"/>
                <a:cs typeface="Arial"/>
              </a:rPr>
              <a:t>Second </a:t>
            </a:r>
            <a:r>
              <a:rPr sz="3200" b="1" spc="-190" dirty="0">
                <a:solidFill>
                  <a:srgbClr val="006FBF"/>
                </a:solidFill>
                <a:latin typeface="Arial"/>
                <a:cs typeface="Arial"/>
              </a:rPr>
              <a:t>Generation:  </a:t>
            </a:r>
            <a:r>
              <a:rPr sz="3200" b="1" spc="-235" dirty="0">
                <a:solidFill>
                  <a:srgbClr val="BF0000"/>
                </a:solidFill>
                <a:latin typeface="Arial"/>
                <a:cs typeface="Arial"/>
              </a:rPr>
              <a:t>Nonsedating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1344</Words>
  <Application>Microsoft Office PowerPoint</Application>
  <PresentationFormat>On-screen Show (4:3)</PresentationFormat>
  <Paragraphs>191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Histamine - Introduction</vt:lpstr>
      <vt:lpstr>Histamine – synthesis, storage and  release</vt:lpstr>
      <vt:lpstr>PowerPoint Presentation</vt:lpstr>
      <vt:lpstr>Histamine - Pharmacological  actions</vt:lpstr>
      <vt:lpstr>Histamine – The Triple Response</vt:lpstr>
      <vt:lpstr> Heart</vt:lpstr>
      <vt:lpstr>PowerPoint Presentation</vt:lpstr>
      <vt:lpstr>Histamine H1-receptor antagonists</vt:lpstr>
      <vt:lpstr>Classification</vt:lpstr>
      <vt:lpstr>Antihistaminics – Pharmacological  actions</vt:lpstr>
      <vt:lpstr>PowerPoint Presentation</vt:lpstr>
      <vt:lpstr>Pharmacokinetics</vt:lpstr>
      <vt:lpstr>ADRs - H1 - antgonists</vt:lpstr>
      <vt:lpstr>Therapeutic uses</vt:lpstr>
      <vt:lpstr>PowerPoint Presentation</vt:lpstr>
      <vt:lpstr>2nd Generation antihistaminics</vt:lpstr>
      <vt:lpstr>Individual  Antihistaminics</vt:lpstr>
      <vt:lpstr>PowerPoint Presentation</vt:lpstr>
      <vt:lpstr>PowerPoint Presentation</vt:lpstr>
      <vt:lpstr>H 2-receptor antagonists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MANOHAR Y</dc:creator>
  <cp:lastModifiedBy>MANOHAR Y</cp:lastModifiedBy>
  <cp:revision>26</cp:revision>
  <dcterms:created xsi:type="dcterms:W3CDTF">2020-01-06T12:53:36Z</dcterms:created>
  <dcterms:modified xsi:type="dcterms:W3CDTF">2020-04-21T16:55:06Z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2020-01-06T00:00:00Z</vt:filetime>
  </property>
</Properties>
</file>