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312" r:id="rId2"/>
    <p:sldId id="256" r:id="rId3"/>
    <p:sldId id="311" r:id="rId4"/>
    <p:sldId id="260" r:id="rId5"/>
    <p:sldId id="276" r:id="rId6"/>
    <p:sldId id="275" r:id="rId7"/>
    <p:sldId id="274" r:id="rId8"/>
    <p:sldId id="277" r:id="rId9"/>
    <p:sldId id="278" r:id="rId10"/>
    <p:sldId id="279" r:id="rId11"/>
    <p:sldId id="280" r:id="rId12"/>
    <p:sldId id="258" r:id="rId13"/>
    <p:sldId id="270" r:id="rId14"/>
    <p:sldId id="263" r:id="rId15"/>
    <p:sldId id="269" r:id="rId16"/>
    <p:sldId id="283" r:id="rId17"/>
    <p:sldId id="268" r:id="rId18"/>
    <p:sldId id="267" r:id="rId19"/>
    <p:sldId id="266" r:id="rId20"/>
    <p:sldId id="265" r:id="rId21"/>
    <p:sldId id="264" r:id="rId22"/>
    <p:sldId id="262" r:id="rId23"/>
    <p:sldId id="316" r:id="rId24"/>
    <p:sldId id="317" r:id="rId25"/>
    <p:sldId id="315" r:id="rId26"/>
    <p:sldId id="314" r:id="rId27"/>
    <p:sldId id="284" r:id="rId28"/>
    <p:sldId id="287" r:id="rId29"/>
    <p:sldId id="286" r:id="rId30"/>
    <p:sldId id="285" r:id="rId31"/>
    <p:sldId id="288" r:id="rId32"/>
    <p:sldId id="290" r:id="rId33"/>
    <p:sldId id="289" r:id="rId34"/>
    <p:sldId id="303" r:id="rId35"/>
    <p:sldId id="318" r:id="rId36"/>
    <p:sldId id="319" r:id="rId37"/>
    <p:sldId id="320" r:id="rId38"/>
    <p:sldId id="321" r:id="rId39"/>
    <p:sldId id="304" r:id="rId40"/>
    <p:sldId id="305" r:id="rId41"/>
    <p:sldId id="306" r:id="rId42"/>
    <p:sldId id="291" r:id="rId43"/>
    <p:sldId id="292" r:id="rId44"/>
    <p:sldId id="293" r:id="rId45"/>
    <p:sldId id="297" r:id="rId46"/>
    <p:sldId id="298" r:id="rId47"/>
    <p:sldId id="296" r:id="rId48"/>
    <p:sldId id="299" r:id="rId49"/>
    <p:sldId id="295" r:id="rId50"/>
    <p:sldId id="300" r:id="rId51"/>
    <p:sldId id="302" r:id="rId52"/>
    <p:sldId id="301" r:id="rId53"/>
    <p:sldId id="294" r:id="rId54"/>
    <p:sldId id="310" r:id="rId55"/>
    <p:sldId id="307" r:id="rId56"/>
    <p:sldId id="308" r:id="rId57"/>
    <p:sldId id="309" r:id="rId58"/>
    <p:sldId id="31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BFCB9-3941-4A47-965B-81E86D83CC68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61172-619B-451E-94D4-FF03DA8C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7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 prevent</a:t>
            </a:r>
            <a:r>
              <a:rPr lang="en-US" b="1" baseline="0" dirty="0" smtClean="0"/>
              <a:t> overriding and displacement during tightening of screws</a:t>
            </a:r>
          </a:p>
          <a:p>
            <a:r>
              <a:rPr lang="en-US" b="1" baseline="0" dirty="0" smtClean="0"/>
              <a:t>To avoid secondary dislocation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1172-619B-451E-94D4-FF03DA8C564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81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It</a:t>
            </a:r>
            <a:r>
              <a:rPr lang="en-US" b="1" baseline="0" dirty="0" smtClean="0"/>
              <a:t> allows full contact between screw head and bone thus minimizing the risk of </a:t>
            </a:r>
            <a:r>
              <a:rPr lang="en-US" b="1" baseline="0" dirty="0" err="1" smtClean="0"/>
              <a:t>microfractures</a:t>
            </a:r>
            <a:r>
              <a:rPr lang="en-US" b="1" baseline="0" dirty="0" smtClean="0"/>
              <a:t> of cortex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1172-619B-451E-94D4-FF03DA8C564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28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repeatedly withdrawn the drill</a:t>
            </a:r>
            <a:r>
              <a:rPr lang="en-US" b="1" baseline="0" dirty="0" smtClean="0"/>
              <a:t> </a:t>
            </a:r>
            <a:r>
              <a:rPr lang="en-US" b="1" dirty="0" smtClean="0"/>
              <a:t>so that the </a:t>
            </a:r>
            <a:r>
              <a:rPr lang="en-US" b="1" dirty="0" err="1" smtClean="0"/>
              <a:t>irrigant</a:t>
            </a:r>
            <a:r>
              <a:rPr lang="en-US" b="1" dirty="0" smtClean="0"/>
              <a:t> effectively cools the</a:t>
            </a:r>
            <a:r>
              <a:rPr lang="en-US" b="1" baseline="0" dirty="0" smtClean="0"/>
              <a:t> </a:t>
            </a:r>
            <a:r>
              <a:rPr lang="en-US" b="1" dirty="0" smtClean="0"/>
              <a:t>tip of the drill and washes away bony</a:t>
            </a:r>
            <a:r>
              <a:rPr lang="en-US" b="1" baseline="0" dirty="0" smtClean="0"/>
              <a:t> </a:t>
            </a:r>
            <a:r>
              <a:rPr lang="en-US" b="1" dirty="0" smtClean="0"/>
              <a:t>debris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1172-619B-451E-94D4-FF03DA8C564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8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1172-619B-451E-94D4-FF03DA8C564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51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1172-619B-451E-94D4-FF03DA8C564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21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3" y="0"/>
            <a:ext cx="11959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05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8468" y="0"/>
            <a:ext cx="663995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PLATES:</a:t>
            </a:r>
          </a:p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Raveh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(1987)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introduced a reconstruction plate system made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titanium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enabled the heads of the screws to lock into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holes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plate-THORP( Titanium-coated Hollow Screw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Reconstruction Plate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similar, but smaller reconstruction plate was developed in the 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1990s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AO/ASIF, the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UniLOCK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(Universal Locking Plate).</a:t>
            </a:r>
            <a:endParaRPr lang="en-US" sz="2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16" y="4296391"/>
            <a:ext cx="3648228" cy="256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947" y="0"/>
            <a:ext cx="3520053" cy="2375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429" y="2110154"/>
            <a:ext cx="4948572" cy="271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305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8468" y="0"/>
            <a:ext cx="8032652" cy="685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MINIPLATE OSTEOSYNTHESIS: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 plates, originally utilized in hand surgery, were inserted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mandibular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fractures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Brons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Boering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(1970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Michelet et al. (1973) applied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vitalliumminiplates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more than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mandibular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fractures. He placed the material along the tensile trajectories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inserted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monocortical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screws to avoid injury to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tooth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Postoperatively,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-maxillary immobilization was not necessary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(1975, 1976, 1977, 1978)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this method to make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clinically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applicable-outlined the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zones of Ideal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451" y="4862930"/>
            <a:ext cx="2325549" cy="199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494" y="0"/>
            <a:ext cx="3568505" cy="2166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920" y="2250638"/>
            <a:ext cx="3383280" cy="23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74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0"/>
            <a:ext cx="10771052" cy="746975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965915"/>
            <a:ext cx="10771052" cy="58920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fracture fragment in their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anatomical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to prevent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proper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approximation.</a:t>
            </a:r>
          </a:p>
          <a:p>
            <a:pPr marL="0" indent="0" algn="ctr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bone fragments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Preservation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blood supply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And Safe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mobilization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4667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1"/>
            <a:ext cx="10771052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biomechanics of internal</a:t>
            </a:r>
            <a:b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1097280"/>
            <a:ext cx="10771052" cy="576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fractures done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for: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Restoration of tension and pressure trajectories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Neutralization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functional stresses developing in the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IN FRACTURE FIXATION: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Indirect fixation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Non-Rigid fixation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semi-rigid fixation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non-compression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bearing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load sharing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13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0"/>
            <a:ext cx="10771052" cy="74697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indirect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965915"/>
            <a:ext cx="10771052" cy="589208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fixation- fracture fixation implant placed directly across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fractured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 after surgical exposure of the fracture site.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wiring, bone plating, lag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screws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fixation- adjacent structures used as anchorage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immobilise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fractures fragments in anatomical position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wiring for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maxillomandibular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fixation,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skeletal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suspension, cap splints, gunning splints</a:t>
            </a:r>
          </a:p>
        </p:txBody>
      </p:sp>
    </p:spTree>
    <p:extLst>
      <p:ext uri="{BB962C8B-B14F-4D97-AF65-F5344CB8AC3E}">
        <p14:creationId xmlns:p14="http://schemas.microsoft.com/office/powerpoint/2010/main" xmlns="" val="37057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-49604"/>
            <a:ext cx="8911687" cy="6263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versus Non-rigid fixation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37514" y="654657"/>
            <a:ext cx="3992732" cy="576262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 FIXATION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06770" y="1308801"/>
            <a:ext cx="5525336" cy="54436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fixation applied directly to the bones which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strong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to prevent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interfragmentary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motion across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actively using the skeletal structure.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rigidly stabilize fractures, an operative procedure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necessary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undergo healing by primary or direct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36793" y="732539"/>
            <a:ext cx="4855207" cy="576262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2106" y="1308801"/>
            <a:ext cx="5259894" cy="55491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in atrophic edentulous mandible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Concomitant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 of the body and condyle when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mobilization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Non-union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malunion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25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-49604"/>
            <a:ext cx="8911687" cy="6263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versus Non-rigid fixation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37514" y="654657"/>
            <a:ext cx="3992732" cy="576262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 FIXATION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06770" y="1308801"/>
            <a:ext cx="5525336" cy="54436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compression plate in combination with arch bar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plates for mandibular fractures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screws inserted across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symphysial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fractures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515" y="576775"/>
            <a:ext cx="2995485" cy="2364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04" y="2703413"/>
            <a:ext cx="2728199" cy="2141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687" y="2839259"/>
            <a:ext cx="2620313" cy="2228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189" y="4862451"/>
            <a:ext cx="3065824" cy="20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5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0"/>
            <a:ext cx="10771052" cy="746975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NON-RIGID FIXATION: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965915"/>
            <a:ext cx="10771052" cy="58920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mobility of the osseous fragments during active use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structure following application of internal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 devices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stabilization of bone fragments, torsional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 stress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neutralized.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fixation like IMF is usually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inter-osseous wiring</a:t>
            </a:r>
          </a:p>
        </p:txBody>
      </p:sp>
    </p:spTree>
    <p:extLst>
      <p:ext uri="{BB962C8B-B14F-4D97-AF65-F5344CB8AC3E}">
        <p14:creationId xmlns:p14="http://schemas.microsoft.com/office/powerpoint/2010/main" xmlns="" val="83556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0"/>
            <a:ext cx="10771052" cy="746975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Semi-rigid or Functionally stable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965915"/>
            <a:ext cx="10771052" cy="58920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non-rigid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fixation that are strong enough to allow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use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skeleton during the healing phase but not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strength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inter-fragmentary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to allow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083" y="3700532"/>
            <a:ext cx="3184304" cy="267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79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0"/>
            <a:ext cx="10771052" cy="746975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bearing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Load sharing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965915"/>
            <a:ext cx="10771052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BEARING FIXATION: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Load-bearing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fixation is a device that is of sufficient strength and rigidity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bear the entire load applied to the mandible during functional activities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Comminuted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 of the mandible,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 where there is very little bony interface because of atrophy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injuries that have resulted in a loss of a portion of the mandible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defect fractures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626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518" y="90152"/>
            <a:ext cx="11715482" cy="2112135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OSTEOSYNTHESIS PART II</a:t>
            </a:r>
            <a:b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OSTEOSYNTHESIS AND RESORBABLE PLATING SYSTEMS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27" t="22502" r="20556" b="20751"/>
          <a:stretch/>
        </p:blipFill>
        <p:spPr>
          <a:xfrm>
            <a:off x="154546" y="2356834"/>
            <a:ext cx="1970468" cy="2284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83" y="2356834"/>
            <a:ext cx="3782868" cy="228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51" y="2356834"/>
            <a:ext cx="3236210" cy="223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436" y="2356834"/>
            <a:ext cx="2562225" cy="2284022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8508642" y="5550793"/>
            <a:ext cx="3683358" cy="1165539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DR.ARCHANA CHAURASIA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79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228" y="1"/>
            <a:ext cx="10897772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commonly used load-bearing device is 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 reconstruction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plate (relatively large, thick, and stiff)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secured to the fragments on each side of the injured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by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minimum of three bone screws, reconstruction bone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plates can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temporary stability to the bone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037" y="3593344"/>
            <a:ext cx="4424153" cy="3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0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0"/>
            <a:ext cx="10771052" cy="74697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sharing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746975"/>
            <a:ext cx="10771052" cy="61110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stability to bear all of the functional loads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across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fracture by the masticatory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bony fragments on each side of the fracture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 some of the functional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loads.</a:t>
            </a:r>
          </a:p>
          <a:p>
            <a:pPr marL="0" indent="0"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 for simple linear fractures without any bony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defect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miniplate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systems,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screw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0" y="3936174"/>
            <a:ext cx="4297680" cy="2921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4571"/>
            <a:ext cx="4121834" cy="22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15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948" y="0"/>
            <a:ext cx="10771052" cy="746975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48" y="965915"/>
            <a:ext cx="10771052" cy="58920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as the stable union of two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fragments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pressure with the help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screws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inserted in lag fashion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 fracture fragments without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plate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bony cortices are required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Shares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loads with the bone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Oblique fracture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Symphyseal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fractures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bone grafts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Sagittal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osteotomies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73" t="68705" r="55299" b="6476"/>
          <a:stretch/>
        </p:blipFill>
        <p:spPr>
          <a:xfrm>
            <a:off x="8679981" y="2981738"/>
            <a:ext cx="3405809" cy="221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895" y="4991366"/>
            <a:ext cx="3299983" cy="174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22" y="2981738"/>
            <a:ext cx="1596105" cy="37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96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087" t="19068" r="1087" b="7744"/>
          <a:stretch/>
        </p:blipFill>
        <p:spPr>
          <a:xfrm>
            <a:off x="2438400" y="0"/>
            <a:ext cx="97536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698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6888"/>
            <a:ext cx="12192000" cy="69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45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3" t="17980" r="-543" b="7382"/>
          <a:stretch/>
        </p:blipFill>
        <p:spPr>
          <a:xfrm>
            <a:off x="357809" y="0"/>
            <a:ext cx="116751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027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36" t="21241" r="136" b="6114"/>
          <a:stretch/>
        </p:blipFill>
        <p:spPr>
          <a:xfrm>
            <a:off x="463826" y="0"/>
            <a:ext cx="1141012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8074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0"/>
            <a:ext cx="8911687" cy="656050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75583" y="759655"/>
            <a:ext cx="5205046" cy="60983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that glides through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cortex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one fragment and engages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cortex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opposite fragment with its thread,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draws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fragments together and compresses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when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tightened.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in one segment, thread hole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other.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150" y="0"/>
            <a:ext cx="5620850" cy="276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86" y="2982025"/>
            <a:ext cx="4627193" cy="25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8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0"/>
            <a:ext cx="10925908" cy="6858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Cortical screw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shank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head-Cruciform or hexagonal slot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the gliding hole must correspond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 diameter &amp; thread hole must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diameter of the screw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between screw head &amp; bone produce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pressure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inserted in lag fashion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possible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397" y="1"/>
            <a:ext cx="4004602" cy="1744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04" y="2720156"/>
            <a:ext cx="7441809" cy="17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16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421" y="0"/>
            <a:ext cx="4895579" cy="363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44" y="633046"/>
            <a:ext cx="5312312" cy="39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37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588" y="0"/>
            <a:ext cx="5445006" cy="57689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0" y="709684"/>
            <a:ext cx="10713042" cy="61483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LAGSCREW FIXATION AND ITS PRINCIPLE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PLATES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BIO-RESORBABLE PLATES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FIXATION OF FRACTURES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REFERNCES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4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4227" y="0"/>
            <a:ext cx="6063175" cy="6858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shearing of the fragments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holes for lag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screws should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drilled perpendicular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line &amp; perpendicular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comminuted fractures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402" y="0"/>
            <a:ext cx="4895579" cy="363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401" y="3826412"/>
            <a:ext cx="4895579" cy="30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93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48140"/>
            <a:ext cx="8911687" cy="83812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Technique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618" y="745588"/>
            <a:ext cx="5764487" cy="6112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 the near cortex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Oblique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orient the drill perpendicular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cortex to create 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hole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drilling obliquely to the surface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21" y="745588"/>
            <a:ext cx="4895579" cy="3167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20" y="4034118"/>
            <a:ext cx="4895579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852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48140"/>
            <a:ext cx="8911687" cy="83812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Technique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618" y="745588"/>
            <a:ext cx="5764487" cy="61124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Countersink near cortex (preparation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head)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created by the countersinking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 provides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platform into which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undersurface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head of the screw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intimately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when the screw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tightened.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done by hand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975" y="745588"/>
            <a:ext cx="4420025" cy="284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974" y="3832412"/>
            <a:ext cx="4420025" cy="30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31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48140"/>
            <a:ext cx="8911687" cy="83812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Technique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618" y="745588"/>
            <a:ext cx="5764487" cy="6112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countersinking: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isplace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fragments upon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tightening the screws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countersinking: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enter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medullary space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compression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fragments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563" y="611117"/>
            <a:ext cx="4607859" cy="2774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493" y="3590366"/>
            <a:ext cx="4782507" cy="32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041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48140"/>
            <a:ext cx="8911687" cy="83812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Technique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618" y="745588"/>
            <a:ext cx="5764487" cy="6112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 the far cortex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diameter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screw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“centering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drill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drill guide has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tip that is the same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diameter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screw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imperative 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fragments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properly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prior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drilling through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cortex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21" y="1339793"/>
            <a:ext cx="4895579" cy="36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864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51" y="0"/>
            <a:ext cx="8911687" cy="7951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OSTEOSYNTHESIS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940904"/>
            <a:ext cx="6122504" cy="591709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type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Typically two 2.4 mm lag screws are used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torsion and for better stability, but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2.4 mm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 screw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combination with a tension band splint can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sufficiently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two lag screws are used, one screw is placed 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border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second screw is placed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millimeters superior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first screw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safe distance from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roots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65" y="2013367"/>
            <a:ext cx="3561936" cy="30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28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51" y="0"/>
            <a:ext cx="8911687" cy="7951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OSTEOSYNTHESIS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940904"/>
            <a:ext cx="6122504" cy="59170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the fragments are reduced. The gliding hole for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screw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drilled using a 2.4 mm drill bit and a 2.4 mm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 guide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soft-tissue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Gliding hole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penetrates the proximal fragment. It ends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surface, creating a canal in which the screw glides.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completion of the gliding canal, a second canal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opposite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 is drilled using a 1.8 mm drill bit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1.8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drill guide.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62" y="1142725"/>
            <a:ext cx="5287410" cy="52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192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51" y="0"/>
            <a:ext cx="8911687" cy="7951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OSTEOSYNTHESIS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940904"/>
            <a:ext cx="6122504" cy="59170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1.8 mm drill guide is inserted into the gliding hole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direction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depth is measured with a depth gauge, then the 1.8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canal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tapped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cortical bone 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head is going to engage is countersunk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head to snuggly fit onto the bone, thus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avoiding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microfractures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cortical layer during tightening and reducing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palpability.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1444487"/>
            <a:ext cx="5618922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74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51" y="0"/>
            <a:ext cx="8911687" cy="79513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OSTEOSYNTHESIS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060174"/>
            <a:ext cx="6122504" cy="579782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screw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inserted and fully tightened.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screw is inserted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same technique.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placed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or from the opposite side. It does 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 which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is inserted first but the second hole must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drilled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after the first screw is tightened.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1332558"/>
            <a:ext cx="5563635" cy="42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953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48140"/>
            <a:ext cx="8911687" cy="83812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Technique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618" y="745588"/>
            <a:ext cx="5764487" cy="6112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 guide centers the drill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cortex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hole through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cortex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 diameter that is similar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the screw.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- 2.4 mm screw, a 1.8 mm drill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drill the far cortex.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05" y="1030464"/>
            <a:ext cx="5259895" cy="39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43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0"/>
            <a:ext cx="8911687" cy="11274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MAXILLOFACIAL FRACTURE</a:t>
            </a:r>
            <a:b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7280" y="1127417"/>
            <a:ext cx="6004826" cy="573058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preantibiotic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closed reduction of fractures was the rule for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fractures.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Gilmer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reintroduced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intermaxillary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fixation by wiring in US 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1887.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nondental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fixation techniques used during that time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took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pins inserted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transcutaneously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mandible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connected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externally by a variety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923" y="563708"/>
            <a:ext cx="2015077" cy="2695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80" y="671401"/>
            <a:ext cx="2179143" cy="33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859" y="3183101"/>
            <a:ext cx="2211141" cy="2994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580" y="3273832"/>
            <a:ext cx="2483117" cy="186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108" y="5136224"/>
            <a:ext cx="2563588" cy="1721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817" y="5136224"/>
            <a:ext cx="3046138" cy="17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291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48140"/>
            <a:ext cx="8911687" cy="83812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Technique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618" y="745588"/>
            <a:ext cx="5764487" cy="61124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screw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of the screw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engages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 cortex.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always better to select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 that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slightly longer than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recorded with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depth gauge.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05" y="1257670"/>
            <a:ext cx="5259895" cy="39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003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61" y="48140"/>
            <a:ext cx="8911687" cy="838125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Screw Technique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7618" y="745588"/>
            <a:ext cx="5764487" cy="6112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insertion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lag screw resulting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inter-fragmentary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21" y="745588"/>
            <a:ext cx="4895579" cy="277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420" y="3780430"/>
            <a:ext cx="4895579" cy="3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880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38233" y="288131"/>
            <a:ext cx="4038780" cy="436728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41696" y="794627"/>
            <a:ext cx="4995080" cy="585183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rigid fixation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internal fixation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-quicker and easier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66957" y="218364"/>
            <a:ext cx="3999001" cy="576263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77013" y="794627"/>
            <a:ext cx="5228618" cy="574265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Loosening of screw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bone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fragments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pain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909" y="3070746"/>
            <a:ext cx="3590091" cy="37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461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9478864" cy="5997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RECOSTRUCTION PLATES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599779"/>
            <a:ext cx="5530493" cy="625822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bearing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thickest plate can be used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tension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bended by 15˚without distortion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plate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holes 8mm in width 2.7 mm and 3.2mm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with 6-24 holes mandible angle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 4,6,8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econstruction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is strong enough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load as well as to counteract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masticatory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forces &amp; provide primary stability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175" y="599779"/>
            <a:ext cx="4071825" cy="29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67" y="4419357"/>
            <a:ext cx="5040633" cy="2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157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78" y="1"/>
            <a:ext cx="6878471" cy="6858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plate must be long enough so that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can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minimum of three or preferably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screws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each side of the fracture.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screws adjacent to the fracture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7 mm away from the fracture line.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plate with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bicortical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screw used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conjunction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lag screws or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miniplates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Defect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 can be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treated(comminuted, mandibular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stability and support to fracture segments as the fracture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349" y="3534770"/>
            <a:ext cx="4262651" cy="3323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778" y="1"/>
            <a:ext cx="3685222" cy="30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746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242" y="1"/>
            <a:ext cx="1092275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Screws: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2.7mm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 screw is used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threaded screw as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diameter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head to tip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saw tooth profile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bearing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at the right angle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screw axis.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Hemispherical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head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hexagonal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25˚ axially and ±7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˚transversely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6-40mm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367" y="4562392"/>
            <a:ext cx="5040633" cy="2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100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5" y="1"/>
            <a:ext cx="1112747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large plates may cause another fracture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fail by stripping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necrosis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inferior alveolar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273" y="1114277"/>
            <a:ext cx="3952727" cy="323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3" y="4366313"/>
            <a:ext cx="3952727" cy="24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76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177" y="0"/>
            <a:ext cx="9478864" cy="764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THORP (Titanium hollow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osseointegrated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plate)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037230"/>
            <a:ext cx="11059236" cy="570476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to fulfill the requirement of total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ooseointegration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functional stability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plate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Pre-bent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Straight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Attachment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TMJ prosthesis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81" y="3602437"/>
            <a:ext cx="6282519" cy="32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930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1"/>
            <a:ext cx="7359293" cy="685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3 mm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is notched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 mm- diameter holes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deformation of the plate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holes when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plate is bent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in the bolts for retention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 is applied to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screw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easily bent in any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without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 of the holes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strain over a greater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bending and reduced possibility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plate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any deformation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 holes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metal bolts are inserted before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plate bent.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03" y="218364"/>
            <a:ext cx="3675797" cy="3341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203" y="4066220"/>
            <a:ext cx="3675797" cy="27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750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0"/>
            <a:ext cx="10789050" cy="5997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Screws ( two types)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599779"/>
            <a:ext cx="11673385" cy="625822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Titanium plasma-coated,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perforated hollow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screw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Titanium full-body screw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head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4.5mm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hollow screw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4mm for full body screw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0.5mm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low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osseointegration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coated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0.04mm 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argon titanium plasma spray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1.25- 1.50 mm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599" y="0"/>
            <a:ext cx="3082401" cy="292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793" y="2928188"/>
            <a:ext cx="4569207" cy="21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42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972" y="1"/>
            <a:ext cx="10743027" cy="685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antibiotics, the open treatment of fractures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began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on a more frequent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-first to place an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intraosseous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wire in a mandibular fracture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Adams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1942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popularised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internal wire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overcome the lack of stability at the fracture site provided by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intraosseous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wiring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more rigid hardware was applied to mandibular fractures.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Intramedullary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 advocated by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in 1938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extensively used by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McDowell et al for maxillofacial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fractures.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53218" y="6231988"/>
            <a:ext cx="11938781" cy="436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 : Ellis E. Rigid skeletal fixation of fractures. Journal of Oral and Maxillofacial Surgery. 1993;51(2):163-173.</a:t>
            </a:r>
          </a:p>
        </p:txBody>
      </p:sp>
    </p:spTree>
    <p:extLst>
      <p:ext uri="{BB962C8B-B14F-4D97-AF65-F5344CB8AC3E}">
        <p14:creationId xmlns:p14="http://schemas.microsoft.com/office/powerpoint/2010/main" xmlns="" val="2948669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43087" y="116608"/>
            <a:ext cx="3992732" cy="576262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01857" y="1061360"/>
            <a:ext cx="4917056" cy="51347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fixation of screw to the plate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fractured bone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 without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pressure to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underlying bone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 ischemia, bone necrosis,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screw loosening and plate mobility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osseointegration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 infection &amp;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malunion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937294" y="116608"/>
            <a:ext cx="3999001" cy="576262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792871" y="887104"/>
            <a:ext cx="3712759" cy="54181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 removal is difficult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perforation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Mucosal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dehiscence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871" y="4075312"/>
            <a:ext cx="4460416" cy="2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186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9478864" cy="5997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BIORESORBABLE PLATES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3" y="599779"/>
            <a:ext cx="7318350" cy="625822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plates- growth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translocation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resorbable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 used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rigid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Polydioxanone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Polyglycolic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Polylactic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plates used will resorb over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period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ranging from 2 to 4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624" y="696038"/>
            <a:ext cx="3498376" cy="2709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54" y="4583995"/>
            <a:ext cx="413344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159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9478864" cy="59977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599779"/>
            <a:ext cx="10925908" cy="62582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material by citric acid cycle into CO2 and H2O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with imaging (CT, MRI, standard radiographs)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postoperative radiation treatment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integrating substances such as antibiotics within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fixation material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total treatment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rehabilitation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of the patient.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to achieve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union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an additional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operation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4585649"/>
            <a:ext cx="4133850" cy="22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544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9478864" cy="59977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599779"/>
            <a:ext cx="10925908" cy="625822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mechanical strength when compared with titanium alloys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similar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Memory” of the material, which may distort reduction of fracture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reactivity &amp; inflammatory response during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 phase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operative working time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breakage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cost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than conventional systems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radiopacity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4848225"/>
            <a:ext cx="42862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673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529" y="0"/>
            <a:ext cx="8925185" cy="6178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fracture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9" y="723331"/>
            <a:ext cx="10577014" cy="61346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injuries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Malunion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craniofacial growth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 formation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tooth roots</a:t>
            </a:r>
          </a:p>
        </p:txBody>
      </p:sp>
    </p:spTree>
    <p:extLst>
      <p:ext uri="{BB962C8B-B14F-4D97-AF65-F5344CB8AC3E}">
        <p14:creationId xmlns:p14="http://schemas.microsoft.com/office/powerpoint/2010/main" xmlns="" val="2173613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9478864" cy="5997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599779"/>
            <a:ext cx="10925908" cy="62582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demonstrated that absolute rigid fixation is not necessary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successful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 it has been shown that the additional plates necessary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absolute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rigidity may actually increase the complication rate.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increase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bioresorbable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 has led to the introduction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many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resorbable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plating systems that do not meet the criteria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rigid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fixation, and some of the plating manufacturers are even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semi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fixation that is intentionally designed to allow minor post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 manipulation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56003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9" y="1"/>
            <a:ext cx="10963701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clinical techniques using titanium 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resorbable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plating systems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the definition of rigid fixation yet are capable of providing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adequate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stability.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Ellis has used the term "functionally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fixation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3068470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9" y="1"/>
            <a:ext cx="10963701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and maxillofacial trauma – Fonseca (third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edition) Maxillofacial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injuries – Rowe and Williams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Peterson’s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principals of oral and maxillofacial surgery-2nd edition</a:t>
            </a: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Maxillofacial traumatology-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Kruger,Schilli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internal fixation of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craniomaxillofacial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skeleton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orthognathic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surgery-AOCMF</a:t>
            </a:r>
          </a:p>
        </p:txBody>
      </p:sp>
    </p:spTree>
    <p:extLst>
      <p:ext uri="{BB962C8B-B14F-4D97-AF65-F5344CB8AC3E}">
        <p14:creationId xmlns:p14="http://schemas.microsoft.com/office/powerpoint/2010/main" xmlns="" val="598653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7"/>
            <a:ext cx="12191999" cy="68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51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904" y="1"/>
            <a:ext cx="10757095" cy="6858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surgeon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Hansmann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(1886)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first to develop and present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procedure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fixation of bone fragments with a plate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screw system.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1886,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Hansmann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treated 21 bone fractures and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pseudarthroses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method. </a:t>
            </a:r>
            <a:endParaRPr lang="en-US" sz="2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were mandibular fractures making him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perform a plate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mandible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Lambotte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(1907)-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the term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660" y="3429001"/>
            <a:ext cx="2248340" cy="2600813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253218" y="6231987"/>
            <a:ext cx="11938781" cy="6260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Ref 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Sauerbier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Schön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Otten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Schmelzeisen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Gutwald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The development of plate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treatment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Fractures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mandibular body – A literature review. Journal of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Cranio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-Maxillofacial Surgery. 2008;</a:t>
            </a:r>
          </a:p>
        </p:txBody>
      </p:sp>
    </p:spTree>
    <p:extLst>
      <p:ext uri="{BB962C8B-B14F-4D97-AF65-F5344CB8AC3E}">
        <p14:creationId xmlns:p14="http://schemas.microsoft.com/office/powerpoint/2010/main" xmlns="" val="221672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12542"/>
            <a:ext cx="8915399" cy="717452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BONE PLATING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0843" y="829994"/>
            <a:ext cx="6341263" cy="6028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plating: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Luhr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‘‘compression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of the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1969, the AO/ASIF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a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Compression Plate (DCP) for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 surgery.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07" y="829994"/>
            <a:ext cx="5259894" cy="282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26" y="3962066"/>
            <a:ext cx="4209374" cy="27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01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8468" y="0"/>
            <a:ext cx="6003638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Spiessl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modified these plates to match the dimensions of the 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 and 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them 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clinically.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plates modified by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Niederdellmann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Schilli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(1972, 1973) 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possessed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holes located close to the fracture gap for screws to build up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pressure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Eccentric Dynamic Compression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Plates.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606" y="1127907"/>
            <a:ext cx="4923385" cy="41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66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8468" y="0"/>
            <a:ext cx="6003638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 SCREWS: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introduced to maxillofacial surgery by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Brons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Boering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1970,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cautioned that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screws are necessary to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rotational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of the fragments in oblique fractures of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mandible.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93" y="4155170"/>
            <a:ext cx="3685807" cy="270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193" y="0"/>
            <a:ext cx="3661044" cy="36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1049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1134</TotalTime>
  <Words>2815</Words>
  <Application>Microsoft Office PowerPoint</Application>
  <PresentationFormat>Custom</PresentationFormat>
  <Paragraphs>302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Wisp</vt:lpstr>
      <vt:lpstr>Slide 1</vt:lpstr>
      <vt:lpstr>PRINCIPLE OF OSTEOSYNTHESIS PART II LAG SCREW OSTEOSYNTHESIS AND RESORBABLE PLATING SYSTEMS</vt:lpstr>
      <vt:lpstr>CONTENTS</vt:lpstr>
      <vt:lpstr>HISTORY OF MAXILLOFACIAL FRACTURE FIXATION</vt:lpstr>
      <vt:lpstr>Slide 5</vt:lpstr>
      <vt:lpstr>Slide 6</vt:lpstr>
      <vt:lpstr>HISTORY OF BONE PLATING</vt:lpstr>
      <vt:lpstr>Slide 8</vt:lpstr>
      <vt:lpstr>Slide 9</vt:lpstr>
      <vt:lpstr>Slide 10</vt:lpstr>
      <vt:lpstr>Slide 11</vt:lpstr>
      <vt:lpstr>FIXATION</vt:lpstr>
      <vt:lpstr>Implications for biomechanics of internal fixation</vt:lpstr>
      <vt:lpstr>Direct vs indirect fixation</vt:lpstr>
      <vt:lpstr>Rigid versus Non-rigid fixation</vt:lpstr>
      <vt:lpstr>Rigid versus Non-rigid fixation</vt:lpstr>
      <vt:lpstr>NON-RIGID FIXATION:</vt:lpstr>
      <vt:lpstr>Semi-rigid or Functionally stable fixation</vt:lpstr>
      <vt:lpstr>Load bearing vs Load sharing osteosynthesis</vt:lpstr>
      <vt:lpstr>Slide 20</vt:lpstr>
      <vt:lpstr>Load sharing osteosynthesis</vt:lpstr>
      <vt:lpstr>LAG SCREW</vt:lpstr>
      <vt:lpstr>Slide 23</vt:lpstr>
      <vt:lpstr>Slide 24</vt:lpstr>
      <vt:lpstr>Slide 25</vt:lpstr>
      <vt:lpstr>Slide 26</vt:lpstr>
      <vt:lpstr>PRINCIPLE</vt:lpstr>
      <vt:lpstr>Slide 28</vt:lpstr>
      <vt:lpstr>Slide 29</vt:lpstr>
      <vt:lpstr>Slide 30</vt:lpstr>
      <vt:lpstr>Lag Screw Technique</vt:lpstr>
      <vt:lpstr>Lag Screw Technique</vt:lpstr>
      <vt:lpstr>Lag Screw Technique</vt:lpstr>
      <vt:lpstr>Lag Screw Technique</vt:lpstr>
      <vt:lpstr>LAG SCREW OSTEOSYNTHESIS</vt:lpstr>
      <vt:lpstr>LAG SCREW OSTEOSYNTHESIS</vt:lpstr>
      <vt:lpstr>LAG SCREW OSTEOSYNTHESIS</vt:lpstr>
      <vt:lpstr>LAG SCREW OSTEOSYNTHESIS</vt:lpstr>
      <vt:lpstr>Lag Screw Technique</vt:lpstr>
      <vt:lpstr>Lag Screw Technique</vt:lpstr>
      <vt:lpstr>Lag Screw Technique</vt:lpstr>
      <vt:lpstr>Slide 42</vt:lpstr>
      <vt:lpstr>RECOSTRUCTION PLATES</vt:lpstr>
      <vt:lpstr>Slide 44</vt:lpstr>
      <vt:lpstr>Slide 45</vt:lpstr>
      <vt:lpstr>Slide 46</vt:lpstr>
      <vt:lpstr>THORP (Titanium hollow osseointegrated reconstruction plate)</vt:lpstr>
      <vt:lpstr>Slide 48</vt:lpstr>
      <vt:lpstr>Screws ( two types)</vt:lpstr>
      <vt:lpstr>Slide 50</vt:lpstr>
      <vt:lpstr>BIORESORBABLE PLATES</vt:lpstr>
      <vt:lpstr>ADVANTAGES</vt:lpstr>
      <vt:lpstr>DISADVANTAGES:</vt:lpstr>
      <vt:lpstr>Complications of fracture fixation</vt:lpstr>
      <vt:lpstr>CONCLUSION</vt:lpstr>
      <vt:lpstr>Slide 56</vt:lpstr>
      <vt:lpstr>Slide 57</vt:lpstr>
      <vt:lpstr>Slide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 OF OSTEOSYNTHESIS PART II LAG SCREW OSTEOSYNTHESIS AND RESORBABLE PLATING SYSTEMS</dc:title>
  <dc:creator>Windows User</dc:creator>
  <cp:lastModifiedBy>user</cp:lastModifiedBy>
  <cp:revision>47</cp:revision>
  <dcterms:created xsi:type="dcterms:W3CDTF">2021-03-22T05:25:36Z</dcterms:created>
  <dcterms:modified xsi:type="dcterms:W3CDTF">2022-09-21T17:08:28Z</dcterms:modified>
</cp:coreProperties>
</file>