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257" r:id="rId3"/>
    <p:sldId id="258" r:id="rId4"/>
    <p:sldId id="259" r:id="rId5"/>
    <p:sldId id="260" r:id="rId6"/>
    <p:sldId id="261" r:id="rId7"/>
    <p:sldId id="309" r:id="rId8"/>
    <p:sldId id="262" r:id="rId9"/>
    <p:sldId id="266" r:id="rId10"/>
    <p:sldId id="311" r:id="rId11"/>
    <p:sldId id="267" r:id="rId12"/>
    <p:sldId id="270" r:id="rId13"/>
    <p:sldId id="271" r:id="rId14"/>
    <p:sldId id="265" r:id="rId15"/>
    <p:sldId id="310" r:id="rId16"/>
    <p:sldId id="268" r:id="rId17"/>
    <p:sldId id="269" r:id="rId18"/>
    <p:sldId id="272" r:id="rId19"/>
    <p:sldId id="273" r:id="rId20"/>
    <p:sldId id="274" r:id="rId21"/>
    <p:sldId id="275"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8" r:id="rId42"/>
    <p:sldId id="297" r:id="rId43"/>
    <p:sldId id="299" r:id="rId44"/>
    <p:sldId id="296" r:id="rId45"/>
    <p:sldId id="300" r:id="rId46"/>
    <p:sldId id="301" r:id="rId47"/>
    <p:sldId id="303" r:id="rId48"/>
    <p:sldId id="302" r:id="rId49"/>
    <p:sldId id="308"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5" autoAdjust="0"/>
    <p:restoredTop sz="91136" autoAdjust="0"/>
  </p:normalViewPr>
  <p:slideViewPr>
    <p:cSldViewPr snapToGrid="0">
      <p:cViewPr varScale="1">
        <p:scale>
          <a:sx n="66" d="100"/>
          <a:sy n="66" d="100"/>
        </p:scale>
        <p:origin x="-900"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EE75D-9DD3-49C5-8D69-8294AF2FD769}" type="datetimeFigureOut">
              <a:rPr lang="en-IN" smtClean="0"/>
              <a:pPr/>
              <a:t>21-09-2022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440F83-A5FB-4526-A064-44F88675BDCE}" type="slidenum">
              <a:rPr lang="en-IN" smtClean="0"/>
              <a:pPr/>
              <a:t>‹#›</a:t>
            </a:fld>
            <a:endParaRPr lang="en-IN"/>
          </a:p>
        </p:txBody>
      </p:sp>
    </p:spTree>
    <p:extLst>
      <p:ext uri="{BB962C8B-B14F-4D97-AF65-F5344CB8AC3E}">
        <p14:creationId xmlns:p14="http://schemas.microsoft.com/office/powerpoint/2010/main" xmlns="" val="327434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Alongwith</a:t>
            </a:r>
            <a:r>
              <a:rPr lang="en-US" dirty="0"/>
              <a:t> base and apex</a:t>
            </a:r>
            <a:endParaRPr lang="en-IN" dirty="0"/>
          </a:p>
        </p:txBody>
      </p:sp>
      <p:sp>
        <p:nvSpPr>
          <p:cNvPr id="4" name="Slide Number Placeholder 3"/>
          <p:cNvSpPr>
            <a:spLocks noGrp="1"/>
          </p:cNvSpPr>
          <p:nvPr>
            <p:ph type="sldNum" sz="quarter" idx="5"/>
          </p:nvPr>
        </p:nvSpPr>
        <p:spPr/>
        <p:txBody>
          <a:bodyPr/>
          <a:lstStyle/>
          <a:p>
            <a:fld id="{DF440F83-A5FB-4526-A064-44F88675BDCE}" type="slidenum">
              <a:rPr lang="en-IN" smtClean="0"/>
              <a:pPr/>
              <a:t>8</a:t>
            </a:fld>
            <a:endParaRPr lang="en-IN"/>
          </a:p>
        </p:txBody>
      </p:sp>
    </p:spTree>
    <p:extLst>
      <p:ext uri="{BB962C8B-B14F-4D97-AF65-F5344CB8AC3E}">
        <p14:creationId xmlns:p14="http://schemas.microsoft.com/office/powerpoint/2010/main" xmlns="" val="397498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chemeClr val="bg2">
                    <a:lumMod val="10000"/>
                  </a:schemeClr>
                </a:solidFill>
                <a:effectLst/>
                <a:latin typeface="Times New Roman" panose="02020603050405020304" pitchFamily="18" charset="0"/>
                <a:cs typeface="Times New Roman" panose="02020603050405020304" pitchFamily="18" charset="0"/>
              </a:rPr>
              <a:t>(superior wall) </a:t>
            </a:r>
            <a:endParaRPr lang="en-IN" dirty="0"/>
          </a:p>
        </p:txBody>
      </p:sp>
      <p:sp>
        <p:nvSpPr>
          <p:cNvPr id="4" name="Slide Number Placeholder 3"/>
          <p:cNvSpPr>
            <a:spLocks noGrp="1"/>
          </p:cNvSpPr>
          <p:nvPr>
            <p:ph type="sldNum" sz="quarter" idx="5"/>
          </p:nvPr>
        </p:nvSpPr>
        <p:spPr/>
        <p:txBody>
          <a:bodyPr/>
          <a:lstStyle/>
          <a:p>
            <a:fld id="{DF440F83-A5FB-4526-A064-44F88675BDCE}" type="slidenum">
              <a:rPr lang="en-IN" smtClean="0"/>
              <a:pPr/>
              <a:t>9</a:t>
            </a:fld>
            <a:endParaRPr lang="en-IN"/>
          </a:p>
        </p:txBody>
      </p:sp>
    </p:spTree>
    <p:extLst>
      <p:ext uri="{BB962C8B-B14F-4D97-AF65-F5344CB8AC3E}">
        <p14:creationId xmlns:p14="http://schemas.microsoft.com/office/powerpoint/2010/main" xmlns="" val="979696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u="sng" dirty="0"/>
              <a:t>Optic canal:</a:t>
            </a:r>
            <a:r>
              <a:rPr lang="en-US" dirty="0"/>
              <a:t> It connects the orbit to the middle cranial fossa. transmits the Optic nerve( surrounded by meninges) and the ophthalmic artery. Its average length is 6- 11 mm (lateral wall is shortest and medial wall is longest)</a:t>
            </a:r>
          </a:p>
          <a:p>
            <a:pPr marL="171450" indent="-171450">
              <a:buFont typeface="Arial" panose="020B0604020202020204" pitchFamily="34" charset="0"/>
              <a:buChar char="•"/>
            </a:pPr>
            <a:r>
              <a:rPr lang="en-US" b="1" u="sng" dirty="0"/>
              <a:t>Superior orbital fissure- </a:t>
            </a:r>
            <a:r>
              <a:rPr lang="en-US" dirty="0"/>
              <a:t> It is a comma shaped aperture in the orbital cavity.  It is bounded by lesser and greater wing of the sphenoid.  It is situated lateral to the optic foramen at the orbital apex. </a:t>
            </a:r>
            <a:endParaRPr lang="en-IN" dirty="0"/>
          </a:p>
        </p:txBody>
      </p:sp>
      <p:sp>
        <p:nvSpPr>
          <p:cNvPr id="4" name="Slide Number Placeholder 3"/>
          <p:cNvSpPr>
            <a:spLocks noGrp="1"/>
          </p:cNvSpPr>
          <p:nvPr>
            <p:ph type="sldNum" sz="quarter" idx="5"/>
          </p:nvPr>
        </p:nvSpPr>
        <p:spPr/>
        <p:txBody>
          <a:bodyPr/>
          <a:lstStyle/>
          <a:p>
            <a:fld id="{DF440F83-A5FB-4526-A064-44F88675BDCE}" type="slidenum">
              <a:rPr lang="en-IN" smtClean="0"/>
              <a:pPr/>
              <a:t>20</a:t>
            </a:fld>
            <a:endParaRPr lang="en-IN"/>
          </a:p>
        </p:txBody>
      </p:sp>
    </p:spTree>
    <p:extLst>
      <p:ext uri="{BB962C8B-B14F-4D97-AF65-F5344CB8AC3E}">
        <p14:creationId xmlns:p14="http://schemas.microsoft.com/office/powerpoint/2010/main" xmlns="" val="1401151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Posteriorly, it is continuous with the dura mater and with the sheath of the optic nerve. Anteriorly, it is continuous with the periosteum lining the bones around the orbital margin</a:t>
            </a:r>
            <a:endParaRPr lang="en-IN" dirty="0"/>
          </a:p>
        </p:txBody>
      </p:sp>
      <p:sp>
        <p:nvSpPr>
          <p:cNvPr id="4" name="Slide Number Placeholder 3"/>
          <p:cNvSpPr>
            <a:spLocks noGrp="1"/>
          </p:cNvSpPr>
          <p:nvPr>
            <p:ph type="sldNum" sz="quarter" idx="5"/>
          </p:nvPr>
        </p:nvSpPr>
        <p:spPr/>
        <p:txBody>
          <a:bodyPr/>
          <a:lstStyle/>
          <a:p>
            <a:fld id="{DF440F83-A5FB-4526-A064-44F88675BDCE}" type="slidenum">
              <a:rPr lang="en-IN" smtClean="0"/>
              <a:pPr/>
              <a:t>22</a:t>
            </a:fld>
            <a:endParaRPr lang="en-IN"/>
          </a:p>
        </p:txBody>
      </p:sp>
    </p:spTree>
    <p:extLst>
      <p:ext uri="{BB962C8B-B14F-4D97-AF65-F5344CB8AC3E}">
        <p14:creationId xmlns:p14="http://schemas.microsoft.com/office/powerpoint/2010/main" xmlns="" val="223353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Fascia bulbi is pierced posteriorly  The optic nerve,  Ciliary nerves and vessels, just behind the equator by venae </a:t>
            </a:r>
            <a:r>
              <a:rPr lang="en-IN" dirty="0" err="1"/>
              <a:t>vorticosae</a:t>
            </a:r>
            <a:r>
              <a:rPr lang="en-IN" dirty="0"/>
              <a:t>,  Anteriorly by six extraocular muscles; where it becomes continuous with the fascial sheaths of these muscles. </a:t>
            </a:r>
          </a:p>
        </p:txBody>
      </p:sp>
      <p:sp>
        <p:nvSpPr>
          <p:cNvPr id="4" name="Slide Number Placeholder 3"/>
          <p:cNvSpPr>
            <a:spLocks noGrp="1"/>
          </p:cNvSpPr>
          <p:nvPr>
            <p:ph type="sldNum" sz="quarter" idx="5"/>
          </p:nvPr>
        </p:nvSpPr>
        <p:spPr/>
        <p:txBody>
          <a:bodyPr/>
          <a:lstStyle/>
          <a:p>
            <a:fld id="{DF440F83-A5FB-4526-A064-44F88675BDCE}" type="slidenum">
              <a:rPr lang="en-IN" smtClean="0"/>
              <a:pPr/>
              <a:t>24</a:t>
            </a:fld>
            <a:endParaRPr lang="en-IN"/>
          </a:p>
        </p:txBody>
      </p:sp>
    </p:spTree>
    <p:extLst>
      <p:ext uri="{BB962C8B-B14F-4D97-AF65-F5344CB8AC3E}">
        <p14:creationId xmlns:p14="http://schemas.microsoft.com/office/powerpoint/2010/main" xmlns="" val="1534764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LYMPHATIC DRAINAGE</a:t>
            </a:r>
            <a:endParaRPr lang="en-IN" dirty="0"/>
          </a:p>
        </p:txBody>
      </p:sp>
      <p:sp>
        <p:nvSpPr>
          <p:cNvPr id="4" name="Slide Number Placeholder 3"/>
          <p:cNvSpPr>
            <a:spLocks noGrp="1"/>
          </p:cNvSpPr>
          <p:nvPr>
            <p:ph type="sldNum" sz="quarter" idx="5"/>
          </p:nvPr>
        </p:nvSpPr>
        <p:spPr/>
        <p:txBody>
          <a:bodyPr/>
          <a:lstStyle/>
          <a:p>
            <a:fld id="{DF440F83-A5FB-4526-A064-44F88675BDCE}" type="slidenum">
              <a:rPr lang="en-IN" smtClean="0"/>
              <a:pPr/>
              <a:t>28</a:t>
            </a:fld>
            <a:endParaRPr lang="en-IN"/>
          </a:p>
        </p:txBody>
      </p:sp>
    </p:spTree>
    <p:extLst>
      <p:ext uri="{BB962C8B-B14F-4D97-AF65-F5344CB8AC3E}">
        <p14:creationId xmlns:p14="http://schemas.microsoft.com/office/powerpoint/2010/main" xmlns="" val="3871999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-Relations to optic nerve  First </a:t>
            </a:r>
            <a:r>
              <a:rPr lang="en-US" dirty="0" err="1"/>
              <a:t>infero</a:t>
            </a:r>
            <a:r>
              <a:rPr lang="en-US" dirty="0"/>
              <a:t> lateral to optic nerve in a common </a:t>
            </a:r>
            <a:r>
              <a:rPr lang="en-US" dirty="0" err="1"/>
              <a:t>sinovial</a:t>
            </a:r>
            <a:r>
              <a:rPr lang="en-US" dirty="0"/>
              <a:t> sheath of dura mater  In the orbit it pierces dura, winds around and lies on the lateral side of optic nerve  Then Runs Forwards And medially above the optic nerve between the superior ophthalmic vein in front and </a:t>
            </a:r>
            <a:r>
              <a:rPr lang="en-US" dirty="0" err="1"/>
              <a:t>nasociliary</a:t>
            </a:r>
            <a:r>
              <a:rPr lang="en-US" dirty="0"/>
              <a:t> behind </a:t>
            </a:r>
          </a:p>
          <a:p>
            <a:r>
              <a:rPr lang="en-US" dirty="0"/>
              <a:t>-In the medial wall of the orbit it lies between medial rectus and superior oblique muscles  At the medial end of upper eyelid the artery divides into its two terminal branches: 1. supra trochlear 2. dorsal nasal </a:t>
            </a:r>
            <a:endParaRPr lang="en-IN" dirty="0"/>
          </a:p>
        </p:txBody>
      </p:sp>
      <p:sp>
        <p:nvSpPr>
          <p:cNvPr id="4" name="Slide Number Placeholder 3"/>
          <p:cNvSpPr>
            <a:spLocks noGrp="1"/>
          </p:cNvSpPr>
          <p:nvPr>
            <p:ph type="sldNum" sz="quarter" idx="5"/>
          </p:nvPr>
        </p:nvSpPr>
        <p:spPr/>
        <p:txBody>
          <a:bodyPr/>
          <a:lstStyle/>
          <a:p>
            <a:fld id="{DF440F83-A5FB-4526-A064-44F88675BDCE}" type="slidenum">
              <a:rPr lang="en-IN" smtClean="0"/>
              <a:pPr/>
              <a:t>29</a:t>
            </a:fld>
            <a:endParaRPr lang="en-IN"/>
          </a:p>
        </p:txBody>
      </p:sp>
    </p:spTree>
    <p:extLst>
      <p:ext uri="{BB962C8B-B14F-4D97-AF65-F5344CB8AC3E}">
        <p14:creationId xmlns:p14="http://schemas.microsoft.com/office/powerpoint/2010/main" xmlns="" val="3124423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F440F83-A5FB-4526-A064-44F88675BDCE}" type="slidenum">
              <a:rPr lang="en-IN" smtClean="0"/>
              <a:pPr/>
              <a:t>37</a:t>
            </a:fld>
            <a:endParaRPr lang="en-IN"/>
          </a:p>
        </p:txBody>
      </p:sp>
    </p:spTree>
    <p:extLst>
      <p:ext uri="{BB962C8B-B14F-4D97-AF65-F5344CB8AC3E}">
        <p14:creationId xmlns:p14="http://schemas.microsoft.com/office/powerpoint/2010/main" xmlns="" val="3765278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AE6F3A84-7C5C-41FC-B8BC-BD287C7BD198}" type="datetimeFigureOut">
              <a:rPr lang="en-IN" smtClean="0"/>
              <a:pPr/>
              <a:t>21-09-2022</a:t>
            </a:fld>
            <a:endParaRPr lang="en-IN"/>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IN"/>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74E1DF2B-FD4E-4127-BEAF-6F2CD4368EBB}" type="slidenum">
              <a:rPr lang="en-IN" smtClean="0"/>
              <a:pPr/>
              <a:t>‹#›</a:t>
            </a:fld>
            <a:endParaRPr lang="en-IN"/>
          </a:p>
        </p:txBody>
      </p:sp>
    </p:spTree>
    <p:extLst>
      <p:ext uri="{BB962C8B-B14F-4D97-AF65-F5344CB8AC3E}">
        <p14:creationId xmlns:p14="http://schemas.microsoft.com/office/powerpoint/2010/main" xmlns="" val="281920668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6F3A84-7C5C-41FC-B8BC-BD287C7BD198}" type="datetimeFigureOut">
              <a:rPr lang="en-IN" smtClean="0"/>
              <a:pPr/>
              <a:t>21-09-2022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4E1DF2B-FD4E-4127-BEAF-6F2CD4368EBB}" type="slidenum">
              <a:rPr lang="en-IN" smtClean="0"/>
              <a:pPr/>
              <a:t>‹#›</a:t>
            </a:fld>
            <a:endParaRPr lang="en-IN"/>
          </a:p>
        </p:txBody>
      </p:sp>
    </p:spTree>
    <p:extLst>
      <p:ext uri="{BB962C8B-B14F-4D97-AF65-F5344CB8AC3E}">
        <p14:creationId xmlns:p14="http://schemas.microsoft.com/office/powerpoint/2010/main" xmlns="" val="219740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6F3A84-7C5C-41FC-B8BC-BD287C7BD198}" type="datetimeFigureOut">
              <a:rPr lang="en-IN" smtClean="0"/>
              <a:pPr/>
              <a:t>21-09-2022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4E1DF2B-FD4E-4127-BEAF-6F2CD4368EBB}" type="slidenum">
              <a:rPr lang="en-IN" smtClean="0"/>
              <a:pPr/>
              <a:t>‹#›</a:t>
            </a:fld>
            <a:endParaRPr lang="en-IN"/>
          </a:p>
        </p:txBody>
      </p:sp>
    </p:spTree>
    <p:extLst>
      <p:ext uri="{BB962C8B-B14F-4D97-AF65-F5344CB8AC3E}">
        <p14:creationId xmlns:p14="http://schemas.microsoft.com/office/powerpoint/2010/main" xmlns="" val="1650650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6F3A84-7C5C-41FC-B8BC-BD287C7BD198}" type="datetimeFigureOut">
              <a:rPr lang="en-IN" smtClean="0"/>
              <a:pPr/>
              <a:t>21-09-2022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74E1DF2B-FD4E-4127-BEAF-6F2CD4368EBB}" type="slidenum">
              <a:rPr lang="en-IN" smtClean="0"/>
              <a:pPr/>
              <a:t>‹#›</a:t>
            </a:fld>
            <a:endParaRPr lang="en-IN"/>
          </a:p>
        </p:txBody>
      </p:sp>
    </p:spTree>
    <p:extLst>
      <p:ext uri="{BB962C8B-B14F-4D97-AF65-F5344CB8AC3E}">
        <p14:creationId xmlns:p14="http://schemas.microsoft.com/office/powerpoint/2010/main" xmlns="" val="831705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AE6F3A84-7C5C-41FC-B8BC-BD287C7BD198}" type="datetimeFigureOut">
              <a:rPr lang="en-IN" smtClean="0"/>
              <a:pPr/>
              <a:t>21-09-2022</a:t>
            </a:fld>
            <a:endParaRPr lang="en-IN"/>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IN"/>
          </a:p>
        </p:txBody>
      </p:sp>
      <p:sp>
        <p:nvSpPr>
          <p:cNvPr id="6" name="Slide Number Placeholder 5"/>
          <p:cNvSpPr>
            <a:spLocks noGrp="1"/>
          </p:cNvSpPr>
          <p:nvPr>
            <p:ph type="sldNum" sz="quarter" idx="12"/>
          </p:nvPr>
        </p:nvSpPr>
        <p:spPr>
          <a:xfrm>
            <a:off x="8604504" y="5211060"/>
            <a:ext cx="2112264" cy="228600"/>
          </a:xfrm>
        </p:spPr>
        <p:txBody>
          <a:bodyPr/>
          <a:lstStyle/>
          <a:p>
            <a:fld id="{74E1DF2B-FD4E-4127-BEAF-6F2CD4368EBB}" type="slidenum">
              <a:rPr lang="en-IN" smtClean="0"/>
              <a:pPr/>
              <a:t>‹#›</a:t>
            </a:fld>
            <a:endParaRPr lang="en-IN"/>
          </a:p>
        </p:txBody>
      </p:sp>
    </p:spTree>
    <p:extLst>
      <p:ext uri="{BB962C8B-B14F-4D97-AF65-F5344CB8AC3E}">
        <p14:creationId xmlns:p14="http://schemas.microsoft.com/office/powerpoint/2010/main" xmlns="" val="119946662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6F3A84-7C5C-41FC-B8BC-BD287C7BD198}" type="datetimeFigureOut">
              <a:rPr lang="en-IN" smtClean="0"/>
              <a:pPr/>
              <a:t>21-09-2022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4E1DF2B-FD4E-4127-BEAF-6F2CD4368EBB}" type="slidenum">
              <a:rPr lang="en-IN" smtClean="0"/>
              <a:pPr/>
              <a:t>‹#›</a:t>
            </a:fld>
            <a:endParaRPr lang="en-IN"/>
          </a:p>
        </p:txBody>
      </p:sp>
    </p:spTree>
    <p:extLst>
      <p:ext uri="{BB962C8B-B14F-4D97-AF65-F5344CB8AC3E}">
        <p14:creationId xmlns:p14="http://schemas.microsoft.com/office/powerpoint/2010/main" xmlns="" val="1053340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6F3A84-7C5C-41FC-B8BC-BD287C7BD198}" type="datetimeFigureOut">
              <a:rPr lang="en-IN" smtClean="0"/>
              <a:pPr/>
              <a:t>21-09-2022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74E1DF2B-FD4E-4127-BEAF-6F2CD4368EBB}" type="slidenum">
              <a:rPr lang="en-IN" smtClean="0"/>
              <a:pPr/>
              <a:t>‹#›</a:t>
            </a:fld>
            <a:endParaRPr lang="en-IN"/>
          </a:p>
        </p:txBody>
      </p:sp>
    </p:spTree>
    <p:extLst>
      <p:ext uri="{BB962C8B-B14F-4D97-AF65-F5344CB8AC3E}">
        <p14:creationId xmlns:p14="http://schemas.microsoft.com/office/powerpoint/2010/main" xmlns="" val="2454979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6F3A84-7C5C-41FC-B8BC-BD287C7BD198}" type="datetimeFigureOut">
              <a:rPr lang="en-IN" smtClean="0"/>
              <a:pPr/>
              <a:t>21-09-2022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74E1DF2B-FD4E-4127-BEAF-6F2CD4368EBB}" type="slidenum">
              <a:rPr lang="en-IN" smtClean="0"/>
              <a:pPr/>
              <a:t>‹#›</a:t>
            </a:fld>
            <a:endParaRPr lang="en-IN"/>
          </a:p>
        </p:txBody>
      </p:sp>
    </p:spTree>
    <p:extLst>
      <p:ext uri="{BB962C8B-B14F-4D97-AF65-F5344CB8AC3E}">
        <p14:creationId xmlns:p14="http://schemas.microsoft.com/office/powerpoint/2010/main" xmlns="" val="1418492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6F3A84-7C5C-41FC-B8BC-BD287C7BD198}" type="datetimeFigureOut">
              <a:rPr lang="en-IN" smtClean="0"/>
              <a:pPr/>
              <a:t>21-09-2022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4E1DF2B-FD4E-4127-BEAF-6F2CD4368EBB}" type="slidenum">
              <a:rPr lang="en-IN" smtClean="0"/>
              <a:pPr/>
              <a:t>‹#›</a:t>
            </a:fld>
            <a:endParaRPr lang="en-IN"/>
          </a:p>
        </p:txBody>
      </p:sp>
    </p:spTree>
    <p:extLst>
      <p:ext uri="{BB962C8B-B14F-4D97-AF65-F5344CB8AC3E}">
        <p14:creationId xmlns:p14="http://schemas.microsoft.com/office/powerpoint/2010/main" xmlns="" val="408671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E6F3A84-7C5C-41FC-B8BC-BD287C7BD198}" type="datetimeFigureOut">
              <a:rPr lang="en-IN" smtClean="0"/>
              <a:pPr/>
              <a:t>21-09-2022</a:t>
            </a:fld>
            <a:endParaRPr lang="en-IN"/>
          </a:p>
        </p:txBody>
      </p:sp>
      <p:sp>
        <p:nvSpPr>
          <p:cNvPr id="9" name="Footer Placeholder 8"/>
          <p:cNvSpPr>
            <a:spLocks noGrp="1"/>
          </p:cNvSpPr>
          <p:nvPr>
            <p:ph type="ftr" sz="quarter" idx="11"/>
          </p:nvPr>
        </p:nvSpPr>
        <p:spPr/>
        <p:txBody>
          <a:bodyPr/>
          <a:lstStyle>
            <a:lvl1pPr algn="r">
              <a:defRPr/>
            </a:lvl1pPr>
          </a:lstStyle>
          <a:p>
            <a:endParaRPr lang="en-IN"/>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74E1DF2B-FD4E-4127-BEAF-6F2CD4368EBB}" type="slidenum">
              <a:rPr lang="en-IN" smtClean="0"/>
              <a:pPr/>
              <a:t>‹#›</a:t>
            </a:fld>
            <a:endParaRPr lang="en-IN"/>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223524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E6F3A84-7C5C-41FC-B8BC-BD287C7BD198}" type="datetimeFigureOut">
              <a:rPr lang="en-IN" smtClean="0"/>
              <a:pPr/>
              <a:t>21-09-2022</a:t>
            </a:fld>
            <a:endParaRPr lang="en-IN"/>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IN"/>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74E1DF2B-FD4E-4127-BEAF-6F2CD4368EBB}" type="slidenum">
              <a:rPr lang="en-IN" smtClean="0"/>
              <a:pPr/>
              <a:t>‹#›</a:t>
            </a:fld>
            <a:endParaRPr lang="en-IN"/>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3203679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AE6F3A84-7C5C-41FC-B8BC-BD287C7BD198}" type="datetimeFigureOut">
              <a:rPr lang="en-IN" smtClean="0"/>
              <a:pPr/>
              <a:t>21-09-2022</a:t>
            </a:fld>
            <a:endParaRPr lang="en-IN"/>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IN"/>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74E1DF2B-FD4E-4127-BEAF-6F2CD4368EBB}" type="slidenum">
              <a:rPr lang="en-IN" smtClean="0"/>
              <a:pPr/>
              <a:t>‹#›</a:t>
            </a:fld>
            <a:endParaRPr lang="en-IN"/>
          </a:p>
        </p:txBody>
      </p:sp>
    </p:spTree>
    <p:extLst>
      <p:ext uri="{BB962C8B-B14F-4D97-AF65-F5344CB8AC3E}">
        <p14:creationId xmlns:p14="http://schemas.microsoft.com/office/powerpoint/2010/main" xmlns="" val="2781498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teachmeanatomy.info/head/osteology/sphenoid-bon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teachmeanatomy.info/head/areas/cranial-fossa/anterio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327 Good morning smile Vectors, Royalty-free Vector Good morning smile  Images | Depositphotos®">
            <a:extLst>
              <a:ext uri="{FF2B5EF4-FFF2-40B4-BE49-F238E27FC236}">
                <a16:creationId xmlns:a16="http://schemas.microsoft.com/office/drawing/2014/main" xmlns="" id="{7FD7CF8F-D1CD-42CF-9B11-09AF09BFA32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97983" y="-21454"/>
            <a:ext cx="8895425" cy="68624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83046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A784AD5-7A8E-4611-8C81-C3C8B805B2CD}"/>
              </a:ext>
            </a:extLst>
          </p:cNvPr>
          <p:cNvSpPr txBox="1"/>
          <p:nvPr/>
        </p:nvSpPr>
        <p:spPr>
          <a:xfrm>
            <a:off x="420720" y="1316767"/>
            <a:ext cx="9131841" cy="4853252"/>
          </a:xfrm>
          <a:prstGeom prst="rect">
            <a:avLst/>
          </a:prstGeom>
          <a:noFill/>
        </p:spPr>
        <p:txBody>
          <a:bodyPr wrap="square">
            <a:spAutoFit/>
          </a:bodyPr>
          <a:lstStyle/>
          <a:p>
            <a:pPr marL="282893" indent="-282893">
              <a:spcBef>
                <a:spcPts val="71"/>
              </a:spcBef>
              <a:buClr>
                <a:srgbClr val="404040"/>
              </a:buClr>
              <a:buFont typeface="Wingdings"/>
              <a:buChar char=""/>
              <a:tabLst>
                <a:tab pos="282893" algn="l"/>
              </a:tabLst>
            </a:pPr>
            <a:r>
              <a:rPr lang="en-US" sz="2400" spc="-4" dirty="0">
                <a:solidFill>
                  <a:srgbClr val="0D0D0D"/>
                </a:solidFill>
                <a:latin typeface="Times New Roman"/>
                <a:cs typeface="Times New Roman"/>
              </a:rPr>
              <a:t>Thin and periorbita peels away easily</a:t>
            </a:r>
            <a:endParaRPr lang="en-US" sz="2400" dirty="0">
              <a:latin typeface="Times New Roman"/>
              <a:cs typeface="Times New Roman"/>
            </a:endParaRPr>
          </a:p>
          <a:p>
            <a:pPr>
              <a:spcBef>
                <a:spcPts val="26"/>
              </a:spcBef>
              <a:buClr>
                <a:srgbClr val="404040"/>
              </a:buClr>
              <a:buFont typeface="Wingdings"/>
              <a:buChar char=""/>
            </a:pPr>
            <a:endParaRPr lang="en-US" sz="2400" dirty="0">
              <a:latin typeface="Times New Roman"/>
              <a:cs typeface="Times New Roman"/>
            </a:endParaRPr>
          </a:p>
          <a:p>
            <a:pPr marL="342900" marR="3810" indent="-333375">
              <a:lnSpc>
                <a:spcPct val="137900"/>
              </a:lnSpc>
              <a:buClr>
                <a:srgbClr val="404040"/>
              </a:buClr>
              <a:buFont typeface="Wingdings"/>
              <a:buChar char=""/>
              <a:tabLst>
                <a:tab pos="354330" algn="l"/>
                <a:tab pos="354806" algn="l"/>
              </a:tabLst>
            </a:pPr>
            <a:r>
              <a:rPr lang="en-US" sz="2400" spc="-4" dirty="0">
                <a:solidFill>
                  <a:srgbClr val="0D0D0D"/>
                </a:solidFill>
                <a:latin typeface="Times New Roman"/>
                <a:cs typeface="Times New Roman"/>
              </a:rPr>
              <a:t>Objects piercing upper eyelid penetrate roof and  damage </a:t>
            </a:r>
            <a:r>
              <a:rPr lang="en-US" sz="2400" dirty="0">
                <a:solidFill>
                  <a:srgbClr val="0D0D0D"/>
                </a:solidFill>
                <a:latin typeface="Times New Roman"/>
                <a:cs typeface="Times New Roman"/>
              </a:rPr>
              <a:t>frontal</a:t>
            </a:r>
            <a:r>
              <a:rPr lang="en-US" sz="2400" spc="-11" dirty="0">
                <a:solidFill>
                  <a:srgbClr val="0D0D0D"/>
                </a:solidFill>
                <a:latin typeface="Times New Roman"/>
                <a:cs typeface="Times New Roman"/>
              </a:rPr>
              <a:t> </a:t>
            </a:r>
            <a:r>
              <a:rPr lang="en-US" sz="2400" dirty="0">
                <a:solidFill>
                  <a:srgbClr val="0D0D0D"/>
                </a:solidFill>
                <a:latin typeface="Times New Roman"/>
                <a:cs typeface="Times New Roman"/>
              </a:rPr>
              <a:t>lobe</a:t>
            </a:r>
          </a:p>
          <a:p>
            <a:pPr marL="342900" marR="3810" indent="-333375">
              <a:lnSpc>
                <a:spcPct val="137900"/>
              </a:lnSpc>
              <a:buClr>
                <a:srgbClr val="404040"/>
              </a:buClr>
              <a:buFont typeface="Wingdings"/>
              <a:buChar char=""/>
              <a:tabLst>
                <a:tab pos="354330" algn="l"/>
                <a:tab pos="354806" algn="l"/>
              </a:tabLst>
            </a:pPr>
            <a:endParaRPr lang="en-US" sz="2400" dirty="0">
              <a:solidFill>
                <a:srgbClr val="0D0D0D"/>
              </a:solidFill>
              <a:latin typeface="Times New Roman"/>
              <a:cs typeface="Times New Roman"/>
            </a:endParaRPr>
          </a:p>
          <a:p>
            <a:pPr marL="342900" marR="3810" indent="-333375">
              <a:lnSpc>
                <a:spcPct val="137900"/>
              </a:lnSpc>
              <a:buClr>
                <a:srgbClr val="404040"/>
              </a:buClr>
              <a:buFont typeface="Wingdings"/>
              <a:buChar char=""/>
              <a:tabLst>
                <a:tab pos="354330" algn="l"/>
                <a:tab pos="354806" algn="l"/>
              </a:tabLst>
            </a:pPr>
            <a:r>
              <a:rPr lang="en-US" sz="2400" spc="-4" dirty="0">
                <a:latin typeface="Times New Roman"/>
                <a:cs typeface="Times New Roman"/>
              </a:rPr>
              <a:t>In	old	age	r</a:t>
            </a:r>
            <a:r>
              <a:rPr lang="en-US" sz="2400" dirty="0">
                <a:latin typeface="Times New Roman"/>
                <a:cs typeface="Times New Roman"/>
              </a:rPr>
              <a:t>o</a:t>
            </a:r>
            <a:r>
              <a:rPr lang="en-US" sz="2400" spc="-4" dirty="0">
                <a:latin typeface="Times New Roman"/>
                <a:cs typeface="Times New Roman"/>
              </a:rPr>
              <a:t>of</a:t>
            </a:r>
            <a:r>
              <a:rPr lang="en-US" sz="2400" dirty="0">
                <a:latin typeface="Times New Roman"/>
                <a:cs typeface="Times New Roman"/>
              </a:rPr>
              <a:t>	</a:t>
            </a:r>
            <a:r>
              <a:rPr lang="en-US" sz="2400" spc="-19" dirty="0">
                <a:latin typeface="Times New Roman"/>
                <a:cs typeface="Times New Roman"/>
              </a:rPr>
              <a:t>m</a:t>
            </a:r>
            <a:r>
              <a:rPr lang="en-US" sz="2400" spc="-4" dirty="0">
                <a:latin typeface="Times New Roman"/>
                <a:cs typeface="Times New Roman"/>
              </a:rPr>
              <a:t>ay</a:t>
            </a:r>
            <a:r>
              <a:rPr lang="en-US" sz="2400" dirty="0">
                <a:latin typeface="Times New Roman"/>
                <a:cs typeface="Times New Roman"/>
              </a:rPr>
              <a:t>	</a:t>
            </a:r>
            <a:r>
              <a:rPr lang="en-US" sz="2400" spc="-4" dirty="0">
                <a:latin typeface="Times New Roman"/>
                <a:cs typeface="Times New Roman"/>
              </a:rPr>
              <a:t>be</a:t>
            </a:r>
            <a:r>
              <a:rPr lang="en-US" sz="2400" dirty="0">
                <a:latin typeface="Times New Roman"/>
                <a:cs typeface="Times New Roman"/>
              </a:rPr>
              <a:t>	</a:t>
            </a:r>
            <a:r>
              <a:rPr lang="en-US" sz="2400" spc="-4" dirty="0">
                <a:latin typeface="Times New Roman"/>
                <a:cs typeface="Times New Roman"/>
              </a:rPr>
              <a:t>absorbed</a:t>
            </a:r>
            <a:r>
              <a:rPr lang="en-US" sz="2400" dirty="0">
                <a:latin typeface="Times New Roman"/>
                <a:cs typeface="Times New Roman"/>
              </a:rPr>
              <a:t>	</a:t>
            </a:r>
            <a:r>
              <a:rPr lang="en-US" sz="2400" spc="-4" dirty="0">
                <a:latin typeface="Times New Roman"/>
                <a:cs typeface="Times New Roman"/>
              </a:rPr>
              <a:t>so</a:t>
            </a:r>
            <a:r>
              <a:rPr lang="en-US" sz="2400" dirty="0">
                <a:latin typeface="Times New Roman"/>
                <a:cs typeface="Times New Roman"/>
              </a:rPr>
              <a:t>	</a:t>
            </a:r>
            <a:r>
              <a:rPr lang="en-US" sz="2400" spc="-15" dirty="0">
                <a:latin typeface="Times New Roman"/>
                <a:cs typeface="Times New Roman"/>
              </a:rPr>
              <a:t>t</a:t>
            </a:r>
            <a:r>
              <a:rPr lang="en-US" sz="2400" spc="-4" dirty="0">
                <a:latin typeface="Times New Roman"/>
                <a:cs typeface="Times New Roman"/>
              </a:rPr>
              <a:t>h</a:t>
            </a:r>
            <a:r>
              <a:rPr lang="en-US" sz="2400" spc="-15" dirty="0">
                <a:latin typeface="Times New Roman"/>
                <a:cs typeface="Times New Roman"/>
              </a:rPr>
              <a:t>a</a:t>
            </a:r>
            <a:r>
              <a:rPr lang="en-US" sz="2400" spc="-4" dirty="0">
                <a:latin typeface="Times New Roman"/>
                <a:cs typeface="Times New Roman"/>
              </a:rPr>
              <a:t>t</a:t>
            </a:r>
            <a:r>
              <a:rPr lang="en-US" sz="2400" dirty="0">
                <a:latin typeface="Times New Roman"/>
                <a:cs typeface="Times New Roman"/>
              </a:rPr>
              <a:t>	</a:t>
            </a:r>
            <a:r>
              <a:rPr lang="en-US" sz="2400" spc="-4" dirty="0">
                <a:latin typeface="Times New Roman"/>
                <a:cs typeface="Times New Roman"/>
              </a:rPr>
              <a:t>peri</a:t>
            </a:r>
            <a:r>
              <a:rPr lang="en-US" sz="2400" dirty="0">
                <a:latin typeface="Times New Roman"/>
                <a:cs typeface="Times New Roman"/>
              </a:rPr>
              <a:t>o</a:t>
            </a:r>
            <a:r>
              <a:rPr lang="en-US" sz="2400" spc="-4" dirty="0">
                <a:latin typeface="Times New Roman"/>
                <a:cs typeface="Times New Roman"/>
              </a:rPr>
              <a:t>rb</a:t>
            </a:r>
            <a:r>
              <a:rPr lang="en-US" sz="2400" spc="-15" dirty="0">
                <a:latin typeface="Times New Roman"/>
                <a:cs typeface="Times New Roman"/>
              </a:rPr>
              <a:t>i</a:t>
            </a:r>
            <a:r>
              <a:rPr lang="en-US" sz="2400" spc="-4" dirty="0">
                <a:latin typeface="Times New Roman"/>
                <a:cs typeface="Times New Roman"/>
              </a:rPr>
              <a:t>ta</a:t>
            </a:r>
            <a:r>
              <a:rPr lang="en-US" sz="2400" dirty="0">
                <a:latin typeface="Times New Roman"/>
                <a:cs typeface="Times New Roman"/>
              </a:rPr>
              <a:t>	</a:t>
            </a:r>
            <a:r>
              <a:rPr lang="en-US" sz="2400" spc="-4" dirty="0">
                <a:latin typeface="Times New Roman"/>
                <a:cs typeface="Times New Roman"/>
              </a:rPr>
              <a:t>and </a:t>
            </a:r>
            <a:r>
              <a:rPr lang="en-IN" sz="2400" spc="-4" dirty="0" err="1">
                <a:latin typeface="Times New Roman"/>
                <a:cs typeface="Times New Roman"/>
              </a:rPr>
              <a:t>duramater</a:t>
            </a:r>
            <a:r>
              <a:rPr lang="en-IN" sz="2400" spc="-4" dirty="0">
                <a:latin typeface="Times New Roman"/>
                <a:cs typeface="Times New Roman"/>
              </a:rPr>
              <a:t> </a:t>
            </a:r>
            <a:r>
              <a:rPr lang="en-IN" sz="2400" spc="-8" dirty="0">
                <a:latin typeface="Times New Roman"/>
                <a:cs typeface="Times New Roman"/>
              </a:rPr>
              <a:t>comes </a:t>
            </a:r>
            <a:r>
              <a:rPr lang="en-IN" sz="2400" spc="-4" dirty="0">
                <a:latin typeface="Times New Roman"/>
                <a:cs typeface="Times New Roman"/>
              </a:rPr>
              <a:t>into</a:t>
            </a:r>
            <a:r>
              <a:rPr lang="en-IN" sz="2400" spc="8" dirty="0">
                <a:latin typeface="Times New Roman"/>
                <a:cs typeface="Times New Roman"/>
              </a:rPr>
              <a:t> </a:t>
            </a:r>
            <a:r>
              <a:rPr lang="en-IN" sz="2400" spc="-4" dirty="0">
                <a:latin typeface="Times New Roman"/>
                <a:cs typeface="Times New Roman"/>
              </a:rPr>
              <a:t>contact</a:t>
            </a:r>
            <a:endParaRPr lang="en-IN" sz="2400" dirty="0">
              <a:latin typeface="Times New Roman"/>
              <a:cs typeface="Times New Roman"/>
            </a:endParaRPr>
          </a:p>
          <a:p>
            <a:pPr marL="342900" marR="3810" indent="-333375">
              <a:lnSpc>
                <a:spcPct val="137900"/>
              </a:lnSpc>
              <a:buClr>
                <a:srgbClr val="404040"/>
              </a:buClr>
              <a:buFont typeface="Wingdings"/>
              <a:buChar char=""/>
              <a:tabLst>
                <a:tab pos="354330" algn="l"/>
                <a:tab pos="354806" algn="l"/>
              </a:tabLst>
            </a:pPr>
            <a:endParaRPr lang="en-US" sz="2400" dirty="0">
              <a:latin typeface="Times New Roman"/>
              <a:cs typeface="Times New Roman"/>
            </a:endParaRPr>
          </a:p>
          <a:p>
            <a:pPr marL="342900" marR="3810" indent="-333375">
              <a:lnSpc>
                <a:spcPct val="137900"/>
              </a:lnSpc>
              <a:buClr>
                <a:srgbClr val="404040"/>
              </a:buClr>
              <a:buFont typeface="Wingdings"/>
              <a:buChar char=""/>
              <a:tabLst>
                <a:tab pos="354330" algn="l"/>
                <a:tab pos="354806" algn="l"/>
              </a:tabLst>
            </a:pPr>
            <a:r>
              <a:rPr lang="en-US" sz="2400" spc="-4" dirty="0">
                <a:solidFill>
                  <a:srgbClr val="0D0D0D"/>
                </a:solidFill>
                <a:latin typeface="Times New Roman"/>
                <a:cs typeface="Times New Roman"/>
              </a:rPr>
              <a:t>Any	trauma	</a:t>
            </a:r>
            <a:r>
              <a:rPr lang="en-US" sz="2400" dirty="0">
                <a:solidFill>
                  <a:srgbClr val="0D0D0D"/>
                </a:solidFill>
                <a:latin typeface="Times New Roman"/>
                <a:cs typeface="Times New Roman"/>
              </a:rPr>
              <a:t>o</a:t>
            </a:r>
            <a:r>
              <a:rPr lang="en-US" sz="2400" spc="-4" dirty="0">
                <a:solidFill>
                  <a:srgbClr val="0D0D0D"/>
                </a:solidFill>
                <a:latin typeface="Times New Roman"/>
                <a:cs typeface="Times New Roman"/>
              </a:rPr>
              <a:t>f</a:t>
            </a:r>
            <a:r>
              <a:rPr lang="en-US" sz="2400" dirty="0">
                <a:solidFill>
                  <a:srgbClr val="0D0D0D"/>
                </a:solidFill>
                <a:latin typeface="Times New Roman"/>
                <a:cs typeface="Times New Roman"/>
              </a:rPr>
              <a:t>	</a:t>
            </a:r>
            <a:r>
              <a:rPr lang="en-US" sz="2400" spc="-4" dirty="0">
                <a:solidFill>
                  <a:srgbClr val="0D0D0D"/>
                </a:solidFill>
                <a:latin typeface="Times New Roman"/>
                <a:cs typeface="Times New Roman"/>
              </a:rPr>
              <a:t>d</a:t>
            </a:r>
            <a:r>
              <a:rPr lang="en-US" sz="2400" dirty="0">
                <a:solidFill>
                  <a:srgbClr val="0D0D0D"/>
                </a:solidFill>
                <a:latin typeface="Times New Roman"/>
                <a:cs typeface="Times New Roman"/>
              </a:rPr>
              <a:t>u</a:t>
            </a:r>
            <a:r>
              <a:rPr lang="en-US" sz="2400" spc="-4" dirty="0">
                <a:solidFill>
                  <a:srgbClr val="0D0D0D"/>
                </a:solidFill>
                <a:latin typeface="Times New Roman"/>
                <a:cs typeface="Times New Roman"/>
              </a:rPr>
              <a:t>ra</a:t>
            </a:r>
            <a:r>
              <a:rPr lang="en-US" sz="2400" dirty="0">
                <a:solidFill>
                  <a:srgbClr val="0D0D0D"/>
                </a:solidFill>
                <a:latin typeface="Times New Roman"/>
                <a:cs typeface="Times New Roman"/>
              </a:rPr>
              <a:t>	</a:t>
            </a:r>
            <a:r>
              <a:rPr lang="en-US" sz="2400" spc="-15" dirty="0">
                <a:solidFill>
                  <a:srgbClr val="0D0D0D"/>
                </a:solidFill>
                <a:latin typeface="Times New Roman"/>
                <a:cs typeface="Times New Roman"/>
              </a:rPr>
              <a:t>m</a:t>
            </a:r>
            <a:r>
              <a:rPr lang="en-US" sz="2400" spc="-4" dirty="0">
                <a:solidFill>
                  <a:srgbClr val="0D0D0D"/>
                </a:solidFill>
                <a:latin typeface="Times New Roman"/>
                <a:cs typeface="Times New Roman"/>
              </a:rPr>
              <a:t>ater </a:t>
            </a:r>
            <a:r>
              <a:rPr lang="en-IN" sz="2400" spc="-4" dirty="0">
                <a:solidFill>
                  <a:srgbClr val="0D0D0D"/>
                </a:solidFill>
                <a:latin typeface="Times New Roman"/>
                <a:cs typeface="Times New Roman"/>
              </a:rPr>
              <a:t>and	 CSF	esc</a:t>
            </a:r>
            <a:r>
              <a:rPr lang="en-IN" sz="2400" spc="-15" dirty="0">
                <a:solidFill>
                  <a:srgbClr val="0D0D0D"/>
                </a:solidFill>
                <a:latin typeface="Times New Roman"/>
                <a:cs typeface="Times New Roman"/>
              </a:rPr>
              <a:t>a</a:t>
            </a:r>
            <a:r>
              <a:rPr lang="en-IN" sz="2400" spc="-4" dirty="0">
                <a:solidFill>
                  <a:srgbClr val="0D0D0D"/>
                </a:solidFill>
                <a:latin typeface="Times New Roman"/>
                <a:cs typeface="Times New Roman"/>
              </a:rPr>
              <a:t>pes</a:t>
            </a:r>
            <a:r>
              <a:rPr lang="en-IN" sz="2400" dirty="0">
                <a:solidFill>
                  <a:srgbClr val="0D0D0D"/>
                </a:solidFill>
                <a:latin typeface="Times New Roman"/>
                <a:cs typeface="Times New Roman"/>
              </a:rPr>
              <a:t>	</a:t>
            </a:r>
            <a:r>
              <a:rPr lang="en-IN" sz="2400" spc="-4" dirty="0">
                <a:solidFill>
                  <a:srgbClr val="0D0D0D"/>
                </a:solidFill>
                <a:latin typeface="Times New Roman"/>
                <a:cs typeface="Times New Roman"/>
              </a:rPr>
              <a:t>i</a:t>
            </a:r>
            <a:r>
              <a:rPr lang="en-IN" sz="2400" dirty="0">
                <a:solidFill>
                  <a:srgbClr val="0D0D0D"/>
                </a:solidFill>
                <a:latin typeface="Times New Roman"/>
                <a:cs typeface="Times New Roman"/>
              </a:rPr>
              <a:t>n</a:t>
            </a:r>
            <a:r>
              <a:rPr lang="en-IN" sz="2400" spc="-11" dirty="0">
                <a:solidFill>
                  <a:srgbClr val="0D0D0D"/>
                </a:solidFill>
                <a:latin typeface="Times New Roman"/>
                <a:cs typeface="Times New Roman"/>
              </a:rPr>
              <a:t>t</a:t>
            </a:r>
            <a:r>
              <a:rPr lang="en-IN" sz="2400" spc="-4" dirty="0">
                <a:solidFill>
                  <a:srgbClr val="0D0D0D"/>
                </a:solidFill>
                <a:latin typeface="Times New Roman"/>
                <a:cs typeface="Times New Roman"/>
              </a:rPr>
              <a:t>o </a:t>
            </a:r>
            <a:r>
              <a:rPr lang="en-IN" sz="2400" dirty="0">
                <a:solidFill>
                  <a:srgbClr val="0D0D0D"/>
                </a:solidFill>
                <a:latin typeface="Times New Roman"/>
                <a:cs typeface="Times New Roman"/>
              </a:rPr>
              <a:t>orbit/nose/both</a:t>
            </a:r>
            <a:endParaRPr lang="en-IN" sz="2400" dirty="0">
              <a:latin typeface="Times New Roman"/>
              <a:cs typeface="Times New Roman"/>
            </a:endParaRPr>
          </a:p>
          <a:p>
            <a:pPr marL="342900" marR="3810" indent="-333375">
              <a:lnSpc>
                <a:spcPct val="137900"/>
              </a:lnSpc>
              <a:buClr>
                <a:srgbClr val="404040"/>
              </a:buClr>
              <a:buFont typeface="Wingdings"/>
              <a:buChar char=""/>
              <a:tabLst>
                <a:tab pos="354330" algn="l"/>
                <a:tab pos="354806" algn="l"/>
              </a:tabLst>
            </a:pPr>
            <a:endParaRPr lang="en-US" sz="2400" dirty="0">
              <a:latin typeface="Times New Roman"/>
              <a:cs typeface="Times New Roman"/>
            </a:endParaRPr>
          </a:p>
        </p:txBody>
      </p:sp>
      <p:sp>
        <p:nvSpPr>
          <p:cNvPr id="5" name="TextBox 4">
            <a:extLst>
              <a:ext uri="{FF2B5EF4-FFF2-40B4-BE49-F238E27FC236}">
                <a16:creationId xmlns:a16="http://schemas.microsoft.com/office/drawing/2014/main" xmlns="" id="{F0C46DB3-5D21-45A2-A11B-65B168C3A440}"/>
              </a:ext>
            </a:extLst>
          </p:cNvPr>
          <p:cNvSpPr txBox="1"/>
          <p:nvPr/>
        </p:nvSpPr>
        <p:spPr>
          <a:xfrm>
            <a:off x="3898358" y="301556"/>
            <a:ext cx="5233481" cy="584775"/>
          </a:xfrm>
          <a:prstGeom prst="rect">
            <a:avLst/>
          </a:prstGeom>
          <a:noFill/>
        </p:spPr>
        <p:txBody>
          <a:bodyPr wrap="square" rtlCol="0">
            <a:spAutoFit/>
          </a:bodyPr>
          <a:lstStyle/>
          <a:p>
            <a:r>
              <a:rPr lang="en-US" sz="3200" b="1" u="sng" dirty="0">
                <a:latin typeface="Times New Roman" panose="02020603050405020304" pitchFamily="18" charset="0"/>
                <a:cs typeface="Times New Roman" panose="02020603050405020304" pitchFamily="18" charset="0"/>
              </a:rPr>
              <a:t>APPLIED ANATOMY</a:t>
            </a:r>
            <a:endParaRPr lang="en-IN" sz="32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866656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AEE216F-0864-4C64-9CEF-5712FC9998C2}"/>
              </a:ext>
            </a:extLst>
          </p:cNvPr>
          <p:cNvSpPr txBox="1"/>
          <p:nvPr/>
        </p:nvSpPr>
        <p:spPr>
          <a:xfrm>
            <a:off x="391538" y="1461861"/>
            <a:ext cx="10231066" cy="556594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This is the thickest and strongest of all the walls of the orbit.</a:t>
            </a:r>
          </a:p>
          <a:p>
            <a:pPr marL="285750" indent="-28575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Formed By: </a:t>
            </a:r>
          </a:p>
          <a:p>
            <a:pPr lvl="1">
              <a:lnSpc>
                <a:spcPct val="150000"/>
              </a:lnSpc>
            </a:pPr>
            <a:r>
              <a:rPr lang="en-US" sz="2400" dirty="0">
                <a:latin typeface="Times New Roman" panose="02020603050405020304" pitchFamily="18" charset="0"/>
                <a:cs typeface="Times New Roman" panose="02020603050405020304" pitchFamily="18" charset="0"/>
              </a:rPr>
              <a:t>1. the anterior surface of the greater wing of the sphenoid bone, posteriorly </a:t>
            </a:r>
          </a:p>
          <a:p>
            <a:pPr lvl="1">
              <a:lnSpc>
                <a:spcPct val="150000"/>
              </a:lnSpc>
            </a:pPr>
            <a:r>
              <a:rPr lang="en-US" sz="2400" dirty="0">
                <a:latin typeface="Times New Roman" panose="02020603050405020304" pitchFamily="18" charset="0"/>
                <a:cs typeface="Times New Roman" panose="02020603050405020304" pitchFamily="18" charset="0"/>
              </a:rPr>
              <a:t>2. By the orbital surface of the frontal process of the zygomatic bone, anteriorly.</a:t>
            </a:r>
          </a:p>
          <a:p>
            <a:pPr marL="285750" indent="-28575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Relations:  </a:t>
            </a:r>
          </a:p>
          <a:p>
            <a:pPr marL="914400" lvl="1" indent="-457200">
              <a:lnSpc>
                <a:spcPct val="150000"/>
              </a:lnSpc>
              <a:buAutoNum type="arabicPeriod"/>
            </a:pPr>
            <a:r>
              <a:rPr lang="en-US" sz="2400" dirty="0">
                <a:latin typeface="Times New Roman" panose="02020603050405020304" pitchFamily="18" charset="0"/>
                <a:cs typeface="Times New Roman" panose="02020603050405020304" pitchFamily="18" charset="0"/>
              </a:rPr>
              <a:t>The greater wing of the sphenoid separates the orbit from the middle cranial fossa. </a:t>
            </a:r>
          </a:p>
          <a:p>
            <a:pPr marL="914400" lvl="1" indent="-457200">
              <a:lnSpc>
                <a:spcPct val="150000"/>
              </a:lnSpc>
              <a:buAutoNum type="arabicPeriod"/>
            </a:pPr>
            <a:r>
              <a:rPr lang="en-US" sz="2400" dirty="0">
                <a:latin typeface="Times New Roman" panose="02020603050405020304" pitchFamily="18" charset="0"/>
                <a:cs typeface="Times New Roman" panose="02020603050405020304" pitchFamily="18" charset="0"/>
              </a:rPr>
              <a:t> The zygomatic bone separates it from the temporal fossa.</a:t>
            </a:r>
          </a:p>
          <a:p>
            <a:pPr marL="285750" indent="-285750">
              <a:lnSpc>
                <a:spcPct val="150000"/>
              </a:lnSpc>
              <a:buFont typeface="Arial" panose="020B0604020202020204" pitchFamily="34" charset="0"/>
              <a:buChar char="•"/>
            </a:pPr>
            <a:endParaRPr lang="en-IN"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0326D833-4165-41D7-BED1-DE1CF8094B60}"/>
              </a:ext>
            </a:extLst>
          </p:cNvPr>
          <p:cNvSpPr txBox="1"/>
          <p:nvPr/>
        </p:nvSpPr>
        <p:spPr>
          <a:xfrm>
            <a:off x="3916598" y="316309"/>
            <a:ext cx="4355560" cy="707886"/>
          </a:xfrm>
          <a:prstGeom prst="rect">
            <a:avLst/>
          </a:prstGeom>
          <a:noFill/>
        </p:spPr>
        <p:txBody>
          <a:bodyPr wrap="square">
            <a:spAutoFit/>
          </a:bodyPr>
          <a:lstStyle/>
          <a:p>
            <a:r>
              <a:rPr lang="en-US" sz="4000" b="1" i="0" u="sng" dirty="0">
                <a:solidFill>
                  <a:schemeClr val="bg2">
                    <a:lumMod val="10000"/>
                  </a:schemeClr>
                </a:solidFill>
                <a:effectLst/>
                <a:latin typeface="Times New Roman" panose="02020603050405020304" pitchFamily="18" charset="0"/>
                <a:cs typeface="Times New Roman" panose="02020603050405020304" pitchFamily="18" charset="0"/>
              </a:rPr>
              <a:t>LATERAL WALL </a:t>
            </a:r>
            <a:endParaRPr lang="en-IN" sz="4000" b="1" u="sng" dirty="0"/>
          </a:p>
        </p:txBody>
      </p:sp>
    </p:spTree>
    <p:extLst>
      <p:ext uri="{BB962C8B-B14F-4D97-AF65-F5344CB8AC3E}">
        <p14:creationId xmlns:p14="http://schemas.microsoft.com/office/powerpoint/2010/main" xmlns="" val="2298498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E6D6A06-34C7-4FDB-9680-4BB7FEE5E98D}"/>
              </a:ext>
            </a:extLst>
          </p:cNvPr>
          <p:cNvSpPr txBox="1"/>
          <p:nvPr/>
        </p:nvSpPr>
        <p:spPr>
          <a:xfrm>
            <a:off x="164965" y="214009"/>
            <a:ext cx="5683062" cy="6370975"/>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More anteriorly, the wall is marked by the zygomatic groove and foramina (which are traversed by the zygomatic nerve and vessels)</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On the anterior part of the wall there is a projection, the lateral orbital tubercle of </a:t>
            </a:r>
            <a:r>
              <a:rPr lang="en-US" sz="2400" dirty="0" err="1">
                <a:latin typeface="Times New Roman" panose="02020603050405020304" pitchFamily="18" charset="0"/>
                <a:cs typeface="Times New Roman" panose="02020603050405020304" pitchFamily="18" charset="0"/>
              </a:rPr>
              <a:t>Whitnall</a:t>
            </a:r>
            <a:r>
              <a:rPr lang="en-US" sz="2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WHITNALL’S TUBERCLE</a:t>
            </a:r>
            <a:r>
              <a:rPr lang="en-US" sz="2400" dirty="0">
                <a:latin typeface="Times New Roman" panose="02020603050405020304" pitchFamily="18" charset="0"/>
                <a:cs typeface="Times New Roman" panose="02020603050405020304" pitchFamily="18" charset="0"/>
              </a:rPr>
              <a:t>: It gives attachment to the check ligament of the lateral rectus muscle, </a:t>
            </a:r>
            <a:r>
              <a:rPr lang="en-US" sz="2400" dirty="0" err="1">
                <a:latin typeface="Times New Roman" panose="02020603050405020304" pitchFamily="18" charset="0"/>
                <a:cs typeface="Times New Roman" panose="02020603050405020304" pitchFamily="18" charset="0"/>
              </a:rPr>
              <a:t>Levator</a:t>
            </a:r>
            <a:r>
              <a:rPr lang="en-US" sz="2400" dirty="0">
                <a:latin typeface="Times New Roman" panose="02020603050405020304" pitchFamily="18" charset="0"/>
                <a:cs typeface="Times New Roman" panose="02020603050405020304" pitchFamily="18" charset="0"/>
              </a:rPr>
              <a:t> palpebral </a:t>
            </a:r>
            <a:r>
              <a:rPr lang="en-US" sz="2400" dirty="0" err="1">
                <a:latin typeface="Times New Roman" panose="02020603050405020304" pitchFamily="18" charset="0"/>
                <a:cs typeface="Times New Roman" panose="02020603050405020304" pitchFamily="18" charset="0"/>
              </a:rPr>
              <a:t>superioris,Lateral</a:t>
            </a:r>
            <a:r>
              <a:rPr lang="en-US" sz="2400" dirty="0">
                <a:latin typeface="Times New Roman" panose="02020603050405020304" pitchFamily="18" charset="0"/>
                <a:cs typeface="Times New Roman" panose="02020603050405020304" pitchFamily="18" charset="0"/>
              </a:rPr>
              <a:t> palpebral ligament and to the suspensory ligament of the eyeball.  The lateral wall posteriorly is separated from the roof by the superior orbital fissure and from the floor by the inferior orbital fissure</a:t>
            </a:r>
            <a:endParaRPr lang="en-IN" sz="2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F8302625-A45B-401C-A165-2AF02FE379DD}"/>
              </a:ext>
            </a:extLst>
          </p:cNvPr>
          <p:cNvPicPr>
            <a:picLocks noChangeAspect="1"/>
          </p:cNvPicPr>
          <p:nvPr/>
        </p:nvPicPr>
        <p:blipFill rotWithShape="1">
          <a:blip r:embed="rId2"/>
          <a:srcRect l="48112" t="25958" r="20452" b="17021"/>
          <a:stretch/>
        </p:blipFill>
        <p:spPr>
          <a:xfrm>
            <a:off x="5848027" y="223737"/>
            <a:ext cx="6091459" cy="6156967"/>
          </a:xfrm>
          <a:prstGeom prst="rect">
            <a:avLst/>
          </a:prstGeom>
        </p:spPr>
      </p:pic>
    </p:spTree>
    <p:extLst>
      <p:ext uri="{BB962C8B-B14F-4D97-AF65-F5344CB8AC3E}">
        <p14:creationId xmlns:p14="http://schemas.microsoft.com/office/powerpoint/2010/main" xmlns="" val="3856382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BCAAC15-5F2B-4ABE-8EC0-FEA04622892B}"/>
              </a:ext>
            </a:extLst>
          </p:cNvPr>
          <p:cNvSpPr txBox="1"/>
          <p:nvPr/>
        </p:nvSpPr>
        <p:spPr>
          <a:xfrm>
            <a:off x="440177" y="742492"/>
            <a:ext cx="7536504" cy="5150449"/>
          </a:xfrm>
          <a:prstGeom prst="rect">
            <a:avLst/>
          </a:prstGeom>
          <a:noFill/>
        </p:spPr>
        <p:txBody>
          <a:bodyPr wrap="square">
            <a:spAutoFit/>
          </a:bodyPr>
          <a:lstStyle/>
          <a:p>
            <a:pPr>
              <a:lnSpc>
                <a:spcPct val="200000"/>
              </a:lnSpc>
            </a:pPr>
            <a:r>
              <a:rPr lang="en-US" sz="2400" b="1" u="sng" dirty="0">
                <a:latin typeface="Times New Roman" panose="02020603050405020304" pitchFamily="18" charset="0"/>
                <a:cs typeface="Times New Roman" panose="02020603050405020304" pitchFamily="18" charset="0"/>
              </a:rPr>
              <a:t>Clinical applications of lateral wall- </a:t>
            </a:r>
          </a:p>
          <a:p>
            <a:pPr marL="285750" indent="-285750">
              <a:lnSpc>
                <a:spcPct val="20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lateral wall of the orbit protects only the posterior half of the eyeball. </a:t>
            </a:r>
          </a:p>
          <a:p>
            <a:pPr marL="285750" indent="-285750">
              <a:lnSpc>
                <a:spcPct val="20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anterior half of globe is not covered by bone on the lateral side. </a:t>
            </a:r>
          </a:p>
          <a:p>
            <a:pPr marL="285750" indent="-285750">
              <a:lnSpc>
                <a:spcPct val="20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Hence palpation of retrobulbar </a:t>
            </a:r>
            <a:r>
              <a:rPr lang="en-US" sz="2400" dirty="0" err="1">
                <a:latin typeface="Times New Roman" panose="02020603050405020304" pitchFamily="18" charset="0"/>
                <a:cs typeface="Times New Roman" panose="02020603050405020304" pitchFamily="18" charset="0"/>
              </a:rPr>
              <a:t>tumours</a:t>
            </a:r>
            <a:r>
              <a:rPr lang="en-US" sz="2400" dirty="0">
                <a:latin typeface="Times New Roman" panose="02020603050405020304" pitchFamily="18" charset="0"/>
                <a:cs typeface="Times New Roman" panose="02020603050405020304" pitchFamily="18" charset="0"/>
              </a:rPr>
              <a:t> is easier from the lateral rather than from the nasal side of the eyeball. </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96313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AA1F8A8-0261-462A-BA7E-71EF77756F2F}"/>
              </a:ext>
            </a:extLst>
          </p:cNvPr>
          <p:cNvSpPr txBox="1"/>
          <p:nvPr/>
        </p:nvSpPr>
        <p:spPr>
          <a:xfrm>
            <a:off x="2451590" y="267670"/>
            <a:ext cx="4229101" cy="769441"/>
          </a:xfrm>
          <a:prstGeom prst="rect">
            <a:avLst/>
          </a:prstGeom>
          <a:noFill/>
        </p:spPr>
        <p:txBody>
          <a:bodyPr wrap="square">
            <a:spAutoFit/>
          </a:bodyPr>
          <a:lstStyle/>
          <a:p>
            <a:r>
              <a:rPr lang="en-IN" sz="4400" b="1" u="sng" dirty="0">
                <a:latin typeface="Times New Roman" panose="02020603050405020304" pitchFamily="18" charset="0"/>
                <a:cs typeface="Times New Roman" panose="02020603050405020304" pitchFamily="18" charset="0"/>
              </a:rPr>
              <a:t>MEDIAL WALL</a:t>
            </a:r>
          </a:p>
        </p:txBody>
      </p:sp>
      <p:sp>
        <p:nvSpPr>
          <p:cNvPr id="5" name="TextBox 4">
            <a:extLst>
              <a:ext uri="{FF2B5EF4-FFF2-40B4-BE49-F238E27FC236}">
                <a16:creationId xmlns:a16="http://schemas.microsoft.com/office/drawing/2014/main" xmlns="" id="{4BC4B559-9447-41CC-9139-7AF70DD0F015}"/>
              </a:ext>
            </a:extLst>
          </p:cNvPr>
          <p:cNvSpPr txBox="1"/>
          <p:nvPr/>
        </p:nvSpPr>
        <p:spPr>
          <a:xfrm>
            <a:off x="206712" y="1330776"/>
            <a:ext cx="7254404" cy="5262979"/>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It is very thin. </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From before backwards, it is formed by: </a:t>
            </a:r>
          </a:p>
          <a:p>
            <a:pPr marL="800100" lvl="1" indent="-342900">
              <a:buAutoNum type="arabicPeriod"/>
            </a:pPr>
            <a:r>
              <a:rPr lang="en-US" sz="2400" dirty="0">
                <a:latin typeface="Times New Roman" panose="02020603050405020304" pitchFamily="18" charset="0"/>
                <a:cs typeface="Times New Roman" panose="02020603050405020304" pitchFamily="18" charset="0"/>
              </a:rPr>
              <a:t>The frontal process of the maxilla</a:t>
            </a:r>
          </a:p>
          <a:p>
            <a:pPr marL="800100" lvl="1" indent="-342900">
              <a:buAutoNum type="arabicPeriod"/>
            </a:pPr>
            <a:r>
              <a:rPr lang="en-US" sz="2400" dirty="0">
                <a:latin typeface="Times New Roman" panose="02020603050405020304" pitchFamily="18" charset="0"/>
                <a:cs typeface="Times New Roman" panose="02020603050405020304" pitchFamily="18" charset="0"/>
              </a:rPr>
              <a:t> The lacrimal bone </a:t>
            </a:r>
          </a:p>
          <a:p>
            <a:pPr marL="800100" lvl="1" indent="-342900">
              <a:buAutoNum type="arabicPeriod"/>
            </a:pPr>
            <a:r>
              <a:rPr lang="en-US" sz="2400" dirty="0">
                <a:latin typeface="Times New Roman" panose="02020603050405020304" pitchFamily="18" charset="0"/>
                <a:cs typeface="Times New Roman" panose="02020603050405020304" pitchFamily="18" charset="0"/>
              </a:rPr>
              <a:t>The orbital plate of the ethmoid </a:t>
            </a:r>
          </a:p>
          <a:p>
            <a:pPr marL="800100" lvl="1" indent="-342900">
              <a:buAutoNum type="arabicPeriod"/>
            </a:pPr>
            <a:r>
              <a:rPr lang="en-US" sz="2400" dirty="0">
                <a:latin typeface="Times New Roman" panose="02020603050405020304" pitchFamily="18" charset="0"/>
                <a:cs typeface="Times New Roman" panose="02020603050405020304" pitchFamily="18" charset="0"/>
              </a:rPr>
              <a:t>The body of the sphenoid bone</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Relations:</a:t>
            </a:r>
          </a:p>
          <a:p>
            <a:pPr lvl="1"/>
            <a:r>
              <a:rPr lang="en-US" sz="2400" dirty="0">
                <a:latin typeface="Times New Roman" panose="02020603050405020304" pitchFamily="18" charset="0"/>
                <a:cs typeface="Times New Roman" panose="02020603050405020304" pitchFamily="18" charset="0"/>
              </a:rPr>
              <a:t> 1. The lacrimal groove, formed by the maxilla and the lacrimal bone, separates the orbit from the nasal cavity.</a:t>
            </a:r>
          </a:p>
          <a:p>
            <a:pPr lvl="1"/>
            <a:r>
              <a:rPr lang="en-US" sz="2400" dirty="0">
                <a:latin typeface="Times New Roman" panose="02020603050405020304" pitchFamily="18" charset="0"/>
                <a:cs typeface="Times New Roman" panose="02020603050405020304" pitchFamily="18" charset="0"/>
              </a:rPr>
              <a:t>2. The orbital plate of the ethmoid separates the orbit from the ethmoidal air sinuses. </a:t>
            </a:r>
          </a:p>
          <a:p>
            <a:pPr lvl="1"/>
            <a:r>
              <a:rPr lang="en-US" sz="2400" dirty="0">
                <a:latin typeface="Times New Roman" panose="02020603050405020304" pitchFamily="18" charset="0"/>
                <a:cs typeface="Times New Roman" panose="02020603050405020304" pitchFamily="18" charset="0"/>
              </a:rPr>
              <a:t>3. The sphenoidal sinuses are separated from the orbit only by a thin layer of bone.</a:t>
            </a:r>
            <a:endParaRPr lang="en-IN" sz="2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AAE07762-F400-484B-809E-548B705183AE}"/>
              </a:ext>
            </a:extLst>
          </p:cNvPr>
          <p:cNvPicPr>
            <a:picLocks noChangeAspect="1"/>
          </p:cNvPicPr>
          <p:nvPr/>
        </p:nvPicPr>
        <p:blipFill rotWithShape="1">
          <a:blip r:embed="rId2"/>
          <a:srcRect l="26330" t="38723" r="50000" b="23830"/>
          <a:stretch/>
        </p:blipFill>
        <p:spPr>
          <a:xfrm>
            <a:off x="7163588" y="398834"/>
            <a:ext cx="5028412" cy="4474723"/>
          </a:xfrm>
          <a:prstGeom prst="rect">
            <a:avLst/>
          </a:prstGeom>
        </p:spPr>
      </p:pic>
    </p:spTree>
    <p:extLst>
      <p:ext uri="{BB962C8B-B14F-4D97-AF65-F5344CB8AC3E}">
        <p14:creationId xmlns:p14="http://schemas.microsoft.com/office/powerpoint/2010/main" xmlns="" val="601158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81DD046-E28D-4DFF-976D-DE89C3A74698}"/>
              </a:ext>
            </a:extLst>
          </p:cNvPr>
          <p:cNvSpPr txBox="1"/>
          <p:nvPr/>
        </p:nvSpPr>
        <p:spPr>
          <a:xfrm>
            <a:off x="372083" y="1452120"/>
            <a:ext cx="6699926" cy="3606115"/>
          </a:xfrm>
          <a:prstGeom prst="rect">
            <a:avLst/>
          </a:prstGeom>
          <a:noFill/>
        </p:spPr>
        <p:txBody>
          <a:bodyPr wrap="square">
            <a:spAutoFit/>
          </a:bodyPr>
          <a:lstStyle/>
          <a:p>
            <a:pPr marL="266700" marR="3810" indent="-257175">
              <a:spcBef>
                <a:spcPts val="79"/>
              </a:spcBef>
              <a:buClr>
                <a:srgbClr val="404040"/>
              </a:buClr>
              <a:buFont typeface="Wingdings"/>
              <a:buChar char=""/>
              <a:tabLst>
                <a:tab pos="328136" algn="l"/>
                <a:tab pos="328613" algn="l"/>
              </a:tabLst>
            </a:pPr>
            <a:r>
              <a:rPr lang="en-US" sz="2400" dirty="0">
                <a:latin typeface="Times New Roman" panose="02020603050405020304" pitchFamily="18" charset="0"/>
                <a:cs typeface="Times New Roman" panose="02020603050405020304" pitchFamily="18" charset="0"/>
              </a:rPr>
              <a:t>	</a:t>
            </a:r>
            <a:r>
              <a:rPr lang="en-US" sz="2400" dirty="0">
                <a:solidFill>
                  <a:srgbClr val="0D0D0D"/>
                </a:solidFill>
                <a:latin typeface="Times New Roman" panose="02020603050405020304" pitchFamily="18" charset="0"/>
                <a:cs typeface="Times New Roman" panose="02020603050405020304" pitchFamily="18" charset="0"/>
              </a:rPr>
              <a:t>Since it is thinnest, </a:t>
            </a:r>
            <a:r>
              <a:rPr lang="en-US" sz="2400" spc="-4" dirty="0">
                <a:solidFill>
                  <a:srgbClr val="0D0D0D"/>
                </a:solidFill>
                <a:latin typeface="Times New Roman" panose="02020603050405020304" pitchFamily="18" charset="0"/>
                <a:cs typeface="Times New Roman" panose="02020603050405020304" pitchFamily="18" charset="0"/>
              </a:rPr>
              <a:t>ethmoiditis </a:t>
            </a:r>
            <a:r>
              <a:rPr lang="en-US" sz="2400" dirty="0">
                <a:solidFill>
                  <a:srgbClr val="0D0D0D"/>
                </a:solidFill>
                <a:latin typeface="Times New Roman" panose="02020603050405020304" pitchFamily="18" charset="0"/>
                <a:cs typeface="Times New Roman" panose="02020603050405020304" pitchFamily="18" charset="0"/>
              </a:rPr>
              <a:t>is the </a:t>
            </a:r>
            <a:r>
              <a:rPr lang="en-US" sz="2400" spc="-4" dirty="0">
                <a:solidFill>
                  <a:srgbClr val="0D0D0D"/>
                </a:solidFill>
                <a:latin typeface="Times New Roman" panose="02020603050405020304" pitchFamily="18" charset="0"/>
                <a:cs typeface="Times New Roman" panose="02020603050405020304" pitchFamily="18" charset="0"/>
              </a:rPr>
              <a:t>commonest cause </a:t>
            </a:r>
            <a:r>
              <a:rPr lang="en-US" sz="2400" dirty="0">
                <a:solidFill>
                  <a:srgbClr val="0D0D0D"/>
                </a:solidFill>
                <a:latin typeface="Times New Roman" panose="02020603050405020304" pitchFamily="18" charset="0"/>
                <a:cs typeface="Times New Roman" panose="02020603050405020304" pitchFamily="18" charset="0"/>
              </a:rPr>
              <a:t>of  orbital </a:t>
            </a:r>
            <a:r>
              <a:rPr lang="en-US" sz="2400" spc="-4" dirty="0">
                <a:solidFill>
                  <a:srgbClr val="0D0D0D"/>
                </a:solidFill>
                <a:latin typeface="Times New Roman" panose="02020603050405020304" pitchFamily="18" charset="0"/>
                <a:cs typeface="Times New Roman" panose="02020603050405020304" pitchFamily="18" charset="0"/>
              </a:rPr>
              <a:t>cellulitis, especially </a:t>
            </a:r>
            <a:r>
              <a:rPr lang="en-US" sz="2400" dirty="0">
                <a:solidFill>
                  <a:srgbClr val="0D0D0D"/>
                </a:solidFill>
                <a:latin typeface="Times New Roman" panose="02020603050405020304" pitchFamily="18" charset="0"/>
                <a:cs typeface="Times New Roman" panose="02020603050405020304" pitchFamily="18" charset="0"/>
              </a:rPr>
              <a:t>in</a:t>
            </a:r>
            <a:r>
              <a:rPr lang="en-US" sz="2400" spc="15" dirty="0">
                <a:solidFill>
                  <a:srgbClr val="0D0D0D"/>
                </a:solidFill>
                <a:latin typeface="Times New Roman" panose="02020603050405020304" pitchFamily="18" charset="0"/>
                <a:cs typeface="Times New Roman" panose="02020603050405020304" pitchFamily="18" charset="0"/>
              </a:rPr>
              <a:t> </a:t>
            </a:r>
            <a:r>
              <a:rPr lang="en-US" sz="2400" dirty="0">
                <a:solidFill>
                  <a:srgbClr val="0D0D0D"/>
                </a:solidFill>
                <a:latin typeface="Times New Roman" panose="02020603050405020304" pitchFamily="18" charset="0"/>
                <a:cs typeface="Times New Roman" panose="02020603050405020304" pitchFamily="18" charset="0"/>
              </a:rPr>
              <a:t>children</a:t>
            </a:r>
            <a:endParaRPr lang="en-US" sz="2400" dirty="0">
              <a:latin typeface="Times New Roman" panose="02020603050405020304" pitchFamily="18" charset="0"/>
              <a:cs typeface="Times New Roman" panose="02020603050405020304" pitchFamily="18" charset="0"/>
            </a:endParaRPr>
          </a:p>
          <a:p>
            <a:pPr>
              <a:lnSpc>
                <a:spcPct val="100000"/>
              </a:lnSpc>
              <a:buClr>
                <a:srgbClr val="404040"/>
              </a:buClr>
              <a:buFont typeface="Wingdings"/>
              <a:buChar char=""/>
            </a:pPr>
            <a:endParaRPr lang="en-US" sz="2800" dirty="0">
              <a:latin typeface="Times New Roman" panose="02020603050405020304" pitchFamily="18" charset="0"/>
              <a:cs typeface="Times New Roman" panose="02020603050405020304" pitchFamily="18" charset="0"/>
            </a:endParaRPr>
          </a:p>
          <a:p>
            <a:pPr marL="266700" marR="1413034" indent="-257175">
              <a:spcBef>
                <a:spcPts val="1676"/>
              </a:spcBef>
              <a:buClr>
                <a:srgbClr val="404040"/>
              </a:buClr>
              <a:buFont typeface="Wingdings"/>
              <a:buChar char=""/>
              <a:tabLst>
                <a:tab pos="328136" algn="l"/>
                <a:tab pos="328613" algn="l"/>
              </a:tabLst>
            </a:pPr>
            <a:r>
              <a:rPr lang="en-US" sz="2400" dirty="0">
                <a:latin typeface="Times New Roman" panose="02020603050405020304" pitchFamily="18" charset="0"/>
                <a:cs typeface="Times New Roman" panose="02020603050405020304" pitchFamily="18" charset="0"/>
              </a:rPr>
              <a:t>	</a:t>
            </a:r>
            <a:r>
              <a:rPr lang="en-US" sz="2400" dirty="0">
                <a:solidFill>
                  <a:srgbClr val="0D0D0D"/>
                </a:solidFill>
                <a:latin typeface="Times New Roman" panose="02020603050405020304" pitchFamily="18" charset="0"/>
                <a:cs typeface="Times New Roman" panose="02020603050405020304" pitchFamily="18" charset="0"/>
              </a:rPr>
              <a:t>Frequently eroded by chronic</a:t>
            </a:r>
            <a:r>
              <a:rPr lang="en-US" sz="2400" spc="-83" dirty="0">
                <a:solidFill>
                  <a:srgbClr val="0D0D0D"/>
                </a:solidFill>
                <a:latin typeface="Times New Roman" panose="02020603050405020304" pitchFamily="18" charset="0"/>
                <a:cs typeface="Times New Roman" panose="02020603050405020304" pitchFamily="18" charset="0"/>
              </a:rPr>
              <a:t> </a:t>
            </a:r>
            <a:r>
              <a:rPr lang="en-US" sz="2400" spc="-4" dirty="0">
                <a:solidFill>
                  <a:srgbClr val="0D0D0D"/>
                </a:solidFill>
                <a:latin typeface="Times New Roman" panose="02020603050405020304" pitchFamily="18" charset="0"/>
                <a:cs typeface="Times New Roman" panose="02020603050405020304" pitchFamily="18" charset="0"/>
              </a:rPr>
              <a:t>inflammatory  lesions, neoplasms, cysts</a:t>
            </a:r>
            <a:endParaRPr lang="en-US" sz="2400" dirty="0">
              <a:latin typeface="Times New Roman" panose="02020603050405020304" pitchFamily="18" charset="0"/>
              <a:cs typeface="Times New Roman" panose="02020603050405020304" pitchFamily="18" charset="0"/>
            </a:endParaRPr>
          </a:p>
          <a:p>
            <a:pPr>
              <a:lnSpc>
                <a:spcPct val="100000"/>
              </a:lnSpc>
              <a:buClr>
                <a:srgbClr val="404040"/>
              </a:buClr>
              <a:buFont typeface="Wingdings"/>
              <a:buChar char=""/>
            </a:pPr>
            <a:endParaRPr lang="en-US" sz="2800" dirty="0">
              <a:latin typeface="Times New Roman" panose="02020603050405020304" pitchFamily="18" charset="0"/>
              <a:cs typeface="Times New Roman" panose="02020603050405020304" pitchFamily="18" charset="0"/>
            </a:endParaRPr>
          </a:p>
          <a:p>
            <a:pPr marL="266700" marR="20955" indent="-257175">
              <a:spcBef>
                <a:spcPts val="1680"/>
              </a:spcBef>
              <a:buClr>
                <a:srgbClr val="404040"/>
              </a:buClr>
              <a:buFont typeface="Wingdings"/>
              <a:buChar char=""/>
              <a:tabLst>
                <a:tab pos="328136" algn="l"/>
                <a:tab pos="328613" algn="l"/>
              </a:tabLst>
            </a:pPr>
            <a:r>
              <a:rPr lang="en-US" sz="2400" dirty="0">
                <a:latin typeface="Times New Roman" panose="02020603050405020304" pitchFamily="18" charset="0"/>
                <a:cs typeface="Times New Roman" panose="02020603050405020304" pitchFamily="18" charset="0"/>
              </a:rPr>
              <a:t>	</a:t>
            </a:r>
            <a:r>
              <a:rPr lang="en-US" sz="2400" spc="-4" dirty="0">
                <a:solidFill>
                  <a:srgbClr val="0D0D0D"/>
                </a:solidFill>
                <a:latin typeface="Times New Roman" panose="02020603050405020304" pitchFamily="18" charset="0"/>
                <a:cs typeface="Times New Roman" panose="02020603050405020304" pitchFamily="18" charset="0"/>
              </a:rPr>
              <a:t>It </a:t>
            </a:r>
            <a:r>
              <a:rPr lang="en-US" sz="2400" dirty="0">
                <a:solidFill>
                  <a:srgbClr val="0D0D0D"/>
                </a:solidFill>
                <a:latin typeface="Times New Roman" panose="02020603050405020304" pitchFamily="18" charset="0"/>
                <a:cs typeface="Times New Roman" panose="02020603050405020304" pitchFamily="18" charset="0"/>
              </a:rPr>
              <a:t>is </a:t>
            </a:r>
            <a:r>
              <a:rPr lang="en-US" sz="2400" spc="-4" dirty="0">
                <a:solidFill>
                  <a:srgbClr val="0D0D0D"/>
                </a:solidFill>
                <a:latin typeface="Times New Roman" panose="02020603050405020304" pitchFamily="18" charset="0"/>
                <a:cs typeface="Times New Roman" panose="02020603050405020304" pitchFamily="18" charset="0"/>
              </a:rPr>
              <a:t>easily fractured </a:t>
            </a:r>
            <a:r>
              <a:rPr lang="en-US" sz="2400" dirty="0">
                <a:solidFill>
                  <a:srgbClr val="0D0D0D"/>
                </a:solidFill>
                <a:latin typeface="Times New Roman" panose="02020603050405020304" pitchFamily="18" charset="0"/>
                <a:cs typeface="Times New Roman" panose="02020603050405020304" pitchFamily="18" charset="0"/>
              </a:rPr>
              <a:t>during </a:t>
            </a:r>
            <a:r>
              <a:rPr lang="en-US" sz="2400" spc="-4" dirty="0">
                <a:solidFill>
                  <a:srgbClr val="0D0D0D"/>
                </a:solidFill>
                <a:latin typeface="Times New Roman" panose="02020603050405020304" pitchFamily="18" charset="0"/>
                <a:cs typeface="Times New Roman" panose="02020603050405020304" pitchFamily="18" charset="0"/>
              </a:rPr>
              <a:t>trauma </a:t>
            </a:r>
            <a:r>
              <a:rPr lang="en-US" sz="2400" dirty="0">
                <a:solidFill>
                  <a:srgbClr val="0D0D0D"/>
                </a:solidFill>
                <a:latin typeface="Times New Roman" panose="02020603050405020304" pitchFamily="18" charset="0"/>
                <a:cs typeface="Times New Roman" panose="02020603050405020304" pitchFamily="18" charset="0"/>
              </a:rPr>
              <a:t>and during orbitotomy  operations</a:t>
            </a:r>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7D8BB313-1276-42C3-990A-167920714E50}"/>
              </a:ext>
            </a:extLst>
          </p:cNvPr>
          <p:cNvSpPr txBox="1"/>
          <p:nvPr/>
        </p:nvSpPr>
        <p:spPr>
          <a:xfrm>
            <a:off x="1293778" y="379378"/>
            <a:ext cx="5233481" cy="584775"/>
          </a:xfrm>
          <a:prstGeom prst="rect">
            <a:avLst/>
          </a:prstGeom>
          <a:noFill/>
        </p:spPr>
        <p:txBody>
          <a:bodyPr wrap="square" rtlCol="0">
            <a:spAutoFit/>
          </a:bodyPr>
          <a:lstStyle/>
          <a:p>
            <a:r>
              <a:rPr lang="en-US" sz="3200" b="1" u="sng" dirty="0">
                <a:latin typeface="Times New Roman" panose="02020603050405020304" pitchFamily="18" charset="0"/>
                <a:cs typeface="Times New Roman" panose="02020603050405020304" pitchFamily="18" charset="0"/>
              </a:rPr>
              <a:t>APPLIED ANATOMY</a:t>
            </a:r>
            <a:endParaRPr lang="en-IN" sz="3200" b="1" u="sng" dirty="0">
              <a:latin typeface="Times New Roman" panose="02020603050405020304" pitchFamily="18" charset="0"/>
              <a:cs typeface="Times New Roman" panose="02020603050405020304" pitchFamily="18" charset="0"/>
            </a:endParaRPr>
          </a:p>
        </p:txBody>
      </p:sp>
      <p:sp>
        <p:nvSpPr>
          <p:cNvPr id="5" name="object 72">
            <a:extLst>
              <a:ext uri="{FF2B5EF4-FFF2-40B4-BE49-F238E27FC236}">
                <a16:creationId xmlns:a16="http://schemas.microsoft.com/office/drawing/2014/main" xmlns="" id="{8E83501C-0381-4A91-A68F-50D3668B5A68}"/>
              </a:ext>
            </a:extLst>
          </p:cNvPr>
          <p:cNvSpPr/>
          <p:nvPr/>
        </p:nvSpPr>
        <p:spPr>
          <a:xfrm>
            <a:off x="7723763" y="1752328"/>
            <a:ext cx="3978612" cy="335334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xmlns="" val="1180705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35A7D5D-575B-4525-A2A0-9D24BC863781}"/>
              </a:ext>
            </a:extLst>
          </p:cNvPr>
          <p:cNvSpPr txBox="1"/>
          <p:nvPr/>
        </p:nvSpPr>
        <p:spPr>
          <a:xfrm>
            <a:off x="255350" y="487025"/>
            <a:ext cx="3839995" cy="6370975"/>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It slopes upwards and medially to join the medial wall.</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It Is formed: </a:t>
            </a:r>
          </a:p>
          <a:p>
            <a:pPr marL="800100" lvl="1" indent="-342900">
              <a:buAutoNum type="arabicPeriod"/>
            </a:pPr>
            <a:r>
              <a:rPr lang="en-US" sz="2400" dirty="0">
                <a:latin typeface="Times New Roman" panose="02020603050405020304" pitchFamily="18" charset="0"/>
                <a:cs typeface="Times New Roman" panose="02020603050405020304" pitchFamily="18" charset="0"/>
              </a:rPr>
              <a:t>Mainly by the orbital surface of the maxilla .</a:t>
            </a:r>
          </a:p>
          <a:p>
            <a:pPr marL="800100" lvl="1" indent="-342900">
              <a:buAutoNum type="arabicPeriod"/>
            </a:pPr>
            <a:r>
              <a:rPr lang="en-US" sz="2400" dirty="0">
                <a:latin typeface="Times New Roman" panose="02020603050405020304" pitchFamily="18" charset="0"/>
                <a:cs typeface="Times New Roman" panose="02020603050405020304" pitchFamily="18" charset="0"/>
              </a:rPr>
              <a:t> By the lower part of the orbital surface of the zygomatic bone, anterolaterally.</a:t>
            </a:r>
          </a:p>
          <a:p>
            <a:pPr marL="800100" lvl="1" indent="-342900">
              <a:buAutoNum type="arabicPeriod"/>
            </a:pPr>
            <a:r>
              <a:rPr lang="en-US" sz="2400" dirty="0">
                <a:latin typeface="Times New Roman" panose="02020603050405020304" pitchFamily="18" charset="0"/>
                <a:cs typeface="Times New Roman" panose="02020603050405020304" pitchFamily="18" charset="0"/>
              </a:rPr>
              <a:t> The orbital process of the palatine bone, at the posterior angle.</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Relation:</a:t>
            </a:r>
          </a:p>
          <a:p>
            <a:pPr lvl="1"/>
            <a:r>
              <a:rPr lang="en-US" sz="2400" dirty="0">
                <a:latin typeface="Times New Roman" panose="02020603050405020304" pitchFamily="18" charset="0"/>
                <a:cs typeface="Times New Roman" panose="02020603050405020304" pitchFamily="18" charset="0"/>
              </a:rPr>
              <a:t> It separates the orbit from the maxillary sinus.</a:t>
            </a:r>
          </a:p>
          <a:p>
            <a:pPr marL="800100" lvl="1" indent="-342900">
              <a:buFont typeface="+mj-lt"/>
              <a:buAutoNum type="arabicPeriod"/>
            </a:pP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D6F7F7D3-776F-4F12-B9F2-CC4D39BC4244}"/>
              </a:ext>
            </a:extLst>
          </p:cNvPr>
          <p:cNvSpPr txBox="1"/>
          <p:nvPr/>
        </p:nvSpPr>
        <p:spPr>
          <a:xfrm>
            <a:off x="5045006" y="189849"/>
            <a:ext cx="2098743" cy="707886"/>
          </a:xfrm>
          <a:prstGeom prst="rect">
            <a:avLst/>
          </a:prstGeom>
          <a:noFill/>
        </p:spPr>
        <p:txBody>
          <a:bodyPr wrap="square">
            <a:spAutoFit/>
          </a:bodyPr>
          <a:lstStyle/>
          <a:p>
            <a:r>
              <a:rPr lang="en-US" sz="4000" b="1" u="sng" dirty="0">
                <a:latin typeface="Times New Roman" panose="02020603050405020304" pitchFamily="18" charset="0"/>
                <a:cs typeface="Times New Roman" panose="02020603050405020304" pitchFamily="18" charset="0"/>
              </a:rPr>
              <a:t>FLOOR</a:t>
            </a:r>
            <a:endParaRPr lang="en-IN" sz="4000" b="1" u="sng"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F707D4AE-BA78-499B-A0F9-01021A8B235C}"/>
              </a:ext>
            </a:extLst>
          </p:cNvPr>
          <p:cNvPicPr>
            <a:picLocks noChangeAspect="1"/>
          </p:cNvPicPr>
          <p:nvPr/>
        </p:nvPicPr>
        <p:blipFill rotWithShape="1">
          <a:blip r:embed="rId2"/>
          <a:srcRect l="26888" t="55461" r="27793" b="7943"/>
          <a:stretch/>
        </p:blipFill>
        <p:spPr>
          <a:xfrm>
            <a:off x="4207273" y="1817198"/>
            <a:ext cx="7729377" cy="3510879"/>
          </a:xfrm>
          <a:prstGeom prst="rect">
            <a:avLst/>
          </a:prstGeom>
        </p:spPr>
      </p:pic>
    </p:spTree>
    <p:extLst>
      <p:ext uri="{BB962C8B-B14F-4D97-AF65-F5344CB8AC3E}">
        <p14:creationId xmlns:p14="http://schemas.microsoft.com/office/powerpoint/2010/main" xmlns="" val="2773554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CF61F07-DA32-422F-B593-C3F6748EF212}"/>
              </a:ext>
            </a:extLst>
          </p:cNvPr>
          <p:cNvSpPr txBox="1"/>
          <p:nvPr/>
        </p:nvSpPr>
        <p:spPr>
          <a:xfrm>
            <a:off x="240033" y="1714148"/>
            <a:ext cx="4250986" cy="445795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orbital floor being quite thin is commonly involved in '</a:t>
            </a:r>
            <a:r>
              <a:rPr lang="en-US" sz="2400" b="1" dirty="0">
                <a:latin typeface="Times New Roman" panose="02020603050405020304" pitchFamily="18" charset="0"/>
                <a:cs typeface="Times New Roman" panose="02020603050405020304" pitchFamily="18" charset="0"/>
              </a:rPr>
              <a:t>blow-out</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fractures</a:t>
            </a:r>
            <a:r>
              <a:rPr lang="en-US" sz="2400" dirty="0">
                <a:latin typeface="Times New Roman" panose="02020603050405020304" pitchFamily="18" charset="0"/>
                <a:cs typeface="Times New Roman" panose="02020603050405020304" pitchFamily="18" charset="0"/>
              </a:rPr>
              <a:t>' and is easily invaded by </a:t>
            </a:r>
            <a:r>
              <a:rPr lang="en-US" sz="2400" dirty="0" err="1">
                <a:latin typeface="Times New Roman" panose="02020603050405020304" pitchFamily="18" charset="0"/>
                <a:cs typeface="Times New Roman" panose="02020603050405020304" pitchFamily="18" charset="0"/>
              </a:rPr>
              <a:t>tumours</a:t>
            </a:r>
            <a:r>
              <a:rPr lang="en-US" sz="2400" dirty="0">
                <a:latin typeface="Times New Roman" panose="02020603050405020304" pitchFamily="18" charset="0"/>
                <a:cs typeface="Times New Roman" panose="02020603050405020304" pitchFamily="18" charset="0"/>
              </a:rPr>
              <a:t> of the maxillary antrum. </a:t>
            </a:r>
          </a:p>
          <a:p>
            <a:pPr marL="285750" indent="-28575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floor of the orbit is best </a:t>
            </a:r>
            <a:r>
              <a:rPr lang="en-US" sz="2400" dirty="0" err="1">
                <a:latin typeface="Times New Roman" panose="02020603050405020304" pitchFamily="18" charset="0"/>
                <a:cs typeface="Times New Roman" panose="02020603050405020304" pitchFamily="18" charset="0"/>
              </a:rPr>
              <a:t>visualised</a:t>
            </a:r>
            <a:r>
              <a:rPr lang="en-US" sz="2400" dirty="0">
                <a:latin typeface="Times New Roman" panose="02020603050405020304" pitchFamily="18" charset="0"/>
                <a:cs typeface="Times New Roman" panose="02020603050405020304" pitchFamily="18" charset="0"/>
              </a:rPr>
              <a:t> with standard </a:t>
            </a:r>
            <a:r>
              <a:rPr lang="en-US" sz="2400" dirty="0" err="1">
                <a:latin typeface="Times New Roman" panose="02020603050405020304" pitchFamily="18" charset="0"/>
                <a:cs typeface="Times New Roman" panose="02020603050405020304" pitchFamily="18" charset="0"/>
              </a:rPr>
              <a:t>postero</a:t>
            </a:r>
            <a:r>
              <a:rPr lang="en-US" sz="2400" dirty="0">
                <a:latin typeface="Times New Roman" panose="02020603050405020304" pitchFamily="18" charset="0"/>
                <a:cs typeface="Times New Roman" panose="02020603050405020304" pitchFamily="18" charset="0"/>
              </a:rPr>
              <a:t> anterior radiographs</a:t>
            </a:r>
          </a:p>
        </p:txBody>
      </p:sp>
      <p:pic>
        <p:nvPicPr>
          <p:cNvPr id="4" name="Picture 3">
            <a:extLst>
              <a:ext uri="{FF2B5EF4-FFF2-40B4-BE49-F238E27FC236}">
                <a16:creationId xmlns:a16="http://schemas.microsoft.com/office/drawing/2014/main" xmlns="" id="{A2A6F620-7AF0-45BB-BE1D-56C2335FBBC2}"/>
              </a:ext>
            </a:extLst>
          </p:cNvPr>
          <p:cNvPicPr>
            <a:picLocks noChangeAspect="1"/>
          </p:cNvPicPr>
          <p:nvPr/>
        </p:nvPicPr>
        <p:blipFill rotWithShape="1">
          <a:blip r:embed="rId2"/>
          <a:srcRect l="30878" t="32483" r="10319" b="8794"/>
          <a:stretch/>
        </p:blipFill>
        <p:spPr>
          <a:xfrm>
            <a:off x="4491019" y="1780162"/>
            <a:ext cx="7700982" cy="4325925"/>
          </a:xfrm>
          <a:prstGeom prst="rect">
            <a:avLst/>
          </a:prstGeom>
        </p:spPr>
      </p:pic>
      <p:sp>
        <p:nvSpPr>
          <p:cNvPr id="7" name="TextBox 6">
            <a:extLst>
              <a:ext uri="{FF2B5EF4-FFF2-40B4-BE49-F238E27FC236}">
                <a16:creationId xmlns:a16="http://schemas.microsoft.com/office/drawing/2014/main" xmlns="" id="{6D4DA2D7-7DA6-47A7-B18B-4C7F7DC4E138}"/>
              </a:ext>
            </a:extLst>
          </p:cNvPr>
          <p:cNvSpPr txBox="1"/>
          <p:nvPr/>
        </p:nvSpPr>
        <p:spPr>
          <a:xfrm>
            <a:off x="1043291" y="320575"/>
            <a:ext cx="6094378" cy="742511"/>
          </a:xfrm>
          <a:prstGeom prst="rect">
            <a:avLst/>
          </a:prstGeom>
          <a:noFill/>
        </p:spPr>
        <p:txBody>
          <a:bodyPr wrap="square">
            <a:spAutoFit/>
          </a:bodyPr>
          <a:lstStyle/>
          <a:p>
            <a:pPr>
              <a:lnSpc>
                <a:spcPct val="150000"/>
              </a:lnSpc>
            </a:pPr>
            <a:r>
              <a:rPr lang="en-US" sz="3200" b="1" u="sng" dirty="0">
                <a:latin typeface="Times New Roman" panose="02020603050405020304" pitchFamily="18" charset="0"/>
                <a:cs typeface="Times New Roman" panose="02020603050405020304" pitchFamily="18" charset="0"/>
              </a:rPr>
              <a:t>Clinical applications of the floor- </a:t>
            </a:r>
          </a:p>
        </p:txBody>
      </p:sp>
    </p:spTree>
    <p:extLst>
      <p:ext uri="{BB962C8B-B14F-4D97-AF65-F5344CB8AC3E}">
        <p14:creationId xmlns:p14="http://schemas.microsoft.com/office/powerpoint/2010/main" xmlns="" val="1935582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57148B1-CC7F-40B0-BCED-EB2411B5F2E8}"/>
              </a:ext>
            </a:extLst>
          </p:cNvPr>
          <p:cNvSpPr txBox="1"/>
          <p:nvPr/>
        </p:nvSpPr>
        <p:spPr>
          <a:xfrm>
            <a:off x="221303" y="897418"/>
            <a:ext cx="11417842" cy="583185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anterior open end of the orbit is referred to as base. </a:t>
            </a:r>
          </a:p>
          <a:p>
            <a:pPr marL="285750" indent="-285750">
              <a:lnSpc>
                <a:spcPct val="15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It is bounded by the orbital margins  </a:t>
            </a:r>
          </a:p>
          <a:p>
            <a:pPr marL="285750" indent="-285750">
              <a:lnSpc>
                <a:spcPct val="15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margins are formed by a ring of compact bone. </a:t>
            </a:r>
          </a:p>
          <a:p>
            <a:pPr marL="285750" indent="-285750">
              <a:lnSpc>
                <a:spcPct val="15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It gives attachment to the septum </a:t>
            </a:r>
            <a:r>
              <a:rPr lang="en-US" sz="2800" dirty="0" err="1">
                <a:latin typeface="Times New Roman" panose="02020603050405020304" pitchFamily="18" charset="0"/>
                <a:cs typeface="Times New Roman" panose="02020603050405020304" pitchFamily="18" charset="0"/>
              </a:rPr>
              <a:t>orbitale</a:t>
            </a:r>
            <a:r>
              <a:rPr lang="en-US" sz="2800" dirty="0">
                <a:latin typeface="Times New Roman" panose="02020603050405020304" pitchFamily="18" charset="0"/>
                <a:cs typeface="Times New Roman" panose="02020603050405020304" pitchFamily="18" charset="0"/>
              </a:rPr>
              <a:t> </a:t>
            </a:r>
          </a:p>
          <a:p>
            <a:pPr lvl="1">
              <a:lnSpc>
                <a:spcPct val="150000"/>
              </a:lnSpc>
            </a:pPr>
            <a:r>
              <a:rPr lang="en-IN" sz="2800" dirty="0">
                <a:latin typeface="Times New Roman" panose="02020603050405020304" pitchFamily="18" charset="0"/>
                <a:cs typeface="Times New Roman" panose="02020603050405020304" pitchFamily="18" charset="0"/>
              </a:rPr>
              <a:t>The orbital margin can be described under four parts:- </a:t>
            </a:r>
          </a:p>
          <a:p>
            <a:pPr marL="1428750" lvl="2" indent="-514350">
              <a:lnSpc>
                <a:spcPct val="150000"/>
              </a:lnSpc>
              <a:buFont typeface="+mj-lt"/>
              <a:buAutoNum type="arabicPeriod"/>
            </a:pPr>
            <a:r>
              <a:rPr lang="en-IN" sz="2800" dirty="0">
                <a:latin typeface="Times New Roman" panose="02020603050405020304" pitchFamily="18" charset="0"/>
                <a:cs typeface="Times New Roman" panose="02020603050405020304" pitchFamily="18" charset="0"/>
              </a:rPr>
              <a:t> Superior orbital margin</a:t>
            </a:r>
          </a:p>
          <a:p>
            <a:pPr marL="1428750" lvl="2" indent="-514350">
              <a:lnSpc>
                <a:spcPct val="150000"/>
              </a:lnSpc>
              <a:buFont typeface="+mj-lt"/>
              <a:buAutoNum type="arabicPeriod"/>
            </a:pPr>
            <a:r>
              <a:rPr lang="en-IN" sz="2800" dirty="0">
                <a:latin typeface="Times New Roman" panose="02020603050405020304" pitchFamily="18" charset="0"/>
                <a:cs typeface="Times New Roman" panose="02020603050405020304" pitchFamily="18" charset="0"/>
              </a:rPr>
              <a:t>Inferior orbital margin. </a:t>
            </a:r>
          </a:p>
          <a:p>
            <a:pPr marL="1428750" lvl="2" indent="-514350">
              <a:lnSpc>
                <a:spcPct val="150000"/>
              </a:lnSpc>
              <a:buFont typeface="+mj-lt"/>
              <a:buAutoNum type="arabicPeriod"/>
            </a:pPr>
            <a:r>
              <a:rPr lang="en-IN" sz="2800" dirty="0">
                <a:latin typeface="Times New Roman" panose="02020603050405020304" pitchFamily="18" charset="0"/>
                <a:cs typeface="Times New Roman" panose="02020603050405020304" pitchFamily="18" charset="0"/>
              </a:rPr>
              <a:t>Medial orbital margin. </a:t>
            </a:r>
          </a:p>
          <a:p>
            <a:pPr marL="1428750" lvl="2" indent="-514350">
              <a:lnSpc>
                <a:spcPct val="150000"/>
              </a:lnSpc>
              <a:buFont typeface="+mj-lt"/>
              <a:buAutoNum type="arabicPeriod"/>
            </a:pPr>
            <a:r>
              <a:rPr lang="en-IN" sz="2800" dirty="0">
                <a:latin typeface="Times New Roman" panose="02020603050405020304" pitchFamily="18" charset="0"/>
                <a:cs typeface="Times New Roman" panose="02020603050405020304" pitchFamily="18" charset="0"/>
              </a:rPr>
              <a:t>Lateral orbital margin.</a:t>
            </a:r>
          </a:p>
        </p:txBody>
      </p:sp>
      <p:sp>
        <p:nvSpPr>
          <p:cNvPr id="7" name="TextBox 6">
            <a:extLst>
              <a:ext uri="{FF2B5EF4-FFF2-40B4-BE49-F238E27FC236}">
                <a16:creationId xmlns:a16="http://schemas.microsoft.com/office/drawing/2014/main" xmlns="" id="{25B96F8D-6723-4DE4-9256-5DD3870A4994}"/>
              </a:ext>
            </a:extLst>
          </p:cNvPr>
          <p:cNvSpPr txBox="1"/>
          <p:nvPr/>
        </p:nvSpPr>
        <p:spPr>
          <a:xfrm>
            <a:off x="3669759" y="128729"/>
            <a:ext cx="4520930" cy="769441"/>
          </a:xfrm>
          <a:prstGeom prst="rect">
            <a:avLst/>
          </a:prstGeom>
          <a:noFill/>
        </p:spPr>
        <p:txBody>
          <a:bodyPr wrap="square">
            <a:spAutoFit/>
          </a:bodyPr>
          <a:lstStyle/>
          <a:p>
            <a:r>
              <a:rPr lang="en-IN" sz="4400" b="1" u="sng" dirty="0">
                <a:latin typeface="Times New Roman" panose="02020603050405020304" pitchFamily="18" charset="0"/>
                <a:cs typeface="Times New Roman" panose="02020603050405020304" pitchFamily="18" charset="0"/>
              </a:rPr>
              <a:t>BASE OF ORBIT</a:t>
            </a:r>
          </a:p>
        </p:txBody>
      </p:sp>
    </p:spTree>
    <p:extLst>
      <p:ext uri="{BB962C8B-B14F-4D97-AF65-F5344CB8AC3E}">
        <p14:creationId xmlns:p14="http://schemas.microsoft.com/office/powerpoint/2010/main" xmlns="" val="2187916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5FBDA75-02B3-4B88-9D54-AF2FFC3115D1}"/>
              </a:ext>
            </a:extLst>
          </p:cNvPr>
          <p:cNvSpPr txBox="1"/>
          <p:nvPr/>
        </p:nvSpPr>
        <p:spPr>
          <a:xfrm>
            <a:off x="3942134" y="248215"/>
            <a:ext cx="6094378" cy="707886"/>
          </a:xfrm>
          <a:prstGeom prst="rect">
            <a:avLst/>
          </a:prstGeom>
          <a:noFill/>
        </p:spPr>
        <p:txBody>
          <a:bodyPr wrap="square">
            <a:spAutoFit/>
          </a:bodyPr>
          <a:lstStyle/>
          <a:p>
            <a:r>
              <a:rPr lang="en-IN" sz="4000" b="1" u="sng" dirty="0">
                <a:latin typeface="Times New Roman" panose="02020603050405020304" pitchFamily="18" charset="0"/>
                <a:cs typeface="Times New Roman" panose="02020603050405020304" pitchFamily="18" charset="0"/>
              </a:rPr>
              <a:t>APEX OF ORBIT</a:t>
            </a:r>
          </a:p>
        </p:txBody>
      </p:sp>
      <p:sp>
        <p:nvSpPr>
          <p:cNvPr id="5" name="TextBox 4">
            <a:extLst>
              <a:ext uri="{FF2B5EF4-FFF2-40B4-BE49-F238E27FC236}">
                <a16:creationId xmlns:a16="http://schemas.microsoft.com/office/drawing/2014/main" xmlns="" id="{84A0AD80-18C9-4E03-A75B-6A1A838A9058}"/>
              </a:ext>
            </a:extLst>
          </p:cNvPr>
          <p:cNvSpPr txBox="1"/>
          <p:nvPr/>
        </p:nvSpPr>
        <p:spPr>
          <a:xfrm>
            <a:off x="430448" y="1345608"/>
            <a:ext cx="5950897" cy="390395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Orbital apex is the posterior end of the orbit. </a:t>
            </a:r>
          </a:p>
          <a:p>
            <a:pPr marL="285750" indent="-28575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Here the four orbital walls converge. </a:t>
            </a:r>
          </a:p>
          <a:p>
            <a:pPr marL="285750" indent="-28575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apex has two orifices: the optic canal and the superior orbital fissure which are situated in the sphenoid bone (where the body, greater wing and lesser wing meet each other)</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31226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5299373-B6D1-4A95-BE17-4F91D849C155}"/>
              </a:ext>
            </a:extLst>
          </p:cNvPr>
          <p:cNvSpPr txBox="1"/>
          <p:nvPr/>
        </p:nvSpPr>
        <p:spPr>
          <a:xfrm>
            <a:off x="1908699" y="1384917"/>
            <a:ext cx="8753383" cy="2800767"/>
          </a:xfrm>
          <a:prstGeom prst="rect">
            <a:avLst/>
          </a:prstGeom>
          <a:noFill/>
        </p:spPr>
        <p:txBody>
          <a:bodyPr wrap="square" rtlCol="0">
            <a:spAutoFit/>
          </a:bodyPr>
          <a:lstStyle/>
          <a:p>
            <a:pPr algn="ctr"/>
            <a:r>
              <a:rPr lang="en-US" sz="8800" b="1" u="sng" dirty="0">
                <a:solidFill>
                  <a:schemeClr val="bg2">
                    <a:lumMod val="10000"/>
                  </a:schemeClr>
                </a:solidFill>
                <a:latin typeface="Times New Roman" panose="02020603050405020304" pitchFamily="18" charset="0"/>
                <a:cs typeface="Times New Roman" panose="02020603050405020304" pitchFamily="18" charset="0"/>
              </a:rPr>
              <a:t>ORBIT AND ITS CONTENTS</a:t>
            </a:r>
            <a:endParaRPr lang="en-IN" sz="8800" b="1" u="sng"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111BC485-B2D9-447C-9914-BD42D735F871}"/>
              </a:ext>
            </a:extLst>
          </p:cNvPr>
          <p:cNvSpPr txBox="1"/>
          <p:nvPr/>
        </p:nvSpPr>
        <p:spPr>
          <a:xfrm>
            <a:off x="230819" y="5268192"/>
            <a:ext cx="3355760" cy="523220"/>
          </a:xfrm>
          <a:prstGeom prst="rect">
            <a:avLst/>
          </a:prstGeom>
          <a:noFill/>
        </p:spPr>
        <p:txBody>
          <a:bodyPr wrap="square">
            <a:spAutoFit/>
          </a:bodyPr>
          <a:lstStyle/>
          <a:p>
            <a:endParaRPr lang="en-IN"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6F92734D-E2E7-4FB4-A44C-DCBFE153110C}"/>
              </a:ext>
            </a:extLst>
          </p:cNvPr>
          <p:cNvSpPr txBox="1"/>
          <p:nvPr/>
        </p:nvSpPr>
        <p:spPr>
          <a:xfrm>
            <a:off x="8224422" y="5268191"/>
            <a:ext cx="3967578" cy="523220"/>
          </a:xfrm>
          <a:prstGeom prst="rect">
            <a:avLst/>
          </a:prstGeom>
          <a:noFill/>
        </p:spPr>
        <p:txBody>
          <a:bodyPr wrap="square">
            <a:spAutoFit/>
          </a:bodyPr>
          <a:lstStyle/>
          <a:p>
            <a:r>
              <a:rPr lang="en-US" sz="2800" b="1" dirty="0" smtClean="0">
                <a:latin typeface="Times New Roman" panose="02020603050405020304" pitchFamily="18" charset="0"/>
                <a:cs typeface="Times New Roman" panose="02020603050405020304" pitchFamily="18" charset="0"/>
              </a:rPr>
              <a:t>Dr</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Archana</a:t>
            </a:r>
            <a:r>
              <a:rPr lang="en-US" sz="2800" b="1" dirty="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Chaurasia</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128932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9A09966-CFB4-4007-BE17-D9D9ACA05248}"/>
              </a:ext>
            </a:extLst>
          </p:cNvPr>
          <p:cNvPicPr>
            <a:picLocks noChangeAspect="1"/>
          </p:cNvPicPr>
          <p:nvPr/>
        </p:nvPicPr>
        <p:blipFill rotWithShape="1">
          <a:blip r:embed="rId3"/>
          <a:srcRect l="26011" t="34326" r="28590" b="29362"/>
          <a:stretch/>
        </p:blipFill>
        <p:spPr>
          <a:xfrm>
            <a:off x="2940" y="1502923"/>
            <a:ext cx="6789906" cy="3852153"/>
          </a:xfrm>
          <a:prstGeom prst="rect">
            <a:avLst/>
          </a:prstGeom>
        </p:spPr>
      </p:pic>
      <p:pic>
        <p:nvPicPr>
          <p:cNvPr id="4" name="Picture 3">
            <a:extLst>
              <a:ext uri="{FF2B5EF4-FFF2-40B4-BE49-F238E27FC236}">
                <a16:creationId xmlns:a16="http://schemas.microsoft.com/office/drawing/2014/main" xmlns="" id="{29CB6F12-6404-40B9-9A47-11AAE5AAE2D3}"/>
              </a:ext>
            </a:extLst>
          </p:cNvPr>
          <p:cNvPicPr>
            <a:picLocks noChangeAspect="1"/>
          </p:cNvPicPr>
          <p:nvPr/>
        </p:nvPicPr>
        <p:blipFill rotWithShape="1">
          <a:blip r:embed="rId4"/>
          <a:srcRect l="48112" t="25958" r="20452" b="17021"/>
          <a:stretch/>
        </p:blipFill>
        <p:spPr>
          <a:xfrm>
            <a:off x="6792846" y="933856"/>
            <a:ext cx="5399154" cy="5457217"/>
          </a:xfrm>
          <a:prstGeom prst="rect">
            <a:avLst/>
          </a:prstGeom>
        </p:spPr>
      </p:pic>
    </p:spTree>
    <p:extLst>
      <p:ext uri="{BB962C8B-B14F-4D97-AF65-F5344CB8AC3E}">
        <p14:creationId xmlns:p14="http://schemas.microsoft.com/office/powerpoint/2010/main" xmlns="" val="2198524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72A3B59-4B5C-42B3-9B98-3649B5280F57}"/>
              </a:ext>
            </a:extLst>
          </p:cNvPr>
          <p:cNvPicPr>
            <a:picLocks noChangeAspect="1"/>
          </p:cNvPicPr>
          <p:nvPr/>
        </p:nvPicPr>
        <p:blipFill rotWithShape="1">
          <a:blip r:embed="rId2"/>
          <a:srcRect l="36144" t="46667" r="35452" b="22411"/>
          <a:stretch/>
        </p:blipFill>
        <p:spPr>
          <a:xfrm>
            <a:off x="5219683" y="764897"/>
            <a:ext cx="6972317" cy="4269566"/>
          </a:xfrm>
          <a:prstGeom prst="rect">
            <a:avLst/>
          </a:prstGeom>
        </p:spPr>
      </p:pic>
      <p:sp>
        <p:nvSpPr>
          <p:cNvPr id="5" name="TextBox 4">
            <a:extLst>
              <a:ext uri="{FF2B5EF4-FFF2-40B4-BE49-F238E27FC236}">
                <a16:creationId xmlns:a16="http://schemas.microsoft.com/office/drawing/2014/main" xmlns="" id="{393CFCCB-F090-49B3-95A9-DFCE2EB8D3E9}"/>
              </a:ext>
            </a:extLst>
          </p:cNvPr>
          <p:cNvSpPr txBox="1"/>
          <p:nvPr/>
        </p:nvSpPr>
        <p:spPr>
          <a:xfrm>
            <a:off x="2911811" y="180122"/>
            <a:ext cx="7292504" cy="584775"/>
          </a:xfrm>
          <a:prstGeom prst="rect">
            <a:avLst/>
          </a:prstGeom>
          <a:noFill/>
        </p:spPr>
        <p:txBody>
          <a:bodyPr wrap="square">
            <a:spAutoFit/>
          </a:bodyPr>
          <a:lstStyle/>
          <a:p>
            <a:r>
              <a:rPr lang="en-US" sz="3200" b="1" u="sng" dirty="0">
                <a:latin typeface="Times New Roman" panose="02020603050405020304" pitchFamily="18" charset="0"/>
                <a:cs typeface="Times New Roman" panose="02020603050405020304" pitchFamily="18" charset="0"/>
              </a:rPr>
              <a:t>SUPERIOR ORBITAL FISSURE</a:t>
            </a:r>
            <a:endParaRPr lang="en-IN" sz="3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83F233B7-D4AF-4EF2-928E-E8D754600DB3}"/>
              </a:ext>
            </a:extLst>
          </p:cNvPr>
          <p:cNvSpPr txBox="1"/>
          <p:nvPr/>
        </p:nvSpPr>
        <p:spPr>
          <a:xfrm>
            <a:off x="246432" y="1038707"/>
            <a:ext cx="5181602" cy="3785652"/>
          </a:xfrm>
          <a:prstGeom prst="rect">
            <a:avLst/>
          </a:prstGeom>
          <a:noFill/>
        </p:spPr>
        <p:txBody>
          <a:bodyPr wrap="square">
            <a:spAutoFit/>
          </a:bodyPr>
          <a:lstStyle/>
          <a:p>
            <a:pPr marL="171450" indent="-1714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Divided into upper, middle and lower parts by the common tendinous ring (for origin of the recti). </a:t>
            </a:r>
          </a:p>
          <a:p>
            <a:pPr marL="171450" indent="-1714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structures passing through the upper and lateral part are the lacrimal and frontal nerves (branches of ophthalmic division of Vth nerve),trochlear nerve, superior ophthalmic vein and recurrent branch of the ophthalmic artery. </a:t>
            </a:r>
          </a:p>
        </p:txBody>
      </p:sp>
      <p:sp>
        <p:nvSpPr>
          <p:cNvPr id="9" name="TextBox 8">
            <a:extLst>
              <a:ext uri="{FF2B5EF4-FFF2-40B4-BE49-F238E27FC236}">
                <a16:creationId xmlns:a16="http://schemas.microsoft.com/office/drawing/2014/main" xmlns="" id="{B3EAA5D1-F3FE-4352-9E07-28BF169BCAF9}"/>
              </a:ext>
            </a:extLst>
          </p:cNvPr>
          <p:cNvSpPr txBox="1"/>
          <p:nvPr/>
        </p:nvSpPr>
        <p:spPr>
          <a:xfrm>
            <a:off x="246432" y="5034463"/>
            <a:ext cx="11319755" cy="1569660"/>
          </a:xfrm>
          <a:prstGeom prst="rect">
            <a:avLst/>
          </a:prstGeom>
          <a:noFill/>
        </p:spPr>
        <p:txBody>
          <a:bodyPr wrap="square">
            <a:spAutoFit/>
          </a:bodyPr>
          <a:lstStyle/>
          <a:p>
            <a:pPr marL="171450" indent="-1714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middle part of the fissure (within tendinous ring) transmits the superior and inferior divisions of the oculomotor nerve, the </a:t>
            </a:r>
            <a:r>
              <a:rPr lang="en-US" sz="2400" dirty="0" err="1">
                <a:latin typeface="Times New Roman" panose="02020603050405020304" pitchFamily="18" charset="0"/>
                <a:cs typeface="Times New Roman" panose="02020603050405020304" pitchFamily="18" charset="0"/>
              </a:rPr>
              <a:t>nasociliary</a:t>
            </a:r>
            <a:r>
              <a:rPr lang="en-US" sz="2400" dirty="0">
                <a:latin typeface="Times New Roman" panose="02020603050405020304" pitchFamily="18" charset="0"/>
                <a:cs typeface="Times New Roman" panose="02020603050405020304" pitchFamily="18" charset="0"/>
              </a:rPr>
              <a:t> branch of the ophthalmic division of the trigeminal nerve and the abducent nerve. </a:t>
            </a:r>
          </a:p>
          <a:p>
            <a:pPr marL="171450" indent="-1714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lower and medial part of the fissure transmit the inferior ophthalmic vein </a:t>
            </a:r>
          </a:p>
        </p:txBody>
      </p:sp>
    </p:spTree>
    <p:extLst>
      <p:ext uri="{BB962C8B-B14F-4D97-AF65-F5344CB8AC3E}">
        <p14:creationId xmlns:p14="http://schemas.microsoft.com/office/powerpoint/2010/main" xmlns="" val="1211078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46E9D4A-F0E0-4BF1-894F-01DEC215B672}"/>
              </a:ext>
            </a:extLst>
          </p:cNvPr>
          <p:cNvSpPr txBox="1"/>
          <p:nvPr/>
        </p:nvSpPr>
        <p:spPr>
          <a:xfrm>
            <a:off x="4404603" y="228759"/>
            <a:ext cx="3382794" cy="707886"/>
          </a:xfrm>
          <a:prstGeom prst="rect">
            <a:avLst/>
          </a:prstGeom>
          <a:noFill/>
        </p:spPr>
        <p:txBody>
          <a:bodyPr wrap="square">
            <a:spAutoFit/>
          </a:bodyPr>
          <a:lstStyle/>
          <a:p>
            <a:r>
              <a:rPr lang="en-IN" sz="4000" b="1" u="sng" dirty="0">
                <a:latin typeface="Times New Roman" panose="02020603050405020304" pitchFamily="18" charset="0"/>
                <a:cs typeface="Times New Roman" panose="02020603050405020304" pitchFamily="18" charset="0"/>
              </a:rPr>
              <a:t>PERIORBITA</a:t>
            </a:r>
          </a:p>
        </p:txBody>
      </p:sp>
      <p:sp>
        <p:nvSpPr>
          <p:cNvPr id="5" name="TextBox 4">
            <a:extLst>
              <a:ext uri="{FF2B5EF4-FFF2-40B4-BE49-F238E27FC236}">
                <a16:creationId xmlns:a16="http://schemas.microsoft.com/office/drawing/2014/main" xmlns="" id="{87B682C7-9F18-48B4-BBEA-ABB737EB1B7D}"/>
              </a:ext>
            </a:extLst>
          </p:cNvPr>
          <p:cNvSpPr txBox="1"/>
          <p:nvPr/>
        </p:nvSpPr>
        <p:spPr>
          <a:xfrm>
            <a:off x="362355" y="1289553"/>
            <a:ext cx="4890581" cy="4832092"/>
          </a:xfrm>
          <a:prstGeom prst="rect">
            <a:avLst/>
          </a:prstGeom>
          <a:noFill/>
        </p:spPr>
        <p:txBody>
          <a:bodyPr wrap="square">
            <a:sp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periosteum lining the surface of the orbital bones is called the periorbita. </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Generally it is loosely adherent to bone. </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However, it is firmly adherent at the orbital margin, superior and inferior orbital fissures, the optic canal, the lacrimal fossa and at the sutures. </a:t>
            </a:r>
            <a:endParaRPr lang="en-IN" sz="28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xmlns="" id="{4204C76B-FF6D-4E44-865F-260D64FAF8C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76203" y="1265547"/>
            <a:ext cx="5926171" cy="50866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88587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234EC0A-9731-427A-B5F4-62781DC53BFB}"/>
              </a:ext>
            </a:extLst>
          </p:cNvPr>
          <p:cNvSpPr txBox="1"/>
          <p:nvPr/>
        </p:nvSpPr>
        <p:spPr>
          <a:xfrm>
            <a:off x="3864312" y="287126"/>
            <a:ext cx="6094378" cy="769441"/>
          </a:xfrm>
          <a:prstGeom prst="rect">
            <a:avLst/>
          </a:prstGeom>
          <a:noFill/>
        </p:spPr>
        <p:txBody>
          <a:bodyPr wrap="square">
            <a:spAutoFit/>
          </a:bodyPr>
          <a:lstStyle/>
          <a:p>
            <a:r>
              <a:rPr lang="en-IN" sz="4400" b="1" u="sng" dirty="0">
                <a:latin typeface="Times New Roman" panose="02020603050405020304" pitchFamily="18" charset="0"/>
                <a:cs typeface="Times New Roman" panose="02020603050405020304" pitchFamily="18" charset="0"/>
              </a:rPr>
              <a:t>ORBITAL FASCIA</a:t>
            </a:r>
          </a:p>
        </p:txBody>
      </p:sp>
      <p:sp>
        <p:nvSpPr>
          <p:cNvPr id="5" name="TextBox 4">
            <a:extLst>
              <a:ext uri="{FF2B5EF4-FFF2-40B4-BE49-F238E27FC236}">
                <a16:creationId xmlns:a16="http://schemas.microsoft.com/office/drawing/2014/main" xmlns="" id="{E1175E26-43B4-47D4-9B2C-A81B46BE27B2}"/>
              </a:ext>
            </a:extLst>
          </p:cNvPr>
          <p:cNvSpPr txBox="1"/>
          <p:nvPr/>
        </p:nvSpPr>
        <p:spPr>
          <a:xfrm>
            <a:off x="469359" y="1554513"/>
            <a:ext cx="6094378" cy="3108543"/>
          </a:xfrm>
          <a:prstGeom prst="rect">
            <a:avLst/>
          </a:prstGeom>
          <a:noFill/>
        </p:spPr>
        <p:txBody>
          <a:bodyPr wrap="square">
            <a:spAutoFit/>
          </a:bodyPr>
          <a:lstStyle/>
          <a:p>
            <a:pPr marL="285750" indent="-285750">
              <a:buFont typeface="Arial" panose="020B0604020202020204" pitchFamily="34" charset="0"/>
              <a:buChar char="•"/>
            </a:pPr>
            <a:r>
              <a:rPr lang="en-IN" sz="2800" dirty="0">
                <a:latin typeface="Times New Roman" panose="02020603050405020304" pitchFamily="18" charset="0"/>
                <a:cs typeface="Times New Roman" panose="02020603050405020304" pitchFamily="18" charset="0"/>
              </a:rPr>
              <a:t>It is a complex interwoven thin connective tissue membrane joining the various intra-orbital content.</a:t>
            </a:r>
          </a:p>
          <a:p>
            <a:pPr marL="914400" lvl="1" indent="-457200">
              <a:buFont typeface="Wingdings" panose="05000000000000000000" pitchFamily="2" charset="2"/>
              <a:buChar char="Ø"/>
            </a:pPr>
            <a:r>
              <a:rPr lang="en-IN" sz="2800" dirty="0">
                <a:latin typeface="Times New Roman" panose="02020603050405020304" pitchFamily="18" charset="0"/>
                <a:cs typeface="Times New Roman" panose="02020603050405020304" pitchFamily="18" charset="0"/>
              </a:rPr>
              <a:t> Fascia bulbi</a:t>
            </a:r>
          </a:p>
          <a:p>
            <a:pPr marL="914400" lvl="1" indent="-457200">
              <a:buFont typeface="Wingdings" panose="05000000000000000000" pitchFamily="2" charset="2"/>
              <a:buChar char="Ø"/>
            </a:pPr>
            <a:r>
              <a:rPr lang="en-IN" sz="2800" dirty="0">
                <a:latin typeface="Times New Roman" panose="02020603050405020304" pitchFamily="18" charset="0"/>
                <a:cs typeface="Times New Roman" panose="02020603050405020304" pitchFamily="18" charset="0"/>
              </a:rPr>
              <a:t>Membranous expansions of the extraocular muscles</a:t>
            </a:r>
          </a:p>
          <a:p>
            <a:pPr marL="914400" lvl="1" indent="-457200">
              <a:buFont typeface="Wingdings" panose="05000000000000000000" pitchFamily="2" charset="2"/>
              <a:buChar char="Ø"/>
            </a:pPr>
            <a:r>
              <a:rPr lang="en-IN" sz="2800" dirty="0">
                <a:latin typeface="Times New Roman" panose="02020603050405020304" pitchFamily="18" charset="0"/>
                <a:cs typeface="Times New Roman" panose="02020603050405020304" pitchFamily="18" charset="0"/>
              </a:rPr>
              <a:t>Ligament of Lockwood.</a:t>
            </a:r>
          </a:p>
        </p:txBody>
      </p:sp>
      <p:pic>
        <p:nvPicPr>
          <p:cNvPr id="7" name="Picture 6">
            <a:extLst>
              <a:ext uri="{FF2B5EF4-FFF2-40B4-BE49-F238E27FC236}">
                <a16:creationId xmlns:a16="http://schemas.microsoft.com/office/drawing/2014/main" xmlns="" id="{42FD954A-02B6-41BC-AAB6-2E49FC3D26EC}"/>
              </a:ext>
            </a:extLst>
          </p:cNvPr>
          <p:cNvPicPr>
            <a:picLocks noChangeAspect="1"/>
          </p:cNvPicPr>
          <p:nvPr/>
        </p:nvPicPr>
        <p:blipFill rotWithShape="1">
          <a:blip r:embed="rId2"/>
          <a:srcRect l="17154" t="36312" r="50931" b="17163"/>
          <a:stretch/>
        </p:blipFill>
        <p:spPr>
          <a:xfrm>
            <a:off x="6404163" y="1554513"/>
            <a:ext cx="5483039" cy="4496091"/>
          </a:xfrm>
          <a:prstGeom prst="rect">
            <a:avLst/>
          </a:prstGeom>
        </p:spPr>
      </p:pic>
    </p:spTree>
    <p:extLst>
      <p:ext uri="{BB962C8B-B14F-4D97-AF65-F5344CB8AC3E}">
        <p14:creationId xmlns:p14="http://schemas.microsoft.com/office/powerpoint/2010/main" xmlns="" val="1241899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BD64456-57E9-45A6-9127-2D9F6B0D8B33}"/>
              </a:ext>
            </a:extLst>
          </p:cNvPr>
          <p:cNvSpPr txBox="1"/>
          <p:nvPr/>
        </p:nvSpPr>
        <p:spPr>
          <a:xfrm>
            <a:off x="226168" y="836978"/>
            <a:ext cx="6135722" cy="5632311"/>
          </a:xfrm>
          <a:prstGeom prst="rect">
            <a:avLst/>
          </a:prstGeom>
          <a:noFill/>
        </p:spPr>
        <p:txBody>
          <a:bodyPr wrap="square">
            <a:spAutoFit/>
          </a:bodyPr>
          <a:lstStyle/>
          <a:p>
            <a:pPr marL="342900" indent="-34290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Fascia bulbi, or Tenon's capsule </a:t>
            </a:r>
            <a:r>
              <a:rPr lang="en-US" sz="2400" dirty="0">
                <a:latin typeface="Times New Roman" panose="02020603050405020304" pitchFamily="18" charset="0"/>
                <a:cs typeface="Times New Roman" panose="02020603050405020304" pitchFamily="18" charset="0"/>
              </a:rPr>
              <a:t>is a loose membranous sheath envelops the eye ball from the optic nerve to the </a:t>
            </a:r>
            <a:r>
              <a:rPr lang="en-US" sz="2400" dirty="0" err="1">
                <a:latin typeface="Times New Roman" panose="02020603050405020304" pitchFamily="18" charset="0"/>
                <a:cs typeface="Times New Roman" panose="02020603050405020304" pitchFamily="18" charset="0"/>
              </a:rPr>
              <a:t>sclero</a:t>
            </a:r>
            <a:r>
              <a:rPr lang="en-US" sz="2400" dirty="0">
                <a:latin typeface="Times New Roman" panose="02020603050405020304" pitchFamily="18" charset="0"/>
                <a:cs typeface="Times New Roman" panose="02020603050405020304" pitchFamily="18" charset="0"/>
              </a:rPr>
              <a:t>-corneal junction.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It is separated from the sclera by the episcleral space which is traversed by delicate fibrous bands. The eyeball can freely move within this sheath.</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It is separated from the sclera by the epi-scleral space.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The lower part of the fascia bulbi is thickened and takes part in the formation of a sling or hammock on which the globe rests (suspensory ligament of Lockwood)</a:t>
            </a:r>
            <a:endParaRPr lang="en-US"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IN" sz="2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1174B692-6504-4332-A9DE-97A27BF41FAC}"/>
              </a:ext>
            </a:extLst>
          </p:cNvPr>
          <p:cNvPicPr>
            <a:picLocks noChangeAspect="1"/>
          </p:cNvPicPr>
          <p:nvPr/>
        </p:nvPicPr>
        <p:blipFill rotWithShape="1">
          <a:blip r:embed="rId3"/>
          <a:srcRect l="17234" t="46809" r="50000" b="13333"/>
          <a:stretch/>
        </p:blipFill>
        <p:spPr>
          <a:xfrm>
            <a:off x="6614809" y="-58366"/>
            <a:ext cx="5577191" cy="3816210"/>
          </a:xfrm>
          <a:prstGeom prst="rect">
            <a:avLst/>
          </a:prstGeom>
        </p:spPr>
      </p:pic>
    </p:spTree>
    <p:extLst>
      <p:ext uri="{BB962C8B-B14F-4D97-AF65-F5344CB8AC3E}">
        <p14:creationId xmlns:p14="http://schemas.microsoft.com/office/powerpoint/2010/main" xmlns="" val="1694366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54F24AD-9509-4CB0-B09A-519E3F7FD23A}"/>
              </a:ext>
            </a:extLst>
          </p:cNvPr>
          <p:cNvSpPr txBox="1"/>
          <p:nvPr/>
        </p:nvSpPr>
        <p:spPr>
          <a:xfrm>
            <a:off x="430449" y="280668"/>
            <a:ext cx="6094378" cy="5565947"/>
          </a:xfrm>
          <a:prstGeom prst="rect">
            <a:avLst/>
          </a:prstGeom>
          <a:noFill/>
        </p:spPr>
        <p:txBody>
          <a:bodyPr wrap="square">
            <a:spAutoFit/>
          </a:bodyPr>
          <a:lstStyle/>
          <a:p>
            <a:pPr>
              <a:lnSpc>
                <a:spcPct val="150000"/>
              </a:lnSpc>
            </a:pPr>
            <a:r>
              <a:rPr lang="en-US" sz="2400" b="1" u="sng" dirty="0">
                <a:latin typeface="Times New Roman" panose="02020603050405020304" pitchFamily="18" charset="0"/>
                <a:cs typeface="Times New Roman" panose="02020603050405020304" pitchFamily="18" charset="0"/>
              </a:rPr>
              <a:t>Suspensory ligament of Lockwood- </a:t>
            </a:r>
          </a:p>
          <a:p>
            <a:pPr marL="342900" indent="-34290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It is a thickened sling or hammock of fascial sheath It extends from the posterior lacrimal crest to the lateral orbital tubercle, on which rests the </a:t>
            </a:r>
            <a:r>
              <a:rPr lang="en-US" sz="2400" dirty="0" err="1">
                <a:latin typeface="Times New Roman" panose="02020603050405020304" pitchFamily="18" charset="0"/>
                <a:cs typeface="Times New Roman" panose="02020603050405020304" pitchFamily="18" charset="0"/>
              </a:rPr>
              <a:t>eyebal</a:t>
            </a:r>
            <a:r>
              <a:rPr lang="en-US" sz="2400" dirty="0">
                <a:latin typeface="Times New Roman" panose="02020603050405020304" pitchFamily="18" charset="0"/>
                <a:cs typeface="Times New Roman" panose="02020603050405020304" pitchFamily="18" charset="0"/>
              </a:rPr>
              <a:t>. </a:t>
            </a:r>
          </a:p>
          <a:p>
            <a:pPr marL="342900" indent="-34290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It is formed by fusion of expansions from the muscular sheaths of the medial rectus, inferior oblique, inferior rectus and lateral rectus muscle joined with the thickened inferior part of Tenon's capsule.</a:t>
            </a:r>
            <a:endParaRPr lang="en-IN" sz="2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8CF55F38-832B-4BAD-92BA-4305F8D3A695}"/>
              </a:ext>
            </a:extLst>
          </p:cNvPr>
          <p:cNvPicPr>
            <a:picLocks noChangeAspect="1"/>
          </p:cNvPicPr>
          <p:nvPr/>
        </p:nvPicPr>
        <p:blipFill rotWithShape="1">
          <a:blip r:embed="rId2"/>
          <a:srcRect l="17234" t="46809" r="50000" b="13333"/>
          <a:stretch/>
        </p:blipFill>
        <p:spPr>
          <a:xfrm>
            <a:off x="6614809" y="1381328"/>
            <a:ext cx="5577191" cy="3816210"/>
          </a:xfrm>
          <a:prstGeom prst="rect">
            <a:avLst/>
          </a:prstGeom>
        </p:spPr>
      </p:pic>
      <p:sp>
        <p:nvSpPr>
          <p:cNvPr id="5" name="Oval 4">
            <a:extLst>
              <a:ext uri="{FF2B5EF4-FFF2-40B4-BE49-F238E27FC236}">
                <a16:creationId xmlns:a16="http://schemas.microsoft.com/office/drawing/2014/main" xmlns="" id="{8B107318-767C-4E4B-ADA3-B391230AAE69}"/>
              </a:ext>
            </a:extLst>
          </p:cNvPr>
          <p:cNvSpPr/>
          <p:nvPr/>
        </p:nvSpPr>
        <p:spPr>
          <a:xfrm>
            <a:off x="7033098" y="3429000"/>
            <a:ext cx="1342417" cy="870626"/>
          </a:xfrm>
          <a:prstGeom prst="ellipse">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IN"/>
          </a:p>
        </p:txBody>
      </p:sp>
    </p:spTree>
    <p:extLst>
      <p:ext uri="{BB962C8B-B14F-4D97-AF65-F5344CB8AC3E}">
        <p14:creationId xmlns:p14="http://schemas.microsoft.com/office/powerpoint/2010/main" xmlns="" val="632996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E923BE54-5025-4D45-8C0B-C7BB58AF9F0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916365" y="983990"/>
            <a:ext cx="5030517" cy="471854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BF21EAB1-1C7E-46F2-A398-F5E02D4F841C}"/>
              </a:ext>
            </a:extLst>
          </p:cNvPr>
          <p:cNvSpPr txBox="1"/>
          <p:nvPr/>
        </p:nvSpPr>
        <p:spPr>
          <a:xfrm>
            <a:off x="2375981" y="519296"/>
            <a:ext cx="3606530" cy="707886"/>
          </a:xfrm>
          <a:prstGeom prst="rect">
            <a:avLst/>
          </a:prstGeom>
          <a:noFill/>
        </p:spPr>
        <p:txBody>
          <a:bodyPr wrap="square">
            <a:spAutoFit/>
          </a:bodyPr>
          <a:lstStyle/>
          <a:p>
            <a:r>
              <a:rPr lang="en-IN" sz="4000" b="1" u="sng" dirty="0">
                <a:latin typeface="Times New Roman" panose="02020603050405020304" pitchFamily="18" charset="0"/>
                <a:cs typeface="Times New Roman" panose="02020603050405020304" pitchFamily="18" charset="0"/>
              </a:rPr>
              <a:t>ORBITAL FAT</a:t>
            </a:r>
          </a:p>
        </p:txBody>
      </p:sp>
      <p:sp>
        <p:nvSpPr>
          <p:cNvPr id="6" name="TextBox 5">
            <a:extLst>
              <a:ext uri="{FF2B5EF4-FFF2-40B4-BE49-F238E27FC236}">
                <a16:creationId xmlns:a16="http://schemas.microsoft.com/office/drawing/2014/main" xmlns="" id="{4AD2A68B-2489-4BFB-B6F4-0D01FE6CC6C1}"/>
              </a:ext>
            </a:extLst>
          </p:cNvPr>
          <p:cNvSpPr txBox="1"/>
          <p:nvPr/>
        </p:nvSpPr>
        <p:spPr>
          <a:xfrm>
            <a:off x="578796" y="2237259"/>
            <a:ext cx="6094378" cy="2600199"/>
          </a:xfrm>
          <a:prstGeom prst="rect">
            <a:avLst/>
          </a:prstGeom>
          <a:noFill/>
        </p:spPr>
        <p:txBody>
          <a:bodyPr wrap="square">
            <a:spAutoFit/>
          </a:bodyPr>
          <a:lstStyle/>
          <a:p>
            <a:pPr>
              <a:lnSpc>
                <a:spcPct val="150000"/>
              </a:lnSpc>
            </a:pPr>
            <a:r>
              <a:rPr lang="en-US" sz="2800" dirty="0">
                <a:latin typeface="Times New Roman" panose="02020603050405020304" pitchFamily="18" charset="0"/>
                <a:cs typeface="Times New Roman" panose="02020603050405020304" pitchFamily="18" charset="0"/>
              </a:rPr>
              <a:t>Most of the orbital cavity is occupied by orbital fat which extends from the optic nerve to the orbital wall and from the apex of the orbit to the septum </a:t>
            </a:r>
            <a:r>
              <a:rPr lang="en-US" sz="2800" dirty="0" err="1">
                <a:latin typeface="Times New Roman" panose="02020603050405020304" pitchFamily="18" charset="0"/>
                <a:cs typeface="Times New Roman" panose="02020603050405020304" pitchFamily="18" charset="0"/>
              </a:rPr>
              <a:t>orbitale</a:t>
            </a:r>
            <a:r>
              <a:rPr lang="en-US" sz="2800" dirty="0">
                <a:latin typeface="Times New Roman" panose="02020603050405020304" pitchFamily="18" charset="0"/>
                <a:cs typeface="Times New Roman" panose="02020603050405020304" pitchFamily="18" charset="0"/>
              </a:rPr>
              <a:t>.</a:t>
            </a:r>
            <a:endParaRPr lang="en-I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31269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1D3D7A9-E099-4852-B4E2-1732B9ACCED9}"/>
              </a:ext>
            </a:extLst>
          </p:cNvPr>
          <p:cNvSpPr txBox="1"/>
          <p:nvPr/>
        </p:nvSpPr>
        <p:spPr>
          <a:xfrm>
            <a:off x="391536" y="1231666"/>
            <a:ext cx="9579315" cy="5011949"/>
          </a:xfrm>
          <a:prstGeom prst="rect">
            <a:avLst/>
          </a:prstGeom>
          <a:noFill/>
        </p:spPr>
        <p:txBody>
          <a:bodyPr wrap="square">
            <a:spAutoFit/>
          </a:bodyPr>
          <a:lstStyle/>
          <a:p>
            <a:pPr>
              <a:lnSpc>
                <a:spcPct val="150000"/>
              </a:lnSpc>
            </a:pPr>
            <a:r>
              <a:rPr lang="en-IN" sz="2400" dirty="0">
                <a:latin typeface="Times New Roman" panose="02020603050405020304" pitchFamily="18" charset="0"/>
                <a:cs typeface="Times New Roman" panose="02020603050405020304" pitchFamily="18" charset="0"/>
              </a:rPr>
              <a:t>1 Eyeball: Eyeball occupies anterior one-third of orbit</a:t>
            </a:r>
          </a:p>
          <a:p>
            <a:pPr>
              <a:lnSpc>
                <a:spcPct val="150000"/>
              </a:lnSpc>
            </a:pPr>
            <a:r>
              <a:rPr lang="en-IN" sz="2400" dirty="0">
                <a:latin typeface="Times New Roman" panose="02020603050405020304" pitchFamily="18" charset="0"/>
                <a:cs typeface="Times New Roman" panose="02020603050405020304" pitchFamily="18" charset="0"/>
              </a:rPr>
              <a:t> 2 Fascia: Orbital and bulbar. </a:t>
            </a:r>
          </a:p>
          <a:p>
            <a:pPr>
              <a:lnSpc>
                <a:spcPct val="150000"/>
              </a:lnSpc>
            </a:pPr>
            <a:r>
              <a:rPr lang="en-IN" sz="2400" dirty="0">
                <a:latin typeface="Times New Roman" panose="02020603050405020304" pitchFamily="18" charset="0"/>
                <a:cs typeface="Times New Roman" panose="02020603050405020304" pitchFamily="18" charset="0"/>
              </a:rPr>
              <a:t>3 Muscles: Extraocular and intraocular. </a:t>
            </a:r>
          </a:p>
          <a:p>
            <a:pPr>
              <a:lnSpc>
                <a:spcPct val="150000"/>
              </a:lnSpc>
            </a:pPr>
            <a:r>
              <a:rPr lang="en-IN" sz="2400" dirty="0">
                <a:latin typeface="Times New Roman" panose="02020603050405020304" pitchFamily="18" charset="0"/>
                <a:cs typeface="Times New Roman" panose="02020603050405020304" pitchFamily="18" charset="0"/>
              </a:rPr>
              <a:t>4 Vessels: Ophthalmic artery, superior and inferior ophthalmic veins, and lymphatics. </a:t>
            </a:r>
          </a:p>
          <a:p>
            <a:pPr>
              <a:lnSpc>
                <a:spcPct val="150000"/>
              </a:lnSpc>
            </a:pPr>
            <a:r>
              <a:rPr lang="en-IN" sz="2400" dirty="0">
                <a:latin typeface="Times New Roman" panose="02020603050405020304" pitchFamily="18" charset="0"/>
                <a:cs typeface="Times New Roman" panose="02020603050405020304" pitchFamily="18" charset="0"/>
              </a:rPr>
              <a:t>5 Nerves: Optic, oculomotor, trochlear and abducent; branches of ophthalmic and maxillary nerves, and sympathetic nerves.</a:t>
            </a:r>
          </a:p>
          <a:p>
            <a:pPr>
              <a:lnSpc>
                <a:spcPct val="150000"/>
              </a:lnSpc>
            </a:pPr>
            <a:r>
              <a:rPr lang="en-IN" sz="2400" dirty="0">
                <a:latin typeface="Times New Roman" panose="02020603050405020304" pitchFamily="18" charset="0"/>
                <a:cs typeface="Times New Roman" panose="02020603050405020304" pitchFamily="18" charset="0"/>
              </a:rPr>
              <a:t> 6 Lacrimal gland.</a:t>
            </a:r>
          </a:p>
          <a:p>
            <a:pPr>
              <a:lnSpc>
                <a:spcPct val="150000"/>
              </a:lnSpc>
            </a:pPr>
            <a:r>
              <a:rPr lang="en-IN" sz="2400" dirty="0">
                <a:latin typeface="Times New Roman" panose="02020603050405020304" pitchFamily="18" charset="0"/>
                <a:cs typeface="Times New Roman" panose="02020603050405020304" pitchFamily="18" charset="0"/>
              </a:rPr>
              <a:t> 7 Orbital fat.</a:t>
            </a:r>
          </a:p>
        </p:txBody>
      </p:sp>
      <p:sp>
        <p:nvSpPr>
          <p:cNvPr id="5" name="TextBox 4">
            <a:extLst>
              <a:ext uri="{FF2B5EF4-FFF2-40B4-BE49-F238E27FC236}">
                <a16:creationId xmlns:a16="http://schemas.microsoft.com/office/drawing/2014/main" xmlns="" id="{5CA2632A-097E-44F7-87E8-D0771E06BB81}"/>
              </a:ext>
            </a:extLst>
          </p:cNvPr>
          <p:cNvSpPr txBox="1"/>
          <p:nvPr/>
        </p:nvSpPr>
        <p:spPr>
          <a:xfrm>
            <a:off x="3047189" y="335764"/>
            <a:ext cx="6094378" cy="646331"/>
          </a:xfrm>
          <a:prstGeom prst="rect">
            <a:avLst/>
          </a:prstGeom>
          <a:noFill/>
        </p:spPr>
        <p:txBody>
          <a:bodyPr wrap="square">
            <a:spAutoFit/>
          </a:bodyPr>
          <a:lstStyle/>
          <a:p>
            <a:r>
              <a:rPr lang="en-IN" sz="3600" b="1" u="sng" dirty="0">
                <a:latin typeface="Times New Roman" panose="02020603050405020304" pitchFamily="18" charset="0"/>
                <a:cs typeface="Times New Roman" panose="02020603050405020304" pitchFamily="18" charset="0"/>
              </a:rPr>
              <a:t>CONTENTS OF THE ORBIT</a:t>
            </a:r>
          </a:p>
        </p:txBody>
      </p:sp>
    </p:spTree>
    <p:extLst>
      <p:ext uri="{BB962C8B-B14F-4D97-AF65-F5344CB8AC3E}">
        <p14:creationId xmlns:p14="http://schemas.microsoft.com/office/powerpoint/2010/main" xmlns="" val="3322945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92FD0FE-456D-4286-AAD9-D5ED1054DDD1}"/>
              </a:ext>
            </a:extLst>
          </p:cNvPr>
          <p:cNvSpPr txBox="1"/>
          <p:nvPr/>
        </p:nvSpPr>
        <p:spPr>
          <a:xfrm>
            <a:off x="2045645" y="316308"/>
            <a:ext cx="8100709" cy="584775"/>
          </a:xfrm>
          <a:prstGeom prst="rect">
            <a:avLst/>
          </a:prstGeom>
          <a:noFill/>
        </p:spPr>
        <p:txBody>
          <a:bodyPr wrap="square">
            <a:spAutoFit/>
          </a:bodyPr>
          <a:lstStyle/>
          <a:p>
            <a:r>
              <a:rPr lang="en-US" sz="3200" b="1" u="sng" dirty="0"/>
              <a:t>VASCULAR AND NERVE SUPPLY OF ORBIT </a:t>
            </a:r>
            <a:endParaRPr lang="en-IN" sz="3200" b="1" u="sng" dirty="0"/>
          </a:p>
        </p:txBody>
      </p:sp>
      <p:sp>
        <p:nvSpPr>
          <p:cNvPr id="5" name="TextBox 4">
            <a:extLst>
              <a:ext uri="{FF2B5EF4-FFF2-40B4-BE49-F238E27FC236}">
                <a16:creationId xmlns:a16="http://schemas.microsoft.com/office/drawing/2014/main" xmlns="" id="{1D669263-7967-4BCF-A692-F44007636EE2}"/>
              </a:ext>
            </a:extLst>
          </p:cNvPr>
          <p:cNvSpPr txBox="1"/>
          <p:nvPr/>
        </p:nvSpPr>
        <p:spPr>
          <a:xfrm>
            <a:off x="391538" y="1350231"/>
            <a:ext cx="6094378" cy="4457952"/>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ARTERY - ophthalmic artery </a:t>
            </a:r>
          </a:p>
          <a:p>
            <a:pPr marL="342900" indent="-342900">
              <a:lnSpc>
                <a:spcPct val="150000"/>
              </a:lnSpc>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VEINS – ophthalmic veins </a:t>
            </a:r>
          </a:p>
          <a:p>
            <a:pPr marL="342900" indent="-342900">
              <a:lnSpc>
                <a:spcPct val="150000"/>
              </a:lnSpc>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NERVES </a:t>
            </a:r>
          </a:p>
          <a:p>
            <a:pPr marL="342900" indent="-342900">
              <a:lnSpc>
                <a:spcPct val="150000"/>
              </a:lnSpc>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MOTOR NERVES - </a:t>
            </a:r>
            <a:r>
              <a:rPr lang="en-IN" sz="2400" dirty="0" err="1">
                <a:latin typeface="Times New Roman" panose="02020603050405020304" pitchFamily="18" charset="0"/>
                <a:cs typeface="Times New Roman" panose="02020603050405020304" pitchFamily="18" charset="0"/>
              </a:rPr>
              <a:t>IIIrd</a:t>
            </a:r>
            <a:r>
              <a:rPr lang="en-IN" sz="2400" dirty="0">
                <a:latin typeface="Times New Roman" panose="02020603050405020304" pitchFamily="18" charset="0"/>
                <a:cs typeface="Times New Roman" panose="02020603050405020304" pitchFamily="18" charset="0"/>
              </a:rPr>
              <a:t> C.N., </a:t>
            </a:r>
            <a:r>
              <a:rPr lang="en-IN" sz="2400" dirty="0" err="1">
                <a:latin typeface="Times New Roman" panose="02020603050405020304" pitchFamily="18" charset="0"/>
                <a:cs typeface="Times New Roman" panose="02020603050405020304" pitchFamily="18" charset="0"/>
              </a:rPr>
              <a:t>IVth</a:t>
            </a:r>
            <a:r>
              <a:rPr lang="en-IN" sz="2400" dirty="0">
                <a:latin typeface="Times New Roman" panose="02020603050405020304" pitchFamily="18" charset="0"/>
                <a:cs typeface="Times New Roman" panose="02020603050405020304" pitchFamily="18" charset="0"/>
              </a:rPr>
              <a:t> C.N. </a:t>
            </a:r>
            <a:r>
              <a:rPr lang="en-IN" sz="2400" dirty="0" err="1">
                <a:latin typeface="Times New Roman" panose="02020603050405020304" pitchFamily="18" charset="0"/>
                <a:cs typeface="Times New Roman" panose="02020603050405020304" pitchFamily="18" charset="0"/>
              </a:rPr>
              <a:t>VIth</a:t>
            </a:r>
            <a:r>
              <a:rPr lang="en-IN" sz="2400" dirty="0">
                <a:latin typeface="Times New Roman" panose="02020603050405020304" pitchFamily="18" charset="0"/>
                <a:cs typeface="Times New Roman" panose="02020603050405020304" pitchFamily="18" charset="0"/>
              </a:rPr>
              <a:t> C.N. </a:t>
            </a:r>
          </a:p>
          <a:p>
            <a:pPr marL="342900" indent="-342900">
              <a:lnSpc>
                <a:spcPct val="150000"/>
              </a:lnSpc>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SENSORY NERVES- 1st and 2nd branches of the Vth .C.N.</a:t>
            </a:r>
          </a:p>
          <a:p>
            <a:pPr marL="342900" indent="-342900">
              <a:lnSpc>
                <a:spcPct val="150000"/>
              </a:lnSpc>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 </a:t>
            </a:r>
            <a:r>
              <a:rPr lang="en-IN" sz="2400" dirty="0" err="1">
                <a:latin typeface="Times New Roman" panose="02020603050405020304" pitchFamily="18" charset="0"/>
                <a:cs typeface="Times New Roman" panose="02020603050405020304" pitchFamily="18" charset="0"/>
              </a:rPr>
              <a:t>Gannglion</a:t>
            </a:r>
            <a:r>
              <a:rPr lang="en-IN" sz="2400" dirty="0">
                <a:latin typeface="Times New Roman" panose="02020603050405020304" pitchFamily="18" charset="0"/>
                <a:cs typeface="Times New Roman" panose="02020603050405020304" pitchFamily="18" charset="0"/>
              </a:rPr>
              <a:t>- </a:t>
            </a:r>
            <a:r>
              <a:rPr lang="en-IN" sz="2400" dirty="0" err="1">
                <a:latin typeface="Times New Roman" panose="02020603050405020304" pitchFamily="18" charset="0"/>
                <a:cs typeface="Times New Roman" panose="02020603050405020304" pitchFamily="18" charset="0"/>
              </a:rPr>
              <a:t>Cilliary</a:t>
            </a:r>
            <a:r>
              <a:rPr lang="en-IN" sz="2400" dirty="0">
                <a:latin typeface="Times New Roman" panose="02020603050405020304" pitchFamily="18" charset="0"/>
                <a:cs typeface="Times New Roman" panose="02020603050405020304" pitchFamily="18" charset="0"/>
              </a:rPr>
              <a:t> ganglion.</a:t>
            </a:r>
          </a:p>
        </p:txBody>
      </p:sp>
    </p:spTree>
    <p:extLst>
      <p:ext uri="{BB962C8B-B14F-4D97-AF65-F5344CB8AC3E}">
        <p14:creationId xmlns:p14="http://schemas.microsoft.com/office/powerpoint/2010/main" xmlns="" val="2132225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15EF74B-D4ED-4EF3-ADC2-C69CD41A1082}"/>
              </a:ext>
            </a:extLst>
          </p:cNvPr>
          <p:cNvPicPr>
            <a:picLocks noChangeAspect="1"/>
          </p:cNvPicPr>
          <p:nvPr/>
        </p:nvPicPr>
        <p:blipFill rotWithShape="1">
          <a:blip r:embed="rId3"/>
          <a:srcRect l="20825" t="13333" r="22287" b="25107"/>
          <a:stretch/>
        </p:blipFill>
        <p:spPr>
          <a:xfrm>
            <a:off x="5003260" y="0"/>
            <a:ext cx="7052553" cy="4292858"/>
          </a:xfrm>
          <a:prstGeom prst="rect">
            <a:avLst/>
          </a:prstGeom>
        </p:spPr>
      </p:pic>
      <p:sp>
        <p:nvSpPr>
          <p:cNvPr id="5" name="TextBox 4">
            <a:extLst>
              <a:ext uri="{FF2B5EF4-FFF2-40B4-BE49-F238E27FC236}">
                <a16:creationId xmlns:a16="http://schemas.microsoft.com/office/drawing/2014/main" xmlns="" id="{4DA63965-6629-4A42-BC28-C592D78523A7}"/>
              </a:ext>
            </a:extLst>
          </p:cNvPr>
          <p:cNvSpPr txBox="1"/>
          <p:nvPr/>
        </p:nvSpPr>
        <p:spPr>
          <a:xfrm>
            <a:off x="410992" y="319099"/>
            <a:ext cx="4112369" cy="3600986"/>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Ophthalmic artery  </a:t>
            </a:r>
          </a:p>
          <a:p>
            <a:pPr marL="457200"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Branch of internal carotid </a:t>
            </a:r>
          </a:p>
          <a:p>
            <a:pPr marL="457200" indent="-45720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Arises when that vessel emerges through the roof of cavernous sinus  </a:t>
            </a:r>
          </a:p>
          <a:p>
            <a:pPr marL="457200"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Enters orbit through optic canal </a:t>
            </a:r>
            <a:r>
              <a:rPr lang="en-US" sz="2400" dirty="0" err="1">
                <a:latin typeface="Times New Roman" panose="02020603050405020304" pitchFamily="18" charset="0"/>
                <a:cs typeface="Times New Roman" panose="02020603050405020304" pitchFamily="18" charset="0"/>
              </a:rPr>
              <a:t>infero</a:t>
            </a:r>
            <a:r>
              <a:rPr lang="en-US" sz="2400" dirty="0">
                <a:latin typeface="Times New Roman" panose="02020603050405020304" pitchFamily="18" charset="0"/>
                <a:cs typeface="Times New Roman" panose="02020603050405020304" pitchFamily="18" charset="0"/>
              </a:rPr>
              <a:t>-lateral to Optic nerve.</a:t>
            </a:r>
            <a:endParaRPr lang="en-IN"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9C83A2D2-435B-4FCC-9195-1574F483C17C}"/>
              </a:ext>
            </a:extLst>
          </p:cNvPr>
          <p:cNvSpPr txBox="1"/>
          <p:nvPr/>
        </p:nvSpPr>
        <p:spPr>
          <a:xfrm>
            <a:off x="225358" y="5667000"/>
            <a:ext cx="11741284" cy="646331"/>
          </a:xfrm>
          <a:prstGeom prst="rect">
            <a:avLst/>
          </a:prstGeom>
          <a:solidFill>
            <a:schemeClr val="accent2">
              <a:lumMod val="20000"/>
              <a:lumOff val="80000"/>
            </a:schemeClr>
          </a:solidFill>
        </p:spPr>
        <p:txBody>
          <a:bodyPr wrap="square">
            <a:spAutoFit/>
          </a:bodyPr>
          <a:lstStyle/>
          <a:p>
            <a:r>
              <a:rPr lang="en-US" sz="1800" dirty="0">
                <a:latin typeface="Times New Roman" panose="02020603050405020304" pitchFamily="18" charset="0"/>
                <a:cs typeface="Times New Roman" panose="02020603050405020304" pitchFamily="18" charset="0"/>
              </a:rPr>
              <a:t>CENTRAL ARTERY OF RETINA: T</a:t>
            </a:r>
            <a:r>
              <a:rPr lang="en-US" dirty="0">
                <a:latin typeface="Times New Roman" panose="02020603050405020304" pitchFamily="18" charset="0"/>
                <a:cs typeface="Times New Roman" panose="02020603050405020304" pitchFamily="18" charset="0"/>
              </a:rPr>
              <a:t>he first and most important branch, First lie below the optic nerve, Pierces the </a:t>
            </a:r>
            <a:r>
              <a:rPr lang="en-US" dirty="0" err="1">
                <a:latin typeface="Times New Roman" panose="02020603050405020304" pitchFamily="18" charset="0"/>
                <a:cs typeface="Times New Roman" panose="02020603050405020304" pitchFamily="18" charset="0"/>
              </a:rPr>
              <a:t>dural</a:t>
            </a:r>
            <a:r>
              <a:rPr lang="en-US" dirty="0">
                <a:latin typeface="Times New Roman" panose="02020603050405020304" pitchFamily="18" charset="0"/>
                <a:cs typeface="Times New Roman" panose="02020603050405020304" pitchFamily="18" charset="0"/>
              </a:rPr>
              <a:t> sheath and enters the substance of the nerve. Reach the optic disc divide into branches. It is an end artery</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735866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4B3A4BE-9012-4ED7-B14A-922AC611770C}"/>
              </a:ext>
            </a:extLst>
          </p:cNvPr>
          <p:cNvSpPr txBox="1"/>
          <p:nvPr/>
        </p:nvSpPr>
        <p:spPr>
          <a:xfrm>
            <a:off x="3920971" y="150920"/>
            <a:ext cx="4350058" cy="830997"/>
          </a:xfrm>
          <a:prstGeom prst="rect">
            <a:avLst/>
          </a:prstGeom>
          <a:noFill/>
        </p:spPr>
        <p:txBody>
          <a:bodyPr wrap="square" rtlCol="0">
            <a:spAutoFit/>
          </a:bodyPr>
          <a:lstStyle/>
          <a:p>
            <a:r>
              <a:rPr lang="en-US" sz="4800" b="1" u="sng" dirty="0">
                <a:latin typeface="Times New Roman" panose="02020603050405020304" pitchFamily="18" charset="0"/>
                <a:cs typeface="Times New Roman" panose="02020603050405020304" pitchFamily="18" charset="0"/>
              </a:rPr>
              <a:t>CONTENTS</a:t>
            </a:r>
            <a:endParaRPr lang="en-IN" sz="4800" b="1" u="sng"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9E480D3E-39B4-48E2-9ECC-8AC42EC93F20}"/>
              </a:ext>
            </a:extLst>
          </p:cNvPr>
          <p:cNvSpPr txBox="1"/>
          <p:nvPr/>
        </p:nvSpPr>
        <p:spPr>
          <a:xfrm>
            <a:off x="523783" y="1482571"/>
            <a:ext cx="8327254" cy="3970318"/>
          </a:xfrm>
          <a:prstGeom prst="rect">
            <a:avLst/>
          </a:prstGeom>
          <a:noFill/>
        </p:spPr>
        <p:txBody>
          <a:bodyPr wrap="square" rtlCol="0">
            <a:spAutoFit/>
          </a:bodyPr>
          <a:lstStyle/>
          <a:p>
            <a:pPr marL="285750" indent="-285750">
              <a:buFont typeface="Wingdings" panose="05000000000000000000" pitchFamily="2" charset="2"/>
              <a:buChar char="q"/>
            </a:pPr>
            <a:r>
              <a:rPr lang="en-US" dirty="0"/>
              <a:t>Anatomy of Orbit</a:t>
            </a:r>
          </a:p>
          <a:p>
            <a:pPr marL="285750" indent="-285750">
              <a:buFont typeface="Wingdings" panose="05000000000000000000" pitchFamily="2" charset="2"/>
              <a:buChar char="q"/>
            </a:pPr>
            <a:r>
              <a:rPr lang="en-US" dirty="0"/>
              <a:t>Size, Shape and Relations of the Bony Orbit</a:t>
            </a:r>
          </a:p>
          <a:p>
            <a:pPr marL="285750" indent="-285750">
              <a:buFont typeface="Wingdings" panose="05000000000000000000" pitchFamily="2" charset="2"/>
              <a:buChar char="q"/>
            </a:pPr>
            <a:r>
              <a:rPr lang="en-US" dirty="0"/>
              <a:t>Walls of Orbit</a:t>
            </a:r>
          </a:p>
          <a:p>
            <a:pPr marL="285750" indent="-285750">
              <a:buFont typeface="Wingdings" panose="05000000000000000000" pitchFamily="2" charset="2"/>
              <a:buChar char="q"/>
            </a:pPr>
            <a:r>
              <a:rPr lang="en-US" dirty="0"/>
              <a:t>Bones of Orbit</a:t>
            </a:r>
          </a:p>
          <a:p>
            <a:pPr marL="285750" indent="-285750">
              <a:buFont typeface="Wingdings" panose="05000000000000000000" pitchFamily="2" charset="2"/>
              <a:buChar char="q"/>
            </a:pPr>
            <a:r>
              <a:rPr lang="en-US" dirty="0" err="1"/>
              <a:t>PeriOrbita</a:t>
            </a:r>
            <a:r>
              <a:rPr lang="en-US" dirty="0"/>
              <a:t> and Orbital Fascia</a:t>
            </a:r>
          </a:p>
          <a:p>
            <a:pPr marL="285750" indent="-285750">
              <a:buFont typeface="Wingdings" panose="05000000000000000000" pitchFamily="2" charset="2"/>
              <a:buChar char="q"/>
            </a:pPr>
            <a:r>
              <a:rPr lang="en-US" dirty="0"/>
              <a:t>Orbital Fat</a:t>
            </a:r>
          </a:p>
          <a:p>
            <a:pPr marL="285750" indent="-285750">
              <a:buFont typeface="Wingdings" panose="05000000000000000000" pitchFamily="2" charset="2"/>
              <a:buChar char="q"/>
            </a:pPr>
            <a:r>
              <a:rPr lang="en-US" dirty="0"/>
              <a:t>Contents Of Orbit</a:t>
            </a:r>
          </a:p>
          <a:p>
            <a:pPr marL="285750" indent="-285750">
              <a:buFont typeface="Wingdings" panose="05000000000000000000" pitchFamily="2" charset="2"/>
              <a:buChar char="q"/>
            </a:pPr>
            <a:r>
              <a:rPr lang="en-US" dirty="0"/>
              <a:t>Nervous and Vascular Supply of orbit</a:t>
            </a:r>
          </a:p>
          <a:p>
            <a:pPr marL="285750" indent="-285750">
              <a:buFont typeface="Wingdings" panose="05000000000000000000" pitchFamily="2" charset="2"/>
              <a:buChar char="q"/>
            </a:pPr>
            <a:r>
              <a:rPr lang="en-US" dirty="0"/>
              <a:t>Eyeball and its parts</a:t>
            </a:r>
          </a:p>
          <a:p>
            <a:pPr marL="285750" indent="-285750">
              <a:buFont typeface="Wingdings" panose="05000000000000000000" pitchFamily="2" charset="2"/>
              <a:buChar char="q"/>
            </a:pPr>
            <a:r>
              <a:rPr lang="en-US" dirty="0"/>
              <a:t>Muscles </a:t>
            </a:r>
            <a:r>
              <a:rPr lang="en-US"/>
              <a:t>of eye</a:t>
            </a: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IN" dirty="0"/>
          </a:p>
        </p:txBody>
      </p:sp>
    </p:spTree>
    <p:extLst>
      <p:ext uri="{BB962C8B-B14F-4D97-AF65-F5344CB8AC3E}">
        <p14:creationId xmlns:p14="http://schemas.microsoft.com/office/powerpoint/2010/main" xmlns="" val="3035540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DFF24CC-E2A8-491E-984A-EA5A8C058E0E}"/>
              </a:ext>
            </a:extLst>
          </p:cNvPr>
          <p:cNvPicPr>
            <a:picLocks noChangeAspect="1"/>
          </p:cNvPicPr>
          <p:nvPr/>
        </p:nvPicPr>
        <p:blipFill rotWithShape="1">
          <a:blip r:embed="rId2"/>
          <a:srcRect l="19308" t="22411" r="20612" b="33901"/>
          <a:stretch/>
        </p:blipFill>
        <p:spPr>
          <a:xfrm>
            <a:off x="1783789" y="0"/>
            <a:ext cx="8799428" cy="3599235"/>
          </a:xfrm>
          <a:prstGeom prst="rect">
            <a:avLst/>
          </a:prstGeom>
        </p:spPr>
      </p:pic>
      <p:sp>
        <p:nvSpPr>
          <p:cNvPr id="5" name="TextBox 4">
            <a:extLst>
              <a:ext uri="{FF2B5EF4-FFF2-40B4-BE49-F238E27FC236}">
                <a16:creationId xmlns:a16="http://schemas.microsoft.com/office/drawing/2014/main" xmlns="" id="{63C9054E-57C3-401C-A177-89CDFF74AAC2}"/>
              </a:ext>
            </a:extLst>
          </p:cNvPr>
          <p:cNvSpPr txBox="1"/>
          <p:nvPr/>
        </p:nvSpPr>
        <p:spPr>
          <a:xfrm>
            <a:off x="236852" y="3881337"/>
            <a:ext cx="11893301" cy="2677656"/>
          </a:xfrm>
          <a:prstGeom prst="rect">
            <a:avLst/>
          </a:prstGeom>
          <a:noFill/>
        </p:spPr>
        <p:txBody>
          <a:bodyPr wrap="square">
            <a:spAutoFit/>
          </a:bodyPr>
          <a:lstStyle/>
          <a:p>
            <a:pPr marL="285750" indent="-28575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Branches to eye ball</a:t>
            </a:r>
            <a:r>
              <a:rPr lang="en-US" sz="2400" dirty="0">
                <a:latin typeface="Times New Roman" panose="02020603050405020304" pitchFamily="18" charset="0"/>
                <a:cs typeface="Times New Roman" panose="02020603050405020304" pitchFamily="18" charset="0"/>
              </a:rPr>
              <a:t>: central artery of retina &amp; posterior ciliary artery-long and short</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a:t>
            </a:r>
            <a:r>
              <a:rPr lang="en-US" sz="2400" b="1" u="sng" dirty="0">
                <a:latin typeface="Times New Roman" panose="02020603050405020304" pitchFamily="18" charset="0"/>
                <a:cs typeface="Times New Roman" panose="02020603050405020304" pitchFamily="18" charset="0"/>
              </a:rPr>
              <a:t>Branches to orbital muscles</a:t>
            </a:r>
            <a:r>
              <a:rPr lang="en-US" sz="2400" dirty="0">
                <a:latin typeface="Times New Roman" panose="02020603050405020304" pitchFamily="18" charset="0"/>
                <a:cs typeface="Times New Roman" panose="02020603050405020304" pitchFamily="18" charset="0"/>
              </a:rPr>
              <a:t>:  anterior ciliary arteries</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a:t>
            </a:r>
            <a:r>
              <a:rPr lang="en-US" sz="2400" b="1" u="sng" dirty="0">
                <a:latin typeface="Times New Roman" panose="02020603050405020304" pitchFamily="18" charset="0"/>
                <a:cs typeface="Times New Roman" panose="02020603050405020304" pitchFamily="18" charset="0"/>
              </a:rPr>
              <a:t>Branches along the lateral wall</a:t>
            </a:r>
            <a:r>
              <a:rPr lang="en-US" sz="2400" dirty="0">
                <a:latin typeface="Times New Roman" panose="02020603050405020304" pitchFamily="18" charset="0"/>
                <a:cs typeface="Times New Roman" panose="02020603050405020304" pitchFamily="18" charset="0"/>
              </a:rPr>
              <a:t>: Glandular branches, </a:t>
            </a:r>
            <a:r>
              <a:rPr lang="en-US" sz="2400" dirty="0" err="1">
                <a:latin typeface="Times New Roman" panose="02020603050405020304" pitchFamily="18" charset="0"/>
                <a:cs typeface="Times New Roman" panose="02020603050405020304" pitchFamily="18" charset="0"/>
              </a:rPr>
              <a:t>lacrymal</a:t>
            </a:r>
            <a:r>
              <a:rPr lang="en-US" sz="2400" dirty="0">
                <a:latin typeface="Times New Roman" panose="02020603050405020304" pitchFamily="18" charset="0"/>
                <a:cs typeface="Times New Roman" panose="02020603050405020304" pitchFamily="18" charset="0"/>
              </a:rPr>
              <a:t> artery-two lateral </a:t>
            </a:r>
            <a:r>
              <a:rPr lang="en-US" sz="2400" dirty="0" err="1">
                <a:latin typeface="Times New Roman" panose="02020603050405020304" pitchFamily="18" charset="0"/>
                <a:cs typeface="Times New Roman" panose="02020603050405020304" pitchFamily="18" charset="0"/>
              </a:rPr>
              <a:t>palpabebral</a:t>
            </a:r>
            <a:r>
              <a:rPr lang="en-US" sz="2400" dirty="0">
                <a:latin typeface="Times New Roman" panose="02020603050405020304" pitchFamily="18" charset="0"/>
                <a:cs typeface="Times New Roman" panose="02020603050405020304" pitchFamily="18" charset="0"/>
              </a:rPr>
              <a:t> arteries, Two zygomatic and recurrent </a:t>
            </a:r>
            <a:r>
              <a:rPr lang="en-US" sz="2400" dirty="0" err="1">
                <a:latin typeface="Times New Roman" panose="02020603050405020304" pitchFamily="18" charset="0"/>
                <a:cs typeface="Times New Roman" panose="02020603050405020304" pitchFamily="18" charset="0"/>
              </a:rPr>
              <a:t>meningial</a:t>
            </a:r>
            <a:r>
              <a:rPr lang="en-US" sz="2400" dirty="0">
                <a:latin typeface="Times New Roman" panose="02020603050405020304" pitchFamily="18" charset="0"/>
                <a:cs typeface="Times New Roman" panose="02020603050405020304" pitchFamily="18" charset="0"/>
              </a:rPr>
              <a:t> artery </a:t>
            </a:r>
          </a:p>
          <a:p>
            <a:pPr marL="285750" indent="-285750">
              <a:buFont typeface="Arial" panose="020B0604020202020204" pitchFamily="34" charset="0"/>
              <a:buChar char="•"/>
            </a:pPr>
            <a:r>
              <a:rPr lang="en-IN" sz="2400" b="1" u="sng" dirty="0">
                <a:latin typeface="Times New Roman" panose="02020603050405020304" pitchFamily="18" charset="0"/>
                <a:cs typeface="Times New Roman" panose="02020603050405020304" pitchFamily="18" charset="0"/>
              </a:rPr>
              <a:t>Branches along the medial wall</a:t>
            </a:r>
            <a:r>
              <a:rPr lang="en-IN" sz="2400" dirty="0">
                <a:latin typeface="Times New Roman" panose="02020603050405020304" pitchFamily="18" charset="0"/>
                <a:cs typeface="Times New Roman" panose="02020603050405020304" pitchFamily="18" charset="0"/>
              </a:rPr>
              <a:t>: Posterior ethmoidal artery, anterior ethmoidal artery, medial palpebral arteries, Supra orbital and supra trochlear arteries, &amp; dorsal nasal artery </a:t>
            </a:r>
            <a:r>
              <a:rPr lang="en-IN" sz="2400" dirty="0" err="1">
                <a:latin typeface="Times New Roman" panose="02020603050405020304" pitchFamily="18" charset="0"/>
                <a:cs typeface="Times New Roman" panose="02020603050405020304" pitchFamily="18" charset="0"/>
              </a:rPr>
              <a:t>anastamoses</a:t>
            </a:r>
            <a:r>
              <a:rPr lang="en-IN" sz="2400" dirty="0">
                <a:latin typeface="Times New Roman" panose="02020603050405020304" pitchFamily="18" charset="0"/>
                <a:cs typeface="Times New Roman" panose="02020603050405020304" pitchFamily="18" charset="0"/>
              </a:rPr>
              <a:t> with terminal branch of facial artery</a:t>
            </a:r>
          </a:p>
        </p:txBody>
      </p:sp>
    </p:spTree>
    <p:extLst>
      <p:ext uri="{BB962C8B-B14F-4D97-AF65-F5344CB8AC3E}">
        <p14:creationId xmlns:p14="http://schemas.microsoft.com/office/powerpoint/2010/main" xmlns="" val="3874616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CF3836F-C50A-472E-BE9A-F39F664B5FD7}"/>
              </a:ext>
            </a:extLst>
          </p:cNvPr>
          <p:cNvSpPr txBox="1"/>
          <p:nvPr/>
        </p:nvSpPr>
        <p:spPr>
          <a:xfrm>
            <a:off x="3048811" y="179254"/>
            <a:ext cx="6094378" cy="707886"/>
          </a:xfrm>
          <a:prstGeom prst="rect">
            <a:avLst/>
          </a:prstGeom>
          <a:noFill/>
        </p:spPr>
        <p:txBody>
          <a:bodyPr wrap="square">
            <a:spAutoFit/>
          </a:bodyPr>
          <a:lstStyle/>
          <a:p>
            <a:r>
              <a:rPr lang="en-IN" sz="4000" b="1" u="sng" dirty="0">
                <a:latin typeface="Times New Roman" panose="02020603050405020304" pitchFamily="18" charset="0"/>
                <a:cs typeface="Times New Roman" panose="02020603050405020304" pitchFamily="18" charset="0"/>
              </a:rPr>
              <a:t>OPHTHALMIC VEINS</a:t>
            </a:r>
          </a:p>
        </p:txBody>
      </p:sp>
      <p:sp>
        <p:nvSpPr>
          <p:cNvPr id="7" name="TextBox 6">
            <a:extLst>
              <a:ext uri="{FF2B5EF4-FFF2-40B4-BE49-F238E27FC236}">
                <a16:creationId xmlns:a16="http://schemas.microsoft.com/office/drawing/2014/main" xmlns="" id="{AB302DA2-0893-4B6C-8C6C-637D137F1BC6}"/>
              </a:ext>
            </a:extLst>
          </p:cNvPr>
          <p:cNvSpPr txBox="1"/>
          <p:nvPr/>
        </p:nvSpPr>
        <p:spPr>
          <a:xfrm>
            <a:off x="245624" y="995011"/>
            <a:ext cx="6563737" cy="5016758"/>
          </a:xfrm>
          <a:prstGeom prst="rect">
            <a:avLst/>
          </a:prstGeom>
          <a:noFill/>
        </p:spPr>
        <p:txBody>
          <a:bodyPr wrap="square">
            <a:spAutoFit/>
          </a:bodyPr>
          <a:lstStyle/>
          <a:p>
            <a:pPr marL="285750" indent="-285750">
              <a:buFont typeface="Arial" panose="020B0604020202020204" pitchFamily="34" charset="0"/>
              <a:buChar char="•"/>
            </a:pPr>
            <a:r>
              <a:rPr lang="en-IN" sz="2000" b="1" u="sng" dirty="0">
                <a:latin typeface="Times New Roman" panose="02020603050405020304" pitchFamily="18" charset="0"/>
                <a:cs typeface="Times New Roman" panose="02020603050405020304" pitchFamily="18" charset="0"/>
              </a:rPr>
              <a:t>Superior ophthalmic vein</a:t>
            </a:r>
            <a:r>
              <a:rPr lang="en-IN" sz="2000" dirty="0">
                <a:latin typeface="Times New Roman" panose="02020603050405020304" pitchFamily="18" charset="0"/>
                <a:cs typeface="Times New Roman" panose="02020603050405020304" pitchFamily="18" charset="0"/>
              </a:rPr>
              <a:t>: </a:t>
            </a:r>
          </a:p>
          <a:p>
            <a:pPr marL="742950" lvl="1" indent="-285750">
              <a:buFont typeface="Courier New" panose="02070309020205020404" pitchFamily="49" charset="0"/>
              <a:buChar char="o"/>
            </a:pPr>
            <a:r>
              <a:rPr lang="en-IN" sz="2000" dirty="0">
                <a:latin typeface="Times New Roman" panose="02020603050405020304" pitchFamily="18" charset="0"/>
                <a:cs typeface="Times New Roman" panose="02020603050405020304" pitchFamily="18" charset="0"/>
              </a:rPr>
              <a:t>Lies in medial part of upper eye lid.</a:t>
            </a:r>
          </a:p>
          <a:p>
            <a:pPr marL="742950" lvl="1" indent="-285750">
              <a:buFont typeface="Courier New" panose="02070309020205020404" pitchFamily="49" charset="0"/>
              <a:buChar char="o"/>
            </a:pPr>
            <a:r>
              <a:rPr lang="en-IN" sz="2000" dirty="0">
                <a:latin typeface="Times New Roman" panose="02020603050405020304" pitchFamily="18" charset="0"/>
                <a:cs typeface="Times New Roman" panose="02020603050405020304" pitchFamily="18" charset="0"/>
              </a:rPr>
              <a:t>Crosses above optic nerve in company with ophthalmic artery and receives its tributaries  </a:t>
            </a:r>
          </a:p>
          <a:p>
            <a:pPr marL="742950" lvl="1" indent="-285750">
              <a:buFont typeface="Courier New" panose="02070309020205020404" pitchFamily="49" charset="0"/>
              <a:buChar char="o"/>
            </a:pPr>
            <a:r>
              <a:rPr lang="en-IN" sz="2000" dirty="0">
                <a:latin typeface="Times New Roman" panose="02020603050405020304" pitchFamily="18" charset="0"/>
                <a:cs typeface="Times New Roman" panose="02020603050405020304" pitchFamily="18" charset="0"/>
              </a:rPr>
              <a:t>Passes through supraorbital fissure and ends in cavernous sinus </a:t>
            </a:r>
          </a:p>
          <a:p>
            <a:pPr marL="742950" lvl="1" indent="-285750">
              <a:buFont typeface="Courier New" panose="02070309020205020404" pitchFamily="49" charset="0"/>
              <a:buChar char="o"/>
            </a:pPr>
            <a:r>
              <a:rPr lang="en-IN" sz="2000" dirty="0">
                <a:latin typeface="Times New Roman" panose="02020603050405020304" pitchFamily="18" charset="0"/>
                <a:cs typeface="Times New Roman" panose="02020603050405020304" pitchFamily="18" charset="0"/>
              </a:rPr>
              <a:t>Devoid of valves </a:t>
            </a:r>
          </a:p>
          <a:p>
            <a:pPr marL="742950" lvl="1" indent="-285750">
              <a:buFont typeface="Courier New" panose="02070309020205020404" pitchFamily="49" charset="0"/>
              <a:buChar char="o"/>
            </a:pPr>
            <a:r>
              <a:rPr lang="en-IN" sz="2000" dirty="0">
                <a:latin typeface="Times New Roman" panose="02020603050405020304" pitchFamily="18" charset="0"/>
                <a:cs typeface="Times New Roman" panose="02020603050405020304" pitchFamily="18" charset="0"/>
              </a:rPr>
              <a:t> At its commencement it communicates with facial vein through angular vein</a:t>
            </a:r>
          </a:p>
          <a:p>
            <a:pPr marL="742950" lvl="1" indent="-285750">
              <a:buFont typeface="Courier New" panose="02070309020205020404" pitchFamily="49" charset="0"/>
              <a:buChar char="o"/>
            </a:pPr>
            <a:endParaRPr lang="en-IN"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b="1" u="sng" dirty="0">
                <a:latin typeface="Times New Roman" panose="02020603050405020304" pitchFamily="18" charset="0"/>
                <a:cs typeface="Times New Roman" panose="02020603050405020304" pitchFamily="18" charset="0"/>
              </a:rPr>
              <a:t>Inferior ophthalmic vein: </a:t>
            </a:r>
          </a:p>
          <a:p>
            <a:pPr marL="742950" lvl="1" indent="-285750">
              <a:buFont typeface="Courier New" panose="02070309020205020404" pitchFamily="49" charset="0"/>
              <a:buChar char="o"/>
            </a:pPr>
            <a:r>
              <a:rPr lang="en-US" sz="2000" dirty="0">
                <a:latin typeface="Times New Roman" panose="02020603050405020304" pitchFamily="18" charset="0"/>
                <a:cs typeface="Times New Roman" panose="02020603050405020304" pitchFamily="18" charset="0"/>
              </a:rPr>
              <a:t> Begins in the floor of the orbit and drains in the cavernous sinus either directly or after joining with superior ophthalmic vein</a:t>
            </a:r>
          </a:p>
          <a:p>
            <a:pPr marL="742950" lvl="1" indent="-285750">
              <a:buFont typeface="Courier New" panose="02070309020205020404" pitchFamily="49" charset="0"/>
              <a:buChar char="o"/>
            </a:pPr>
            <a:r>
              <a:rPr lang="en-US" sz="2000" dirty="0">
                <a:latin typeface="Times New Roman" panose="02020603050405020304" pitchFamily="18" charset="0"/>
                <a:cs typeface="Times New Roman" panose="02020603050405020304" pitchFamily="18" charset="0"/>
              </a:rPr>
              <a:t>Communicates with the pterygoid venous plexus through inferior orbital fissure</a:t>
            </a:r>
          </a:p>
        </p:txBody>
      </p:sp>
      <p:pic>
        <p:nvPicPr>
          <p:cNvPr id="9" name="Picture 8">
            <a:extLst>
              <a:ext uri="{FF2B5EF4-FFF2-40B4-BE49-F238E27FC236}">
                <a16:creationId xmlns:a16="http://schemas.microsoft.com/office/drawing/2014/main" xmlns="" id="{D1482799-49D6-4791-81B3-72390A12CC50}"/>
              </a:ext>
            </a:extLst>
          </p:cNvPr>
          <p:cNvPicPr>
            <a:picLocks noChangeAspect="1"/>
          </p:cNvPicPr>
          <p:nvPr/>
        </p:nvPicPr>
        <p:blipFill rotWithShape="1">
          <a:blip r:embed="rId2"/>
          <a:srcRect l="47873" t="33192" r="22686" b="23121"/>
          <a:stretch/>
        </p:blipFill>
        <p:spPr>
          <a:xfrm>
            <a:off x="7075788" y="1459149"/>
            <a:ext cx="5116212" cy="4270443"/>
          </a:xfrm>
          <a:prstGeom prst="rect">
            <a:avLst/>
          </a:prstGeom>
        </p:spPr>
      </p:pic>
    </p:spTree>
    <p:extLst>
      <p:ext uri="{BB962C8B-B14F-4D97-AF65-F5344CB8AC3E}">
        <p14:creationId xmlns:p14="http://schemas.microsoft.com/office/powerpoint/2010/main" xmlns="" val="2395871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xmlns="" id="{14F4ADA0-E72C-43B1-8BB2-CD9C0F5A67A5}"/>
              </a:ext>
            </a:extLst>
          </p:cNvPr>
          <p:cNvPicPr>
            <a:picLocks noChangeAspect="1"/>
          </p:cNvPicPr>
          <p:nvPr/>
        </p:nvPicPr>
        <p:blipFill rotWithShape="1">
          <a:blip r:embed="rId2"/>
          <a:srcRect t="-2181" r="49681" b="-1"/>
          <a:stretch/>
        </p:blipFill>
        <p:spPr>
          <a:xfrm>
            <a:off x="223736" y="87548"/>
            <a:ext cx="4863830" cy="5839670"/>
          </a:xfrm>
          <a:prstGeom prst="rect">
            <a:avLst/>
          </a:prstGeom>
        </p:spPr>
      </p:pic>
      <p:pic>
        <p:nvPicPr>
          <p:cNvPr id="3" name="Slide">
            <a:extLst>
              <a:ext uri="{FF2B5EF4-FFF2-40B4-BE49-F238E27FC236}">
                <a16:creationId xmlns:a16="http://schemas.microsoft.com/office/drawing/2014/main" xmlns="" id="{D8178B8D-45EB-4F6D-AF96-F97EDD3E9453}"/>
              </a:ext>
            </a:extLst>
          </p:cNvPr>
          <p:cNvPicPr>
            <a:picLocks noChangeAspect="1"/>
          </p:cNvPicPr>
          <p:nvPr/>
        </p:nvPicPr>
        <p:blipFill rotWithShape="1">
          <a:blip r:embed="rId2"/>
          <a:srcRect l="54681" t="13479" r="2234" b="6351"/>
          <a:stretch/>
        </p:blipFill>
        <p:spPr>
          <a:xfrm>
            <a:off x="5087566" y="220409"/>
            <a:ext cx="3939703" cy="4581728"/>
          </a:xfrm>
          <a:prstGeom prst="rect">
            <a:avLst/>
          </a:prstGeom>
        </p:spPr>
      </p:pic>
    </p:spTree>
    <p:extLst>
      <p:ext uri="{BB962C8B-B14F-4D97-AF65-F5344CB8AC3E}">
        <p14:creationId xmlns:p14="http://schemas.microsoft.com/office/powerpoint/2010/main" xmlns="" val="272346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F1CDA34-4DC2-405E-B142-E6D213AE6D60}"/>
              </a:ext>
            </a:extLst>
          </p:cNvPr>
          <p:cNvSpPr txBox="1"/>
          <p:nvPr/>
        </p:nvSpPr>
        <p:spPr>
          <a:xfrm>
            <a:off x="430448" y="596578"/>
            <a:ext cx="11281654" cy="3673121"/>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optic nerve is the nerve of sight. </a:t>
            </a:r>
          </a:p>
          <a:p>
            <a:pPr marL="285750" indent="-285750">
              <a:lnSpc>
                <a:spcPct val="20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It is made up of the axons of cells in the ganglionic layer of the retina. </a:t>
            </a:r>
          </a:p>
          <a:p>
            <a:pPr marL="285750" indent="-285750">
              <a:lnSpc>
                <a:spcPct val="20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It emerges from the eyeball 3 or 4 mm nasal to its posterior pole. </a:t>
            </a:r>
          </a:p>
          <a:p>
            <a:pPr marL="285750" indent="-285750">
              <a:lnSpc>
                <a:spcPct val="20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It runs backwards and medially, and passes through the optic canal to enter the middle cranial fossa where it joins the optic chiasma</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007212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FE07257-D29A-46B6-834F-6D3FD682F94A}"/>
              </a:ext>
            </a:extLst>
          </p:cNvPr>
          <p:cNvPicPr>
            <a:picLocks noChangeAspect="1"/>
          </p:cNvPicPr>
          <p:nvPr/>
        </p:nvPicPr>
        <p:blipFill rotWithShape="1">
          <a:blip r:embed="rId2"/>
          <a:srcRect l="53537" t="29078" r="21808" b="8369"/>
          <a:stretch/>
        </p:blipFill>
        <p:spPr>
          <a:xfrm>
            <a:off x="457200" y="748840"/>
            <a:ext cx="3871608" cy="5525500"/>
          </a:xfrm>
          <a:prstGeom prst="rect">
            <a:avLst/>
          </a:prstGeom>
        </p:spPr>
      </p:pic>
      <p:pic>
        <p:nvPicPr>
          <p:cNvPr id="5" name="Picture 4">
            <a:extLst>
              <a:ext uri="{FF2B5EF4-FFF2-40B4-BE49-F238E27FC236}">
                <a16:creationId xmlns:a16="http://schemas.microsoft.com/office/drawing/2014/main" xmlns="" id="{9E97A621-4E70-4E18-824A-6C18395CE189}"/>
              </a:ext>
            </a:extLst>
          </p:cNvPr>
          <p:cNvPicPr>
            <a:picLocks noChangeAspect="1"/>
          </p:cNvPicPr>
          <p:nvPr/>
        </p:nvPicPr>
        <p:blipFill rotWithShape="1">
          <a:blip r:embed="rId3"/>
          <a:srcRect l="15958" t="21986" r="50851" b="28227"/>
          <a:stretch/>
        </p:blipFill>
        <p:spPr>
          <a:xfrm>
            <a:off x="5570706" y="1478603"/>
            <a:ext cx="5188085" cy="4377449"/>
          </a:xfrm>
          <a:prstGeom prst="rect">
            <a:avLst/>
          </a:prstGeom>
        </p:spPr>
      </p:pic>
      <p:sp>
        <p:nvSpPr>
          <p:cNvPr id="6" name="TextBox 5">
            <a:extLst>
              <a:ext uri="{FF2B5EF4-FFF2-40B4-BE49-F238E27FC236}">
                <a16:creationId xmlns:a16="http://schemas.microsoft.com/office/drawing/2014/main" xmlns="" id="{B4232C46-4F5E-4085-936F-623D71571141}"/>
              </a:ext>
            </a:extLst>
          </p:cNvPr>
          <p:cNvSpPr txBox="1"/>
          <p:nvPr/>
        </p:nvSpPr>
        <p:spPr>
          <a:xfrm>
            <a:off x="4464995" y="278673"/>
            <a:ext cx="7042826" cy="769441"/>
          </a:xfrm>
          <a:prstGeom prst="rect">
            <a:avLst/>
          </a:prstGeom>
          <a:noFill/>
        </p:spPr>
        <p:txBody>
          <a:bodyPr wrap="square" rtlCol="0">
            <a:spAutoFit/>
          </a:bodyPr>
          <a:lstStyle/>
          <a:p>
            <a:r>
              <a:rPr lang="en-US" sz="4400" b="1" u="sng" dirty="0"/>
              <a:t>OCCULOMOTOR NERVE</a:t>
            </a:r>
            <a:endParaRPr lang="en-IN" sz="4400" b="1" u="sng" dirty="0"/>
          </a:p>
        </p:txBody>
      </p:sp>
    </p:spTree>
    <p:extLst>
      <p:ext uri="{BB962C8B-B14F-4D97-AF65-F5344CB8AC3E}">
        <p14:creationId xmlns:p14="http://schemas.microsoft.com/office/powerpoint/2010/main" xmlns="" val="2225752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E2CB54D-40BF-411C-A526-586D4295C4F2}"/>
              </a:ext>
            </a:extLst>
          </p:cNvPr>
          <p:cNvPicPr>
            <a:picLocks noChangeAspect="1"/>
          </p:cNvPicPr>
          <p:nvPr/>
        </p:nvPicPr>
        <p:blipFill rotWithShape="1">
          <a:blip r:embed="rId2"/>
          <a:srcRect l="28007" t="17447" r="54201" b="53475"/>
          <a:stretch/>
        </p:blipFill>
        <p:spPr>
          <a:xfrm>
            <a:off x="672346" y="1702341"/>
            <a:ext cx="4590318" cy="4219799"/>
          </a:xfrm>
          <a:prstGeom prst="rect">
            <a:avLst/>
          </a:prstGeom>
        </p:spPr>
      </p:pic>
      <p:pic>
        <p:nvPicPr>
          <p:cNvPr id="5" name="Picture 4">
            <a:extLst>
              <a:ext uri="{FF2B5EF4-FFF2-40B4-BE49-F238E27FC236}">
                <a16:creationId xmlns:a16="http://schemas.microsoft.com/office/drawing/2014/main" xmlns="" id="{81EF6E87-03B4-408D-80CD-7D1C8FCA1B64}"/>
              </a:ext>
            </a:extLst>
          </p:cNvPr>
          <p:cNvPicPr>
            <a:picLocks noChangeAspect="1"/>
          </p:cNvPicPr>
          <p:nvPr/>
        </p:nvPicPr>
        <p:blipFill rotWithShape="1">
          <a:blip r:embed="rId2"/>
          <a:srcRect l="25252" t="46096" r="50593" b="13513"/>
          <a:stretch/>
        </p:blipFill>
        <p:spPr>
          <a:xfrm>
            <a:off x="6141398" y="1042933"/>
            <a:ext cx="5632315" cy="5297529"/>
          </a:xfrm>
          <a:prstGeom prst="rect">
            <a:avLst/>
          </a:prstGeom>
        </p:spPr>
      </p:pic>
      <p:sp>
        <p:nvSpPr>
          <p:cNvPr id="6" name="TextBox 5">
            <a:extLst>
              <a:ext uri="{FF2B5EF4-FFF2-40B4-BE49-F238E27FC236}">
                <a16:creationId xmlns:a16="http://schemas.microsoft.com/office/drawing/2014/main" xmlns="" id="{A136DD26-707F-4EA3-AF3A-839A93A0214A}"/>
              </a:ext>
            </a:extLst>
          </p:cNvPr>
          <p:cNvSpPr txBox="1"/>
          <p:nvPr/>
        </p:nvSpPr>
        <p:spPr>
          <a:xfrm>
            <a:off x="1089499" y="398834"/>
            <a:ext cx="5194570" cy="646331"/>
          </a:xfrm>
          <a:prstGeom prst="rect">
            <a:avLst/>
          </a:prstGeom>
          <a:noFill/>
        </p:spPr>
        <p:txBody>
          <a:bodyPr wrap="square" rtlCol="0">
            <a:spAutoFit/>
          </a:bodyPr>
          <a:lstStyle/>
          <a:p>
            <a:r>
              <a:rPr lang="en-US" sz="3600" b="1" u="sng" dirty="0"/>
              <a:t>TROCHLEAR NERVE</a:t>
            </a:r>
            <a:endParaRPr lang="en-IN" sz="3600" b="1" u="sng" dirty="0"/>
          </a:p>
        </p:txBody>
      </p:sp>
    </p:spTree>
    <p:extLst>
      <p:ext uri="{BB962C8B-B14F-4D97-AF65-F5344CB8AC3E}">
        <p14:creationId xmlns:p14="http://schemas.microsoft.com/office/powerpoint/2010/main" xmlns="" val="2652975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A91ED84-28C0-42D2-859B-87DAA7EC94F3}"/>
              </a:ext>
            </a:extLst>
          </p:cNvPr>
          <p:cNvPicPr>
            <a:picLocks noChangeAspect="1"/>
          </p:cNvPicPr>
          <p:nvPr/>
        </p:nvPicPr>
        <p:blipFill rotWithShape="1">
          <a:blip r:embed="rId2"/>
          <a:srcRect l="52500" t="24822" r="28431" b="47234"/>
          <a:stretch/>
        </p:blipFill>
        <p:spPr>
          <a:xfrm>
            <a:off x="332320" y="1425102"/>
            <a:ext cx="4862251" cy="4007796"/>
          </a:xfrm>
          <a:prstGeom prst="rect">
            <a:avLst/>
          </a:prstGeom>
        </p:spPr>
      </p:pic>
      <p:pic>
        <p:nvPicPr>
          <p:cNvPr id="5" name="Picture 4">
            <a:extLst>
              <a:ext uri="{FF2B5EF4-FFF2-40B4-BE49-F238E27FC236}">
                <a16:creationId xmlns:a16="http://schemas.microsoft.com/office/drawing/2014/main" xmlns="" id="{1EF240EC-4D99-4982-9FDB-21B376369074}"/>
              </a:ext>
            </a:extLst>
          </p:cNvPr>
          <p:cNvPicPr>
            <a:picLocks noChangeAspect="1"/>
          </p:cNvPicPr>
          <p:nvPr/>
        </p:nvPicPr>
        <p:blipFill rotWithShape="1">
          <a:blip r:embed="rId2"/>
          <a:srcRect l="50000" t="54326" r="25559" b="10496"/>
          <a:stretch/>
        </p:blipFill>
        <p:spPr>
          <a:xfrm>
            <a:off x="6375944" y="1391055"/>
            <a:ext cx="5034600" cy="4075889"/>
          </a:xfrm>
          <a:prstGeom prst="rect">
            <a:avLst/>
          </a:prstGeom>
        </p:spPr>
      </p:pic>
      <p:sp>
        <p:nvSpPr>
          <p:cNvPr id="6" name="TextBox 5">
            <a:extLst>
              <a:ext uri="{FF2B5EF4-FFF2-40B4-BE49-F238E27FC236}">
                <a16:creationId xmlns:a16="http://schemas.microsoft.com/office/drawing/2014/main" xmlns="" id="{3CB6DE26-79A7-4B42-BF06-6FF849FB594B}"/>
              </a:ext>
            </a:extLst>
          </p:cNvPr>
          <p:cNvSpPr txBox="1"/>
          <p:nvPr/>
        </p:nvSpPr>
        <p:spPr>
          <a:xfrm flipH="1">
            <a:off x="3627661" y="330741"/>
            <a:ext cx="5265583" cy="707886"/>
          </a:xfrm>
          <a:prstGeom prst="rect">
            <a:avLst/>
          </a:prstGeom>
          <a:noFill/>
        </p:spPr>
        <p:txBody>
          <a:bodyPr wrap="square" rtlCol="0">
            <a:spAutoFit/>
          </a:bodyPr>
          <a:lstStyle/>
          <a:p>
            <a:r>
              <a:rPr lang="en-US" sz="4000" b="1" u="sng" dirty="0"/>
              <a:t>ABDUCENT NERVE</a:t>
            </a:r>
            <a:endParaRPr lang="en-IN" sz="4000" b="1" u="sng" dirty="0"/>
          </a:p>
        </p:txBody>
      </p:sp>
    </p:spTree>
    <p:extLst>
      <p:ext uri="{BB962C8B-B14F-4D97-AF65-F5344CB8AC3E}">
        <p14:creationId xmlns:p14="http://schemas.microsoft.com/office/powerpoint/2010/main" xmlns="" val="2629915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FA95784-927B-48CA-A521-BA67A326C9EF}"/>
              </a:ext>
            </a:extLst>
          </p:cNvPr>
          <p:cNvSpPr txBox="1"/>
          <p:nvPr/>
        </p:nvSpPr>
        <p:spPr>
          <a:xfrm>
            <a:off x="1617628" y="333452"/>
            <a:ext cx="8956743" cy="1077218"/>
          </a:xfrm>
          <a:prstGeom prst="rect">
            <a:avLst/>
          </a:prstGeom>
          <a:noFill/>
        </p:spPr>
        <p:txBody>
          <a:bodyPr wrap="square">
            <a:spAutoFit/>
          </a:bodyPr>
          <a:lstStyle/>
          <a:p>
            <a:r>
              <a:rPr lang="en-US" sz="3200" b="1" u="sng" dirty="0"/>
              <a:t>BRANCHES OF OPHTHALMIC DIVISION OF TRIGEMINAL NERVE</a:t>
            </a:r>
            <a:endParaRPr lang="en-IN" sz="3200" b="1" u="sng" dirty="0"/>
          </a:p>
        </p:txBody>
      </p:sp>
      <p:pic>
        <p:nvPicPr>
          <p:cNvPr id="7" name="Picture 6">
            <a:extLst>
              <a:ext uri="{FF2B5EF4-FFF2-40B4-BE49-F238E27FC236}">
                <a16:creationId xmlns:a16="http://schemas.microsoft.com/office/drawing/2014/main" xmlns="" id="{EA60A032-788B-4086-9BDB-86BCEB5B36C0}"/>
              </a:ext>
            </a:extLst>
          </p:cNvPr>
          <p:cNvPicPr>
            <a:picLocks noChangeAspect="1"/>
          </p:cNvPicPr>
          <p:nvPr/>
        </p:nvPicPr>
        <p:blipFill rotWithShape="1">
          <a:blip r:embed="rId3"/>
          <a:srcRect l="50000" t="56453" r="25319" b="23688"/>
          <a:stretch/>
        </p:blipFill>
        <p:spPr>
          <a:xfrm>
            <a:off x="505839" y="1844899"/>
            <a:ext cx="7315200" cy="3310761"/>
          </a:xfrm>
          <a:prstGeom prst="rect">
            <a:avLst/>
          </a:prstGeom>
        </p:spPr>
      </p:pic>
    </p:spTree>
    <p:extLst>
      <p:ext uri="{BB962C8B-B14F-4D97-AF65-F5344CB8AC3E}">
        <p14:creationId xmlns:p14="http://schemas.microsoft.com/office/powerpoint/2010/main" xmlns="" val="3014547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xmlns="" id="{7672E0EB-A66E-4CCA-9633-276BF290F847}"/>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xmlns="" id="{EF9C2445-B6FF-41A7-84C0-4351C28CF50B}"/>
              </a:ext>
            </a:extLst>
          </p:cNvPr>
          <p:cNvSpPr/>
          <p:nvPr/>
        </p:nvSpPr>
        <p:spPr>
          <a:xfrm>
            <a:off x="222115" y="4659550"/>
            <a:ext cx="6752617" cy="1337867"/>
          </a:xfrm>
          <a:prstGeom prst="rect">
            <a:avLst/>
          </a:prstGeom>
        </p:spPr>
        <p:txBody>
          <a:bodyPr wrap="square">
            <a:spAutoFit/>
          </a:bodyPr>
          <a:lstStyle/>
          <a:p>
            <a:pPr marL="9525" marR="3810">
              <a:lnSpc>
                <a:spcPts val="5040"/>
              </a:lnSpc>
              <a:spcBef>
                <a:spcPts val="353"/>
              </a:spcBef>
            </a:pPr>
            <a:r>
              <a:rPr lang="en-US" sz="2400" b="1" spc="-45" dirty="0">
                <a:solidFill>
                  <a:srgbClr val="AD0F78"/>
                </a:solidFill>
                <a:latin typeface="Times New Roman"/>
                <a:cs typeface="Times New Roman"/>
              </a:rPr>
              <a:t>Volume</a:t>
            </a:r>
            <a:r>
              <a:rPr lang="en-US" sz="2400" b="1" spc="-45" dirty="0">
                <a:solidFill>
                  <a:srgbClr val="0D0D0D"/>
                </a:solidFill>
                <a:latin typeface="Times New Roman"/>
                <a:cs typeface="Times New Roman"/>
              </a:rPr>
              <a:t>: </a:t>
            </a:r>
            <a:r>
              <a:rPr lang="en-US" sz="2400" b="1" spc="-4" dirty="0">
                <a:solidFill>
                  <a:srgbClr val="0D0D0D"/>
                </a:solidFill>
                <a:latin typeface="Times New Roman"/>
                <a:cs typeface="Times New Roman"/>
              </a:rPr>
              <a:t>30</a:t>
            </a:r>
            <a:r>
              <a:rPr lang="en-US" sz="2400" b="1" spc="38" dirty="0">
                <a:solidFill>
                  <a:srgbClr val="0D0D0D"/>
                </a:solidFill>
                <a:latin typeface="Times New Roman"/>
                <a:cs typeface="Times New Roman"/>
              </a:rPr>
              <a:t> </a:t>
            </a:r>
            <a:r>
              <a:rPr lang="en-US" sz="2400" b="1" spc="-11" dirty="0">
                <a:solidFill>
                  <a:srgbClr val="0D0D0D"/>
                </a:solidFill>
                <a:latin typeface="Times New Roman"/>
                <a:cs typeface="Times New Roman"/>
              </a:rPr>
              <a:t>ml</a:t>
            </a:r>
          </a:p>
          <a:p>
            <a:pPr marL="9525" marR="3810">
              <a:lnSpc>
                <a:spcPts val="5040"/>
              </a:lnSpc>
              <a:spcBef>
                <a:spcPts val="353"/>
              </a:spcBef>
            </a:pPr>
            <a:r>
              <a:rPr lang="en-US" sz="2400" b="1" spc="-4" dirty="0">
                <a:solidFill>
                  <a:srgbClr val="AD0F78"/>
                </a:solidFill>
                <a:latin typeface="Times New Roman"/>
                <a:cs typeface="Times New Roman"/>
              </a:rPr>
              <a:t>Ratio of </a:t>
            </a:r>
            <a:r>
              <a:rPr lang="en-US" sz="2400" b="1" dirty="0">
                <a:solidFill>
                  <a:srgbClr val="AD0F78"/>
                </a:solidFill>
                <a:latin typeface="Times New Roman"/>
                <a:cs typeface="Times New Roman"/>
              </a:rPr>
              <a:t>vol. </a:t>
            </a:r>
            <a:r>
              <a:rPr lang="en-US" sz="2400" b="1" spc="-4" dirty="0">
                <a:solidFill>
                  <a:srgbClr val="AD0F78"/>
                </a:solidFill>
                <a:latin typeface="Times New Roman"/>
                <a:cs typeface="Times New Roman"/>
              </a:rPr>
              <a:t>of </a:t>
            </a:r>
            <a:r>
              <a:rPr lang="en-US" sz="2400" b="1" dirty="0">
                <a:solidFill>
                  <a:srgbClr val="AD0F78"/>
                </a:solidFill>
                <a:latin typeface="Times New Roman"/>
                <a:cs typeface="Times New Roman"/>
              </a:rPr>
              <a:t>orbit: volume of globe </a:t>
            </a:r>
            <a:r>
              <a:rPr lang="en-US" sz="2400" b="1" spc="-4" dirty="0">
                <a:solidFill>
                  <a:srgbClr val="0D0D0D"/>
                </a:solidFill>
                <a:latin typeface="Times New Roman"/>
                <a:cs typeface="Times New Roman"/>
              </a:rPr>
              <a:t>:</a:t>
            </a:r>
            <a:r>
              <a:rPr lang="en-US" sz="2400" b="1" spc="-38" dirty="0">
                <a:solidFill>
                  <a:srgbClr val="0D0D0D"/>
                </a:solidFill>
                <a:latin typeface="Times New Roman"/>
                <a:cs typeface="Times New Roman"/>
              </a:rPr>
              <a:t> </a:t>
            </a:r>
            <a:r>
              <a:rPr lang="en-US" sz="2400" b="1" spc="-4" dirty="0">
                <a:solidFill>
                  <a:srgbClr val="0D0D0D"/>
                </a:solidFill>
                <a:latin typeface="Times New Roman"/>
                <a:cs typeface="Times New Roman"/>
              </a:rPr>
              <a:t>4.5:1</a:t>
            </a:r>
            <a:endParaRPr lang="en-US" sz="2400" b="1" dirty="0">
              <a:latin typeface="Times New Roman"/>
              <a:cs typeface="Times New Roman"/>
            </a:endParaRPr>
          </a:p>
        </p:txBody>
      </p:sp>
    </p:spTree>
    <p:extLst>
      <p:ext uri="{BB962C8B-B14F-4D97-AF65-F5344CB8AC3E}">
        <p14:creationId xmlns:p14="http://schemas.microsoft.com/office/powerpoint/2010/main" xmlns="" val="390680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D7D8A88-5856-488F-BC59-22628CECE40A}"/>
              </a:ext>
            </a:extLst>
          </p:cNvPr>
          <p:cNvPicPr>
            <a:picLocks noChangeAspect="1"/>
          </p:cNvPicPr>
          <p:nvPr/>
        </p:nvPicPr>
        <p:blipFill rotWithShape="1">
          <a:blip r:embed="rId2"/>
          <a:srcRect l="28883" t="15886" r="30106" b="16170"/>
          <a:stretch/>
        </p:blipFill>
        <p:spPr>
          <a:xfrm>
            <a:off x="1021404" y="0"/>
            <a:ext cx="9854119" cy="6844278"/>
          </a:xfrm>
          <a:prstGeom prst="rect">
            <a:avLst/>
          </a:prstGeom>
        </p:spPr>
      </p:pic>
    </p:spTree>
    <p:extLst>
      <p:ext uri="{BB962C8B-B14F-4D97-AF65-F5344CB8AC3E}">
        <p14:creationId xmlns:p14="http://schemas.microsoft.com/office/powerpoint/2010/main" xmlns="" val="1044371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1698225-C0B3-4628-B2F3-36C7201DCE53}"/>
              </a:ext>
            </a:extLst>
          </p:cNvPr>
          <p:cNvSpPr txBox="1"/>
          <p:nvPr/>
        </p:nvSpPr>
        <p:spPr>
          <a:xfrm>
            <a:off x="3686452" y="192634"/>
            <a:ext cx="6094520" cy="707886"/>
          </a:xfrm>
          <a:prstGeom prst="rect">
            <a:avLst/>
          </a:prstGeom>
          <a:noFill/>
        </p:spPr>
        <p:txBody>
          <a:bodyPr wrap="square">
            <a:spAutoFit/>
          </a:bodyPr>
          <a:lstStyle/>
          <a:p>
            <a:r>
              <a:rPr lang="en-IN" sz="4000" b="1" u="sng" spc="-4" dirty="0">
                <a:latin typeface="Times New Roman" panose="02020603050405020304" pitchFamily="18" charset="0"/>
                <a:cs typeface="Times New Roman" panose="02020603050405020304" pitchFamily="18" charset="0"/>
              </a:rPr>
              <a:t>ORBIT</a:t>
            </a:r>
            <a:r>
              <a:rPr lang="en-IN" sz="4000" b="1" u="sng" spc="-45" dirty="0">
                <a:latin typeface="Times New Roman" panose="02020603050405020304" pitchFamily="18" charset="0"/>
                <a:cs typeface="Times New Roman" panose="02020603050405020304" pitchFamily="18" charset="0"/>
              </a:rPr>
              <a:t> </a:t>
            </a:r>
            <a:r>
              <a:rPr lang="en-IN" sz="4000" b="1" u="sng" spc="-68" dirty="0">
                <a:latin typeface="Times New Roman" panose="02020603050405020304" pitchFamily="18" charset="0"/>
                <a:cs typeface="Times New Roman" panose="02020603050405020304" pitchFamily="18" charset="0"/>
              </a:rPr>
              <a:t>ANATOMY</a:t>
            </a:r>
            <a:endParaRPr lang="en-IN" sz="4000" b="1" u="sng"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34267316-D801-4C8D-B5D0-5736CAB62F47}"/>
              </a:ext>
            </a:extLst>
          </p:cNvPr>
          <p:cNvPicPr>
            <a:picLocks noChangeAspect="1"/>
          </p:cNvPicPr>
          <p:nvPr/>
        </p:nvPicPr>
        <p:blipFill rotWithShape="1">
          <a:blip r:embed="rId2"/>
          <a:srcRect l="30873" t="40906" r="35777" b="9515"/>
          <a:stretch/>
        </p:blipFill>
        <p:spPr>
          <a:xfrm>
            <a:off x="6306118" y="1571347"/>
            <a:ext cx="5552230" cy="5007006"/>
          </a:xfrm>
          <a:prstGeom prst="rect">
            <a:avLst/>
          </a:prstGeom>
        </p:spPr>
      </p:pic>
      <p:sp>
        <p:nvSpPr>
          <p:cNvPr id="9" name="TextBox 8">
            <a:extLst>
              <a:ext uri="{FF2B5EF4-FFF2-40B4-BE49-F238E27FC236}">
                <a16:creationId xmlns:a16="http://schemas.microsoft.com/office/drawing/2014/main" xmlns="" id="{567205B0-E127-4576-BE4F-B21ACCC974C0}"/>
              </a:ext>
            </a:extLst>
          </p:cNvPr>
          <p:cNvSpPr txBox="1"/>
          <p:nvPr/>
        </p:nvSpPr>
        <p:spPr>
          <a:xfrm>
            <a:off x="410592" y="1700047"/>
            <a:ext cx="5279994" cy="2241960"/>
          </a:xfrm>
          <a:prstGeom prst="rect">
            <a:avLst/>
          </a:prstGeom>
          <a:noFill/>
        </p:spPr>
        <p:txBody>
          <a:bodyPr wrap="square">
            <a:spAutoFit/>
          </a:bodyPr>
          <a:lstStyle/>
          <a:p>
            <a:pPr marL="295275" indent="-285750">
              <a:lnSpc>
                <a:spcPct val="150000"/>
              </a:lnSpc>
              <a:spcBef>
                <a:spcPts val="79"/>
              </a:spcBef>
              <a:buFont typeface="Arial" panose="020B0604020202020204" pitchFamily="34" charset="0"/>
              <a:buChar char="•"/>
            </a:pPr>
            <a:r>
              <a:rPr lang="en-US" sz="2400" spc="-4" dirty="0">
                <a:latin typeface="Times New Roman" panose="02020603050405020304" pitchFamily="18" charset="0"/>
                <a:cs typeface="Times New Roman" panose="02020603050405020304" pitchFamily="18" charset="0"/>
              </a:rPr>
              <a:t>Quadrangular </a:t>
            </a:r>
            <a:r>
              <a:rPr lang="en-US" sz="2400" spc="-11" dirty="0">
                <a:latin typeface="Times New Roman" panose="02020603050405020304" pitchFamily="18" charset="0"/>
                <a:cs typeface="Times New Roman" panose="02020603050405020304" pitchFamily="18" charset="0"/>
              </a:rPr>
              <a:t>truncated</a:t>
            </a:r>
            <a:r>
              <a:rPr lang="en-US" sz="2400" spc="8" dirty="0">
                <a:latin typeface="Times New Roman" panose="02020603050405020304" pitchFamily="18" charset="0"/>
                <a:cs typeface="Times New Roman" panose="02020603050405020304" pitchFamily="18" charset="0"/>
              </a:rPr>
              <a:t> </a:t>
            </a:r>
            <a:r>
              <a:rPr lang="en-US" sz="2400" spc="-8" dirty="0">
                <a:latin typeface="Times New Roman" panose="02020603050405020304" pitchFamily="18" charset="0"/>
                <a:cs typeface="Times New Roman" panose="02020603050405020304" pitchFamily="18" charset="0"/>
              </a:rPr>
              <a:t>pyramids</a:t>
            </a:r>
            <a:endParaRPr lang="en-US" sz="2400" dirty="0">
              <a:latin typeface="Times New Roman" panose="02020603050405020304" pitchFamily="18" charset="0"/>
              <a:cs typeface="Times New Roman" panose="02020603050405020304" pitchFamily="18" charset="0"/>
            </a:endParaRPr>
          </a:p>
          <a:p>
            <a:pPr marL="295275" marR="3810" indent="-285750">
              <a:lnSpc>
                <a:spcPct val="150000"/>
              </a:lnSpc>
              <a:buFont typeface="Arial" panose="020B0604020202020204" pitchFamily="34" charset="0"/>
              <a:buChar char="•"/>
            </a:pPr>
            <a:r>
              <a:rPr lang="en-US" sz="2400" spc="-11" dirty="0">
                <a:latin typeface="Times New Roman" panose="02020603050405020304" pitchFamily="18" charset="0"/>
                <a:cs typeface="Times New Roman" panose="02020603050405020304" pitchFamily="18" charset="0"/>
              </a:rPr>
              <a:t>Situated </a:t>
            </a:r>
            <a:r>
              <a:rPr lang="en-US" sz="2400" spc="-8" dirty="0">
                <a:latin typeface="Times New Roman" panose="02020603050405020304" pitchFamily="18" charset="0"/>
                <a:cs typeface="Times New Roman" panose="02020603050405020304" pitchFamily="18" charset="0"/>
              </a:rPr>
              <a:t>between </a:t>
            </a:r>
            <a:r>
              <a:rPr lang="en-US" sz="2400" dirty="0">
                <a:latin typeface="Times New Roman" panose="02020603050405020304" pitchFamily="18" charset="0"/>
                <a:cs typeface="Times New Roman" panose="02020603050405020304" pitchFamily="18" charset="0"/>
              </a:rPr>
              <a:t>the </a:t>
            </a:r>
            <a:r>
              <a:rPr lang="en-US" sz="2400" spc="-8" dirty="0">
                <a:latin typeface="Times New Roman" panose="02020603050405020304" pitchFamily="18" charset="0"/>
                <a:cs typeface="Times New Roman" panose="02020603050405020304" pitchFamily="18" charset="0"/>
              </a:rPr>
              <a:t>anterior cranial </a:t>
            </a:r>
            <a:r>
              <a:rPr lang="en-US" sz="2400" spc="-15" dirty="0">
                <a:latin typeface="Times New Roman" panose="02020603050405020304" pitchFamily="18" charset="0"/>
                <a:cs typeface="Times New Roman" panose="02020603050405020304" pitchFamily="18" charset="0"/>
              </a:rPr>
              <a:t>fossa </a:t>
            </a:r>
            <a:r>
              <a:rPr lang="en-US" sz="2400" spc="-8" dirty="0">
                <a:latin typeface="Times New Roman" panose="02020603050405020304" pitchFamily="18" charset="0"/>
                <a:cs typeface="Times New Roman" panose="02020603050405020304" pitchFamily="18" charset="0"/>
              </a:rPr>
              <a:t>above </a:t>
            </a:r>
            <a:r>
              <a:rPr lang="en-US" sz="2400" dirty="0">
                <a:latin typeface="Times New Roman" panose="02020603050405020304" pitchFamily="18" charset="0"/>
                <a:cs typeface="Times New Roman" panose="02020603050405020304" pitchFamily="18" charset="0"/>
              </a:rPr>
              <a:t>and the </a:t>
            </a:r>
            <a:r>
              <a:rPr lang="en-US" sz="2400" spc="-4" dirty="0">
                <a:latin typeface="Times New Roman" panose="02020603050405020304" pitchFamily="18" charset="0"/>
                <a:cs typeface="Times New Roman" panose="02020603050405020304" pitchFamily="18" charset="0"/>
              </a:rPr>
              <a:t>maxillary  sinus </a:t>
            </a:r>
            <a:r>
              <a:rPr lang="en-US" sz="2400" spc="-30" dirty="0">
                <a:latin typeface="Times New Roman" panose="02020603050405020304" pitchFamily="18" charset="0"/>
                <a:cs typeface="Times New Roman" panose="02020603050405020304" pitchFamily="18" charset="0"/>
              </a:rPr>
              <a:t>below.</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26187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0DB7B20-5232-46BE-A009-D3EC1E5C81E1}"/>
              </a:ext>
            </a:extLst>
          </p:cNvPr>
          <p:cNvSpPr txBox="1"/>
          <p:nvPr/>
        </p:nvSpPr>
        <p:spPr>
          <a:xfrm>
            <a:off x="420719" y="798547"/>
            <a:ext cx="9910055" cy="3673121"/>
          </a:xfrm>
          <a:prstGeom prst="rect">
            <a:avLst/>
          </a:prstGeom>
          <a:noFill/>
        </p:spPr>
        <p:txBody>
          <a:bodyPr wrap="square">
            <a:spAutoFit/>
          </a:bodyPr>
          <a:lstStyle/>
          <a:p>
            <a:pPr>
              <a:lnSpc>
                <a:spcPct val="200000"/>
              </a:lnSpc>
            </a:pPr>
            <a:r>
              <a:rPr lang="en-US" sz="2400" b="1" u="sng" dirty="0">
                <a:latin typeface="Times New Roman" panose="02020603050405020304" pitchFamily="18" charset="0"/>
                <a:cs typeface="Times New Roman" panose="02020603050405020304" pitchFamily="18" charset="0"/>
              </a:rPr>
              <a:t>The iris </a:t>
            </a:r>
            <a:r>
              <a:rPr lang="en-US" sz="2400" dirty="0">
                <a:latin typeface="Times New Roman" panose="02020603050405020304" pitchFamily="18" charset="0"/>
                <a:cs typeface="Times New Roman" panose="02020603050405020304" pitchFamily="18" charset="0"/>
              </a:rPr>
              <a:t>is the most anteriorly placed portion of the intermediate tunic. This circular disc, imparted with color from a deep pigmented layer, possesses two separately arranged layers of smooth muscle whose contractions, when stimulated by autonomic nerves, alter the diameter of the hole in the center of the iris, known as the pupil.</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8842265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xmlns="" id="{27D14CC1-7A82-4181-9FD2-361EF1E83978}"/>
              </a:ext>
            </a:extLst>
          </p:cNvPr>
          <p:cNvPicPr>
            <a:picLocks noChangeAspect="1"/>
          </p:cNvPicPr>
          <p:nvPr/>
        </p:nvPicPr>
        <p:blipFill>
          <a:blip r:embed="rId2"/>
          <a:stretch>
            <a:fillRect/>
          </a:stretch>
        </p:blipFill>
        <p:spPr>
          <a:xfrm>
            <a:off x="1653702" y="0"/>
            <a:ext cx="9144000" cy="6858000"/>
          </a:xfrm>
          <a:prstGeom prst="rect">
            <a:avLst/>
          </a:prstGeom>
        </p:spPr>
      </p:pic>
    </p:spTree>
    <p:extLst>
      <p:ext uri="{BB962C8B-B14F-4D97-AF65-F5344CB8AC3E}">
        <p14:creationId xmlns:p14="http://schemas.microsoft.com/office/powerpoint/2010/main" xmlns="" val="4183086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3871D44-82BA-4A28-8EC8-1AC207483764}"/>
              </a:ext>
            </a:extLst>
          </p:cNvPr>
          <p:cNvSpPr txBox="1"/>
          <p:nvPr/>
        </p:nvSpPr>
        <p:spPr>
          <a:xfrm>
            <a:off x="595819" y="812898"/>
            <a:ext cx="9958692" cy="3416320"/>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The iris is continuous with the ciliary body and is connected to the cornea at its periphery. Its location, between the lens and the cornea, separates this space into an anterior chamber in front of it and a posterior chamber behind it</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 watery fluid, </a:t>
            </a:r>
            <a:r>
              <a:rPr lang="en-US" sz="2400" b="1" u="sng" dirty="0">
                <a:latin typeface="Times New Roman" panose="02020603050405020304" pitchFamily="18" charset="0"/>
                <a:cs typeface="Times New Roman" panose="02020603050405020304" pitchFamily="18" charset="0"/>
              </a:rPr>
              <a:t>the aqueous humor,</a:t>
            </a:r>
            <a:r>
              <a:rPr lang="en-US" sz="2400" dirty="0">
                <a:latin typeface="Times New Roman" panose="02020603050405020304" pitchFamily="18" charset="0"/>
                <a:cs typeface="Times New Roman" panose="02020603050405020304" pitchFamily="18" charset="0"/>
              </a:rPr>
              <a:t> is secreted into the posterior chamber the eye by the ciliary body. The fluid passes from this chamber into the anterior chamber through the pupil lying on the anterior surface of the lens. It exits the anterior chamber by draining into the canal of Schlemm, a venous channel located at the junction of the iris and cornea</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732398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xmlns="" id="{15134DAA-F17E-450E-BD1C-4F60C72E5A93}"/>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xmlns="" val="2040668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55090B2-EDA7-4B7F-B570-C83DCA2B56F6}"/>
              </a:ext>
            </a:extLst>
          </p:cNvPr>
          <p:cNvSpPr txBox="1"/>
          <p:nvPr/>
        </p:nvSpPr>
        <p:spPr>
          <a:xfrm>
            <a:off x="145914" y="642027"/>
            <a:ext cx="11138170" cy="5150449"/>
          </a:xfrm>
          <a:prstGeom prst="rect">
            <a:avLst/>
          </a:prstGeom>
          <a:noFill/>
        </p:spPr>
        <p:txBody>
          <a:bodyPr wrap="square">
            <a:spAutoFit/>
          </a:bodyPr>
          <a:lstStyle/>
          <a:p>
            <a:pPr>
              <a:lnSpc>
                <a:spcPct val="200000"/>
              </a:lnSpc>
            </a:pPr>
            <a:r>
              <a:rPr lang="en-US" sz="2400" b="1" u="sng" dirty="0">
                <a:latin typeface="Times New Roman" panose="02020603050405020304" pitchFamily="18" charset="0"/>
                <a:cs typeface="Times New Roman" panose="02020603050405020304" pitchFamily="18" charset="0"/>
              </a:rPr>
              <a:t>The choroid</a:t>
            </a:r>
            <a:r>
              <a:rPr lang="en-US" sz="2400" dirty="0">
                <a:latin typeface="Times New Roman" panose="02020603050405020304" pitchFamily="18" charset="0"/>
                <a:cs typeface="Times New Roman" panose="02020603050405020304" pitchFamily="18" charset="0"/>
              </a:rPr>
              <a:t>, the posteriorly located portion of the intermediate tunic, is a vascular, darkly pigmented layer closely adhering to the sclera and the retina. It is pierced by the optic nerve posteriorly. </a:t>
            </a:r>
          </a:p>
          <a:p>
            <a:pPr>
              <a:lnSpc>
                <a:spcPct val="200000"/>
              </a:lnSpc>
            </a:pPr>
            <a:endParaRPr lang="en-US" sz="2400" dirty="0">
              <a:latin typeface="Times New Roman" panose="02020603050405020304" pitchFamily="18" charset="0"/>
              <a:cs typeface="Times New Roman" panose="02020603050405020304" pitchFamily="18" charset="0"/>
            </a:endParaRPr>
          </a:p>
          <a:p>
            <a:pPr>
              <a:lnSpc>
                <a:spcPct val="200000"/>
              </a:lnSpc>
            </a:pPr>
            <a:r>
              <a:rPr lang="en-US" sz="2400" b="1" u="sng" dirty="0">
                <a:latin typeface="Times New Roman" panose="02020603050405020304" pitchFamily="18" charset="0"/>
                <a:cs typeface="Times New Roman" panose="02020603050405020304" pitchFamily="18" charset="0"/>
              </a:rPr>
              <a:t>The ciliary body </a:t>
            </a:r>
            <a:r>
              <a:rPr lang="en-US" sz="2400" dirty="0">
                <a:latin typeface="Times New Roman" panose="02020603050405020304" pitchFamily="18" charset="0"/>
                <a:cs typeface="Times New Roman" panose="02020603050405020304" pitchFamily="18" charset="0"/>
              </a:rPr>
              <a:t>is a structure located in an intermediate zone between the choroid and the iris portions of the vascular tunic and extends between the most anteriorly located parts of the retina and the iris</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59857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xmlns="" id="{1C52FDC1-8A33-4DE1-BABD-D04D5DCC55FE}"/>
              </a:ext>
            </a:extLst>
          </p:cNvPr>
          <p:cNvPicPr>
            <a:picLocks noChangeAspect="1"/>
          </p:cNvPicPr>
          <p:nvPr/>
        </p:nvPicPr>
        <p:blipFill rotWithShape="1">
          <a:blip r:embed="rId2"/>
          <a:srcRect l="-4042" r="29043" b="87660"/>
          <a:stretch/>
        </p:blipFill>
        <p:spPr>
          <a:xfrm>
            <a:off x="2667000" y="311285"/>
            <a:ext cx="6858000" cy="846306"/>
          </a:xfrm>
          <a:prstGeom prst="rect">
            <a:avLst/>
          </a:prstGeom>
        </p:spPr>
      </p:pic>
      <p:pic>
        <p:nvPicPr>
          <p:cNvPr id="3" name="Slide">
            <a:extLst>
              <a:ext uri="{FF2B5EF4-FFF2-40B4-BE49-F238E27FC236}">
                <a16:creationId xmlns:a16="http://schemas.microsoft.com/office/drawing/2014/main" xmlns="" id="{70B724A5-7FB0-4FFB-B51A-BA139A3C0243}"/>
              </a:ext>
            </a:extLst>
          </p:cNvPr>
          <p:cNvPicPr>
            <a:picLocks noChangeAspect="1"/>
          </p:cNvPicPr>
          <p:nvPr/>
        </p:nvPicPr>
        <p:blipFill rotWithShape="1">
          <a:blip r:embed="rId3"/>
          <a:srcRect r="52278"/>
          <a:stretch/>
        </p:blipFill>
        <p:spPr>
          <a:xfrm>
            <a:off x="361545" y="1370597"/>
            <a:ext cx="4610910" cy="5487403"/>
          </a:xfrm>
          <a:prstGeom prst="rect">
            <a:avLst/>
          </a:prstGeom>
        </p:spPr>
      </p:pic>
      <p:pic>
        <p:nvPicPr>
          <p:cNvPr id="4" name="Slide">
            <a:extLst>
              <a:ext uri="{FF2B5EF4-FFF2-40B4-BE49-F238E27FC236}">
                <a16:creationId xmlns:a16="http://schemas.microsoft.com/office/drawing/2014/main" xmlns="" id="{431D3C84-E704-48AB-AD24-54650C43CDB5}"/>
              </a:ext>
            </a:extLst>
          </p:cNvPr>
          <p:cNvPicPr>
            <a:picLocks noChangeAspect="1"/>
          </p:cNvPicPr>
          <p:nvPr/>
        </p:nvPicPr>
        <p:blipFill rotWithShape="1">
          <a:blip r:embed="rId4"/>
          <a:srcRect t="-3688" r="51383" b="29361"/>
          <a:stretch/>
        </p:blipFill>
        <p:spPr>
          <a:xfrm>
            <a:off x="6381345" y="1157591"/>
            <a:ext cx="4445540" cy="5097293"/>
          </a:xfrm>
          <a:prstGeom prst="rect">
            <a:avLst/>
          </a:prstGeom>
        </p:spPr>
      </p:pic>
    </p:spTree>
    <p:extLst>
      <p:ext uri="{BB962C8B-B14F-4D97-AF65-F5344CB8AC3E}">
        <p14:creationId xmlns:p14="http://schemas.microsoft.com/office/powerpoint/2010/main" xmlns="" val="3186998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xmlns="" id="{7834C4AE-E9B7-4800-BE60-E49AB4369A68}"/>
              </a:ext>
            </a:extLst>
          </p:cNvPr>
          <p:cNvPicPr>
            <a:picLocks noChangeAspect="1"/>
          </p:cNvPicPr>
          <p:nvPr/>
        </p:nvPicPr>
        <p:blipFill>
          <a:blip r:embed="rId2"/>
          <a:stretch>
            <a:fillRect/>
          </a:stretch>
        </p:blipFill>
        <p:spPr>
          <a:xfrm>
            <a:off x="1809345" y="0"/>
            <a:ext cx="9144000" cy="6858000"/>
          </a:xfrm>
          <a:prstGeom prst="rect">
            <a:avLst/>
          </a:prstGeom>
        </p:spPr>
      </p:pic>
    </p:spTree>
    <p:extLst>
      <p:ext uri="{BB962C8B-B14F-4D97-AF65-F5344CB8AC3E}">
        <p14:creationId xmlns:p14="http://schemas.microsoft.com/office/powerpoint/2010/main" xmlns="" val="4099590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34F2B39-E51E-4229-84AB-BC8D12468924}"/>
              </a:ext>
            </a:extLst>
          </p:cNvPr>
          <p:cNvSpPr txBox="1"/>
          <p:nvPr/>
        </p:nvSpPr>
        <p:spPr>
          <a:xfrm>
            <a:off x="515565" y="331139"/>
            <a:ext cx="8608978" cy="923330"/>
          </a:xfrm>
          <a:prstGeom prst="rect">
            <a:avLst/>
          </a:prstGeom>
          <a:noFill/>
        </p:spPr>
        <p:txBody>
          <a:bodyPr wrap="square" rtlCol="0">
            <a:spAutoFit/>
          </a:bodyPr>
          <a:lstStyle/>
          <a:p>
            <a:r>
              <a:rPr lang="en-US" sz="5400" b="1" u="sng" dirty="0">
                <a:latin typeface="Times New Roman" panose="02020603050405020304" pitchFamily="18" charset="0"/>
                <a:cs typeface="Times New Roman" panose="02020603050405020304" pitchFamily="18" charset="0"/>
              </a:rPr>
              <a:t>MUSCLES OF THE EYE</a:t>
            </a:r>
            <a:endParaRPr lang="en-IN" sz="5400" b="1" u="sng"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6B8948E8-A5E6-47FD-9BD7-2AB3687E0A12}"/>
              </a:ext>
            </a:extLst>
          </p:cNvPr>
          <p:cNvPicPr>
            <a:picLocks noChangeAspect="1"/>
          </p:cNvPicPr>
          <p:nvPr/>
        </p:nvPicPr>
        <p:blipFill rotWithShape="1">
          <a:blip r:embed="rId2"/>
          <a:srcRect l="32233" t="28085" r="33857" b="42411"/>
          <a:stretch/>
        </p:blipFill>
        <p:spPr>
          <a:xfrm>
            <a:off x="1702340" y="1838528"/>
            <a:ext cx="8262026" cy="4043534"/>
          </a:xfrm>
          <a:prstGeom prst="rect">
            <a:avLst/>
          </a:prstGeom>
        </p:spPr>
      </p:pic>
    </p:spTree>
    <p:extLst>
      <p:ext uri="{BB962C8B-B14F-4D97-AF65-F5344CB8AC3E}">
        <p14:creationId xmlns:p14="http://schemas.microsoft.com/office/powerpoint/2010/main" xmlns="" val="9765697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62DE490-77E1-4DAF-B5CC-E3570027F283}"/>
              </a:ext>
            </a:extLst>
          </p:cNvPr>
          <p:cNvPicPr>
            <a:picLocks noChangeAspect="1"/>
          </p:cNvPicPr>
          <p:nvPr/>
        </p:nvPicPr>
        <p:blipFill rotWithShape="1">
          <a:blip r:embed="rId2"/>
          <a:srcRect l="27447" t="19716" r="28749" b="12198"/>
          <a:stretch/>
        </p:blipFill>
        <p:spPr>
          <a:xfrm>
            <a:off x="1819072" y="16850"/>
            <a:ext cx="7830766" cy="6846570"/>
          </a:xfrm>
          <a:prstGeom prst="rect">
            <a:avLst/>
          </a:prstGeom>
        </p:spPr>
      </p:pic>
    </p:spTree>
    <p:extLst>
      <p:ext uri="{BB962C8B-B14F-4D97-AF65-F5344CB8AC3E}">
        <p14:creationId xmlns:p14="http://schemas.microsoft.com/office/powerpoint/2010/main" xmlns="" val="3769131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xmlns="" id="{5D68A99A-13D7-42BE-BCC6-00972F0A019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71627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DD9E381-7D84-4F58-BF55-841CFB585D2F}"/>
              </a:ext>
            </a:extLst>
          </p:cNvPr>
          <p:cNvSpPr txBox="1"/>
          <p:nvPr/>
        </p:nvSpPr>
        <p:spPr>
          <a:xfrm>
            <a:off x="534880" y="767892"/>
            <a:ext cx="4267939" cy="3246530"/>
          </a:xfrm>
          <a:prstGeom prst="rect">
            <a:avLst/>
          </a:prstGeom>
          <a:noFill/>
        </p:spPr>
        <p:txBody>
          <a:bodyPr wrap="square">
            <a:spAutoFit/>
          </a:bodyPr>
          <a:lstStyle/>
          <a:p>
            <a:pPr marL="285750" indent="-285750">
              <a:lnSpc>
                <a:spcPct val="150000"/>
              </a:lnSpc>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 Each orbit is formed by seven bones : frontal, ethmoid, lacrimal, palatine, maxilla, zygomatic and sphenoid. </a:t>
            </a:r>
            <a:endParaRPr lang="en-IN" sz="2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A0DE8A5F-BCED-47FA-AB48-A1B9BEFB1C73}"/>
              </a:ext>
            </a:extLst>
          </p:cNvPr>
          <p:cNvPicPr>
            <a:picLocks noChangeAspect="1"/>
          </p:cNvPicPr>
          <p:nvPr/>
        </p:nvPicPr>
        <p:blipFill rotWithShape="1">
          <a:blip r:embed="rId2"/>
          <a:srcRect l="50607" t="15274" r="20122" b="22978"/>
          <a:stretch/>
        </p:blipFill>
        <p:spPr>
          <a:xfrm>
            <a:off x="6169982" y="405754"/>
            <a:ext cx="5095784" cy="6046491"/>
          </a:xfrm>
          <a:prstGeom prst="rect">
            <a:avLst/>
          </a:prstGeom>
        </p:spPr>
      </p:pic>
    </p:spTree>
    <p:extLst>
      <p:ext uri="{BB962C8B-B14F-4D97-AF65-F5344CB8AC3E}">
        <p14:creationId xmlns:p14="http://schemas.microsoft.com/office/powerpoint/2010/main" xmlns="" val="632411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xmlns="" id="{F6DA8FD3-3FDF-4C09-9F96-3516F9C32CA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4642"/>
            <a:ext cx="12191999" cy="567196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a:extLst>
              <a:ext uri="{FF2B5EF4-FFF2-40B4-BE49-F238E27FC236}">
                <a16:creationId xmlns:a16="http://schemas.microsoft.com/office/drawing/2014/main" xmlns="" id="{3C3DCAAA-FD64-49D7-AC8E-04662FAE5FCF}"/>
              </a:ext>
            </a:extLst>
          </p:cNvPr>
          <p:cNvSpPr txBox="1"/>
          <p:nvPr/>
        </p:nvSpPr>
        <p:spPr>
          <a:xfrm flipH="1">
            <a:off x="4262611" y="5800725"/>
            <a:ext cx="3666778" cy="584775"/>
          </a:xfrm>
          <a:prstGeom prst="rect">
            <a:avLst/>
          </a:prstGeom>
          <a:noFill/>
        </p:spPr>
        <p:txBody>
          <a:bodyPr wrap="square" rtlCol="0">
            <a:spAutoFit/>
          </a:bodyPr>
          <a:lstStyle/>
          <a:p>
            <a:r>
              <a:rPr lang="en-US" sz="3200" b="1" u="sng" dirty="0"/>
              <a:t>BONES OF ORBIT</a:t>
            </a:r>
            <a:endParaRPr lang="en-IN" sz="3200" b="1" u="sng" dirty="0"/>
          </a:p>
        </p:txBody>
      </p:sp>
    </p:spTree>
    <p:extLst>
      <p:ext uri="{BB962C8B-B14F-4D97-AF65-F5344CB8AC3E}">
        <p14:creationId xmlns:p14="http://schemas.microsoft.com/office/powerpoint/2010/main" xmlns="" val="49156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3779588-8085-4764-A5D8-CC5EBEDFF90F}"/>
              </a:ext>
            </a:extLst>
          </p:cNvPr>
          <p:cNvPicPr>
            <a:picLocks noChangeAspect="1"/>
          </p:cNvPicPr>
          <p:nvPr/>
        </p:nvPicPr>
        <p:blipFill rotWithShape="1">
          <a:blip r:embed="rId2"/>
          <a:srcRect l="12925" t="14468" r="13351" b="17163"/>
          <a:stretch/>
        </p:blipFill>
        <p:spPr>
          <a:xfrm>
            <a:off x="231715" y="369924"/>
            <a:ext cx="11728570" cy="6118151"/>
          </a:xfrm>
          <a:prstGeom prst="rect">
            <a:avLst/>
          </a:prstGeom>
        </p:spPr>
      </p:pic>
    </p:spTree>
    <p:extLst>
      <p:ext uri="{BB962C8B-B14F-4D97-AF65-F5344CB8AC3E}">
        <p14:creationId xmlns:p14="http://schemas.microsoft.com/office/powerpoint/2010/main" xmlns="" val="3020516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11313F3-F691-460B-A68B-38E752BB3BD7}"/>
              </a:ext>
            </a:extLst>
          </p:cNvPr>
          <p:cNvSpPr txBox="1"/>
          <p:nvPr/>
        </p:nvSpPr>
        <p:spPr>
          <a:xfrm>
            <a:off x="2643696" y="228145"/>
            <a:ext cx="6904608" cy="830997"/>
          </a:xfrm>
          <a:prstGeom prst="rect">
            <a:avLst/>
          </a:prstGeom>
          <a:noFill/>
        </p:spPr>
        <p:txBody>
          <a:bodyPr wrap="square">
            <a:spAutoFit/>
          </a:bodyPr>
          <a:lstStyle/>
          <a:p>
            <a:r>
              <a:rPr lang="en-IN" sz="4800" b="1" u="sng" dirty="0">
                <a:latin typeface="Times New Roman" panose="02020603050405020304" pitchFamily="18" charset="0"/>
                <a:cs typeface="Times New Roman" panose="02020603050405020304" pitchFamily="18" charset="0"/>
              </a:rPr>
              <a:t>WALLS OF THE ORBIT</a:t>
            </a:r>
          </a:p>
        </p:txBody>
      </p:sp>
      <p:pic>
        <p:nvPicPr>
          <p:cNvPr id="7" name="Picture 6">
            <a:extLst>
              <a:ext uri="{FF2B5EF4-FFF2-40B4-BE49-F238E27FC236}">
                <a16:creationId xmlns:a16="http://schemas.microsoft.com/office/drawing/2014/main" xmlns="" id="{D835A1E3-AB13-40A4-9D8C-9A1FAC0B417E}"/>
              </a:ext>
            </a:extLst>
          </p:cNvPr>
          <p:cNvPicPr>
            <a:picLocks noChangeAspect="1"/>
          </p:cNvPicPr>
          <p:nvPr/>
        </p:nvPicPr>
        <p:blipFill rotWithShape="1">
          <a:blip r:embed="rId3"/>
          <a:srcRect l="21684" t="20851" r="16143" b="17851"/>
          <a:stretch/>
        </p:blipFill>
        <p:spPr>
          <a:xfrm>
            <a:off x="1022215" y="1002175"/>
            <a:ext cx="10147569" cy="5627680"/>
          </a:xfrm>
          <a:prstGeom prst="rect">
            <a:avLst/>
          </a:prstGeom>
        </p:spPr>
      </p:pic>
    </p:spTree>
    <p:extLst>
      <p:ext uri="{BB962C8B-B14F-4D97-AF65-F5344CB8AC3E}">
        <p14:creationId xmlns:p14="http://schemas.microsoft.com/office/powerpoint/2010/main" xmlns="" val="945327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C308671-F481-4967-96B5-8986586D49D5}"/>
              </a:ext>
            </a:extLst>
          </p:cNvPr>
          <p:cNvSpPr txBox="1"/>
          <p:nvPr/>
        </p:nvSpPr>
        <p:spPr>
          <a:xfrm>
            <a:off x="410992" y="1461860"/>
            <a:ext cx="10474259" cy="6627776"/>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It is concave from side-to-side.</a:t>
            </a:r>
          </a:p>
          <a:p>
            <a:pPr marL="285750" indent="-285750">
              <a:lnSpc>
                <a:spcPct val="200000"/>
              </a:lnSpc>
              <a:buFont typeface="Arial" panose="020B0604020202020204" pitchFamily="34" charset="0"/>
              <a:buChar char="•"/>
            </a:pPr>
            <a:r>
              <a:rPr lang="en-US" sz="2400" b="0" i="0" dirty="0">
                <a:solidFill>
                  <a:schemeClr val="bg2">
                    <a:lumMod val="10000"/>
                  </a:schemeClr>
                </a:solidFill>
                <a:effectLst/>
                <a:latin typeface="Times New Roman" panose="02020603050405020304" pitchFamily="18" charset="0"/>
                <a:cs typeface="Times New Roman" panose="02020603050405020304" pitchFamily="18" charset="0"/>
              </a:rPr>
              <a:t>Formed by the frontal bone and the lesser wing of the </a:t>
            </a:r>
            <a:r>
              <a:rPr lang="en-US" sz="2400" b="0" i="0" u="none" strike="noStrike" dirty="0">
                <a:solidFill>
                  <a:schemeClr val="bg2">
                    <a:lumMod val="10000"/>
                  </a:schemeClr>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sphenoid</a:t>
            </a:r>
            <a:r>
              <a:rPr lang="en-US" sz="2400" b="0" i="0" dirty="0">
                <a:solidFill>
                  <a:schemeClr val="bg2">
                    <a:lumMod val="10000"/>
                  </a:schemeClr>
                </a:solidFill>
                <a:effectLst/>
                <a:latin typeface="Times New Roman" panose="02020603050405020304" pitchFamily="18" charset="0"/>
                <a:cs typeface="Times New Roman" panose="02020603050405020304" pitchFamily="18" charset="0"/>
              </a:rPr>
              <a:t>. The frontal bone separates the orbit from the </a:t>
            </a:r>
            <a:r>
              <a:rPr lang="en-US" sz="2400" b="0" i="0" u="none" strike="noStrike" dirty="0">
                <a:solidFill>
                  <a:schemeClr val="bg2">
                    <a:lumMod val="10000"/>
                  </a:schemeClr>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anterior cranial fossa</a:t>
            </a:r>
            <a:r>
              <a:rPr lang="en-US" sz="2400" b="0" i="0" dirty="0">
                <a:solidFill>
                  <a:schemeClr val="bg2">
                    <a:lumMod val="10000"/>
                  </a:schemeClr>
                </a:solidFill>
                <a:effectLst/>
                <a:latin typeface="Times New Roman" panose="02020603050405020304" pitchFamily="18" charset="0"/>
                <a:cs typeface="Times New Roman" panose="02020603050405020304" pitchFamily="18" charset="0"/>
              </a:rPr>
              <a:t>.</a:t>
            </a:r>
          </a:p>
          <a:p>
            <a:pPr marL="285750" indent="-285750">
              <a:lnSpc>
                <a:spcPct val="20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Relations:</a:t>
            </a:r>
          </a:p>
          <a:p>
            <a:pPr lvl="1">
              <a:lnSpc>
                <a:spcPct val="200000"/>
              </a:lnSpc>
            </a:pPr>
            <a:r>
              <a:rPr lang="en-US" sz="2400" dirty="0">
                <a:latin typeface="Times New Roman" panose="02020603050405020304" pitchFamily="18" charset="0"/>
                <a:cs typeface="Times New Roman" panose="02020603050405020304" pitchFamily="18" charset="0"/>
              </a:rPr>
              <a:t> 1. It separates the orbit from the anterior cranial fossa. </a:t>
            </a:r>
          </a:p>
          <a:p>
            <a:pPr lvl="1">
              <a:lnSpc>
                <a:spcPct val="200000"/>
              </a:lnSpc>
            </a:pPr>
            <a:r>
              <a:rPr lang="en-US" sz="2400" dirty="0">
                <a:latin typeface="Times New Roman" panose="02020603050405020304" pitchFamily="18" charset="0"/>
                <a:cs typeface="Times New Roman" panose="02020603050405020304" pitchFamily="18" charset="0"/>
              </a:rPr>
              <a:t> 2. The frontal air sinus may extend into its anteromedial part.</a:t>
            </a:r>
          </a:p>
          <a:p>
            <a:pPr lvl="1">
              <a:lnSpc>
                <a:spcPct val="200000"/>
              </a:lnSpc>
            </a:pPr>
            <a:endParaRPr lang="en-US" sz="2400" b="0" i="0" dirty="0">
              <a:solidFill>
                <a:schemeClr val="bg2">
                  <a:lumMod val="10000"/>
                </a:schemeClr>
              </a:solidFill>
              <a:effectLst/>
              <a:latin typeface="Times New Roman" panose="02020603050405020304" pitchFamily="18" charset="0"/>
              <a:cs typeface="Times New Roman" panose="02020603050405020304" pitchFamily="18" charset="0"/>
            </a:endParaRPr>
          </a:p>
          <a:p>
            <a:pPr>
              <a:lnSpc>
                <a:spcPct val="200000"/>
              </a:lnSpc>
            </a:pPr>
            <a:endParaRPr lang="en-US" sz="2400" b="0" i="0" dirty="0">
              <a:solidFill>
                <a:schemeClr val="bg2">
                  <a:lumMod val="10000"/>
                </a:schemeClr>
              </a:solidFill>
              <a:effectLst/>
              <a:latin typeface="Times New Roman" panose="02020603050405020304" pitchFamily="18" charset="0"/>
              <a:cs typeface="Times New Roman" panose="02020603050405020304" pitchFamily="18" charset="0"/>
            </a:endParaRPr>
          </a:p>
          <a:p>
            <a:pPr>
              <a:lnSpc>
                <a:spcPct val="200000"/>
              </a:lnSpc>
            </a:pP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8EA5D62A-B00A-4782-81A6-AE6D016CF103}"/>
              </a:ext>
            </a:extLst>
          </p:cNvPr>
          <p:cNvSpPr txBox="1"/>
          <p:nvPr/>
        </p:nvSpPr>
        <p:spPr>
          <a:xfrm>
            <a:off x="4788440" y="326036"/>
            <a:ext cx="1806913" cy="769441"/>
          </a:xfrm>
          <a:prstGeom prst="rect">
            <a:avLst/>
          </a:prstGeom>
          <a:noFill/>
        </p:spPr>
        <p:txBody>
          <a:bodyPr wrap="square">
            <a:spAutoFit/>
          </a:bodyPr>
          <a:lstStyle/>
          <a:p>
            <a:r>
              <a:rPr lang="en-US" sz="4400" b="1" u="sng" dirty="0">
                <a:latin typeface="Times New Roman" panose="02020603050405020304" pitchFamily="18" charset="0"/>
                <a:cs typeface="Times New Roman" panose="02020603050405020304" pitchFamily="18" charset="0"/>
              </a:rPr>
              <a:t>ROOF</a:t>
            </a:r>
            <a:endParaRPr lang="en-IN" sz="44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923337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xmlns=""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228</TotalTime>
  <Words>2080</Words>
  <Application>Microsoft Office PowerPoint</Application>
  <PresentationFormat>Custom</PresentationFormat>
  <Paragraphs>187</Paragraphs>
  <Slides>49</Slides>
  <Notes>8</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Savon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SHREYA</dc:creator>
  <cp:lastModifiedBy>user</cp:lastModifiedBy>
  <cp:revision>23</cp:revision>
  <dcterms:created xsi:type="dcterms:W3CDTF">2021-04-23T09:14:32Z</dcterms:created>
  <dcterms:modified xsi:type="dcterms:W3CDTF">2022-09-21T17:07:31Z</dcterms:modified>
</cp:coreProperties>
</file>